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94FDC-66EE-4A6B-943D-F30358041AA2}" type="datetimeFigureOut">
              <a:rPr lang="nl-NL" smtClean="0"/>
              <a:t>19-10-2018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E5B2F-DB86-457E-9FBA-44CD9F1205F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231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3DBAF4-A09A-46C3-BFA3-6C641F0BE34E}" type="slidenum">
              <a:rPr lang="nl-NL" altLang="nl-NL">
                <a:solidFill>
                  <a:prstClr val="black"/>
                </a:solidFill>
              </a:rPr>
              <a:pPr/>
              <a:t>37</a:t>
            </a:fld>
            <a:endParaRPr lang="nl-NL" altLang="nl-NL">
              <a:solidFill>
                <a:prstClr val="black"/>
              </a:solidFill>
            </a:endParaRPr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/>
              <a:t>sample/hold time = 1</a:t>
            </a:r>
            <a:r>
              <a:rPr lang="en-US" altLang="nl-NL">
                <a:latin typeface="Symbol" pitchFamily="18" charset="2"/>
              </a:rPr>
              <a:t>m</a:t>
            </a:r>
            <a:r>
              <a:rPr lang="en-US" altLang="nl-NL"/>
              <a:t>s</a:t>
            </a:r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1DBD0-A60F-401A-861A-B4401300AB0A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090869"/>
      </p:ext>
    </p:extLst>
  </p:cSld>
  <p:clrMapOvr>
    <a:masterClrMapping/>
  </p:clrMapOvr>
  <p:transition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C0957-F250-4EDA-861D-2C61F6DB043A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869505"/>
      </p:ext>
    </p:extLst>
  </p:cSld>
  <p:clrMapOvr>
    <a:masterClrMapping/>
  </p:clrMapOvr>
  <p:transition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6D6D7-9590-4FA6-B42C-0253B9555979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825000"/>
      </p:ext>
    </p:extLst>
  </p:cSld>
  <p:clrMapOvr>
    <a:masterClrMapping/>
  </p:clrMapOvr>
  <p:transition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04CA2-CB0F-4954-8AB5-1908CE5F9BC0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7549"/>
      </p:ext>
    </p:extLst>
  </p:cSld>
  <p:clrMapOvr>
    <a:masterClrMapping/>
  </p:clrMapOvr>
  <p:transition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B51EB-DE8D-4912-A2D2-C293EF14B70E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422581"/>
      </p:ext>
    </p:extLst>
  </p:cSld>
  <p:clrMapOvr>
    <a:masterClrMapping/>
  </p:clrMapOvr>
  <p:transition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B0CF8-C0E6-4275-A1EC-829C049A3713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975124"/>
      </p:ext>
    </p:extLst>
  </p:cSld>
  <p:clrMapOvr>
    <a:masterClrMapping/>
  </p:clrMapOvr>
  <p:transition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72578-2F6A-4507-A72A-2FC2542886CD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738939"/>
      </p:ext>
    </p:extLst>
  </p:cSld>
  <p:clrMapOvr>
    <a:masterClrMapping/>
  </p:clrMapOvr>
  <p:transition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9C374-674B-4B89-9747-66A147920B1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21436"/>
      </p:ext>
    </p:extLst>
  </p:cSld>
  <p:clrMapOvr>
    <a:masterClrMapping/>
  </p:clrMapOvr>
  <p:transition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AC07E-964B-49FF-BA98-0277C9C13ADE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203883"/>
      </p:ext>
    </p:extLst>
  </p:cSld>
  <p:clrMapOvr>
    <a:masterClrMapping/>
  </p:clrMapOvr>
  <p:transition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0E163-0759-48FE-A13E-AA67C2A175E6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112247"/>
      </p:ext>
    </p:extLst>
  </p:cSld>
  <p:clrMapOvr>
    <a:masterClrMapping/>
  </p:clrMapOvr>
  <p:transition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28066-AEC7-4DF7-AF3F-BCBFC0B5206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395346"/>
      </p:ext>
    </p:extLst>
  </p:cSld>
  <p:clrMapOvr>
    <a:masterClrMapping/>
  </p:clrMapOvr>
  <p:transition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3428FF-595D-4CAA-8050-183C282B873C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01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Tm="500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tijmensen.n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Signaalverwerking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6613"/>
            <a:ext cx="9144000" cy="5040659"/>
          </a:xfrm>
        </p:spPr>
        <p:txBody>
          <a:bodyPr/>
          <a:lstStyle/>
          <a:p>
            <a:pPr marL="363538" indent="-363538" algn="l" defTabSz="900113">
              <a:buFontTx/>
              <a:buAutoNum type="arabicPeriod"/>
            </a:pPr>
            <a:r>
              <a:rPr lang="en-US" altLang="nl-NL" sz="2400" b="1" dirty="0" err="1">
                <a:solidFill>
                  <a:srgbClr val="0070C0"/>
                </a:solidFill>
              </a:rPr>
              <a:t>Verwerkers</a:t>
            </a:r>
            <a:r>
              <a:rPr lang="en-US" altLang="nl-NL" sz="2400" b="1" dirty="0">
                <a:solidFill>
                  <a:srgbClr val="0070C0"/>
                </a:solidFill>
              </a:rPr>
              <a:t>.</a:t>
            </a: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2.	</a:t>
            </a:r>
            <a:r>
              <a:rPr lang="en-US" altLang="nl-NL" sz="2400" b="1" dirty="0" err="1">
                <a:solidFill>
                  <a:srgbClr val="0070C0"/>
                </a:solidFill>
              </a:rPr>
              <a:t>Toepassingen</a:t>
            </a:r>
            <a:r>
              <a:rPr lang="en-US" altLang="nl-NL" sz="2400" b="1" dirty="0">
                <a:solidFill>
                  <a:srgbClr val="0070C0"/>
                </a:solidFill>
              </a:rPr>
              <a:t>:</a:t>
            </a: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     IR-</a:t>
            </a:r>
            <a:r>
              <a:rPr lang="en-US" altLang="nl-NL" sz="2400" b="1" dirty="0" err="1">
                <a:solidFill>
                  <a:srgbClr val="0070C0"/>
                </a:solidFill>
              </a:rPr>
              <a:t>buitenlamp</a:t>
            </a:r>
            <a:endParaRPr lang="en-US" altLang="nl-NL" sz="2400" b="1" dirty="0">
              <a:solidFill>
                <a:srgbClr val="0070C0"/>
              </a:solidFill>
            </a:endParaRP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     Auto </a:t>
            </a:r>
            <a:r>
              <a:rPr lang="en-US" altLang="nl-NL" sz="2400" b="1" dirty="0" err="1">
                <a:solidFill>
                  <a:srgbClr val="0070C0"/>
                </a:solidFill>
              </a:rPr>
              <a:t>te</a:t>
            </a:r>
            <a:r>
              <a:rPr lang="en-US" altLang="nl-NL" sz="2400" b="1" dirty="0">
                <a:solidFill>
                  <a:srgbClr val="0070C0"/>
                </a:solidFill>
              </a:rPr>
              <a:t> </a:t>
            </a:r>
            <a:r>
              <a:rPr lang="en-US" altLang="nl-NL" sz="2400" b="1" dirty="0" err="1">
                <a:solidFill>
                  <a:srgbClr val="0070C0"/>
                </a:solidFill>
              </a:rPr>
              <a:t>hoog</a:t>
            </a:r>
            <a:r>
              <a:rPr lang="en-US" altLang="nl-NL" sz="2400" b="1" dirty="0">
                <a:solidFill>
                  <a:srgbClr val="0070C0"/>
                </a:solidFill>
              </a:rPr>
              <a:t> </a:t>
            </a:r>
            <a:r>
              <a:rPr lang="en-US" altLang="nl-NL" sz="2400" b="1" dirty="0" err="1">
                <a:solidFill>
                  <a:srgbClr val="0070C0"/>
                </a:solidFill>
              </a:rPr>
              <a:t>voor</a:t>
            </a:r>
            <a:r>
              <a:rPr lang="en-US" altLang="nl-NL" sz="2400" b="1" dirty="0">
                <a:solidFill>
                  <a:srgbClr val="0070C0"/>
                </a:solidFill>
              </a:rPr>
              <a:t> de tunnel</a:t>
            </a: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     </a:t>
            </a:r>
            <a:r>
              <a:rPr lang="en-US" altLang="nl-NL" sz="2400" b="1" dirty="0" err="1">
                <a:solidFill>
                  <a:srgbClr val="0070C0"/>
                </a:solidFill>
              </a:rPr>
              <a:t>Thermostaat</a:t>
            </a:r>
            <a:endParaRPr lang="en-US" altLang="nl-NL" sz="2400" b="1" dirty="0">
              <a:solidFill>
                <a:srgbClr val="0070C0"/>
              </a:solidFill>
            </a:endParaRP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3. </a:t>
            </a:r>
            <a:r>
              <a:rPr lang="en-US" altLang="nl-NL" sz="2400" b="1" dirty="0" err="1">
                <a:solidFill>
                  <a:srgbClr val="0070C0"/>
                </a:solidFill>
              </a:rPr>
              <a:t>IJkgrafiek</a:t>
            </a:r>
            <a:r>
              <a:rPr lang="en-US" altLang="nl-NL" sz="2400" b="1" dirty="0">
                <a:solidFill>
                  <a:srgbClr val="0070C0"/>
                </a:solidFill>
              </a:rPr>
              <a:t> sensor. </a:t>
            </a: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4. </a:t>
            </a:r>
            <a:r>
              <a:rPr lang="en-US" altLang="nl-NL" sz="2400" b="1" dirty="0" err="1">
                <a:solidFill>
                  <a:srgbClr val="0070C0"/>
                </a:solidFill>
              </a:rPr>
              <a:t>Werking</a:t>
            </a:r>
            <a:r>
              <a:rPr lang="en-US" altLang="nl-NL" sz="2400" b="1" dirty="0">
                <a:solidFill>
                  <a:srgbClr val="0070C0"/>
                </a:solidFill>
              </a:rPr>
              <a:t> sensor. </a:t>
            </a: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5. AD-</a:t>
            </a:r>
            <a:r>
              <a:rPr lang="en-US" altLang="nl-NL" sz="2400" b="1" dirty="0" err="1">
                <a:solidFill>
                  <a:srgbClr val="0070C0"/>
                </a:solidFill>
              </a:rPr>
              <a:t>omzetter</a:t>
            </a:r>
            <a:r>
              <a:rPr lang="en-US" altLang="nl-NL" sz="2400" b="1" dirty="0">
                <a:solidFill>
                  <a:srgbClr val="0070C0"/>
                </a:solidFill>
              </a:rPr>
              <a:t> (</a:t>
            </a:r>
            <a:r>
              <a:rPr lang="en-US" altLang="nl-NL" sz="2400" b="1" dirty="0" err="1">
                <a:solidFill>
                  <a:srgbClr val="0070C0"/>
                </a:solidFill>
              </a:rPr>
              <a:t>vwo</a:t>
            </a:r>
            <a:r>
              <a:rPr lang="en-US" altLang="nl-NL" sz="2400" b="1" dirty="0">
                <a:solidFill>
                  <a:srgbClr val="0070C0"/>
                </a:solidFill>
              </a:rPr>
              <a:t>).</a:t>
            </a: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6. </a:t>
            </a:r>
            <a:r>
              <a:rPr lang="en-US" altLang="nl-NL" sz="2400" b="1" dirty="0" err="1">
                <a:solidFill>
                  <a:srgbClr val="0070C0"/>
                </a:solidFill>
              </a:rPr>
              <a:t>Geluid</a:t>
            </a:r>
            <a:r>
              <a:rPr lang="en-US" altLang="nl-NL" sz="2400" b="1" dirty="0">
                <a:solidFill>
                  <a:srgbClr val="0070C0"/>
                </a:solidFill>
              </a:rPr>
              <a:t> van </a:t>
            </a:r>
            <a:r>
              <a:rPr lang="en-US" altLang="nl-NL" sz="2400" b="1" dirty="0" err="1">
                <a:solidFill>
                  <a:srgbClr val="0070C0"/>
                </a:solidFill>
              </a:rPr>
              <a:t>analoog</a:t>
            </a:r>
            <a:r>
              <a:rPr lang="en-US" altLang="nl-NL" sz="2400" b="1" dirty="0">
                <a:solidFill>
                  <a:srgbClr val="0070C0"/>
                </a:solidFill>
              </a:rPr>
              <a:t> </a:t>
            </a:r>
            <a:r>
              <a:rPr lang="en-US" altLang="nl-NL" sz="2400" b="1" dirty="0" err="1">
                <a:solidFill>
                  <a:srgbClr val="0070C0"/>
                </a:solidFill>
              </a:rPr>
              <a:t>naar</a:t>
            </a:r>
            <a:r>
              <a:rPr lang="en-US" altLang="nl-NL" sz="2400" b="1" dirty="0">
                <a:solidFill>
                  <a:srgbClr val="0070C0"/>
                </a:solidFill>
              </a:rPr>
              <a:t> </a:t>
            </a:r>
            <a:r>
              <a:rPr lang="en-US" altLang="nl-NL" sz="2400" b="1" dirty="0" err="1">
                <a:solidFill>
                  <a:srgbClr val="0070C0"/>
                </a:solidFill>
              </a:rPr>
              <a:t>digitaal</a:t>
            </a:r>
            <a:r>
              <a:rPr lang="en-US" altLang="nl-NL" sz="2400" b="1" dirty="0">
                <a:solidFill>
                  <a:srgbClr val="0070C0"/>
                </a:solidFill>
              </a:rPr>
              <a:t>, </a:t>
            </a:r>
            <a:r>
              <a:rPr lang="en-US" altLang="nl-NL" sz="2400" b="1" dirty="0" err="1">
                <a:solidFill>
                  <a:srgbClr val="0070C0"/>
                </a:solidFill>
              </a:rPr>
              <a:t>bijv</a:t>
            </a:r>
            <a:r>
              <a:rPr lang="en-US" altLang="nl-NL" sz="2400" b="1" dirty="0">
                <a:solidFill>
                  <a:srgbClr val="0070C0"/>
                </a:solidFill>
              </a:rPr>
              <a:t>. </a:t>
            </a:r>
            <a:r>
              <a:rPr lang="en-US" altLang="nl-NL" sz="2400" b="1" dirty="0" err="1">
                <a:solidFill>
                  <a:srgbClr val="0070C0"/>
                </a:solidFill>
              </a:rPr>
              <a:t>naar</a:t>
            </a:r>
            <a:r>
              <a:rPr lang="en-US" altLang="nl-NL" sz="2400" b="1" dirty="0">
                <a:solidFill>
                  <a:srgbClr val="0070C0"/>
                </a:solidFill>
              </a:rPr>
              <a:t> CD. (</a:t>
            </a:r>
            <a:r>
              <a:rPr lang="en-US" altLang="nl-NL" sz="2400" b="1" dirty="0" err="1">
                <a:solidFill>
                  <a:srgbClr val="0070C0"/>
                </a:solidFill>
              </a:rPr>
              <a:t>vwo</a:t>
            </a:r>
            <a:r>
              <a:rPr lang="en-US" altLang="nl-NL" sz="2400" b="1" dirty="0">
                <a:solidFill>
                  <a:srgbClr val="0070C0"/>
                </a:solidFill>
              </a:rPr>
              <a:t>)</a:t>
            </a: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7. </a:t>
            </a:r>
            <a:r>
              <a:rPr lang="en-US" altLang="nl-NL" sz="2400" b="1" dirty="0" err="1">
                <a:solidFill>
                  <a:srgbClr val="0070C0"/>
                </a:solidFill>
              </a:rPr>
              <a:t>Binaire</a:t>
            </a:r>
            <a:r>
              <a:rPr lang="en-US" altLang="nl-NL" sz="2400" b="1" dirty="0">
                <a:solidFill>
                  <a:srgbClr val="0070C0"/>
                </a:solidFill>
              </a:rPr>
              <a:t> </a:t>
            </a:r>
            <a:r>
              <a:rPr lang="en-US" altLang="nl-NL" sz="2400" b="1" dirty="0" err="1">
                <a:solidFill>
                  <a:srgbClr val="0070C0"/>
                </a:solidFill>
              </a:rPr>
              <a:t>stelsel</a:t>
            </a:r>
            <a:endParaRPr lang="en-US" altLang="nl-NL" sz="2400" b="1" dirty="0">
              <a:solidFill>
                <a:srgbClr val="0070C0"/>
              </a:solidFill>
            </a:endParaRPr>
          </a:p>
          <a:p>
            <a:pPr marL="363538" indent="-363538" algn="l" defTabSz="900113"/>
            <a:r>
              <a:rPr lang="en-US" altLang="nl-NL" sz="2400" b="1" dirty="0">
                <a:solidFill>
                  <a:srgbClr val="0070C0"/>
                </a:solidFill>
              </a:rPr>
              <a:t>8. </a:t>
            </a:r>
            <a:r>
              <a:rPr lang="en-US" altLang="nl-NL" sz="2400" b="1" dirty="0" err="1">
                <a:solidFill>
                  <a:srgbClr val="0070C0"/>
                </a:solidFill>
              </a:rPr>
              <a:t>Einde</a:t>
            </a:r>
            <a:r>
              <a:rPr lang="en-US" altLang="nl-NL" sz="2400" b="1" dirty="0">
                <a:solidFill>
                  <a:srgbClr val="0070C0"/>
                </a:solidFill>
              </a:rPr>
              <a:t>. </a:t>
            </a:r>
          </a:p>
          <a:p>
            <a:pPr marL="363538" indent="-363538" algn="l" defTabSz="900113"/>
            <a:endParaRPr lang="nl-NL" altLang="nl-NL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0" indent="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© </a:t>
            </a: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</a:rPr>
              <a:t>© </a:t>
            </a: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hlinkClick r:id="rId2"/>
              </a:rPr>
              <a:t>www.agtijmensen.nl</a:t>
            </a: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</a:rPr>
              <a:t> 15102018</a:t>
            </a:r>
            <a:endParaRPr lang="nl-NL" altLang="nl-NL" sz="1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4495800"/>
            <a:ext cx="716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nl-NL" altLang="nl-NL" sz="44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96137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build="p" autoUpdateAnimBg="0" advAuto="0"/>
      <p:bldP spid="2253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31242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Geheugencel.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6756" name="Group 20"/>
          <p:cNvGrpSpPr>
            <a:grpSpLocks/>
          </p:cNvGrpSpPr>
          <p:nvPr/>
        </p:nvGrpSpPr>
        <p:grpSpPr bwMode="auto">
          <a:xfrm>
            <a:off x="2514600" y="2286000"/>
            <a:ext cx="4371975" cy="2133600"/>
            <a:chOff x="1584" y="1440"/>
            <a:chExt cx="2754" cy="1344"/>
          </a:xfrm>
        </p:grpSpPr>
        <p:sp>
          <p:nvSpPr>
            <p:cNvPr id="116739" name="Rectangle 3"/>
            <p:cNvSpPr>
              <a:spLocks noChangeArrowheads="1"/>
            </p:cNvSpPr>
            <p:nvPr/>
          </p:nvSpPr>
          <p:spPr bwMode="auto">
            <a:xfrm>
              <a:off x="1584" y="1536"/>
              <a:ext cx="33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6740" name="Rectangle 4"/>
            <p:cNvSpPr>
              <a:spLocks noChangeArrowheads="1"/>
            </p:cNvSpPr>
            <p:nvPr/>
          </p:nvSpPr>
          <p:spPr bwMode="auto">
            <a:xfrm>
              <a:off x="1611" y="2256"/>
              <a:ext cx="28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116753" name="Group 17"/>
            <p:cNvGrpSpPr>
              <a:grpSpLocks/>
            </p:cNvGrpSpPr>
            <p:nvPr/>
          </p:nvGrpSpPr>
          <p:grpSpPr bwMode="auto">
            <a:xfrm>
              <a:off x="1920" y="1440"/>
              <a:ext cx="1968" cy="1344"/>
              <a:chOff x="1920" y="2256"/>
              <a:chExt cx="1968" cy="1344"/>
            </a:xfrm>
          </p:grpSpPr>
          <p:sp>
            <p:nvSpPr>
              <p:cNvPr id="116741" name="Rectangle 5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</a:t>
                </a:r>
                <a:endParaRPr lang="nl-NL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16742" name="Group 6"/>
              <p:cNvGrpSpPr>
                <a:grpSpLocks/>
              </p:cNvGrpSpPr>
              <p:nvPr/>
            </p:nvGrpSpPr>
            <p:grpSpPr bwMode="auto">
              <a:xfrm>
                <a:off x="1920" y="2334"/>
                <a:ext cx="1968" cy="1266"/>
                <a:chOff x="1920" y="1422"/>
                <a:chExt cx="1968" cy="1266"/>
              </a:xfrm>
            </p:grpSpPr>
            <p:sp>
              <p:nvSpPr>
                <p:cNvPr id="116743" name="Rectangle 7"/>
                <p:cNvSpPr>
                  <a:spLocks noChangeArrowheads="1"/>
                </p:cNvSpPr>
                <p:nvPr/>
              </p:nvSpPr>
              <p:spPr bwMode="auto">
                <a:xfrm>
                  <a:off x="2400" y="1422"/>
                  <a:ext cx="1008" cy="126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44" name="Line 8"/>
                <p:cNvSpPr>
                  <a:spLocks noChangeShapeType="1"/>
                </p:cNvSpPr>
                <p:nvPr/>
              </p:nvSpPr>
              <p:spPr bwMode="auto">
                <a:xfrm>
                  <a:off x="3408" y="2064"/>
                  <a:ext cx="4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45" name="Line 9"/>
                <p:cNvSpPr>
                  <a:spLocks noChangeShapeType="1"/>
                </p:cNvSpPr>
                <p:nvPr/>
              </p:nvSpPr>
              <p:spPr bwMode="auto">
                <a:xfrm>
                  <a:off x="1923" y="1680"/>
                  <a:ext cx="4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6746" name="Line 10"/>
                <p:cNvSpPr>
                  <a:spLocks noChangeShapeType="1"/>
                </p:cNvSpPr>
                <p:nvPr/>
              </p:nvSpPr>
              <p:spPr bwMode="auto">
                <a:xfrm>
                  <a:off x="1920" y="2400"/>
                  <a:ext cx="4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6747" name="Rectangle 11"/>
              <p:cNvSpPr>
                <a:spLocks noChangeArrowheads="1"/>
              </p:cNvSpPr>
              <p:nvPr/>
            </p:nvSpPr>
            <p:spPr bwMode="auto">
              <a:xfrm>
                <a:off x="2400" y="2976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r</a:t>
                </a:r>
                <a:endParaRPr lang="nl-NL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16748" name="Rectangle 12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s</a:t>
                </a:r>
                <a:endParaRPr lang="nl-NL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116749" name="Rectangle 13"/>
            <p:cNvSpPr>
              <a:spLocks noChangeArrowheads="1"/>
            </p:cNvSpPr>
            <p:nvPr/>
          </p:nvSpPr>
          <p:spPr bwMode="auto">
            <a:xfrm>
              <a:off x="3936" y="1872"/>
              <a:ext cx="40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16754" name="Rectangle 18"/>
          <p:cNvSpPr>
            <a:spLocks noChangeArrowheads="1"/>
          </p:cNvSpPr>
          <p:nvPr/>
        </p:nvSpPr>
        <p:spPr bwMode="auto">
          <a:xfrm>
            <a:off x="2590800" y="2433638"/>
            <a:ext cx="638175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6755" name="Rectangle 19"/>
          <p:cNvSpPr>
            <a:spLocks noChangeArrowheads="1"/>
          </p:cNvSpPr>
          <p:nvPr/>
        </p:nvSpPr>
        <p:spPr bwMode="auto">
          <a:xfrm>
            <a:off x="6172200" y="2971800"/>
            <a:ext cx="638175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410433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 autoUpdateAnimBg="0"/>
      <p:bldP spid="116754" grpId="0" animBg="1" autoUpdateAnimBg="0"/>
      <p:bldP spid="11675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763" name="Group 3"/>
          <p:cNvGrpSpPr>
            <a:grpSpLocks/>
          </p:cNvGrpSpPr>
          <p:nvPr/>
        </p:nvGrpSpPr>
        <p:grpSpPr bwMode="auto">
          <a:xfrm>
            <a:off x="2514600" y="2286000"/>
            <a:ext cx="4371975" cy="2133600"/>
            <a:chOff x="1584" y="1440"/>
            <a:chExt cx="2754" cy="1344"/>
          </a:xfrm>
        </p:grpSpPr>
        <p:sp>
          <p:nvSpPr>
            <p:cNvPr id="117764" name="Rectangle 4"/>
            <p:cNvSpPr>
              <a:spLocks noChangeArrowheads="1"/>
            </p:cNvSpPr>
            <p:nvPr/>
          </p:nvSpPr>
          <p:spPr bwMode="auto">
            <a:xfrm>
              <a:off x="1584" y="1536"/>
              <a:ext cx="33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7765" name="Rectangle 5"/>
            <p:cNvSpPr>
              <a:spLocks noChangeArrowheads="1"/>
            </p:cNvSpPr>
            <p:nvPr/>
          </p:nvSpPr>
          <p:spPr bwMode="auto">
            <a:xfrm>
              <a:off x="1611" y="2256"/>
              <a:ext cx="28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117766" name="Group 6"/>
            <p:cNvGrpSpPr>
              <a:grpSpLocks/>
            </p:cNvGrpSpPr>
            <p:nvPr/>
          </p:nvGrpSpPr>
          <p:grpSpPr bwMode="auto">
            <a:xfrm>
              <a:off x="1920" y="1440"/>
              <a:ext cx="1968" cy="1344"/>
              <a:chOff x="1920" y="2256"/>
              <a:chExt cx="1968" cy="1344"/>
            </a:xfrm>
          </p:grpSpPr>
          <p:sp>
            <p:nvSpPr>
              <p:cNvPr id="117767" name="Rectangle 7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</a:t>
                </a:r>
                <a:endParaRPr lang="nl-NL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17768" name="Group 8"/>
              <p:cNvGrpSpPr>
                <a:grpSpLocks/>
              </p:cNvGrpSpPr>
              <p:nvPr/>
            </p:nvGrpSpPr>
            <p:grpSpPr bwMode="auto">
              <a:xfrm>
                <a:off x="1920" y="2334"/>
                <a:ext cx="1968" cy="1266"/>
                <a:chOff x="1920" y="1422"/>
                <a:chExt cx="1968" cy="1266"/>
              </a:xfrm>
            </p:grpSpPr>
            <p:sp>
              <p:nvSpPr>
                <p:cNvPr id="117769" name="Rectangle 9"/>
                <p:cNvSpPr>
                  <a:spLocks noChangeArrowheads="1"/>
                </p:cNvSpPr>
                <p:nvPr/>
              </p:nvSpPr>
              <p:spPr bwMode="auto">
                <a:xfrm>
                  <a:off x="2400" y="1422"/>
                  <a:ext cx="1008" cy="126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70" name="Line 10"/>
                <p:cNvSpPr>
                  <a:spLocks noChangeShapeType="1"/>
                </p:cNvSpPr>
                <p:nvPr/>
              </p:nvSpPr>
              <p:spPr bwMode="auto">
                <a:xfrm>
                  <a:off x="3408" y="2064"/>
                  <a:ext cx="4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71" name="Line 11"/>
                <p:cNvSpPr>
                  <a:spLocks noChangeShapeType="1"/>
                </p:cNvSpPr>
                <p:nvPr/>
              </p:nvSpPr>
              <p:spPr bwMode="auto">
                <a:xfrm>
                  <a:off x="1923" y="1680"/>
                  <a:ext cx="4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7772" name="Line 12"/>
                <p:cNvSpPr>
                  <a:spLocks noChangeShapeType="1"/>
                </p:cNvSpPr>
                <p:nvPr/>
              </p:nvSpPr>
              <p:spPr bwMode="auto">
                <a:xfrm>
                  <a:off x="1920" y="2400"/>
                  <a:ext cx="4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7773" name="Rectangle 13"/>
              <p:cNvSpPr>
                <a:spLocks noChangeArrowheads="1"/>
              </p:cNvSpPr>
              <p:nvPr/>
            </p:nvSpPr>
            <p:spPr bwMode="auto">
              <a:xfrm>
                <a:off x="2400" y="2976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r</a:t>
                </a:r>
                <a:endParaRPr lang="nl-NL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17774" name="Rectangle 14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s</a:t>
                </a:r>
                <a:endParaRPr lang="nl-NL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117775" name="Rectangle 15"/>
            <p:cNvSpPr>
              <a:spLocks noChangeArrowheads="1"/>
            </p:cNvSpPr>
            <p:nvPr/>
          </p:nvSpPr>
          <p:spPr bwMode="auto">
            <a:xfrm>
              <a:off x="3936" y="1872"/>
              <a:ext cx="40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31242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Geheugencel.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778" name="Rectangle 18"/>
          <p:cNvSpPr>
            <a:spLocks noChangeArrowheads="1"/>
          </p:cNvSpPr>
          <p:nvPr/>
        </p:nvSpPr>
        <p:spPr bwMode="auto">
          <a:xfrm>
            <a:off x="2562225" y="3581400"/>
            <a:ext cx="638175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7779" name="Rectangle 19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Resetten kan niet als set = 1!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988120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300"/>
                                        <p:tgtEl>
                                          <p:spTgt spid="11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78" grpId="0" animBg="1" autoUpdateAnimBg="0"/>
      <p:bldP spid="11777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786" name="Group 2"/>
          <p:cNvGrpSpPr>
            <a:grpSpLocks/>
          </p:cNvGrpSpPr>
          <p:nvPr/>
        </p:nvGrpSpPr>
        <p:grpSpPr bwMode="auto">
          <a:xfrm>
            <a:off x="2514600" y="2286000"/>
            <a:ext cx="4371975" cy="2133600"/>
            <a:chOff x="1584" y="1440"/>
            <a:chExt cx="2754" cy="1344"/>
          </a:xfrm>
        </p:grpSpPr>
        <p:sp>
          <p:nvSpPr>
            <p:cNvPr id="118787" name="Rectangle 3"/>
            <p:cNvSpPr>
              <a:spLocks noChangeArrowheads="1"/>
            </p:cNvSpPr>
            <p:nvPr/>
          </p:nvSpPr>
          <p:spPr bwMode="auto">
            <a:xfrm>
              <a:off x="1584" y="1536"/>
              <a:ext cx="33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8788" name="Rectangle 4"/>
            <p:cNvSpPr>
              <a:spLocks noChangeArrowheads="1"/>
            </p:cNvSpPr>
            <p:nvPr/>
          </p:nvSpPr>
          <p:spPr bwMode="auto">
            <a:xfrm>
              <a:off x="1611" y="2256"/>
              <a:ext cx="28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118789" name="Group 5"/>
            <p:cNvGrpSpPr>
              <a:grpSpLocks/>
            </p:cNvGrpSpPr>
            <p:nvPr/>
          </p:nvGrpSpPr>
          <p:grpSpPr bwMode="auto">
            <a:xfrm>
              <a:off x="1920" y="1440"/>
              <a:ext cx="1968" cy="1344"/>
              <a:chOff x="1920" y="2256"/>
              <a:chExt cx="1968" cy="1344"/>
            </a:xfrm>
          </p:grpSpPr>
          <p:sp>
            <p:nvSpPr>
              <p:cNvPr id="118790" name="Rectangle 6"/>
              <p:cNvSpPr>
                <a:spLocks noChangeArrowheads="1"/>
              </p:cNvSpPr>
              <p:nvPr/>
            </p:nvSpPr>
            <p:spPr bwMode="auto">
              <a:xfrm>
                <a:off x="2736" y="2688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M</a:t>
                </a:r>
                <a:endParaRPr lang="nl-NL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18791" name="Group 7"/>
              <p:cNvGrpSpPr>
                <a:grpSpLocks/>
              </p:cNvGrpSpPr>
              <p:nvPr/>
            </p:nvGrpSpPr>
            <p:grpSpPr bwMode="auto">
              <a:xfrm>
                <a:off x="1920" y="2334"/>
                <a:ext cx="1968" cy="1266"/>
                <a:chOff x="1920" y="1422"/>
                <a:chExt cx="1968" cy="1266"/>
              </a:xfrm>
            </p:grpSpPr>
            <p:sp>
              <p:nvSpPr>
                <p:cNvPr id="118792" name="Rectangle 8"/>
                <p:cNvSpPr>
                  <a:spLocks noChangeArrowheads="1"/>
                </p:cNvSpPr>
                <p:nvPr/>
              </p:nvSpPr>
              <p:spPr bwMode="auto">
                <a:xfrm>
                  <a:off x="2400" y="1422"/>
                  <a:ext cx="1008" cy="126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8793" name="Line 9"/>
                <p:cNvSpPr>
                  <a:spLocks noChangeShapeType="1"/>
                </p:cNvSpPr>
                <p:nvPr/>
              </p:nvSpPr>
              <p:spPr bwMode="auto">
                <a:xfrm>
                  <a:off x="3408" y="2064"/>
                  <a:ext cx="4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8794" name="Line 10"/>
                <p:cNvSpPr>
                  <a:spLocks noChangeShapeType="1"/>
                </p:cNvSpPr>
                <p:nvPr/>
              </p:nvSpPr>
              <p:spPr bwMode="auto">
                <a:xfrm>
                  <a:off x="1923" y="1680"/>
                  <a:ext cx="4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8795" name="Line 11"/>
                <p:cNvSpPr>
                  <a:spLocks noChangeShapeType="1"/>
                </p:cNvSpPr>
                <p:nvPr/>
              </p:nvSpPr>
              <p:spPr bwMode="auto">
                <a:xfrm>
                  <a:off x="1920" y="2400"/>
                  <a:ext cx="48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8796" name="Rectangle 12"/>
              <p:cNvSpPr>
                <a:spLocks noChangeArrowheads="1"/>
              </p:cNvSpPr>
              <p:nvPr/>
            </p:nvSpPr>
            <p:spPr bwMode="auto">
              <a:xfrm>
                <a:off x="2400" y="2976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r</a:t>
                </a:r>
                <a:endParaRPr lang="nl-NL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18797" name="Rectangle 13"/>
              <p:cNvSpPr>
                <a:spLocks noChangeArrowheads="1"/>
              </p:cNvSpPr>
              <p:nvPr/>
            </p:nvSpPr>
            <p:spPr bwMode="auto">
              <a:xfrm>
                <a:off x="2400" y="2256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s</a:t>
                </a:r>
                <a:endParaRPr lang="nl-NL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118798" name="Rectangle 14"/>
            <p:cNvSpPr>
              <a:spLocks noChangeArrowheads="1"/>
            </p:cNvSpPr>
            <p:nvPr/>
          </p:nvSpPr>
          <p:spPr bwMode="auto">
            <a:xfrm>
              <a:off x="3936" y="1872"/>
              <a:ext cx="40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1879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31242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Geheugencel.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800" name="Rectangle 16"/>
          <p:cNvSpPr>
            <a:spLocks noChangeArrowheads="1"/>
          </p:cNvSpPr>
          <p:nvPr/>
        </p:nvSpPr>
        <p:spPr bwMode="auto">
          <a:xfrm>
            <a:off x="2638425" y="3581400"/>
            <a:ext cx="638175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801" name="Rectangle 17"/>
          <p:cNvSpPr>
            <a:spLocks noChangeArrowheads="1"/>
          </p:cNvSpPr>
          <p:nvPr/>
        </p:nvSpPr>
        <p:spPr bwMode="auto">
          <a:xfrm>
            <a:off x="6257925" y="2976563"/>
            <a:ext cx="638175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802" name="Rectangle 18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Resetten kan alleen als set = 0!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8803" name="Rectangle 19"/>
          <p:cNvSpPr>
            <a:spLocks noChangeArrowheads="1"/>
          </p:cNvSpPr>
          <p:nvPr/>
        </p:nvSpPr>
        <p:spPr bwMode="auto">
          <a:xfrm>
            <a:off x="2609850" y="2438400"/>
            <a:ext cx="638175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680797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3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9" grpId="0" autoUpdateAnimBg="0"/>
      <p:bldP spid="118800" grpId="0" animBg="1" autoUpdateAnimBg="0"/>
      <p:bldP spid="118801" grpId="0" animBg="1" autoUpdateAnimBg="0"/>
      <p:bldP spid="118802" grpId="0" animBg="1" autoUpdateAnimBg="0"/>
      <p:bldP spid="11880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876" name="Group 68"/>
          <p:cNvGrpSpPr>
            <a:grpSpLocks/>
          </p:cNvGrpSpPr>
          <p:nvPr/>
        </p:nvGrpSpPr>
        <p:grpSpPr bwMode="auto">
          <a:xfrm>
            <a:off x="6853238" y="1062038"/>
            <a:ext cx="990600" cy="3613150"/>
            <a:chOff x="3660" y="1380"/>
            <a:chExt cx="405" cy="1539"/>
          </a:xfrm>
        </p:grpSpPr>
        <p:sp>
          <p:nvSpPr>
            <p:cNvPr id="119860" name="Rectangle 52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861" name="Rectangle 53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862" name="Rectangle 54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864" name="Rectangle 56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CC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19823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31242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Teller.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20044" name="Group 236"/>
          <p:cNvGrpSpPr>
            <a:grpSpLocks/>
          </p:cNvGrpSpPr>
          <p:nvPr/>
        </p:nvGrpSpPr>
        <p:grpSpPr bwMode="auto">
          <a:xfrm>
            <a:off x="819150" y="1600200"/>
            <a:ext cx="2200275" cy="762000"/>
            <a:chOff x="516" y="1008"/>
            <a:chExt cx="1386" cy="480"/>
          </a:xfrm>
        </p:grpSpPr>
        <p:sp>
          <p:nvSpPr>
            <p:cNvPr id="119985" name="Line 177"/>
            <p:cNvSpPr>
              <a:spLocks noChangeShapeType="1"/>
            </p:cNvSpPr>
            <p:nvPr/>
          </p:nvSpPr>
          <p:spPr bwMode="auto">
            <a:xfrm>
              <a:off x="1152" y="1257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03" name="Rectangle 195"/>
            <p:cNvSpPr>
              <a:spLocks noChangeArrowheads="1"/>
            </p:cNvSpPr>
            <p:nvPr/>
          </p:nvSpPr>
          <p:spPr bwMode="auto">
            <a:xfrm>
              <a:off x="516" y="1008"/>
              <a:ext cx="624" cy="48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 V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038" name="Freeform 230"/>
            <p:cNvSpPr>
              <a:spLocks/>
            </p:cNvSpPr>
            <p:nvPr/>
          </p:nvSpPr>
          <p:spPr bwMode="auto">
            <a:xfrm>
              <a:off x="1584" y="1125"/>
              <a:ext cx="318" cy="124"/>
            </a:xfrm>
            <a:custGeom>
              <a:avLst/>
              <a:gdLst>
                <a:gd name="T0" fmla="*/ 0 w 318"/>
                <a:gd name="T1" fmla="*/ 124 h 124"/>
                <a:gd name="T2" fmla="*/ 318 w 318"/>
                <a:gd name="T3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18" h="124">
                  <a:moveTo>
                    <a:pt x="0" y="124"/>
                  </a:moveTo>
                  <a:lnTo>
                    <a:pt x="318" y="0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43" name="Group 235"/>
          <p:cNvGrpSpPr>
            <a:grpSpLocks/>
          </p:cNvGrpSpPr>
          <p:nvPr/>
        </p:nvGrpSpPr>
        <p:grpSpPr bwMode="auto">
          <a:xfrm>
            <a:off x="2528888" y="1614488"/>
            <a:ext cx="533400" cy="457200"/>
            <a:chOff x="240" y="1584"/>
            <a:chExt cx="336" cy="288"/>
          </a:xfrm>
        </p:grpSpPr>
        <p:sp>
          <p:nvSpPr>
            <p:cNvPr id="120040" name="Rectangle 232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42" name="Line 234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45" name="Group 237"/>
          <p:cNvGrpSpPr>
            <a:grpSpLocks/>
          </p:cNvGrpSpPr>
          <p:nvPr/>
        </p:nvGrpSpPr>
        <p:grpSpPr bwMode="auto">
          <a:xfrm>
            <a:off x="2495550" y="1609725"/>
            <a:ext cx="533400" cy="457200"/>
            <a:chOff x="240" y="1584"/>
            <a:chExt cx="336" cy="288"/>
          </a:xfrm>
        </p:grpSpPr>
        <p:sp>
          <p:nvSpPr>
            <p:cNvPr id="120046" name="Rectangle 238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47" name="Line 239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48" name="Group 240"/>
          <p:cNvGrpSpPr>
            <a:grpSpLocks/>
          </p:cNvGrpSpPr>
          <p:nvPr/>
        </p:nvGrpSpPr>
        <p:grpSpPr bwMode="auto">
          <a:xfrm>
            <a:off x="2509838" y="1600200"/>
            <a:ext cx="533400" cy="457200"/>
            <a:chOff x="240" y="1584"/>
            <a:chExt cx="336" cy="288"/>
          </a:xfrm>
        </p:grpSpPr>
        <p:sp>
          <p:nvSpPr>
            <p:cNvPr id="120049" name="Rectangle 241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50" name="Line 242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51" name="Group 243"/>
          <p:cNvGrpSpPr>
            <a:grpSpLocks/>
          </p:cNvGrpSpPr>
          <p:nvPr/>
        </p:nvGrpSpPr>
        <p:grpSpPr bwMode="auto">
          <a:xfrm>
            <a:off x="2514600" y="1619250"/>
            <a:ext cx="533400" cy="457200"/>
            <a:chOff x="240" y="1584"/>
            <a:chExt cx="336" cy="288"/>
          </a:xfrm>
        </p:grpSpPr>
        <p:sp>
          <p:nvSpPr>
            <p:cNvPr id="120052" name="Rectangle 244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53" name="Line 245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54" name="Group 246"/>
          <p:cNvGrpSpPr>
            <a:grpSpLocks/>
          </p:cNvGrpSpPr>
          <p:nvPr/>
        </p:nvGrpSpPr>
        <p:grpSpPr bwMode="auto">
          <a:xfrm>
            <a:off x="2514600" y="1614488"/>
            <a:ext cx="533400" cy="457200"/>
            <a:chOff x="240" y="1584"/>
            <a:chExt cx="336" cy="288"/>
          </a:xfrm>
        </p:grpSpPr>
        <p:sp>
          <p:nvSpPr>
            <p:cNvPr id="120055" name="Rectangle 247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56" name="Line 248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57" name="Group 249"/>
          <p:cNvGrpSpPr>
            <a:grpSpLocks/>
          </p:cNvGrpSpPr>
          <p:nvPr/>
        </p:nvGrpSpPr>
        <p:grpSpPr bwMode="auto">
          <a:xfrm>
            <a:off x="2514600" y="1600200"/>
            <a:ext cx="533400" cy="457200"/>
            <a:chOff x="240" y="1584"/>
            <a:chExt cx="336" cy="288"/>
          </a:xfrm>
        </p:grpSpPr>
        <p:sp>
          <p:nvSpPr>
            <p:cNvPr id="120058" name="Rectangle 250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59" name="Line 251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60" name="Group 252"/>
          <p:cNvGrpSpPr>
            <a:grpSpLocks/>
          </p:cNvGrpSpPr>
          <p:nvPr/>
        </p:nvGrpSpPr>
        <p:grpSpPr bwMode="auto">
          <a:xfrm>
            <a:off x="2514600" y="1600200"/>
            <a:ext cx="533400" cy="457200"/>
            <a:chOff x="240" y="1584"/>
            <a:chExt cx="336" cy="288"/>
          </a:xfrm>
        </p:grpSpPr>
        <p:sp>
          <p:nvSpPr>
            <p:cNvPr id="120061" name="Rectangle 253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62" name="Line 254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63" name="Group 255"/>
          <p:cNvGrpSpPr>
            <a:grpSpLocks/>
          </p:cNvGrpSpPr>
          <p:nvPr/>
        </p:nvGrpSpPr>
        <p:grpSpPr bwMode="auto">
          <a:xfrm>
            <a:off x="2514600" y="1600200"/>
            <a:ext cx="533400" cy="457200"/>
            <a:chOff x="240" y="1584"/>
            <a:chExt cx="336" cy="288"/>
          </a:xfrm>
        </p:grpSpPr>
        <p:sp>
          <p:nvSpPr>
            <p:cNvPr id="120064" name="Rectangle 256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65" name="Line 257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66" name="Group 258"/>
          <p:cNvGrpSpPr>
            <a:grpSpLocks/>
          </p:cNvGrpSpPr>
          <p:nvPr/>
        </p:nvGrpSpPr>
        <p:grpSpPr bwMode="auto">
          <a:xfrm>
            <a:off x="2514600" y="1600200"/>
            <a:ext cx="533400" cy="457200"/>
            <a:chOff x="240" y="1584"/>
            <a:chExt cx="336" cy="288"/>
          </a:xfrm>
        </p:grpSpPr>
        <p:sp>
          <p:nvSpPr>
            <p:cNvPr id="120067" name="Rectangle 259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68" name="Line 260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69" name="Group 261"/>
          <p:cNvGrpSpPr>
            <a:grpSpLocks/>
          </p:cNvGrpSpPr>
          <p:nvPr/>
        </p:nvGrpSpPr>
        <p:grpSpPr bwMode="auto">
          <a:xfrm>
            <a:off x="2514600" y="1600200"/>
            <a:ext cx="533400" cy="457200"/>
            <a:chOff x="240" y="1584"/>
            <a:chExt cx="336" cy="288"/>
          </a:xfrm>
        </p:grpSpPr>
        <p:sp>
          <p:nvSpPr>
            <p:cNvPr id="120070" name="Rectangle 262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71" name="Line 263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72" name="Group 264"/>
          <p:cNvGrpSpPr>
            <a:grpSpLocks/>
          </p:cNvGrpSpPr>
          <p:nvPr/>
        </p:nvGrpSpPr>
        <p:grpSpPr bwMode="auto">
          <a:xfrm>
            <a:off x="2514600" y="1600200"/>
            <a:ext cx="533400" cy="457200"/>
            <a:chOff x="240" y="1584"/>
            <a:chExt cx="336" cy="288"/>
          </a:xfrm>
        </p:grpSpPr>
        <p:sp>
          <p:nvSpPr>
            <p:cNvPr id="120073" name="Rectangle 265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74" name="Line 266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75" name="Group 267"/>
          <p:cNvGrpSpPr>
            <a:grpSpLocks/>
          </p:cNvGrpSpPr>
          <p:nvPr/>
        </p:nvGrpSpPr>
        <p:grpSpPr bwMode="auto">
          <a:xfrm>
            <a:off x="2514600" y="1600200"/>
            <a:ext cx="533400" cy="457200"/>
            <a:chOff x="240" y="1584"/>
            <a:chExt cx="336" cy="288"/>
          </a:xfrm>
        </p:grpSpPr>
        <p:sp>
          <p:nvSpPr>
            <p:cNvPr id="120076" name="Rectangle 268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77" name="Line 269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78" name="Group 270"/>
          <p:cNvGrpSpPr>
            <a:grpSpLocks/>
          </p:cNvGrpSpPr>
          <p:nvPr/>
        </p:nvGrpSpPr>
        <p:grpSpPr bwMode="auto">
          <a:xfrm>
            <a:off x="2590800" y="1600200"/>
            <a:ext cx="533400" cy="457200"/>
            <a:chOff x="240" y="1584"/>
            <a:chExt cx="336" cy="288"/>
          </a:xfrm>
        </p:grpSpPr>
        <p:sp>
          <p:nvSpPr>
            <p:cNvPr id="120079" name="Rectangle 271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80" name="Line 272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81" name="Group 273"/>
          <p:cNvGrpSpPr>
            <a:grpSpLocks/>
          </p:cNvGrpSpPr>
          <p:nvPr/>
        </p:nvGrpSpPr>
        <p:grpSpPr bwMode="auto">
          <a:xfrm>
            <a:off x="2590800" y="1600200"/>
            <a:ext cx="533400" cy="457200"/>
            <a:chOff x="240" y="1584"/>
            <a:chExt cx="336" cy="288"/>
          </a:xfrm>
        </p:grpSpPr>
        <p:sp>
          <p:nvSpPr>
            <p:cNvPr id="120082" name="Rectangle 274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83" name="Line 275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0087" name="Group 279"/>
          <p:cNvGrpSpPr>
            <a:grpSpLocks/>
          </p:cNvGrpSpPr>
          <p:nvPr/>
        </p:nvGrpSpPr>
        <p:grpSpPr bwMode="auto">
          <a:xfrm>
            <a:off x="2514600" y="1600200"/>
            <a:ext cx="533400" cy="457200"/>
            <a:chOff x="240" y="1584"/>
            <a:chExt cx="336" cy="288"/>
          </a:xfrm>
        </p:grpSpPr>
        <p:sp>
          <p:nvSpPr>
            <p:cNvPr id="120088" name="Rectangle 280"/>
            <p:cNvSpPr>
              <a:spLocks noChangeArrowheads="1"/>
            </p:cNvSpPr>
            <p:nvPr/>
          </p:nvSpPr>
          <p:spPr bwMode="auto">
            <a:xfrm>
              <a:off x="240" y="1584"/>
              <a:ext cx="336" cy="288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089" name="Line 281"/>
            <p:cNvSpPr>
              <a:spLocks noChangeShapeType="1"/>
            </p:cNvSpPr>
            <p:nvPr/>
          </p:nvSpPr>
          <p:spPr bwMode="auto">
            <a:xfrm>
              <a:off x="240" y="1809"/>
              <a:ext cx="33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19977" name="Group 169"/>
          <p:cNvGrpSpPr>
            <a:grpSpLocks/>
          </p:cNvGrpSpPr>
          <p:nvPr/>
        </p:nvGrpSpPr>
        <p:grpSpPr bwMode="auto">
          <a:xfrm>
            <a:off x="6867525" y="1049338"/>
            <a:ext cx="995363" cy="3613150"/>
            <a:chOff x="3660" y="1380"/>
            <a:chExt cx="405" cy="1539"/>
          </a:xfrm>
        </p:grpSpPr>
        <p:sp>
          <p:nvSpPr>
            <p:cNvPr id="119978" name="Rectangle 170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79" name="Rectangle 171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80" name="Rectangle 172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81" name="Rectangle 173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19962" name="Group 154"/>
          <p:cNvGrpSpPr>
            <a:grpSpLocks/>
          </p:cNvGrpSpPr>
          <p:nvPr/>
        </p:nvGrpSpPr>
        <p:grpSpPr bwMode="auto">
          <a:xfrm>
            <a:off x="6872288" y="1049338"/>
            <a:ext cx="995362" cy="3613150"/>
            <a:chOff x="3660" y="1380"/>
            <a:chExt cx="405" cy="1539"/>
          </a:xfrm>
        </p:grpSpPr>
        <p:sp>
          <p:nvSpPr>
            <p:cNvPr id="119963" name="Rectangle 155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64" name="Rectangle 156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65" name="Rectangle 157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66" name="Rectangle 158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19967" name="Group 159"/>
          <p:cNvGrpSpPr>
            <a:grpSpLocks/>
          </p:cNvGrpSpPr>
          <p:nvPr/>
        </p:nvGrpSpPr>
        <p:grpSpPr bwMode="auto">
          <a:xfrm>
            <a:off x="6872288" y="1054100"/>
            <a:ext cx="995362" cy="3613150"/>
            <a:chOff x="3660" y="1380"/>
            <a:chExt cx="405" cy="1539"/>
          </a:xfrm>
        </p:grpSpPr>
        <p:sp>
          <p:nvSpPr>
            <p:cNvPr id="119968" name="Rectangle 160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69" name="Rectangle 161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70" name="Rectangle 162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71" name="Rectangle 163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19972" name="Group 164"/>
          <p:cNvGrpSpPr>
            <a:grpSpLocks/>
          </p:cNvGrpSpPr>
          <p:nvPr/>
        </p:nvGrpSpPr>
        <p:grpSpPr bwMode="auto">
          <a:xfrm>
            <a:off x="6886575" y="1054100"/>
            <a:ext cx="995363" cy="3613150"/>
            <a:chOff x="3660" y="1380"/>
            <a:chExt cx="405" cy="1539"/>
          </a:xfrm>
        </p:grpSpPr>
        <p:sp>
          <p:nvSpPr>
            <p:cNvPr id="119973" name="Rectangle 165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74" name="Rectangle 166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75" name="Rectangle 167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76" name="Rectangle 168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19957" name="Group 149"/>
          <p:cNvGrpSpPr>
            <a:grpSpLocks/>
          </p:cNvGrpSpPr>
          <p:nvPr/>
        </p:nvGrpSpPr>
        <p:grpSpPr bwMode="auto">
          <a:xfrm>
            <a:off x="6872288" y="1063625"/>
            <a:ext cx="995362" cy="3613150"/>
            <a:chOff x="3660" y="1380"/>
            <a:chExt cx="405" cy="1539"/>
          </a:xfrm>
        </p:grpSpPr>
        <p:sp>
          <p:nvSpPr>
            <p:cNvPr id="119958" name="Rectangle 150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59" name="Rectangle 151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60" name="Rectangle 152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61" name="Rectangle 153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19942" name="Group 134"/>
          <p:cNvGrpSpPr>
            <a:grpSpLocks/>
          </p:cNvGrpSpPr>
          <p:nvPr/>
        </p:nvGrpSpPr>
        <p:grpSpPr bwMode="auto">
          <a:xfrm>
            <a:off x="6872288" y="1076325"/>
            <a:ext cx="995362" cy="3613150"/>
            <a:chOff x="3660" y="1380"/>
            <a:chExt cx="405" cy="1539"/>
          </a:xfrm>
        </p:grpSpPr>
        <p:sp>
          <p:nvSpPr>
            <p:cNvPr id="119943" name="Rectangle 135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44" name="Rectangle 136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45" name="Rectangle 137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46" name="Rectangle 138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19947" name="Group 139"/>
          <p:cNvGrpSpPr>
            <a:grpSpLocks/>
          </p:cNvGrpSpPr>
          <p:nvPr/>
        </p:nvGrpSpPr>
        <p:grpSpPr bwMode="auto">
          <a:xfrm>
            <a:off x="6886575" y="1063625"/>
            <a:ext cx="995363" cy="3613150"/>
            <a:chOff x="3660" y="1380"/>
            <a:chExt cx="405" cy="1539"/>
          </a:xfrm>
        </p:grpSpPr>
        <p:sp>
          <p:nvSpPr>
            <p:cNvPr id="119948" name="Rectangle 140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49" name="Rectangle 141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50" name="Rectangle 142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51" name="Rectangle 143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0105" name="Group 297"/>
          <p:cNvGrpSpPr>
            <a:grpSpLocks/>
          </p:cNvGrpSpPr>
          <p:nvPr/>
        </p:nvGrpSpPr>
        <p:grpSpPr bwMode="auto">
          <a:xfrm>
            <a:off x="6872288" y="1071563"/>
            <a:ext cx="995362" cy="3613150"/>
            <a:chOff x="3660" y="1380"/>
            <a:chExt cx="405" cy="1539"/>
          </a:xfrm>
        </p:grpSpPr>
        <p:sp>
          <p:nvSpPr>
            <p:cNvPr id="120106" name="Rectangle 298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07" name="Rectangle 299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08" name="Rectangle 300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09" name="Rectangle 301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19952" name="Group 144"/>
          <p:cNvGrpSpPr>
            <a:grpSpLocks/>
          </p:cNvGrpSpPr>
          <p:nvPr/>
        </p:nvGrpSpPr>
        <p:grpSpPr bwMode="auto">
          <a:xfrm>
            <a:off x="6872288" y="1063625"/>
            <a:ext cx="995362" cy="3613150"/>
            <a:chOff x="3660" y="1380"/>
            <a:chExt cx="405" cy="1539"/>
          </a:xfrm>
        </p:grpSpPr>
        <p:sp>
          <p:nvSpPr>
            <p:cNvPr id="119953" name="Rectangle 145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54" name="Rectangle 146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55" name="Rectangle 147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9956" name="Rectangle 148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0110" name="Group 302"/>
          <p:cNvGrpSpPr>
            <a:grpSpLocks/>
          </p:cNvGrpSpPr>
          <p:nvPr/>
        </p:nvGrpSpPr>
        <p:grpSpPr bwMode="auto">
          <a:xfrm>
            <a:off x="6867525" y="1066800"/>
            <a:ext cx="995363" cy="3613150"/>
            <a:chOff x="3660" y="1380"/>
            <a:chExt cx="405" cy="1539"/>
          </a:xfrm>
        </p:grpSpPr>
        <p:sp>
          <p:nvSpPr>
            <p:cNvPr id="120111" name="Rectangle 303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12" name="Rectangle 304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13" name="Rectangle 305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14" name="Rectangle 306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0090" name="Group 282"/>
          <p:cNvGrpSpPr>
            <a:grpSpLocks/>
          </p:cNvGrpSpPr>
          <p:nvPr/>
        </p:nvGrpSpPr>
        <p:grpSpPr bwMode="auto">
          <a:xfrm>
            <a:off x="6872288" y="1066800"/>
            <a:ext cx="995362" cy="3613150"/>
            <a:chOff x="3660" y="1380"/>
            <a:chExt cx="405" cy="1539"/>
          </a:xfrm>
        </p:grpSpPr>
        <p:sp>
          <p:nvSpPr>
            <p:cNvPr id="120091" name="Rectangle 283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092" name="Rectangle 284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093" name="Rectangle 285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094" name="Rectangle 286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0095" name="Group 287"/>
          <p:cNvGrpSpPr>
            <a:grpSpLocks/>
          </p:cNvGrpSpPr>
          <p:nvPr/>
        </p:nvGrpSpPr>
        <p:grpSpPr bwMode="auto">
          <a:xfrm>
            <a:off x="6858000" y="1058863"/>
            <a:ext cx="995363" cy="3613150"/>
            <a:chOff x="3660" y="1380"/>
            <a:chExt cx="405" cy="1539"/>
          </a:xfrm>
        </p:grpSpPr>
        <p:sp>
          <p:nvSpPr>
            <p:cNvPr id="120096" name="Rectangle 288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097" name="Rectangle 289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098" name="Rectangle 290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099" name="Rectangle 291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0115" name="Group 307"/>
          <p:cNvGrpSpPr>
            <a:grpSpLocks/>
          </p:cNvGrpSpPr>
          <p:nvPr/>
        </p:nvGrpSpPr>
        <p:grpSpPr bwMode="auto">
          <a:xfrm>
            <a:off x="6872288" y="1052513"/>
            <a:ext cx="995362" cy="3613150"/>
            <a:chOff x="3660" y="1380"/>
            <a:chExt cx="405" cy="1539"/>
          </a:xfrm>
        </p:grpSpPr>
        <p:sp>
          <p:nvSpPr>
            <p:cNvPr id="120116" name="Rectangle 308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17" name="Rectangle 309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18" name="Rectangle 310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19" name="Rectangle 311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0100" name="Group 292"/>
          <p:cNvGrpSpPr>
            <a:grpSpLocks/>
          </p:cNvGrpSpPr>
          <p:nvPr/>
        </p:nvGrpSpPr>
        <p:grpSpPr bwMode="auto">
          <a:xfrm>
            <a:off x="6867525" y="1066800"/>
            <a:ext cx="995363" cy="3613150"/>
            <a:chOff x="3660" y="1380"/>
            <a:chExt cx="405" cy="1539"/>
          </a:xfrm>
        </p:grpSpPr>
        <p:sp>
          <p:nvSpPr>
            <p:cNvPr id="120101" name="Rectangle 293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02" name="Rectangle 294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03" name="Rectangle 295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04" name="Rectangle 296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0120" name="Group 312"/>
          <p:cNvGrpSpPr>
            <a:grpSpLocks/>
          </p:cNvGrpSpPr>
          <p:nvPr/>
        </p:nvGrpSpPr>
        <p:grpSpPr bwMode="auto">
          <a:xfrm>
            <a:off x="6881813" y="1066800"/>
            <a:ext cx="995362" cy="3613150"/>
            <a:chOff x="3660" y="1380"/>
            <a:chExt cx="405" cy="1539"/>
          </a:xfrm>
        </p:grpSpPr>
        <p:sp>
          <p:nvSpPr>
            <p:cNvPr id="120121" name="Rectangle 313"/>
            <p:cNvSpPr>
              <a:spLocks noChangeArrowheads="1"/>
            </p:cNvSpPr>
            <p:nvPr/>
          </p:nvSpPr>
          <p:spPr bwMode="auto">
            <a:xfrm>
              <a:off x="3660" y="1380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22" name="Rectangle 314"/>
            <p:cNvSpPr>
              <a:spLocks noChangeArrowheads="1"/>
            </p:cNvSpPr>
            <p:nvPr/>
          </p:nvSpPr>
          <p:spPr bwMode="auto">
            <a:xfrm>
              <a:off x="3660" y="2112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23" name="Rectangle 315"/>
            <p:cNvSpPr>
              <a:spLocks noChangeArrowheads="1"/>
            </p:cNvSpPr>
            <p:nvPr/>
          </p:nvSpPr>
          <p:spPr bwMode="auto">
            <a:xfrm>
              <a:off x="3663" y="1776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0124" name="Rectangle 316"/>
            <p:cNvSpPr>
              <a:spLocks noChangeArrowheads="1"/>
            </p:cNvSpPr>
            <p:nvPr/>
          </p:nvSpPr>
          <p:spPr bwMode="auto">
            <a:xfrm>
              <a:off x="3660" y="2439"/>
              <a:ext cx="402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0147" name="Group 339"/>
          <p:cNvGrpSpPr>
            <a:grpSpLocks/>
          </p:cNvGrpSpPr>
          <p:nvPr/>
        </p:nvGrpSpPr>
        <p:grpSpPr bwMode="auto">
          <a:xfrm>
            <a:off x="2667000" y="1219200"/>
            <a:ext cx="4191000" cy="4953000"/>
            <a:chOff x="1680" y="768"/>
            <a:chExt cx="2640" cy="3120"/>
          </a:xfrm>
        </p:grpSpPr>
        <p:grpSp>
          <p:nvGrpSpPr>
            <p:cNvPr id="119983" name="Group 175"/>
            <p:cNvGrpSpPr>
              <a:grpSpLocks/>
            </p:cNvGrpSpPr>
            <p:nvPr/>
          </p:nvGrpSpPr>
          <p:grpSpPr bwMode="auto">
            <a:xfrm>
              <a:off x="1680" y="768"/>
              <a:ext cx="2640" cy="2082"/>
              <a:chOff x="1680" y="768"/>
              <a:chExt cx="2640" cy="2082"/>
            </a:xfrm>
          </p:grpSpPr>
          <p:sp>
            <p:nvSpPr>
              <p:cNvPr id="119832" name="Line 24"/>
              <p:cNvSpPr>
                <a:spLocks noChangeShapeType="1"/>
              </p:cNvSpPr>
              <p:nvPr/>
            </p:nvSpPr>
            <p:spPr bwMode="auto">
              <a:xfrm>
                <a:off x="3735" y="2640"/>
                <a:ext cx="58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19982" name="Group 174"/>
              <p:cNvGrpSpPr>
                <a:grpSpLocks/>
              </p:cNvGrpSpPr>
              <p:nvPr/>
            </p:nvGrpSpPr>
            <p:grpSpPr bwMode="auto">
              <a:xfrm>
                <a:off x="1680" y="768"/>
                <a:ext cx="2640" cy="2082"/>
                <a:chOff x="1680" y="768"/>
                <a:chExt cx="2640" cy="2082"/>
              </a:xfrm>
            </p:grpSpPr>
            <p:sp>
              <p:nvSpPr>
                <p:cNvPr id="119814" name="Rectangle 6"/>
                <p:cNvSpPr>
                  <a:spLocks noChangeArrowheads="1"/>
                </p:cNvSpPr>
                <p:nvPr/>
              </p:nvSpPr>
              <p:spPr bwMode="auto">
                <a:xfrm>
                  <a:off x="3091" y="1416"/>
                  <a:ext cx="468" cy="8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marL="8382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10287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20574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30861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41148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50292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54864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59436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nl-NL" sz="44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T</a:t>
                  </a:r>
                  <a:endParaRPr lang="nl-NL" altLang="nl-NL" sz="4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19812" name="Rectangle 4"/>
                <p:cNvSpPr>
                  <a:spLocks noChangeArrowheads="1"/>
                </p:cNvSpPr>
                <p:nvPr/>
              </p:nvSpPr>
              <p:spPr bwMode="auto">
                <a:xfrm>
                  <a:off x="1680" y="2112"/>
                  <a:ext cx="288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19822" name="Rectangle 14"/>
                <p:cNvSpPr>
                  <a:spLocks noChangeArrowheads="1"/>
                </p:cNvSpPr>
                <p:nvPr/>
              </p:nvSpPr>
              <p:spPr bwMode="auto">
                <a:xfrm>
                  <a:off x="3477" y="807"/>
                  <a:ext cx="402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8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19817" name="Line 9"/>
                <p:cNvSpPr>
                  <a:spLocks noChangeShapeType="1"/>
                </p:cNvSpPr>
                <p:nvPr/>
              </p:nvSpPr>
              <p:spPr bwMode="auto">
                <a:xfrm>
                  <a:off x="3735" y="1056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9818" name="Line 10"/>
                <p:cNvSpPr>
                  <a:spLocks noChangeShapeType="1"/>
                </p:cNvSpPr>
                <p:nvPr/>
              </p:nvSpPr>
              <p:spPr bwMode="auto">
                <a:xfrm>
                  <a:off x="1924" y="1272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9819" name="Line 11"/>
                <p:cNvSpPr>
                  <a:spLocks noChangeShapeType="1"/>
                </p:cNvSpPr>
                <p:nvPr/>
              </p:nvSpPr>
              <p:spPr bwMode="auto">
                <a:xfrm>
                  <a:off x="1920" y="2352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9820" name="Rectangle 12"/>
                <p:cNvSpPr>
                  <a:spLocks noChangeArrowheads="1"/>
                </p:cNvSpPr>
                <p:nvPr/>
              </p:nvSpPr>
              <p:spPr bwMode="auto">
                <a:xfrm>
                  <a:off x="2505" y="1848"/>
                  <a:ext cx="469" cy="8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marL="8382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10287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20574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30861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41148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50292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54864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59436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r</a:t>
                  </a:r>
                  <a:endParaRPr lang="nl-NL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endParaRPr>
                </a:p>
              </p:txBody>
            </p:sp>
            <p:sp>
              <p:nvSpPr>
                <p:cNvPr id="119821" name="Rectangle 13"/>
                <p:cNvSpPr>
                  <a:spLocks noChangeArrowheads="1"/>
                </p:cNvSpPr>
                <p:nvPr/>
              </p:nvSpPr>
              <p:spPr bwMode="auto">
                <a:xfrm>
                  <a:off x="2505" y="768"/>
                  <a:ext cx="820" cy="8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marL="8382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10287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20574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30861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4114800" indent="-838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50292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54864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5943600" indent="-838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tp</a:t>
                  </a:r>
                  <a:endParaRPr lang="nl-NL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endParaRPr>
                </a:p>
              </p:txBody>
            </p:sp>
            <p:sp>
              <p:nvSpPr>
                <p:cNvPr id="119828" name="Line 20"/>
                <p:cNvSpPr>
                  <a:spLocks noChangeShapeType="1"/>
                </p:cNvSpPr>
                <p:nvPr/>
              </p:nvSpPr>
              <p:spPr bwMode="auto">
                <a:xfrm>
                  <a:off x="1920" y="1790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9829" name="Rectangle 21"/>
                <p:cNvSpPr>
                  <a:spLocks noChangeArrowheads="1"/>
                </p:cNvSpPr>
                <p:nvPr/>
              </p:nvSpPr>
              <p:spPr bwMode="auto">
                <a:xfrm>
                  <a:off x="2483" y="1376"/>
                  <a:ext cx="761" cy="7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CC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a/u</a:t>
                  </a:r>
                  <a:endParaRPr lang="nl-NL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endParaRPr>
                </a:p>
              </p:txBody>
            </p:sp>
            <p:sp>
              <p:nvSpPr>
                <p:cNvPr id="119830" name="Line 22"/>
                <p:cNvSpPr>
                  <a:spLocks noChangeShapeType="1"/>
                </p:cNvSpPr>
                <p:nvPr/>
              </p:nvSpPr>
              <p:spPr bwMode="auto">
                <a:xfrm>
                  <a:off x="3735" y="1569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9831" name="Line 23"/>
                <p:cNvSpPr>
                  <a:spLocks noChangeShapeType="1"/>
                </p:cNvSpPr>
                <p:nvPr/>
              </p:nvSpPr>
              <p:spPr bwMode="auto">
                <a:xfrm>
                  <a:off x="3735" y="2100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9834" name="Rectangle 26"/>
                <p:cNvSpPr>
                  <a:spLocks noChangeArrowheads="1"/>
                </p:cNvSpPr>
                <p:nvPr/>
              </p:nvSpPr>
              <p:spPr bwMode="auto">
                <a:xfrm>
                  <a:off x="3483" y="1341"/>
                  <a:ext cx="402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4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19835" name="Rectangle 27"/>
                <p:cNvSpPr>
                  <a:spLocks noChangeArrowheads="1"/>
                </p:cNvSpPr>
                <p:nvPr/>
              </p:nvSpPr>
              <p:spPr bwMode="auto">
                <a:xfrm>
                  <a:off x="3486" y="1857"/>
                  <a:ext cx="402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2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19836" name="Rectangle 28"/>
                <p:cNvSpPr>
                  <a:spLocks noChangeArrowheads="1"/>
                </p:cNvSpPr>
                <p:nvPr/>
              </p:nvSpPr>
              <p:spPr bwMode="auto">
                <a:xfrm>
                  <a:off x="3489" y="2370"/>
                  <a:ext cx="402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1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19816" name="Rectangle 8"/>
                <p:cNvSpPr>
                  <a:spLocks noChangeArrowheads="1"/>
                </p:cNvSpPr>
                <p:nvPr/>
              </p:nvSpPr>
              <p:spPr bwMode="auto">
                <a:xfrm>
                  <a:off x="2505" y="885"/>
                  <a:ext cx="1230" cy="189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120146" name="Group 338"/>
            <p:cNvGrpSpPr>
              <a:grpSpLocks/>
            </p:cNvGrpSpPr>
            <p:nvPr/>
          </p:nvGrpSpPr>
          <p:grpSpPr bwMode="auto">
            <a:xfrm>
              <a:off x="3024" y="2784"/>
              <a:ext cx="720" cy="1104"/>
              <a:chOff x="3024" y="2784"/>
              <a:chExt cx="720" cy="1104"/>
            </a:xfrm>
          </p:grpSpPr>
          <p:sp>
            <p:nvSpPr>
              <p:cNvPr id="120125" name="Rectangle 317"/>
              <p:cNvSpPr>
                <a:spLocks noChangeArrowheads="1"/>
              </p:cNvSpPr>
              <p:nvPr/>
            </p:nvSpPr>
            <p:spPr bwMode="auto">
              <a:xfrm>
                <a:off x="3024" y="3168"/>
                <a:ext cx="720" cy="720"/>
              </a:xfrm>
              <a:prstGeom prst="rect">
                <a:avLst/>
              </a:prstGeom>
              <a:solidFill>
                <a:srgbClr val="DDDDDD"/>
              </a:solidFill>
              <a:ln w="76200" cmpd="tri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0145" name="Line 337"/>
              <p:cNvSpPr>
                <a:spLocks noChangeShapeType="1"/>
              </p:cNvSpPr>
              <p:nvPr/>
            </p:nvSpPr>
            <p:spPr bwMode="auto">
              <a:xfrm>
                <a:off x="3390" y="2784"/>
                <a:ext cx="0" cy="38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20128" name="Text Box 320"/>
          <p:cNvSpPr txBox="1">
            <a:spLocks noChangeArrowheads="1"/>
          </p:cNvSpPr>
          <p:nvPr/>
        </p:nvSpPr>
        <p:spPr bwMode="auto">
          <a:xfrm>
            <a:off x="4953000" y="521017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00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0" name="Text Box 322"/>
          <p:cNvSpPr txBox="1">
            <a:spLocks noChangeArrowheads="1"/>
          </p:cNvSpPr>
          <p:nvPr/>
        </p:nvSpPr>
        <p:spPr bwMode="auto">
          <a:xfrm>
            <a:off x="4953000" y="5224463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01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2" name="Text Box 324"/>
          <p:cNvSpPr txBox="1">
            <a:spLocks noChangeArrowheads="1"/>
          </p:cNvSpPr>
          <p:nvPr/>
        </p:nvSpPr>
        <p:spPr bwMode="auto">
          <a:xfrm>
            <a:off x="4953000" y="522922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02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3" name="Text Box 325"/>
          <p:cNvSpPr txBox="1">
            <a:spLocks noChangeArrowheads="1"/>
          </p:cNvSpPr>
          <p:nvPr/>
        </p:nvSpPr>
        <p:spPr bwMode="auto">
          <a:xfrm>
            <a:off x="4953000" y="521017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03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1" name="Text Box 323"/>
          <p:cNvSpPr txBox="1">
            <a:spLocks noChangeArrowheads="1"/>
          </p:cNvSpPr>
          <p:nvPr/>
        </p:nvSpPr>
        <p:spPr bwMode="auto">
          <a:xfrm>
            <a:off x="4953000" y="5214938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04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44" name="Text Box 336"/>
          <p:cNvSpPr txBox="1">
            <a:spLocks noChangeArrowheads="1"/>
          </p:cNvSpPr>
          <p:nvPr/>
        </p:nvSpPr>
        <p:spPr bwMode="auto">
          <a:xfrm>
            <a:off x="4953000" y="521017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05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43" name="Text Box 335"/>
          <p:cNvSpPr txBox="1">
            <a:spLocks noChangeArrowheads="1"/>
          </p:cNvSpPr>
          <p:nvPr/>
        </p:nvSpPr>
        <p:spPr bwMode="auto">
          <a:xfrm>
            <a:off x="4953000" y="5214938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06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42" name="Text Box 334"/>
          <p:cNvSpPr txBox="1">
            <a:spLocks noChangeArrowheads="1"/>
          </p:cNvSpPr>
          <p:nvPr/>
        </p:nvSpPr>
        <p:spPr bwMode="auto">
          <a:xfrm>
            <a:off x="4953000" y="5214938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07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41" name="Text Box 333"/>
          <p:cNvSpPr txBox="1">
            <a:spLocks noChangeArrowheads="1"/>
          </p:cNvSpPr>
          <p:nvPr/>
        </p:nvSpPr>
        <p:spPr bwMode="auto">
          <a:xfrm>
            <a:off x="4953000" y="522922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08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40" name="Text Box 332"/>
          <p:cNvSpPr txBox="1">
            <a:spLocks noChangeArrowheads="1"/>
          </p:cNvSpPr>
          <p:nvPr/>
        </p:nvSpPr>
        <p:spPr bwMode="auto">
          <a:xfrm>
            <a:off x="4953000" y="521017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09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9" name="Text Box 331"/>
          <p:cNvSpPr txBox="1">
            <a:spLocks noChangeArrowheads="1"/>
          </p:cNvSpPr>
          <p:nvPr/>
        </p:nvSpPr>
        <p:spPr bwMode="auto">
          <a:xfrm>
            <a:off x="4953000" y="522922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8" name="Text Box 330"/>
          <p:cNvSpPr txBox="1">
            <a:spLocks noChangeArrowheads="1"/>
          </p:cNvSpPr>
          <p:nvPr/>
        </p:nvSpPr>
        <p:spPr bwMode="auto">
          <a:xfrm>
            <a:off x="4953000" y="522922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7" name="Text Box 329"/>
          <p:cNvSpPr txBox="1">
            <a:spLocks noChangeArrowheads="1"/>
          </p:cNvSpPr>
          <p:nvPr/>
        </p:nvSpPr>
        <p:spPr bwMode="auto">
          <a:xfrm>
            <a:off x="4953000" y="521017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6" name="Text Box 328"/>
          <p:cNvSpPr txBox="1">
            <a:spLocks noChangeArrowheads="1"/>
          </p:cNvSpPr>
          <p:nvPr/>
        </p:nvSpPr>
        <p:spPr bwMode="auto">
          <a:xfrm>
            <a:off x="4957763" y="5219700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13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5" name="Text Box 327"/>
          <p:cNvSpPr txBox="1">
            <a:spLocks noChangeArrowheads="1"/>
          </p:cNvSpPr>
          <p:nvPr/>
        </p:nvSpPr>
        <p:spPr bwMode="auto">
          <a:xfrm>
            <a:off x="4953000" y="5210175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14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0134" name="Text Box 326"/>
          <p:cNvSpPr txBox="1">
            <a:spLocks noChangeArrowheads="1"/>
          </p:cNvSpPr>
          <p:nvPr/>
        </p:nvSpPr>
        <p:spPr bwMode="auto">
          <a:xfrm>
            <a:off x="4957763" y="5214938"/>
            <a:ext cx="838200" cy="762000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15</a:t>
            </a:r>
            <a:endParaRPr lang="nl-NL" altLang="nl-NL" sz="44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1610650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0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9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1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2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1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1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20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12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1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2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20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12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20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12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20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12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12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12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12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1" dur="500"/>
                                        <p:tgtEl>
                                          <p:spTgt spid="12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12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3" dur="500"/>
                                        <p:tgtEl>
                                          <p:spTgt spid="12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3" grpId="0" autoUpdateAnimBg="0"/>
      <p:bldP spid="120128" grpId="0" animBg="1" autoUpdateAnimBg="0"/>
      <p:bldP spid="120130" grpId="0" animBg="1" autoUpdateAnimBg="0"/>
      <p:bldP spid="120132" grpId="0" animBg="1" autoUpdateAnimBg="0"/>
      <p:bldP spid="120133" grpId="0" animBg="1" autoUpdateAnimBg="0"/>
      <p:bldP spid="120131" grpId="0" animBg="1" autoUpdateAnimBg="0"/>
      <p:bldP spid="120144" grpId="0" animBg="1" autoUpdateAnimBg="0"/>
      <p:bldP spid="120143" grpId="0" animBg="1" autoUpdateAnimBg="0"/>
      <p:bldP spid="120142" grpId="0" animBg="1" autoUpdateAnimBg="0"/>
      <p:bldP spid="120141" grpId="0" animBg="1" autoUpdateAnimBg="0"/>
      <p:bldP spid="120140" grpId="0" animBg="1" autoUpdateAnimBg="0"/>
      <p:bldP spid="120139" grpId="0" animBg="1" autoUpdateAnimBg="0"/>
      <p:bldP spid="120138" grpId="0" animBg="1" autoUpdateAnimBg="0"/>
      <p:bldP spid="120137" grpId="0" animBg="1" autoUpdateAnimBg="0"/>
      <p:bldP spid="120136" grpId="0" animBg="1" autoUpdateAnimBg="0"/>
      <p:bldP spid="120135" grpId="0" animBg="1" autoUpdateAnimBg="0"/>
      <p:bldP spid="120134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0" y="594995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</a:rPr>
              <a:t>V</a:t>
            </a:r>
            <a:r>
              <a:rPr lang="en-US" altLang="nl-NL" sz="2800" b="1" baseline="-25000">
                <a:solidFill>
                  <a:srgbClr val="000000"/>
                </a:solidFill>
              </a:rPr>
              <a:t>CC</a:t>
            </a:r>
            <a:r>
              <a:rPr lang="en-US" altLang="nl-NL" sz="2800" b="1">
                <a:solidFill>
                  <a:srgbClr val="000000"/>
                </a:solidFill>
              </a:rPr>
              <a:t> op de +pool aansluiten, GND (ground = aarde) op de -</a:t>
            </a:r>
            <a:endParaRPr lang="nl-NL" altLang="nl-NL" sz="2800" b="1">
              <a:solidFill>
                <a:srgbClr val="000000"/>
              </a:solidFill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4797425"/>
            <a:ext cx="9144000" cy="6477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en B zijn </a:t>
            </a: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ingangen</a:t>
            </a: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O is een uitgang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0" y="76200"/>
            <a:ext cx="40671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Vier </a:t>
            </a: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EN-poorten</a:t>
            </a:r>
            <a:endParaRPr lang="nl-NL" altLang="nl-NL" sz="3600" b="1" u="sng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55706" name="Group 58"/>
          <p:cNvGrpSpPr>
            <a:grpSpLocks/>
          </p:cNvGrpSpPr>
          <p:nvPr/>
        </p:nvGrpSpPr>
        <p:grpSpPr bwMode="auto">
          <a:xfrm>
            <a:off x="4716463" y="908050"/>
            <a:ext cx="4152900" cy="3625850"/>
            <a:chOff x="2971" y="572"/>
            <a:chExt cx="2616" cy="2284"/>
          </a:xfrm>
        </p:grpSpPr>
        <p:grpSp>
          <p:nvGrpSpPr>
            <p:cNvPr id="155705" name="Group 57"/>
            <p:cNvGrpSpPr>
              <a:grpSpLocks/>
            </p:cNvGrpSpPr>
            <p:nvPr/>
          </p:nvGrpSpPr>
          <p:grpSpPr bwMode="auto">
            <a:xfrm>
              <a:off x="2971" y="572"/>
              <a:ext cx="2616" cy="2284"/>
              <a:chOff x="2971" y="572"/>
              <a:chExt cx="2616" cy="2284"/>
            </a:xfrm>
          </p:grpSpPr>
          <p:grpSp>
            <p:nvGrpSpPr>
              <p:cNvPr id="155701" name="Group 53"/>
              <p:cNvGrpSpPr>
                <a:grpSpLocks/>
              </p:cNvGrpSpPr>
              <p:nvPr/>
            </p:nvGrpSpPr>
            <p:grpSpPr bwMode="auto">
              <a:xfrm>
                <a:off x="2971" y="572"/>
                <a:ext cx="2616" cy="2284"/>
                <a:chOff x="2971" y="572"/>
                <a:chExt cx="2616" cy="2284"/>
              </a:xfrm>
            </p:grpSpPr>
            <p:pic>
              <p:nvPicPr>
                <p:cNvPr id="155675" name="Picture 27" descr="EN-poort aansluitin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71" y="572"/>
                  <a:ext cx="2461" cy="228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55676" name="Freeform 28"/>
                <p:cNvSpPr>
                  <a:spLocks/>
                </p:cNvSpPr>
                <p:nvPr/>
              </p:nvSpPr>
              <p:spPr bwMode="auto">
                <a:xfrm>
                  <a:off x="3024" y="829"/>
                  <a:ext cx="176" cy="771"/>
                </a:xfrm>
                <a:custGeom>
                  <a:avLst/>
                  <a:gdLst>
                    <a:gd name="T0" fmla="*/ 160 w 176"/>
                    <a:gd name="T1" fmla="*/ 0 h 824"/>
                    <a:gd name="T2" fmla="*/ 0 w 176"/>
                    <a:gd name="T3" fmla="*/ 0 h 824"/>
                    <a:gd name="T4" fmla="*/ 0 w 176"/>
                    <a:gd name="T5" fmla="*/ 824 h 824"/>
                    <a:gd name="T6" fmla="*/ 176 w 176"/>
                    <a:gd name="T7" fmla="*/ 8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6" h="824">
                      <a:moveTo>
                        <a:pt x="160" y="0"/>
                      </a:moveTo>
                      <a:lnTo>
                        <a:pt x="0" y="0"/>
                      </a:lnTo>
                      <a:lnTo>
                        <a:pt x="0" y="824"/>
                      </a:lnTo>
                      <a:lnTo>
                        <a:pt x="176" y="824"/>
                      </a:lnTo>
                    </a:path>
                  </a:pathLst>
                </a:custGeom>
                <a:noFill/>
                <a:ln w="28575" cmpd="sng">
                  <a:solidFill>
                    <a:srgbClr val="FF3300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80" name="Freeform 32"/>
                <p:cNvSpPr>
                  <a:spLocks/>
                </p:cNvSpPr>
                <p:nvPr/>
              </p:nvSpPr>
              <p:spPr bwMode="auto">
                <a:xfrm flipH="1">
                  <a:off x="5207" y="1085"/>
                  <a:ext cx="176" cy="771"/>
                </a:xfrm>
                <a:custGeom>
                  <a:avLst/>
                  <a:gdLst>
                    <a:gd name="T0" fmla="*/ 160 w 176"/>
                    <a:gd name="T1" fmla="*/ 0 h 824"/>
                    <a:gd name="T2" fmla="*/ 0 w 176"/>
                    <a:gd name="T3" fmla="*/ 0 h 824"/>
                    <a:gd name="T4" fmla="*/ 0 w 176"/>
                    <a:gd name="T5" fmla="*/ 824 h 824"/>
                    <a:gd name="T6" fmla="*/ 176 w 176"/>
                    <a:gd name="T7" fmla="*/ 8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6" h="824">
                      <a:moveTo>
                        <a:pt x="160" y="0"/>
                      </a:moveTo>
                      <a:lnTo>
                        <a:pt x="0" y="0"/>
                      </a:lnTo>
                      <a:lnTo>
                        <a:pt x="0" y="824"/>
                      </a:lnTo>
                      <a:lnTo>
                        <a:pt x="176" y="824"/>
                      </a:lnTo>
                    </a:path>
                  </a:pathLst>
                </a:custGeom>
                <a:noFill/>
                <a:ln w="28575" cmpd="sng">
                  <a:solidFill>
                    <a:schemeClr val="accent2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81" name="Freeform 33"/>
                <p:cNvSpPr>
                  <a:spLocks/>
                </p:cNvSpPr>
                <p:nvPr/>
              </p:nvSpPr>
              <p:spPr bwMode="auto">
                <a:xfrm flipH="1">
                  <a:off x="5204" y="1914"/>
                  <a:ext cx="176" cy="771"/>
                </a:xfrm>
                <a:custGeom>
                  <a:avLst/>
                  <a:gdLst>
                    <a:gd name="T0" fmla="*/ 160 w 176"/>
                    <a:gd name="T1" fmla="*/ 0 h 824"/>
                    <a:gd name="T2" fmla="*/ 0 w 176"/>
                    <a:gd name="T3" fmla="*/ 0 h 824"/>
                    <a:gd name="T4" fmla="*/ 0 w 176"/>
                    <a:gd name="T5" fmla="*/ 824 h 824"/>
                    <a:gd name="T6" fmla="*/ 176 w 176"/>
                    <a:gd name="T7" fmla="*/ 8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6" h="824">
                      <a:moveTo>
                        <a:pt x="160" y="0"/>
                      </a:moveTo>
                      <a:lnTo>
                        <a:pt x="0" y="0"/>
                      </a:lnTo>
                      <a:lnTo>
                        <a:pt x="0" y="824"/>
                      </a:lnTo>
                      <a:lnTo>
                        <a:pt x="176" y="824"/>
                      </a:lnTo>
                    </a:path>
                  </a:pathLst>
                </a:custGeom>
                <a:noFill/>
                <a:ln w="28575" cmpd="sng">
                  <a:solidFill>
                    <a:schemeClr val="accent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9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4029" y="1101"/>
                  <a:ext cx="39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nl-NL" altLang="nl-NL" b="1">
                      <a:solidFill>
                        <a:srgbClr val="FF3300"/>
                      </a:solidFill>
                    </a:rPr>
                    <a:t>EN</a:t>
                  </a:r>
                  <a:r>
                    <a:rPr lang="nl-NL" altLang="nl-NL" b="1" baseline="-25000">
                      <a:solidFill>
                        <a:srgbClr val="FF3300"/>
                      </a:solidFill>
                    </a:rPr>
                    <a:t>0</a:t>
                  </a:r>
                </a:p>
              </p:txBody>
            </p:sp>
            <p:sp>
              <p:nvSpPr>
                <p:cNvPr id="155692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4105" y="1434"/>
                  <a:ext cx="39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nl-NL" altLang="nl-NL" b="1">
                      <a:solidFill>
                        <a:srgbClr val="3333CC"/>
                      </a:solidFill>
                    </a:rPr>
                    <a:t>EN</a:t>
                  </a:r>
                  <a:r>
                    <a:rPr lang="nl-NL" altLang="nl-NL" b="1" baseline="-25000">
                      <a:solidFill>
                        <a:srgbClr val="3333CC"/>
                      </a:solidFill>
                    </a:rPr>
                    <a:t>2</a:t>
                  </a:r>
                </a:p>
              </p:txBody>
            </p:sp>
            <p:sp>
              <p:nvSpPr>
                <p:cNvPr id="155693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3959" y="2389"/>
                  <a:ext cx="39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nl-NL" altLang="nl-NL" b="1">
                      <a:solidFill>
                        <a:srgbClr val="FF66FF"/>
                      </a:solidFill>
                    </a:rPr>
                    <a:t>EN</a:t>
                  </a:r>
                  <a:r>
                    <a:rPr lang="nl-NL" altLang="nl-NL" b="1" baseline="-25000">
                      <a:solidFill>
                        <a:srgbClr val="FF66FF"/>
                      </a:solidFill>
                    </a:rPr>
                    <a:t>1</a:t>
                  </a:r>
                </a:p>
              </p:txBody>
            </p:sp>
            <p:sp>
              <p:nvSpPr>
                <p:cNvPr id="15569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4123" y="2006"/>
                  <a:ext cx="39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nl-NL" altLang="nl-NL" b="1">
                      <a:solidFill>
                        <a:srgbClr val="00CC99"/>
                      </a:solidFill>
                    </a:rPr>
                    <a:t>EN</a:t>
                  </a:r>
                  <a:r>
                    <a:rPr lang="nl-NL" altLang="nl-NL" b="1" baseline="-25000">
                      <a:solidFill>
                        <a:srgbClr val="00CC99"/>
                      </a:solidFill>
                    </a:rPr>
                    <a:t>3</a:t>
                  </a:r>
                </a:p>
              </p:txBody>
            </p:sp>
            <p:sp>
              <p:nvSpPr>
                <p:cNvPr id="15569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5360" y="721"/>
                  <a:ext cx="227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nl-NL" altLang="nl-NL" sz="2800" b="1">
                      <a:solidFill>
                        <a:srgbClr val="FF3300"/>
                      </a:solidFill>
                    </a:rPr>
                    <a:t>+</a:t>
                  </a:r>
                </a:p>
              </p:txBody>
            </p:sp>
            <p:sp>
              <p:nvSpPr>
                <p:cNvPr id="155696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028" y="2493"/>
                  <a:ext cx="227" cy="32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nl-NL" altLang="nl-NL" sz="2800" b="1">
                      <a:solidFill>
                        <a:srgbClr val="3333CC"/>
                      </a:solidFill>
                    </a:rPr>
                    <a:t>-</a:t>
                  </a:r>
                </a:p>
              </p:txBody>
            </p:sp>
          </p:grpSp>
          <p:sp>
            <p:nvSpPr>
              <p:cNvPr id="155703" name="Line 55"/>
              <p:cNvSpPr>
                <a:spLocks noChangeShapeType="1"/>
              </p:cNvSpPr>
              <p:nvPr/>
            </p:nvSpPr>
            <p:spPr bwMode="auto">
              <a:xfrm>
                <a:off x="3334" y="2568"/>
                <a:ext cx="0" cy="1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5704" name="Line 56"/>
              <p:cNvSpPr>
                <a:spLocks noChangeShapeType="1"/>
              </p:cNvSpPr>
              <p:nvPr/>
            </p:nvSpPr>
            <p:spPr bwMode="auto">
              <a:xfrm>
                <a:off x="3261" y="2750"/>
                <a:ext cx="13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5678" name="Freeform 30"/>
            <p:cNvSpPr>
              <a:spLocks/>
            </p:cNvSpPr>
            <p:nvPr/>
          </p:nvSpPr>
          <p:spPr bwMode="auto">
            <a:xfrm>
              <a:off x="3029" y="1658"/>
              <a:ext cx="176" cy="771"/>
            </a:xfrm>
            <a:custGeom>
              <a:avLst/>
              <a:gdLst>
                <a:gd name="T0" fmla="*/ 160 w 176"/>
                <a:gd name="T1" fmla="*/ 0 h 824"/>
                <a:gd name="T2" fmla="*/ 0 w 176"/>
                <a:gd name="T3" fmla="*/ 0 h 824"/>
                <a:gd name="T4" fmla="*/ 0 w 176"/>
                <a:gd name="T5" fmla="*/ 824 h 824"/>
                <a:gd name="T6" fmla="*/ 176 w 176"/>
                <a:gd name="T7" fmla="*/ 824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" h="824">
                  <a:moveTo>
                    <a:pt x="160" y="0"/>
                  </a:moveTo>
                  <a:lnTo>
                    <a:pt x="0" y="0"/>
                  </a:lnTo>
                  <a:lnTo>
                    <a:pt x="0" y="824"/>
                  </a:lnTo>
                  <a:lnTo>
                    <a:pt x="176" y="824"/>
                  </a:lnTo>
                </a:path>
              </a:pathLst>
            </a:custGeom>
            <a:noFill/>
            <a:ln w="28575" cmpd="sng">
              <a:solidFill>
                <a:srgbClr val="FF66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55702" name="Group 54"/>
          <p:cNvGrpSpPr>
            <a:grpSpLocks/>
          </p:cNvGrpSpPr>
          <p:nvPr/>
        </p:nvGrpSpPr>
        <p:grpSpPr bwMode="auto">
          <a:xfrm>
            <a:off x="323850" y="908050"/>
            <a:ext cx="3810000" cy="3667125"/>
            <a:chOff x="204" y="572"/>
            <a:chExt cx="2400" cy="2310"/>
          </a:xfrm>
        </p:grpSpPr>
        <p:pic>
          <p:nvPicPr>
            <p:cNvPr id="155674" name="Picture 26" descr="AND-gate imag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572"/>
              <a:ext cx="2400" cy="23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689" name="Text Box 41"/>
            <p:cNvSpPr txBox="1">
              <a:spLocks noChangeArrowheads="1"/>
            </p:cNvSpPr>
            <p:nvPr/>
          </p:nvSpPr>
          <p:spPr bwMode="auto">
            <a:xfrm>
              <a:off x="204" y="1706"/>
              <a:ext cx="22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800" b="1">
                  <a:solidFill>
                    <a:srgbClr val="FF3300"/>
                  </a:solidFill>
                </a:rPr>
                <a:t>+</a:t>
              </a:r>
            </a:p>
          </p:txBody>
        </p:sp>
        <p:sp>
          <p:nvSpPr>
            <p:cNvPr id="155690" name="Text Box 42"/>
            <p:cNvSpPr txBox="1">
              <a:spLocks noChangeArrowheads="1"/>
            </p:cNvSpPr>
            <p:nvPr/>
          </p:nvSpPr>
          <p:spPr bwMode="auto">
            <a:xfrm>
              <a:off x="2336" y="1480"/>
              <a:ext cx="22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800" b="1">
                  <a:solidFill>
                    <a:srgbClr val="3333CC"/>
                  </a:solidFill>
                </a:rPr>
                <a:t>-</a:t>
              </a:r>
            </a:p>
          </p:txBody>
        </p:sp>
        <p:sp>
          <p:nvSpPr>
            <p:cNvPr id="155697" name="Freeform 49"/>
            <p:cNvSpPr>
              <a:spLocks/>
            </p:cNvSpPr>
            <p:nvPr/>
          </p:nvSpPr>
          <p:spPr bwMode="auto">
            <a:xfrm>
              <a:off x="1188" y="2412"/>
              <a:ext cx="422" cy="396"/>
            </a:xfrm>
            <a:custGeom>
              <a:avLst/>
              <a:gdLst>
                <a:gd name="T0" fmla="*/ 0 w 422"/>
                <a:gd name="T1" fmla="*/ 396 h 396"/>
                <a:gd name="T2" fmla="*/ 422 w 422"/>
                <a:gd name="T3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2" h="396">
                  <a:moveTo>
                    <a:pt x="0" y="396"/>
                  </a:moveTo>
                  <a:lnTo>
                    <a:pt x="422" y="0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55698" name="Freeform 50"/>
            <p:cNvSpPr>
              <a:spLocks/>
            </p:cNvSpPr>
            <p:nvPr/>
          </p:nvSpPr>
          <p:spPr bwMode="auto">
            <a:xfrm>
              <a:off x="1812" y="1842"/>
              <a:ext cx="401" cy="396"/>
            </a:xfrm>
            <a:custGeom>
              <a:avLst/>
              <a:gdLst>
                <a:gd name="T0" fmla="*/ 0 w 401"/>
                <a:gd name="T1" fmla="*/ 396 h 396"/>
                <a:gd name="T2" fmla="*/ 401 w 401"/>
                <a:gd name="T3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1" h="396">
                  <a:moveTo>
                    <a:pt x="0" y="396"/>
                  </a:moveTo>
                  <a:lnTo>
                    <a:pt x="401" y="0"/>
                  </a:lnTo>
                </a:path>
              </a:pathLst>
            </a:custGeom>
            <a:noFill/>
            <a:ln w="38100" cmpd="sng">
              <a:solidFill>
                <a:srgbClr val="FF66FF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55699" name="Freeform 51"/>
            <p:cNvSpPr>
              <a:spLocks/>
            </p:cNvSpPr>
            <p:nvPr/>
          </p:nvSpPr>
          <p:spPr bwMode="auto">
            <a:xfrm>
              <a:off x="570" y="1284"/>
              <a:ext cx="420" cy="378"/>
            </a:xfrm>
            <a:custGeom>
              <a:avLst/>
              <a:gdLst>
                <a:gd name="T0" fmla="*/ 0 w 420"/>
                <a:gd name="T1" fmla="*/ 378 h 378"/>
                <a:gd name="T2" fmla="*/ 420 w 420"/>
                <a:gd name="T3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20" h="378">
                  <a:moveTo>
                    <a:pt x="0" y="378"/>
                  </a:moveTo>
                  <a:lnTo>
                    <a:pt x="420" y="0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55700" name="Freeform 52"/>
            <p:cNvSpPr>
              <a:spLocks/>
            </p:cNvSpPr>
            <p:nvPr/>
          </p:nvSpPr>
          <p:spPr bwMode="auto">
            <a:xfrm>
              <a:off x="1176" y="726"/>
              <a:ext cx="402" cy="384"/>
            </a:xfrm>
            <a:custGeom>
              <a:avLst/>
              <a:gdLst>
                <a:gd name="T0" fmla="*/ 0 w 402"/>
                <a:gd name="T1" fmla="*/ 384 h 384"/>
                <a:gd name="T2" fmla="*/ 402 w 402"/>
                <a:gd name="T3" fmla="*/ 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2" h="384">
                  <a:moveTo>
                    <a:pt x="0" y="384"/>
                  </a:moveTo>
                  <a:lnTo>
                    <a:pt x="402" y="0"/>
                  </a:lnTo>
                </a:path>
              </a:pathLst>
            </a:custGeom>
            <a:noFill/>
            <a:ln w="38100" cmpd="sng">
              <a:solidFill>
                <a:schemeClr val="accent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2705252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 autoUpdateAnimBg="0"/>
      <p:bldP spid="155651" grpId="0" autoUpdateAnimBg="0"/>
      <p:bldP spid="15565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692150"/>
            <a:ext cx="91440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Stuursysteem</a:t>
            </a: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(bijv. Buitenlamp):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0" y="1185863"/>
            <a:ext cx="91440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Waarnemen (lichtsensor levert spanning)</a:t>
            </a:r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6962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Drie systemen</a:t>
            </a:r>
            <a:endParaRPr lang="nl-NL" altLang="nl-NL" sz="4000"/>
          </a:p>
        </p:txBody>
      </p:sp>
      <p:sp>
        <p:nvSpPr>
          <p:cNvPr id="148492" name="Rectangle 12"/>
          <p:cNvSpPr>
            <a:spLocks noChangeArrowheads="1"/>
          </p:cNvSpPr>
          <p:nvPr/>
        </p:nvSpPr>
        <p:spPr bwMode="auto">
          <a:xfrm>
            <a:off x="-25400" y="1647825"/>
            <a:ext cx="91440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Verwerken (invertor)</a:t>
            </a:r>
          </a:p>
        </p:txBody>
      </p:sp>
      <p:sp>
        <p:nvSpPr>
          <p:cNvPr id="148493" name="Rectangle 13"/>
          <p:cNvSpPr>
            <a:spLocks noChangeArrowheads="1"/>
          </p:cNvSpPr>
          <p:nvPr/>
        </p:nvSpPr>
        <p:spPr bwMode="auto">
          <a:xfrm>
            <a:off x="-36513" y="2225675"/>
            <a:ext cx="9144001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Actie (lamp aansturen = aanzetten)</a:t>
            </a:r>
          </a:p>
        </p:txBody>
      </p:sp>
      <p:sp>
        <p:nvSpPr>
          <p:cNvPr id="148494" name="Rectangle 14"/>
          <p:cNvSpPr>
            <a:spLocks noChangeArrowheads="1"/>
          </p:cNvSpPr>
          <p:nvPr/>
        </p:nvSpPr>
        <p:spPr bwMode="auto">
          <a:xfrm>
            <a:off x="0" y="2854325"/>
            <a:ext cx="91440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Meetsysteem</a:t>
            </a: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(bijv. El. thermometer):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8495" name="Rectangle 15"/>
          <p:cNvSpPr>
            <a:spLocks noChangeArrowheads="1"/>
          </p:cNvSpPr>
          <p:nvPr/>
        </p:nvSpPr>
        <p:spPr bwMode="auto">
          <a:xfrm>
            <a:off x="-36513" y="3357563"/>
            <a:ext cx="9144001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Waarnemen (temperatuursensor)</a:t>
            </a:r>
          </a:p>
        </p:txBody>
      </p:sp>
      <p:sp>
        <p:nvSpPr>
          <p:cNvPr id="148496" name="Rectangle 16"/>
          <p:cNvSpPr>
            <a:spLocks noChangeArrowheads="1"/>
          </p:cNvSpPr>
          <p:nvPr/>
        </p:nvSpPr>
        <p:spPr bwMode="auto">
          <a:xfrm>
            <a:off x="-36513" y="3932238"/>
            <a:ext cx="9144001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Spanning omzetten in een getal (temperatuur.)</a:t>
            </a:r>
          </a:p>
        </p:txBody>
      </p:sp>
      <p:sp>
        <p:nvSpPr>
          <p:cNvPr id="148498" name="Rectangle 18"/>
          <p:cNvSpPr>
            <a:spLocks noChangeArrowheads="1"/>
          </p:cNvSpPr>
          <p:nvPr/>
        </p:nvSpPr>
        <p:spPr bwMode="auto">
          <a:xfrm>
            <a:off x="34925" y="6148388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Corrigeren bij afwijking (terugkoppelen)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8499" name="Rectangle 19"/>
          <p:cNvSpPr>
            <a:spLocks noChangeArrowheads="1"/>
          </p:cNvSpPr>
          <p:nvPr/>
        </p:nvSpPr>
        <p:spPr bwMode="auto">
          <a:xfrm>
            <a:off x="34925" y="5094288"/>
            <a:ext cx="91440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Waarnemen (temperatuursensor)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8500" name="Rectangle 20"/>
          <p:cNvSpPr>
            <a:spLocks noChangeArrowheads="1"/>
          </p:cNvSpPr>
          <p:nvPr/>
        </p:nvSpPr>
        <p:spPr bwMode="auto">
          <a:xfrm>
            <a:off x="34925" y="5572125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Vergelijken met gewenste waarde (comparator)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48501" name="Rectangle 21"/>
          <p:cNvSpPr>
            <a:spLocks noChangeArrowheads="1"/>
          </p:cNvSpPr>
          <p:nvPr/>
        </p:nvSpPr>
        <p:spPr bwMode="auto">
          <a:xfrm>
            <a:off x="34925" y="4521200"/>
            <a:ext cx="7696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Regelsysteem </a:t>
            </a: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(bijv. thermostaat)</a:t>
            </a:r>
            <a:endParaRPr lang="nl-NL" altLang="nl-NL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212533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4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4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48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4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4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4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4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4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/>
      <p:bldP spid="148487" grpId="0"/>
      <p:bldP spid="148492" grpId="0"/>
      <p:bldP spid="148493" grpId="0"/>
      <p:bldP spid="148494" grpId="0"/>
      <p:bldP spid="148495" grpId="0"/>
      <p:bldP spid="148496" grpId="0"/>
      <p:bldP spid="148498" grpId="0"/>
      <p:bldP spid="148499" grpId="0"/>
      <p:bldP spid="148500" grpId="0"/>
      <p:bldP spid="14850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32" name="Rectangle 28"/>
          <p:cNvSpPr>
            <a:spLocks noChangeArrowheads="1"/>
          </p:cNvSpPr>
          <p:nvPr/>
        </p:nvSpPr>
        <p:spPr bwMode="auto">
          <a:xfrm>
            <a:off x="0" y="838200"/>
            <a:ext cx="91440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Een buitenlamp met een IR-sensor moet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 s aanblijven, gerekend vanaf het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vertrek van de waargenomen persoon.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8334" name="Rectangle 30"/>
          <p:cNvSpPr>
            <a:spLocks noChangeArrowheads="1"/>
          </p:cNvSpPr>
          <p:nvPr/>
        </p:nvSpPr>
        <p:spPr bwMode="auto">
          <a:xfrm>
            <a:off x="0" y="2752725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sensor → een comparator achter sensor.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8335" name="Rectangle 31"/>
          <p:cNvSpPr>
            <a:spLocks noChangeArrowheads="1"/>
          </p:cNvSpPr>
          <p:nvPr/>
        </p:nvSpPr>
        <p:spPr bwMode="auto">
          <a:xfrm>
            <a:off x="0" y="5157788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Aanblijven →</a:t>
            </a:r>
            <a:r>
              <a:rPr lang="en-US" altLang="nl-NL" sz="4000">
                <a:solidFill>
                  <a:srgbClr val="000000"/>
                </a:solidFill>
              </a:rPr>
              <a:t> 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een geheugencel.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8337" name="Rectangle 33"/>
          <p:cNvSpPr>
            <a:spLocks noChangeArrowheads="1"/>
          </p:cNvSpPr>
          <p:nvPr/>
        </p:nvSpPr>
        <p:spPr bwMode="auto">
          <a:xfrm>
            <a:off x="0" y="42926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 s = 4 EN 2 →</a:t>
            </a:r>
            <a:r>
              <a:rPr lang="en-US" altLang="nl-NL" sz="4000">
                <a:solidFill>
                  <a:srgbClr val="000000"/>
                </a:solidFill>
              </a:rPr>
              <a:t> 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een &amp;poort.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8338" name="Rectangle 34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Teller gereset tot vertrek persoon.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8339" name="Rectangle 3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6962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Toepassingen: IR-buitenlamp</a:t>
            </a:r>
            <a:endParaRPr lang="nl-NL" altLang="nl-NL"/>
          </a:p>
        </p:txBody>
      </p:sp>
      <p:sp>
        <p:nvSpPr>
          <p:cNvPr id="98340" name="Oval 36"/>
          <p:cNvSpPr>
            <a:spLocks noChangeArrowheads="1"/>
          </p:cNvSpPr>
          <p:nvPr/>
        </p:nvSpPr>
        <p:spPr bwMode="auto">
          <a:xfrm>
            <a:off x="5410200" y="762000"/>
            <a:ext cx="2362200" cy="914400"/>
          </a:xfrm>
          <a:prstGeom prst="ellips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98341" name="Oval 37"/>
          <p:cNvSpPr>
            <a:spLocks noChangeArrowheads="1"/>
          </p:cNvSpPr>
          <p:nvPr/>
        </p:nvSpPr>
        <p:spPr bwMode="auto">
          <a:xfrm>
            <a:off x="762000" y="1371600"/>
            <a:ext cx="2590800" cy="914400"/>
          </a:xfrm>
          <a:prstGeom prst="ellips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98342" name="Oval 38"/>
          <p:cNvSpPr>
            <a:spLocks noChangeArrowheads="1"/>
          </p:cNvSpPr>
          <p:nvPr/>
        </p:nvSpPr>
        <p:spPr bwMode="auto">
          <a:xfrm>
            <a:off x="0" y="1341438"/>
            <a:ext cx="838200" cy="914400"/>
          </a:xfrm>
          <a:prstGeom prst="ellips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0" y="3573463"/>
            <a:ext cx="9144000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 s 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→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een klok (teller + pulsgen. op 1 Hz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4903230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8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75"/>
                                        <p:tgtEl>
                                          <p:spTgt spid="98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75"/>
                                        <p:tgtEl>
                                          <p:spTgt spid="98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75"/>
                                        <p:tgtEl>
                                          <p:spTgt spid="98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8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75"/>
                                        <p:tgtEl>
                                          <p:spTgt spid="9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75"/>
                                        <p:tgtEl>
                                          <p:spTgt spid="98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2" grpId="0" autoUpdateAnimBg="0"/>
      <p:bldP spid="98334" grpId="0" autoUpdateAnimBg="0"/>
      <p:bldP spid="98335" grpId="0" autoUpdateAnimBg="0"/>
      <p:bldP spid="98337" grpId="0" autoUpdateAnimBg="0"/>
      <p:bldP spid="98338" grpId="0" autoUpdateAnimBg="0"/>
      <p:bldP spid="98339" grpId="0" autoUpdateAnimBg="0"/>
      <p:bldP spid="98340" grpId="0" animBg="1"/>
      <p:bldP spid="98341" grpId="0" animBg="1"/>
      <p:bldP spid="98342" grpId="0" animBg="1"/>
      <p:bldP spid="9834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2" descr="systeemb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9388"/>
            <a:ext cx="7239000" cy="6602412"/>
          </a:xfrm>
          <a:prstGeom prst="rect">
            <a:avLst/>
          </a:prstGeom>
          <a:solidFill>
            <a:srgbClr val="CCFFFF"/>
          </a:solidFill>
        </p:spPr>
      </p:pic>
      <p:grpSp>
        <p:nvGrpSpPr>
          <p:cNvPr id="125955" name="Group 3"/>
          <p:cNvGrpSpPr>
            <a:grpSpLocks/>
          </p:cNvGrpSpPr>
          <p:nvPr/>
        </p:nvGrpSpPr>
        <p:grpSpPr bwMode="auto">
          <a:xfrm>
            <a:off x="533400" y="685800"/>
            <a:ext cx="2166938" cy="650875"/>
            <a:chOff x="336" y="432"/>
            <a:chExt cx="1365" cy="410"/>
          </a:xfrm>
        </p:grpSpPr>
        <p:sp>
          <p:nvSpPr>
            <p:cNvPr id="125956" name="Text Box 4"/>
            <p:cNvSpPr txBox="1">
              <a:spLocks noChangeArrowheads="1"/>
            </p:cNvSpPr>
            <p:nvPr/>
          </p:nvSpPr>
          <p:spPr bwMode="auto">
            <a:xfrm>
              <a:off x="336" y="432"/>
              <a:ext cx="624" cy="41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IRS</a:t>
              </a:r>
              <a:endParaRPr lang="nl-NL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5957" name="Freeform 5"/>
            <p:cNvSpPr>
              <a:spLocks/>
            </p:cNvSpPr>
            <p:nvPr/>
          </p:nvSpPr>
          <p:spPr bwMode="auto">
            <a:xfrm>
              <a:off x="960" y="640"/>
              <a:ext cx="741" cy="1"/>
            </a:xfrm>
            <a:custGeom>
              <a:avLst/>
              <a:gdLst>
                <a:gd name="T0" fmla="*/ 0 w 741"/>
                <a:gd name="T1" fmla="*/ 0 h 1"/>
                <a:gd name="T2" fmla="*/ 741 w 74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1" h="1">
                  <a:moveTo>
                    <a:pt x="0" y="0"/>
                  </a:moveTo>
                  <a:lnTo>
                    <a:pt x="741" y="0"/>
                  </a:lnTo>
                </a:path>
              </a:pathLst>
            </a:custGeom>
            <a:noFill/>
            <a:ln w="57150" cmpd="sng">
              <a:solidFill>
                <a:srgbClr val="FFFF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5958" name="Freeform 6"/>
            <p:cNvSpPr>
              <a:spLocks/>
            </p:cNvSpPr>
            <p:nvPr/>
          </p:nvSpPr>
          <p:spPr bwMode="auto">
            <a:xfrm>
              <a:off x="960" y="486"/>
              <a:ext cx="480" cy="4"/>
            </a:xfrm>
            <a:custGeom>
              <a:avLst/>
              <a:gdLst>
                <a:gd name="T0" fmla="*/ 0 w 480"/>
                <a:gd name="T1" fmla="*/ 0 h 4"/>
                <a:gd name="T2" fmla="*/ 480 w 480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0" h="4">
                  <a:moveTo>
                    <a:pt x="0" y="0"/>
                  </a:moveTo>
                  <a:lnTo>
                    <a:pt x="480" y="4"/>
                  </a:ln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5959" name="Freeform 7"/>
            <p:cNvSpPr>
              <a:spLocks/>
            </p:cNvSpPr>
            <p:nvPr/>
          </p:nvSpPr>
          <p:spPr bwMode="auto">
            <a:xfrm>
              <a:off x="960" y="777"/>
              <a:ext cx="480" cy="1"/>
            </a:xfrm>
            <a:custGeom>
              <a:avLst/>
              <a:gdLst>
                <a:gd name="T0" fmla="*/ 0 w 480"/>
                <a:gd name="T1" fmla="*/ 0 h 1"/>
                <a:gd name="T2" fmla="*/ 480 w 480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0" h="1">
                  <a:moveTo>
                    <a:pt x="0" y="0"/>
                  </a:moveTo>
                  <a:lnTo>
                    <a:pt x="480" y="1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25960" name="Freeform 8"/>
          <p:cNvSpPr>
            <a:spLocks/>
          </p:cNvSpPr>
          <p:nvPr/>
        </p:nvSpPr>
        <p:spPr bwMode="auto">
          <a:xfrm>
            <a:off x="3454400" y="812800"/>
            <a:ext cx="2220913" cy="174625"/>
          </a:xfrm>
          <a:custGeom>
            <a:avLst/>
            <a:gdLst>
              <a:gd name="T0" fmla="*/ 0 w 1399"/>
              <a:gd name="T1" fmla="*/ 110 h 110"/>
              <a:gd name="T2" fmla="*/ 1399 w 1399"/>
              <a:gd name="T3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99" h="110">
                <a:moveTo>
                  <a:pt x="0" y="110"/>
                </a:moveTo>
                <a:lnTo>
                  <a:pt x="1399" y="0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5961" name="Freeform 9"/>
          <p:cNvSpPr>
            <a:spLocks/>
          </p:cNvSpPr>
          <p:nvPr/>
        </p:nvSpPr>
        <p:spPr bwMode="auto">
          <a:xfrm>
            <a:off x="4122738" y="841375"/>
            <a:ext cx="2625725" cy="2482850"/>
          </a:xfrm>
          <a:custGeom>
            <a:avLst/>
            <a:gdLst>
              <a:gd name="T0" fmla="*/ 1654 w 1654"/>
              <a:gd name="T1" fmla="*/ 0 h 1564"/>
              <a:gd name="T2" fmla="*/ 0 w 1654"/>
              <a:gd name="T3" fmla="*/ 1564 h 156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54" h="1564">
                <a:moveTo>
                  <a:pt x="1654" y="0"/>
                </a:moveTo>
                <a:lnTo>
                  <a:pt x="0" y="1564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5962" name="Freeform 10"/>
          <p:cNvSpPr>
            <a:spLocks/>
          </p:cNvSpPr>
          <p:nvPr/>
        </p:nvSpPr>
        <p:spPr bwMode="auto">
          <a:xfrm>
            <a:off x="5268913" y="2684463"/>
            <a:ext cx="2206625" cy="930275"/>
          </a:xfrm>
          <a:custGeom>
            <a:avLst/>
            <a:gdLst>
              <a:gd name="T0" fmla="*/ 0 w 1390"/>
              <a:gd name="T1" fmla="*/ 586 h 586"/>
              <a:gd name="T2" fmla="*/ 1390 w 1390"/>
              <a:gd name="T3" fmla="*/ 0 h 58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90" h="586">
                <a:moveTo>
                  <a:pt x="0" y="586"/>
                </a:moveTo>
                <a:lnTo>
                  <a:pt x="1390" y="0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25963" name="Group 11"/>
          <p:cNvGrpSpPr>
            <a:grpSpLocks/>
          </p:cNvGrpSpPr>
          <p:nvPr/>
        </p:nvGrpSpPr>
        <p:grpSpPr bwMode="auto">
          <a:xfrm>
            <a:off x="4140200" y="2060575"/>
            <a:ext cx="2336800" cy="2468563"/>
            <a:chOff x="2587" y="1307"/>
            <a:chExt cx="1472" cy="1555"/>
          </a:xfrm>
        </p:grpSpPr>
        <p:sp>
          <p:nvSpPr>
            <p:cNvPr id="125964" name="Line 12"/>
            <p:cNvSpPr>
              <a:spLocks noChangeShapeType="1"/>
            </p:cNvSpPr>
            <p:nvPr/>
          </p:nvSpPr>
          <p:spPr bwMode="auto">
            <a:xfrm flipH="1" flipV="1">
              <a:off x="2592" y="1728"/>
              <a:ext cx="1200" cy="1104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5965" name="Freeform 13"/>
            <p:cNvSpPr>
              <a:spLocks/>
            </p:cNvSpPr>
            <p:nvPr/>
          </p:nvSpPr>
          <p:spPr bwMode="auto">
            <a:xfrm>
              <a:off x="2587" y="1307"/>
              <a:ext cx="1472" cy="1555"/>
            </a:xfrm>
            <a:custGeom>
              <a:avLst/>
              <a:gdLst>
                <a:gd name="T0" fmla="*/ 1472 w 1472"/>
                <a:gd name="T1" fmla="*/ 1555 h 1555"/>
                <a:gd name="T2" fmla="*/ 0 w 1472"/>
                <a:gd name="T3" fmla="*/ 0 h 1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72" h="1555">
                  <a:moveTo>
                    <a:pt x="1472" y="1555"/>
                  </a:move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accent2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25966" name="Freeform 14"/>
          <p:cNvSpPr>
            <a:spLocks/>
          </p:cNvSpPr>
          <p:nvPr/>
        </p:nvSpPr>
        <p:spPr bwMode="auto">
          <a:xfrm>
            <a:off x="4122738" y="2379663"/>
            <a:ext cx="1160462" cy="1554162"/>
          </a:xfrm>
          <a:custGeom>
            <a:avLst/>
            <a:gdLst>
              <a:gd name="T0" fmla="*/ 731 w 731"/>
              <a:gd name="T1" fmla="*/ 0 h 979"/>
              <a:gd name="T2" fmla="*/ 0 w 731"/>
              <a:gd name="T3" fmla="*/ 979 h 97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31" h="979">
                <a:moveTo>
                  <a:pt x="731" y="0"/>
                </a:moveTo>
                <a:lnTo>
                  <a:pt x="0" y="979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5967" name="Freeform 15"/>
          <p:cNvSpPr>
            <a:spLocks/>
          </p:cNvSpPr>
          <p:nvPr/>
        </p:nvSpPr>
        <p:spPr bwMode="auto">
          <a:xfrm>
            <a:off x="4122738" y="838200"/>
            <a:ext cx="2659062" cy="4721225"/>
          </a:xfrm>
          <a:custGeom>
            <a:avLst/>
            <a:gdLst>
              <a:gd name="T0" fmla="*/ 1675 w 1675"/>
              <a:gd name="T1" fmla="*/ 0 h 2974"/>
              <a:gd name="T2" fmla="*/ 0 w 1675"/>
              <a:gd name="T3" fmla="*/ 2974 h 29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75" h="2974">
                <a:moveTo>
                  <a:pt x="1675" y="0"/>
                </a:moveTo>
                <a:lnTo>
                  <a:pt x="0" y="2974"/>
                </a:lnTo>
              </a:path>
            </a:pathLst>
          </a:custGeom>
          <a:noFill/>
          <a:ln w="76200" cmpd="sng">
            <a:solidFill>
              <a:srgbClr val="FF66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5968" name="Freeform 16"/>
          <p:cNvSpPr>
            <a:spLocks/>
          </p:cNvSpPr>
          <p:nvPr/>
        </p:nvSpPr>
        <p:spPr bwMode="auto">
          <a:xfrm>
            <a:off x="3482975" y="4572000"/>
            <a:ext cx="631825" cy="827088"/>
          </a:xfrm>
          <a:custGeom>
            <a:avLst/>
            <a:gdLst>
              <a:gd name="T0" fmla="*/ 398 w 398"/>
              <a:gd name="T1" fmla="*/ 0 h 521"/>
              <a:gd name="T2" fmla="*/ 0 w 398"/>
              <a:gd name="T3" fmla="*/ 521 h 52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98" h="521">
                <a:moveTo>
                  <a:pt x="398" y="0"/>
                </a:moveTo>
                <a:lnTo>
                  <a:pt x="0" y="521"/>
                </a:lnTo>
              </a:path>
            </a:pathLst>
          </a:custGeom>
          <a:noFill/>
          <a:ln w="762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5969" name="Text Box 17"/>
          <p:cNvSpPr txBox="1">
            <a:spLocks noChangeArrowheads="1"/>
          </p:cNvSpPr>
          <p:nvPr/>
        </p:nvSpPr>
        <p:spPr bwMode="auto">
          <a:xfrm>
            <a:off x="1828800" y="522605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Hz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25970" name="Picture 18" descr="poppetje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609600"/>
            <a:ext cx="45720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971" name="Text Box 19"/>
          <p:cNvSpPr txBox="1">
            <a:spLocks noChangeArrowheads="1"/>
          </p:cNvSpPr>
          <p:nvPr/>
        </p:nvSpPr>
        <p:spPr bwMode="auto">
          <a:xfrm>
            <a:off x="6553200" y="136525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3471863" y="2879725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73" name="Text Box 21"/>
          <p:cNvSpPr txBox="1">
            <a:spLocks noChangeArrowheads="1"/>
          </p:cNvSpPr>
          <p:nvPr/>
        </p:nvSpPr>
        <p:spPr bwMode="auto">
          <a:xfrm>
            <a:off x="7467600" y="22860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4191000" y="5119688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75" name="Text Box 23"/>
          <p:cNvSpPr txBox="1">
            <a:spLocks noChangeArrowheads="1"/>
          </p:cNvSpPr>
          <p:nvPr/>
        </p:nvSpPr>
        <p:spPr bwMode="auto">
          <a:xfrm>
            <a:off x="6553200" y="10668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76" name="Text Box 24"/>
          <p:cNvSpPr txBox="1">
            <a:spLocks noChangeArrowheads="1"/>
          </p:cNvSpPr>
          <p:nvPr/>
        </p:nvSpPr>
        <p:spPr bwMode="auto">
          <a:xfrm>
            <a:off x="4467225" y="5119688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77" name="Text Box 25"/>
          <p:cNvSpPr txBox="1">
            <a:spLocks noChangeArrowheads="1"/>
          </p:cNvSpPr>
          <p:nvPr/>
        </p:nvSpPr>
        <p:spPr bwMode="auto">
          <a:xfrm>
            <a:off x="0" y="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78" name="Text Box 26"/>
          <p:cNvSpPr txBox="1">
            <a:spLocks noChangeArrowheads="1"/>
          </p:cNvSpPr>
          <p:nvPr/>
        </p:nvSpPr>
        <p:spPr bwMode="auto">
          <a:xfrm>
            <a:off x="0" y="19812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79" name="Text Box 27"/>
          <p:cNvSpPr txBox="1">
            <a:spLocks noChangeArrowheads="1"/>
          </p:cNvSpPr>
          <p:nvPr/>
        </p:nvSpPr>
        <p:spPr bwMode="auto">
          <a:xfrm>
            <a:off x="3124200" y="2879725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80" name="Text Box 28"/>
          <p:cNvSpPr txBox="1">
            <a:spLocks noChangeArrowheads="1"/>
          </p:cNvSpPr>
          <p:nvPr/>
        </p:nvSpPr>
        <p:spPr bwMode="auto">
          <a:xfrm>
            <a:off x="3429000" y="35814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81" name="Text Box 29"/>
          <p:cNvSpPr txBox="1">
            <a:spLocks noChangeArrowheads="1"/>
          </p:cNvSpPr>
          <p:nvPr/>
        </p:nvSpPr>
        <p:spPr bwMode="auto">
          <a:xfrm>
            <a:off x="3124200" y="3548063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82" name="Text Box 30"/>
          <p:cNvSpPr txBox="1">
            <a:spLocks noChangeArrowheads="1"/>
          </p:cNvSpPr>
          <p:nvPr/>
        </p:nvSpPr>
        <p:spPr bwMode="auto">
          <a:xfrm>
            <a:off x="7805738" y="2300288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83" name="Text Box 31"/>
          <p:cNvSpPr txBox="1">
            <a:spLocks noChangeArrowheads="1"/>
          </p:cNvSpPr>
          <p:nvPr/>
        </p:nvSpPr>
        <p:spPr bwMode="auto">
          <a:xfrm>
            <a:off x="6324600" y="5019675"/>
            <a:ext cx="609600" cy="7016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0</a:t>
            </a:r>
            <a:endParaRPr lang="nl-NL" altLang="nl-NL" sz="4000" b="1">
              <a:solidFill>
                <a:srgbClr val="FFFFFF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125984" name="Text Box 32"/>
          <p:cNvSpPr txBox="1">
            <a:spLocks noChangeArrowheads="1"/>
          </p:cNvSpPr>
          <p:nvPr/>
        </p:nvSpPr>
        <p:spPr bwMode="auto">
          <a:xfrm>
            <a:off x="6357938" y="5000625"/>
            <a:ext cx="609600" cy="7016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76200" cmpd="tri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FFFF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6</a:t>
            </a:r>
            <a:endParaRPr lang="nl-NL" altLang="nl-NL" sz="4000" b="1">
              <a:solidFill>
                <a:srgbClr val="FFFFFF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125985" name="Text Box 33"/>
          <p:cNvSpPr txBox="1">
            <a:spLocks noChangeArrowheads="1"/>
          </p:cNvSpPr>
          <p:nvPr/>
        </p:nvSpPr>
        <p:spPr bwMode="auto">
          <a:xfrm>
            <a:off x="3062288" y="167640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86" name="Text Box 34"/>
          <p:cNvSpPr txBox="1">
            <a:spLocks noChangeArrowheads="1"/>
          </p:cNvSpPr>
          <p:nvPr/>
        </p:nvSpPr>
        <p:spPr bwMode="auto">
          <a:xfrm>
            <a:off x="3048000" y="2303463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87" name="Text Box 35"/>
          <p:cNvSpPr txBox="1">
            <a:spLocks noChangeArrowheads="1"/>
          </p:cNvSpPr>
          <p:nvPr/>
        </p:nvSpPr>
        <p:spPr bwMode="auto">
          <a:xfrm>
            <a:off x="3409950" y="167640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88" name="Text Box 36"/>
          <p:cNvSpPr txBox="1">
            <a:spLocks noChangeArrowheads="1"/>
          </p:cNvSpPr>
          <p:nvPr/>
        </p:nvSpPr>
        <p:spPr bwMode="auto">
          <a:xfrm>
            <a:off x="3395663" y="2303463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5989" name="AutoShape 37"/>
          <p:cNvSpPr>
            <a:spLocks noChangeArrowheads="1"/>
          </p:cNvSpPr>
          <p:nvPr/>
        </p:nvSpPr>
        <p:spPr bwMode="auto">
          <a:xfrm>
            <a:off x="179388" y="2636838"/>
            <a:ext cx="1908175" cy="1800225"/>
          </a:xfrm>
          <a:prstGeom prst="wedgeRoundRectCallout">
            <a:avLst>
              <a:gd name="adj1" fmla="val -44009"/>
              <a:gd name="adj2" fmla="val -169222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IRsensor registreert een persoon</a:t>
            </a:r>
          </a:p>
        </p:txBody>
      </p:sp>
      <p:sp>
        <p:nvSpPr>
          <p:cNvPr id="125990" name="AutoShape 38"/>
          <p:cNvSpPr>
            <a:spLocks noChangeArrowheads="1"/>
          </p:cNvSpPr>
          <p:nvPr/>
        </p:nvSpPr>
        <p:spPr bwMode="auto">
          <a:xfrm>
            <a:off x="0" y="3500438"/>
            <a:ext cx="1873250" cy="1944687"/>
          </a:xfrm>
          <a:prstGeom prst="wedgeRoundRectCallout">
            <a:avLst>
              <a:gd name="adj1" fmla="val -35764"/>
              <a:gd name="adj2" fmla="val -9750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IRsensor registreert geen persoon</a:t>
            </a:r>
          </a:p>
        </p:txBody>
      </p:sp>
      <p:sp>
        <p:nvSpPr>
          <p:cNvPr id="125993" name="AutoShape 41"/>
          <p:cNvSpPr>
            <a:spLocks noChangeArrowheads="1"/>
          </p:cNvSpPr>
          <p:nvPr/>
        </p:nvSpPr>
        <p:spPr bwMode="auto">
          <a:xfrm>
            <a:off x="7270750" y="5562600"/>
            <a:ext cx="1873250" cy="1295400"/>
          </a:xfrm>
          <a:prstGeom prst="wedgeRoundRectCallout">
            <a:avLst>
              <a:gd name="adj1" fmla="val -110426"/>
              <a:gd name="adj2" fmla="val -408213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 sensor een comparator</a:t>
            </a:r>
          </a:p>
        </p:txBody>
      </p:sp>
      <p:sp>
        <p:nvSpPr>
          <p:cNvPr id="125994" name="AutoShape 42"/>
          <p:cNvSpPr>
            <a:spLocks noChangeArrowheads="1"/>
          </p:cNvSpPr>
          <p:nvPr/>
        </p:nvSpPr>
        <p:spPr bwMode="auto">
          <a:xfrm>
            <a:off x="7270750" y="5318125"/>
            <a:ext cx="1873250" cy="1539875"/>
          </a:xfrm>
          <a:prstGeom prst="wedgeRoundRectCallout">
            <a:avLst>
              <a:gd name="adj1" fmla="val -216019"/>
              <a:gd name="adj2" fmla="val -36083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resetten zolang er een persoon is</a:t>
            </a:r>
          </a:p>
        </p:txBody>
      </p:sp>
      <p:sp>
        <p:nvSpPr>
          <p:cNvPr id="125995" name="AutoShape 43"/>
          <p:cNvSpPr>
            <a:spLocks noChangeArrowheads="1"/>
          </p:cNvSpPr>
          <p:nvPr/>
        </p:nvSpPr>
        <p:spPr bwMode="auto">
          <a:xfrm>
            <a:off x="7270750" y="5562600"/>
            <a:ext cx="1873250" cy="1295400"/>
          </a:xfrm>
          <a:prstGeom prst="wedgeRoundRectCallout">
            <a:avLst>
              <a:gd name="adj1" fmla="val -218051"/>
              <a:gd name="adj2" fmla="val -174755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 resetten bij 6 = 4 &amp; 2</a:t>
            </a:r>
          </a:p>
        </p:txBody>
      </p:sp>
      <p:sp>
        <p:nvSpPr>
          <p:cNvPr id="125996" name="AutoShape 44"/>
          <p:cNvSpPr>
            <a:spLocks noChangeArrowheads="1"/>
          </p:cNvSpPr>
          <p:nvPr/>
        </p:nvSpPr>
        <p:spPr bwMode="auto">
          <a:xfrm>
            <a:off x="7127875" y="5084763"/>
            <a:ext cx="2016125" cy="1584325"/>
          </a:xfrm>
          <a:prstGeom prst="wedgeRoundRectCallout">
            <a:avLst>
              <a:gd name="adj1" fmla="val -174093"/>
              <a:gd name="adj2" fmla="val -146292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Blijven branden dus een geheugencel</a:t>
            </a:r>
          </a:p>
        </p:txBody>
      </p:sp>
      <p:sp>
        <p:nvSpPr>
          <p:cNvPr id="125998" name="AutoShape 46"/>
          <p:cNvSpPr>
            <a:spLocks noChangeArrowheads="1"/>
          </p:cNvSpPr>
          <p:nvPr/>
        </p:nvSpPr>
        <p:spPr bwMode="auto">
          <a:xfrm>
            <a:off x="7127875" y="5632450"/>
            <a:ext cx="2016125" cy="1225550"/>
          </a:xfrm>
          <a:prstGeom prst="wedgeRoundRectCallout">
            <a:avLst>
              <a:gd name="adj1" fmla="val -5907"/>
              <a:gd name="adj2" fmla="val -268134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 6 s gaat de lamp dus uit!</a:t>
            </a:r>
          </a:p>
        </p:txBody>
      </p:sp>
    </p:spTree>
    <p:extLst>
      <p:ext uri="{BB962C8B-B14F-4D97-AF65-F5344CB8AC3E}">
        <p14:creationId xmlns:p14="http://schemas.microsoft.com/office/powerpoint/2010/main" val="1863018006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5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5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59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12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6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2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59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1" dur="500"/>
                                        <p:tgtEl>
                                          <p:spTgt spid="125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125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5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5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259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25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25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25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25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25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2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2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125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25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25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25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125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125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25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25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1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125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125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1259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0" grpId="0" animBg="1"/>
      <p:bldP spid="125961" grpId="0" animBg="1"/>
      <p:bldP spid="125962" grpId="0" animBg="1"/>
      <p:bldP spid="125966" grpId="0" animBg="1"/>
      <p:bldP spid="125967" grpId="0" animBg="1"/>
      <p:bldP spid="125968" grpId="0" animBg="1"/>
      <p:bldP spid="125969" grpId="0" autoUpdateAnimBg="0"/>
      <p:bldP spid="125971" grpId="0" autoUpdateAnimBg="0"/>
      <p:bldP spid="125972" grpId="0" autoUpdateAnimBg="0"/>
      <p:bldP spid="125973" grpId="0" autoUpdateAnimBg="0"/>
      <p:bldP spid="125974" grpId="0" autoUpdateAnimBg="0"/>
      <p:bldP spid="125975" grpId="0" autoUpdateAnimBg="0"/>
      <p:bldP spid="125976" grpId="0" autoUpdateAnimBg="0"/>
      <p:bldP spid="125977" grpId="0" autoUpdateAnimBg="0"/>
      <p:bldP spid="125978" grpId="0" autoUpdateAnimBg="0"/>
      <p:bldP spid="125979" grpId="0" autoUpdateAnimBg="0"/>
      <p:bldP spid="125980" grpId="0" autoUpdateAnimBg="0"/>
      <p:bldP spid="125981" grpId="0" autoUpdateAnimBg="0"/>
      <p:bldP spid="125982" grpId="0" autoUpdateAnimBg="0"/>
      <p:bldP spid="125983" grpId="0" animBg="1" autoUpdateAnimBg="0"/>
      <p:bldP spid="125984" grpId="0" animBg="1" autoUpdateAnimBg="0"/>
      <p:bldP spid="125985" grpId="0" autoUpdateAnimBg="0"/>
      <p:bldP spid="125986" grpId="0" autoUpdateAnimBg="0"/>
      <p:bldP spid="125987" grpId="0" autoUpdateAnimBg="0"/>
      <p:bldP spid="125988" grpId="0" autoUpdateAnimBg="0"/>
      <p:bldP spid="125989" grpId="0" animBg="1"/>
      <p:bldP spid="125990" grpId="0" animBg="1"/>
      <p:bldP spid="125993" grpId="0" animBg="1"/>
      <p:bldP spid="125994" grpId="0" animBg="1"/>
      <p:bldP spid="125995" grpId="0" animBg="1"/>
      <p:bldP spid="125996" grpId="0" animBg="1"/>
      <p:bldP spid="12599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Een auto die te hoog is onderbreekt een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lichtbundel waarna een geluidalarm 6 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aanblijft, gerekend vanaf het vertrek van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waargenomen auto.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6979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Achter sensor moet een comparator.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6980" name="Rectangle 4"/>
          <p:cNvSpPr>
            <a:spLocks noChangeArrowheads="1"/>
          </p:cNvSpPr>
          <p:nvPr/>
        </p:nvSpPr>
        <p:spPr bwMode="auto">
          <a:xfrm>
            <a:off x="0" y="5373688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Aanblijven dus een geheugencel.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-14288" y="4164013"/>
            <a:ext cx="9144001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6 s dus een klok (teller+pulsgenerator)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0" y="4721225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6 s = 4 EN 2 dus een &amp;poort.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0" y="60198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Teller gereset tot vertrek auto.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698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6962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 hoog voor de tunnel?</a:t>
            </a:r>
            <a:endParaRPr lang="nl-NL" altLang="nl-NL"/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0" y="2811463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Actie bij laag signaal dus invertor.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6986" name="Oval 10"/>
          <p:cNvSpPr>
            <a:spLocks noChangeArrowheads="1"/>
          </p:cNvSpPr>
          <p:nvPr/>
        </p:nvSpPr>
        <p:spPr bwMode="auto">
          <a:xfrm>
            <a:off x="5003800" y="549275"/>
            <a:ext cx="2879725" cy="914400"/>
          </a:xfrm>
          <a:prstGeom prst="ellips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6987" name="Oval 11"/>
          <p:cNvSpPr>
            <a:spLocks noChangeArrowheads="1"/>
          </p:cNvSpPr>
          <p:nvPr/>
        </p:nvSpPr>
        <p:spPr bwMode="auto">
          <a:xfrm>
            <a:off x="0" y="1052513"/>
            <a:ext cx="2700338" cy="914400"/>
          </a:xfrm>
          <a:prstGeom prst="ellips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6988" name="Oval 12"/>
          <p:cNvSpPr>
            <a:spLocks noChangeArrowheads="1"/>
          </p:cNvSpPr>
          <p:nvPr/>
        </p:nvSpPr>
        <p:spPr bwMode="auto">
          <a:xfrm>
            <a:off x="0" y="1700213"/>
            <a:ext cx="2195513" cy="914400"/>
          </a:xfrm>
          <a:prstGeom prst="ellips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6989" name="Oval 13"/>
          <p:cNvSpPr>
            <a:spLocks noChangeArrowheads="1"/>
          </p:cNvSpPr>
          <p:nvPr/>
        </p:nvSpPr>
        <p:spPr bwMode="auto">
          <a:xfrm>
            <a:off x="7885113" y="1125538"/>
            <a:ext cx="1258887" cy="914400"/>
          </a:xfrm>
          <a:prstGeom prst="ellipse">
            <a:avLst/>
          </a:prstGeom>
          <a:noFill/>
          <a:ln w="5715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741291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6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26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autoUpdateAnimBg="0"/>
      <p:bldP spid="126979" grpId="0"/>
      <p:bldP spid="126980" grpId="0"/>
      <p:bldP spid="126981" grpId="0"/>
      <p:bldP spid="126982" grpId="0"/>
      <p:bldP spid="126983" grpId="0"/>
      <p:bldP spid="126984" grpId="0" autoUpdateAnimBg="0"/>
      <p:bldP spid="126985" grpId="0"/>
      <p:bldP spid="126986" grpId="0" animBg="1"/>
      <p:bldP spid="126987" grpId="0" animBg="1"/>
      <p:bldP spid="126988" grpId="0" animBg="1"/>
      <p:bldP spid="12698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34" name="Picture 2" descr="systeemb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9388"/>
            <a:ext cx="7239000" cy="6602412"/>
          </a:xfrm>
          <a:prstGeom prst="rect">
            <a:avLst/>
          </a:prstGeom>
          <a:solidFill>
            <a:srgbClr val="CCFFFF"/>
          </a:solidFill>
        </p:spPr>
      </p:pic>
      <p:sp>
        <p:nvSpPr>
          <p:cNvPr id="120840" name="Freeform 8"/>
          <p:cNvSpPr>
            <a:spLocks/>
          </p:cNvSpPr>
          <p:nvPr/>
        </p:nvSpPr>
        <p:spPr bwMode="auto">
          <a:xfrm>
            <a:off x="3454400" y="812800"/>
            <a:ext cx="2220913" cy="174625"/>
          </a:xfrm>
          <a:custGeom>
            <a:avLst/>
            <a:gdLst>
              <a:gd name="T0" fmla="*/ 0 w 1399"/>
              <a:gd name="T1" fmla="*/ 110 h 110"/>
              <a:gd name="T2" fmla="*/ 1399 w 1399"/>
              <a:gd name="T3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99" h="110">
                <a:moveTo>
                  <a:pt x="0" y="110"/>
                </a:moveTo>
                <a:lnTo>
                  <a:pt x="1399" y="0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0841" name="Freeform 9"/>
          <p:cNvSpPr>
            <a:spLocks/>
          </p:cNvSpPr>
          <p:nvPr/>
        </p:nvSpPr>
        <p:spPr bwMode="auto">
          <a:xfrm>
            <a:off x="5661025" y="841375"/>
            <a:ext cx="1087438" cy="2773363"/>
          </a:xfrm>
          <a:custGeom>
            <a:avLst/>
            <a:gdLst>
              <a:gd name="T0" fmla="*/ 685 w 685"/>
              <a:gd name="T1" fmla="*/ 0 h 1747"/>
              <a:gd name="T2" fmla="*/ 0 w 685"/>
              <a:gd name="T3" fmla="*/ 1747 h 17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85" h="1747">
                <a:moveTo>
                  <a:pt x="685" y="0"/>
                </a:moveTo>
                <a:lnTo>
                  <a:pt x="0" y="1747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0842" name="Freeform 10"/>
          <p:cNvSpPr>
            <a:spLocks/>
          </p:cNvSpPr>
          <p:nvPr/>
        </p:nvSpPr>
        <p:spPr bwMode="auto">
          <a:xfrm>
            <a:off x="5267325" y="2684463"/>
            <a:ext cx="2208213" cy="1336675"/>
          </a:xfrm>
          <a:custGeom>
            <a:avLst/>
            <a:gdLst>
              <a:gd name="T0" fmla="*/ 1 w 1391"/>
              <a:gd name="T1" fmla="*/ 586 h 842"/>
              <a:gd name="T2" fmla="*/ 0 w 1391"/>
              <a:gd name="T3" fmla="*/ 835 h 842"/>
              <a:gd name="T4" fmla="*/ 1208 w 1391"/>
              <a:gd name="T5" fmla="*/ 842 h 842"/>
              <a:gd name="T6" fmla="*/ 1208 w 1391"/>
              <a:gd name="T7" fmla="*/ 10 h 842"/>
              <a:gd name="T8" fmla="*/ 1391 w 1391"/>
              <a:gd name="T9" fmla="*/ 0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1" h="842">
                <a:moveTo>
                  <a:pt x="1" y="586"/>
                </a:moveTo>
                <a:lnTo>
                  <a:pt x="0" y="835"/>
                </a:lnTo>
                <a:lnTo>
                  <a:pt x="1208" y="842"/>
                </a:lnTo>
                <a:lnTo>
                  <a:pt x="1208" y="10"/>
                </a:lnTo>
                <a:lnTo>
                  <a:pt x="1391" y="0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20843" name="Group 11"/>
          <p:cNvGrpSpPr>
            <a:grpSpLocks/>
          </p:cNvGrpSpPr>
          <p:nvPr/>
        </p:nvGrpSpPr>
        <p:grpSpPr bwMode="auto">
          <a:xfrm>
            <a:off x="4106863" y="2074863"/>
            <a:ext cx="2336800" cy="2468562"/>
            <a:chOff x="2587" y="1307"/>
            <a:chExt cx="1472" cy="1555"/>
          </a:xfrm>
        </p:grpSpPr>
        <p:sp>
          <p:nvSpPr>
            <p:cNvPr id="120844" name="Line 12"/>
            <p:cNvSpPr>
              <a:spLocks noChangeShapeType="1"/>
            </p:cNvSpPr>
            <p:nvPr/>
          </p:nvSpPr>
          <p:spPr bwMode="auto">
            <a:xfrm flipH="1" flipV="1">
              <a:off x="2592" y="1728"/>
              <a:ext cx="1200" cy="1104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845" name="Freeform 13"/>
            <p:cNvSpPr>
              <a:spLocks/>
            </p:cNvSpPr>
            <p:nvPr/>
          </p:nvSpPr>
          <p:spPr bwMode="auto">
            <a:xfrm>
              <a:off x="2587" y="1307"/>
              <a:ext cx="1472" cy="1555"/>
            </a:xfrm>
            <a:custGeom>
              <a:avLst/>
              <a:gdLst>
                <a:gd name="T0" fmla="*/ 1472 w 1472"/>
                <a:gd name="T1" fmla="*/ 1555 h 1555"/>
                <a:gd name="T2" fmla="*/ 0 w 1472"/>
                <a:gd name="T3" fmla="*/ 0 h 1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72" h="1555">
                  <a:moveTo>
                    <a:pt x="1472" y="1555"/>
                  </a:moveTo>
                  <a:lnTo>
                    <a:pt x="0" y="0"/>
                  </a:lnTo>
                </a:path>
              </a:pathLst>
            </a:custGeom>
            <a:noFill/>
            <a:ln w="57150" cmpd="sng">
              <a:solidFill>
                <a:schemeClr val="accent2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20846" name="Freeform 14"/>
          <p:cNvSpPr>
            <a:spLocks/>
          </p:cNvSpPr>
          <p:nvPr/>
        </p:nvSpPr>
        <p:spPr bwMode="auto">
          <a:xfrm>
            <a:off x="4122738" y="2379663"/>
            <a:ext cx="1160462" cy="1554162"/>
          </a:xfrm>
          <a:custGeom>
            <a:avLst/>
            <a:gdLst>
              <a:gd name="T0" fmla="*/ 731 w 731"/>
              <a:gd name="T1" fmla="*/ 0 h 979"/>
              <a:gd name="T2" fmla="*/ 0 w 731"/>
              <a:gd name="T3" fmla="*/ 979 h 97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31" h="979">
                <a:moveTo>
                  <a:pt x="731" y="0"/>
                </a:moveTo>
                <a:lnTo>
                  <a:pt x="0" y="979"/>
                </a:ln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0847" name="Freeform 15"/>
          <p:cNvSpPr>
            <a:spLocks/>
          </p:cNvSpPr>
          <p:nvPr/>
        </p:nvSpPr>
        <p:spPr bwMode="auto">
          <a:xfrm>
            <a:off x="4122738" y="3598863"/>
            <a:ext cx="2698750" cy="1960562"/>
          </a:xfrm>
          <a:custGeom>
            <a:avLst/>
            <a:gdLst>
              <a:gd name="T0" fmla="*/ 1700 w 1700"/>
              <a:gd name="T1" fmla="*/ 0 h 1235"/>
              <a:gd name="T2" fmla="*/ 0 w 1700"/>
              <a:gd name="T3" fmla="*/ 1235 h 123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00" h="1235">
                <a:moveTo>
                  <a:pt x="1700" y="0"/>
                </a:moveTo>
                <a:lnTo>
                  <a:pt x="0" y="1235"/>
                </a:lnTo>
              </a:path>
            </a:pathLst>
          </a:custGeom>
          <a:noFill/>
          <a:ln w="76200" cmpd="sng">
            <a:solidFill>
              <a:srgbClr val="FF66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0848" name="Freeform 16"/>
          <p:cNvSpPr>
            <a:spLocks/>
          </p:cNvSpPr>
          <p:nvPr/>
        </p:nvSpPr>
        <p:spPr bwMode="auto">
          <a:xfrm>
            <a:off x="3482975" y="4572000"/>
            <a:ext cx="631825" cy="827088"/>
          </a:xfrm>
          <a:custGeom>
            <a:avLst/>
            <a:gdLst>
              <a:gd name="T0" fmla="*/ 398 w 398"/>
              <a:gd name="T1" fmla="*/ 0 h 521"/>
              <a:gd name="T2" fmla="*/ 0 w 398"/>
              <a:gd name="T3" fmla="*/ 521 h 52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98" h="521">
                <a:moveTo>
                  <a:pt x="398" y="0"/>
                </a:moveTo>
                <a:lnTo>
                  <a:pt x="0" y="521"/>
                </a:lnTo>
              </a:path>
            </a:pathLst>
          </a:custGeom>
          <a:noFill/>
          <a:ln w="7620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0849" name="Text Box 17"/>
          <p:cNvSpPr txBox="1">
            <a:spLocks noChangeArrowheads="1"/>
          </p:cNvSpPr>
          <p:nvPr/>
        </p:nvSpPr>
        <p:spPr bwMode="auto">
          <a:xfrm>
            <a:off x="1828800" y="5226050"/>
            <a:ext cx="129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Hz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0859" name="Text Box 27"/>
          <p:cNvSpPr txBox="1">
            <a:spLocks noChangeArrowheads="1"/>
          </p:cNvSpPr>
          <p:nvPr/>
        </p:nvSpPr>
        <p:spPr bwMode="auto">
          <a:xfrm>
            <a:off x="0" y="685800"/>
            <a:ext cx="4572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20860" name="Group 28"/>
          <p:cNvGrpSpPr>
            <a:grpSpLocks/>
          </p:cNvGrpSpPr>
          <p:nvPr/>
        </p:nvGrpSpPr>
        <p:grpSpPr bwMode="auto">
          <a:xfrm>
            <a:off x="919163" y="685800"/>
            <a:ext cx="1781175" cy="650875"/>
            <a:chOff x="579" y="432"/>
            <a:chExt cx="1122" cy="410"/>
          </a:xfrm>
        </p:grpSpPr>
        <p:sp>
          <p:nvSpPr>
            <p:cNvPr id="120837" name="Freeform 5"/>
            <p:cNvSpPr>
              <a:spLocks/>
            </p:cNvSpPr>
            <p:nvPr/>
          </p:nvSpPr>
          <p:spPr bwMode="auto">
            <a:xfrm>
              <a:off x="960" y="640"/>
              <a:ext cx="741" cy="1"/>
            </a:xfrm>
            <a:custGeom>
              <a:avLst/>
              <a:gdLst>
                <a:gd name="T0" fmla="*/ 0 w 741"/>
                <a:gd name="T1" fmla="*/ 0 h 1"/>
                <a:gd name="T2" fmla="*/ 741 w 74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41" h="1">
                  <a:moveTo>
                    <a:pt x="0" y="0"/>
                  </a:moveTo>
                  <a:lnTo>
                    <a:pt x="741" y="0"/>
                  </a:lnTo>
                </a:path>
              </a:pathLst>
            </a:custGeom>
            <a:noFill/>
            <a:ln w="57150" cmpd="sng">
              <a:solidFill>
                <a:srgbClr val="FFFF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838" name="Freeform 6"/>
            <p:cNvSpPr>
              <a:spLocks/>
            </p:cNvSpPr>
            <p:nvPr/>
          </p:nvSpPr>
          <p:spPr bwMode="auto">
            <a:xfrm>
              <a:off x="960" y="486"/>
              <a:ext cx="480" cy="4"/>
            </a:xfrm>
            <a:custGeom>
              <a:avLst/>
              <a:gdLst>
                <a:gd name="T0" fmla="*/ 0 w 480"/>
                <a:gd name="T1" fmla="*/ 0 h 4"/>
                <a:gd name="T2" fmla="*/ 480 w 480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0" h="4">
                  <a:moveTo>
                    <a:pt x="0" y="0"/>
                  </a:moveTo>
                  <a:lnTo>
                    <a:pt x="480" y="4"/>
                  </a:ln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839" name="Freeform 7"/>
            <p:cNvSpPr>
              <a:spLocks/>
            </p:cNvSpPr>
            <p:nvPr/>
          </p:nvSpPr>
          <p:spPr bwMode="auto">
            <a:xfrm>
              <a:off x="960" y="777"/>
              <a:ext cx="480" cy="1"/>
            </a:xfrm>
            <a:custGeom>
              <a:avLst/>
              <a:gdLst>
                <a:gd name="T0" fmla="*/ 0 w 480"/>
                <a:gd name="T1" fmla="*/ 0 h 1"/>
                <a:gd name="T2" fmla="*/ 480 w 480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80" h="1">
                  <a:moveTo>
                    <a:pt x="0" y="0"/>
                  </a:moveTo>
                  <a:lnTo>
                    <a:pt x="480" y="1"/>
                  </a:ln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0836" name="Text Box 4"/>
            <p:cNvSpPr txBox="1">
              <a:spLocks noChangeArrowheads="1"/>
            </p:cNvSpPr>
            <p:nvPr/>
          </p:nvSpPr>
          <p:spPr bwMode="auto">
            <a:xfrm>
              <a:off x="579" y="432"/>
              <a:ext cx="480" cy="41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LS</a:t>
              </a:r>
              <a:endParaRPr lang="nl-NL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grpSp>
        <p:nvGrpSpPr>
          <p:cNvPr id="120862" name="Group 30"/>
          <p:cNvGrpSpPr>
            <a:grpSpLocks/>
          </p:cNvGrpSpPr>
          <p:nvPr/>
        </p:nvGrpSpPr>
        <p:grpSpPr bwMode="auto">
          <a:xfrm>
            <a:off x="557213" y="304800"/>
            <a:ext cx="228600" cy="4114800"/>
            <a:chOff x="351" y="192"/>
            <a:chExt cx="144" cy="2592"/>
          </a:xfrm>
        </p:grpSpPr>
        <p:grpSp>
          <p:nvGrpSpPr>
            <p:cNvPr id="120858" name="Group 26"/>
            <p:cNvGrpSpPr>
              <a:grpSpLocks/>
            </p:cNvGrpSpPr>
            <p:nvPr/>
          </p:nvGrpSpPr>
          <p:grpSpPr bwMode="auto">
            <a:xfrm>
              <a:off x="351" y="1632"/>
              <a:ext cx="144" cy="1152"/>
              <a:chOff x="336" y="720"/>
              <a:chExt cx="144" cy="1152"/>
            </a:xfrm>
          </p:grpSpPr>
          <p:grpSp>
            <p:nvGrpSpPr>
              <p:cNvPr id="120855" name="Group 23"/>
              <p:cNvGrpSpPr>
                <a:grpSpLocks/>
              </p:cNvGrpSpPr>
              <p:nvPr/>
            </p:nvGrpSpPr>
            <p:grpSpPr bwMode="auto">
              <a:xfrm flipV="1">
                <a:off x="336" y="1488"/>
                <a:ext cx="144" cy="384"/>
                <a:chOff x="336" y="1488"/>
                <a:chExt cx="144" cy="384"/>
              </a:xfrm>
            </p:grpSpPr>
            <p:sp>
              <p:nvSpPr>
                <p:cNvPr id="120853" name="Rectangle 21"/>
                <p:cNvSpPr>
                  <a:spLocks noChangeArrowheads="1"/>
                </p:cNvSpPr>
                <p:nvPr/>
              </p:nvSpPr>
              <p:spPr bwMode="auto">
                <a:xfrm>
                  <a:off x="336" y="1488"/>
                  <a:ext cx="144" cy="384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0854" name="Rectangle 22"/>
                <p:cNvSpPr>
                  <a:spLocks noChangeArrowheads="1"/>
                </p:cNvSpPr>
                <p:nvPr/>
              </p:nvSpPr>
              <p:spPr bwMode="auto">
                <a:xfrm>
                  <a:off x="342" y="1488"/>
                  <a:ext cx="138" cy="288"/>
                </a:xfrm>
                <a:prstGeom prst="rect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20857" name="Line 25"/>
              <p:cNvSpPr>
                <a:spLocks noChangeShapeType="1"/>
              </p:cNvSpPr>
              <p:nvPr/>
            </p:nvSpPr>
            <p:spPr bwMode="auto">
              <a:xfrm flipV="1">
                <a:off x="414" y="720"/>
                <a:ext cx="0" cy="72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0861" name="Line 29"/>
            <p:cNvSpPr>
              <a:spLocks noChangeShapeType="1"/>
            </p:cNvSpPr>
            <p:nvPr/>
          </p:nvSpPr>
          <p:spPr bwMode="auto">
            <a:xfrm flipV="1">
              <a:off x="432" y="192"/>
              <a:ext cx="0" cy="139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20863" name="Freeform 31"/>
          <p:cNvSpPr>
            <a:spLocks/>
          </p:cNvSpPr>
          <p:nvPr/>
        </p:nvSpPr>
        <p:spPr bwMode="auto">
          <a:xfrm>
            <a:off x="4122738" y="3121025"/>
            <a:ext cx="2735262" cy="460375"/>
          </a:xfrm>
          <a:custGeom>
            <a:avLst/>
            <a:gdLst>
              <a:gd name="T0" fmla="*/ 1723 w 1723"/>
              <a:gd name="T1" fmla="*/ 290 h 290"/>
              <a:gd name="T2" fmla="*/ 1723 w 1723"/>
              <a:gd name="T3" fmla="*/ 2 h 290"/>
              <a:gd name="T4" fmla="*/ 109 w 1723"/>
              <a:gd name="T5" fmla="*/ 0 h 290"/>
              <a:gd name="T6" fmla="*/ 0 w 1723"/>
              <a:gd name="T7" fmla="*/ 128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3" h="290">
                <a:moveTo>
                  <a:pt x="1723" y="290"/>
                </a:moveTo>
                <a:lnTo>
                  <a:pt x="1723" y="2"/>
                </a:lnTo>
                <a:lnTo>
                  <a:pt x="109" y="0"/>
                </a:lnTo>
                <a:lnTo>
                  <a:pt x="0" y="128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720125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0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0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0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20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6" dur="500"/>
                                        <p:tgtEl>
                                          <p:spTgt spid="120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6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120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6" dur="500"/>
                                        <p:tgtEl>
                                          <p:spTgt spid="12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2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0" grpId="0" animBg="1"/>
      <p:bldP spid="120841" grpId="0" animBg="1"/>
      <p:bldP spid="120842" grpId="0" animBg="1"/>
      <p:bldP spid="120846" grpId="0" animBg="1"/>
      <p:bldP spid="120847" grpId="0" animBg="1"/>
      <p:bldP spid="120848" grpId="0" animBg="1"/>
      <p:bldP spid="120849" grpId="0" autoUpdateAnimBg="0"/>
      <p:bldP spid="120859" grpId="0" animBg="1" autoUpdateAnimBg="0"/>
      <p:bldP spid="12086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Verwerkers op het  systeembord</a:t>
            </a:r>
            <a:endParaRPr lang="nl-NL" altLang="nl-NL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56701" name="Picture 29" descr="systeembord f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38175"/>
            <a:ext cx="7704138" cy="626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49161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0" y="1758950"/>
            <a:ext cx="9144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Actie: Iets aansturen  = aan/uit zetten 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lamp aan/uit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0" y="979488"/>
            <a:ext cx="9144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Waarnemen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lichtsensor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Zonodig sensorsignaal verwerken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comparator, invertor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8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549275"/>
          </a:xfrm>
        </p:spPr>
        <p:txBody>
          <a:bodyPr/>
          <a:lstStyle/>
          <a:p>
            <a:pPr algn="l"/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Stuursysteem (</a:t>
            </a:r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bijv. ‘dievenlamp’</a:t>
            </a: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nl-NL" altLang="nl-NL" sz="2800">
              <a:solidFill>
                <a:srgbClr val="FF3300"/>
              </a:solidFill>
            </a:endParaRP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0" y="3602038"/>
            <a:ext cx="91440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Sensorspanning omzetten in de grootheid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temperatuur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m.b.v. ijkgrafiek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0" y="2233613"/>
            <a:ext cx="7696200" cy="588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Meetsysteem (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bijv. </a:t>
            </a: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thermometer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nl-NL" altLang="nl-NL" sz="3200">
              <a:solidFill>
                <a:srgbClr val="000000"/>
              </a:solidFill>
            </a:endParaRPr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0" y="3113088"/>
            <a:ext cx="91440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Waarnemen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temperatuursensor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0" y="549275"/>
            <a:ext cx="9144000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Doel: Iets aan/uit zetten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lamp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90" name="Rectangle 14"/>
          <p:cNvSpPr>
            <a:spLocks noChangeArrowheads="1"/>
          </p:cNvSpPr>
          <p:nvPr/>
        </p:nvSpPr>
        <p:spPr bwMode="auto">
          <a:xfrm>
            <a:off x="0" y="2665413"/>
            <a:ext cx="91440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Doel: Een grootheid meten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temperatuur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0" y="4365625"/>
            <a:ext cx="7696200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Regelsysteem (</a:t>
            </a: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bijv. </a:t>
            </a: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thermostaat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nl-NL" altLang="nl-NL" sz="3200">
              <a:solidFill>
                <a:srgbClr val="000000"/>
              </a:solidFill>
            </a:endParaRPr>
          </a:p>
        </p:txBody>
      </p:sp>
      <p:sp>
        <p:nvSpPr>
          <p:cNvPr id="152592" name="Rectangle 16"/>
          <p:cNvSpPr>
            <a:spLocks noChangeArrowheads="1"/>
          </p:cNvSpPr>
          <p:nvPr/>
        </p:nvSpPr>
        <p:spPr bwMode="auto">
          <a:xfrm>
            <a:off x="0" y="5159375"/>
            <a:ext cx="91440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Waarnemen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temperatuursensor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93" name="Rectangle 17"/>
          <p:cNvSpPr>
            <a:spLocks noChangeArrowheads="1"/>
          </p:cNvSpPr>
          <p:nvPr/>
        </p:nvSpPr>
        <p:spPr bwMode="auto">
          <a:xfrm>
            <a:off x="0" y="4797425"/>
            <a:ext cx="91440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Doel: Een grootheid constant houden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temperatuur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94" name="Rectangle 18"/>
          <p:cNvSpPr>
            <a:spLocks noChangeArrowheads="1"/>
          </p:cNvSpPr>
          <p:nvPr/>
        </p:nvSpPr>
        <p:spPr bwMode="auto">
          <a:xfrm>
            <a:off x="0" y="5648325"/>
            <a:ext cx="91440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Sensorsignaal vergelijken met ingestelde U</a:t>
            </a:r>
            <a:r>
              <a:rPr lang="en-US" altLang="nl-NL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ref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van comparator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invertor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95" name="Rectangle 19"/>
          <p:cNvSpPr>
            <a:spLocks noChangeArrowheads="1"/>
          </p:cNvSpPr>
          <p:nvPr/>
        </p:nvSpPr>
        <p:spPr bwMode="auto">
          <a:xfrm>
            <a:off x="0" y="6311900"/>
            <a:ext cx="9144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Actie leidt tot correctie bij afwijking (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verwarming aan/uit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endParaRPr lang="nl-NL" altLang="nl-NL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2596" name="Line 20"/>
          <p:cNvSpPr>
            <a:spLocks noChangeShapeType="1"/>
          </p:cNvSpPr>
          <p:nvPr/>
        </p:nvSpPr>
        <p:spPr bwMode="auto">
          <a:xfrm>
            <a:off x="0" y="226218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52597" name="Line 21"/>
          <p:cNvSpPr>
            <a:spLocks noChangeShapeType="1"/>
          </p:cNvSpPr>
          <p:nvPr/>
        </p:nvSpPr>
        <p:spPr bwMode="auto">
          <a:xfrm>
            <a:off x="0" y="4437063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52598" name="AutoShape 22"/>
          <p:cNvSpPr>
            <a:spLocks noChangeArrowheads="1"/>
          </p:cNvSpPr>
          <p:nvPr/>
        </p:nvSpPr>
        <p:spPr bwMode="auto">
          <a:xfrm>
            <a:off x="7092950" y="0"/>
            <a:ext cx="2051050" cy="1368425"/>
          </a:xfrm>
          <a:prstGeom prst="wedgeRoundRectCallout">
            <a:avLst>
              <a:gd name="adj1" fmla="val -289088"/>
              <a:gd name="adj2" fmla="val -27611"/>
              <a:gd name="adj3" fmla="val 16667"/>
            </a:avLst>
          </a:prstGeom>
          <a:solidFill>
            <a:srgbClr val="CCFFCC">
              <a:alpha val="4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Trefwoord: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Aan/uit zetten</a:t>
            </a:r>
          </a:p>
        </p:txBody>
      </p:sp>
      <p:sp>
        <p:nvSpPr>
          <p:cNvPr id="152599" name="AutoShape 23"/>
          <p:cNvSpPr>
            <a:spLocks noChangeArrowheads="1"/>
          </p:cNvSpPr>
          <p:nvPr/>
        </p:nvSpPr>
        <p:spPr bwMode="auto">
          <a:xfrm>
            <a:off x="7092950" y="2349500"/>
            <a:ext cx="2051050" cy="863600"/>
          </a:xfrm>
          <a:prstGeom prst="wedgeRoundRectCallout">
            <a:avLst>
              <a:gd name="adj1" fmla="val -277167"/>
              <a:gd name="adj2" fmla="val -27940"/>
              <a:gd name="adj3" fmla="val 16667"/>
            </a:avLst>
          </a:prstGeom>
          <a:solidFill>
            <a:srgbClr val="CCFFCC">
              <a:alpha val="4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Trefwoord: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meten</a:t>
            </a:r>
          </a:p>
        </p:txBody>
      </p:sp>
      <p:sp>
        <p:nvSpPr>
          <p:cNvPr id="152600" name="AutoShape 24"/>
          <p:cNvSpPr>
            <a:spLocks noChangeArrowheads="1"/>
          </p:cNvSpPr>
          <p:nvPr/>
        </p:nvSpPr>
        <p:spPr bwMode="auto">
          <a:xfrm>
            <a:off x="6372225" y="4076700"/>
            <a:ext cx="2771775" cy="1685925"/>
          </a:xfrm>
          <a:prstGeom prst="wedgeRoundRectCallout">
            <a:avLst>
              <a:gd name="adj1" fmla="val -191120"/>
              <a:gd name="adj2" fmla="val -12241"/>
              <a:gd name="adj3" fmla="val 16667"/>
            </a:avLst>
          </a:prstGeom>
          <a:solidFill>
            <a:srgbClr val="CCFFCC">
              <a:alpha val="4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Trefwoord: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Vergelijken en corrigeren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 terugkoppeling)</a:t>
            </a:r>
          </a:p>
        </p:txBody>
      </p:sp>
    </p:spTree>
    <p:extLst>
      <p:ext uri="{BB962C8B-B14F-4D97-AF65-F5344CB8AC3E}">
        <p14:creationId xmlns:p14="http://schemas.microsoft.com/office/powerpoint/2010/main" val="3073006027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5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1000"/>
                                        <p:tgtEl>
                                          <p:spTgt spid="15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1000"/>
                                        <p:tgtEl>
                                          <p:spTgt spid="15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1000"/>
                                        <p:tgtEl>
                                          <p:spTgt spid="15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  <p:bldP spid="152579" grpId="0"/>
      <p:bldP spid="152580" grpId="0"/>
      <p:bldP spid="152581" grpId="0" autoUpdateAnimBg="0"/>
      <p:bldP spid="152582" grpId="0"/>
      <p:bldP spid="152583" grpId="0" autoUpdateAnimBg="0"/>
      <p:bldP spid="152584" grpId="0"/>
      <p:bldP spid="152587" grpId="0"/>
      <p:bldP spid="152590" grpId="0"/>
      <p:bldP spid="152591" grpId="0" autoUpdateAnimBg="0"/>
      <p:bldP spid="152592" grpId="0"/>
      <p:bldP spid="152593" grpId="0"/>
      <p:bldP spid="152594" grpId="0"/>
      <p:bldP spid="152595" grpId="0"/>
      <p:bldP spid="152596" grpId="0" animBg="1"/>
      <p:bldP spid="152597" grpId="0" animBg="1"/>
      <p:bldP spid="152598" grpId="0" animBg="1"/>
      <p:bldP spid="152599" grpId="0" animBg="1"/>
      <p:bldP spid="15260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514" name="Group 82"/>
          <p:cNvGrpSpPr>
            <a:grpSpLocks/>
          </p:cNvGrpSpPr>
          <p:nvPr/>
        </p:nvGrpSpPr>
        <p:grpSpPr bwMode="auto">
          <a:xfrm>
            <a:off x="190500" y="255588"/>
            <a:ext cx="8953500" cy="6602412"/>
            <a:chOff x="120" y="161"/>
            <a:chExt cx="5640" cy="4159"/>
          </a:xfrm>
        </p:grpSpPr>
        <p:grpSp>
          <p:nvGrpSpPr>
            <p:cNvPr id="146508" name="Group 76"/>
            <p:cNvGrpSpPr>
              <a:grpSpLocks/>
            </p:cNvGrpSpPr>
            <p:nvPr/>
          </p:nvGrpSpPr>
          <p:grpSpPr bwMode="auto">
            <a:xfrm>
              <a:off x="120" y="161"/>
              <a:ext cx="5640" cy="4159"/>
              <a:chOff x="120" y="161"/>
              <a:chExt cx="5640" cy="4159"/>
            </a:xfrm>
          </p:grpSpPr>
          <p:grpSp>
            <p:nvGrpSpPr>
              <p:cNvPr id="146488" name="Group 56"/>
              <p:cNvGrpSpPr>
                <a:grpSpLocks/>
              </p:cNvGrpSpPr>
              <p:nvPr/>
            </p:nvGrpSpPr>
            <p:grpSpPr bwMode="auto">
              <a:xfrm>
                <a:off x="120" y="161"/>
                <a:ext cx="5640" cy="4159"/>
                <a:chOff x="72" y="113"/>
                <a:chExt cx="5640" cy="4159"/>
              </a:xfrm>
            </p:grpSpPr>
            <p:grpSp>
              <p:nvGrpSpPr>
                <p:cNvPr id="146487" name="Group 55"/>
                <p:cNvGrpSpPr>
                  <a:grpSpLocks/>
                </p:cNvGrpSpPr>
                <p:nvPr/>
              </p:nvGrpSpPr>
              <p:grpSpPr bwMode="auto">
                <a:xfrm>
                  <a:off x="72" y="113"/>
                  <a:ext cx="5640" cy="4159"/>
                  <a:chOff x="72" y="113"/>
                  <a:chExt cx="5640" cy="4159"/>
                </a:xfrm>
              </p:grpSpPr>
              <p:grpSp>
                <p:nvGrpSpPr>
                  <p:cNvPr id="146471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72" y="2747"/>
                    <a:ext cx="1021" cy="1190"/>
                    <a:chOff x="72" y="2747"/>
                    <a:chExt cx="1021" cy="1190"/>
                  </a:xfrm>
                </p:grpSpPr>
                <p:sp>
                  <p:nvSpPr>
                    <p:cNvPr id="146470" name="Rectangle 38" descr="25%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3" y="3121"/>
                      <a:ext cx="1020" cy="816"/>
                    </a:xfrm>
                    <a:prstGeom prst="rect">
                      <a:avLst/>
                    </a:prstGeom>
                    <a:pattFill prst="pct25">
                      <a:fgClr>
                        <a:srgbClr val="99CCFF"/>
                      </a:fgClr>
                      <a:bgClr>
                        <a:schemeClr val="bg1"/>
                      </a:bgClr>
                    </a:patt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6450" name="Text Box 1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3" y="3475"/>
                      <a:ext cx="480" cy="410"/>
                    </a:xfrm>
                    <a:prstGeom prst="rect">
                      <a:avLst/>
                    </a:prstGeom>
                    <a:solidFill>
                      <a:schemeClr val="folHlink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36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TS</a:t>
                      </a:r>
                      <a:endParaRPr lang="nl-NL" altLang="nl-NL" sz="36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46461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" y="2747"/>
                      <a:ext cx="1020" cy="1179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6463" name="Text Box 31" descr="Donker verticaal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48" y="3475"/>
                      <a:ext cx="418" cy="410"/>
                    </a:xfrm>
                    <a:prstGeom prst="rect">
                      <a:avLst/>
                    </a:prstGeom>
                    <a:pattFill prst="dkVert">
                      <a:fgClr>
                        <a:schemeClr val="folHlink"/>
                      </a:fgClr>
                      <a:bgClr>
                        <a:srgbClr val="FFFFFF"/>
                      </a:bgClr>
                    </a:patt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36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V</a:t>
                      </a:r>
                      <a:endParaRPr lang="nl-NL" altLang="nl-NL" sz="36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</a:endParaRPr>
                    </a:p>
                  </p:txBody>
                </p:sp>
              </p:grpSp>
              <p:pic>
                <p:nvPicPr>
                  <p:cNvPr id="146434" name="Picture 2" descr="systeembord"/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152" y="113"/>
                    <a:ext cx="4560" cy="4159"/>
                  </a:xfrm>
                  <a:prstGeom prst="rect">
                    <a:avLst/>
                  </a:prstGeom>
                  <a:solidFill>
                    <a:srgbClr val="CCFFFF"/>
                  </a:solidFill>
                </p:spPr>
              </p:pic>
              <p:sp>
                <p:nvSpPr>
                  <p:cNvPr id="146447" name="Freeform 15"/>
                  <p:cNvSpPr>
                    <a:spLocks/>
                  </p:cNvSpPr>
                  <p:nvPr/>
                </p:nvSpPr>
                <p:spPr bwMode="auto">
                  <a:xfrm>
                    <a:off x="368" y="1224"/>
                    <a:ext cx="1328" cy="2248"/>
                  </a:xfrm>
                  <a:custGeom>
                    <a:avLst/>
                    <a:gdLst>
                      <a:gd name="T0" fmla="*/ 0 w 1328"/>
                      <a:gd name="T1" fmla="*/ 2248 h 2248"/>
                      <a:gd name="T2" fmla="*/ 0 w 1328"/>
                      <a:gd name="T3" fmla="*/ 0 h 2248"/>
                      <a:gd name="T4" fmla="*/ 1328 w 1328"/>
                      <a:gd name="T5" fmla="*/ 0 h 22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328" h="2248">
                        <a:moveTo>
                          <a:pt x="0" y="2248"/>
                        </a:moveTo>
                        <a:lnTo>
                          <a:pt x="0" y="0"/>
                        </a:lnTo>
                        <a:lnTo>
                          <a:pt x="1328" y="0"/>
                        </a:lnTo>
                      </a:path>
                    </a:pathLst>
                  </a:custGeom>
                  <a:noFill/>
                  <a:ln w="57150" cmpd="sng">
                    <a:solidFill>
                      <a:srgbClr val="FFFF00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6448" name="Freeform 16"/>
                  <p:cNvSpPr>
                    <a:spLocks/>
                  </p:cNvSpPr>
                  <p:nvPr/>
                </p:nvSpPr>
                <p:spPr bwMode="auto">
                  <a:xfrm>
                    <a:off x="192" y="1071"/>
                    <a:ext cx="1276" cy="2401"/>
                  </a:xfrm>
                  <a:custGeom>
                    <a:avLst/>
                    <a:gdLst>
                      <a:gd name="T0" fmla="*/ 16 w 1276"/>
                      <a:gd name="T1" fmla="*/ 2401 h 2401"/>
                      <a:gd name="T2" fmla="*/ 0 w 1276"/>
                      <a:gd name="T3" fmla="*/ 1 h 2401"/>
                      <a:gd name="T4" fmla="*/ 1276 w 1276"/>
                      <a:gd name="T5" fmla="*/ 0 h 24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276" h="2401">
                        <a:moveTo>
                          <a:pt x="16" y="2401"/>
                        </a:moveTo>
                        <a:lnTo>
                          <a:pt x="0" y="1"/>
                        </a:lnTo>
                        <a:lnTo>
                          <a:pt x="1276" y="0"/>
                        </a:lnTo>
                      </a:path>
                    </a:pathLst>
                  </a:custGeom>
                  <a:noFill/>
                  <a:ln w="57150" cmpd="sng">
                    <a:solidFill>
                      <a:srgbClr val="FF3300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6449" name="Freeform 17"/>
                  <p:cNvSpPr>
                    <a:spLocks/>
                  </p:cNvSpPr>
                  <p:nvPr/>
                </p:nvSpPr>
                <p:spPr bwMode="auto">
                  <a:xfrm>
                    <a:off x="536" y="1368"/>
                    <a:ext cx="912" cy="2104"/>
                  </a:xfrm>
                  <a:custGeom>
                    <a:avLst/>
                    <a:gdLst>
                      <a:gd name="T0" fmla="*/ 8 w 912"/>
                      <a:gd name="T1" fmla="*/ 2104 h 2104"/>
                      <a:gd name="T2" fmla="*/ 0 w 912"/>
                      <a:gd name="T3" fmla="*/ 0 h 2104"/>
                      <a:gd name="T4" fmla="*/ 912 w 912"/>
                      <a:gd name="T5" fmla="*/ 0 h 210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912" h="2104">
                        <a:moveTo>
                          <a:pt x="8" y="2104"/>
                        </a:moveTo>
                        <a:lnTo>
                          <a:pt x="0" y="0"/>
                        </a:lnTo>
                        <a:lnTo>
                          <a:pt x="912" y="0"/>
                        </a:lnTo>
                      </a:path>
                    </a:pathLst>
                  </a:custGeom>
                  <a:noFill/>
                  <a:ln w="571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4646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921" y="2105"/>
                  <a:ext cx="726" cy="351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nl-NL" altLang="nl-NL" sz="28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230V</a:t>
                  </a:r>
                </a:p>
              </p:txBody>
            </p:sp>
            <p:sp>
              <p:nvSpPr>
                <p:cNvPr id="146465" name="Freeform 33"/>
                <p:cNvSpPr>
                  <a:spLocks/>
                </p:cNvSpPr>
                <p:nvPr/>
              </p:nvSpPr>
              <p:spPr bwMode="auto">
                <a:xfrm>
                  <a:off x="1017" y="3264"/>
                  <a:ext cx="4159" cy="699"/>
                </a:xfrm>
                <a:custGeom>
                  <a:avLst/>
                  <a:gdLst>
                    <a:gd name="T0" fmla="*/ 3 w 4159"/>
                    <a:gd name="T1" fmla="*/ 621 h 699"/>
                    <a:gd name="T2" fmla="*/ 0 w 4159"/>
                    <a:gd name="T3" fmla="*/ 699 h 699"/>
                    <a:gd name="T4" fmla="*/ 4159 w 4159"/>
                    <a:gd name="T5" fmla="*/ 680 h 699"/>
                    <a:gd name="T6" fmla="*/ 4149 w 4159"/>
                    <a:gd name="T7" fmla="*/ 0 h 6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159" h="699">
                      <a:moveTo>
                        <a:pt x="3" y="621"/>
                      </a:moveTo>
                      <a:lnTo>
                        <a:pt x="0" y="699"/>
                      </a:lnTo>
                      <a:lnTo>
                        <a:pt x="4159" y="680"/>
                      </a:lnTo>
                      <a:lnTo>
                        <a:pt x="4149" y="0"/>
                      </a:lnTo>
                    </a:path>
                  </a:pathLst>
                </a:custGeom>
                <a:noFill/>
                <a:ln w="57150" cmpd="sng">
                  <a:solidFill>
                    <a:schemeClr val="accent2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6466" name="Freeform 34"/>
                <p:cNvSpPr>
                  <a:spLocks/>
                </p:cNvSpPr>
                <p:nvPr/>
              </p:nvSpPr>
              <p:spPr bwMode="auto">
                <a:xfrm>
                  <a:off x="741" y="3264"/>
                  <a:ext cx="4708" cy="792"/>
                </a:xfrm>
                <a:custGeom>
                  <a:avLst/>
                  <a:gdLst>
                    <a:gd name="T0" fmla="*/ 0 w 4708"/>
                    <a:gd name="T1" fmla="*/ 622 h 792"/>
                    <a:gd name="T2" fmla="*/ 0 w 4708"/>
                    <a:gd name="T3" fmla="*/ 789 h 792"/>
                    <a:gd name="T4" fmla="*/ 4707 w 4708"/>
                    <a:gd name="T5" fmla="*/ 792 h 792"/>
                    <a:gd name="T6" fmla="*/ 4708 w 4708"/>
                    <a:gd name="T7" fmla="*/ 0 h 7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708" h="792">
                      <a:moveTo>
                        <a:pt x="0" y="622"/>
                      </a:moveTo>
                      <a:lnTo>
                        <a:pt x="0" y="789"/>
                      </a:lnTo>
                      <a:lnTo>
                        <a:pt x="4707" y="792"/>
                      </a:lnTo>
                      <a:lnTo>
                        <a:pt x="4708" y="0"/>
                      </a:lnTo>
                    </a:path>
                  </a:pathLst>
                </a:custGeom>
                <a:noFill/>
                <a:ln w="57150" cmpd="sng">
                  <a:solidFill>
                    <a:schemeClr val="accent2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6467" name="Line 35"/>
                <p:cNvSpPr>
                  <a:spLocks noChangeShapeType="1"/>
                </p:cNvSpPr>
                <p:nvPr/>
              </p:nvSpPr>
              <p:spPr bwMode="auto">
                <a:xfrm>
                  <a:off x="5154" y="2444"/>
                  <a:ext cx="0" cy="363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6468" name="Freeform 36"/>
                <p:cNvSpPr>
                  <a:spLocks/>
                </p:cNvSpPr>
                <p:nvPr/>
              </p:nvSpPr>
              <p:spPr bwMode="auto">
                <a:xfrm>
                  <a:off x="5433" y="2442"/>
                  <a:ext cx="3" cy="369"/>
                </a:xfrm>
                <a:custGeom>
                  <a:avLst/>
                  <a:gdLst>
                    <a:gd name="T0" fmla="*/ 3 w 3"/>
                    <a:gd name="T1" fmla="*/ 0 h 369"/>
                    <a:gd name="T2" fmla="*/ 0 w 3"/>
                    <a:gd name="T3" fmla="*/ 369 h 3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3" h="369">
                      <a:moveTo>
                        <a:pt x="3" y="0"/>
                      </a:moveTo>
                      <a:lnTo>
                        <a:pt x="0" y="369"/>
                      </a:lnTo>
                    </a:path>
                  </a:pathLst>
                </a:custGeom>
                <a:noFill/>
                <a:ln w="57150" cmpd="sng">
                  <a:solidFill>
                    <a:schemeClr val="accent2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46504" name="Group 72"/>
              <p:cNvGrpSpPr>
                <a:grpSpLocks/>
              </p:cNvGrpSpPr>
              <p:nvPr/>
            </p:nvGrpSpPr>
            <p:grpSpPr bwMode="auto">
              <a:xfrm>
                <a:off x="5142" y="2982"/>
                <a:ext cx="181" cy="253"/>
                <a:chOff x="4740" y="4473"/>
                <a:chExt cx="181" cy="253"/>
              </a:xfrm>
            </p:grpSpPr>
            <p:sp>
              <p:nvSpPr>
                <p:cNvPr id="146502" name="Rectangle 70"/>
                <p:cNvSpPr>
                  <a:spLocks noChangeArrowheads="1"/>
                </p:cNvSpPr>
                <p:nvPr/>
              </p:nvSpPr>
              <p:spPr bwMode="auto">
                <a:xfrm>
                  <a:off x="4740" y="4473"/>
                  <a:ext cx="181" cy="22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6503" name="Freeform 71"/>
                <p:cNvSpPr>
                  <a:spLocks/>
                </p:cNvSpPr>
                <p:nvPr/>
              </p:nvSpPr>
              <p:spPr bwMode="auto">
                <a:xfrm>
                  <a:off x="4806" y="4473"/>
                  <a:ext cx="104" cy="253"/>
                </a:xfrm>
                <a:custGeom>
                  <a:avLst/>
                  <a:gdLst>
                    <a:gd name="T0" fmla="*/ 104 w 104"/>
                    <a:gd name="T1" fmla="*/ 0 h 253"/>
                    <a:gd name="T2" fmla="*/ 0 w 104"/>
                    <a:gd name="T3" fmla="*/ 159 h 253"/>
                    <a:gd name="T4" fmla="*/ 2 w 104"/>
                    <a:gd name="T5" fmla="*/ 253 h 2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04" h="253">
                      <a:moveTo>
                        <a:pt x="104" y="0"/>
                      </a:moveTo>
                      <a:lnTo>
                        <a:pt x="0" y="159"/>
                      </a:lnTo>
                      <a:lnTo>
                        <a:pt x="2" y="253"/>
                      </a:lnTo>
                    </a:path>
                  </a:pathLst>
                </a:custGeom>
                <a:noFill/>
                <a:ln w="57150" cmpd="sng">
                  <a:solidFill>
                    <a:srgbClr val="FF3300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46473" name="Oval 41"/>
            <p:cNvSpPr>
              <a:spLocks noChangeAspect="1" noChangeArrowheads="1"/>
            </p:cNvSpPr>
            <p:nvPr/>
          </p:nvSpPr>
          <p:spPr bwMode="auto">
            <a:xfrm>
              <a:off x="3978" y="677"/>
              <a:ext cx="159" cy="159"/>
            </a:xfrm>
            <a:prstGeom prst="ellipse">
              <a:avLst/>
            </a:prstGeom>
            <a:noFill/>
            <a:ln w="38100">
              <a:solidFill>
                <a:srgbClr val="33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46435" name="Freeform 3"/>
          <p:cNvSpPr>
            <a:spLocks/>
          </p:cNvSpPr>
          <p:nvPr/>
        </p:nvSpPr>
        <p:spPr bwMode="auto">
          <a:xfrm>
            <a:off x="3530600" y="901700"/>
            <a:ext cx="2197100" cy="1104900"/>
          </a:xfrm>
          <a:custGeom>
            <a:avLst/>
            <a:gdLst>
              <a:gd name="T0" fmla="*/ 0 w 1384"/>
              <a:gd name="T1" fmla="*/ 696 h 696"/>
              <a:gd name="T2" fmla="*/ 1384 w 1384"/>
              <a:gd name="T3" fmla="*/ 0 h 6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84" h="696">
                <a:moveTo>
                  <a:pt x="0" y="696"/>
                </a:moveTo>
                <a:lnTo>
                  <a:pt x="1384" y="0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46436" name="Freeform 4"/>
          <p:cNvSpPr>
            <a:spLocks/>
          </p:cNvSpPr>
          <p:nvPr/>
        </p:nvSpPr>
        <p:spPr bwMode="auto">
          <a:xfrm>
            <a:off x="5727700" y="914400"/>
            <a:ext cx="1104900" cy="2781300"/>
          </a:xfrm>
          <a:custGeom>
            <a:avLst/>
            <a:gdLst>
              <a:gd name="T0" fmla="*/ 696 w 696"/>
              <a:gd name="T1" fmla="*/ 0 h 1752"/>
              <a:gd name="T2" fmla="*/ 0 w 696"/>
              <a:gd name="T3" fmla="*/ 1752 h 175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96" h="1752">
                <a:moveTo>
                  <a:pt x="696" y="0"/>
                </a:moveTo>
                <a:lnTo>
                  <a:pt x="0" y="1752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46459" name="Freeform 27"/>
          <p:cNvSpPr>
            <a:spLocks/>
          </p:cNvSpPr>
          <p:nvPr/>
        </p:nvSpPr>
        <p:spPr bwMode="auto">
          <a:xfrm>
            <a:off x="6896100" y="3695700"/>
            <a:ext cx="647700" cy="850900"/>
          </a:xfrm>
          <a:custGeom>
            <a:avLst/>
            <a:gdLst>
              <a:gd name="T0" fmla="*/ 0 w 408"/>
              <a:gd name="T1" fmla="*/ 0 h 536"/>
              <a:gd name="T2" fmla="*/ 408 w 408"/>
              <a:gd name="T3" fmla="*/ 536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8" h="536">
                <a:moveTo>
                  <a:pt x="0" y="0"/>
                </a:moveTo>
                <a:lnTo>
                  <a:pt x="408" y="536"/>
                </a:lnTo>
              </a:path>
            </a:pathLst>
          </a:custGeom>
          <a:noFill/>
          <a:ln w="57150" cmpd="sng">
            <a:solidFill>
              <a:srgbClr val="FF33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46462" name="Text Box 30"/>
          <p:cNvSpPr txBox="1">
            <a:spLocks noChangeArrowheads="1"/>
          </p:cNvSpPr>
          <p:nvPr/>
        </p:nvSpPr>
        <p:spPr bwMode="auto">
          <a:xfrm>
            <a:off x="-14288" y="-100013"/>
            <a:ext cx="4103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Wasmachinethermostaat</a:t>
            </a:r>
          </a:p>
        </p:txBody>
      </p:sp>
      <p:sp>
        <p:nvSpPr>
          <p:cNvPr id="146476" name="AutoShape 44"/>
          <p:cNvSpPr>
            <a:spLocks noChangeArrowheads="1"/>
          </p:cNvSpPr>
          <p:nvPr/>
        </p:nvSpPr>
        <p:spPr bwMode="auto">
          <a:xfrm>
            <a:off x="7991475" y="0"/>
            <a:ext cx="1152525" cy="908050"/>
          </a:xfrm>
          <a:prstGeom prst="wedgeRoundRectCallout">
            <a:avLst>
              <a:gd name="adj1" fmla="val -180440"/>
              <a:gd name="adj2" fmla="val 6783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nl-NL" altLang="nl-NL" sz="2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</a:t>
            </a: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2V</a:t>
            </a:r>
          </a:p>
        </p:txBody>
      </p:sp>
      <p:sp>
        <p:nvSpPr>
          <p:cNvPr id="146477" name="Text Box 45"/>
          <p:cNvSpPr txBox="1">
            <a:spLocks noChangeArrowheads="1"/>
          </p:cNvSpPr>
          <p:nvPr/>
        </p:nvSpPr>
        <p:spPr bwMode="auto">
          <a:xfrm>
            <a:off x="2662238" y="1268413"/>
            <a:ext cx="10366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V</a:t>
            </a:r>
          </a:p>
        </p:txBody>
      </p:sp>
      <p:sp>
        <p:nvSpPr>
          <p:cNvPr id="146478" name="Text Box 46"/>
          <p:cNvSpPr txBox="1">
            <a:spLocks noChangeArrowheads="1"/>
          </p:cNvSpPr>
          <p:nvPr/>
        </p:nvSpPr>
        <p:spPr bwMode="auto">
          <a:xfrm>
            <a:off x="6634163" y="66675"/>
            <a:ext cx="547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46479" name="Text Box 47"/>
          <p:cNvSpPr txBox="1">
            <a:spLocks noChangeArrowheads="1"/>
          </p:cNvSpPr>
          <p:nvPr/>
        </p:nvSpPr>
        <p:spPr bwMode="auto">
          <a:xfrm>
            <a:off x="6634163" y="2898775"/>
            <a:ext cx="547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6482" name="Text Box 50"/>
          <p:cNvSpPr txBox="1">
            <a:spLocks noChangeArrowheads="1"/>
          </p:cNvSpPr>
          <p:nvPr/>
        </p:nvSpPr>
        <p:spPr bwMode="auto">
          <a:xfrm>
            <a:off x="2703513" y="1824038"/>
            <a:ext cx="10795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2,1</a:t>
            </a:r>
          </a:p>
        </p:txBody>
      </p:sp>
      <p:sp>
        <p:nvSpPr>
          <p:cNvPr id="146483" name="Text Box 51"/>
          <p:cNvSpPr txBox="1">
            <a:spLocks noChangeArrowheads="1"/>
          </p:cNvSpPr>
          <p:nvPr/>
        </p:nvSpPr>
        <p:spPr bwMode="auto">
          <a:xfrm>
            <a:off x="6667500" y="919163"/>
            <a:ext cx="5476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146484" name="Text Box 52"/>
          <p:cNvSpPr txBox="1">
            <a:spLocks noChangeArrowheads="1"/>
          </p:cNvSpPr>
          <p:nvPr/>
        </p:nvSpPr>
        <p:spPr bwMode="auto">
          <a:xfrm>
            <a:off x="6659563" y="3663950"/>
            <a:ext cx="5476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</a:p>
        </p:txBody>
      </p:sp>
      <p:sp>
        <p:nvSpPr>
          <p:cNvPr id="146494" name="AutoShape 62"/>
          <p:cNvSpPr>
            <a:spLocks noChangeArrowheads="1"/>
          </p:cNvSpPr>
          <p:nvPr/>
        </p:nvSpPr>
        <p:spPr bwMode="auto">
          <a:xfrm>
            <a:off x="1042988" y="3789363"/>
            <a:ext cx="792162" cy="503237"/>
          </a:xfrm>
          <a:prstGeom prst="wedgeRoundRectCallout">
            <a:avLst>
              <a:gd name="adj1" fmla="val -5509"/>
              <a:gd name="adj2" fmla="val 34589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aan</a:t>
            </a:r>
          </a:p>
        </p:txBody>
      </p:sp>
      <p:sp>
        <p:nvSpPr>
          <p:cNvPr id="146496" name="AutoShape 64"/>
          <p:cNvSpPr>
            <a:spLocks noChangeArrowheads="1"/>
          </p:cNvSpPr>
          <p:nvPr/>
        </p:nvSpPr>
        <p:spPr bwMode="auto">
          <a:xfrm>
            <a:off x="1042988" y="3789363"/>
            <a:ext cx="792162" cy="503237"/>
          </a:xfrm>
          <a:prstGeom prst="wedgeRoundRectCallout">
            <a:avLst>
              <a:gd name="adj1" fmla="val -7116"/>
              <a:gd name="adj2" fmla="val 33832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uit</a:t>
            </a:r>
          </a:p>
        </p:txBody>
      </p:sp>
      <p:grpSp>
        <p:nvGrpSpPr>
          <p:cNvPr id="146500" name="Group 68"/>
          <p:cNvGrpSpPr>
            <a:grpSpLocks/>
          </p:cNvGrpSpPr>
          <p:nvPr/>
        </p:nvGrpSpPr>
        <p:grpSpPr bwMode="auto">
          <a:xfrm>
            <a:off x="8185150" y="4686300"/>
            <a:ext cx="287338" cy="433388"/>
            <a:chOff x="5148" y="2952"/>
            <a:chExt cx="181" cy="273"/>
          </a:xfrm>
        </p:grpSpPr>
        <p:sp>
          <p:nvSpPr>
            <p:cNvPr id="146498" name="Rectangle 66"/>
            <p:cNvSpPr>
              <a:spLocks noChangeArrowheads="1"/>
            </p:cNvSpPr>
            <p:nvPr/>
          </p:nvSpPr>
          <p:spPr bwMode="auto">
            <a:xfrm>
              <a:off x="5148" y="2976"/>
              <a:ext cx="181" cy="22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46499" name="Line 67"/>
            <p:cNvSpPr>
              <a:spLocks noChangeShapeType="1"/>
            </p:cNvSpPr>
            <p:nvPr/>
          </p:nvSpPr>
          <p:spPr bwMode="auto">
            <a:xfrm>
              <a:off x="5201" y="2952"/>
              <a:ext cx="0" cy="273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46505" name="Group 73"/>
          <p:cNvGrpSpPr>
            <a:grpSpLocks/>
          </p:cNvGrpSpPr>
          <p:nvPr/>
        </p:nvGrpSpPr>
        <p:grpSpPr bwMode="auto">
          <a:xfrm>
            <a:off x="8172450" y="4699000"/>
            <a:ext cx="287338" cy="401638"/>
            <a:chOff x="4740" y="4473"/>
            <a:chExt cx="181" cy="253"/>
          </a:xfrm>
        </p:grpSpPr>
        <p:sp>
          <p:nvSpPr>
            <p:cNvPr id="146506" name="Rectangle 74"/>
            <p:cNvSpPr>
              <a:spLocks noChangeArrowheads="1"/>
            </p:cNvSpPr>
            <p:nvPr/>
          </p:nvSpPr>
          <p:spPr bwMode="auto">
            <a:xfrm>
              <a:off x="4740" y="4473"/>
              <a:ext cx="181" cy="22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46507" name="Freeform 75"/>
            <p:cNvSpPr>
              <a:spLocks/>
            </p:cNvSpPr>
            <p:nvPr/>
          </p:nvSpPr>
          <p:spPr bwMode="auto">
            <a:xfrm>
              <a:off x="4806" y="4473"/>
              <a:ext cx="104" cy="253"/>
            </a:xfrm>
            <a:custGeom>
              <a:avLst/>
              <a:gdLst>
                <a:gd name="T0" fmla="*/ 104 w 104"/>
                <a:gd name="T1" fmla="*/ 0 h 253"/>
                <a:gd name="T2" fmla="*/ 0 w 104"/>
                <a:gd name="T3" fmla="*/ 159 h 253"/>
                <a:gd name="T4" fmla="*/ 2 w 104"/>
                <a:gd name="T5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253">
                  <a:moveTo>
                    <a:pt x="104" y="0"/>
                  </a:moveTo>
                  <a:lnTo>
                    <a:pt x="0" y="159"/>
                  </a:lnTo>
                  <a:lnTo>
                    <a:pt x="2" y="253"/>
                  </a:ln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46510" name="AutoShape 78"/>
          <p:cNvSpPr>
            <a:spLocks noChangeArrowheads="1"/>
          </p:cNvSpPr>
          <p:nvPr/>
        </p:nvSpPr>
        <p:spPr bwMode="auto">
          <a:xfrm>
            <a:off x="0" y="404813"/>
            <a:ext cx="1979613" cy="1295400"/>
          </a:xfrm>
          <a:prstGeom prst="wedgeRoundRectCallout">
            <a:avLst>
              <a:gd name="adj1" fmla="val 90819"/>
              <a:gd name="adj2" fmla="val 7291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 sensor een comparator!</a:t>
            </a:r>
          </a:p>
        </p:txBody>
      </p:sp>
      <p:sp>
        <p:nvSpPr>
          <p:cNvPr id="146512" name="AutoShape 80"/>
          <p:cNvSpPr>
            <a:spLocks noChangeArrowheads="1"/>
          </p:cNvSpPr>
          <p:nvPr/>
        </p:nvSpPr>
        <p:spPr bwMode="auto">
          <a:xfrm>
            <a:off x="0" y="2060575"/>
            <a:ext cx="1331913" cy="792163"/>
          </a:xfrm>
          <a:prstGeom prst="wedgeRoundRectCallout">
            <a:avLst>
              <a:gd name="adj1" fmla="val -7569"/>
              <a:gd name="adj2" fmla="val 386875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sensor</a:t>
            </a:r>
          </a:p>
        </p:txBody>
      </p:sp>
      <p:sp>
        <p:nvSpPr>
          <p:cNvPr id="146513" name="AutoShape 81"/>
          <p:cNvSpPr>
            <a:spLocks noChangeArrowheads="1"/>
          </p:cNvSpPr>
          <p:nvPr/>
        </p:nvSpPr>
        <p:spPr bwMode="auto">
          <a:xfrm>
            <a:off x="1258888" y="2276475"/>
            <a:ext cx="1512887" cy="936625"/>
          </a:xfrm>
          <a:prstGeom prst="wedgeRoundRectCallout">
            <a:avLst>
              <a:gd name="adj1" fmla="val -28278"/>
              <a:gd name="adj2" fmla="val 299491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Verwar-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ming</a:t>
            </a:r>
          </a:p>
        </p:txBody>
      </p:sp>
      <p:sp>
        <p:nvSpPr>
          <p:cNvPr id="146511" name="AutoShape 79"/>
          <p:cNvSpPr>
            <a:spLocks noChangeArrowheads="1"/>
          </p:cNvSpPr>
          <p:nvPr/>
        </p:nvSpPr>
        <p:spPr bwMode="auto">
          <a:xfrm>
            <a:off x="7235825" y="1484313"/>
            <a:ext cx="1908175" cy="1944687"/>
          </a:xfrm>
          <a:prstGeom prst="wedgeRoundRectCallout">
            <a:avLst>
              <a:gd name="adj1" fmla="val -68968"/>
              <a:gd name="adj2" fmla="val -7416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Actie bij laag signaal dus invertor!</a:t>
            </a:r>
          </a:p>
        </p:txBody>
      </p:sp>
      <p:sp>
        <p:nvSpPr>
          <p:cNvPr id="146515" name="AutoShape 83"/>
          <p:cNvSpPr>
            <a:spLocks noChangeArrowheads="1"/>
          </p:cNvSpPr>
          <p:nvPr/>
        </p:nvSpPr>
        <p:spPr bwMode="auto">
          <a:xfrm>
            <a:off x="5364163" y="4652963"/>
            <a:ext cx="1079500" cy="503237"/>
          </a:xfrm>
          <a:prstGeom prst="wedgeRoundRectCallout">
            <a:avLst>
              <a:gd name="adj1" fmla="val 204852"/>
              <a:gd name="adj2" fmla="val -2129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dicht</a:t>
            </a:r>
          </a:p>
        </p:txBody>
      </p:sp>
      <p:sp>
        <p:nvSpPr>
          <p:cNvPr id="146516" name="AutoShape 84"/>
          <p:cNvSpPr>
            <a:spLocks noChangeArrowheads="1"/>
          </p:cNvSpPr>
          <p:nvPr/>
        </p:nvSpPr>
        <p:spPr bwMode="auto">
          <a:xfrm>
            <a:off x="5364163" y="4652963"/>
            <a:ext cx="1079500" cy="503237"/>
          </a:xfrm>
          <a:prstGeom prst="wedgeRoundRectCallout">
            <a:avLst>
              <a:gd name="adj1" fmla="val 208676"/>
              <a:gd name="adj2" fmla="val -2192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open</a:t>
            </a:r>
          </a:p>
        </p:txBody>
      </p:sp>
    </p:spTree>
    <p:extLst>
      <p:ext uri="{BB962C8B-B14F-4D97-AF65-F5344CB8AC3E}">
        <p14:creationId xmlns:p14="http://schemas.microsoft.com/office/powerpoint/2010/main" val="202985991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6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465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465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1465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465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14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6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6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64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46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46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2000"/>
                                        <p:tgtEl>
                                          <p:spTgt spid="14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14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1000"/>
                                        <p:tgtEl>
                                          <p:spTgt spid="146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46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46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14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146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46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1000"/>
                                        <p:tgtEl>
                                          <p:spTgt spid="14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36" grpId="0" animBg="1"/>
      <p:bldP spid="146459" grpId="0" animBg="1"/>
      <p:bldP spid="146462" grpId="0"/>
      <p:bldP spid="146476" grpId="0" animBg="1"/>
      <p:bldP spid="146477" grpId="0"/>
      <p:bldP spid="146478" grpId="0"/>
      <p:bldP spid="146479" grpId="0"/>
      <p:bldP spid="146482" grpId="0"/>
      <p:bldP spid="146483" grpId="0"/>
      <p:bldP spid="146484" grpId="0"/>
      <p:bldP spid="146494" grpId="0" animBg="1"/>
      <p:bldP spid="146496" grpId="0" animBg="1"/>
      <p:bldP spid="146510" grpId="0" animBg="1"/>
      <p:bldP spid="146512" grpId="0" animBg="1"/>
      <p:bldP spid="146513" grpId="0" animBg="1"/>
      <p:bldP spid="146511" grpId="0" animBg="1"/>
      <p:bldP spid="146515" grpId="0" animBg="1"/>
      <p:bldP spid="1465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0" y="1219200"/>
            <a:ext cx="914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ijkgrafiek geeft het verband weer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tussen de sensorspanning U (vertikaal)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en de te meten grootheid (horizontaal)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1863" name="Rectangle 7"/>
          <p:cNvSpPr>
            <a:spLocks noChangeArrowheads="1"/>
          </p:cNvSpPr>
          <p:nvPr/>
        </p:nvSpPr>
        <p:spPr bwMode="auto">
          <a:xfrm>
            <a:off x="0" y="36576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oorzaak staat langs de x-as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186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IJkgrafiek en gevoeligheid van een sensor</a:t>
            </a:r>
            <a:endParaRPr lang="nl-NL" altLang="nl-NL" sz="3600"/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0" y="43434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Het gevolg staat langs de y-as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1866" name="Rectangle 10"/>
          <p:cNvSpPr>
            <a:spLocks noChangeArrowheads="1"/>
          </p:cNvSpPr>
          <p:nvPr/>
        </p:nvSpPr>
        <p:spPr bwMode="auto">
          <a:xfrm>
            <a:off x="0" y="51054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Bijv.: Oorzaak is temperatuurstijging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1867" name="Rectangle 11"/>
          <p:cNvSpPr>
            <a:spLocks noChangeArrowheads="1"/>
          </p:cNvSpPr>
          <p:nvPr/>
        </p:nvSpPr>
        <p:spPr bwMode="auto">
          <a:xfrm>
            <a:off x="0" y="57912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Gevolg is stijging van sensorspanning.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14778380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75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75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75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75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autoUpdateAnimBg="0"/>
      <p:bldP spid="121863" grpId="0" autoUpdateAnimBg="0"/>
      <p:bldP spid="121864" grpId="0" autoUpdateAnimBg="0"/>
      <p:bldP spid="121865" grpId="0" autoUpdateAnimBg="0"/>
      <p:bldP spid="121866" grpId="0" autoUpdateAnimBg="0"/>
      <p:bldP spid="12186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0" y="4867275"/>
            <a:ext cx="39243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Gevoeligheid S =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39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IJkgrafiek</a:t>
            </a:r>
            <a:endParaRPr lang="nl-NL" altLang="nl-NL" sz="3900"/>
          </a:p>
        </p:txBody>
      </p:sp>
      <p:sp>
        <p:nvSpPr>
          <p:cNvPr id="128084" name="Rectangle 84"/>
          <p:cNvSpPr>
            <a:spLocks noChangeArrowheads="1"/>
          </p:cNvSpPr>
          <p:nvPr/>
        </p:nvSpPr>
        <p:spPr bwMode="auto">
          <a:xfrm>
            <a:off x="1890713" y="990600"/>
            <a:ext cx="1676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 in V</a:t>
            </a:r>
            <a:endParaRPr lang="nl-NL" altLang="nl-NL" sz="36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8085" name="Rectangle 85"/>
          <p:cNvSpPr>
            <a:spLocks noChangeArrowheads="1"/>
          </p:cNvSpPr>
          <p:nvPr/>
        </p:nvSpPr>
        <p:spPr bwMode="auto">
          <a:xfrm>
            <a:off x="7434263" y="4967288"/>
            <a:ext cx="1981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36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in °C</a:t>
            </a:r>
            <a:endParaRPr lang="nl-NL" altLang="nl-NL" sz="36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28091" name="Group 91"/>
          <p:cNvGrpSpPr>
            <a:grpSpLocks/>
          </p:cNvGrpSpPr>
          <p:nvPr/>
        </p:nvGrpSpPr>
        <p:grpSpPr bwMode="auto">
          <a:xfrm>
            <a:off x="2438400" y="414338"/>
            <a:ext cx="6848475" cy="4995862"/>
            <a:chOff x="1536" y="261"/>
            <a:chExt cx="4314" cy="3147"/>
          </a:xfrm>
        </p:grpSpPr>
        <p:grpSp>
          <p:nvGrpSpPr>
            <p:cNvPr id="128082" name="Group 82"/>
            <p:cNvGrpSpPr>
              <a:grpSpLocks/>
            </p:cNvGrpSpPr>
            <p:nvPr/>
          </p:nvGrpSpPr>
          <p:grpSpPr bwMode="auto">
            <a:xfrm>
              <a:off x="1536" y="480"/>
              <a:ext cx="3984" cy="2496"/>
              <a:chOff x="144" y="1920"/>
              <a:chExt cx="4126" cy="1968"/>
            </a:xfrm>
          </p:grpSpPr>
          <p:grpSp>
            <p:nvGrpSpPr>
              <p:cNvPr id="128078" name="Group 78"/>
              <p:cNvGrpSpPr>
                <a:grpSpLocks/>
              </p:cNvGrpSpPr>
              <p:nvPr/>
            </p:nvGrpSpPr>
            <p:grpSpPr bwMode="auto">
              <a:xfrm>
                <a:off x="144" y="1968"/>
                <a:ext cx="4032" cy="1920"/>
                <a:chOff x="144" y="1968"/>
                <a:chExt cx="4032" cy="1920"/>
              </a:xfrm>
            </p:grpSpPr>
            <p:grpSp>
              <p:nvGrpSpPr>
                <p:cNvPr id="128011" name="Group 11"/>
                <p:cNvGrpSpPr>
                  <a:grpSpLocks/>
                </p:cNvGrpSpPr>
                <p:nvPr/>
              </p:nvGrpSpPr>
              <p:grpSpPr bwMode="auto">
                <a:xfrm>
                  <a:off x="816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0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07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08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09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10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12" name="Group 12"/>
                <p:cNvGrpSpPr>
                  <a:grpSpLocks/>
                </p:cNvGrpSpPr>
                <p:nvPr/>
              </p:nvGrpSpPr>
              <p:grpSpPr bwMode="auto">
                <a:xfrm>
                  <a:off x="1152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13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14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15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16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17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18" name="Group 18"/>
                <p:cNvGrpSpPr>
                  <a:grpSpLocks/>
                </p:cNvGrpSpPr>
                <p:nvPr/>
              </p:nvGrpSpPr>
              <p:grpSpPr bwMode="auto">
                <a:xfrm>
                  <a:off x="1488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19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20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21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22" name="Rectangle 2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23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24" name="Group 24"/>
                <p:cNvGrpSpPr>
                  <a:grpSpLocks/>
                </p:cNvGrpSpPr>
                <p:nvPr/>
              </p:nvGrpSpPr>
              <p:grpSpPr bwMode="auto">
                <a:xfrm>
                  <a:off x="1824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25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26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27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28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29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30" name="Group 30"/>
                <p:cNvGrpSpPr>
                  <a:grpSpLocks/>
                </p:cNvGrpSpPr>
                <p:nvPr/>
              </p:nvGrpSpPr>
              <p:grpSpPr bwMode="auto">
                <a:xfrm>
                  <a:off x="2160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31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32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33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34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35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36" name="Group 36"/>
                <p:cNvGrpSpPr>
                  <a:grpSpLocks/>
                </p:cNvGrpSpPr>
                <p:nvPr/>
              </p:nvGrpSpPr>
              <p:grpSpPr bwMode="auto">
                <a:xfrm>
                  <a:off x="2496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37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38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39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4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4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42" name="Group 42"/>
                <p:cNvGrpSpPr>
                  <a:grpSpLocks/>
                </p:cNvGrpSpPr>
                <p:nvPr/>
              </p:nvGrpSpPr>
              <p:grpSpPr bwMode="auto">
                <a:xfrm>
                  <a:off x="2832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4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44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45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46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47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48" name="Group 48"/>
                <p:cNvGrpSpPr>
                  <a:grpSpLocks/>
                </p:cNvGrpSpPr>
                <p:nvPr/>
              </p:nvGrpSpPr>
              <p:grpSpPr bwMode="auto">
                <a:xfrm>
                  <a:off x="3168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49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50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51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5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53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54" name="Group 54"/>
                <p:cNvGrpSpPr>
                  <a:grpSpLocks/>
                </p:cNvGrpSpPr>
                <p:nvPr/>
              </p:nvGrpSpPr>
              <p:grpSpPr bwMode="auto">
                <a:xfrm>
                  <a:off x="3504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55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56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57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58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59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60" name="Group 60"/>
                <p:cNvGrpSpPr>
                  <a:grpSpLocks/>
                </p:cNvGrpSpPr>
                <p:nvPr/>
              </p:nvGrpSpPr>
              <p:grpSpPr bwMode="auto">
                <a:xfrm>
                  <a:off x="3840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61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62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63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64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65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66" name="Group 66"/>
                <p:cNvGrpSpPr>
                  <a:grpSpLocks/>
                </p:cNvGrpSpPr>
                <p:nvPr/>
              </p:nvGrpSpPr>
              <p:grpSpPr bwMode="auto">
                <a:xfrm>
                  <a:off x="144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67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68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69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70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71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28072" name="Group 72"/>
                <p:cNvGrpSpPr>
                  <a:grpSpLocks/>
                </p:cNvGrpSpPr>
                <p:nvPr/>
              </p:nvGrpSpPr>
              <p:grpSpPr bwMode="auto">
                <a:xfrm>
                  <a:off x="480" y="1968"/>
                  <a:ext cx="336" cy="1920"/>
                  <a:chOff x="1344" y="1968"/>
                  <a:chExt cx="336" cy="1920"/>
                </a:xfrm>
              </p:grpSpPr>
              <p:sp>
                <p:nvSpPr>
                  <p:cNvPr id="128073" name="Rectangle 73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1968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74" name="Rectangle 74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352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75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2736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7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120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8077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1344" y="3504"/>
                    <a:ext cx="336" cy="384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128081" name="Group 81"/>
              <p:cNvGrpSpPr>
                <a:grpSpLocks/>
              </p:cNvGrpSpPr>
              <p:nvPr/>
            </p:nvGrpSpPr>
            <p:grpSpPr bwMode="auto">
              <a:xfrm>
                <a:off x="144" y="1920"/>
                <a:ext cx="4126" cy="1968"/>
                <a:chOff x="144" y="1920"/>
                <a:chExt cx="4126" cy="1968"/>
              </a:xfrm>
            </p:grpSpPr>
            <p:sp>
              <p:nvSpPr>
                <p:cNvPr id="128079" name="Line 79"/>
                <p:cNvSpPr>
                  <a:spLocks noChangeShapeType="1"/>
                </p:cNvSpPr>
                <p:nvPr/>
              </p:nvSpPr>
              <p:spPr bwMode="auto">
                <a:xfrm>
                  <a:off x="816" y="1920"/>
                  <a:ext cx="0" cy="1968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28080" name="Freeform 80"/>
                <p:cNvSpPr>
                  <a:spLocks/>
                </p:cNvSpPr>
                <p:nvPr/>
              </p:nvSpPr>
              <p:spPr bwMode="auto">
                <a:xfrm>
                  <a:off x="144" y="3886"/>
                  <a:ext cx="4126" cy="2"/>
                </a:xfrm>
                <a:custGeom>
                  <a:avLst/>
                  <a:gdLst>
                    <a:gd name="T0" fmla="*/ 0 w 4126"/>
                    <a:gd name="T1" fmla="*/ 2 h 2"/>
                    <a:gd name="T2" fmla="*/ 4126 w 4126"/>
                    <a:gd name="T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4126" h="2">
                      <a:moveTo>
                        <a:pt x="0" y="2"/>
                      </a:moveTo>
                      <a:lnTo>
                        <a:pt x="4126" y="0"/>
                      </a:lnTo>
                    </a:path>
                  </a:pathLst>
                </a:custGeom>
                <a:noFill/>
                <a:ln w="571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28086" name="Rectangle 86"/>
            <p:cNvSpPr>
              <a:spLocks noChangeArrowheads="1"/>
            </p:cNvSpPr>
            <p:nvPr/>
          </p:nvSpPr>
          <p:spPr bwMode="auto">
            <a:xfrm>
              <a:off x="1929" y="261"/>
              <a:ext cx="336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8087" name="Rectangle 87"/>
            <p:cNvSpPr>
              <a:spLocks noChangeArrowheads="1"/>
            </p:cNvSpPr>
            <p:nvPr/>
          </p:nvSpPr>
          <p:spPr bwMode="auto">
            <a:xfrm>
              <a:off x="2052" y="2871"/>
              <a:ext cx="336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8088" name="Rectangle 88"/>
            <p:cNvSpPr>
              <a:spLocks noChangeArrowheads="1"/>
            </p:cNvSpPr>
            <p:nvPr/>
          </p:nvSpPr>
          <p:spPr bwMode="auto">
            <a:xfrm>
              <a:off x="3600" y="2880"/>
              <a:ext cx="528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50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8089" name="Rectangle 89"/>
            <p:cNvSpPr>
              <a:spLocks noChangeArrowheads="1"/>
            </p:cNvSpPr>
            <p:nvPr/>
          </p:nvSpPr>
          <p:spPr bwMode="auto">
            <a:xfrm>
              <a:off x="5130" y="2865"/>
              <a:ext cx="720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100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28090" name="Line 90"/>
          <p:cNvSpPr>
            <a:spLocks noChangeShapeType="1"/>
          </p:cNvSpPr>
          <p:nvPr/>
        </p:nvSpPr>
        <p:spPr bwMode="auto">
          <a:xfrm flipV="1">
            <a:off x="2438400" y="838200"/>
            <a:ext cx="6172200" cy="3124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28092" name="Rectangle 92"/>
          <p:cNvSpPr>
            <a:spLocks noChangeArrowheads="1"/>
          </p:cNvSpPr>
          <p:nvPr/>
        </p:nvSpPr>
        <p:spPr bwMode="auto">
          <a:xfrm>
            <a:off x="34925" y="5470525"/>
            <a:ext cx="1676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r.c.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8093" name="Rectangle 93"/>
          <p:cNvSpPr>
            <a:spLocks noChangeArrowheads="1"/>
          </p:cNvSpPr>
          <p:nvPr/>
        </p:nvSpPr>
        <p:spPr bwMode="auto">
          <a:xfrm>
            <a:off x="1558925" y="5470525"/>
            <a:ext cx="3505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4,0 V/120 °C =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8094" name="Rectangle 94"/>
          <p:cNvSpPr>
            <a:spLocks noChangeArrowheads="1"/>
          </p:cNvSpPr>
          <p:nvPr/>
        </p:nvSpPr>
        <p:spPr bwMode="auto">
          <a:xfrm>
            <a:off x="4911725" y="5470525"/>
            <a:ext cx="2743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0,033 V/°C 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8098" name="Freeform 98"/>
          <p:cNvSpPr>
            <a:spLocks/>
          </p:cNvSpPr>
          <p:nvPr/>
        </p:nvSpPr>
        <p:spPr bwMode="auto">
          <a:xfrm>
            <a:off x="3468688" y="871538"/>
            <a:ext cx="2060575" cy="3090862"/>
          </a:xfrm>
          <a:custGeom>
            <a:avLst/>
            <a:gdLst>
              <a:gd name="T0" fmla="*/ 0 w 1298"/>
              <a:gd name="T1" fmla="*/ 1947 h 1947"/>
              <a:gd name="T2" fmla="*/ 1298 w 1298"/>
              <a:gd name="T3" fmla="*/ 0 h 194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98" h="1947">
                <a:moveTo>
                  <a:pt x="0" y="1947"/>
                </a:moveTo>
                <a:lnTo>
                  <a:pt x="1298" y="0"/>
                </a:lnTo>
              </a:path>
            </a:pathLst>
          </a:custGeom>
          <a:noFill/>
          <a:ln w="57150" cap="flat" cmpd="sng">
            <a:solidFill>
              <a:srgbClr val="FF33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28102" name="Group 102"/>
          <p:cNvGrpSpPr>
            <a:grpSpLocks/>
          </p:cNvGrpSpPr>
          <p:nvPr/>
        </p:nvGrpSpPr>
        <p:grpSpPr bwMode="auto">
          <a:xfrm>
            <a:off x="2438400" y="838200"/>
            <a:ext cx="6300788" cy="3224213"/>
            <a:chOff x="1536" y="528"/>
            <a:chExt cx="3969" cy="2031"/>
          </a:xfrm>
        </p:grpSpPr>
        <p:grpSp>
          <p:nvGrpSpPr>
            <p:cNvPr id="128097" name="Group 97"/>
            <p:cNvGrpSpPr>
              <a:grpSpLocks/>
            </p:cNvGrpSpPr>
            <p:nvPr/>
          </p:nvGrpSpPr>
          <p:grpSpPr bwMode="auto">
            <a:xfrm>
              <a:off x="1536" y="528"/>
              <a:ext cx="3888" cy="1968"/>
              <a:chOff x="1536" y="528"/>
              <a:chExt cx="3888" cy="1968"/>
            </a:xfrm>
          </p:grpSpPr>
          <p:sp>
            <p:nvSpPr>
              <p:cNvPr id="128095" name="Line 95"/>
              <p:cNvSpPr>
                <a:spLocks noChangeShapeType="1"/>
              </p:cNvSpPr>
              <p:nvPr/>
            </p:nvSpPr>
            <p:spPr bwMode="auto">
              <a:xfrm>
                <a:off x="5424" y="528"/>
                <a:ext cx="0" cy="1968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8096" name="Line 96"/>
              <p:cNvSpPr>
                <a:spLocks noChangeShapeType="1"/>
              </p:cNvSpPr>
              <p:nvPr/>
            </p:nvSpPr>
            <p:spPr bwMode="auto">
              <a:xfrm flipH="1">
                <a:off x="1536" y="2496"/>
                <a:ext cx="3888" cy="0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8100" name="Rectangle 100"/>
            <p:cNvSpPr>
              <a:spLocks noChangeArrowheads="1"/>
            </p:cNvSpPr>
            <p:nvPr/>
          </p:nvSpPr>
          <p:spPr bwMode="auto">
            <a:xfrm>
              <a:off x="4593" y="1248"/>
              <a:ext cx="912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4,0 V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8101" name="Rectangle 101"/>
            <p:cNvSpPr>
              <a:spLocks noChangeArrowheads="1"/>
            </p:cNvSpPr>
            <p:nvPr/>
          </p:nvSpPr>
          <p:spPr bwMode="auto">
            <a:xfrm>
              <a:off x="3552" y="2031"/>
              <a:ext cx="1056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120 °C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28103" name="AutoShape 103"/>
          <p:cNvSpPr>
            <a:spLocks noChangeArrowheads="1"/>
          </p:cNvSpPr>
          <p:nvPr/>
        </p:nvSpPr>
        <p:spPr bwMode="auto">
          <a:xfrm>
            <a:off x="0" y="1900238"/>
            <a:ext cx="2627313" cy="1657350"/>
          </a:xfrm>
          <a:prstGeom prst="wedgeRoundRectCallout">
            <a:avLst>
              <a:gd name="adj1" fmla="val 123898"/>
              <a:gd name="adj2" fmla="val -3285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S= 0,10V/°C,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meetbereik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0</a:t>
            </a:r>
            <a:r>
              <a:rPr lang="en-US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40 °C</a:t>
            </a:r>
          </a:p>
        </p:txBody>
      </p:sp>
      <p:sp>
        <p:nvSpPr>
          <p:cNvPr id="128105" name="Rectangle 105"/>
          <p:cNvSpPr>
            <a:spLocks noChangeArrowheads="1"/>
          </p:cNvSpPr>
          <p:nvPr/>
        </p:nvSpPr>
        <p:spPr bwMode="auto">
          <a:xfrm>
            <a:off x="0" y="6019800"/>
            <a:ext cx="782002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Meetbereik is -20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→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100 °C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8106" name="AutoShape 106"/>
          <p:cNvSpPr>
            <a:spLocks noChangeArrowheads="1"/>
          </p:cNvSpPr>
          <p:nvPr/>
        </p:nvSpPr>
        <p:spPr bwMode="auto">
          <a:xfrm>
            <a:off x="539750" y="5200650"/>
            <a:ext cx="2879725" cy="1657350"/>
          </a:xfrm>
          <a:prstGeom prst="wedgeRoundRectCallout">
            <a:avLst>
              <a:gd name="adj1" fmla="val 195370"/>
              <a:gd name="adj2" fmla="val -3725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Oorzaak horizontaal: temperatuur</a:t>
            </a:r>
          </a:p>
        </p:txBody>
      </p:sp>
      <p:sp>
        <p:nvSpPr>
          <p:cNvPr id="128107" name="AutoShape 107"/>
          <p:cNvSpPr>
            <a:spLocks noChangeArrowheads="1"/>
          </p:cNvSpPr>
          <p:nvPr/>
        </p:nvSpPr>
        <p:spPr bwMode="auto">
          <a:xfrm>
            <a:off x="0" y="4724400"/>
            <a:ext cx="3744913" cy="1152525"/>
          </a:xfrm>
          <a:prstGeom prst="wedgeRoundRectCallout">
            <a:avLst>
              <a:gd name="adj1" fmla="val 18843"/>
              <a:gd name="adj2" fmla="val -314875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Gevolg verticaal: sensorspanning</a:t>
            </a:r>
          </a:p>
        </p:txBody>
      </p:sp>
    </p:spTree>
    <p:extLst>
      <p:ext uri="{BB962C8B-B14F-4D97-AF65-F5344CB8AC3E}">
        <p14:creationId xmlns:p14="http://schemas.microsoft.com/office/powerpoint/2010/main" val="579616336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8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8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8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8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500"/>
                                        <p:tgtEl>
                                          <p:spTgt spid="12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8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8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75"/>
                                        <p:tgtEl>
                                          <p:spTgt spid="128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75"/>
                                        <p:tgtEl>
                                          <p:spTgt spid="128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75"/>
                                        <p:tgtEl>
                                          <p:spTgt spid="128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75"/>
                                        <p:tgtEl>
                                          <p:spTgt spid="12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4" dur="500"/>
                                        <p:tgtEl>
                                          <p:spTgt spid="128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2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autoUpdateAnimBg="0"/>
      <p:bldP spid="128004" grpId="0" autoUpdateAnimBg="0"/>
      <p:bldP spid="128084" grpId="0" autoUpdateAnimBg="0"/>
      <p:bldP spid="128085" grpId="0" autoUpdateAnimBg="0"/>
      <p:bldP spid="128090" grpId="0" animBg="1"/>
      <p:bldP spid="128092" grpId="0" autoUpdateAnimBg="0"/>
      <p:bldP spid="128093" grpId="0" autoUpdateAnimBg="0"/>
      <p:bldP spid="128094" grpId="0" autoUpdateAnimBg="0"/>
      <p:bldP spid="128098" grpId="0" animBg="1"/>
      <p:bldP spid="128103" grpId="0" animBg="1"/>
      <p:bldP spid="128105" grpId="0" autoUpdateAnimBg="0"/>
      <p:bldP spid="128106" grpId="0" animBg="1"/>
      <p:bldP spid="12810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0" y="373380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Bereken de sensorspanning U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0" y="4419600"/>
            <a:ext cx="1600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3910" name="Rectangle 6"/>
          <p:cNvSpPr>
            <a:spLocks noChangeArrowheads="1"/>
          </p:cNvSpPr>
          <p:nvPr/>
        </p:nvSpPr>
        <p:spPr bwMode="auto">
          <a:xfrm>
            <a:off x="0" y="5181600"/>
            <a:ext cx="2819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 = U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/R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v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3911" name="Rectangle 7"/>
          <p:cNvSpPr>
            <a:spLocks noChangeArrowheads="1"/>
          </p:cNvSpPr>
          <p:nvPr/>
        </p:nvSpPr>
        <p:spPr bwMode="auto">
          <a:xfrm>
            <a:off x="0" y="6019800"/>
            <a:ext cx="2895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I.R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391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5. De werking van een temperatuursensor</a:t>
            </a:r>
            <a:endParaRPr lang="nl-NL" altLang="nl-NL" sz="3600"/>
          </a:p>
        </p:txBody>
      </p:sp>
      <p:sp>
        <p:nvSpPr>
          <p:cNvPr id="123946" name="Rectangle 42"/>
          <p:cNvSpPr>
            <a:spLocks noChangeArrowheads="1"/>
          </p:cNvSpPr>
          <p:nvPr/>
        </p:nvSpPr>
        <p:spPr bwMode="auto">
          <a:xfrm>
            <a:off x="1600200" y="4419600"/>
            <a:ext cx="4953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4000 + 1000 = </a:t>
            </a:r>
            <a:r>
              <a:rPr lang="en-US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5000 </a:t>
            </a:r>
            <a:r>
              <a:rPr lang="en-US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W</a:t>
            </a:r>
            <a:endParaRPr lang="nl-NL" altLang="nl-NL" sz="4000" b="1" u="sng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Symbol" pitchFamily="18" charset="2"/>
            </a:endParaRPr>
          </a:p>
        </p:txBody>
      </p:sp>
      <p:sp>
        <p:nvSpPr>
          <p:cNvPr id="123947" name="Rectangle 43"/>
          <p:cNvSpPr>
            <a:spLocks noChangeArrowheads="1"/>
          </p:cNvSpPr>
          <p:nvPr/>
        </p:nvSpPr>
        <p:spPr bwMode="auto">
          <a:xfrm>
            <a:off x="3048000" y="5181600"/>
            <a:ext cx="426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5/5000 = </a:t>
            </a:r>
            <a:r>
              <a:rPr lang="en-US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0,0010 A</a:t>
            </a:r>
            <a:endParaRPr lang="nl-NL" altLang="nl-NL" sz="4000" b="1" u="sng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3948" name="Rectangle 44"/>
          <p:cNvSpPr>
            <a:spLocks noChangeArrowheads="1"/>
          </p:cNvSpPr>
          <p:nvPr/>
        </p:nvSpPr>
        <p:spPr bwMode="auto">
          <a:xfrm>
            <a:off x="2819400" y="6027738"/>
            <a:ext cx="4495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187325" indent="-1873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2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0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177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654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2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79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370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79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0,001 . 4000 = </a:t>
            </a:r>
            <a:r>
              <a:rPr lang="en-US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4,0 V</a:t>
            </a:r>
            <a:endParaRPr lang="nl-NL" altLang="nl-NL" sz="4000" b="1" u="sng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23950" name="Group 46"/>
          <p:cNvGrpSpPr>
            <a:grpSpLocks/>
          </p:cNvGrpSpPr>
          <p:nvPr/>
        </p:nvGrpSpPr>
        <p:grpSpPr bwMode="auto">
          <a:xfrm>
            <a:off x="990600" y="762000"/>
            <a:ext cx="5486400" cy="3124200"/>
            <a:chOff x="624" y="480"/>
            <a:chExt cx="3456" cy="1968"/>
          </a:xfrm>
        </p:grpSpPr>
        <p:grpSp>
          <p:nvGrpSpPr>
            <p:cNvPr id="123945" name="Group 41"/>
            <p:cNvGrpSpPr>
              <a:grpSpLocks/>
            </p:cNvGrpSpPr>
            <p:nvPr/>
          </p:nvGrpSpPr>
          <p:grpSpPr bwMode="auto">
            <a:xfrm>
              <a:off x="624" y="480"/>
              <a:ext cx="3456" cy="1968"/>
              <a:chOff x="624" y="480"/>
              <a:chExt cx="3456" cy="1968"/>
            </a:xfrm>
          </p:grpSpPr>
          <p:grpSp>
            <p:nvGrpSpPr>
              <p:cNvPr id="123942" name="Group 38"/>
              <p:cNvGrpSpPr>
                <a:grpSpLocks/>
              </p:cNvGrpSpPr>
              <p:nvPr/>
            </p:nvGrpSpPr>
            <p:grpSpPr bwMode="auto">
              <a:xfrm>
                <a:off x="624" y="480"/>
                <a:ext cx="3456" cy="1968"/>
                <a:chOff x="624" y="480"/>
                <a:chExt cx="3456" cy="1968"/>
              </a:xfrm>
            </p:grpSpPr>
            <p:grpSp>
              <p:nvGrpSpPr>
                <p:cNvPr id="123938" name="Group 34"/>
                <p:cNvGrpSpPr>
                  <a:grpSpLocks/>
                </p:cNvGrpSpPr>
                <p:nvPr/>
              </p:nvGrpSpPr>
              <p:grpSpPr bwMode="auto">
                <a:xfrm>
                  <a:off x="624" y="480"/>
                  <a:ext cx="3456" cy="1968"/>
                  <a:chOff x="624" y="480"/>
                  <a:chExt cx="3456" cy="1968"/>
                </a:xfrm>
              </p:grpSpPr>
              <p:sp>
                <p:nvSpPr>
                  <p:cNvPr id="12392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543"/>
                    <a:ext cx="0" cy="144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23936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624" y="480"/>
                    <a:ext cx="3456" cy="1968"/>
                    <a:chOff x="624" y="480"/>
                    <a:chExt cx="3456" cy="1968"/>
                  </a:xfrm>
                </p:grpSpPr>
                <p:grpSp>
                  <p:nvGrpSpPr>
                    <p:cNvPr id="123934" name="Group 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24" y="480"/>
                      <a:ext cx="3456" cy="1968"/>
                      <a:chOff x="624" y="432"/>
                      <a:chExt cx="3456" cy="1968"/>
                    </a:xfrm>
                  </p:grpSpPr>
                  <p:grpSp>
                    <p:nvGrpSpPr>
                      <p:cNvPr id="123922" name="Group 1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64" y="1379"/>
                        <a:ext cx="2928" cy="637"/>
                        <a:chOff x="864" y="1008"/>
                        <a:chExt cx="2928" cy="637"/>
                      </a:xfrm>
                    </p:grpSpPr>
                    <p:sp>
                      <p:nvSpPr>
                        <p:cNvPr id="123913" name="Rectangle 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1104" cy="288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123920" name="Group 16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688" y="1008"/>
                          <a:ext cx="1104" cy="637"/>
                          <a:chOff x="2688" y="1008"/>
                          <a:chExt cx="1104" cy="637"/>
                        </a:xfrm>
                      </p:grpSpPr>
                      <p:sp>
                        <p:nvSpPr>
                          <p:cNvPr id="123914" name="Rectangle 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688" y="1152"/>
                            <a:ext cx="1104" cy="28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grpSp>
                        <p:nvGrpSpPr>
                          <p:cNvPr id="123919" name="Group 15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08" y="1008"/>
                            <a:ext cx="688" cy="637"/>
                            <a:chOff x="2880" y="1056"/>
                            <a:chExt cx="688" cy="637"/>
                          </a:xfrm>
                        </p:grpSpPr>
                        <p:sp>
                          <p:nvSpPr>
                            <p:cNvPr id="123915" name="Freeform 1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80" y="1056"/>
                              <a:ext cx="567" cy="581"/>
                            </a:xfrm>
                            <a:custGeom>
                              <a:avLst/>
                              <a:gdLst>
                                <a:gd name="T0" fmla="*/ 0 w 567"/>
                                <a:gd name="T1" fmla="*/ 0 h 581"/>
                                <a:gd name="T2" fmla="*/ 411 w 567"/>
                                <a:gd name="T3" fmla="*/ 571 h 581"/>
                                <a:gd name="T4" fmla="*/ 567 w 567"/>
                                <a:gd name="T5" fmla="*/ 581 h 58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</a:cxnLst>
                              <a:rect l="0" t="0" r="r" b="b"/>
                              <a:pathLst>
                                <a:path w="567" h="581">
                                  <a:moveTo>
                                    <a:pt x="0" y="0"/>
                                  </a:moveTo>
                                  <a:lnTo>
                                    <a:pt x="411" y="571"/>
                                  </a:lnTo>
                                  <a:lnTo>
                                    <a:pt x="567" y="581"/>
                                  </a:lnTo>
                                </a:path>
                              </a:pathLst>
                            </a:custGeom>
                            <a:noFill/>
                            <a:ln w="38100" cmpd="sng">
                              <a:solidFill>
                                <a:schemeClr val="tx1"/>
                              </a:solidFill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nl-NL" sz="24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  <p:grpSp>
                          <p:nvGrpSpPr>
                            <p:cNvPr id="123918" name="Group 1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432" y="1557"/>
                              <a:ext cx="136" cy="136"/>
                              <a:chOff x="2024" y="1488"/>
                              <a:chExt cx="136" cy="136"/>
                            </a:xfrm>
                          </p:grpSpPr>
                          <p:sp>
                            <p:nvSpPr>
                              <p:cNvPr id="123916" name="Oval 12"/>
                              <p:cNvSpPr>
                                <a:spLocks noChangeAspect="1"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024" y="1488"/>
                                <a:ext cx="136" cy="136"/>
                              </a:xfrm>
                              <a:prstGeom prst="ellipse">
                                <a:avLst/>
                              </a:prstGeom>
                              <a:noFill/>
                              <a:ln w="381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pPr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</a:pPr>
                                <a:endParaRPr lang="nl-NL" sz="2400">
                                  <a:solidFill>
                                    <a:srgbClr val="00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23917" name="Line 13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052" y="1566"/>
                                <a:ext cx="91" cy="0"/>
                              </a:xfrm>
                              <a:prstGeom prst="line">
                                <a:avLst/>
                              </a:prstGeom>
                              <a:noFill/>
                              <a:ln w="381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</a:pPr>
                                <a:endParaRPr lang="nl-NL" sz="2400">
                                  <a:solidFill>
                                    <a:srgbClr val="000000"/>
                                  </a:solidFill>
                                </a:endParaRPr>
                              </a:p>
                            </p:txBody>
                          </p:sp>
                        </p:grpSp>
                      </p:grpSp>
                    </p:grpSp>
                    <p:sp>
                      <p:nvSpPr>
                        <p:cNvPr id="123921" name="Line 1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968" y="1296"/>
                          <a:ext cx="720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23923" name="Line 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208" y="432"/>
                        <a:ext cx="0" cy="288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grpSp>
                    <p:nvGrpSpPr>
                      <p:cNvPr id="123928" name="Group 2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24" y="576"/>
                        <a:ext cx="1584" cy="1104"/>
                        <a:chOff x="624" y="576"/>
                        <a:chExt cx="1584" cy="1104"/>
                      </a:xfrm>
                    </p:grpSpPr>
                    <p:sp>
                      <p:nvSpPr>
                        <p:cNvPr id="123924" name="Line 2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576"/>
                          <a:ext cx="1584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33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3925" name="Line 2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668"/>
                          <a:ext cx="240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33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3926" name="Line 2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624" y="576"/>
                          <a:ext cx="0" cy="110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33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23932" name="Group 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304" y="576"/>
                        <a:ext cx="1776" cy="1056"/>
                        <a:chOff x="2304" y="576"/>
                        <a:chExt cx="1776" cy="1056"/>
                      </a:xfrm>
                    </p:grpSpPr>
                    <p:sp>
                      <p:nvSpPr>
                        <p:cNvPr id="123929" name="Line 2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04" y="576"/>
                          <a:ext cx="177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3930" name="Line 2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792" y="1632"/>
                          <a:ext cx="288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3931" name="Line 2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4080" y="576"/>
                          <a:ext cx="0" cy="105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23933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04" y="1632"/>
                        <a:ext cx="0" cy="768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23935" name="Text Box 3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64" y="1478"/>
                      <a:ext cx="1152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4000 </a:t>
                      </a:r>
                      <a:r>
                        <a:rPr lang="en-US" altLang="nl-NL" sz="40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Symbol" pitchFamily="18" charset="2"/>
                        </a:rPr>
                        <a:t>W</a:t>
                      </a:r>
                      <a:endParaRPr lang="nl-NL" altLang="nl-NL" sz="40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Symbol" pitchFamily="18" charset="2"/>
                      </a:endParaRPr>
                    </a:p>
                  </p:txBody>
                </p:sp>
              </p:grpSp>
            </p:grpSp>
            <p:sp>
              <p:nvSpPr>
                <p:cNvPr id="12394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2688" y="1478"/>
                  <a:ext cx="1152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1000 </a:t>
                  </a:r>
                  <a:r>
                    <a:rPr lang="en-US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Symbol" pitchFamily="18" charset="2"/>
                    </a:rPr>
                    <a:t>W</a:t>
                  </a:r>
                  <a:endParaRPr lang="nl-NL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Symbol" pitchFamily="18" charset="2"/>
                  </a:endParaRPr>
                </a:p>
              </p:txBody>
            </p:sp>
          </p:grpSp>
          <p:sp>
            <p:nvSpPr>
              <p:cNvPr id="123941" name="Text Box 37"/>
              <p:cNvSpPr txBox="1">
                <a:spLocks noChangeArrowheads="1"/>
              </p:cNvSpPr>
              <p:nvPr/>
            </p:nvSpPr>
            <p:spPr bwMode="auto">
              <a:xfrm>
                <a:off x="1920" y="672"/>
                <a:ext cx="1152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5,0 V</a:t>
                </a:r>
                <a:endParaRPr lang="nl-NL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endParaRPr>
              </a:p>
            </p:txBody>
          </p:sp>
          <p:sp>
            <p:nvSpPr>
              <p:cNvPr id="123943" name="Text Box 39"/>
              <p:cNvSpPr txBox="1">
                <a:spLocks noChangeArrowheads="1"/>
              </p:cNvSpPr>
              <p:nvPr/>
            </p:nvSpPr>
            <p:spPr bwMode="auto">
              <a:xfrm>
                <a:off x="1104" y="1104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U</a:t>
                </a:r>
                <a:r>
                  <a:rPr lang="en-US" altLang="nl-NL" sz="4000" b="1" baseline="-25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23944" name="Text Box 40"/>
              <p:cNvSpPr txBox="1">
                <a:spLocks noChangeArrowheads="1"/>
              </p:cNvSpPr>
              <p:nvPr/>
            </p:nvSpPr>
            <p:spPr bwMode="auto">
              <a:xfrm>
                <a:off x="3024" y="1104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U</a:t>
                </a:r>
                <a:r>
                  <a:rPr lang="en-US" altLang="nl-NL" sz="4000" b="1" baseline="-25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2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123949" name="Rectangle 45"/>
            <p:cNvSpPr>
              <a:spLocks noChangeArrowheads="1"/>
            </p:cNvSpPr>
            <p:nvPr/>
          </p:nvSpPr>
          <p:spPr bwMode="auto">
            <a:xfrm>
              <a:off x="771" y="1146"/>
              <a:ext cx="3168" cy="11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23952" name="AutoShape 48"/>
          <p:cNvSpPr>
            <a:spLocks noChangeArrowheads="1"/>
          </p:cNvSpPr>
          <p:nvPr/>
        </p:nvSpPr>
        <p:spPr bwMode="auto">
          <a:xfrm>
            <a:off x="6588125" y="620713"/>
            <a:ext cx="2555875" cy="1871662"/>
          </a:xfrm>
          <a:prstGeom prst="wedgeRoundRectCallout">
            <a:avLst>
              <a:gd name="adj1" fmla="val -80310"/>
              <a:gd name="adj2" fmla="val 45505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NTC: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als T stijgt neemt R af</a:t>
            </a:r>
          </a:p>
        </p:txBody>
      </p:sp>
      <p:sp>
        <p:nvSpPr>
          <p:cNvPr id="123953" name="AutoShape 49"/>
          <p:cNvSpPr>
            <a:spLocks noChangeArrowheads="1"/>
          </p:cNvSpPr>
          <p:nvPr/>
        </p:nvSpPr>
        <p:spPr bwMode="auto">
          <a:xfrm>
            <a:off x="6372225" y="4005263"/>
            <a:ext cx="2771775" cy="1439862"/>
          </a:xfrm>
          <a:prstGeom prst="wedgeRoundRectCallout">
            <a:avLst>
              <a:gd name="adj1" fmla="val -96907"/>
              <a:gd name="adj2" fmla="val -7932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Serie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schakeling!</a:t>
            </a:r>
          </a:p>
        </p:txBody>
      </p:sp>
    </p:spTree>
    <p:extLst>
      <p:ext uri="{BB962C8B-B14F-4D97-AF65-F5344CB8AC3E}">
        <p14:creationId xmlns:p14="http://schemas.microsoft.com/office/powerpoint/2010/main" val="373204816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3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239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239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75"/>
                                        <p:tgtEl>
                                          <p:spTgt spid="12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75"/>
                                        <p:tgtEl>
                                          <p:spTgt spid="12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75"/>
                                        <p:tgtEl>
                                          <p:spTgt spid="123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75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75"/>
                                        <p:tgtEl>
                                          <p:spTgt spid="123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75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75"/>
                                        <p:tgtEl>
                                          <p:spTgt spid="123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autoUpdateAnimBg="0"/>
      <p:bldP spid="123909" grpId="0" autoUpdateAnimBg="0"/>
      <p:bldP spid="123910" grpId="0" autoUpdateAnimBg="0"/>
      <p:bldP spid="123911" grpId="0" autoUpdateAnimBg="0"/>
      <p:bldP spid="123912" grpId="0" autoUpdateAnimBg="0"/>
      <p:bldP spid="123946" grpId="0" autoUpdateAnimBg="0"/>
      <p:bldP spid="123947" grpId="0" autoUpdateAnimBg="0"/>
      <p:bldP spid="123948" grpId="0" autoUpdateAnimBg="0"/>
      <p:bldP spid="123952" grpId="0" animBg="1"/>
      <p:bldP spid="12395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temperatuur stijgt dus R</a:t>
            </a:r>
            <a:r>
              <a:rPr lang="en-US" altLang="nl-NL" sz="40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. .</a:t>
            </a:r>
            <a:endParaRPr lang="nl-NL" altLang="nl-NL"/>
          </a:p>
        </p:txBody>
      </p:sp>
      <p:grpSp>
        <p:nvGrpSpPr>
          <p:cNvPr id="129093" name="Group 69"/>
          <p:cNvGrpSpPr>
            <a:grpSpLocks/>
          </p:cNvGrpSpPr>
          <p:nvPr/>
        </p:nvGrpSpPr>
        <p:grpSpPr bwMode="auto">
          <a:xfrm>
            <a:off x="0" y="3733800"/>
            <a:ext cx="9144000" cy="3132138"/>
            <a:chOff x="0" y="2352"/>
            <a:chExt cx="5760" cy="1973"/>
          </a:xfrm>
        </p:grpSpPr>
        <p:sp>
          <p:nvSpPr>
            <p:cNvPr id="129026" name="Rectangle 2"/>
            <p:cNvSpPr>
              <a:spLocks noChangeArrowheads="1"/>
            </p:cNvSpPr>
            <p:nvPr/>
          </p:nvSpPr>
          <p:spPr bwMode="auto">
            <a:xfrm>
              <a:off x="0" y="2352"/>
              <a:ext cx="5760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1239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7716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419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3067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52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9814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438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895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  <a:buFontTx/>
                <a:buChar char="•"/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Bereken de sensorspanning U</a:t>
              </a:r>
              <a:r>
                <a:rPr lang="en-US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nl-NL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9027" name="Rectangle 3"/>
            <p:cNvSpPr>
              <a:spLocks noChangeArrowheads="1"/>
            </p:cNvSpPr>
            <p:nvPr/>
          </p:nvSpPr>
          <p:spPr bwMode="auto">
            <a:xfrm>
              <a:off x="0" y="2784"/>
              <a:ext cx="1008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  <a:buFontTx/>
                <a:buChar char="•"/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Rv = 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9028" name="Rectangle 4"/>
            <p:cNvSpPr>
              <a:spLocks noChangeArrowheads="1"/>
            </p:cNvSpPr>
            <p:nvPr/>
          </p:nvSpPr>
          <p:spPr bwMode="auto">
            <a:xfrm>
              <a:off x="0" y="3264"/>
              <a:ext cx="1776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  <a:buFontTx/>
                <a:buChar char="•"/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I = U</a:t>
              </a:r>
              <a:r>
                <a:rPr lang="en-US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b</a:t>
              </a: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/R</a:t>
              </a:r>
              <a:r>
                <a:rPr lang="en-US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v</a:t>
              </a: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=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9029" name="Rectangle 5"/>
            <p:cNvSpPr>
              <a:spLocks noChangeArrowheads="1"/>
            </p:cNvSpPr>
            <p:nvPr/>
          </p:nvSpPr>
          <p:spPr bwMode="auto">
            <a:xfrm>
              <a:off x="0" y="3792"/>
              <a:ext cx="1824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  <a:buFontTx/>
                <a:buChar char="•"/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U</a:t>
              </a:r>
              <a:r>
                <a:rPr lang="en-US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= I.R</a:t>
              </a:r>
              <a:r>
                <a:rPr lang="en-US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=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9062" name="Rectangle 38"/>
            <p:cNvSpPr>
              <a:spLocks noChangeArrowheads="1"/>
            </p:cNvSpPr>
            <p:nvPr/>
          </p:nvSpPr>
          <p:spPr bwMode="auto">
            <a:xfrm>
              <a:off x="1008" y="2784"/>
              <a:ext cx="3120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4000 + 1000 = </a:t>
              </a:r>
              <a:r>
                <a:rPr lang="en-US" altLang="nl-NL" sz="4000" b="1" u="sng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5000 </a:t>
              </a:r>
              <a:r>
                <a:rPr lang="en-US" altLang="nl-NL" sz="4000" b="1" u="sng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rPr>
                <a:t>W</a:t>
              </a:r>
              <a:endParaRPr lang="nl-NL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endParaRPr>
            </a:p>
          </p:txBody>
        </p:sp>
        <p:sp>
          <p:nvSpPr>
            <p:cNvPr id="129063" name="Rectangle 39"/>
            <p:cNvSpPr>
              <a:spLocks noChangeArrowheads="1"/>
            </p:cNvSpPr>
            <p:nvPr/>
          </p:nvSpPr>
          <p:spPr bwMode="auto">
            <a:xfrm>
              <a:off x="1920" y="3264"/>
              <a:ext cx="26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5/5000 = </a:t>
              </a:r>
              <a:r>
                <a:rPr lang="en-US" altLang="nl-NL" sz="4000" b="1" u="sng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0,0010 A</a:t>
              </a:r>
              <a:endParaRPr lang="nl-NL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9064" name="Rectangle 40"/>
            <p:cNvSpPr>
              <a:spLocks noChangeArrowheads="1"/>
            </p:cNvSpPr>
            <p:nvPr/>
          </p:nvSpPr>
          <p:spPr bwMode="auto">
            <a:xfrm>
              <a:off x="1776" y="3797"/>
              <a:ext cx="2832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187325" indent="-18732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2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670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3177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9654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422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879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3370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79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0,001 . 4000 = </a:t>
              </a:r>
              <a:r>
                <a:rPr lang="en-US" altLang="nl-NL" sz="4000" b="1" u="sng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4,0 V</a:t>
              </a:r>
              <a:endParaRPr lang="nl-NL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grpSp>
        <p:nvGrpSpPr>
          <p:cNvPr id="129067" name="Group 43"/>
          <p:cNvGrpSpPr>
            <a:grpSpLocks/>
          </p:cNvGrpSpPr>
          <p:nvPr/>
        </p:nvGrpSpPr>
        <p:grpSpPr bwMode="auto">
          <a:xfrm>
            <a:off x="4343400" y="2514600"/>
            <a:ext cx="1219200" cy="457200"/>
            <a:chOff x="2736" y="1584"/>
            <a:chExt cx="768" cy="288"/>
          </a:xfrm>
        </p:grpSpPr>
        <p:sp>
          <p:nvSpPr>
            <p:cNvPr id="129065" name="Line 41"/>
            <p:cNvSpPr>
              <a:spLocks noChangeShapeType="1"/>
            </p:cNvSpPr>
            <p:nvPr/>
          </p:nvSpPr>
          <p:spPr bwMode="auto">
            <a:xfrm flipV="1">
              <a:off x="2736" y="1632"/>
              <a:ext cx="76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9066" name="Line 42"/>
            <p:cNvSpPr>
              <a:spLocks noChangeShapeType="1"/>
            </p:cNvSpPr>
            <p:nvPr/>
          </p:nvSpPr>
          <p:spPr bwMode="auto">
            <a:xfrm>
              <a:off x="2832" y="1584"/>
              <a:ext cx="672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9068" name="Group 44"/>
          <p:cNvGrpSpPr>
            <a:grpSpLocks/>
          </p:cNvGrpSpPr>
          <p:nvPr/>
        </p:nvGrpSpPr>
        <p:grpSpPr bwMode="auto">
          <a:xfrm>
            <a:off x="3124200" y="4648200"/>
            <a:ext cx="1219200" cy="457200"/>
            <a:chOff x="2736" y="1584"/>
            <a:chExt cx="768" cy="288"/>
          </a:xfrm>
        </p:grpSpPr>
        <p:sp>
          <p:nvSpPr>
            <p:cNvPr id="129069" name="Line 45"/>
            <p:cNvSpPr>
              <a:spLocks noChangeShapeType="1"/>
            </p:cNvSpPr>
            <p:nvPr/>
          </p:nvSpPr>
          <p:spPr bwMode="auto">
            <a:xfrm flipV="1">
              <a:off x="2736" y="1632"/>
              <a:ext cx="76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9070" name="Line 46"/>
            <p:cNvSpPr>
              <a:spLocks noChangeShapeType="1"/>
            </p:cNvSpPr>
            <p:nvPr/>
          </p:nvSpPr>
          <p:spPr bwMode="auto">
            <a:xfrm>
              <a:off x="2832" y="1584"/>
              <a:ext cx="672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9071" name="Group 47"/>
          <p:cNvGrpSpPr>
            <a:grpSpLocks/>
          </p:cNvGrpSpPr>
          <p:nvPr/>
        </p:nvGrpSpPr>
        <p:grpSpPr bwMode="auto">
          <a:xfrm>
            <a:off x="4724400" y="4648200"/>
            <a:ext cx="1219200" cy="457200"/>
            <a:chOff x="2736" y="1584"/>
            <a:chExt cx="768" cy="288"/>
          </a:xfrm>
        </p:grpSpPr>
        <p:sp>
          <p:nvSpPr>
            <p:cNvPr id="129072" name="Line 48"/>
            <p:cNvSpPr>
              <a:spLocks noChangeShapeType="1"/>
            </p:cNvSpPr>
            <p:nvPr/>
          </p:nvSpPr>
          <p:spPr bwMode="auto">
            <a:xfrm flipV="1">
              <a:off x="2736" y="1632"/>
              <a:ext cx="76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9073" name="Line 49"/>
            <p:cNvSpPr>
              <a:spLocks noChangeShapeType="1"/>
            </p:cNvSpPr>
            <p:nvPr/>
          </p:nvSpPr>
          <p:spPr bwMode="auto">
            <a:xfrm>
              <a:off x="2832" y="1584"/>
              <a:ext cx="672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9074" name="Group 50"/>
          <p:cNvGrpSpPr>
            <a:grpSpLocks/>
          </p:cNvGrpSpPr>
          <p:nvPr/>
        </p:nvGrpSpPr>
        <p:grpSpPr bwMode="auto">
          <a:xfrm>
            <a:off x="3505200" y="5410200"/>
            <a:ext cx="1219200" cy="457200"/>
            <a:chOff x="2736" y="1584"/>
            <a:chExt cx="768" cy="288"/>
          </a:xfrm>
        </p:grpSpPr>
        <p:sp>
          <p:nvSpPr>
            <p:cNvPr id="129075" name="Line 51"/>
            <p:cNvSpPr>
              <a:spLocks noChangeShapeType="1"/>
            </p:cNvSpPr>
            <p:nvPr/>
          </p:nvSpPr>
          <p:spPr bwMode="auto">
            <a:xfrm flipV="1">
              <a:off x="2736" y="1632"/>
              <a:ext cx="76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9076" name="Line 52"/>
            <p:cNvSpPr>
              <a:spLocks noChangeShapeType="1"/>
            </p:cNvSpPr>
            <p:nvPr/>
          </p:nvSpPr>
          <p:spPr bwMode="auto">
            <a:xfrm>
              <a:off x="2832" y="1584"/>
              <a:ext cx="672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9077" name="Group 53"/>
          <p:cNvGrpSpPr>
            <a:grpSpLocks/>
          </p:cNvGrpSpPr>
          <p:nvPr/>
        </p:nvGrpSpPr>
        <p:grpSpPr bwMode="auto">
          <a:xfrm>
            <a:off x="5105400" y="5486400"/>
            <a:ext cx="1219200" cy="457200"/>
            <a:chOff x="2736" y="1584"/>
            <a:chExt cx="768" cy="288"/>
          </a:xfrm>
        </p:grpSpPr>
        <p:sp>
          <p:nvSpPr>
            <p:cNvPr id="129078" name="Line 54"/>
            <p:cNvSpPr>
              <a:spLocks noChangeShapeType="1"/>
            </p:cNvSpPr>
            <p:nvPr/>
          </p:nvSpPr>
          <p:spPr bwMode="auto">
            <a:xfrm flipV="1">
              <a:off x="2736" y="1632"/>
              <a:ext cx="76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9079" name="Line 55"/>
            <p:cNvSpPr>
              <a:spLocks noChangeShapeType="1"/>
            </p:cNvSpPr>
            <p:nvPr/>
          </p:nvSpPr>
          <p:spPr bwMode="auto">
            <a:xfrm>
              <a:off x="2832" y="1584"/>
              <a:ext cx="672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29080" name="Group 56"/>
          <p:cNvGrpSpPr>
            <a:grpSpLocks/>
          </p:cNvGrpSpPr>
          <p:nvPr/>
        </p:nvGrpSpPr>
        <p:grpSpPr bwMode="auto">
          <a:xfrm>
            <a:off x="2819400" y="6248400"/>
            <a:ext cx="1219200" cy="457200"/>
            <a:chOff x="2736" y="1584"/>
            <a:chExt cx="768" cy="288"/>
          </a:xfrm>
        </p:grpSpPr>
        <p:sp>
          <p:nvSpPr>
            <p:cNvPr id="129081" name="Line 57"/>
            <p:cNvSpPr>
              <a:spLocks noChangeShapeType="1"/>
            </p:cNvSpPr>
            <p:nvPr/>
          </p:nvSpPr>
          <p:spPr bwMode="auto">
            <a:xfrm flipV="1">
              <a:off x="2736" y="1632"/>
              <a:ext cx="76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9082" name="Line 58"/>
            <p:cNvSpPr>
              <a:spLocks noChangeShapeType="1"/>
            </p:cNvSpPr>
            <p:nvPr/>
          </p:nvSpPr>
          <p:spPr bwMode="auto">
            <a:xfrm>
              <a:off x="2832" y="1584"/>
              <a:ext cx="672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29083" name="Text Box 59"/>
          <p:cNvSpPr txBox="1">
            <a:spLocks noChangeArrowheads="1"/>
          </p:cNvSpPr>
          <p:nvPr/>
        </p:nvSpPr>
        <p:spPr bwMode="auto">
          <a:xfrm>
            <a:off x="4343400" y="28956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84" name="Text Box 60"/>
          <p:cNvSpPr txBox="1">
            <a:spLocks noChangeArrowheads="1"/>
          </p:cNvSpPr>
          <p:nvPr/>
        </p:nvSpPr>
        <p:spPr bwMode="auto">
          <a:xfrm>
            <a:off x="3276600" y="41148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85" name="Text Box 61"/>
          <p:cNvSpPr txBox="1">
            <a:spLocks noChangeArrowheads="1"/>
          </p:cNvSpPr>
          <p:nvPr/>
        </p:nvSpPr>
        <p:spPr bwMode="auto">
          <a:xfrm>
            <a:off x="6629400" y="4419600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4500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86" name="Text Box 62"/>
          <p:cNvSpPr txBox="1">
            <a:spLocks noChangeArrowheads="1"/>
          </p:cNvSpPr>
          <p:nvPr/>
        </p:nvSpPr>
        <p:spPr bwMode="auto">
          <a:xfrm>
            <a:off x="3505200" y="4876800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4500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87" name="Text Box 63"/>
          <p:cNvSpPr txBox="1">
            <a:spLocks noChangeArrowheads="1"/>
          </p:cNvSpPr>
          <p:nvPr/>
        </p:nvSpPr>
        <p:spPr bwMode="auto">
          <a:xfrm>
            <a:off x="7086600" y="5257800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0,0011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88" name="Text Box 64"/>
          <p:cNvSpPr txBox="1">
            <a:spLocks noChangeArrowheads="1"/>
          </p:cNvSpPr>
          <p:nvPr/>
        </p:nvSpPr>
        <p:spPr bwMode="auto">
          <a:xfrm>
            <a:off x="2743200" y="5638800"/>
            <a:ext cx="1600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0,0011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89" name="Text Box 65"/>
          <p:cNvSpPr txBox="1">
            <a:spLocks noChangeArrowheads="1"/>
          </p:cNvSpPr>
          <p:nvPr/>
        </p:nvSpPr>
        <p:spPr bwMode="auto">
          <a:xfrm>
            <a:off x="7315200" y="6156325"/>
            <a:ext cx="106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4,4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29090" name="Group 66"/>
          <p:cNvGrpSpPr>
            <a:grpSpLocks/>
          </p:cNvGrpSpPr>
          <p:nvPr/>
        </p:nvGrpSpPr>
        <p:grpSpPr bwMode="auto">
          <a:xfrm>
            <a:off x="6096000" y="6172200"/>
            <a:ext cx="533400" cy="457200"/>
            <a:chOff x="2736" y="1584"/>
            <a:chExt cx="768" cy="288"/>
          </a:xfrm>
        </p:grpSpPr>
        <p:sp>
          <p:nvSpPr>
            <p:cNvPr id="129091" name="Line 67"/>
            <p:cNvSpPr>
              <a:spLocks noChangeShapeType="1"/>
            </p:cNvSpPr>
            <p:nvPr/>
          </p:nvSpPr>
          <p:spPr bwMode="auto">
            <a:xfrm flipV="1">
              <a:off x="2736" y="1632"/>
              <a:ext cx="76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29092" name="Line 68"/>
            <p:cNvSpPr>
              <a:spLocks noChangeShapeType="1"/>
            </p:cNvSpPr>
            <p:nvPr/>
          </p:nvSpPr>
          <p:spPr bwMode="auto">
            <a:xfrm>
              <a:off x="2832" y="1584"/>
              <a:ext cx="672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29094" name="AutoShape 70"/>
          <p:cNvSpPr>
            <a:spLocks noChangeArrowheads="1"/>
          </p:cNvSpPr>
          <p:nvPr/>
        </p:nvSpPr>
        <p:spPr bwMode="auto">
          <a:xfrm>
            <a:off x="6781800" y="1371600"/>
            <a:ext cx="2362200" cy="3200400"/>
          </a:xfrm>
          <a:prstGeom prst="cloudCallout">
            <a:avLst>
              <a:gd name="adj1" fmla="val 7324"/>
              <a:gd name="adj2" fmla="val 11106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U1 was 4,0 V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29095" name="Group 71"/>
          <p:cNvGrpSpPr>
            <a:grpSpLocks/>
          </p:cNvGrpSpPr>
          <p:nvPr/>
        </p:nvGrpSpPr>
        <p:grpSpPr bwMode="auto">
          <a:xfrm>
            <a:off x="990600" y="762000"/>
            <a:ext cx="5486400" cy="3124200"/>
            <a:chOff x="624" y="480"/>
            <a:chExt cx="3456" cy="1968"/>
          </a:xfrm>
        </p:grpSpPr>
        <p:grpSp>
          <p:nvGrpSpPr>
            <p:cNvPr id="129096" name="Group 72"/>
            <p:cNvGrpSpPr>
              <a:grpSpLocks/>
            </p:cNvGrpSpPr>
            <p:nvPr/>
          </p:nvGrpSpPr>
          <p:grpSpPr bwMode="auto">
            <a:xfrm>
              <a:off x="624" y="480"/>
              <a:ext cx="3456" cy="1968"/>
              <a:chOff x="624" y="480"/>
              <a:chExt cx="3456" cy="1968"/>
            </a:xfrm>
          </p:grpSpPr>
          <p:grpSp>
            <p:nvGrpSpPr>
              <p:cNvPr id="129097" name="Group 73"/>
              <p:cNvGrpSpPr>
                <a:grpSpLocks/>
              </p:cNvGrpSpPr>
              <p:nvPr/>
            </p:nvGrpSpPr>
            <p:grpSpPr bwMode="auto">
              <a:xfrm>
                <a:off x="624" y="480"/>
                <a:ext cx="3456" cy="1968"/>
                <a:chOff x="624" y="480"/>
                <a:chExt cx="3456" cy="1968"/>
              </a:xfrm>
            </p:grpSpPr>
            <p:grpSp>
              <p:nvGrpSpPr>
                <p:cNvPr id="129098" name="Group 74"/>
                <p:cNvGrpSpPr>
                  <a:grpSpLocks/>
                </p:cNvGrpSpPr>
                <p:nvPr/>
              </p:nvGrpSpPr>
              <p:grpSpPr bwMode="auto">
                <a:xfrm>
                  <a:off x="624" y="480"/>
                  <a:ext cx="3456" cy="1968"/>
                  <a:chOff x="624" y="480"/>
                  <a:chExt cx="3456" cy="1968"/>
                </a:xfrm>
              </p:grpSpPr>
              <p:sp>
                <p:nvSpPr>
                  <p:cNvPr id="129099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543"/>
                    <a:ext cx="0" cy="144"/>
                  </a:xfrm>
                  <a:prstGeom prst="line">
                    <a:avLst/>
                  </a:prstGeom>
                  <a:noFill/>
                  <a:ln w="762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29100" name="Group 76"/>
                  <p:cNvGrpSpPr>
                    <a:grpSpLocks/>
                  </p:cNvGrpSpPr>
                  <p:nvPr/>
                </p:nvGrpSpPr>
                <p:grpSpPr bwMode="auto">
                  <a:xfrm>
                    <a:off x="624" y="480"/>
                    <a:ext cx="3456" cy="1968"/>
                    <a:chOff x="624" y="480"/>
                    <a:chExt cx="3456" cy="1968"/>
                  </a:xfrm>
                </p:grpSpPr>
                <p:grpSp>
                  <p:nvGrpSpPr>
                    <p:cNvPr id="129101" name="Group 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24" y="480"/>
                      <a:ext cx="3456" cy="1968"/>
                      <a:chOff x="624" y="432"/>
                      <a:chExt cx="3456" cy="1968"/>
                    </a:xfrm>
                  </p:grpSpPr>
                  <p:grpSp>
                    <p:nvGrpSpPr>
                      <p:cNvPr id="129102" name="Group 7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64" y="1379"/>
                        <a:ext cx="2928" cy="637"/>
                        <a:chOff x="864" y="1008"/>
                        <a:chExt cx="2928" cy="637"/>
                      </a:xfrm>
                    </p:grpSpPr>
                    <p:sp>
                      <p:nvSpPr>
                        <p:cNvPr id="129103" name="Rectangle 7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1104" cy="288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grpSp>
                      <p:nvGrpSpPr>
                        <p:cNvPr id="129104" name="Group 8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688" y="1008"/>
                          <a:ext cx="1104" cy="637"/>
                          <a:chOff x="2688" y="1008"/>
                          <a:chExt cx="1104" cy="637"/>
                        </a:xfrm>
                      </p:grpSpPr>
                      <p:sp>
                        <p:nvSpPr>
                          <p:cNvPr id="129105" name="Rectangle 8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688" y="1152"/>
                            <a:ext cx="1104" cy="28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grpSp>
                        <p:nvGrpSpPr>
                          <p:cNvPr id="129106" name="Group 82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3008" y="1008"/>
                            <a:ext cx="688" cy="637"/>
                            <a:chOff x="2880" y="1056"/>
                            <a:chExt cx="688" cy="637"/>
                          </a:xfrm>
                        </p:grpSpPr>
                        <p:sp>
                          <p:nvSpPr>
                            <p:cNvPr id="129107" name="Freeform 8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880" y="1056"/>
                              <a:ext cx="567" cy="581"/>
                            </a:xfrm>
                            <a:custGeom>
                              <a:avLst/>
                              <a:gdLst>
                                <a:gd name="T0" fmla="*/ 0 w 567"/>
                                <a:gd name="T1" fmla="*/ 0 h 581"/>
                                <a:gd name="T2" fmla="*/ 411 w 567"/>
                                <a:gd name="T3" fmla="*/ 571 h 581"/>
                                <a:gd name="T4" fmla="*/ 567 w 567"/>
                                <a:gd name="T5" fmla="*/ 581 h 581"/>
                              </a:gdLst>
                              <a:ahLst/>
                              <a:cxnLst>
                                <a:cxn ang="0">
                                  <a:pos x="T0" y="T1"/>
                                </a:cxn>
                                <a:cxn ang="0">
                                  <a:pos x="T2" y="T3"/>
                                </a:cxn>
                                <a:cxn ang="0">
                                  <a:pos x="T4" y="T5"/>
                                </a:cxn>
                              </a:cxnLst>
                              <a:rect l="0" t="0" r="r" b="b"/>
                              <a:pathLst>
                                <a:path w="567" h="581">
                                  <a:moveTo>
                                    <a:pt x="0" y="0"/>
                                  </a:moveTo>
                                  <a:lnTo>
                                    <a:pt x="411" y="571"/>
                                  </a:lnTo>
                                  <a:lnTo>
                                    <a:pt x="567" y="581"/>
                                  </a:lnTo>
                                </a:path>
                              </a:pathLst>
                            </a:custGeom>
                            <a:noFill/>
                            <a:ln w="38100" cmpd="sng">
                              <a:solidFill>
                                <a:schemeClr val="tx1"/>
                              </a:solidFill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  <p:txBody>
                            <a:bodyPr/>
                            <a:lstStyle/>
                            <a:p>
                              <a:pPr fontAlgn="base">
                                <a:spcBef>
                                  <a:spcPct val="0"/>
                                </a:spcBef>
                                <a:spcAft>
                                  <a:spcPct val="0"/>
                                </a:spcAft>
                              </a:pPr>
                              <a:endParaRPr lang="nl-NL" sz="2400">
                                <a:solidFill>
                                  <a:srgbClr val="000000"/>
                                </a:solidFill>
                              </a:endParaRPr>
                            </a:p>
                          </p:txBody>
                        </p:sp>
                        <p:grpSp>
                          <p:nvGrpSpPr>
                            <p:cNvPr id="129108" name="Group 84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3432" y="1557"/>
                              <a:ext cx="136" cy="136"/>
                              <a:chOff x="2024" y="1488"/>
                              <a:chExt cx="136" cy="136"/>
                            </a:xfrm>
                          </p:grpSpPr>
                          <p:sp>
                            <p:nvSpPr>
                              <p:cNvPr id="129109" name="Oval 85"/>
                              <p:cNvSpPr>
                                <a:spLocks noChangeAspect="1" noChangeArrowheads="1"/>
                              </p:cNvSpPr>
                              <p:nvPr/>
                            </p:nvSpPr>
                            <p:spPr bwMode="auto">
                              <a:xfrm>
                                <a:off x="2024" y="1488"/>
                                <a:ext cx="136" cy="136"/>
                              </a:xfrm>
                              <a:prstGeom prst="ellipse">
                                <a:avLst/>
                              </a:prstGeom>
                              <a:noFill/>
                              <a:ln w="381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solidFill>
                                      <a:schemeClr val="accent1"/>
                                    </a:solidFill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 wrap="none" anchor="ctr"/>
                              <a:lstStyle/>
                              <a:p>
                                <a:pPr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</a:pPr>
                                <a:endParaRPr lang="nl-NL" sz="2400">
                                  <a:solidFill>
                                    <a:srgbClr val="000000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29110" name="Line 86"/>
                              <p:cNvSpPr>
                                <a:spLocks noChangeShapeType="1"/>
                              </p:cNvSpPr>
                              <p:nvPr/>
                            </p:nvSpPr>
                            <p:spPr bwMode="auto">
                              <a:xfrm>
                                <a:off x="2052" y="1566"/>
                                <a:ext cx="91" cy="0"/>
                              </a:xfrm>
                              <a:prstGeom prst="line">
                                <a:avLst/>
                              </a:prstGeom>
                              <a:noFill/>
                              <a:ln w="38100">
                                <a:solidFill>
                                  <a:schemeClr val="tx1"/>
                                </a:solidFill>
                                <a:round/>
                                <a:headEnd/>
                                <a:tailEnd/>
                              </a:ln>
                              <a:effectLst/>
                              <a:extLst>
                                <a:ext uri="{909E8E84-426E-40DD-AFC4-6F175D3DCCD1}">
                                  <a14:hiddenFill xmlns:a14="http://schemas.microsoft.com/office/drawing/2010/main">
                                    <a:noFill/>
                                  </a14:hiddenFill>
                                </a:ext>
                                <a:ext uri="{AF507438-7753-43E0-B8FC-AC1667EBCBE1}">
                                  <a14:hiddenEffects xmlns:a14="http://schemas.microsoft.com/office/drawing/2010/main">
                                    <a:effectLst>
                                      <a:outerShdw dist="35921" dir="2700000" algn="ctr" rotWithShape="0">
                                        <a:schemeClr val="bg2"/>
                                      </a:outerShdw>
                                    </a:effectLst>
                                  </a14:hiddenEffects>
                                </a:ext>
                              </a:extLst>
                            </p:spPr>
                            <p:txBody>
                              <a:bodyPr/>
                              <a:lstStyle/>
                              <a:p>
                                <a:pPr fontAlgn="base">
                                  <a:spcBef>
                                    <a:spcPct val="0"/>
                                  </a:spcBef>
                                  <a:spcAft>
                                    <a:spcPct val="0"/>
                                  </a:spcAft>
                                </a:pPr>
                                <a:endParaRPr lang="nl-NL" sz="2400">
                                  <a:solidFill>
                                    <a:srgbClr val="000000"/>
                                  </a:solidFill>
                                </a:endParaRPr>
                              </a:p>
                            </p:txBody>
                          </p:sp>
                        </p:grpSp>
                      </p:grpSp>
                    </p:grpSp>
                    <p:sp>
                      <p:nvSpPr>
                        <p:cNvPr id="129111" name="Line 8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968" y="1296"/>
                          <a:ext cx="720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29112" name="Line 8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208" y="432"/>
                        <a:ext cx="0" cy="288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grpSp>
                    <p:nvGrpSpPr>
                      <p:cNvPr id="129113" name="Group 8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24" y="576"/>
                        <a:ext cx="1584" cy="1104"/>
                        <a:chOff x="624" y="576"/>
                        <a:chExt cx="1584" cy="1104"/>
                      </a:xfrm>
                    </p:grpSpPr>
                    <p:sp>
                      <p:nvSpPr>
                        <p:cNvPr id="129114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576"/>
                          <a:ext cx="1584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33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9115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>
                          <a:off x="624" y="1668"/>
                          <a:ext cx="240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33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9116" name="Line 9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624" y="576"/>
                          <a:ext cx="0" cy="110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rgbClr val="FF3300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29117" name="Group 9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304" y="576"/>
                        <a:ext cx="1776" cy="1056"/>
                        <a:chOff x="2304" y="576"/>
                        <a:chExt cx="1776" cy="1056"/>
                      </a:xfrm>
                    </p:grpSpPr>
                    <p:sp>
                      <p:nvSpPr>
                        <p:cNvPr id="129118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304" y="576"/>
                          <a:ext cx="177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9119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792" y="1632"/>
                          <a:ext cx="288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29120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4080" y="576"/>
                          <a:ext cx="0" cy="105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2912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304" y="1632"/>
                        <a:ext cx="0" cy="768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29122" name="Text Box 9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64" y="1478"/>
                      <a:ext cx="1152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4000 </a:t>
                      </a:r>
                      <a:r>
                        <a:rPr lang="en-US" altLang="nl-NL" sz="4000" b="1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Symbol" pitchFamily="18" charset="2"/>
                        </a:rPr>
                        <a:t>W</a:t>
                      </a:r>
                      <a:endParaRPr lang="nl-NL" altLang="nl-NL" sz="40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Symbol" pitchFamily="18" charset="2"/>
                      </a:endParaRPr>
                    </a:p>
                  </p:txBody>
                </p:sp>
              </p:grpSp>
            </p:grpSp>
            <p:sp>
              <p:nvSpPr>
                <p:cNvPr id="129123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2688" y="1478"/>
                  <a:ext cx="1152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1000 </a:t>
                  </a:r>
                  <a:r>
                    <a:rPr lang="en-US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Symbol" pitchFamily="18" charset="2"/>
                    </a:rPr>
                    <a:t>W</a:t>
                  </a:r>
                  <a:endParaRPr lang="nl-NL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Symbol" pitchFamily="18" charset="2"/>
                  </a:endParaRPr>
                </a:p>
              </p:txBody>
            </p:sp>
          </p:grpSp>
          <p:sp>
            <p:nvSpPr>
              <p:cNvPr id="129124" name="Text Box 100"/>
              <p:cNvSpPr txBox="1">
                <a:spLocks noChangeArrowheads="1"/>
              </p:cNvSpPr>
              <p:nvPr/>
            </p:nvSpPr>
            <p:spPr bwMode="auto">
              <a:xfrm>
                <a:off x="1920" y="672"/>
                <a:ext cx="1152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5,0 V</a:t>
                </a:r>
                <a:endParaRPr lang="nl-NL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Symbol" pitchFamily="18" charset="2"/>
                </a:endParaRPr>
              </a:p>
            </p:txBody>
          </p:sp>
          <p:sp>
            <p:nvSpPr>
              <p:cNvPr id="129125" name="Text Box 101"/>
              <p:cNvSpPr txBox="1">
                <a:spLocks noChangeArrowheads="1"/>
              </p:cNvSpPr>
              <p:nvPr/>
            </p:nvSpPr>
            <p:spPr bwMode="auto">
              <a:xfrm>
                <a:off x="1104" y="1104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U</a:t>
                </a:r>
                <a:r>
                  <a:rPr lang="en-US" altLang="nl-NL" sz="4000" b="1" baseline="-25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29126" name="Text Box 102"/>
              <p:cNvSpPr txBox="1">
                <a:spLocks noChangeArrowheads="1"/>
              </p:cNvSpPr>
              <p:nvPr/>
            </p:nvSpPr>
            <p:spPr bwMode="auto">
              <a:xfrm>
                <a:off x="3024" y="1104"/>
                <a:ext cx="52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U</a:t>
                </a:r>
                <a:r>
                  <a:rPr lang="en-US" altLang="nl-NL" sz="4000" b="1" baseline="-25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2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129127" name="Rectangle 103"/>
            <p:cNvSpPr>
              <a:spLocks noChangeArrowheads="1"/>
            </p:cNvSpPr>
            <p:nvPr/>
          </p:nvSpPr>
          <p:spPr bwMode="auto">
            <a:xfrm>
              <a:off x="771" y="1146"/>
              <a:ext cx="3168" cy="11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29128" name="Rectangle 104"/>
          <p:cNvSpPr>
            <a:spLocks noChangeArrowheads="1"/>
          </p:cNvSpPr>
          <p:nvPr/>
        </p:nvSpPr>
        <p:spPr bwMode="auto">
          <a:xfrm>
            <a:off x="6858000" y="0"/>
            <a:ext cx="144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daalt.</a:t>
            </a:r>
            <a:endParaRPr lang="nl-NL" altLang="nl-NL" sz="4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976065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9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9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9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9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9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2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29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9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29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29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29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2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0" grpId="0" autoUpdateAnimBg="0"/>
      <p:bldP spid="129083" grpId="0" autoUpdateAnimBg="0"/>
      <p:bldP spid="129084" grpId="0" autoUpdateAnimBg="0"/>
      <p:bldP spid="129085" grpId="0" autoUpdateAnimBg="0"/>
      <p:bldP spid="129086" grpId="0" autoUpdateAnimBg="0"/>
      <p:bldP spid="129087" grpId="0" autoUpdateAnimBg="0"/>
      <p:bldP spid="129088" grpId="0" autoUpdateAnimBg="0"/>
      <p:bldP spid="129089" grpId="0" autoUpdateAnimBg="0"/>
      <p:bldP spid="129094" grpId="0" animBg="1" autoUpdateAnimBg="0"/>
      <p:bldP spid="12912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0" y="6858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ingang van een AD-omzetter mag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 varieren van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88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6. AD-omzetter (A</a:t>
            </a:r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naloog naar</a:t>
            </a: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</a:t>
            </a:r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igitaal omzetter</a:t>
            </a: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): </a:t>
            </a:r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vwo</a:t>
            </a:r>
            <a:endParaRPr lang="nl-NL" altLang="nl-NL" sz="2800">
              <a:solidFill>
                <a:schemeClr val="accent2"/>
              </a:solidFill>
            </a:endParaRPr>
          </a:p>
        </p:txBody>
      </p:sp>
      <p:grpSp>
        <p:nvGrpSpPr>
          <p:cNvPr id="122906" name="Group 26"/>
          <p:cNvGrpSpPr>
            <a:grpSpLocks/>
          </p:cNvGrpSpPr>
          <p:nvPr/>
        </p:nvGrpSpPr>
        <p:grpSpPr bwMode="auto">
          <a:xfrm>
            <a:off x="2438400" y="3595688"/>
            <a:ext cx="2971800" cy="2438400"/>
            <a:chOff x="2496" y="1968"/>
            <a:chExt cx="1872" cy="1536"/>
          </a:xfrm>
        </p:grpSpPr>
        <p:grpSp>
          <p:nvGrpSpPr>
            <p:cNvPr id="122892" name="Group 12"/>
            <p:cNvGrpSpPr>
              <a:grpSpLocks/>
            </p:cNvGrpSpPr>
            <p:nvPr/>
          </p:nvGrpSpPr>
          <p:grpSpPr bwMode="auto">
            <a:xfrm>
              <a:off x="2928" y="1968"/>
              <a:ext cx="1008" cy="1536"/>
              <a:chOff x="2928" y="1968"/>
              <a:chExt cx="1008" cy="1536"/>
            </a:xfrm>
          </p:grpSpPr>
          <p:sp>
            <p:nvSpPr>
              <p:cNvPr id="122890" name="Text Box 10"/>
              <p:cNvSpPr txBox="1">
                <a:spLocks noChangeArrowheads="1"/>
              </p:cNvSpPr>
              <p:nvPr/>
            </p:nvSpPr>
            <p:spPr bwMode="auto">
              <a:xfrm>
                <a:off x="3063" y="2496"/>
                <a:ext cx="720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AD</a:t>
                </a:r>
                <a:endParaRPr lang="nl-NL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22891" name="Rectangle 11"/>
              <p:cNvSpPr>
                <a:spLocks noChangeArrowheads="1"/>
              </p:cNvSpPr>
              <p:nvPr/>
            </p:nvSpPr>
            <p:spPr bwMode="auto">
              <a:xfrm>
                <a:off x="2928" y="1968"/>
                <a:ext cx="1008" cy="153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2893" name="Line 13"/>
            <p:cNvSpPr>
              <a:spLocks noChangeShapeType="1"/>
            </p:cNvSpPr>
            <p:nvPr/>
          </p:nvSpPr>
          <p:spPr bwMode="auto">
            <a:xfrm flipH="1">
              <a:off x="2496" y="2736"/>
              <a:ext cx="4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grpSp>
          <p:nvGrpSpPr>
            <p:cNvPr id="122905" name="Group 25"/>
            <p:cNvGrpSpPr>
              <a:grpSpLocks/>
            </p:cNvGrpSpPr>
            <p:nvPr/>
          </p:nvGrpSpPr>
          <p:grpSpPr bwMode="auto">
            <a:xfrm>
              <a:off x="3936" y="2118"/>
              <a:ext cx="432" cy="1200"/>
              <a:chOff x="3936" y="2064"/>
              <a:chExt cx="432" cy="1296"/>
            </a:xfrm>
          </p:grpSpPr>
          <p:sp>
            <p:nvSpPr>
              <p:cNvPr id="122899" name="Line 19"/>
              <p:cNvSpPr>
                <a:spLocks noChangeShapeType="1"/>
              </p:cNvSpPr>
              <p:nvPr/>
            </p:nvSpPr>
            <p:spPr bwMode="auto">
              <a:xfrm>
                <a:off x="3936" y="2064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00" name="Line 20"/>
              <p:cNvSpPr>
                <a:spLocks noChangeShapeType="1"/>
              </p:cNvSpPr>
              <p:nvPr/>
            </p:nvSpPr>
            <p:spPr bwMode="auto">
              <a:xfrm>
                <a:off x="3936" y="2496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01" name="Line 21"/>
              <p:cNvSpPr>
                <a:spLocks noChangeShapeType="1"/>
              </p:cNvSpPr>
              <p:nvPr/>
            </p:nvSpPr>
            <p:spPr bwMode="auto">
              <a:xfrm>
                <a:off x="3936" y="2928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2902" name="Line 22"/>
              <p:cNvSpPr>
                <a:spLocks noChangeShapeType="1"/>
              </p:cNvSpPr>
              <p:nvPr/>
            </p:nvSpPr>
            <p:spPr bwMode="auto">
              <a:xfrm>
                <a:off x="3936" y="3360"/>
                <a:ext cx="43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22910" name="Group 30"/>
          <p:cNvGrpSpPr>
            <a:grpSpLocks/>
          </p:cNvGrpSpPr>
          <p:nvPr/>
        </p:nvGrpSpPr>
        <p:grpSpPr bwMode="auto">
          <a:xfrm>
            <a:off x="4329113" y="3429000"/>
            <a:ext cx="585787" cy="2709863"/>
            <a:chOff x="3687" y="1863"/>
            <a:chExt cx="369" cy="1707"/>
          </a:xfrm>
        </p:grpSpPr>
        <p:sp>
          <p:nvSpPr>
            <p:cNvPr id="122904" name="Text Box 24"/>
            <p:cNvSpPr txBox="1">
              <a:spLocks noChangeArrowheads="1"/>
            </p:cNvSpPr>
            <p:nvPr/>
          </p:nvSpPr>
          <p:spPr bwMode="auto">
            <a:xfrm>
              <a:off x="3702" y="1863"/>
              <a:ext cx="33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8</a:t>
              </a:r>
              <a:endParaRPr lang="nl-NL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2907" name="Text Box 27"/>
            <p:cNvSpPr txBox="1">
              <a:spLocks noChangeArrowheads="1"/>
            </p:cNvSpPr>
            <p:nvPr/>
          </p:nvSpPr>
          <p:spPr bwMode="auto">
            <a:xfrm>
              <a:off x="3696" y="2247"/>
              <a:ext cx="33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4</a:t>
              </a:r>
              <a:endParaRPr lang="nl-NL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2908" name="Text Box 28"/>
            <p:cNvSpPr txBox="1">
              <a:spLocks noChangeArrowheads="1"/>
            </p:cNvSpPr>
            <p:nvPr/>
          </p:nvSpPr>
          <p:spPr bwMode="auto">
            <a:xfrm>
              <a:off x="3687" y="2676"/>
              <a:ext cx="33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</a:t>
              </a:r>
              <a:endParaRPr lang="nl-NL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22909" name="Text Box 29"/>
            <p:cNvSpPr txBox="1">
              <a:spLocks noChangeArrowheads="1"/>
            </p:cNvSpPr>
            <p:nvPr/>
          </p:nvSpPr>
          <p:spPr bwMode="auto">
            <a:xfrm>
              <a:off x="3720" y="3090"/>
              <a:ext cx="33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nl-NL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sp>
        <p:nvSpPr>
          <p:cNvPr id="122911" name="Text Box 31"/>
          <p:cNvSpPr txBox="1">
            <a:spLocks noChangeArrowheads="1"/>
          </p:cNvSpPr>
          <p:nvPr/>
        </p:nvSpPr>
        <p:spPr bwMode="auto">
          <a:xfrm>
            <a:off x="1600200" y="4357688"/>
            <a:ext cx="914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en-US" altLang="nl-NL" sz="44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</a:t>
            </a:r>
            <a:endParaRPr lang="nl-NL" altLang="nl-NL" sz="44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22914" name="Group 34"/>
          <p:cNvGrpSpPr>
            <a:grpSpLocks/>
          </p:cNvGrpSpPr>
          <p:nvPr/>
        </p:nvGrpSpPr>
        <p:grpSpPr bwMode="auto">
          <a:xfrm>
            <a:off x="228600" y="5114925"/>
            <a:ext cx="2514600" cy="766763"/>
            <a:chOff x="144" y="2832"/>
            <a:chExt cx="1584" cy="483"/>
          </a:xfrm>
        </p:grpSpPr>
        <p:sp>
          <p:nvSpPr>
            <p:cNvPr id="122912" name="Text Box 32"/>
            <p:cNvSpPr txBox="1">
              <a:spLocks noChangeArrowheads="1"/>
            </p:cNvSpPr>
            <p:nvPr/>
          </p:nvSpPr>
          <p:spPr bwMode="auto">
            <a:xfrm>
              <a:off x="960" y="2835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 V</a:t>
              </a:r>
              <a:endParaRPr lang="nl-NL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13" name="Text Box 33"/>
            <p:cNvSpPr txBox="1">
              <a:spLocks noChangeArrowheads="1"/>
            </p:cNvSpPr>
            <p:nvPr/>
          </p:nvSpPr>
          <p:spPr bwMode="auto">
            <a:xfrm>
              <a:off x="144" y="2832"/>
              <a:ext cx="816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 tot</a:t>
              </a:r>
              <a:endParaRPr lang="nl-NL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2926" name="Group 46"/>
          <p:cNvGrpSpPr>
            <a:grpSpLocks/>
          </p:cNvGrpSpPr>
          <p:nvPr/>
        </p:nvGrpSpPr>
        <p:grpSpPr bwMode="auto">
          <a:xfrm>
            <a:off x="6084888" y="3573463"/>
            <a:ext cx="2535237" cy="766762"/>
            <a:chOff x="3833" y="2251"/>
            <a:chExt cx="1597" cy="483"/>
          </a:xfrm>
        </p:grpSpPr>
        <p:sp>
          <p:nvSpPr>
            <p:cNvPr id="122916" name="Text Box 36"/>
            <p:cNvSpPr txBox="1">
              <a:spLocks noChangeArrowheads="1"/>
            </p:cNvSpPr>
            <p:nvPr/>
          </p:nvSpPr>
          <p:spPr bwMode="auto">
            <a:xfrm>
              <a:off x="4662" y="2254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15</a:t>
              </a:r>
              <a:endParaRPr lang="nl-NL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17" name="Text Box 37"/>
            <p:cNvSpPr txBox="1">
              <a:spLocks noChangeArrowheads="1"/>
            </p:cNvSpPr>
            <p:nvPr/>
          </p:nvSpPr>
          <p:spPr bwMode="auto">
            <a:xfrm>
              <a:off x="3833" y="2251"/>
              <a:ext cx="90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 t/m</a:t>
              </a:r>
              <a:endParaRPr lang="nl-NL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22925" name="Group 45"/>
          <p:cNvGrpSpPr>
            <a:grpSpLocks/>
          </p:cNvGrpSpPr>
          <p:nvPr/>
        </p:nvGrpSpPr>
        <p:grpSpPr bwMode="auto">
          <a:xfrm>
            <a:off x="5826125" y="4581525"/>
            <a:ext cx="3317875" cy="766763"/>
            <a:chOff x="3670" y="2886"/>
            <a:chExt cx="2090" cy="483"/>
          </a:xfrm>
        </p:grpSpPr>
        <p:sp>
          <p:nvSpPr>
            <p:cNvPr id="122919" name="Text Box 39"/>
            <p:cNvSpPr txBox="1">
              <a:spLocks noChangeArrowheads="1"/>
            </p:cNvSpPr>
            <p:nvPr/>
          </p:nvSpPr>
          <p:spPr bwMode="auto">
            <a:xfrm>
              <a:off x="4918" y="2889"/>
              <a:ext cx="84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1111</a:t>
              </a:r>
              <a:endParaRPr lang="nl-NL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2920" name="Text Box 40"/>
            <p:cNvSpPr txBox="1">
              <a:spLocks noChangeArrowheads="1"/>
            </p:cNvSpPr>
            <p:nvPr/>
          </p:nvSpPr>
          <p:spPr bwMode="auto">
            <a:xfrm>
              <a:off x="3670" y="2886"/>
              <a:ext cx="134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0000 tot</a:t>
              </a:r>
              <a:endParaRPr lang="nl-NL" altLang="nl-NL" sz="44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22922" name="Rectangle 42"/>
          <p:cNvSpPr>
            <a:spLocks noChangeArrowheads="1"/>
          </p:cNvSpPr>
          <p:nvPr/>
        </p:nvSpPr>
        <p:spPr bwMode="auto">
          <a:xfrm>
            <a:off x="3352800" y="1295400"/>
            <a:ext cx="2286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tot 5 V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923" name="Rectangle 43"/>
          <p:cNvSpPr>
            <a:spLocks noChangeArrowheads="1"/>
          </p:cNvSpPr>
          <p:nvPr/>
        </p:nvSpPr>
        <p:spPr bwMode="auto">
          <a:xfrm>
            <a:off x="0" y="19812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uitgang van een 4 bits AD-omzetter mag varieren van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22924" name="Rectangle 44"/>
          <p:cNvSpPr>
            <a:spLocks noChangeArrowheads="1"/>
          </p:cNvSpPr>
          <p:nvPr/>
        </p:nvSpPr>
        <p:spPr bwMode="auto">
          <a:xfrm>
            <a:off x="4495800" y="2590800"/>
            <a:ext cx="457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t/m 15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(1111)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7892586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2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22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2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 autoUpdateAnimBg="0"/>
      <p:bldP spid="122888" grpId="0" autoUpdateAnimBg="0"/>
      <p:bldP spid="122911" grpId="0" autoUpdateAnimBg="0"/>
      <p:bldP spid="122922" grpId="0" autoUpdateAnimBg="0"/>
      <p:bldP spid="122923" grpId="0" autoUpdateAnimBg="0"/>
      <p:bldP spid="12292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AD-omzetter van het systeembord:</a:t>
            </a:r>
            <a:r>
              <a:rPr lang="en-US" altLang="nl-NL" sz="43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vwo</a:t>
            </a:r>
            <a:endParaRPr lang="nl-NL" altLang="nl-NL" sz="2800">
              <a:solidFill>
                <a:schemeClr val="accent2"/>
              </a:solidFill>
            </a:endParaRPr>
          </a:p>
        </p:txBody>
      </p:sp>
      <p:pic>
        <p:nvPicPr>
          <p:cNvPr id="151560" name="Picture 8" descr="systeembord f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731838"/>
            <a:ext cx="6121400" cy="497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561" name="AutoShape 9"/>
          <p:cNvSpPr>
            <a:spLocks noChangeArrowheads="1"/>
          </p:cNvSpPr>
          <p:nvPr/>
        </p:nvSpPr>
        <p:spPr bwMode="auto">
          <a:xfrm>
            <a:off x="0" y="5489575"/>
            <a:ext cx="2411413" cy="1368425"/>
          </a:xfrm>
          <a:prstGeom prst="wedgeRoundRectCallout">
            <a:avLst>
              <a:gd name="adj1" fmla="val 98519"/>
              <a:gd name="adj2" fmla="val -5556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AD-omzetter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1562" name="AutoShape 10"/>
          <p:cNvSpPr>
            <a:spLocks noChangeArrowheads="1"/>
          </p:cNvSpPr>
          <p:nvPr/>
        </p:nvSpPr>
        <p:spPr bwMode="auto">
          <a:xfrm>
            <a:off x="5364163" y="1125538"/>
            <a:ext cx="3779837" cy="1123950"/>
          </a:xfrm>
          <a:prstGeom prst="wedgeRoundRectCallout">
            <a:avLst>
              <a:gd name="adj1" fmla="val -79986"/>
              <a:gd name="adj2" fmla="val 29322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Digitaal uit van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0000 t/m 1111</a:t>
            </a:r>
            <a:endParaRPr lang="nl-NL" altLang="nl-NL" sz="32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1563" name="AutoShape 11"/>
          <p:cNvSpPr>
            <a:spLocks noChangeArrowheads="1"/>
          </p:cNvSpPr>
          <p:nvPr/>
        </p:nvSpPr>
        <p:spPr bwMode="auto">
          <a:xfrm>
            <a:off x="0" y="2636838"/>
            <a:ext cx="2411413" cy="1368425"/>
          </a:xfrm>
          <a:prstGeom prst="wedgeRoundRectCallout">
            <a:avLst>
              <a:gd name="adj1" fmla="val 92856"/>
              <a:gd name="adj2" fmla="val 13341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pt-BR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</a:t>
            </a:r>
            <a:r>
              <a:rPr lang="pt-BR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van 0 tot 5 V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5705725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utoUpdateAnimBg="0"/>
      <p:bldP spid="151561" grpId="0" animBg="1" autoUpdateAnimBg="0"/>
      <p:bldP spid="151562" grpId="0" animBg="1" autoUpdateAnimBg="0"/>
      <p:bldP spid="151563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462" name="Group 198"/>
          <p:cNvGrpSpPr>
            <a:grpSpLocks/>
          </p:cNvGrpSpPr>
          <p:nvPr/>
        </p:nvGrpSpPr>
        <p:grpSpPr bwMode="auto">
          <a:xfrm>
            <a:off x="914400" y="3244850"/>
            <a:ext cx="7496175" cy="3613150"/>
            <a:chOff x="576" y="2044"/>
            <a:chExt cx="4722" cy="2276"/>
          </a:xfrm>
        </p:grpSpPr>
        <p:grpSp>
          <p:nvGrpSpPr>
            <p:cNvPr id="139458" name="Group 194"/>
            <p:cNvGrpSpPr>
              <a:grpSpLocks/>
            </p:cNvGrpSpPr>
            <p:nvPr/>
          </p:nvGrpSpPr>
          <p:grpSpPr bwMode="auto">
            <a:xfrm>
              <a:off x="576" y="2044"/>
              <a:ext cx="4722" cy="2276"/>
              <a:chOff x="576" y="2044"/>
              <a:chExt cx="4722" cy="2276"/>
            </a:xfrm>
          </p:grpSpPr>
          <p:grpSp>
            <p:nvGrpSpPr>
              <p:cNvPr id="139435" name="Group 171"/>
              <p:cNvGrpSpPr>
                <a:grpSpLocks/>
              </p:cNvGrpSpPr>
              <p:nvPr/>
            </p:nvGrpSpPr>
            <p:grpSpPr bwMode="auto">
              <a:xfrm>
                <a:off x="576" y="2044"/>
                <a:ext cx="4722" cy="2276"/>
                <a:chOff x="240" y="672"/>
                <a:chExt cx="4722" cy="2276"/>
              </a:xfrm>
            </p:grpSpPr>
            <p:sp>
              <p:nvSpPr>
                <p:cNvPr id="139274" name="Rectangle 10"/>
                <p:cNvSpPr>
                  <a:spLocks noChangeArrowheads="1"/>
                </p:cNvSpPr>
                <p:nvPr/>
              </p:nvSpPr>
              <p:spPr bwMode="auto">
                <a:xfrm>
                  <a:off x="240" y="1548"/>
                  <a:ext cx="1200" cy="480"/>
                </a:xfrm>
                <a:prstGeom prst="rect">
                  <a:avLst/>
                </a:prstGeom>
                <a:solidFill>
                  <a:srgbClr val="99CC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0,0 V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grpSp>
              <p:nvGrpSpPr>
                <p:cNvPr id="139391" name="Group 127"/>
                <p:cNvGrpSpPr>
                  <a:grpSpLocks/>
                </p:cNvGrpSpPr>
                <p:nvPr/>
              </p:nvGrpSpPr>
              <p:grpSpPr bwMode="auto">
                <a:xfrm>
                  <a:off x="4335" y="672"/>
                  <a:ext cx="627" cy="2276"/>
                  <a:chOff x="3660" y="1380"/>
                  <a:chExt cx="405" cy="1539"/>
                </a:xfrm>
              </p:grpSpPr>
              <p:sp>
                <p:nvSpPr>
                  <p:cNvPr id="139392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3660" y="1380"/>
                    <a:ext cx="402" cy="480"/>
                  </a:xfrm>
                  <a:prstGeom prst="rect">
                    <a:avLst/>
                  </a:prstGeom>
                  <a:solidFill>
                    <a:srgbClr val="FFFF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4572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13716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18288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FF3300"/>
                      </a:buClr>
                    </a:pPr>
                    <a:r>
                      <a:rPr lang="en-US" altLang="nl-NL" sz="4000" b="1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1</a:t>
                    </a:r>
                    <a:endParaRPr lang="nl-NL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9393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3660" y="2112"/>
                    <a:ext cx="402" cy="480"/>
                  </a:xfrm>
                  <a:prstGeom prst="rect">
                    <a:avLst/>
                  </a:prstGeom>
                  <a:solidFill>
                    <a:srgbClr val="FFFF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4572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13716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18288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FF3300"/>
                      </a:buClr>
                    </a:pPr>
                    <a:r>
                      <a:rPr lang="en-US" altLang="nl-NL" sz="4000" b="1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1</a:t>
                    </a:r>
                    <a:endParaRPr lang="nl-NL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9394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3663" y="1776"/>
                    <a:ext cx="402" cy="480"/>
                  </a:xfrm>
                  <a:prstGeom prst="rect">
                    <a:avLst/>
                  </a:prstGeom>
                  <a:solidFill>
                    <a:srgbClr val="FFFF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4572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13716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18288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FF3300"/>
                      </a:buClr>
                    </a:pPr>
                    <a:r>
                      <a:rPr lang="en-US" altLang="nl-NL" sz="4000" b="1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1</a:t>
                    </a:r>
                    <a:endParaRPr lang="nl-NL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9395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3660" y="2439"/>
                    <a:ext cx="402" cy="480"/>
                  </a:xfrm>
                  <a:prstGeom prst="rect">
                    <a:avLst/>
                  </a:prstGeom>
                  <a:solidFill>
                    <a:srgbClr val="FFFFCC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4572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13716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18288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FF3300"/>
                      </a:buClr>
                    </a:pPr>
                    <a:r>
                      <a:rPr lang="en-US" altLang="nl-NL" sz="4000" b="1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1</a:t>
                    </a:r>
                    <a:endParaRPr lang="nl-NL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139398" name="Line 134"/>
                <p:cNvSpPr>
                  <a:spLocks noChangeShapeType="1"/>
                </p:cNvSpPr>
                <p:nvPr/>
              </p:nvSpPr>
              <p:spPr bwMode="auto">
                <a:xfrm>
                  <a:off x="3735" y="2640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9402" name="Rectangle 138"/>
                <p:cNvSpPr>
                  <a:spLocks noChangeArrowheads="1"/>
                </p:cNvSpPr>
                <p:nvPr/>
              </p:nvSpPr>
              <p:spPr bwMode="auto">
                <a:xfrm>
                  <a:off x="3477" y="807"/>
                  <a:ext cx="402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8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9403" name="Line 139"/>
                <p:cNvSpPr>
                  <a:spLocks noChangeShapeType="1"/>
                </p:cNvSpPr>
                <p:nvPr/>
              </p:nvSpPr>
              <p:spPr bwMode="auto">
                <a:xfrm>
                  <a:off x="3735" y="1056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9408" name="Freeform 144"/>
                <p:cNvSpPr>
                  <a:spLocks/>
                </p:cNvSpPr>
                <p:nvPr/>
              </p:nvSpPr>
              <p:spPr bwMode="auto">
                <a:xfrm>
                  <a:off x="1454" y="1791"/>
                  <a:ext cx="1051" cy="1"/>
                </a:xfrm>
                <a:custGeom>
                  <a:avLst/>
                  <a:gdLst>
                    <a:gd name="T0" fmla="*/ 0 w 1051"/>
                    <a:gd name="T1" fmla="*/ 1 h 1"/>
                    <a:gd name="T2" fmla="*/ 1051 w 1051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051" h="1">
                      <a:moveTo>
                        <a:pt x="0" y="1"/>
                      </a:moveTo>
                      <a:lnTo>
                        <a:pt x="1051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9409" name="Rectangle 145"/>
                <p:cNvSpPr>
                  <a:spLocks noChangeArrowheads="1"/>
                </p:cNvSpPr>
                <p:nvPr/>
              </p:nvSpPr>
              <p:spPr bwMode="auto">
                <a:xfrm>
                  <a:off x="2483" y="1376"/>
                  <a:ext cx="445" cy="7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CC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in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9410" name="Line 146"/>
                <p:cNvSpPr>
                  <a:spLocks noChangeShapeType="1"/>
                </p:cNvSpPr>
                <p:nvPr/>
              </p:nvSpPr>
              <p:spPr bwMode="auto">
                <a:xfrm>
                  <a:off x="3735" y="1569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9411" name="Line 147"/>
                <p:cNvSpPr>
                  <a:spLocks noChangeShapeType="1"/>
                </p:cNvSpPr>
                <p:nvPr/>
              </p:nvSpPr>
              <p:spPr bwMode="auto">
                <a:xfrm>
                  <a:off x="3735" y="2100"/>
                  <a:ext cx="58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9412" name="Rectangle 148"/>
                <p:cNvSpPr>
                  <a:spLocks noChangeArrowheads="1"/>
                </p:cNvSpPr>
                <p:nvPr/>
              </p:nvSpPr>
              <p:spPr bwMode="auto">
                <a:xfrm>
                  <a:off x="3483" y="1341"/>
                  <a:ext cx="402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4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9413" name="Rectangle 149"/>
                <p:cNvSpPr>
                  <a:spLocks noChangeArrowheads="1"/>
                </p:cNvSpPr>
                <p:nvPr/>
              </p:nvSpPr>
              <p:spPr bwMode="auto">
                <a:xfrm>
                  <a:off x="3486" y="1857"/>
                  <a:ext cx="402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2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9414" name="Rectangle 150"/>
                <p:cNvSpPr>
                  <a:spLocks noChangeArrowheads="1"/>
                </p:cNvSpPr>
                <p:nvPr/>
              </p:nvSpPr>
              <p:spPr bwMode="auto">
                <a:xfrm>
                  <a:off x="3489" y="2370"/>
                  <a:ext cx="402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1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9415" name="Rectangle 151"/>
                <p:cNvSpPr>
                  <a:spLocks noChangeArrowheads="1"/>
                </p:cNvSpPr>
                <p:nvPr/>
              </p:nvSpPr>
              <p:spPr bwMode="auto">
                <a:xfrm>
                  <a:off x="2505" y="885"/>
                  <a:ext cx="1230" cy="1899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39445" name="Group 181"/>
              <p:cNvGrpSpPr>
                <a:grpSpLocks/>
              </p:cNvGrpSpPr>
              <p:nvPr/>
            </p:nvGrpSpPr>
            <p:grpSpPr bwMode="auto">
              <a:xfrm>
                <a:off x="4734" y="2160"/>
                <a:ext cx="288" cy="2016"/>
                <a:chOff x="4896" y="2160"/>
                <a:chExt cx="288" cy="2016"/>
              </a:xfrm>
            </p:grpSpPr>
            <p:sp>
              <p:nvSpPr>
                <p:cNvPr id="139441" name="Rectangle 177"/>
                <p:cNvSpPr>
                  <a:spLocks noChangeArrowheads="1"/>
                </p:cNvSpPr>
                <p:nvPr/>
              </p:nvSpPr>
              <p:spPr bwMode="auto">
                <a:xfrm>
                  <a:off x="4896" y="2160"/>
                  <a:ext cx="288" cy="48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</a:t>
                  </a:r>
                  <a:endParaRPr lang="nl-NL" altLang="nl-NL" sz="40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9442" name="Rectangle 178"/>
                <p:cNvSpPr>
                  <a:spLocks noChangeArrowheads="1"/>
                </p:cNvSpPr>
                <p:nvPr/>
              </p:nvSpPr>
              <p:spPr bwMode="auto">
                <a:xfrm>
                  <a:off x="4896" y="2736"/>
                  <a:ext cx="288" cy="48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</a:t>
                  </a:r>
                  <a:endParaRPr lang="nl-NL" altLang="nl-NL" sz="40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9443" name="Rectangle 179"/>
                <p:cNvSpPr>
                  <a:spLocks noChangeArrowheads="1"/>
                </p:cNvSpPr>
                <p:nvPr/>
              </p:nvSpPr>
              <p:spPr bwMode="auto">
                <a:xfrm>
                  <a:off x="4896" y="3264"/>
                  <a:ext cx="288" cy="48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</a:t>
                  </a:r>
                  <a:endParaRPr lang="nl-NL" altLang="nl-NL" sz="40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9444" name="Rectangle 180"/>
                <p:cNvSpPr>
                  <a:spLocks noChangeArrowheads="1"/>
                </p:cNvSpPr>
                <p:nvPr/>
              </p:nvSpPr>
              <p:spPr bwMode="auto">
                <a:xfrm>
                  <a:off x="4896" y="3696"/>
                  <a:ext cx="288" cy="480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</a:t>
                  </a:r>
                  <a:endParaRPr lang="nl-NL" altLang="nl-NL" sz="40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  <p:sp>
          <p:nvSpPr>
            <p:cNvPr id="139461" name="Rectangle 197"/>
            <p:cNvSpPr>
              <a:spLocks noChangeArrowheads="1"/>
            </p:cNvSpPr>
            <p:nvPr/>
          </p:nvSpPr>
          <p:spPr bwMode="auto">
            <a:xfrm>
              <a:off x="3138" y="2868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AD</a:t>
              </a:r>
              <a:endParaRPr lang="nl-NL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3927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09075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bits AD-omzetter</a:t>
            </a: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(ADC = Analoog Digitaal Convertor): </a:t>
            </a:r>
            <a:r>
              <a:rPr lang="en-US" altLang="nl-NL" sz="1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vwo</a:t>
            </a:r>
            <a:endParaRPr lang="nl-NL" altLang="nl-NL" sz="1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36" name="Rectangle 172"/>
          <p:cNvSpPr>
            <a:spLocks noChangeArrowheads="1"/>
          </p:cNvSpPr>
          <p:nvPr/>
        </p:nvSpPr>
        <p:spPr bwMode="auto">
          <a:xfrm>
            <a:off x="0" y="609600"/>
            <a:ext cx="678180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altLang="nl-NL" sz="4000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</a:t>
            </a: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0,0 </a:t>
            </a:r>
            <a:r>
              <a:rPr lang="en-US" altLang="nl-NL" sz="4000" b="1" u="sng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</a:t>
            </a: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5,0 V en dec. uit =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37" name="Rectangle 173"/>
          <p:cNvSpPr>
            <a:spLocks noChangeArrowheads="1"/>
          </p:cNvSpPr>
          <p:nvPr/>
        </p:nvSpPr>
        <p:spPr bwMode="auto">
          <a:xfrm>
            <a:off x="6934200" y="609600"/>
            <a:ext cx="1981200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t/</a:t>
            </a:r>
            <a:r>
              <a:rPr lang="en-US" altLang="nl-NL" sz="4000" b="1" u="sng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15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38" name="Rectangle 174"/>
          <p:cNvSpPr>
            <a:spLocks noChangeArrowheads="1"/>
          </p:cNvSpPr>
          <p:nvPr/>
        </p:nvSpPr>
        <p:spPr bwMode="auto">
          <a:xfrm>
            <a:off x="0" y="1700213"/>
            <a:ext cx="3200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stapgrootte = 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39" name="Rectangle 175"/>
          <p:cNvSpPr>
            <a:spLocks noChangeArrowheads="1"/>
          </p:cNvSpPr>
          <p:nvPr/>
        </p:nvSpPr>
        <p:spPr bwMode="auto">
          <a:xfrm>
            <a:off x="-36513" y="2563813"/>
            <a:ext cx="2974976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altLang="nl-NL" sz="4000" b="1" baseline="-25000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</a:t>
            </a: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1,8 V =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40" name="Rectangle 176"/>
          <p:cNvSpPr>
            <a:spLocks noChangeArrowheads="1"/>
          </p:cNvSpPr>
          <p:nvPr/>
        </p:nvSpPr>
        <p:spPr bwMode="auto">
          <a:xfrm>
            <a:off x="2952750" y="2536825"/>
            <a:ext cx="6191250" cy="75088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1,8/0,3125 = 5,8 stappen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46" name="Text Box 182"/>
          <p:cNvSpPr txBox="1">
            <a:spLocks noChangeArrowheads="1"/>
          </p:cNvSpPr>
          <p:nvPr/>
        </p:nvSpPr>
        <p:spPr bwMode="auto">
          <a:xfrm>
            <a:off x="900113" y="4638675"/>
            <a:ext cx="1976437" cy="7556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1,8 V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39447" name="Group 183"/>
          <p:cNvGrpSpPr>
            <a:grpSpLocks/>
          </p:cNvGrpSpPr>
          <p:nvPr/>
        </p:nvGrpSpPr>
        <p:grpSpPr bwMode="auto">
          <a:xfrm>
            <a:off x="7467600" y="3429000"/>
            <a:ext cx="457200" cy="3200400"/>
            <a:chOff x="4896" y="2160"/>
            <a:chExt cx="288" cy="2016"/>
          </a:xfrm>
        </p:grpSpPr>
        <p:sp>
          <p:nvSpPr>
            <p:cNvPr id="139448" name="Rectangle 184"/>
            <p:cNvSpPr>
              <a:spLocks noChangeArrowheads="1"/>
            </p:cNvSpPr>
            <p:nvPr/>
          </p:nvSpPr>
          <p:spPr bwMode="auto">
            <a:xfrm>
              <a:off x="4896" y="2160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449" name="Rectangle 185"/>
            <p:cNvSpPr>
              <a:spLocks noChangeArrowheads="1"/>
            </p:cNvSpPr>
            <p:nvPr/>
          </p:nvSpPr>
          <p:spPr bwMode="auto">
            <a:xfrm>
              <a:off x="4896" y="2736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450" name="Rectangle 186"/>
            <p:cNvSpPr>
              <a:spLocks noChangeArrowheads="1"/>
            </p:cNvSpPr>
            <p:nvPr/>
          </p:nvSpPr>
          <p:spPr bwMode="auto">
            <a:xfrm>
              <a:off x="4896" y="3264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451" name="Rectangle 187"/>
            <p:cNvSpPr>
              <a:spLocks noChangeArrowheads="1"/>
            </p:cNvSpPr>
            <p:nvPr/>
          </p:nvSpPr>
          <p:spPr bwMode="auto">
            <a:xfrm>
              <a:off x="4896" y="3696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39453" name="Group 189"/>
          <p:cNvGrpSpPr>
            <a:grpSpLocks/>
          </p:cNvGrpSpPr>
          <p:nvPr/>
        </p:nvGrpSpPr>
        <p:grpSpPr bwMode="auto">
          <a:xfrm>
            <a:off x="7480300" y="3429000"/>
            <a:ext cx="457200" cy="3200400"/>
            <a:chOff x="4896" y="2160"/>
            <a:chExt cx="288" cy="2016"/>
          </a:xfrm>
        </p:grpSpPr>
        <p:sp>
          <p:nvSpPr>
            <p:cNvPr id="139454" name="Rectangle 190"/>
            <p:cNvSpPr>
              <a:spLocks noChangeArrowheads="1"/>
            </p:cNvSpPr>
            <p:nvPr/>
          </p:nvSpPr>
          <p:spPr bwMode="auto">
            <a:xfrm>
              <a:off x="4896" y="2160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455" name="Rectangle 191"/>
            <p:cNvSpPr>
              <a:spLocks noChangeArrowheads="1"/>
            </p:cNvSpPr>
            <p:nvPr/>
          </p:nvSpPr>
          <p:spPr bwMode="auto">
            <a:xfrm>
              <a:off x="4896" y="2736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456" name="Rectangle 192"/>
            <p:cNvSpPr>
              <a:spLocks noChangeArrowheads="1"/>
            </p:cNvSpPr>
            <p:nvPr/>
          </p:nvSpPr>
          <p:spPr bwMode="auto">
            <a:xfrm>
              <a:off x="4896" y="3264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457" name="Rectangle 193"/>
            <p:cNvSpPr>
              <a:spLocks noChangeArrowheads="1"/>
            </p:cNvSpPr>
            <p:nvPr/>
          </p:nvSpPr>
          <p:spPr bwMode="auto">
            <a:xfrm>
              <a:off x="4896" y="3696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39459" name="Rectangle 195"/>
          <p:cNvSpPr>
            <a:spLocks noChangeArrowheads="1"/>
          </p:cNvSpPr>
          <p:nvPr/>
        </p:nvSpPr>
        <p:spPr bwMode="auto">
          <a:xfrm>
            <a:off x="3203575" y="1831975"/>
            <a:ext cx="48006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5,0 V/16 = 0,3125 V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63" name="Rectangle 199"/>
          <p:cNvSpPr>
            <a:spLocks noChangeArrowheads="1"/>
          </p:cNvSpPr>
          <p:nvPr/>
        </p:nvSpPr>
        <p:spPr bwMode="auto">
          <a:xfrm>
            <a:off x="4572000" y="1320800"/>
            <a:ext cx="4724400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binair 0000 t/m 1111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65" name="Line 201"/>
          <p:cNvSpPr>
            <a:spLocks noChangeShapeType="1"/>
          </p:cNvSpPr>
          <p:nvPr/>
        </p:nvSpPr>
        <p:spPr bwMode="auto">
          <a:xfrm>
            <a:off x="6172200" y="2708275"/>
            <a:ext cx="22860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9466" name="Text Box 202"/>
          <p:cNvSpPr txBox="1">
            <a:spLocks noChangeArrowheads="1"/>
          </p:cNvSpPr>
          <p:nvPr/>
        </p:nvSpPr>
        <p:spPr bwMode="auto">
          <a:xfrm>
            <a:off x="900113" y="4638675"/>
            <a:ext cx="1976437" cy="7556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4,0 V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39470" name="Group 206"/>
          <p:cNvGrpSpPr>
            <a:grpSpLocks/>
          </p:cNvGrpSpPr>
          <p:nvPr/>
        </p:nvGrpSpPr>
        <p:grpSpPr bwMode="auto">
          <a:xfrm>
            <a:off x="7481888" y="3414713"/>
            <a:ext cx="457200" cy="3200400"/>
            <a:chOff x="4896" y="2160"/>
            <a:chExt cx="288" cy="2016"/>
          </a:xfrm>
        </p:grpSpPr>
        <p:sp>
          <p:nvSpPr>
            <p:cNvPr id="139471" name="Rectangle 207"/>
            <p:cNvSpPr>
              <a:spLocks noChangeArrowheads="1"/>
            </p:cNvSpPr>
            <p:nvPr/>
          </p:nvSpPr>
          <p:spPr bwMode="auto">
            <a:xfrm>
              <a:off x="4896" y="2160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472" name="Rectangle 208"/>
            <p:cNvSpPr>
              <a:spLocks noChangeArrowheads="1"/>
            </p:cNvSpPr>
            <p:nvPr/>
          </p:nvSpPr>
          <p:spPr bwMode="auto">
            <a:xfrm>
              <a:off x="4896" y="2736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473" name="Rectangle 209"/>
            <p:cNvSpPr>
              <a:spLocks noChangeArrowheads="1"/>
            </p:cNvSpPr>
            <p:nvPr/>
          </p:nvSpPr>
          <p:spPr bwMode="auto">
            <a:xfrm>
              <a:off x="4896" y="3264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9474" name="Rectangle 210"/>
            <p:cNvSpPr>
              <a:spLocks noChangeArrowheads="1"/>
            </p:cNvSpPr>
            <p:nvPr/>
          </p:nvSpPr>
          <p:spPr bwMode="auto">
            <a:xfrm>
              <a:off x="4896" y="3696"/>
              <a:ext cx="288" cy="48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39452" name="Text Box 188"/>
          <p:cNvSpPr txBox="1">
            <a:spLocks noChangeArrowheads="1"/>
          </p:cNvSpPr>
          <p:nvPr/>
        </p:nvSpPr>
        <p:spPr bwMode="auto">
          <a:xfrm>
            <a:off x="900113" y="4581525"/>
            <a:ext cx="1976437" cy="812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4,7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67" name="Text Box 203"/>
          <p:cNvSpPr txBox="1">
            <a:spLocks noChangeArrowheads="1"/>
          </p:cNvSpPr>
          <p:nvPr/>
        </p:nvSpPr>
        <p:spPr bwMode="auto">
          <a:xfrm>
            <a:off x="1200150" y="2565400"/>
            <a:ext cx="7885113" cy="79216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4,0 V =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68" name="Rectangle 204"/>
          <p:cNvSpPr>
            <a:spLocks noChangeArrowheads="1"/>
          </p:cNvSpPr>
          <p:nvPr/>
        </p:nvSpPr>
        <p:spPr bwMode="auto">
          <a:xfrm>
            <a:off x="2987675" y="2565400"/>
            <a:ext cx="6227763" cy="71913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4,0/0,3125 = 12,8 stappen 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69" name="Line 205"/>
          <p:cNvSpPr>
            <a:spLocks noChangeShapeType="1"/>
          </p:cNvSpPr>
          <p:nvPr/>
        </p:nvSpPr>
        <p:spPr bwMode="auto">
          <a:xfrm>
            <a:off x="6516688" y="2665413"/>
            <a:ext cx="228600" cy="533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9475" name="Text Box 211"/>
          <p:cNvSpPr txBox="1">
            <a:spLocks noChangeArrowheads="1"/>
          </p:cNvSpPr>
          <p:nvPr/>
        </p:nvSpPr>
        <p:spPr bwMode="auto">
          <a:xfrm>
            <a:off x="1187450" y="2565400"/>
            <a:ext cx="8027988" cy="7556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4,7 V =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9476" name="Rectangle 212"/>
          <p:cNvSpPr>
            <a:spLocks noChangeArrowheads="1"/>
          </p:cNvSpPr>
          <p:nvPr/>
        </p:nvSpPr>
        <p:spPr bwMode="auto">
          <a:xfrm>
            <a:off x="2987675" y="2536825"/>
            <a:ext cx="6256338" cy="75088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4,7/0,3125 = 15 stappen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9547871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9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9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9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39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3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9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9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39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3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39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3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3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1" grpId="0" autoUpdateAnimBg="0"/>
      <p:bldP spid="139436" grpId="0" autoUpdateAnimBg="0"/>
      <p:bldP spid="139437" grpId="0" autoUpdateAnimBg="0"/>
      <p:bldP spid="139438" grpId="0" autoUpdateAnimBg="0"/>
      <p:bldP spid="139439" grpId="0" autoUpdateAnimBg="0"/>
      <p:bldP spid="139440" grpId="0" animBg="1" autoUpdateAnimBg="0"/>
      <p:bldP spid="139446" grpId="0" animBg="1" autoUpdateAnimBg="0"/>
      <p:bldP spid="139459" grpId="0" autoUpdateAnimBg="0"/>
      <p:bldP spid="139463" grpId="0" autoUpdateAnimBg="0"/>
      <p:bldP spid="139465" grpId="0" animBg="1"/>
      <p:bldP spid="139466" grpId="0" animBg="1" autoUpdateAnimBg="0"/>
      <p:bldP spid="139452" grpId="0" animBg="1" autoUpdateAnimBg="0"/>
      <p:bldP spid="139467" grpId="0" animBg="1" autoUpdateAnimBg="0"/>
      <p:bldP spid="139468" grpId="0" animBg="1" autoUpdateAnimBg="0"/>
      <p:bldP spid="139469" grpId="0" animBg="1"/>
      <p:bldP spid="139475" grpId="0" animBg="1" autoUpdateAnimBg="0"/>
      <p:bldP spid="139476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64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bits AD-omzetter (Analoog in, </a:t>
            </a:r>
            <a:r>
              <a:rPr lang="en-US" altLang="nl-NL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digitaal uit</a:t>
            </a: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): </a:t>
            </a:r>
            <a:r>
              <a:rPr lang="en-US" altLang="nl-NL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vwo</a:t>
            </a:r>
            <a:endParaRPr lang="nl-NL" altLang="nl-NL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2382" name="Rectangle 46"/>
          <p:cNvSpPr>
            <a:spLocks noChangeArrowheads="1"/>
          </p:cNvSpPr>
          <p:nvPr/>
        </p:nvSpPr>
        <p:spPr bwMode="auto">
          <a:xfrm>
            <a:off x="0" y="784225"/>
            <a:ext cx="8001000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Stapgrootte = 5,0 V/16 = 0,3125 V</a:t>
            </a:r>
            <a:endParaRPr lang="nl-NL" altLang="nl-NL" sz="4000" b="1">
              <a:solidFill>
                <a:srgbClr val="00CC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42541" name="Group 205"/>
          <p:cNvGraphicFramePr>
            <a:graphicFrameLocks noGrp="1"/>
          </p:cNvGraphicFramePr>
          <p:nvPr/>
        </p:nvGraphicFramePr>
        <p:xfrm>
          <a:off x="0" y="1341438"/>
          <a:ext cx="9109075" cy="5118100"/>
        </p:xfrm>
        <a:graphic>
          <a:graphicData uri="http://schemas.openxmlformats.org/drawingml/2006/table">
            <a:tbl>
              <a:tblPr/>
              <a:tblGrid>
                <a:gridCol w="4067175"/>
                <a:gridCol w="1944688"/>
                <a:gridCol w="1655762"/>
                <a:gridCol w="1441450"/>
              </a:tblGrid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U</a:t>
                      </a:r>
                      <a:r>
                        <a:rPr kumimoji="0" lang="en-US" altLang="nl-NL" sz="3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in</a:t>
                      </a:r>
                      <a:r>
                        <a:rPr kumimoji="0" lang="en-US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(V)</a:t>
                      </a:r>
                      <a:endParaRPr kumimoji="0" lang="nl-NL" altLang="nl-NL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(stappen)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stappen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binair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0,0000  </a:t>
                      </a:r>
                      <a:r>
                        <a:rPr kumimoji="0" lang="nl-NL" altLang="nl-NL" sz="36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tot</a:t>
                      </a: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 0,3125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 </a:t>
                      </a:r>
                      <a:r>
                        <a:rPr kumimoji="0" lang="nl-NL" altLang="nl-NL" sz="3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tot</a:t>
                      </a: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0,3125  tot  0,6250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 tot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0,6250  tot  0,9375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 tot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0,9375  tot  1,2500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3 tot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0011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. . . 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. . .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.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. . .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4,3750  tot  4,6875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14 tot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4,6875  tot  5,0000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15 tot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1111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07783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64" grpId="0" autoUpdateAnimBg="0"/>
      <p:bldP spid="14238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52" name="Rectangle 36"/>
          <p:cNvSpPr>
            <a:spLocks noChangeArrowheads="1"/>
          </p:cNvSpPr>
          <p:nvPr/>
        </p:nvSpPr>
        <p:spPr bwMode="auto">
          <a:xfrm>
            <a:off x="5486400" y="762000"/>
            <a:ext cx="320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vergelijken.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455" name="Rectangle 3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5715000" cy="6096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Comparator.</a:t>
            </a:r>
            <a:endParaRPr lang="nl-NL" altLang="nl-NL" sz="40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0461" name="Rectangle 45"/>
          <p:cNvSpPr>
            <a:spLocks noChangeArrowheads="1"/>
          </p:cNvSpPr>
          <p:nvPr/>
        </p:nvSpPr>
        <p:spPr bwMode="auto">
          <a:xfrm>
            <a:off x="0" y="685800"/>
            <a:ext cx="5486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compair betekent . . .</a:t>
            </a:r>
            <a:endParaRPr lang="nl-NL" altLang="nl-NL" sz="4000" b="1" u="sng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522" name="Rectangle 106"/>
          <p:cNvSpPr>
            <a:spLocks noChangeArrowheads="1"/>
          </p:cNvSpPr>
          <p:nvPr/>
        </p:nvSpPr>
        <p:spPr bwMode="auto">
          <a:xfrm>
            <a:off x="1981200" y="2209800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V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0523" name="Rectangle 107"/>
          <p:cNvSpPr>
            <a:spLocks noChangeArrowheads="1"/>
          </p:cNvSpPr>
          <p:nvPr/>
        </p:nvSpPr>
        <p:spPr bwMode="auto">
          <a:xfrm>
            <a:off x="7696200" y="2566988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V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60528" name="Group 112"/>
          <p:cNvGrpSpPr>
            <a:grpSpLocks/>
          </p:cNvGrpSpPr>
          <p:nvPr/>
        </p:nvGrpSpPr>
        <p:grpSpPr bwMode="auto">
          <a:xfrm>
            <a:off x="666750" y="2209800"/>
            <a:ext cx="7138988" cy="3095625"/>
            <a:chOff x="420" y="1761"/>
            <a:chExt cx="4497" cy="1950"/>
          </a:xfrm>
        </p:grpSpPr>
        <p:sp>
          <p:nvSpPr>
            <p:cNvPr id="60479" name="Rectangle 63"/>
            <p:cNvSpPr>
              <a:spLocks noChangeArrowheads="1"/>
            </p:cNvSpPr>
            <p:nvPr/>
          </p:nvSpPr>
          <p:spPr bwMode="auto">
            <a:xfrm>
              <a:off x="480" y="1836"/>
              <a:ext cx="864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295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1752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2098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2667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</a:t>
              </a:r>
              <a:r>
                <a:rPr lang="en-US" altLang="nl-NL" sz="40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</a:t>
              </a: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60518" name="Rectangle 102"/>
            <p:cNvSpPr>
              <a:spLocks noChangeArrowheads="1"/>
            </p:cNvSpPr>
            <p:nvPr/>
          </p:nvSpPr>
          <p:spPr bwMode="auto">
            <a:xfrm>
              <a:off x="420" y="2256"/>
              <a:ext cx="1536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295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1752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2098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2667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</a:t>
              </a:r>
              <a:r>
                <a:rPr lang="en-US" altLang="nl-NL" sz="40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ref</a:t>
              </a: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 2 V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60515" name="Group 99"/>
            <p:cNvGrpSpPr>
              <a:grpSpLocks/>
            </p:cNvGrpSpPr>
            <p:nvPr/>
          </p:nvGrpSpPr>
          <p:grpSpPr bwMode="auto">
            <a:xfrm>
              <a:off x="1632" y="2685"/>
              <a:ext cx="987" cy="1026"/>
              <a:chOff x="576" y="2976"/>
              <a:chExt cx="987" cy="1026"/>
            </a:xfrm>
          </p:grpSpPr>
          <p:grpSp>
            <p:nvGrpSpPr>
              <p:cNvPr id="60503" name="Group 87"/>
              <p:cNvGrpSpPr>
                <a:grpSpLocks/>
              </p:cNvGrpSpPr>
              <p:nvPr/>
            </p:nvGrpSpPr>
            <p:grpSpPr bwMode="auto">
              <a:xfrm>
                <a:off x="912" y="3312"/>
                <a:ext cx="336" cy="384"/>
                <a:chOff x="3024" y="3081"/>
                <a:chExt cx="576" cy="615"/>
              </a:xfrm>
            </p:grpSpPr>
            <p:sp>
              <p:nvSpPr>
                <p:cNvPr id="60501" name="Oval 85"/>
                <p:cNvSpPr>
                  <a:spLocks noChangeAspect="1" noChangeArrowheads="1"/>
                </p:cNvSpPr>
                <p:nvPr/>
              </p:nvSpPr>
              <p:spPr bwMode="auto">
                <a:xfrm>
                  <a:off x="3024" y="3120"/>
                  <a:ext cx="576" cy="576"/>
                </a:xfrm>
                <a:prstGeom prst="ellipse">
                  <a:avLst/>
                </a:prstGeom>
                <a:solidFill>
                  <a:schemeClr val="folHlink"/>
                </a:solidFill>
                <a:ln w="381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0502" name="Freeform 86"/>
                <p:cNvSpPr>
                  <a:spLocks/>
                </p:cNvSpPr>
                <p:nvPr/>
              </p:nvSpPr>
              <p:spPr bwMode="auto">
                <a:xfrm>
                  <a:off x="3026" y="3081"/>
                  <a:ext cx="142" cy="183"/>
                </a:xfrm>
                <a:custGeom>
                  <a:avLst/>
                  <a:gdLst>
                    <a:gd name="T0" fmla="*/ 46 w 142"/>
                    <a:gd name="T1" fmla="*/ 183 h 183"/>
                    <a:gd name="T2" fmla="*/ 0 w 142"/>
                    <a:gd name="T3" fmla="*/ 0 h 183"/>
                    <a:gd name="T4" fmla="*/ 142 w 142"/>
                    <a:gd name="T5" fmla="*/ 87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2" h="183">
                      <a:moveTo>
                        <a:pt x="46" y="183"/>
                      </a:moveTo>
                      <a:lnTo>
                        <a:pt x="0" y="0"/>
                      </a:lnTo>
                      <a:lnTo>
                        <a:pt x="142" y="87"/>
                      </a:lnTo>
                    </a:path>
                  </a:pathLst>
                </a:custGeom>
                <a:solidFill>
                  <a:schemeClr val="folHlink"/>
                </a:solidFill>
                <a:ln w="38100" cmpd="dbl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60505" name="Text Box 89"/>
              <p:cNvSpPr txBox="1">
                <a:spLocks noChangeArrowheads="1"/>
              </p:cNvSpPr>
              <p:nvPr/>
            </p:nvSpPr>
            <p:spPr bwMode="auto">
              <a:xfrm>
                <a:off x="1323" y="3300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4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60506" name="Text Box 90"/>
              <p:cNvSpPr txBox="1">
                <a:spLocks noChangeArrowheads="1"/>
              </p:cNvSpPr>
              <p:nvPr/>
            </p:nvSpPr>
            <p:spPr bwMode="auto">
              <a:xfrm>
                <a:off x="720" y="2976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2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60507" name="Text Box 91"/>
              <p:cNvSpPr txBox="1">
                <a:spLocks noChangeArrowheads="1"/>
              </p:cNvSpPr>
              <p:nvPr/>
            </p:nvSpPr>
            <p:spPr bwMode="auto">
              <a:xfrm>
                <a:off x="1248" y="2976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3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60508" name="Text Box 92"/>
              <p:cNvSpPr txBox="1">
                <a:spLocks noChangeArrowheads="1"/>
              </p:cNvSpPr>
              <p:nvPr/>
            </p:nvSpPr>
            <p:spPr bwMode="auto">
              <a:xfrm>
                <a:off x="576" y="3312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60509" name="Text Box 93"/>
              <p:cNvSpPr txBox="1">
                <a:spLocks noChangeArrowheads="1"/>
              </p:cNvSpPr>
              <p:nvPr/>
            </p:nvSpPr>
            <p:spPr bwMode="auto">
              <a:xfrm>
                <a:off x="1179" y="3598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5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60510" name="Text Box 94"/>
              <p:cNvSpPr txBox="1">
                <a:spLocks noChangeArrowheads="1"/>
              </p:cNvSpPr>
              <p:nvPr/>
            </p:nvSpPr>
            <p:spPr bwMode="auto">
              <a:xfrm>
                <a:off x="729" y="3595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0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60521" name="Rectangle 105"/>
            <p:cNvSpPr>
              <a:spLocks noChangeArrowheads="1"/>
            </p:cNvSpPr>
            <p:nvPr/>
          </p:nvSpPr>
          <p:spPr bwMode="auto">
            <a:xfrm>
              <a:off x="4005" y="2040"/>
              <a:ext cx="91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295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1752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2098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2667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</a:t>
              </a:r>
              <a:r>
                <a:rPr lang="en-US" altLang="nl-NL" sz="40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uit</a:t>
              </a: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60527" name="Group 111"/>
            <p:cNvGrpSpPr>
              <a:grpSpLocks/>
            </p:cNvGrpSpPr>
            <p:nvPr/>
          </p:nvGrpSpPr>
          <p:grpSpPr bwMode="auto">
            <a:xfrm>
              <a:off x="1833" y="1761"/>
              <a:ext cx="2199" cy="1275"/>
              <a:chOff x="1833" y="1761"/>
              <a:chExt cx="2199" cy="1275"/>
            </a:xfrm>
          </p:grpSpPr>
          <p:sp>
            <p:nvSpPr>
              <p:cNvPr id="60497" name="AutoShape 81"/>
              <p:cNvSpPr>
                <a:spLocks noChangeArrowheads="1"/>
              </p:cNvSpPr>
              <p:nvPr/>
            </p:nvSpPr>
            <p:spPr bwMode="auto">
              <a:xfrm rot="5400000">
                <a:off x="2520" y="1941"/>
                <a:ext cx="861" cy="723"/>
              </a:xfrm>
              <a:prstGeom prst="triangle">
                <a:avLst>
                  <a:gd name="adj" fmla="val 50000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498" name="Freeform 82"/>
              <p:cNvSpPr>
                <a:spLocks/>
              </p:cNvSpPr>
              <p:nvPr/>
            </p:nvSpPr>
            <p:spPr bwMode="auto">
              <a:xfrm>
                <a:off x="1833" y="2059"/>
                <a:ext cx="759" cy="2"/>
              </a:xfrm>
              <a:custGeom>
                <a:avLst/>
                <a:gdLst>
                  <a:gd name="T0" fmla="*/ 759 w 759"/>
                  <a:gd name="T1" fmla="*/ 2 h 2"/>
                  <a:gd name="T2" fmla="*/ 0 w 759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59" h="2">
                    <a:moveTo>
                      <a:pt x="759" y="2"/>
                    </a:moveTo>
                    <a:lnTo>
                      <a:pt x="0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499" name="Line 83"/>
              <p:cNvSpPr>
                <a:spLocks noChangeShapeType="1"/>
              </p:cNvSpPr>
              <p:nvPr/>
            </p:nvSpPr>
            <p:spPr bwMode="auto">
              <a:xfrm flipH="1">
                <a:off x="2112" y="2493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500" name="Freeform 84"/>
              <p:cNvSpPr>
                <a:spLocks/>
              </p:cNvSpPr>
              <p:nvPr/>
            </p:nvSpPr>
            <p:spPr bwMode="auto">
              <a:xfrm>
                <a:off x="2112" y="2493"/>
                <a:ext cx="1" cy="543"/>
              </a:xfrm>
              <a:custGeom>
                <a:avLst/>
                <a:gdLst>
                  <a:gd name="T0" fmla="*/ 0 w 1"/>
                  <a:gd name="T1" fmla="*/ 0 h 543"/>
                  <a:gd name="T2" fmla="*/ 0 w 1"/>
                  <a:gd name="T3" fmla="*/ 543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543">
                    <a:moveTo>
                      <a:pt x="0" y="0"/>
                    </a:moveTo>
                    <a:lnTo>
                      <a:pt x="0" y="543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519" name="Line 103"/>
              <p:cNvSpPr>
                <a:spLocks noChangeShapeType="1"/>
              </p:cNvSpPr>
              <p:nvPr/>
            </p:nvSpPr>
            <p:spPr bwMode="auto">
              <a:xfrm>
                <a:off x="3312" y="2304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60524" name="Rectangle 108"/>
              <p:cNvSpPr>
                <a:spLocks noChangeArrowheads="1"/>
              </p:cNvSpPr>
              <p:nvPr/>
            </p:nvSpPr>
            <p:spPr bwMode="auto">
              <a:xfrm>
                <a:off x="2553" y="1761"/>
                <a:ext cx="288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+</a:t>
                </a:r>
                <a:endParaRPr lang="nl-NL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60525" name="Rectangle 109"/>
              <p:cNvSpPr>
                <a:spLocks noChangeArrowheads="1"/>
              </p:cNvSpPr>
              <p:nvPr/>
            </p:nvSpPr>
            <p:spPr bwMode="auto">
              <a:xfrm>
                <a:off x="2580" y="2028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_</a:t>
                </a:r>
                <a:endParaRPr lang="nl-NL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3096718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0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"/>
                                        <p:tgtEl>
                                          <p:spTgt spid="60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0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0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52" grpId="0" autoUpdateAnimBg="0"/>
      <p:bldP spid="60455" grpId="0" autoUpdateAnimBg="0"/>
      <p:bldP spid="60461" grpId="0" autoUpdateAnimBg="0"/>
      <p:bldP spid="60522" grpId="0" autoUpdateAnimBg="0"/>
      <p:bldP spid="6052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448" name="Group 6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aphicFrame>
          <p:nvGraphicFramePr>
            <p:cNvPr id="144435" name="Object 51"/>
            <p:cNvGraphicFramePr>
              <a:graphicFrameLocks noChangeAspect="1"/>
            </p:cNvGraphicFramePr>
            <p:nvPr/>
          </p:nvGraphicFramePr>
          <p:xfrm>
            <a:off x="0" y="0"/>
            <a:ext cx="5760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Grafiek" r:id="rId3" imgW="9734550" imgH="5667375" progId="Excel.Chart.8">
                    <p:embed/>
                  </p:oleObj>
                </mc:Choice>
                <mc:Fallback>
                  <p:oleObj name="Grafiek" r:id="rId3" imgW="9734550" imgH="5667375" progId="Excel.Char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60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4442" name="Freeform 58"/>
            <p:cNvSpPr>
              <a:spLocks/>
            </p:cNvSpPr>
            <p:nvPr/>
          </p:nvSpPr>
          <p:spPr bwMode="auto">
            <a:xfrm>
              <a:off x="449" y="3705"/>
              <a:ext cx="325" cy="9"/>
            </a:xfrm>
            <a:custGeom>
              <a:avLst/>
              <a:gdLst>
                <a:gd name="T0" fmla="*/ 0 w 325"/>
                <a:gd name="T1" fmla="*/ 0 h 9"/>
                <a:gd name="T2" fmla="*/ 325 w 325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5" h="9">
                  <a:moveTo>
                    <a:pt x="0" y="0"/>
                  </a:moveTo>
                  <a:lnTo>
                    <a:pt x="325" y="9"/>
                  </a:lnTo>
                </a:path>
              </a:pathLst>
            </a:custGeom>
            <a:noFill/>
            <a:ln w="3810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grpSp>
          <p:nvGrpSpPr>
            <p:cNvPr id="144447" name="Group 63"/>
            <p:cNvGrpSpPr>
              <a:grpSpLocks/>
            </p:cNvGrpSpPr>
            <p:nvPr/>
          </p:nvGrpSpPr>
          <p:grpSpPr bwMode="auto">
            <a:xfrm>
              <a:off x="775" y="981"/>
              <a:ext cx="4693" cy="2547"/>
              <a:chOff x="775" y="981"/>
              <a:chExt cx="4693" cy="2547"/>
            </a:xfrm>
          </p:grpSpPr>
          <p:sp>
            <p:nvSpPr>
              <p:cNvPr id="144441" name="Freeform 57"/>
              <p:cNvSpPr>
                <a:spLocks/>
              </p:cNvSpPr>
              <p:nvPr/>
            </p:nvSpPr>
            <p:spPr bwMode="auto">
              <a:xfrm>
                <a:off x="775" y="3527"/>
                <a:ext cx="299" cy="1"/>
              </a:xfrm>
              <a:custGeom>
                <a:avLst/>
                <a:gdLst>
                  <a:gd name="T0" fmla="*/ 0 w 299"/>
                  <a:gd name="T1" fmla="*/ 0 h 1"/>
                  <a:gd name="T2" fmla="*/ 299 w 299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9" h="1">
                    <a:moveTo>
                      <a:pt x="0" y="0"/>
                    </a:moveTo>
                    <a:lnTo>
                      <a:pt x="299" y="1"/>
                    </a:lnTo>
                  </a:path>
                </a:pathLst>
              </a:custGeom>
              <a:noFill/>
              <a:ln w="38100" cmpd="sng">
                <a:solidFill>
                  <a:srgbClr val="FF33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4445" name="Freeform 61"/>
              <p:cNvSpPr>
                <a:spLocks/>
              </p:cNvSpPr>
              <p:nvPr/>
            </p:nvSpPr>
            <p:spPr bwMode="auto">
              <a:xfrm>
                <a:off x="2040" y="2801"/>
                <a:ext cx="299" cy="1"/>
              </a:xfrm>
              <a:custGeom>
                <a:avLst/>
                <a:gdLst>
                  <a:gd name="T0" fmla="*/ 0 w 299"/>
                  <a:gd name="T1" fmla="*/ 0 h 1"/>
                  <a:gd name="T2" fmla="*/ 299 w 299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9" h="1">
                    <a:moveTo>
                      <a:pt x="0" y="0"/>
                    </a:moveTo>
                    <a:lnTo>
                      <a:pt x="299" y="1"/>
                    </a:lnTo>
                  </a:path>
                </a:pathLst>
              </a:custGeom>
              <a:noFill/>
              <a:ln w="38100" cmpd="sng">
                <a:solidFill>
                  <a:srgbClr val="FF33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4446" name="Freeform 62"/>
              <p:cNvSpPr>
                <a:spLocks/>
              </p:cNvSpPr>
              <p:nvPr/>
            </p:nvSpPr>
            <p:spPr bwMode="auto">
              <a:xfrm>
                <a:off x="5169" y="981"/>
                <a:ext cx="299" cy="1"/>
              </a:xfrm>
              <a:custGeom>
                <a:avLst/>
                <a:gdLst>
                  <a:gd name="T0" fmla="*/ 0 w 299"/>
                  <a:gd name="T1" fmla="*/ 0 h 1"/>
                  <a:gd name="T2" fmla="*/ 299 w 299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9" h="1">
                    <a:moveTo>
                      <a:pt x="0" y="0"/>
                    </a:moveTo>
                    <a:lnTo>
                      <a:pt x="299" y="1"/>
                    </a:lnTo>
                  </a:path>
                </a:pathLst>
              </a:custGeom>
              <a:noFill/>
              <a:ln w="38100" cmpd="sng">
                <a:solidFill>
                  <a:srgbClr val="FF33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44437" name="AutoShape 53"/>
          <p:cNvSpPr>
            <a:spLocks noChangeArrowheads="1"/>
          </p:cNvSpPr>
          <p:nvPr/>
        </p:nvSpPr>
        <p:spPr bwMode="auto">
          <a:xfrm>
            <a:off x="3059113" y="4724400"/>
            <a:ext cx="5761037" cy="1079500"/>
          </a:xfrm>
          <a:prstGeom prst="wedgeRoundRectCallout">
            <a:avLst>
              <a:gd name="adj1" fmla="val 43884"/>
              <a:gd name="adj2" fmla="val -34073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nl-NL" altLang="nl-NL" sz="32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van 4,6875 </a:t>
            </a:r>
            <a:r>
              <a:rPr lang="nl-NL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tot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5 V: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15 </a:t>
            </a:r>
            <a:r>
              <a:rPr lang="nl-NL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tot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16 </a:t>
            </a:r>
            <a:r>
              <a:rPr lang="nl-NL" altLang="nl-NL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15 stappen = 1111</a:t>
            </a:r>
          </a:p>
        </p:txBody>
      </p:sp>
      <p:sp>
        <p:nvSpPr>
          <p:cNvPr id="144438" name="AutoShape 54"/>
          <p:cNvSpPr>
            <a:spLocks noChangeArrowheads="1"/>
          </p:cNvSpPr>
          <p:nvPr/>
        </p:nvSpPr>
        <p:spPr bwMode="auto">
          <a:xfrm>
            <a:off x="827088" y="1700213"/>
            <a:ext cx="5400675" cy="1079500"/>
          </a:xfrm>
          <a:prstGeom prst="wedgeRoundRectCallout">
            <a:avLst>
              <a:gd name="adj1" fmla="val -1736"/>
              <a:gd name="adj2" fmla="val 19764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nl-NL" altLang="nl-NL" sz="32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van</a:t>
            </a:r>
            <a:r>
              <a:rPr lang="nl-NL" altLang="nl-NL" sz="3200">
                <a:solidFill>
                  <a:srgbClr val="000000"/>
                </a:solidFill>
              </a:rPr>
              <a:t> 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1,5625 </a:t>
            </a:r>
            <a:r>
              <a:rPr lang="nl-NL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tot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1,8750 V: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 </a:t>
            </a:r>
            <a:r>
              <a:rPr lang="nl-NL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tot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6 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→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5 stappen = 0101</a:t>
            </a:r>
          </a:p>
        </p:txBody>
      </p:sp>
      <p:sp>
        <p:nvSpPr>
          <p:cNvPr id="144439" name="AutoShape 55"/>
          <p:cNvSpPr>
            <a:spLocks noChangeArrowheads="1"/>
          </p:cNvSpPr>
          <p:nvPr/>
        </p:nvSpPr>
        <p:spPr bwMode="auto">
          <a:xfrm>
            <a:off x="0" y="2924175"/>
            <a:ext cx="5076825" cy="1079500"/>
          </a:xfrm>
          <a:prstGeom prst="wedgeRoundRectCallout">
            <a:avLst>
              <a:gd name="adj1" fmla="val -30144"/>
              <a:gd name="adj2" fmla="val 21852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nl-NL" altLang="nl-NL" sz="32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van</a:t>
            </a:r>
            <a:r>
              <a:rPr lang="nl-NL" altLang="nl-NL" sz="3200">
                <a:solidFill>
                  <a:srgbClr val="000000"/>
                </a:solidFill>
              </a:rPr>
              <a:t> </a:t>
            </a:r>
            <a:r>
              <a:rPr lang="nl-NL" altLang="nl-NL" sz="3200" b="1">
                <a:solidFill>
                  <a:srgbClr val="000000"/>
                </a:solidFill>
              </a:rPr>
              <a:t>0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tot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0,3125 V: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 </a:t>
            </a:r>
            <a:r>
              <a:rPr lang="nl-NL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tot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 = 0 stappen </a:t>
            </a:r>
            <a:r>
              <a:rPr lang="nl-NL" altLang="nl-NL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0000</a:t>
            </a:r>
          </a:p>
        </p:txBody>
      </p:sp>
      <p:sp>
        <p:nvSpPr>
          <p:cNvPr id="144440" name="AutoShape 56"/>
          <p:cNvSpPr>
            <a:spLocks noChangeArrowheads="1"/>
          </p:cNvSpPr>
          <p:nvPr/>
        </p:nvSpPr>
        <p:spPr bwMode="auto">
          <a:xfrm>
            <a:off x="1476375" y="2852738"/>
            <a:ext cx="5327650" cy="1079500"/>
          </a:xfrm>
          <a:prstGeom prst="wedgeRoundRectCallout">
            <a:avLst>
              <a:gd name="adj1" fmla="val -50148"/>
              <a:gd name="adj2" fmla="val 19970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nl-NL" altLang="nl-NL" sz="32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van</a:t>
            </a:r>
            <a:r>
              <a:rPr lang="nl-NL" altLang="nl-NL" sz="3200">
                <a:solidFill>
                  <a:srgbClr val="000000"/>
                </a:solidFill>
              </a:rPr>
              <a:t> </a:t>
            </a:r>
            <a:r>
              <a:rPr lang="nl-NL" altLang="nl-NL" sz="3200" b="1">
                <a:solidFill>
                  <a:srgbClr val="000000"/>
                </a:solidFill>
              </a:rPr>
              <a:t>0,3125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nl-NL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tot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0,625 V: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 </a:t>
            </a:r>
            <a:r>
              <a:rPr lang="nl-NL" altLang="nl-NL" sz="32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tot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2 </a:t>
            </a:r>
            <a:r>
              <a:rPr lang="nl-NL" altLang="nl-NL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→</a:t>
            </a:r>
            <a:r>
              <a:rPr lang="nl-NL" altLang="nl-NL" sz="3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1 stap = 0001</a:t>
            </a:r>
          </a:p>
        </p:txBody>
      </p:sp>
    </p:spTree>
    <p:extLst>
      <p:ext uri="{BB962C8B-B14F-4D97-AF65-F5344CB8AC3E}">
        <p14:creationId xmlns:p14="http://schemas.microsoft.com/office/powerpoint/2010/main" val="3302497525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4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44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4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444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37" grpId="0" animBg="1"/>
      <p:bldP spid="144438" grpId="0" animBg="1"/>
      <p:bldP spid="144439" grpId="0" animBg="1"/>
      <p:bldP spid="14444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Een temperatuursensor heeft een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gevoeligheid van 0,050 V/°C.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0" y="25146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Hij is op een 8 bits AD-omzetter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aangesloten.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0052" name="Rectangle 4"/>
          <p:cNvSpPr>
            <a:spLocks noChangeArrowheads="1"/>
          </p:cNvSpPr>
          <p:nvPr/>
        </p:nvSpPr>
        <p:spPr bwMode="auto">
          <a:xfrm>
            <a:off x="0" y="4038600"/>
            <a:ext cx="91440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Hoeveel moet de temperatuur stijgen zodat de uitgang van de AD-omzetter stijgt met 1.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Temperatuursensor en AD-omzetter:</a:t>
            </a:r>
            <a:r>
              <a:rPr lang="en-US" altLang="nl-NL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nl-NL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vwo</a:t>
            </a:r>
            <a:endParaRPr lang="nl-NL" altLang="nl-NL" sz="2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1446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13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  <p:bldP spid="130051" grpId="0" autoUpdateAnimBg="0"/>
      <p:bldP spid="130052" grpId="0" autoUpdateAnimBg="0"/>
      <p:bldP spid="130053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0" y="2133600"/>
            <a:ext cx="91440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uitgang van de AD- omzetter kan oplopen van 0 tot                    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stapgrootte van de 8  bits AD omzetter berekenen.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0" y="44196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ingang kan van 0 tot 5 V oplopen.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Stap 1.</a:t>
            </a:r>
            <a:endParaRPr lang="nl-NL" altLang="nl-NL"/>
          </a:p>
        </p:txBody>
      </p:sp>
      <p:sp>
        <p:nvSpPr>
          <p:cNvPr id="131078" name="Rectangle 6"/>
          <p:cNvSpPr>
            <a:spLocks noChangeArrowheads="1"/>
          </p:cNvSpPr>
          <p:nvPr/>
        </p:nvSpPr>
        <p:spPr bwMode="auto">
          <a:xfrm>
            <a:off x="0" y="5410200"/>
            <a:ext cx="4267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stapgrootte is 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4343400" y="5410200"/>
            <a:ext cx="4800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2286000" indent="-2095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933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581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229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686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143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600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6057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pt-BR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5V/256</a:t>
            </a:r>
            <a:r>
              <a:rPr lang="pt-BR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</a:t>
            </a:r>
            <a:r>
              <a:rPr lang="pt-BR" altLang="nl-NL" sz="40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0,020V/bit</a:t>
            </a:r>
            <a:endParaRPr lang="nl-NL" altLang="nl-NL" sz="4000" b="1" u="sng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4410075" y="2955925"/>
            <a:ext cx="26765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altLang="nl-NL" sz="4000" b="1" u="sng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r>
              <a:rPr lang="en-US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– 1 = 255</a:t>
            </a:r>
            <a:endParaRPr lang="nl-NL" altLang="nl-NL" sz="4000" b="1" u="sng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381000" y="3717925"/>
            <a:ext cx="55356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Dat zijn 256 combinaties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644894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13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75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75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75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autoUpdateAnimBg="0"/>
      <p:bldP spid="131074" grpId="0" autoUpdateAnimBg="0"/>
      <p:bldP spid="131076" grpId="0" autoUpdateAnimBg="0"/>
      <p:bldP spid="131077" grpId="0" autoUpdateAnimBg="0"/>
      <p:bldP spid="131078" grpId="0" autoUpdateAnimBg="0"/>
      <p:bldP spid="131079" grpId="0" autoUpdateAnimBg="0"/>
      <p:bldP spid="131080" grpId="0" autoUpdateAnimBg="0"/>
      <p:bldP spid="13108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stapgrootte is </a:t>
            </a:r>
            <a:r>
              <a:rPr lang="pt-BR" altLang="nl-NL" sz="40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0,020 V/bit</a:t>
            </a:r>
            <a:endParaRPr lang="nl-NL" altLang="nl-NL" sz="4000" b="1" u="sng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0" y="1981200"/>
            <a:ext cx="9144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ingang van de AD-omzetter moet stijgen met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2100" name="Rectangle 4"/>
          <p:cNvSpPr>
            <a:spLocks noChangeArrowheads="1"/>
          </p:cNvSpPr>
          <p:nvPr/>
        </p:nvSpPr>
        <p:spPr bwMode="auto">
          <a:xfrm>
            <a:off x="0" y="3505200"/>
            <a:ext cx="91440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temperatuursensor heeft een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gevoeligheid van </a:t>
            </a: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0,050 V/°C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Stap 2.</a:t>
            </a:r>
            <a:endParaRPr lang="nl-NL" altLang="nl-NL"/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0" y="48768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temperatuur moet stijgen met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228600" y="5867400"/>
            <a:ext cx="495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2286000" indent="-2095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933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581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229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686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143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600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6057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pt-BR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0,020V </a:t>
            </a:r>
            <a:r>
              <a:rPr lang="pt-BR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/ </a:t>
            </a:r>
            <a:r>
              <a:rPr lang="pt-BR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0,050V/°C</a:t>
            </a:r>
            <a:r>
              <a:rPr lang="pt-BR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2971800" y="2438400"/>
            <a:ext cx="2590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pt-BR" altLang="nl-NL" sz="40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0,020 V</a:t>
            </a:r>
            <a:endParaRPr lang="nl-NL" altLang="nl-NL" sz="4000" b="1" u="sng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2105" name="Rectangle 9"/>
          <p:cNvSpPr>
            <a:spLocks noChangeArrowheads="1"/>
          </p:cNvSpPr>
          <p:nvPr/>
        </p:nvSpPr>
        <p:spPr bwMode="auto">
          <a:xfrm>
            <a:off x="5257800" y="5867400"/>
            <a:ext cx="1905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2286000" indent="-2095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933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581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229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6863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1435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6007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60579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pt-BR" altLang="nl-NL" sz="4000" b="1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0,40°C </a:t>
            </a:r>
            <a:endParaRPr lang="nl-NL" altLang="nl-NL" sz="4000" b="1" u="sng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2691947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2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75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75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75"/>
                                        <p:tgtEl>
                                          <p:spTgt spid="13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099" grpId="0" autoUpdateAnimBg="0"/>
      <p:bldP spid="132100" grpId="0" autoUpdateAnimBg="0"/>
      <p:bldP spid="132101" grpId="0" autoUpdateAnimBg="0"/>
      <p:bldP spid="132102" grpId="0" autoUpdateAnimBg="0"/>
      <p:bldP spid="132103" grpId="0" autoUpdateAnimBg="0"/>
      <p:bldP spid="132104" grpId="0" autoUpdateAnimBg="0"/>
      <p:bldP spid="132105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temperatuursensor kan van 0 tot 100 °C meten waarbij de spanning oploopt van 0 tot 5 V.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Thermometer</a:t>
            </a:r>
            <a:endParaRPr lang="nl-NL" altLang="nl-NL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304800" y="3317875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30 °C</a:t>
            </a:r>
            <a:endParaRPr lang="nl-NL" altLang="nl-NL" sz="4000" b="1" baseline="-25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33125" name="Group 5"/>
          <p:cNvGrpSpPr>
            <a:grpSpLocks/>
          </p:cNvGrpSpPr>
          <p:nvPr/>
        </p:nvGrpSpPr>
        <p:grpSpPr bwMode="auto">
          <a:xfrm>
            <a:off x="5105400" y="3524250"/>
            <a:ext cx="1524000" cy="1524000"/>
            <a:chOff x="2592" y="2544"/>
            <a:chExt cx="960" cy="960"/>
          </a:xfrm>
        </p:grpSpPr>
        <p:sp>
          <p:nvSpPr>
            <p:cNvPr id="133126" name="Text Box 6"/>
            <p:cNvSpPr txBox="1">
              <a:spLocks noChangeArrowheads="1"/>
            </p:cNvSpPr>
            <p:nvPr/>
          </p:nvSpPr>
          <p:spPr bwMode="auto">
            <a:xfrm>
              <a:off x="2592" y="2544"/>
              <a:ext cx="96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0,020</a:t>
              </a:r>
              <a:endParaRPr lang="nl-NL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3127" name="Text Box 7"/>
            <p:cNvSpPr txBox="1">
              <a:spLocks noChangeArrowheads="1"/>
            </p:cNvSpPr>
            <p:nvPr/>
          </p:nvSpPr>
          <p:spPr bwMode="auto">
            <a:xfrm>
              <a:off x="2592" y="3024"/>
              <a:ext cx="96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V/bit</a:t>
              </a:r>
              <a:endParaRPr lang="nl-NL" altLang="nl-NL" sz="4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33128" name="Group 8"/>
          <p:cNvGrpSpPr>
            <a:grpSpLocks/>
          </p:cNvGrpSpPr>
          <p:nvPr/>
        </p:nvGrpSpPr>
        <p:grpSpPr bwMode="auto">
          <a:xfrm>
            <a:off x="1981200" y="2686050"/>
            <a:ext cx="5410200" cy="2452688"/>
            <a:chOff x="1248" y="1692"/>
            <a:chExt cx="3408" cy="1545"/>
          </a:xfrm>
        </p:grpSpPr>
        <p:sp>
          <p:nvSpPr>
            <p:cNvPr id="133129" name="Line 9"/>
            <p:cNvSpPr>
              <a:spLocks noChangeShapeType="1"/>
            </p:cNvSpPr>
            <p:nvPr/>
          </p:nvSpPr>
          <p:spPr bwMode="auto">
            <a:xfrm flipH="1">
              <a:off x="2256" y="2469"/>
              <a:ext cx="9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grpSp>
          <p:nvGrpSpPr>
            <p:cNvPr id="133130" name="Group 10"/>
            <p:cNvGrpSpPr>
              <a:grpSpLocks/>
            </p:cNvGrpSpPr>
            <p:nvPr/>
          </p:nvGrpSpPr>
          <p:grpSpPr bwMode="auto">
            <a:xfrm>
              <a:off x="3216" y="1701"/>
              <a:ext cx="1440" cy="1536"/>
              <a:chOff x="2592" y="2025"/>
              <a:chExt cx="1440" cy="1536"/>
            </a:xfrm>
          </p:grpSpPr>
          <p:sp>
            <p:nvSpPr>
              <p:cNvPr id="133131" name="Text Box 11"/>
              <p:cNvSpPr txBox="1">
                <a:spLocks noChangeArrowheads="1"/>
              </p:cNvSpPr>
              <p:nvPr/>
            </p:nvSpPr>
            <p:spPr bwMode="auto">
              <a:xfrm>
                <a:off x="2727" y="2112"/>
                <a:ext cx="72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4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AD</a:t>
                </a:r>
                <a:endParaRPr lang="nl-NL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33132" name="Rectangle 12"/>
              <p:cNvSpPr>
                <a:spLocks noChangeArrowheads="1"/>
              </p:cNvSpPr>
              <p:nvPr/>
            </p:nvSpPr>
            <p:spPr bwMode="auto">
              <a:xfrm>
                <a:off x="2592" y="2025"/>
                <a:ext cx="1008" cy="153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33133" name="Group 13"/>
              <p:cNvGrpSpPr>
                <a:grpSpLocks/>
              </p:cNvGrpSpPr>
              <p:nvPr/>
            </p:nvGrpSpPr>
            <p:grpSpPr bwMode="auto">
              <a:xfrm>
                <a:off x="3600" y="2112"/>
                <a:ext cx="432" cy="1377"/>
                <a:chOff x="3600" y="2112"/>
                <a:chExt cx="432" cy="1377"/>
              </a:xfrm>
            </p:grpSpPr>
            <p:sp>
              <p:nvSpPr>
                <p:cNvPr id="133134" name="Line 14"/>
                <p:cNvSpPr>
                  <a:spLocks noChangeShapeType="1"/>
                </p:cNvSpPr>
                <p:nvPr/>
              </p:nvSpPr>
              <p:spPr bwMode="auto">
                <a:xfrm>
                  <a:off x="3600" y="2721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135" name="Line 15"/>
                <p:cNvSpPr>
                  <a:spLocks noChangeShapeType="1"/>
                </p:cNvSpPr>
                <p:nvPr/>
              </p:nvSpPr>
              <p:spPr bwMode="auto">
                <a:xfrm>
                  <a:off x="3600" y="2301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136" name="Line 16"/>
                <p:cNvSpPr>
                  <a:spLocks noChangeShapeType="1"/>
                </p:cNvSpPr>
                <p:nvPr/>
              </p:nvSpPr>
              <p:spPr bwMode="auto">
                <a:xfrm>
                  <a:off x="3600" y="2112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137" name="Line 17"/>
                <p:cNvSpPr>
                  <a:spLocks noChangeShapeType="1"/>
                </p:cNvSpPr>
                <p:nvPr/>
              </p:nvSpPr>
              <p:spPr bwMode="auto">
                <a:xfrm>
                  <a:off x="3600" y="2512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138" name="Line 18"/>
                <p:cNvSpPr>
                  <a:spLocks noChangeShapeType="1"/>
                </p:cNvSpPr>
                <p:nvPr/>
              </p:nvSpPr>
              <p:spPr bwMode="auto">
                <a:xfrm>
                  <a:off x="3600" y="2912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139" name="Line 19"/>
                <p:cNvSpPr>
                  <a:spLocks noChangeShapeType="1"/>
                </p:cNvSpPr>
                <p:nvPr/>
              </p:nvSpPr>
              <p:spPr bwMode="auto">
                <a:xfrm>
                  <a:off x="3600" y="3312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140" name="Line 20"/>
                <p:cNvSpPr>
                  <a:spLocks noChangeShapeType="1"/>
                </p:cNvSpPr>
                <p:nvPr/>
              </p:nvSpPr>
              <p:spPr bwMode="auto">
                <a:xfrm>
                  <a:off x="3600" y="3489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3141" name="Line 21"/>
                <p:cNvSpPr>
                  <a:spLocks noChangeShapeType="1"/>
                </p:cNvSpPr>
                <p:nvPr/>
              </p:nvSpPr>
              <p:spPr bwMode="auto">
                <a:xfrm>
                  <a:off x="3600" y="3105"/>
                  <a:ext cx="43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</p:grpSp>
        <p:grpSp>
          <p:nvGrpSpPr>
            <p:cNvPr id="133142" name="Group 22"/>
            <p:cNvGrpSpPr>
              <a:grpSpLocks/>
            </p:cNvGrpSpPr>
            <p:nvPr/>
          </p:nvGrpSpPr>
          <p:grpSpPr bwMode="auto">
            <a:xfrm>
              <a:off x="1248" y="1692"/>
              <a:ext cx="1008" cy="1536"/>
              <a:chOff x="624" y="2016"/>
              <a:chExt cx="1008" cy="1536"/>
            </a:xfrm>
          </p:grpSpPr>
          <p:sp>
            <p:nvSpPr>
              <p:cNvPr id="133143" name="Rectangle 2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1008" cy="1536"/>
              </a:xfrm>
              <a:prstGeom prst="rect">
                <a:avLst/>
              </a:prstGeom>
              <a:noFill/>
              <a:ln w="38100" cmpd="dbl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144" name="Text Box 24"/>
              <p:cNvSpPr txBox="1">
                <a:spLocks noChangeArrowheads="1"/>
              </p:cNvSpPr>
              <p:nvPr/>
            </p:nvSpPr>
            <p:spPr bwMode="auto">
              <a:xfrm>
                <a:off x="756" y="2112"/>
                <a:ext cx="768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400" b="1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TS</a:t>
                </a:r>
                <a:endParaRPr lang="nl-NL" altLang="nl-NL" sz="4400" b="1" baseline="-25000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grpSp>
        <p:nvGrpSpPr>
          <p:cNvPr id="133145" name="Group 25"/>
          <p:cNvGrpSpPr>
            <a:grpSpLocks/>
          </p:cNvGrpSpPr>
          <p:nvPr/>
        </p:nvGrpSpPr>
        <p:grpSpPr bwMode="auto">
          <a:xfrm>
            <a:off x="2038350" y="3524250"/>
            <a:ext cx="1524000" cy="1543050"/>
            <a:chOff x="660" y="2544"/>
            <a:chExt cx="960" cy="972"/>
          </a:xfrm>
        </p:grpSpPr>
        <p:sp>
          <p:nvSpPr>
            <p:cNvPr id="133146" name="Text Box 26"/>
            <p:cNvSpPr txBox="1">
              <a:spLocks noChangeArrowheads="1"/>
            </p:cNvSpPr>
            <p:nvPr/>
          </p:nvSpPr>
          <p:spPr bwMode="auto">
            <a:xfrm>
              <a:off x="660" y="2544"/>
              <a:ext cx="96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0,050</a:t>
              </a:r>
              <a:endParaRPr lang="nl-NL" altLang="nl-NL" sz="44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3147" name="Text Box 27"/>
            <p:cNvSpPr txBox="1">
              <a:spLocks noChangeArrowheads="1"/>
            </p:cNvSpPr>
            <p:nvPr/>
          </p:nvSpPr>
          <p:spPr bwMode="auto">
            <a:xfrm>
              <a:off x="660" y="3036"/>
              <a:ext cx="96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V/°C</a:t>
              </a:r>
              <a:endParaRPr lang="nl-NL" altLang="nl-NL" sz="4400" b="1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33148" name="Text Box 28"/>
          <p:cNvSpPr txBox="1">
            <a:spLocks noChangeArrowheads="1"/>
          </p:cNvSpPr>
          <p:nvPr/>
        </p:nvSpPr>
        <p:spPr bwMode="auto">
          <a:xfrm>
            <a:off x="3714750" y="3317875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1,5 V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49" name="Text Box 29"/>
          <p:cNvSpPr txBox="1">
            <a:spLocks noChangeArrowheads="1"/>
          </p:cNvSpPr>
          <p:nvPr/>
        </p:nvSpPr>
        <p:spPr bwMode="auto">
          <a:xfrm>
            <a:off x="7486650" y="3317875"/>
            <a:ext cx="895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75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50" name="Text Box 30"/>
          <p:cNvSpPr txBox="1">
            <a:spLocks noChangeArrowheads="1"/>
          </p:cNvSpPr>
          <p:nvPr/>
        </p:nvSpPr>
        <p:spPr bwMode="auto">
          <a:xfrm>
            <a:off x="1295400" y="6156325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75 =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33151" name="Group 31"/>
          <p:cNvGrpSpPr>
            <a:grpSpLocks/>
          </p:cNvGrpSpPr>
          <p:nvPr/>
        </p:nvGrpSpPr>
        <p:grpSpPr bwMode="auto">
          <a:xfrm>
            <a:off x="2533650" y="5295900"/>
            <a:ext cx="6386513" cy="777875"/>
            <a:chOff x="492" y="3600"/>
            <a:chExt cx="4023" cy="490"/>
          </a:xfrm>
        </p:grpSpPr>
        <p:sp>
          <p:nvSpPr>
            <p:cNvPr id="133152" name="Text Box 32"/>
            <p:cNvSpPr txBox="1">
              <a:spLocks noChangeArrowheads="1"/>
            </p:cNvSpPr>
            <p:nvPr/>
          </p:nvSpPr>
          <p:spPr bwMode="auto">
            <a:xfrm>
              <a:off x="3084" y="3600"/>
              <a:ext cx="56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4</a:t>
              </a:r>
              <a:endParaRPr lang="nl-NL" altLang="nl-NL" sz="44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3153" name="Text Box 33"/>
            <p:cNvSpPr txBox="1">
              <a:spLocks noChangeArrowheads="1"/>
            </p:cNvSpPr>
            <p:nvPr/>
          </p:nvSpPr>
          <p:spPr bwMode="auto">
            <a:xfrm>
              <a:off x="4044" y="3600"/>
              <a:ext cx="471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nl-NL" altLang="nl-NL" sz="44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3154" name="Text Box 34"/>
            <p:cNvSpPr txBox="1">
              <a:spLocks noChangeArrowheads="1"/>
            </p:cNvSpPr>
            <p:nvPr/>
          </p:nvSpPr>
          <p:spPr bwMode="auto">
            <a:xfrm>
              <a:off x="492" y="3610"/>
              <a:ext cx="67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128</a:t>
              </a:r>
              <a:endParaRPr lang="nl-NL" altLang="nl-NL" sz="44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3155" name="Text Box 35"/>
            <p:cNvSpPr txBox="1">
              <a:spLocks noChangeArrowheads="1"/>
            </p:cNvSpPr>
            <p:nvPr/>
          </p:nvSpPr>
          <p:spPr bwMode="auto">
            <a:xfrm>
              <a:off x="1056" y="3600"/>
              <a:ext cx="56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64</a:t>
              </a:r>
              <a:endParaRPr lang="nl-NL" altLang="nl-NL" sz="44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3156" name="Text Box 36"/>
            <p:cNvSpPr txBox="1">
              <a:spLocks noChangeArrowheads="1"/>
            </p:cNvSpPr>
            <p:nvPr/>
          </p:nvSpPr>
          <p:spPr bwMode="auto">
            <a:xfrm>
              <a:off x="1548" y="3600"/>
              <a:ext cx="56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32</a:t>
              </a:r>
              <a:endParaRPr lang="nl-NL" altLang="nl-NL" sz="44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3157" name="Text Box 37"/>
            <p:cNvSpPr txBox="1">
              <a:spLocks noChangeArrowheads="1"/>
            </p:cNvSpPr>
            <p:nvPr/>
          </p:nvSpPr>
          <p:spPr bwMode="auto">
            <a:xfrm>
              <a:off x="2016" y="3600"/>
              <a:ext cx="56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16</a:t>
              </a:r>
              <a:endParaRPr lang="nl-NL" altLang="nl-NL" sz="44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3158" name="Text Box 38"/>
            <p:cNvSpPr txBox="1">
              <a:spLocks noChangeArrowheads="1"/>
            </p:cNvSpPr>
            <p:nvPr/>
          </p:nvSpPr>
          <p:spPr bwMode="auto">
            <a:xfrm>
              <a:off x="2592" y="3600"/>
              <a:ext cx="56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8</a:t>
              </a:r>
              <a:endParaRPr lang="nl-NL" altLang="nl-NL" sz="44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3159" name="Text Box 39"/>
            <p:cNvSpPr txBox="1">
              <a:spLocks noChangeArrowheads="1"/>
            </p:cNvSpPr>
            <p:nvPr/>
          </p:nvSpPr>
          <p:spPr bwMode="auto">
            <a:xfrm>
              <a:off x="3564" y="3600"/>
              <a:ext cx="56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4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</a:t>
              </a:r>
              <a:endParaRPr lang="nl-NL" altLang="nl-NL" sz="44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sp>
        <p:nvSpPr>
          <p:cNvPr id="133160" name="Text Box 40"/>
          <p:cNvSpPr txBox="1">
            <a:spLocks noChangeArrowheads="1"/>
          </p:cNvSpPr>
          <p:nvPr/>
        </p:nvSpPr>
        <p:spPr bwMode="auto">
          <a:xfrm>
            <a:off x="6629400" y="614045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61" name="Text Box 41"/>
          <p:cNvSpPr txBox="1">
            <a:spLocks noChangeArrowheads="1"/>
          </p:cNvSpPr>
          <p:nvPr/>
        </p:nvSpPr>
        <p:spPr bwMode="auto">
          <a:xfrm>
            <a:off x="8172450" y="6140450"/>
            <a:ext cx="895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62" name="Text Box 42"/>
          <p:cNvSpPr txBox="1">
            <a:spLocks noChangeArrowheads="1"/>
          </p:cNvSpPr>
          <p:nvPr/>
        </p:nvSpPr>
        <p:spPr bwMode="auto">
          <a:xfrm>
            <a:off x="2819400" y="6156325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63" name="Text Box 43"/>
          <p:cNvSpPr txBox="1">
            <a:spLocks noChangeArrowheads="1"/>
          </p:cNvSpPr>
          <p:nvPr/>
        </p:nvSpPr>
        <p:spPr bwMode="auto">
          <a:xfrm>
            <a:off x="3581400" y="6140450"/>
            <a:ext cx="895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64" name="Text Box 44"/>
          <p:cNvSpPr txBox="1">
            <a:spLocks noChangeArrowheads="1"/>
          </p:cNvSpPr>
          <p:nvPr/>
        </p:nvSpPr>
        <p:spPr bwMode="auto">
          <a:xfrm>
            <a:off x="4343400" y="6140450"/>
            <a:ext cx="895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65" name="Text Box 45"/>
          <p:cNvSpPr txBox="1">
            <a:spLocks noChangeArrowheads="1"/>
          </p:cNvSpPr>
          <p:nvPr/>
        </p:nvSpPr>
        <p:spPr bwMode="auto">
          <a:xfrm>
            <a:off x="5105400" y="6140450"/>
            <a:ext cx="8953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66" name="Text Box 46"/>
          <p:cNvSpPr txBox="1">
            <a:spLocks noChangeArrowheads="1"/>
          </p:cNvSpPr>
          <p:nvPr/>
        </p:nvSpPr>
        <p:spPr bwMode="auto">
          <a:xfrm>
            <a:off x="5867400" y="614045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67" name="Text Box 47"/>
          <p:cNvSpPr txBox="1">
            <a:spLocks noChangeArrowheads="1"/>
          </p:cNvSpPr>
          <p:nvPr/>
        </p:nvSpPr>
        <p:spPr bwMode="auto">
          <a:xfrm>
            <a:off x="7391400" y="614045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3168" name="AutoShape 48"/>
          <p:cNvSpPr>
            <a:spLocks noChangeArrowheads="1"/>
          </p:cNvSpPr>
          <p:nvPr/>
        </p:nvSpPr>
        <p:spPr bwMode="auto">
          <a:xfrm>
            <a:off x="0" y="2438400"/>
            <a:ext cx="2514600" cy="685800"/>
          </a:xfrm>
          <a:prstGeom prst="wedgeRoundRectCallout">
            <a:avLst>
              <a:gd name="adj1" fmla="val 118940"/>
              <a:gd name="adj2" fmla="val 98380"/>
              <a:gd name="adj3" fmla="val 16667"/>
            </a:avLst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30.0,050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69" name="AutoShape 49"/>
          <p:cNvSpPr>
            <a:spLocks noChangeArrowheads="1"/>
          </p:cNvSpPr>
          <p:nvPr/>
        </p:nvSpPr>
        <p:spPr bwMode="auto">
          <a:xfrm>
            <a:off x="6591300" y="1866900"/>
            <a:ext cx="2514600" cy="685800"/>
          </a:xfrm>
          <a:prstGeom prst="wedgeRoundRectCallout">
            <a:avLst>
              <a:gd name="adj1" fmla="val 0"/>
              <a:gd name="adj2" fmla="val 173380"/>
              <a:gd name="adj3" fmla="val 16667"/>
            </a:avLst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1,5/0,020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71" name="AutoShape 51"/>
          <p:cNvSpPr>
            <a:spLocks noChangeArrowheads="1"/>
          </p:cNvSpPr>
          <p:nvPr/>
        </p:nvSpPr>
        <p:spPr bwMode="auto">
          <a:xfrm>
            <a:off x="0" y="4953000"/>
            <a:ext cx="2514600" cy="685800"/>
          </a:xfrm>
          <a:prstGeom prst="wedgeRoundRectCallout">
            <a:avLst>
              <a:gd name="adj1" fmla="val 34343"/>
              <a:gd name="adj2" fmla="val -178472"/>
              <a:gd name="adj3" fmla="val 16667"/>
            </a:avLst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rc=5V/100°C</a:t>
            </a:r>
            <a:endParaRPr lang="nl-NL" altLang="nl-NL" sz="28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72" name="AutoShape 52"/>
          <p:cNvSpPr>
            <a:spLocks noChangeArrowheads="1"/>
          </p:cNvSpPr>
          <p:nvPr/>
        </p:nvSpPr>
        <p:spPr bwMode="auto">
          <a:xfrm>
            <a:off x="4724400" y="0"/>
            <a:ext cx="2514600" cy="685800"/>
          </a:xfrm>
          <a:prstGeom prst="wedgeRoundRectCallout">
            <a:avLst>
              <a:gd name="adj1" fmla="val 16037"/>
              <a:gd name="adj2" fmla="val 453704"/>
              <a:gd name="adj3" fmla="val 16667"/>
            </a:avLst>
          </a:prstGeom>
          <a:solidFill>
            <a:schemeClr val="bg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5V/256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04470626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75"/>
                                        <p:tgtEl>
                                          <p:spTgt spid="13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75"/>
                                        <p:tgtEl>
                                          <p:spTgt spid="13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75"/>
                                        <p:tgtEl>
                                          <p:spTgt spid="13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75"/>
                                        <p:tgtEl>
                                          <p:spTgt spid="13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3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3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3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3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3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3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3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3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3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3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  <p:bldP spid="133123" grpId="0" autoUpdateAnimBg="0"/>
      <p:bldP spid="133124" grpId="0" autoUpdateAnimBg="0"/>
      <p:bldP spid="133148" grpId="0" autoUpdateAnimBg="0"/>
      <p:bldP spid="133149" grpId="0" autoUpdateAnimBg="0"/>
      <p:bldP spid="133150" grpId="0" autoUpdateAnimBg="0"/>
      <p:bldP spid="133160" grpId="0" autoUpdateAnimBg="0"/>
      <p:bldP spid="133161" grpId="0" autoUpdateAnimBg="0"/>
      <p:bldP spid="133162" grpId="0" autoUpdateAnimBg="0"/>
      <p:bldP spid="133163" grpId="0" autoUpdateAnimBg="0"/>
      <p:bldP spid="133164" grpId="0" autoUpdateAnimBg="0"/>
      <p:bldP spid="133165" grpId="0" autoUpdateAnimBg="0"/>
      <p:bldP spid="133166" grpId="0" autoUpdateAnimBg="0"/>
      <p:bldP spid="133167" grpId="0" autoUpdateAnimBg="0"/>
      <p:bldP spid="133168" grpId="0" animBg="1" autoUpdateAnimBg="0"/>
      <p:bldP spid="133169" grpId="0" animBg="1" autoUpdateAnimBg="0"/>
      <p:bldP spid="133171" grpId="0" animBg="1" autoUpdateAnimBg="0"/>
      <p:bldP spid="133172" grpId="0" animBg="1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0" y="6858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Tx/>
              <a:buChar char="•"/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De temperatuur stijgt nu met 0,40 °C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Thermometer</a:t>
            </a:r>
            <a:endParaRPr lang="nl-NL" altLang="nl-NL"/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304800" y="2686050"/>
            <a:ext cx="8763000" cy="4171950"/>
            <a:chOff x="192" y="1692"/>
            <a:chExt cx="5520" cy="2628"/>
          </a:xfrm>
        </p:grpSpPr>
        <p:grpSp>
          <p:nvGrpSpPr>
            <p:cNvPr id="134149" name="Group 5"/>
            <p:cNvGrpSpPr>
              <a:grpSpLocks/>
            </p:cNvGrpSpPr>
            <p:nvPr/>
          </p:nvGrpSpPr>
          <p:grpSpPr bwMode="auto">
            <a:xfrm>
              <a:off x="192" y="1692"/>
              <a:ext cx="5088" cy="1545"/>
              <a:chOff x="192" y="1692"/>
              <a:chExt cx="5088" cy="1545"/>
            </a:xfrm>
          </p:grpSpPr>
          <p:grpSp>
            <p:nvGrpSpPr>
              <p:cNvPr id="134150" name="Group 6"/>
              <p:cNvGrpSpPr>
                <a:grpSpLocks/>
              </p:cNvGrpSpPr>
              <p:nvPr/>
            </p:nvGrpSpPr>
            <p:grpSpPr bwMode="auto">
              <a:xfrm>
                <a:off x="1284" y="2220"/>
                <a:ext cx="960" cy="972"/>
                <a:chOff x="660" y="2544"/>
                <a:chExt cx="960" cy="972"/>
              </a:xfrm>
            </p:grpSpPr>
            <p:sp>
              <p:nvSpPr>
                <p:cNvPr id="13415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60" y="2544"/>
                  <a:ext cx="960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4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0,050</a:t>
                  </a:r>
                  <a:endParaRPr lang="nl-NL" altLang="nl-NL" sz="4400" b="1" baseline="-250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415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60" y="3036"/>
                  <a:ext cx="960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4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V/°C</a:t>
                  </a:r>
                  <a:endParaRPr lang="nl-NL" altLang="nl-NL" sz="4400" b="1" baseline="-250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  <p:grpSp>
            <p:nvGrpSpPr>
              <p:cNvPr id="134153" name="Group 9"/>
              <p:cNvGrpSpPr>
                <a:grpSpLocks/>
              </p:cNvGrpSpPr>
              <p:nvPr/>
            </p:nvGrpSpPr>
            <p:grpSpPr bwMode="auto">
              <a:xfrm>
                <a:off x="192" y="1692"/>
                <a:ext cx="5088" cy="1545"/>
                <a:chOff x="192" y="1692"/>
                <a:chExt cx="5088" cy="1545"/>
              </a:xfrm>
            </p:grpSpPr>
            <p:sp>
              <p:nvSpPr>
                <p:cNvPr id="13415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2" y="2090"/>
                  <a:ext cx="912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30 °C</a:t>
                  </a:r>
                  <a:endParaRPr lang="nl-NL" altLang="nl-NL" sz="4000" b="1" baseline="-250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grpSp>
              <p:nvGrpSpPr>
                <p:cNvPr id="134155" name="Group 11"/>
                <p:cNvGrpSpPr>
                  <a:grpSpLocks/>
                </p:cNvGrpSpPr>
                <p:nvPr/>
              </p:nvGrpSpPr>
              <p:grpSpPr bwMode="auto">
                <a:xfrm>
                  <a:off x="3216" y="2220"/>
                  <a:ext cx="960" cy="960"/>
                  <a:chOff x="2592" y="2544"/>
                  <a:chExt cx="960" cy="960"/>
                </a:xfrm>
              </p:grpSpPr>
              <p:sp>
                <p:nvSpPr>
                  <p:cNvPr id="134156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2544"/>
                    <a:ext cx="96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4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0,020</a:t>
                    </a:r>
                    <a:endParaRPr lang="nl-NL" altLang="nl-NL" sz="44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4157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92" y="3024"/>
                    <a:ext cx="960" cy="48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ctr"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4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V/bit</a:t>
                    </a:r>
                    <a:endParaRPr lang="nl-NL" altLang="nl-NL" sz="44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34158" name="Group 14"/>
                <p:cNvGrpSpPr>
                  <a:grpSpLocks/>
                </p:cNvGrpSpPr>
                <p:nvPr/>
              </p:nvGrpSpPr>
              <p:grpSpPr bwMode="auto">
                <a:xfrm>
                  <a:off x="1248" y="1692"/>
                  <a:ext cx="3408" cy="1545"/>
                  <a:chOff x="1248" y="1692"/>
                  <a:chExt cx="3408" cy="1545"/>
                </a:xfrm>
              </p:grpSpPr>
              <p:sp>
                <p:nvSpPr>
                  <p:cNvPr id="134159" name="Line 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256" y="2469"/>
                    <a:ext cx="96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grpSp>
                <p:nvGrpSpPr>
                  <p:cNvPr id="134160" name="Group 16"/>
                  <p:cNvGrpSpPr>
                    <a:grpSpLocks/>
                  </p:cNvGrpSpPr>
                  <p:nvPr/>
                </p:nvGrpSpPr>
                <p:grpSpPr bwMode="auto">
                  <a:xfrm>
                    <a:off x="3216" y="1701"/>
                    <a:ext cx="1440" cy="1536"/>
                    <a:chOff x="2592" y="2025"/>
                    <a:chExt cx="1440" cy="1536"/>
                  </a:xfrm>
                </p:grpSpPr>
                <p:sp>
                  <p:nvSpPr>
                    <p:cNvPr id="134161" name="Text Box 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27" y="2112"/>
                      <a:ext cx="720" cy="4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381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4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AD</a:t>
                      </a:r>
                      <a:endParaRPr lang="nl-NL" altLang="nl-NL" sz="44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34162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2025"/>
                      <a:ext cx="1008" cy="1536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grpSp>
                  <p:nvGrpSpPr>
                    <p:cNvPr id="134163" name="Group 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600" y="2112"/>
                      <a:ext cx="432" cy="1377"/>
                      <a:chOff x="3600" y="2112"/>
                      <a:chExt cx="432" cy="1377"/>
                    </a:xfrm>
                  </p:grpSpPr>
                  <p:sp>
                    <p:nvSpPr>
                      <p:cNvPr id="134164" name="Line 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00" y="2721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4165" name="Line 2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00" y="2301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4166" name="Line 2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00" y="2112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4167" name="Line 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00" y="2512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4168" name="Line 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00" y="2912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4169" name="Line 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00" y="3312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4170" name="Line 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00" y="3489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4171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600" y="3105"/>
                        <a:ext cx="432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</p:grpSp>
              <p:grpSp>
                <p:nvGrpSpPr>
                  <p:cNvPr id="134172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248" y="1692"/>
                    <a:ext cx="1008" cy="1536"/>
                    <a:chOff x="624" y="2016"/>
                    <a:chExt cx="1008" cy="1536"/>
                  </a:xfrm>
                </p:grpSpPr>
                <p:sp>
                  <p:nvSpPr>
                    <p:cNvPr id="134173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24" y="2016"/>
                      <a:ext cx="1008" cy="1536"/>
                    </a:xfrm>
                    <a:prstGeom prst="rect">
                      <a:avLst/>
                    </a:prstGeom>
                    <a:noFill/>
                    <a:ln w="38100" cmpd="dbl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4174" name="Text Box 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6" y="2112"/>
                      <a:ext cx="768" cy="48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algn="ctr" fontAlgn="base"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</a:pPr>
                      <a:r>
                        <a:rPr lang="en-US" altLang="nl-NL" sz="4400" b="1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TS</a:t>
                      </a:r>
                      <a:endParaRPr lang="nl-NL" altLang="nl-NL" sz="4400" b="1" baseline="-2500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</p:grpSp>
            </p:grpSp>
            <p:sp>
              <p:nvSpPr>
                <p:cNvPr id="134175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340" y="2090"/>
                  <a:ext cx="912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rPr>
                    <a:t>1,5 V</a:t>
                  </a:r>
                  <a:endParaRPr lang="nl-NL" altLang="nl-NL" sz="4000" b="1" baseline="-25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endParaRPr>
                </a:p>
              </p:txBody>
            </p:sp>
            <p:sp>
              <p:nvSpPr>
                <p:cNvPr id="134176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4716" y="2090"/>
                  <a:ext cx="564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FF3300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75</a:t>
                  </a:r>
                  <a:endParaRPr lang="nl-NL" altLang="nl-NL" sz="4000" b="1" baseline="-25000">
                    <a:solidFill>
                      <a:srgbClr val="FF33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</p:grpSp>
        <p:grpSp>
          <p:nvGrpSpPr>
            <p:cNvPr id="134177" name="Group 33"/>
            <p:cNvGrpSpPr>
              <a:grpSpLocks/>
            </p:cNvGrpSpPr>
            <p:nvPr/>
          </p:nvGrpSpPr>
          <p:grpSpPr bwMode="auto">
            <a:xfrm>
              <a:off x="1596" y="3336"/>
              <a:ext cx="4023" cy="490"/>
              <a:chOff x="492" y="3600"/>
              <a:chExt cx="4023" cy="490"/>
            </a:xfrm>
          </p:grpSpPr>
          <p:sp>
            <p:nvSpPr>
              <p:cNvPr id="134178" name="Text Box 34"/>
              <p:cNvSpPr txBox="1">
                <a:spLocks noChangeArrowheads="1"/>
              </p:cNvSpPr>
              <p:nvPr/>
            </p:nvSpPr>
            <p:spPr bwMode="auto">
              <a:xfrm>
                <a:off x="3084" y="3600"/>
                <a:ext cx="56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4</a:t>
                </a:r>
                <a:endParaRPr lang="nl-NL" altLang="nl-NL" sz="44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79" name="Text Box 35"/>
              <p:cNvSpPr txBox="1">
                <a:spLocks noChangeArrowheads="1"/>
              </p:cNvSpPr>
              <p:nvPr/>
            </p:nvSpPr>
            <p:spPr bwMode="auto">
              <a:xfrm>
                <a:off x="4044" y="3600"/>
                <a:ext cx="471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nl-NL" altLang="nl-NL" sz="44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80" name="Text Box 36"/>
              <p:cNvSpPr txBox="1">
                <a:spLocks noChangeArrowheads="1"/>
              </p:cNvSpPr>
              <p:nvPr/>
            </p:nvSpPr>
            <p:spPr bwMode="auto">
              <a:xfrm>
                <a:off x="492" y="3610"/>
                <a:ext cx="672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128</a:t>
                </a:r>
                <a:endParaRPr lang="nl-NL" altLang="nl-NL" sz="44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81" name="Text Box 37"/>
              <p:cNvSpPr txBox="1">
                <a:spLocks noChangeArrowheads="1"/>
              </p:cNvSpPr>
              <p:nvPr/>
            </p:nvSpPr>
            <p:spPr bwMode="auto">
              <a:xfrm>
                <a:off x="1056" y="3600"/>
                <a:ext cx="56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64</a:t>
                </a:r>
                <a:endParaRPr lang="nl-NL" altLang="nl-NL" sz="44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82" name="Text Box 38"/>
              <p:cNvSpPr txBox="1">
                <a:spLocks noChangeArrowheads="1"/>
              </p:cNvSpPr>
              <p:nvPr/>
            </p:nvSpPr>
            <p:spPr bwMode="auto">
              <a:xfrm>
                <a:off x="1548" y="3600"/>
                <a:ext cx="56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32</a:t>
                </a:r>
                <a:endParaRPr lang="nl-NL" altLang="nl-NL" sz="44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83" name="Text Box 39"/>
              <p:cNvSpPr txBox="1">
                <a:spLocks noChangeArrowheads="1"/>
              </p:cNvSpPr>
              <p:nvPr/>
            </p:nvSpPr>
            <p:spPr bwMode="auto">
              <a:xfrm>
                <a:off x="2016" y="3600"/>
                <a:ext cx="56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16</a:t>
                </a:r>
                <a:endParaRPr lang="nl-NL" altLang="nl-NL" sz="44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84" name="Text Box 40"/>
              <p:cNvSpPr txBox="1">
                <a:spLocks noChangeArrowheads="1"/>
              </p:cNvSpPr>
              <p:nvPr/>
            </p:nvSpPr>
            <p:spPr bwMode="auto">
              <a:xfrm>
                <a:off x="2592" y="3600"/>
                <a:ext cx="56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8</a:t>
                </a:r>
                <a:endParaRPr lang="nl-NL" altLang="nl-NL" sz="44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85" name="Text Box 41"/>
              <p:cNvSpPr txBox="1">
                <a:spLocks noChangeArrowheads="1"/>
              </p:cNvSpPr>
              <p:nvPr/>
            </p:nvSpPr>
            <p:spPr bwMode="auto">
              <a:xfrm>
                <a:off x="3564" y="3600"/>
                <a:ext cx="564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4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2</a:t>
                </a:r>
                <a:endParaRPr lang="nl-NL" altLang="nl-NL" sz="44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grpSp>
          <p:nvGrpSpPr>
            <p:cNvPr id="134186" name="Group 42"/>
            <p:cNvGrpSpPr>
              <a:grpSpLocks/>
            </p:cNvGrpSpPr>
            <p:nvPr/>
          </p:nvGrpSpPr>
          <p:grpSpPr bwMode="auto">
            <a:xfrm>
              <a:off x="816" y="3868"/>
              <a:ext cx="4896" cy="452"/>
              <a:chOff x="816" y="3868"/>
              <a:chExt cx="4896" cy="452"/>
            </a:xfrm>
          </p:grpSpPr>
          <p:sp>
            <p:nvSpPr>
              <p:cNvPr id="134187" name="Text Box 43"/>
              <p:cNvSpPr txBox="1">
                <a:spLocks noChangeArrowheads="1"/>
              </p:cNvSpPr>
              <p:nvPr/>
            </p:nvSpPr>
            <p:spPr bwMode="auto">
              <a:xfrm>
                <a:off x="816" y="3878"/>
                <a:ext cx="768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75 =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88" name="Text Box 44"/>
              <p:cNvSpPr txBox="1">
                <a:spLocks noChangeArrowheads="1"/>
              </p:cNvSpPr>
              <p:nvPr/>
            </p:nvSpPr>
            <p:spPr bwMode="auto">
              <a:xfrm>
                <a:off x="4176" y="3868"/>
                <a:ext cx="3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0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89" name="Text Box 45"/>
              <p:cNvSpPr txBox="1">
                <a:spLocks noChangeArrowheads="1"/>
              </p:cNvSpPr>
              <p:nvPr/>
            </p:nvSpPr>
            <p:spPr bwMode="auto">
              <a:xfrm>
                <a:off x="5148" y="3868"/>
                <a:ext cx="56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90" name="Text Box 46"/>
              <p:cNvSpPr txBox="1">
                <a:spLocks noChangeArrowheads="1"/>
              </p:cNvSpPr>
              <p:nvPr/>
            </p:nvSpPr>
            <p:spPr bwMode="auto">
              <a:xfrm>
                <a:off x="1776" y="3878"/>
                <a:ext cx="38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0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91" name="Text Box 47"/>
              <p:cNvSpPr txBox="1">
                <a:spLocks noChangeArrowheads="1"/>
              </p:cNvSpPr>
              <p:nvPr/>
            </p:nvSpPr>
            <p:spPr bwMode="auto">
              <a:xfrm>
                <a:off x="2256" y="3868"/>
                <a:ext cx="56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92" name="Text Box 48"/>
              <p:cNvSpPr txBox="1">
                <a:spLocks noChangeArrowheads="1"/>
              </p:cNvSpPr>
              <p:nvPr/>
            </p:nvSpPr>
            <p:spPr bwMode="auto">
              <a:xfrm>
                <a:off x="2736" y="3868"/>
                <a:ext cx="56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0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93" name="Text Box 49"/>
              <p:cNvSpPr txBox="1">
                <a:spLocks noChangeArrowheads="1"/>
              </p:cNvSpPr>
              <p:nvPr/>
            </p:nvSpPr>
            <p:spPr bwMode="auto">
              <a:xfrm>
                <a:off x="3216" y="3868"/>
                <a:ext cx="56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0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94" name="Text Box 50"/>
              <p:cNvSpPr txBox="1">
                <a:spLocks noChangeArrowheads="1"/>
              </p:cNvSpPr>
              <p:nvPr/>
            </p:nvSpPr>
            <p:spPr bwMode="auto">
              <a:xfrm>
                <a:off x="3696" y="3868"/>
                <a:ext cx="3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34195" name="Text Box 51"/>
              <p:cNvSpPr txBox="1">
                <a:spLocks noChangeArrowheads="1"/>
              </p:cNvSpPr>
              <p:nvPr/>
            </p:nvSpPr>
            <p:spPr bwMode="auto">
              <a:xfrm>
                <a:off x="4656" y="3868"/>
                <a:ext cx="336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buClr>
                    <a:srgbClr val="FF3300"/>
                  </a:buClr>
                </a:pPr>
                <a:r>
                  <a:rPr lang="en-US" altLang="nl-NL" sz="40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nl-NL" altLang="nl-NL" sz="4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</p:grpSp>
      <p:sp>
        <p:nvSpPr>
          <p:cNvPr id="134196" name="AutoShape 52"/>
          <p:cNvSpPr>
            <a:spLocks noChangeArrowheads="1"/>
          </p:cNvSpPr>
          <p:nvPr/>
        </p:nvSpPr>
        <p:spPr bwMode="auto">
          <a:xfrm>
            <a:off x="304800" y="1524000"/>
            <a:ext cx="2895600" cy="685800"/>
          </a:xfrm>
          <a:prstGeom prst="wedgeRoundRectCallout">
            <a:avLst>
              <a:gd name="adj1" fmla="val 86185"/>
              <a:gd name="adj2" fmla="val 23171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30,4.0,050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197" name="AutoShape 53"/>
          <p:cNvSpPr>
            <a:spLocks noChangeArrowheads="1"/>
          </p:cNvSpPr>
          <p:nvPr/>
        </p:nvSpPr>
        <p:spPr bwMode="auto">
          <a:xfrm>
            <a:off x="6477000" y="1866900"/>
            <a:ext cx="2628900" cy="685800"/>
          </a:xfrm>
          <a:prstGeom prst="wedgeRoundRectCallout">
            <a:avLst>
              <a:gd name="adj1" fmla="val 2176"/>
              <a:gd name="adj2" fmla="val 17338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1,52/0,020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4198" name="Text Box 54"/>
          <p:cNvSpPr txBox="1">
            <a:spLocks noChangeArrowheads="1"/>
          </p:cNvSpPr>
          <p:nvPr/>
        </p:nvSpPr>
        <p:spPr bwMode="auto">
          <a:xfrm>
            <a:off x="0" y="40386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30,4°C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4199" name="Text Box 55"/>
          <p:cNvSpPr txBox="1">
            <a:spLocks noChangeArrowheads="1"/>
          </p:cNvSpPr>
          <p:nvPr/>
        </p:nvSpPr>
        <p:spPr bwMode="auto">
          <a:xfrm>
            <a:off x="3581400" y="4038600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1,52V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4200" name="Text Box 56"/>
          <p:cNvSpPr txBox="1">
            <a:spLocks noChangeArrowheads="1"/>
          </p:cNvSpPr>
          <p:nvPr/>
        </p:nvSpPr>
        <p:spPr bwMode="auto">
          <a:xfrm>
            <a:off x="7467600" y="39465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76</a:t>
            </a:r>
            <a:endParaRPr lang="nl-NL" altLang="nl-NL" sz="4000" b="1" baseline="-2500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34201" name="Group 57"/>
          <p:cNvGrpSpPr>
            <a:grpSpLocks/>
          </p:cNvGrpSpPr>
          <p:nvPr/>
        </p:nvGrpSpPr>
        <p:grpSpPr bwMode="auto">
          <a:xfrm>
            <a:off x="1676400" y="6172200"/>
            <a:ext cx="228600" cy="685800"/>
            <a:chOff x="1056" y="3888"/>
            <a:chExt cx="144" cy="432"/>
          </a:xfrm>
        </p:grpSpPr>
        <p:sp>
          <p:nvSpPr>
            <p:cNvPr id="134202" name="Line 58"/>
            <p:cNvSpPr>
              <a:spLocks noChangeShapeType="1"/>
            </p:cNvSpPr>
            <p:nvPr/>
          </p:nvSpPr>
          <p:spPr bwMode="auto">
            <a:xfrm>
              <a:off x="1056" y="3888"/>
              <a:ext cx="144" cy="43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4203" name="Line 59"/>
            <p:cNvSpPr>
              <a:spLocks noChangeShapeType="1"/>
            </p:cNvSpPr>
            <p:nvPr/>
          </p:nvSpPr>
          <p:spPr bwMode="auto">
            <a:xfrm flipH="1">
              <a:off x="1056" y="3888"/>
              <a:ext cx="144" cy="43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4204" name="Group 60"/>
          <p:cNvGrpSpPr>
            <a:grpSpLocks/>
          </p:cNvGrpSpPr>
          <p:nvPr/>
        </p:nvGrpSpPr>
        <p:grpSpPr bwMode="auto">
          <a:xfrm>
            <a:off x="6781800" y="6324600"/>
            <a:ext cx="1828800" cy="304800"/>
            <a:chOff x="4272" y="3984"/>
            <a:chExt cx="1152" cy="192"/>
          </a:xfrm>
        </p:grpSpPr>
        <p:sp>
          <p:nvSpPr>
            <p:cNvPr id="134205" name="Line 61"/>
            <p:cNvSpPr>
              <a:spLocks noChangeShapeType="1"/>
            </p:cNvSpPr>
            <p:nvPr/>
          </p:nvSpPr>
          <p:spPr bwMode="auto">
            <a:xfrm flipV="1">
              <a:off x="4272" y="4032"/>
              <a:ext cx="1056" cy="14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4206" name="Line 62"/>
            <p:cNvSpPr>
              <a:spLocks noChangeShapeType="1"/>
            </p:cNvSpPr>
            <p:nvPr/>
          </p:nvSpPr>
          <p:spPr bwMode="auto">
            <a:xfrm>
              <a:off x="4272" y="3984"/>
              <a:ext cx="1152" cy="192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34207" name="Text Box 63"/>
          <p:cNvSpPr txBox="1">
            <a:spLocks noChangeArrowheads="1"/>
          </p:cNvSpPr>
          <p:nvPr/>
        </p:nvSpPr>
        <p:spPr bwMode="auto">
          <a:xfrm>
            <a:off x="1371600" y="569912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76</a:t>
            </a:r>
            <a:endParaRPr lang="nl-NL" altLang="nl-NL" sz="4000" b="1" baseline="-25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4208" name="Text Box 64"/>
          <p:cNvSpPr txBox="1">
            <a:spLocks noChangeArrowheads="1"/>
          </p:cNvSpPr>
          <p:nvPr/>
        </p:nvSpPr>
        <p:spPr bwMode="auto">
          <a:xfrm>
            <a:off x="8153400" y="577215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 baseline="-25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4209" name="Text Box 65"/>
          <p:cNvSpPr txBox="1">
            <a:spLocks noChangeArrowheads="1"/>
          </p:cNvSpPr>
          <p:nvPr/>
        </p:nvSpPr>
        <p:spPr bwMode="auto">
          <a:xfrm>
            <a:off x="7372350" y="5756275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 baseline="-25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4210" name="Text Box 66"/>
          <p:cNvSpPr txBox="1">
            <a:spLocks noChangeArrowheads="1"/>
          </p:cNvSpPr>
          <p:nvPr/>
        </p:nvSpPr>
        <p:spPr bwMode="auto">
          <a:xfrm>
            <a:off x="6629400" y="573405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 baseline="-2500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2420965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3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3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3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3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 autoUpdateAnimBg="0"/>
      <p:bldP spid="134147" grpId="0" autoUpdateAnimBg="0"/>
      <p:bldP spid="134196" grpId="0" animBg="1" autoUpdateAnimBg="0"/>
      <p:bldP spid="134197" grpId="0" animBg="1" autoUpdateAnimBg="0"/>
      <p:bldP spid="134198" grpId="0" autoUpdateAnimBg="0"/>
      <p:bldP spid="134199" grpId="0" autoUpdateAnimBg="0"/>
      <p:bldP spid="134200" grpId="0" autoUpdateAnimBg="0"/>
      <p:bldP spid="134207" grpId="0" autoUpdateAnimBg="0"/>
      <p:bldP spid="134208" grpId="0" autoUpdateAnimBg="0"/>
      <p:bldP spid="134209" grpId="0" autoUpdateAnimBg="0"/>
      <p:bldP spid="134210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00" name="Text Box 96"/>
          <p:cNvSpPr txBox="1">
            <a:spLocks noChangeArrowheads="1"/>
          </p:cNvSpPr>
          <p:nvPr/>
        </p:nvSpPr>
        <p:spPr bwMode="auto">
          <a:xfrm>
            <a:off x="6911975" y="6573838"/>
            <a:ext cx="2232025" cy="28416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1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N.B.: Sample-hold schakeling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/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 (analoog signaal) naar (digiaal) (1)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49556" name="AutoShape 52"/>
          <p:cNvSpPr>
            <a:spLocks noChangeArrowheads="1"/>
          </p:cNvSpPr>
          <p:nvPr/>
        </p:nvSpPr>
        <p:spPr bwMode="auto">
          <a:xfrm>
            <a:off x="0" y="692150"/>
            <a:ext cx="3457575" cy="1008063"/>
          </a:xfrm>
          <a:prstGeom prst="wedgeRoundRectCallout">
            <a:avLst>
              <a:gd name="adj1" fmla="val -10282"/>
              <a:gd name="adj2" fmla="val 18259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Tussen 0 en 5 </a:t>
            </a:r>
            <a:r>
              <a:rPr lang="nl-NL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V, bijv. </a:t>
            </a:r>
            <a:r>
              <a:rPr lang="pt-BR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uit microfoon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9581" name="AutoShape 77"/>
          <p:cNvSpPr>
            <a:spLocks noChangeArrowheads="1"/>
          </p:cNvSpPr>
          <p:nvPr/>
        </p:nvSpPr>
        <p:spPr bwMode="auto">
          <a:xfrm>
            <a:off x="0" y="5246688"/>
            <a:ext cx="4211638" cy="1611312"/>
          </a:xfrm>
          <a:prstGeom prst="wedgeRoundRectCallout">
            <a:avLst>
              <a:gd name="adj1" fmla="val 25801"/>
              <a:gd name="adj2" fmla="val -12290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Electronische schakelaar (10</a:t>
            </a:r>
            <a:r>
              <a:rPr lang="pt-BR" altLang="nl-NL" sz="28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pt-BR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keer per sec open/dicht)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9584" name="AutoShape 80"/>
          <p:cNvSpPr>
            <a:spLocks noChangeArrowheads="1"/>
          </p:cNvSpPr>
          <p:nvPr/>
        </p:nvSpPr>
        <p:spPr bwMode="auto">
          <a:xfrm>
            <a:off x="4427538" y="4968875"/>
            <a:ext cx="4716462" cy="1889125"/>
          </a:xfrm>
          <a:prstGeom prst="wedgeRoundRectCallout">
            <a:avLst>
              <a:gd name="adj1" fmla="val 34616"/>
              <a:gd name="adj2" fmla="val -11143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</a:t>
            </a:r>
            <a:r>
              <a:rPr lang="pt-BR" altLang="nl-NL" sz="28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r>
              <a:rPr lang="pt-BR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keer per sec gaat digitaal getal naar CD/harde schijf, of naar zender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9593" name="AutoShape 89"/>
          <p:cNvSpPr>
            <a:spLocks noChangeArrowheads="1"/>
          </p:cNvSpPr>
          <p:nvPr/>
        </p:nvSpPr>
        <p:spPr bwMode="auto">
          <a:xfrm>
            <a:off x="3635375" y="620713"/>
            <a:ext cx="4176713" cy="1439862"/>
          </a:xfrm>
          <a:prstGeom prst="wedgeRoundRectCallout">
            <a:avLst>
              <a:gd name="adj1" fmla="val -35977"/>
              <a:gd name="adj2" fmla="val 1371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Onthoud-schakeling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onthoudt de gemeten waarde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149599" name="Group 95"/>
          <p:cNvGrpSpPr>
            <a:grpSpLocks/>
          </p:cNvGrpSpPr>
          <p:nvPr/>
        </p:nvGrpSpPr>
        <p:grpSpPr bwMode="auto">
          <a:xfrm>
            <a:off x="250825" y="2492375"/>
            <a:ext cx="7140575" cy="2438400"/>
            <a:chOff x="158" y="1570"/>
            <a:chExt cx="4498" cy="1536"/>
          </a:xfrm>
        </p:grpSpPr>
        <p:grpSp>
          <p:nvGrpSpPr>
            <p:cNvPr id="149597" name="Group 93"/>
            <p:cNvGrpSpPr>
              <a:grpSpLocks/>
            </p:cNvGrpSpPr>
            <p:nvPr/>
          </p:nvGrpSpPr>
          <p:grpSpPr bwMode="auto">
            <a:xfrm>
              <a:off x="158" y="1570"/>
              <a:ext cx="4498" cy="1536"/>
              <a:chOff x="0" y="1577"/>
              <a:chExt cx="4498" cy="1536"/>
            </a:xfrm>
          </p:grpSpPr>
          <p:sp>
            <p:nvSpPr>
              <p:cNvPr id="149521" name="Text Box 17"/>
              <p:cNvSpPr txBox="1">
                <a:spLocks noChangeArrowheads="1"/>
              </p:cNvSpPr>
              <p:nvPr/>
            </p:nvSpPr>
            <p:spPr bwMode="auto">
              <a:xfrm>
                <a:off x="3193" y="1764"/>
                <a:ext cx="720" cy="1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AD</a:t>
                </a:r>
              </a:p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2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0,02V/bit</a:t>
                </a:r>
                <a:endParaRPr lang="nl-NL" altLang="nl-NL" sz="4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49596" name="Group 92"/>
              <p:cNvGrpSpPr>
                <a:grpSpLocks/>
              </p:cNvGrpSpPr>
              <p:nvPr/>
            </p:nvGrpSpPr>
            <p:grpSpPr bwMode="auto">
              <a:xfrm>
                <a:off x="0" y="1577"/>
                <a:ext cx="4498" cy="1536"/>
                <a:chOff x="0" y="1344"/>
                <a:chExt cx="4498" cy="1536"/>
              </a:xfrm>
            </p:grpSpPr>
            <p:sp>
              <p:nvSpPr>
                <p:cNvPr id="149519" name="Freeform 15"/>
                <p:cNvSpPr>
                  <a:spLocks/>
                </p:cNvSpPr>
                <p:nvPr/>
              </p:nvSpPr>
              <p:spPr bwMode="auto">
                <a:xfrm>
                  <a:off x="2799" y="2115"/>
                  <a:ext cx="258" cy="3"/>
                </a:xfrm>
                <a:custGeom>
                  <a:avLst/>
                  <a:gdLst>
                    <a:gd name="T0" fmla="*/ 258 w 258"/>
                    <a:gd name="T1" fmla="*/ 3 h 3"/>
                    <a:gd name="T2" fmla="*/ 0 w 258"/>
                    <a:gd name="T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58" h="3">
                      <a:moveTo>
                        <a:pt x="258" y="3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49522" name="Rectangle 18"/>
                <p:cNvSpPr>
                  <a:spLocks noChangeArrowheads="1"/>
                </p:cNvSpPr>
                <p:nvPr/>
              </p:nvSpPr>
              <p:spPr bwMode="auto">
                <a:xfrm>
                  <a:off x="3058" y="1344"/>
                  <a:ext cx="1008" cy="153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49523" name="Group 19"/>
                <p:cNvGrpSpPr>
                  <a:grpSpLocks/>
                </p:cNvGrpSpPr>
                <p:nvPr/>
              </p:nvGrpSpPr>
              <p:grpSpPr bwMode="auto">
                <a:xfrm>
                  <a:off x="4066" y="1431"/>
                  <a:ext cx="432" cy="1377"/>
                  <a:chOff x="3600" y="2112"/>
                  <a:chExt cx="432" cy="1377"/>
                </a:xfrm>
              </p:grpSpPr>
              <p:sp>
                <p:nvSpPr>
                  <p:cNvPr id="14952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2721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952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2301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9526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2112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952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2512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952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2912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9529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3312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9530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3489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953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600" y="3105"/>
                    <a:ext cx="43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49559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0" y="1706"/>
                  <a:ext cx="1452" cy="844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fontAlgn="base">
                    <a:spcBef>
                      <a:spcPct val="5000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Analoog signaal</a:t>
                  </a:r>
                  <a:endParaRPr lang="nl-NL" altLang="nl-NL" sz="4000" b="1" baseline="-25000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49571" name="Freeform 67"/>
                <p:cNvSpPr>
                  <a:spLocks/>
                </p:cNvSpPr>
                <p:nvPr/>
              </p:nvSpPr>
              <p:spPr bwMode="auto">
                <a:xfrm>
                  <a:off x="1457" y="2112"/>
                  <a:ext cx="253" cy="3"/>
                </a:xfrm>
                <a:custGeom>
                  <a:avLst/>
                  <a:gdLst>
                    <a:gd name="T0" fmla="*/ 0 w 253"/>
                    <a:gd name="T1" fmla="*/ 3 h 3"/>
                    <a:gd name="T2" fmla="*/ 253 w 253"/>
                    <a:gd name="T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53" h="3">
                      <a:moveTo>
                        <a:pt x="0" y="3"/>
                      </a:moveTo>
                      <a:lnTo>
                        <a:pt x="253" y="0"/>
                      </a:lnTo>
                    </a:path>
                  </a:pathLst>
                </a:custGeom>
                <a:noFill/>
                <a:ln w="3810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49585" name="Group 81"/>
                <p:cNvGrpSpPr>
                  <a:grpSpLocks/>
                </p:cNvGrpSpPr>
                <p:nvPr/>
              </p:nvGrpSpPr>
              <p:grpSpPr bwMode="auto">
                <a:xfrm>
                  <a:off x="1719" y="1906"/>
                  <a:ext cx="408" cy="408"/>
                  <a:chOff x="2042" y="1906"/>
                  <a:chExt cx="408" cy="408"/>
                </a:xfrm>
              </p:grpSpPr>
              <p:grpSp>
                <p:nvGrpSpPr>
                  <p:cNvPr id="149578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042" y="2028"/>
                    <a:ext cx="408" cy="87"/>
                    <a:chOff x="2200" y="2385"/>
                    <a:chExt cx="408" cy="87"/>
                  </a:xfrm>
                </p:grpSpPr>
                <p:sp>
                  <p:nvSpPr>
                    <p:cNvPr id="149575" name="Freeform 71"/>
                    <p:cNvSpPr>
                      <a:spLocks/>
                    </p:cNvSpPr>
                    <p:nvPr/>
                  </p:nvSpPr>
                  <p:spPr bwMode="auto">
                    <a:xfrm>
                      <a:off x="2200" y="2385"/>
                      <a:ext cx="290" cy="87"/>
                    </a:xfrm>
                    <a:custGeom>
                      <a:avLst/>
                      <a:gdLst>
                        <a:gd name="T0" fmla="*/ 0 w 290"/>
                        <a:gd name="T1" fmla="*/ 87 h 87"/>
                        <a:gd name="T2" fmla="*/ 68 w 290"/>
                        <a:gd name="T3" fmla="*/ 87 h 87"/>
                        <a:gd name="T4" fmla="*/ 290 w 290"/>
                        <a:gd name="T5" fmla="*/ 0 h 8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290" h="87">
                          <a:moveTo>
                            <a:pt x="0" y="87"/>
                          </a:moveTo>
                          <a:lnTo>
                            <a:pt x="68" y="87"/>
                          </a:lnTo>
                          <a:lnTo>
                            <a:pt x="290" y="0"/>
                          </a:lnTo>
                        </a:path>
                      </a:pathLst>
                    </a:custGeom>
                    <a:noFill/>
                    <a:ln w="38100" cmpd="sng">
                      <a:solidFill>
                        <a:srgbClr val="FF3300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49576" name="Freeform 72"/>
                    <p:cNvSpPr>
                      <a:spLocks/>
                    </p:cNvSpPr>
                    <p:nvPr/>
                  </p:nvSpPr>
                  <p:spPr bwMode="auto">
                    <a:xfrm>
                      <a:off x="2487" y="2471"/>
                      <a:ext cx="121" cy="1"/>
                    </a:xfrm>
                    <a:custGeom>
                      <a:avLst/>
                      <a:gdLst>
                        <a:gd name="T0" fmla="*/ 0 w 121"/>
                        <a:gd name="T1" fmla="*/ 1 h 1"/>
                        <a:gd name="T2" fmla="*/ 121 w 121"/>
                        <a:gd name="T3" fmla="*/ 0 h 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</a:cxnLst>
                      <a:rect l="0" t="0" r="r" b="b"/>
                      <a:pathLst>
                        <a:path w="121" h="1">
                          <a:moveTo>
                            <a:pt x="0" y="1"/>
                          </a:moveTo>
                          <a:lnTo>
                            <a:pt x="121" y="0"/>
                          </a:lnTo>
                        </a:path>
                      </a:pathLst>
                    </a:custGeom>
                    <a:noFill/>
                    <a:ln w="38100" cmpd="sng">
                      <a:solidFill>
                        <a:srgbClr val="FF3300"/>
                      </a:solidFill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149574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2042" y="1906"/>
                    <a:ext cx="408" cy="408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49591" name="Freeform 87"/>
                <p:cNvSpPr>
                  <a:spLocks/>
                </p:cNvSpPr>
                <p:nvPr/>
              </p:nvSpPr>
              <p:spPr bwMode="auto">
                <a:xfrm>
                  <a:off x="2127" y="2118"/>
                  <a:ext cx="261" cy="1"/>
                </a:xfrm>
                <a:custGeom>
                  <a:avLst/>
                  <a:gdLst>
                    <a:gd name="T0" fmla="*/ 261 w 261"/>
                    <a:gd name="T1" fmla="*/ 0 h 1"/>
                    <a:gd name="T2" fmla="*/ 0 w 261"/>
                    <a:gd name="T3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61" h="1">
                      <a:moveTo>
                        <a:pt x="261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149595" name="Group 91"/>
                <p:cNvGrpSpPr>
                  <a:grpSpLocks/>
                </p:cNvGrpSpPr>
                <p:nvPr/>
              </p:nvGrpSpPr>
              <p:grpSpPr bwMode="auto">
                <a:xfrm>
                  <a:off x="2390" y="1888"/>
                  <a:ext cx="408" cy="442"/>
                  <a:chOff x="2390" y="1888"/>
                  <a:chExt cx="408" cy="442"/>
                </a:xfrm>
              </p:grpSpPr>
              <p:sp>
                <p:nvSpPr>
                  <p:cNvPr id="149590" name="Rectangle 86"/>
                  <p:cNvSpPr>
                    <a:spLocks noChangeArrowheads="1"/>
                  </p:cNvSpPr>
                  <p:nvPr/>
                </p:nvSpPr>
                <p:spPr bwMode="auto">
                  <a:xfrm>
                    <a:off x="2390" y="1907"/>
                    <a:ext cx="408" cy="408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49594" name="Text Box 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17" y="1888"/>
                    <a:ext cx="36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H</a:t>
                    </a:r>
                  </a:p>
                </p:txBody>
              </p:sp>
            </p:grpSp>
          </p:grpSp>
        </p:grpSp>
        <p:sp>
          <p:nvSpPr>
            <p:cNvPr id="149598" name="Rectangle 94"/>
            <p:cNvSpPr>
              <a:spLocks noChangeArrowheads="1"/>
            </p:cNvSpPr>
            <p:nvPr/>
          </p:nvSpPr>
          <p:spPr bwMode="auto">
            <a:xfrm>
              <a:off x="1837" y="2069"/>
              <a:ext cx="1179" cy="54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49603" name="Group 99"/>
          <p:cNvGrpSpPr>
            <a:grpSpLocks/>
          </p:cNvGrpSpPr>
          <p:nvPr/>
        </p:nvGrpSpPr>
        <p:grpSpPr bwMode="auto">
          <a:xfrm>
            <a:off x="7489825" y="2492375"/>
            <a:ext cx="1071563" cy="2449513"/>
            <a:chOff x="4718" y="1570"/>
            <a:chExt cx="675" cy="1543"/>
          </a:xfrm>
        </p:grpSpPr>
        <p:sp>
          <p:nvSpPr>
            <p:cNvPr id="149583" name="AutoShape 79"/>
            <p:cNvSpPr>
              <a:spLocks/>
            </p:cNvSpPr>
            <p:nvPr/>
          </p:nvSpPr>
          <p:spPr bwMode="auto">
            <a:xfrm>
              <a:off x="4718" y="1570"/>
              <a:ext cx="45" cy="1543"/>
            </a:xfrm>
            <a:prstGeom prst="rightBrace">
              <a:avLst>
                <a:gd name="adj1" fmla="val 285741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49602" name="Line 98"/>
            <p:cNvSpPr>
              <a:spLocks noChangeShapeType="1"/>
            </p:cNvSpPr>
            <p:nvPr/>
          </p:nvSpPr>
          <p:spPr bwMode="auto">
            <a:xfrm>
              <a:off x="4758" y="2341"/>
              <a:ext cx="63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0545270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49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4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9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9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9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autoUpdateAnimBg="0"/>
      <p:bldP spid="149556" grpId="0" animBg="1" autoUpdateAnimBg="0"/>
      <p:bldP spid="149581" grpId="0" animBg="1" autoUpdateAnimBg="0"/>
      <p:bldP spid="149584" grpId="0" animBg="1" autoUpdateAnimBg="0"/>
      <p:bldP spid="149593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419" name="Group 203"/>
          <p:cNvGrpSpPr>
            <a:grpSpLocks/>
          </p:cNvGrpSpPr>
          <p:nvPr/>
        </p:nvGrpSpPr>
        <p:grpSpPr bwMode="auto">
          <a:xfrm>
            <a:off x="250825" y="935038"/>
            <a:ext cx="8548688" cy="5095875"/>
            <a:chOff x="144" y="342"/>
            <a:chExt cx="5385" cy="3210"/>
          </a:xfrm>
        </p:grpSpPr>
        <p:grpSp>
          <p:nvGrpSpPr>
            <p:cNvPr id="137416" name="Group 200"/>
            <p:cNvGrpSpPr>
              <a:grpSpLocks/>
            </p:cNvGrpSpPr>
            <p:nvPr/>
          </p:nvGrpSpPr>
          <p:grpSpPr bwMode="auto">
            <a:xfrm>
              <a:off x="1344" y="342"/>
              <a:ext cx="4185" cy="3210"/>
              <a:chOff x="1344" y="259"/>
              <a:chExt cx="4185" cy="3210"/>
            </a:xfrm>
          </p:grpSpPr>
          <p:grpSp>
            <p:nvGrpSpPr>
              <p:cNvPr id="137412" name="Group 196"/>
              <p:cNvGrpSpPr>
                <a:grpSpLocks/>
              </p:cNvGrpSpPr>
              <p:nvPr/>
            </p:nvGrpSpPr>
            <p:grpSpPr bwMode="auto">
              <a:xfrm>
                <a:off x="2397" y="264"/>
                <a:ext cx="2883" cy="2805"/>
                <a:chOff x="2397" y="264"/>
                <a:chExt cx="2883" cy="2805"/>
              </a:xfrm>
            </p:grpSpPr>
            <p:grpSp>
              <p:nvGrpSpPr>
                <p:cNvPr id="137335" name="Group 119"/>
                <p:cNvGrpSpPr>
                  <a:grpSpLocks/>
                </p:cNvGrpSpPr>
                <p:nvPr/>
              </p:nvGrpSpPr>
              <p:grpSpPr bwMode="auto">
                <a:xfrm>
                  <a:off x="2397" y="477"/>
                  <a:ext cx="2880" cy="2592"/>
                  <a:chOff x="2400" y="480"/>
                  <a:chExt cx="2880" cy="2592"/>
                </a:xfrm>
              </p:grpSpPr>
              <p:grpSp>
                <p:nvGrpSpPr>
                  <p:cNvPr id="137336" name="Group 120"/>
                  <p:cNvGrpSpPr>
                    <a:grpSpLocks/>
                  </p:cNvGrpSpPr>
                  <p:nvPr/>
                </p:nvGrpSpPr>
                <p:grpSpPr bwMode="auto">
                  <a:xfrm>
                    <a:off x="4128" y="480"/>
                    <a:ext cx="288" cy="2160"/>
                    <a:chOff x="864" y="1152"/>
                    <a:chExt cx="288" cy="2160"/>
                  </a:xfrm>
                </p:grpSpPr>
                <p:sp>
                  <p:nvSpPr>
                    <p:cNvPr id="137337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152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38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584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39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016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40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448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41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88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7342" name="Group 126"/>
                  <p:cNvGrpSpPr>
                    <a:grpSpLocks/>
                  </p:cNvGrpSpPr>
                  <p:nvPr/>
                </p:nvGrpSpPr>
                <p:grpSpPr bwMode="auto">
                  <a:xfrm>
                    <a:off x="4416" y="480"/>
                    <a:ext cx="288" cy="2160"/>
                    <a:chOff x="864" y="1152"/>
                    <a:chExt cx="288" cy="2160"/>
                  </a:xfrm>
                </p:grpSpPr>
                <p:sp>
                  <p:nvSpPr>
                    <p:cNvPr id="137343" name="Rectangle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152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44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584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45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016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46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448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47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88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7348" name="Group 132"/>
                  <p:cNvGrpSpPr>
                    <a:grpSpLocks/>
                  </p:cNvGrpSpPr>
                  <p:nvPr/>
                </p:nvGrpSpPr>
                <p:grpSpPr bwMode="auto">
                  <a:xfrm>
                    <a:off x="4704" y="480"/>
                    <a:ext cx="288" cy="2160"/>
                    <a:chOff x="864" y="1152"/>
                    <a:chExt cx="288" cy="2160"/>
                  </a:xfrm>
                </p:grpSpPr>
                <p:sp>
                  <p:nvSpPr>
                    <p:cNvPr id="137349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152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50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584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51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016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52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448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53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88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7354" name="Group 138"/>
                  <p:cNvGrpSpPr>
                    <a:grpSpLocks/>
                  </p:cNvGrpSpPr>
                  <p:nvPr/>
                </p:nvGrpSpPr>
                <p:grpSpPr bwMode="auto">
                  <a:xfrm>
                    <a:off x="4992" y="480"/>
                    <a:ext cx="288" cy="2160"/>
                    <a:chOff x="864" y="1152"/>
                    <a:chExt cx="288" cy="2160"/>
                  </a:xfrm>
                </p:grpSpPr>
                <p:sp>
                  <p:nvSpPr>
                    <p:cNvPr id="137355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152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56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584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57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016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58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448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359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88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7360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2400" y="480"/>
                    <a:ext cx="1728" cy="2592"/>
                    <a:chOff x="2409" y="480"/>
                    <a:chExt cx="1728" cy="2592"/>
                  </a:xfrm>
                </p:grpSpPr>
                <p:grpSp>
                  <p:nvGrpSpPr>
                    <p:cNvPr id="137361" name="Group 1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85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37362" name="Rectangle 1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63" name="Rectangle 1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64" name="Rectangle 1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65" name="Rectangle 1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66" name="Rectangle 1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37367" name="Group 1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3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37368" name="Rectangle 1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69" name="Rectangle 1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70" name="Rectangle 1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71" name="Rectangle 1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72" name="Rectangle 1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37373" name="Group 1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61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37374" name="Rectangle 1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75" name="Rectangle 1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76" name="Rectangle 1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77" name="Rectangle 1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78" name="Rectangle 1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37379" name="Group 16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849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37380" name="Rectangle 16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81" name="Rectangle 1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82" name="Rectangle 1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83" name="Rectangle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84" name="Rectangle 1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37385" name="Group 16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9" y="480"/>
                      <a:ext cx="576" cy="2592"/>
                      <a:chOff x="2409" y="480"/>
                      <a:chExt cx="576" cy="2592"/>
                    </a:xfrm>
                  </p:grpSpPr>
                  <p:grpSp>
                    <p:nvGrpSpPr>
                      <p:cNvPr id="137386" name="Group 1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09" y="480"/>
                        <a:ext cx="288" cy="2160"/>
                        <a:chOff x="864" y="1152"/>
                        <a:chExt cx="288" cy="2160"/>
                      </a:xfrm>
                    </p:grpSpPr>
                    <p:sp>
                      <p:nvSpPr>
                        <p:cNvPr id="137387" name="Rectangle 17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7388" name="Rectangle 17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584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7389" name="Rectangle 17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016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7390" name="Rectangle 1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448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7391" name="Rectangle 17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88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37392" name="Group 17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7" y="480"/>
                        <a:ext cx="288" cy="2160"/>
                        <a:chOff x="864" y="1152"/>
                        <a:chExt cx="288" cy="2160"/>
                      </a:xfrm>
                    </p:grpSpPr>
                    <p:sp>
                      <p:nvSpPr>
                        <p:cNvPr id="137393" name="Rectangle 17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7394" name="Rectangle 17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584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7395" name="Rectangle 17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016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7396" name="Rectangle 18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448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7397" name="Rectangle 18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88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37398" name="Rectangle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09" y="264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7399" name="Rectangle 1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7" y="264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37400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5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401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73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402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1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7403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49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137404" name="Rectangle 188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2640"/>
                    <a:ext cx="288" cy="432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405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640"/>
                    <a:ext cx="288" cy="432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406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2640"/>
                    <a:ext cx="288" cy="432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7407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4992" y="2640"/>
                    <a:ext cx="288" cy="432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37410" name="Freeform 194"/>
                <p:cNvSpPr>
                  <a:spLocks/>
                </p:cNvSpPr>
                <p:nvPr/>
              </p:nvSpPr>
              <p:spPr bwMode="auto">
                <a:xfrm>
                  <a:off x="2400" y="264"/>
                  <a:ext cx="2880" cy="2288"/>
                </a:xfrm>
                <a:custGeom>
                  <a:avLst/>
                  <a:gdLst>
                    <a:gd name="T0" fmla="*/ 0 w 2880"/>
                    <a:gd name="T1" fmla="*/ 1368 h 2288"/>
                    <a:gd name="T2" fmla="*/ 288 w 2880"/>
                    <a:gd name="T3" fmla="*/ 1800 h 2288"/>
                    <a:gd name="T4" fmla="*/ 576 w 2880"/>
                    <a:gd name="T5" fmla="*/ 72 h 2288"/>
                    <a:gd name="T6" fmla="*/ 864 w 2880"/>
                    <a:gd name="T7" fmla="*/ 1368 h 2288"/>
                    <a:gd name="T8" fmla="*/ 1152 w 2880"/>
                    <a:gd name="T9" fmla="*/ 888 h 2288"/>
                    <a:gd name="T10" fmla="*/ 1440 w 2880"/>
                    <a:gd name="T11" fmla="*/ 408 h 2288"/>
                    <a:gd name="T12" fmla="*/ 1728 w 2880"/>
                    <a:gd name="T13" fmla="*/ 1272 h 2288"/>
                    <a:gd name="T14" fmla="*/ 2016 w 2880"/>
                    <a:gd name="T15" fmla="*/ 2136 h 2288"/>
                    <a:gd name="T16" fmla="*/ 2304 w 2880"/>
                    <a:gd name="T17" fmla="*/ 360 h 2288"/>
                    <a:gd name="T18" fmla="*/ 2880 w 2880"/>
                    <a:gd name="T19" fmla="*/ 1656 h 2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880" h="2288">
                      <a:moveTo>
                        <a:pt x="0" y="1368"/>
                      </a:moveTo>
                      <a:cubicBezTo>
                        <a:pt x="96" y="1692"/>
                        <a:pt x="192" y="2016"/>
                        <a:pt x="288" y="1800"/>
                      </a:cubicBezTo>
                      <a:cubicBezTo>
                        <a:pt x="384" y="1584"/>
                        <a:pt x="480" y="144"/>
                        <a:pt x="576" y="72"/>
                      </a:cubicBezTo>
                      <a:cubicBezTo>
                        <a:pt x="672" y="0"/>
                        <a:pt x="768" y="1232"/>
                        <a:pt x="864" y="1368"/>
                      </a:cubicBezTo>
                      <a:cubicBezTo>
                        <a:pt x="960" y="1504"/>
                        <a:pt x="1056" y="1048"/>
                        <a:pt x="1152" y="888"/>
                      </a:cubicBezTo>
                      <a:cubicBezTo>
                        <a:pt x="1248" y="728"/>
                        <a:pt x="1344" y="344"/>
                        <a:pt x="1440" y="408"/>
                      </a:cubicBezTo>
                      <a:cubicBezTo>
                        <a:pt x="1536" y="472"/>
                        <a:pt x="1632" y="984"/>
                        <a:pt x="1728" y="1272"/>
                      </a:cubicBezTo>
                      <a:cubicBezTo>
                        <a:pt x="1824" y="1560"/>
                        <a:pt x="1920" y="2288"/>
                        <a:pt x="2016" y="2136"/>
                      </a:cubicBezTo>
                      <a:cubicBezTo>
                        <a:pt x="2112" y="1984"/>
                        <a:pt x="2160" y="440"/>
                        <a:pt x="2304" y="360"/>
                      </a:cubicBezTo>
                      <a:cubicBezTo>
                        <a:pt x="2448" y="280"/>
                        <a:pt x="2664" y="968"/>
                        <a:pt x="2880" y="1656"/>
                      </a:cubicBezTo>
                    </a:path>
                  </a:pathLst>
                </a:custGeom>
                <a:noFill/>
                <a:ln w="57150" cmpd="sng">
                  <a:solidFill>
                    <a:srgbClr val="FF33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37414" name="Group 198"/>
              <p:cNvGrpSpPr>
                <a:grpSpLocks/>
              </p:cNvGrpSpPr>
              <p:nvPr/>
            </p:nvGrpSpPr>
            <p:grpSpPr bwMode="auto">
              <a:xfrm>
                <a:off x="1344" y="259"/>
                <a:ext cx="4185" cy="3210"/>
                <a:chOff x="1344" y="259"/>
                <a:chExt cx="4185" cy="3210"/>
              </a:xfrm>
            </p:grpSpPr>
            <p:sp>
              <p:nvSpPr>
                <p:cNvPr id="137300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1344" y="2879"/>
                  <a:ext cx="84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7301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1353" y="2399"/>
                  <a:ext cx="84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0,02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7302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1362" y="1967"/>
                  <a:ext cx="84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0,04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7303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1371" y="1565"/>
                  <a:ext cx="84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0,06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7304" name="Text Box 88"/>
                <p:cNvSpPr txBox="1">
                  <a:spLocks noChangeArrowheads="1"/>
                </p:cNvSpPr>
                <p:nvPr/>
              </p:nvSpPr>
              <p:spPr bwMode="auto">
                <a:xfrm>
                  <a:off x="1359" y="1103"/>
                  <a:ext cx="84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0,08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7305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1362" y="692"/>
                  <a:ext cx="84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0,10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7306" name="Text Box 90"/>
                <p:cNvSpPr txBox="1">
                  <a:spLocks noChangeArrowheads="1"/>
                </p:cNvSpPr>
                <p:nvPr/>
              </p:nvSpPr>
              <p:spPr bwMode="auto">
                <a:xfrm>
                  <a:off x="1356" y="259"/>
                  <a:ext cx="84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0,12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grpSp>
              <p:nvGrpSpPr>
                <p:cNvPr id="137413" name="Group 197"/>
                <p:cNvGrpSpPr>
                  <a:grpSpLocks/>
                </p:cNvGrpSpPr>
                <p:nvPr/>
              </p:nvGrpSpPr>
              <p:grpSpPr bwMode="auto">
                <a:xfrm>
                  <a:off x="2277" y="3006"/>
                  <a:ext cx="3252" cy="463"/>
                  <a:chOff x="2277" y="3006"/>
                  <a:chExt cx="3252" cy="463"/>
                </a:xfrm>
              </p:grpSpPr>
              <p:sp>
                <p:nvSpPr>
                  <p:cNvPr id="137331" name="Text Box 1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06"/>
                    <a:ext cx="1008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t in </a:t>
                    </a: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Symbol" pitchFamily="18" charset="2"/>
                      </a:rPr>
                      <a:t>m</a:t>
                    </a: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s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7332" name="Text Box 1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76" y="3009"/>
                    <a:ext cx="45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rPr>
                      <a:t>10</a:t>
                    </a:r>
                    <a:endParaRPr lang="nl-NL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endParaRPr>
                  </a:p>
                </p:txBody>
              </p:sp>
              <p:sp>
                <p:nvSpPr>
                  <p:cNvPr id="137333" name="Text Box 1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20" y="3006"/>
                    <a:ext cx="45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rPr>
                      <a:t>5</a:t>
                    </a:r>
                    <a:endParaRPr lang="nl-NL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endParaRPr>
                  </a:p>
                </p:txBody>
              </p:sp>
              <p:sp>
                <p:nvSpPr>
                  <p:cNvPr id="137334" name="Text Box 1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77" y="3027"/>
                    <a:ext cx="45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</a:rPr>
                      <a:t>0</a:t>
                    </a:r>
                    <a:endParaRPr lang="nl-NL" altLang="nl-NL" sz="4000" b="1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</a:endParaRPr>
                  </a:p>
                </p:txBody>
              </p:sp>
            </p:grpSp>
          </p:grpSp>
        </p:grpSp>
        <p:sp>
          <p:nvSpPr>
            <p:cNvPr id="137418" name="Rectangle 202"/>
            <p:cNvSpPr>
              <a:spLocks noChangeArrowheads="1"/>
            </p:cNvSpPr>
            <p:nvPr/>
          </p:nvSpPr>
          <p:spPr bwMode="auto">
            <a:xfrm>
              <a:off x="144" y="528"/>
              <a:ext cx="1248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381000" indent="-381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1239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7716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24193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306705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35242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9814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44386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895850" indent="-457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Clr>
                  <a:srgbClr val="FF3300"/>
                </a:buClr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</a:t>
              </a:r>
              <a:r>
                <a:rPr lang="en-US" altLang="nl-NL" sz="40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</a:t>
              </a: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in V</a:t>
              </a:r>
              <a:endParaRPr lang="nl-NL" altLang="nl-NL" sz="40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37425" name="AutoShape 209"/>
          <p:cNvSpPr>
            <a:spLocks noChangeArrowheads="1"/>
          </p:cNvSpPr>
          <p:nvPr/>
        </p:nvSpPr>
        <p:spPr bwMode="auto">
          <a:xfrm>
            <a:off x="6948488" y="4894263"/>
            <a:ext cx="2087562" cy="1584325"/>
          </a:xfrm>
          <a:prstGeom prst="wedgeRoundRectCallout">
            <a:avLst>
              <a:gd name="adj1" fmla="val -200264"/>
              <a:gd name="adj2" fmla="val -16312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Signaal naar AD-omzetter</a:t>
            </a:r>
            <a:endParaRPr lang="nl-NL" altLang="nl-NL" sz="30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218" name="Text Box 2"/>
          <p:cNvSpPr txBox="1">
            <a:spLocks noChangeArrowheads="1"/>
          </p:cNvSpPr>
          <p:nvPr/>
        </p:nvSpPr>
        <p:spPr bwMode="auto">
          <a:xfrm>
            <a:off x="7967663" y="5895975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37415" name="Group 199"/>
          <p:cNvGrpSpPr>
            <a:grpSpLocks/>
          </p:cNvGrpSpPr>
          <p:nvPr/>
        </p:nvGrpSpPr>
        <p:grpSpPr bwMode="auto">
          <a:xfrm>
            <a:off x="3409950" y="873125"/>
            <a:ext cx="500063" cy="4860925"/>
            <a:chOff x="2148" y="260"/>
            <a:chExt cx="315" cy="3062"/>
          </a:xfrm>
        </p:grpSpPr>
        <p:sp>
          <p:nvSpPr>
            <p:cNvPr id="137293" name="Text Box 77"/>
            <p:cNvSpPr txBox="1">
              <a:spLocks noChangeArrowheads="1"/>
            </p:cNvSpPr>
            <p:nvPr/>
          </p:nvSpPr>
          <p:spPr bwMode="auto">
            <a:xfrm>
              <a:off x="2148" y="2880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0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7294" name="Text Box 78"/>
            <p:cNvSpPr txBox="1">
              <a:spLocks noChangeArrowheads="1"/>
            </p:cNvSpPr>
            <p:nvPr/>
          </p:nvSpPr>
          <p:spPr bwMode="auto">
            <a:xfrm>
              <a:off x="2157" y="2400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7295" name="Text Box 79"/>
            <p:cNvSpPr txBox="1">
              <a:spLocks noChangeArrowheads="1"/>
            </p:cNvSpPr>
            <p:nvPr/>
          </p:nvSpPr>
          <p:spPr bwMode="auto">
            <a:xfrm>
              <a:off x="2166" y="1968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7296" name="Text Box 80"/>
            <p:cNvSpPr txBox="1">
              <a:spLocks noChangeArrowheads="1"/>
            </p:cNvSpPr>
            <p:nvPr/>
          </p:nvSpPr>
          <p:spPr bwMode="auto">
            <a:xfrm>
              <a:off x="2175" y="1566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3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7297" name="Text Box 81"/>
            <p:cNvSpPr txBox="1">
              <a:spLocks noChangeArrowheads="1"/>
            </p:cNvSpPr>
            <p:nvPr/>
          </p:nvSpPr>
          <p:spPr bwMode="auto">
            <a:xfrm>
              <a:off x="2163" y="1104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4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7298" name="Text Box 82"/>
            <p:cNvSpPr txBox="1">
              <a:spLocks noChangeArrowheads="1"/>
            </p:cNvSpPr>
            <p:nvPr/>
          </p:nvSpPr>
          <p:spPr bwMode="auto">
            <a:xfrm>
              <a:off x="2166" y="693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5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37299" name="Text Box 83"/>
            <p:cNvSpPr txBox="1">
              <a:spLocks noChangeArrowheads="1"/>
            </p:cNvSpPr>
            <p:nvPr/>
          </p:nvSpPr>
          <p:spPr bwMode="auto">
            <a:xfrm>
              <a:off x="2160" y="260"/>
              <a:ext cx="288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6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sp>
        <p:nvSpPr>
          <p:cNvPr id="137308" name="Line 92"/>
          <p:cNvSpPr>
            <a:spLocks noChangeShapeType="1"/>
          </p:cNvSpPr>
          <p:nvPr/>
        </p:nvSpPr>
        <p:spPr bwMode="auto">
          <a:xfrm>
            <a:off x="3810000" y="3313113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309" name="Line 93"/>
          <p:cNvSpPr>
            <a:spLocks noChangeShapeType="1"/>
          </p:cNvSpPr>
          <p:nvPr/>
        </p:nvSpPr>
        <p:spPr bwMode="auto">
          <a:xfrm>
            <a:off x="4267200" y="4017963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311" name="Line 95"/>
          <p:cNvSpPr>
            <a:spLocks noChangeShapeType="1"/>
          </p:cNvSpPr>
          <p:nvPr/>
        </p:nvSpPr>
        <p:spPr bwMode="auto">
          <a:xfrm>
            <a:off x="5181600" y="3328988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312" name="Line 96"/>
          <p:cNvSpPr>
            <a:spLocks noChangeShapeType="1"/>
          </p:cNvSpPr>
          <p:nvPr/>
        </p:nvSpPr>
        <p:spPr bwMode="auto">
          <a:xfrm>
            <a:off x="5638800" y="2643188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313" name="Line 97"/>
          <p:cNvSpPr>
            <a:spLocks noChangeShapeType="1"/>
          </p:cNvSpPr>
          <p:nvPr/>
        </p:nvSpPr>
        <p:spPr bwMode="auto">
          <a:xfrm>
            <a:off x="6096000" y="1957388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314" name="Line 98"/>
          <p:cNvSpPr>
            <a:spLocks noChangeShapeType="1"/>
          </p:cNvSpPr>
          <p:nvPr/>
        </p:nvSpPr>
        <p:spPr bwMode="auto">
          <a:xfrm>
            <a:off x="6553200" y="3328988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315" name="Line 99"/>
          <p:cNvSpPr>
            <a:spLocks noChangeShapeType="1"/>
          </p:cNvSpPr>
          <p:nvPr/>
        </p:nvSpPr>
        <p:spPr bwMode="auto">
          <a:xfrm>
            <a:off x="7010400" y="4700588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316" name="Line 100"/>
          <p:cNvSpPr>
            <a:spLocks noChangeShapeType="1"/>
          </p:cNvSpPr>
          <p:nvPr/>
        </p:nvSpPr>
        <p:spPr bwMode="auto">
          <a:xfrm>
            <a:off x="7467600" y="1957388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317" name="Line 101"/>
          <p:cNvSpPr>
            <a:spLocks noChangeShapeType="1"/>
          </p:cNvSpPr>
          <p:nvPr/>
        </p:nvSpPr>
        <p:spPr bwMode="auto">
          <a:xfrm>
            <a:off x="7924800" y="2643188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319" name="AutoShape 103"/>
          <p:cNvSpPr>
            <a:spLocks noChangeArrowheads="1"/>
          </p:cNvSpPr>
          <p:nvPr/>
        </p:nvSpPr>
        <p:spPr bwMode="auto">
          <a:xfrm>
            <a:off x="250825" y="2301875"/>
            <a:ext cx="1871663" cy="1439863"/>
          </a:xfrm>
          <a:prstGeom prst="wedgeRoundRectCallout">
            <a:avLst>
              <a:gd name="adj1" fmla="val 131000"/>
              <a:gd name="adj2" fmla="val -10821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Aantal stappen,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max 255</a:t>
            </a:r>
            <a:endParaRPr lang="nl-NL" altLang="nl-NL" sz="30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321" name="Text Box 105"/>
          <p:cNvSpPr txBox="1">
            <a:spLocks noChangeArrowheads="1"/>
          </p:cNvSpPr>
          <p:nvPr/>
        </p:nvSpPr>
        <p:spPr bwMode="auto">
          <a:xfrm>
            <a:off x="3829050" y="5873750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322" name="Text Box 106"/>
          <p:cNvSpPr txBox="1">
            <a:spLocks noChangeArrowheads="1"/>
          </p:cNvSpPr>
          <p:nvPr/>
        </p:nvSpPr>
        <p:spPr bwMode="auto">
          <a:xfrm>
            <a:off x="4772025" y="5878513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323" name="Text Box 107"/>
          <p:cNvSpPr txBox="1">
            <a:spLocks noChangeArrowheads="1"/>
          </p:cNvSpPr>
          <p:nvPr/>
        </p:nvSpPr>
        <p:spPr bwMode="auto">
          <a:xfrm>
            <a:off x="5243513" y="5873750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324" name="Text Box 108"/>
          <p:cNvSpPr txBox="1">
            <a:spLocks noChangeArrowheads="1"/>
          </p:cNvSpPr>
          <p:nvPr/>
        </p:nvSpPr>
        <p:spPr bwMode="auto">
          <a:xfrm>
            <a:off x="5686425" y="5873750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325" name="Text Box 109"/>
          <p:cNvSpPr txBox="1">
            <a:spLocks noChangeArrowheads="1"/>
          </p:cNvSpPr>
          <p:nvPr/>
        </p:nvSpPr>
        <p:spPr bwMode="auto">
          <a:xfrm>
            <a:off x="6143625" y="5872163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326" name="Text Box 110"/>
          <p:cNvSpPr txBox="1">
            <a:spLocks noChangeArrowheads="1"/>
          </p:cNvSpPr>
          <p:nvPr/>
        </p:nvSpPr>
        <p:spPr bwMode="auto">
          <a:xfrm>
            <a:off x="6610350" y="5875338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327" name="Text Box 111"/>
          <p:cNvSpPr txBox="1">
            <a:spLocks noChangeArrowheads="1"/>
          </p:cNvSpPr>
          <p:nvPr/>
        </p:nvSpPr>
        <p:spPr bwMode="auto">
          <a:xfrm>
            <a:off x="7072313" y="5875338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328" name="Text Box 112"/>
          <p:cNvSpPr txBox="1">
            <a:spLocks noChangeArrowheads="1"/>
          </p:cNvSpPr>
          <p:nvPr/>
        </p:nvSpPr>
        <p:spPr bwMode="auto">
          <a:xfrm>
            <a:off x="7529513" y="5878513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330" name="Text Box 114"/>
          <p:cNvSpPr txBox="1">
            <a:spLocks noChangeArrowheads="1"/>
          </p:cNvSpPr>
          <p:nvPr/>
        </p:nvSpPr>
        <p:spPr bwMode="auto">
          <a:xfrm>
            <a:off x="4267200" y="5873750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310" name="Line 94"/>
          <p:cNvSpPr>
            <a:spLocks noChangeShapeType="1"/>
          </p:cNvSpPr>
          <p:nvPr/>
        </p:nvSpPr>
        <p:spPr bwMode="auto">
          <a:xfrm>
            <a:off x="4724400" y="1274763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7417" name="Rectangle 201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Geluid (analoog signaal) naar (digiaal) (2)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7421" name="AutoShape 205"/>
          <p:cNvSpPr>
            <a:spLocks noChangeArrowheads="1"/>
          </p:cNvSpPr>
          <p:nvPr/>
        </p:nvSpPr>
        <p:spPr bwMode="auto">
          <a:xfrm>
            <a:off x="0" y="4221163"/>
            <a:ext cx="1619250" cy="2636837"/>
          </a:xfrm>
          <a:prstGeom prst="wedgeRoundRectCallout">
            <a:avLst>
              <a:gd name="adj1" fmla="val 87843"/>
              <a:gd name="adj2" fmla="val -3194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Stap-grootte AD is  0,020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V/bit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422" name="AutoShape 206"/>
          <p:cNvSpPr>
            <a:spLocks noChangeArrowheads="1"/>
          </p:cNvSpPr>
          <p:nvPr/>
        </p:nvSpPr>
        <p:spPr bwMode="auto">
          <a:xfrm>
            <a:off x="4211638" y="4319588"/>
            <a:ext cx="2195512" cy="936625"/>
          </a:xfrm>
          <a:prstGeom prst="wedgeRoundRectCallout">
            <a:avLst>
              <a:gd name="adj1" fmla="val 65620"/>
              <a:gd name="adj2" fmla="val -124745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Signaal uit microfoon</a:t>
            </a:r>
            <a:endParaRPr lang="nl-NL" altLang="nl-NL" sz="30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423" name="AutoShape 207"/>
          <p:cNvSpPr>
            <a:spLocks noChangeArrowheads="1"/>
          </p:cNvSpPr>
          <p:nvPr/>
        </p:nvSpPr>
        <p:spPr bwMode="auto">
          <a:xfrm>
            <a:off x="6732588" y="4678363"/>
            <a:ext cx="2087562" cy="1584325"/>
          </a:xfrm>
          <a:prstGeom prst="wedgeRoundRectCallout">
            <a:avLst>
              <a:gd name="adj1" fmla="val -178745"/>
              <a:gd name="adj2" fmla="val -13286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Signaal uit AD-omzetter</a:t>
            </a:r>
            <a:endParaRPr lang="nl-NL" altLang="nl-NL" sz="30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424" name="AutoShape 208"/>
          <p:cNvSpPr>
            <a:spLocks noChangeArrowheads="1"/>
          </p:cNvSpPr>
          <p:nvPr/>
        </p:nvSpPr>
        <p:spPr bwMode="auto">
          <a:xfrm>
            <a:off x="6948488" y="4894263"/>
            <a:ext cx="1727200" cy="1296987"/>
          </a:xfrm>
          <a:prstGeom prst="wedgeRoundRectCallout">
            <a:avLst>
              <a:gd name="adj1" fmla="val -204870"/>
              <a:gd name="adj2" fmla="val 5342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Aantal stappen</a:t>
            </a:r>
            <a:endParaRPr lang="nl-NL" altLang="nl-NL" sz="30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7426" name="AutoShape 210"/>
          <p:cNvSpPr>
            <a:spLocks noChangeArrowheads="1"/>
          </p:cNvSpPr>
          <p:nvPr/>
        </p:nvSpPr>
        <p:spPr bwMode="auto">
          <a:xfrm>
            <a:off x="0" y="5345113"/>
            <a:ext cx="3492500" cy="1511300"/>
          </a:xfrm>
          <a:prstGeom prst="wedgeRoundRectCallout">
            <a:avLst>
              <a:gd name="adj1" fmla="val 62366"/>
              <a:gd name="adj2" fmla="val 903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Deze getallen digitaal vastleggen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0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verzenden!</a:t>
            </a:r>
            <a:endParaRPr lang="nl-NL" altLang="nl-NL" sz="30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083250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74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7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7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74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74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7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37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7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7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3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7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37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3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3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374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3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37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13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13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3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37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3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37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3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13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425" grpId="0" animBg="1"/>
      <p:bldP spid="137218" grpId="0" autoUpdateAnimBg="0"/>
      <p:bldP spid="137308" grpId="0" animBg="1"/>
      <p:bldP spid="137309" grpId="0" animBg="1"/>
      <p:bldP spid="137311" grpId="0" animBg="1"/>
      <p:bldP spid="137312" grpId="0" animBg="1"/>
      <p:bldP spid="137313" grpId="0" animBg="1"/>
      <p:bldP spid="137314" grpId="0" animBg="1"/>
      <p:bldP spid="137315" grpId="0" animBg="1"/>
      <p:bldP spid="137316" grpId="0" animBg="1"/>
      <p:bldP spid="137317" grpId="0" animBg="1"/>
      <p:bldP spid="137319" grpId="0" animBg="1"/>
      <p:bldP spid="137321" grpId="0" autoUpdateAnimBg="0"/>
      <p:bldP spid="137322" grpId="0" autoUpdateAnimBg="0"/>
      <p:bldP spid="137323" grpId="0" autoUpdateAnimBg="0"/>
      <p:bldP spid="137324" grpId="0" autoUpdateAnimBg="0"/>
      <p:bldP spid="137325" grpId="0" autoUpdateAnimBg="0"/>
      <p:bldP spid="137326" grpId="0" autoUpdateAnimBg="0"/>
      <p:bldP spid="137327" grpId="0" autoUpdateAnimBg="0"/>
      <p:bldP spid="137328" grpId="0" autoUpdateAnimBg="0"/>
      <p:bldP spid="137330" grpId="0" autoUpdateAnimBg="0"/>
      <p:bldP spid="137310" grpId="0" animBg="1"/>
      <p:bldP spid="137417" grpId="0" autoUpdateAnimBg="0"/>
      <p:bldP spid="137421" grpId="0" animBg="1"/>
      <p:bldP spid="137422" grpId="0" animBg="1"/>
      <p:bldP spid="137423" grpId="0" animBg="1"/>
      <p:bldP spid="137424" grpId="0" animBg="1"/>
      <p:bldP spid="13742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61" name="Text Box 321"/>
          <p:cNvSpPr txBox="1">
            <a:spLocks noChangeArrowheads="1"/>
          </p:cNvSpPr>
          <p:nvPr/>
        </p:nvSpPr>
        <p:spPr bwMode="auto">
          <a:xfrm>
            <a:off x="4495800" y="4027488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6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38481" name="Group 241"/>
          <p:cNvGrpSpPr>
            <a:grpSpLocks/>
          </p:cNvGrpSpPr>
          <p:nvPr/>
        </p:nvGrpSpPr>
        <p:grpSpPr bwMode="auto">
          <a:xfrm>
            <a:off x="523875" y="1627188"/>
            <a:ext cx="8458200" cy="685800"/>
            <a:chOff x="144" y="576"/>
            <a:chExt cx="5328" cy="432"/>
          </a:xfrm>
        </p:grpSpPr>
        <p:grpSp>
          <p:nvGrpSpPr>
            <p:cNvPr id="138428" name="Group 188"/>
            <p:cNvGrpSpPr>
              <a:grpSpLocks/>
            </p:cNvGrpSpPr>
            <p:nvPr/>
          </p:nvGrpSpPr>
          <p:grpSpPr bwMode="auto">
            <a:xfrm>
              <a:off x="144" y="768"/>
              <a:ext cx="5328" cy="240"/>
              <a:chOff x="144" y="768"/>
              <a:chExt cx="5682" cy="240"/>
            </a:xfrm>
          </p:grpSpPr>
          <p:grpSp>
            <p:nvGrpSpPr>
              <p:cNvPr id="138359" name="Group 119"/>
              <p:cNvGrpSpPr>
                <a:grpSpLocks/>
              </p:cNvGrpSpPr>
              <p:nvPr/>
            </p:nvGrpSpPr>
            <p:grpSpPr bwMode="auto">
              <a:xfrm>
                <a:off x="144" y="768"/>
                <a:ext cx="1421" cy="240"/>
                <a:chOff x="2400" y="2832"/>
                <a:chExt cx="1421" cy="240"/>
              </a:xfrm>
            </p:grpSpPr>
            <p:sp>
              <p:nvSpPr>
                <p:cNvPr id="138305" name="Rectangle 65"/>
                <p:cNvSpPr>
                  <a:spLocks noChangeArrowheads="1"/>
                </p:cNvSpPr>
                <p:nvPr/>
              </p:nvSpPr>
              <p:spPr bwMode="auto">
                <a:xfrm>
                  <a:off x="2400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306" name="Rectangle 66"/>
                <p:cNvSpPr>
                  <a:spLocks noChangeArrowheads="1"/>
                </p:cNvSpPr>
                <p:nvPr/>
              </p:nvSpPr>
              <p:spPr bwMode="auto">
                <a:xfrm>
                  <a:off x="2578" y="2832"/>
                  <a:ext cx="177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307" name="Rectangle 67"/>
                <p:cNvSpPr>
                  <a:spLocks noChangeArrowheads="1"/>
                </p:cNvSpPr>
                <p:nvPr/>
              </p:nvSpPr>
              <p:spPr bwMode="auto">
                <a:xfrm>
                  <a:off x="2755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308" name="Rectangle 68"/>
                <p:cNvSpPr>
                  <a:spLocks noChangeArrowheads="1"/>
                </p:cNvSpPr>
                <p:nvPr/>
              </p:nvSpPr>
              <p:spPr bwMode="auto">
                <a:xfrm>
                  <a:off x="2933" y="2832"/>
                  <a:ext cx="177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309" name="Rectangle 69"/>
                <p:cNvSpPr>
                  <a:spLocks noChangeArrowheads="1"/>
                </p:cNvSpPr>
                <p:nvPr/>
              </p:nvSpPr>
              <p:spPr bwMode="auto">
                <a:xfrm>
                  <a:off x="3110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310" name="Rectangle 70"/>
                <p:cNvSpPr>
                  <a:spLocks noChangeArrowheads="1"/>
                </p:cNvSpPr>
                <p:nvPr/>
              </p:nvSpPr>
              <p:spPr bwMode="auto">
                <a:xfrm>
                  <a:off x="3288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311" name="Rectangle 71"/>
                <p:cNvSpPr>
                  <a:spLocks noChangeArrowheads="1"/>
                </p:cNvSpPr>
                <p:nvPr/>
              </p:nvSpPr>
              <p:spPr bwMode="auto">
                <a:xfrm>
                  <a:off x="3466" y="2832"/>
                  <a:ext cx="177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312" name="Rectangle 72"/>
                <p:cNvSpPr>
                  <a:spLocks noChangeArrowheads="1"/>
                </p:cNvSpPr>
                <p:nvPr/>
              </p:nvSpPr>
              <p:spPr bwMode="auto">
                <a:xfrm>
                  <a:off x="3643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38427" name="Group 187"/>
              <p:cNvGrpSpPr>
                <a:grpSpLocks/>
              </p:cNvGrpSpPr>
              <p:nvPr/>
            </p:nvGrpSpPr>
            <p:grpSpPr bwMode="auto">
              <a:xfrm>
                <a:off x="1563" y="768"/>
                <a:ext cx="4263" cy="240"/>
                <a:chOff x="240" y="864"/>
                <a:chExt cx="4263" cy="240"/>
              </a:xfrm>
            </p:grpSpPr>
            <p:grpSp>
              <p:nvGrpSpPr>
                <p:cNvPr id="138390" name="Group 150"/>
                <p:cNvGrpSpPr>
                  <a:grpSpLocks/>
                </p:cNvGrpSpPr>
                <p:nvPr/>
              </p:nvGrpSpPr>
              <p:grpSpPr bwMode="auto">
                <a:xfrm>
                  <a:off x="240" y="864"/>
                  <a:ext cx="1421" cy="240"/>
                  <a:chOff x="2400" y="2832"/>
                  <a:chExt cx="1421" cy="240"/>
                </a:xfrm>
              </p:grpSpPr>
              <p:sp>
                <p:nvSpPr>
                  <p:cNvPr id="138391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392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2578" y="2832"/>
                    <a:ext cx="177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393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2755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394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2933" y="2832"/>
                    <a:ext cx="177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395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3110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396" name="Rectangle 156"/>
                  <p:cNvSpPr>
                    <a:spLocks noChangeArrowheads="1"/>
                  </p:cNvSpPr>
                  <p:nvPr/>
                </p:nvSpPr>
                <p:spPr bwMode="auto">
                  <a:xfrm>
                    <a:off x="3288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397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3466" y="2832"/>
                    <a:ext cx="177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398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3643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8426" name="Group 186"/>
                <p:cNvGrpSpPr>
                  <a:grpSpLocks/>
                </p:cNvGrpSpPr>
                <p:nvPr/>
              </p:nvGrpSpPr>
              <p:grpSpPr bwMode="auto">
                <a:xfrm>
                  <a:off x="1662" y="864"/>
                  <a:ext cx="2841" cy="240"/>
                  <a:chOff x="336" y="960"/>
                  <a:chExt cx="2841" cy="240"/>
                </a:xfrm>
              </p:grpSpPr>
              <p:grpSp>
                <p:nvGrpSpPr>
                  <p:cNvPr id="138399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336" y="960"/>
                    <a:ext cx="1421" cy="240"/>
                    <a:chOff x="2400" y="2832"/>
                    <a:chExt cx="1421" cy="240"/>
                  </a:xfrm>
                </p:grpSpPr>
                <p:sp>
                  <p:nvSpPr>
                    <p:cNvPr id="138400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01" name="Rectangle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8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02" name="Rectangle 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03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3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04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05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06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66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07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43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8408" name="Group 168"/>
                  <p:cNvGrpSpPr>
                    <a:grpSpLocks/>
                  </p:cNvGrpSpPr>
                  <p:nvPr/>
                </p:nvGrpSpPr>
                <p:grpSpPr bwMode="auto">
                  <a:xfrm>
                    <a:off x="1756" y="960"/>
                    <a:ext cx="1421" cy="240"/>
                    <a:chOff x="2400" y="2832"/>
                    <a:chExt cx="1421" cy="240"/>
                  </a:xfrm>
                </p:grpSpPr>
                <p:sp>
                  <p:nvSpPr>
                    <p:cNvPr id="138409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10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8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11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12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3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13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14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15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66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416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43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</p:grpSp>
        <p:sp>
          <p:nvSpPr>
            <p:cNvPr id="138480" name="Line 240"/>
            <p:cNvSpPr>
              <a:spLocks noChangeShapeType="1"/>
            </p:cNvSpPr>
            <p:nvPr/>
          </p:nvSpPr>
          <p:spPr bwMode="auto">
            <a:xfrm flipV="1">
              <a:off x="144" y="576"/>
              <a:ext cx="0" cy="43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38429" name="Line 189"/>
          <p:cNvSpPr>
            <a:spLocks noChangeShapeType="1"/>
          </p:cNvSpPr>
          <p:nvPr/>
        </p:nvSpPr>
        <p:spPr bwMode="auto">
          <a:xfrm>
            <a:off x="523875" y="1708150"/>
            <a:ext cx="2133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38455" name="Group 215"/>
          <p:cNvGrpSpPr>
            <a:grpSpLocks/>
          </p:cNvGrpSpPr>
          <p:nvPr/>
        </p:nvGrpSpPr>
        <p:grpSpPr bwMode="auto">
          <a:xfrm>
            <a:off x="523875" y="1931988"/>
            <a:ext cx="2146300" cy="381000"/>
            <a:chOff x="144" y="768"/>
            <a:chExt cx="1352" cy="240"/>
          </a:xfrm>
        </p:grpSpPr>
        <p:sp>
          <p:nvSpPr>
            <p:cNvPr id="138430" name="Line 190"/>
            <p:cNvSpPr>
              <a:spLocks noChangeShapeType="1"/>
            </p:cNvSpPr>
            <p:nvPr/>
          </p:nvSpPr>
          <p:spPr bwMode="auto">
            <a:xfrm>
              <a:off x="144" y="1008"/>
              <a:ext cx="100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31" name="Line 191"/>
            <p:cNvSpPr>
              <a:spLocks noChangeShapeType="1"/>
            </p:cNvSpPr>
            <p:nvPr/>
          </p:nvSpPr>
          <p:spPr bwMode="auto">
            <a:xfrm>
              <a:off x="1152" y="768"/>
              <a:ext cx="344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32" name="Line 192"/>
            <p:cNvSpPr>
              <a:spLocks noChangeShapeType="1"/>
            </p:cNvSpPr>
            <p:nvPr/>
          </p:nvSpPr>
          <p:spPr bwMode="auto">
            <a:xfrm>
              <a:off x="1152" y="768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33" name="Line 193"/>
            <p:cNvSpPr>
              <a:spLocks noChangeShapeType="1"/>
            </p:cNvSpPr>
            <p:nvPr/>
          </p:nvSpPr>
          <p:spPr bwMode="auto">
            <a:xfrm>
              <a:off x="1488" y="768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38435" name="Line 195"/>
          <p:cNvSpPr>
            <a:spLocks noChangeShapeType="1"/>
          </p:cNvSpPr>
          <p:nvPr/>
        </p:nvSpPr>
        <p:spPr bwMode="auto">
          <a:xfrm>
            <a:off x="2690813" y="1708150"/>
            <a:ext cx="2133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38454" name="Group 214"/>
          <p:cNvGrpSpPr>
            <a:grpSpLocks/>
          </p:cNvGrpSpPr>
          <p:nvPr/>
        </p:nvGrpSpPr>
        <p:grpSpPr bwMode="auto">
          <a:xfrm>
            <a:off x="2647950" y="1931988"/>
            <a:ext cx="2085975" cy="381000"/>
            <a:chOff x="1482" y="768"/>
            <a:chExt cx="1314" cy="240"/>
          </a:xfrm>
        </p:grpSpPr>
        <p:sp>
          <p:nvSpPr>
            <p:cNvPr id="138434" name="Line 194"/>
            <p:cNvSpPr>
              <a:spLocks noChangeShapeType="1"/>
            </p:cNvSpPr>
            <p:nvPr/>
          </p:nvSpPr>
          <p:spPr bwMode="auto">
            <a:xfrm>
              <a:off x="2487" y="768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36" name="Line 196"/>
            <p:cNvSpPr>
              <a:spLocks noChangeShapeType="1"/>
            </p:cNvSpPr>
            <p:nvPr/>
          </p:nvSpPr>
          <p:spPr bwMode="auto">
            <a:xfrm>
              <a:off x="2646" y="768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37" name="Line 197"/>
            <p:cNvSpPr>
              <a:spLocks noChangeShapeType="1"/>
            </p:cNvSpPr>
            <p:nvPr/>
          </p:nvSpPr>
          <p:spPr bwMode="auto">
            <a:xfrm>
              <a:off x="1482" y="1008"/>
              <a:ext cx="1008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38" name="Line 198"/>
            <p:cNvSpPr>
              <a:spLocks noChangeShapeType="1"/>
            </p:cNvSpPr>
            <p:nvPr/>
          </p:nvSpPr>
          <p:spPr bwMode="auto">
            <a:xfrm>
              <a:off x="2491" y="768"/>
              <a:ext cx="149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39" name="Line 199"/>
            <p:cNvSpPr>
              <a:spLocks noChangeShapeType="1"/>
            </p:cNvSpPr>
            <p:nvPr/>
          </p:nvSpPr>
          <p:spPr bwMode="auto">
            <a:xfrm>
              <a:off x="2647" y="1008"/>
              <a:ext cx="149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38440" name="Line 200"/>
          <p:cNvSpPr>
            <a:spLocks noChangeShapeType="1"/>
          </p:cNvSpPr>
          <p:nvPr/>
        </p:nvSpPr>
        <p:spPr bwMode="auto">
          <a:xfrm>
            <a:off x="4791075" y="1708150"/>
            <a:ext cx="2133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38452" name="Group 212"/>
          <p:cNvGrpSpPr>
            <a:grpSpLocks/>
          </p:cNvGrpSpPr>
          <p:nvPr/>
        </p:nvGrpSpPr>
        <p:grpSpPr bwMode="auto">
          <a:xfrm>
            <a:off x="4714875" y="1931988"/>
            <a:ext cx="2133600" cy="381000"/>
            <a:chOff x="2784" y="768"/>
            <a:chExt cx="1344" cy="240"/>
          </a:xfrm>
        </p:grpSpPr>
        <p:sp>
          <p:nvSpPr>
            <p:cNvPr id="138441" name="Line 201"/>
            <p:cNvSpPr>
              <a:spLocks noChangeShapeType="1"/>
            </p:cNvSpPr>
            <p:nvPr/>
          </p:nvSpPr>
          <p:spPr bwMode="auto">
            <a:xfrm>
              <a:off x="2784" y="1008"/>
              <a:ext cx="864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42" name="Line 202"/>
            <p:cNvSpPr>
              <a:spLocks noChangeShapeType="1"/>
            </p:cNvSpPr>
            <p:nvPr/>
          </p:nvSpPr>
          <p:spPr bwMode="auto">
            <a:xfrm>
              <a:off x="3652" y="768"/>
              <a:ext cx="33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44" name="Line 204"/>
            <p:cNvSpPr>
              <a:spLocks noChangeShapeType="1"/>
            </p:cNvSpPr>
            <p:nvPr/>
          </p:nvSpPr>
          <p:spPr bwMode="auto">
            <a:xfrm>
              <a:off x="3648" y="768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45" name="Line 205"/>
            <p:cNvSpPr>
              <a:spLocks noChangeShapeType="1"/>
            </p:cNvSpPr>
            <p:nvPr/>
          </p:nvSpPr>
          <p:spPr bwMode="auto">
            <a:xfrm>
              <a:off x="3984" y="768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46" name="Line 206"/>
            <p:cNvSpPr>
              <a:spLocks noChangeShapeType="1"/>
            </p:cNvSpPr>
            <p:nvPr/>
          </p:nvSpPr>
          <p:spPr bwMode="auto">
            <a:xfrm>
              <a:off x="3987" y="1008"/>
              <a:ext cx="141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8451" name="Group 211"/>
          <p:cNvGrpSpPr>
            <a:grpSpLocks/>
          </p:cNvGrpSpPr>
          <p:nvPr/>
        </p:nvGrpSpPr>
        <p:grpSpPr bwMode="auto">
          <a:xfrm>
            <a:off x="6835775" y="1931988"/>
            <a:ext cx="2146300" cy="381000"/>
            <a:chOff x="4120" y="768"/>
            <a:chExt cx="1352" cy="240"/>
          </a:xfrm>
        </p:grpSpPr>
        <p:sp>
          <p:nvSpPr>
            <p:cNvPr id="138447" name="Line 207"/>
            <p:cNvSpPr>
              <a:spLocks noChangeShapeType="1"/>
            </p:cNvSpPr>
            <p:nvPr/>
          </p:nvSpPr>
          <p:spPr bwMode="auto">
            <a:xfrm>
              <a:off x="4120" y="1008"/>
              <a:ext cx="1008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48" name="Line 208"/>
            <p:cNvSpPr>
              <a:spLocks noChangeShapeType="1"/>
            </p:cNvSpPr>
            <p:nvPr/>
          </p:nvSpPr>
          <p:spPr bwMode="auto">
            <a:xfrm>
              <a:off x="5128" y="768"/>
              <a:ext cx="34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49" name="Line 209"/>
            <p:cNvSpPr>
              <a:spLocks noChangeShapeType="1"/>
            </p:cNvSpPr>
            <p:nvPr/>
          </p:nvSpPr>
          <p:spPr bwMode="auto">
            <a:xfrm>
              <a:off x="5128" y="768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450" name="Line 210"/>
            <p:cNvSpPr>
              <a:spLocks noChangeShapeType="1"/>
            </p:cNvSpPr>
            <p:nvPr/>
          </p:nvSpPr>
          <p:spPr bwMode="auto">
            <a:xfrm>
              <a:off x="5464" y="768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38456" name="Line 216"/>
          <p:cNvSpPr>
            <a:spLocks noChangeShapeType="1"/>
          </p:cNvSpPr>
          <p:nvPr/>
        </p:nvSpPr>
        <p:spPr bwMode="auto">
          <a:xfrm>
            <a:off x="6934200" y="1703388"/>
            <a:ext cx="2133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8459" name="Text Box 219"/>
          <p:cNvSpPr txBox="1">
            <a:spLocks noChangeArrowheads="1"/>
          </p:cNvSpPr>
          <p:nvPr/>
        </p:nvSpPr>
        <p:spPr bwMode="auto">
          <a:xfrm>
            <a:off x="1362075" y="11176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460" name="Text Box 220"/>
          <p:cNvSpPr txBox="1">
            <a:spLocks noChangeArrowheads="1"/>
          </p:cNvSpPr>
          <p:nvPr/>
        </p:nvSpPr>
        <p:spPr bwMode="auto">
          <a:xfrm>
            <a:off x="5634038" y="1108075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461" name="Text Box 221"/>
          <p:cNvSpPr txBox="1">
            <a:spLocks noChangeArrowheads="1"/>
          </p:cNvSpPr>
          <p:nvPr/>
        </p:nvSpPr>
        <p:spPr bwMode="auto">
          <a:xfrm>
            <a:off x="7715250" y="1093788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467" name="Text Box 227"/>
          <p:cNvSpPr txBox="1">
            <a:spLocks noChangeArrowheads="1"/>
          </p:cNvSpPr>
          <p:nvPr/>
        </p:nvSpPr>
        <p:spPr bwMode="auto">
          <a:xfrm>
            <a:off x="3481388" y="1112838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479" name="Text Box 239"/>
          <p:cNvSpPr txBox="1">
            <a:spLocks noChangeArrowheads="1"/>
          </p:cNvSpPr>
          <p:nvPr/>
        </p:nvSpPr>
        <p:spPr bwMode="auto">
          <a:xfrm>
            <a:off x="0" y="712788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 in V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482" name="Text Box 242"/>
          <p:cNvSpPr txBox="1">
            <a:spLocks noChangeArrowheads="1"/>
          </p:cNvSpPr>
          <p:nvPr/>
        </p:nvSpPr>
        <p:spPr bwMode="auto">
          <a:xfrm>
            <a:off x="119063" y="1536700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483" name="Text Box 243"/>
          <p:cNvSpPr txBox="1">
            <a:spLocks noChangeArrowheads="1"/>
          </p:cNvSpPr>
          <p:nvPr/>
        </p:nvSpPr>
        <p:spPr bwMode="auto">
          <a:xfrm>
            <a:off x="7162800" y="6156325"/>
            <a:ext cx="175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 in 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38484" name="Group 244"/>
          <p:cNvGrpSpPr>
            <a:grpSpLocks/>
          </p:cNvGrpSpPr>
          <p:nvPr/>
        </p:nvGrpSpPr>
        <p:grpSpPr bwMode="auto">
          <a:xfrm>
            <a:off x="523875" y="3460750"/>
            <a:ext cx="8458200" cy="685800"/>
            <a:chOff x="144" y="576"/>
            <a:chExt cx="5328" cy="432"/>
          </a:xfrm>
        </p:grpSpPr>
        <p:grpSp>
          <p:nvGrpSpPr>
            <p:cNvPr id="138485" name="Group 245"/>
            <p:cNvGrpSpPr>
              <a:grpSpLocks/>
            </p:cNvGrpSpPr>
            <p:nvPr/>
          </p:nvGrpSpPr>
          <p:grpSpPr bwMode="auto">
            <a:xfrm>
              <a:off x="144" y="768"/>
              <a:ext cx="5328" cy="240"/>
              <a:chOff x="144" y="768"/>
              <a:chExt cx="5682" cy="240"/>
            </a:xfrm>
          </p:grpSpPr>
          <p:grpSp>
            <p:nvGrpSpPr>
              <p:cNvPr id="138486" name="Group 246"/>
              <p:cNvGrpSpPr>
                <a:grpSpLocks/>
              </p:cNvGrpSpPr>
              <p:nvPr/>
            </p:nvGrpSpPr>
            <p:grpSpPr bwMode="auto">
              <a:xfrm>
                <a:off x="144" y="768"/>
                <a:ext cx="1421" cy="240"/>
                <a:chOff x="2400" y="2832"/>
                <a:chExt cx="1421" cy="240"/>
              </a:xfrm>
            </p:grpSpPr>
            <p:sp>
              <p:nvSpPr>
                <p:cNvPr id="138487" name="Rectangle 247"/>
                <p:cNvSpPr>
                  <a:spLocks noChangeArrowheads="1"/>
                </p:cNvSpPr>
                <p:nvPr/>
              </p:nvSpPr>
              <p:spPr bwMode="auto">
                <a:xfrm>
                  <a:off x="2400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488" name="Rectangle 248"/>
                <p:cNvSpPr>
                  <a:spLocks noChangeArrowheads="1"/>
                </p:cNvSpPr>
                <p:nvPr/>
              </p:nvSpPr>
              <p:spPr bwMode="auto">
                <a:xfrm>
                  <a:off x="2578" y="2832"/>
                  <a:ext cx="177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489" name="Rectangle 249"/>
                <p:cNvSpPr>
                  <a:spLocks noChangeArrowheads="1"/>
                </p:cNvSpPr>
                <p:nvPr/>
              </p:nvSpPr>
              <p:spPr bwMode="auto">
                <a:xfrm>
                  <a:off x="2755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490" name="Rectangle 250"/>
                <p:cNvSpPr>
                  <a:spLocks noChangeArrowheads="1"/>
                </p:cNvSpPr>
                <p:nvPr/>
              </p:nvSpPr>
              <p:spPr bwMode="auto">
                <a:xfrm>
                  <a:off x="2933" y="2832"/>
                  <a:ext cx="177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491" name="Rectangle 251"/>
                <p:cNvSpPr>
                  <a:spLocks noChangeArrowheads="1"/>
                </p:cNvSpPr>
                <p:nvPr/>
              </p:nvSpPr>
              <p:spPr bwMode="auto">
                <a:xfrm>
                  <a:off x="3110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492" name="Rectangle 252"/>
                <p:cNvSpPr>
                  <a:spLocks noChangeArrowheads="1"/>
                </p:cNvSpPr>
                <p:nvPr/>
              </p:nvSpPr>
              <p:spPr bwMode="auto">
                <a:xfrm>
                  <a:off x="3288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493" name="Rectangle 253"/>
                <p:cNvSpPr>
                  <a:spLocks noChangeArrowheads="1"/>
                </p:cNvSpPr>
                <p:nvPr/>
              </p:nvSpPr>
              <p:spPr bwMode="auto">
                <a:xfrm>
                  <a:off x="3466" y="2832"/>
                  <a:ext cx="177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494" name="Rectangle 254"/>
                <p:cNvSpPr>
                  <a:spLocks noChangeArrowheads="1"/>
                </p:cNvSpPr>
                <p:nvPr/>
              </p:nvSpPr>
              <p:spPr bwMode="auto">
                <a:xfrm>
                  <a:off x="3643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38495" name="Group 255"/>
              <p:cNvGrpSpPr>
                <a:grpSpLocks/>
              </p:cNvGrpSpPr>
              <p:nvPr/>
            </p:nvGrpSpPr>
            <p:grpSpPr bwMode="auto">
              <a:xfrm>
                <a:off x="1563" y="768"/>
                <a:ext cx="4263" cy="240"/>
                <a:chOff x="240" y="864"/>
                <a:chExt cx="4263" cy="240"/>
              </a:xfrm>
            </p:grpSpPr>
            <p:grpSp>
              <p:nvGrpSpPr>
                <p:cNvPr id="138496" name="Group 256"/>
                <p:cNvGrpSpPr>
                  <a:grpSpLocks/>
                </p:cNvGrpSpPr>
                <p:nvPr/>
              </p:nvGrpSpPr>
              <p:grpSpPr bwMode="auto">
                <a:xfrm>
                  <a:off x="240" y="864"/>
                  <a:ext cx="1421" cy="240"/>
                  <a:chOff x="2400" y="2832"/>
                  <a:chExt cx="1421" cy="240"/>
                </a:xfrm>
              </p:grpSpPr>
              <p:sp>
                <p:nvSpPr>
                  <p:cNvPr id="138497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498" name="Rectangle 258"/>
                  <p:cNvSpPr>
                    <a:spLocks noChangeArrowheads="1"/>
                  </p:cNvSpPr>
                  <p:nvPr/>
                </p:nvSpPr>
                <p:spPr bwMode="auto">
                  <a:xfrm>
                    <a:off x="2578" y="2832"/>
                    <a:ext cx="177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499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2755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00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2933" y="2832"/>
                    <a:ext cx="177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01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3110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02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3288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03" name="Rectangle 263"/>
                  <p:cNvSpPr>
                    <a:spLocks noChangeArrowheads="1"/>
                  </p:cNvSpPr>
                  <p:nvPr/>
                </p:nvSpPr>
                <p:spPr bwMode="auto">
                  <a:xfrm>
                    <a:off x="3466" y="2832"/>
                    <a:ext cx="177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04" name="Rectangle 264"/>
                  <p:cNvSpPr>
                    <a:spLocks noChangeArrowheads="1"/>
                  </p:cNvSpPr>
                  <p:nvPr/>
                </p:nvSpPr>
                <p:spPr bwMode="auto">
                  <a:xfrm>
                    <a:off x="3643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8505" name="Group 265"/>
                <p:cNvGrpSpPr>
                  <a:grpSpLocks/>
                </p:cNvGrpSpPr>
                <p:nvPr/>
              </p:nvGrpSpPr>
              <p:grpSpPr bwMode="auto">
                <a:xfrm>
                  <a:off x="1662" y="864"/>
                  <a:ext cx="2841" cy="240"/>
                  <a:chOff x="336" y="960"/>
                  <a:chExt cx="2841" cy="240"/>
                </a:xfrm>
              </p:grpSpPr>
              <p:grpSp>
                <p:nvGrpSpPr>
                  <p:cNvPr id="138506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336" y="960"/>
                    <a:ext cx="1421" cy="240"/>
                    <a:chOff x="2400" y="2832"/>
                    <a:chExt cx="1421" cy="240"/>
                  </a:xfrm>
                </p:grpSpPr>
                <p:sp>
                  <p:nvSpPr>
                    <p:cNvPr id="138507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08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8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09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10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3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11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12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13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66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14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43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8515" name="Group 275"/>
                  <p:cNvGrpSpPr>
                    <a:grpSpLocks/>
                  </p:cNvGrpSpPr>
                  <p:nvPr/>
                </p:nvGrpSpPr>
                <p:grpSpPr bwMode="auto">
                  <a:xfrm>
                    <a:off x="1756" y="960"/>
                    <a:ext cx="1421" cy="240"/>
                    <a:chOff x="2400" y="2832"/>
                    <a:chExt cx="1421" cy="240"/>
                  </a:xfrm>
                </p:grpSpPr>
                <p:sp>
                  <p:nvSpPr>
                    <p:cNvPr id="138516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17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8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18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19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3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20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21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22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66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23" name="Rectangle 2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43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</p:grpSp>
        <p:sp>
          <p:nvSpPr>
            <p:cNvPr id="138524" name="Line 284"/>
            <p:cNvSpPr>
              <a:spLocks noChangeShapeType="1"/>
            </p:cNvSpPr>
            <p:nvPr/>
          </p:nvSpPr>
          <p:spPr bwMode="auto">
            <a:xfrm flipV="1">
              <a:off x="144" y="576"/>
              <a:ext cx="0" cy="43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38525" name="Line 285"/>
          <p:cNvSpPr>
            <a:spLocks noChangeShapeType="1"/>
          </p:cNvSpPr>
          <p:nvPr/>
        </p:nvSpPr>
        <p:spPr bwMode="auto">
          <a:xfrm>
            <a:off x="523875" y="3541713"/>
            <a:ext cx="2133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8531" name="Line 291"/>
          <p:cNvSpPr>
            <a:spLocks noChangeShapeType="1"/>
          </p:cNvSpPr>
          <p:nvPr/>
        </p:nvSpPr>
        <p:spPr bwMode="auto">
          <a:xfrm>
            <a:off x="2690813" y="3541713"/>
            <a:ext cx="2133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8538" name="Line 298"/>
          <p:cNvSpPr>
            <a:spLocks noChangeShapeType="1"/>
          </p:cNvSpPr>
          <p:nvPr/>
        </p:nvSpPr>
        <p:spPr bwMode="auto">
          <a:xfrm>
            <a:off x="4791075" y="3541713"/>
            <a:ext cx="2133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38652" name="Group 412"/>
          <p:cNvGrpSpPr>
            <a:grpSpLocks/>
          </p:cNvGrpSpPr>
          <p:nvPr/>
        </p:nvGrpSpPr>
        <p:grpSpPr bwMode="auto">
          <a:xfrm>
            <a:off x="6835775" y="3765550"/>
            <a:ext cx="2146300" cy="381000"/>
            <a:chOff x="4306" y="2016"/>
            <a:chExt cx="1352" cy="240"/>
          </a:xfrm>
        </p:grpSpPr>
        <p:sp>
          <p:nvSpPr>
            <p:cNvPr id="138546" name="Line 306"/>
            <p:cNvSpPr>
              <a:spLocks noChangeShapeType="1"/>
            </p:cNvSpPr>
            <p:nvPr/>
          </p:nvSpPr>
          <p:spPr bwMode="auto">
            <a:xfrm>
              <a:off x="4306" y="2256"/>
              <a:ext cx="1214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47" name="Line 307"/>
            <p:cNvSpPr>
              <a:spLocks noChangeShapeType="1"/>
            </p:cNvSpPr>
            <p:nvPr/>
          </p:nvSpPr>
          <p:spPr bwMode="auto">
            <a:xfrm>
              <a:off x="5472" y="2016"/>
              <a:ext cx="186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48" name="Line 308"/>
            <p:cNvSpPr>
              <a:spLocks noChangeShapeType="1"/>
            </p:cNvSpPr>
            <p:nvPr/>
          </p:nvSpPr>
          <p:spPr bwMode="auto">
            <a:xfrm>
              <a:off x="5499" y="2016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49" name="Line 309"/>
            <p:cNvSpPr>
              <a:spLocks noChangeShapeType="1"/>
            </p:cNvSpPr>
            <p:nvPr/>
          </p:nvSpPr>
          <p:spPr bwMode="auto">
            <a:xfrm>
              <a:off x="5650" y="2016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38550" name="Line 310"/>
          <p:cNvSpPr>
            <a:spLocks noChangeShapeType="1"/>
          </p:cNvSpPr>
          <p:nvPr/>
        </p:nvSpPr>
        <p:spPr bwMode="auto">
          <a:xfrm>
            <a:off x="6934200" y="3536950"/>
            <a:ext cx="2133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8551" name="Text Box 311"/>
          <p:cNvSpPr txBox="1">
            <a:spLocks noChangeArrowheads="1"/>
          </p:cNvSpPr>
          <p:nvPr/>
        </p:nvSpPr>
        <p:spPr bwMode="auto">
          <a:xfrm>
            <a:off x="1362075" y="2951163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552" name="Text Box 312"/>
          <p:cNvSpPr txBox="1">
            <a:spLocks noChangeArrowheads="1"/>
          </p:cNvSpPr>
          <p:nvPr/>
        </p:nvSpPr>
        <p:spPr bwMode="auto">
          <a:xfrm>
            <a:off x="5634038" y="2941638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553" name="Text Box 313"/>
          <p:cNvSpPr txBox="1">
            <a:spLocks noChangeArrowheads="1"/>
          </p:cNvSpPr>
          <p:nvPr/>
        </p:nvSpPr>
        <p:spPr bwMode="auto">
          <a:xfrm>
            <a:off x="7715250" y="2927350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554" name="Text Box 314"/>
          <p:cNvSpPr txBox="1">
            <a:spLocks noChangeArrowheads="1"/>
          </p:cNvSpPr>
          <p:nvPr/>
        </p:nvSpPr>
        <p:spPr bwMode="auto">
          <a:xfrm>
            <a:off x="3481388" y="2946400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555" name="Text Box 315"/>
          <p:cNvSpPr txBox="1">
            <a:spLocks noChangeArrowheads="1"/>
          </p:cNvSpPr>
          <p:nvPr/>
        </p:nvSpPr>
        <p:spPr bwMode="auto">
          <a:xfrm>
            <a:off x="2443163" y="2179638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556" name="Text Box 316"/>
          <p:cNvSpPr txBox="1">
            <a:spLocks noChangeArrowheads="1"/>
          </p:cNvSpPr>
          <p:nvPr/>
        </p:nvSpPr>
        <p:spPr bwMode="auto">
          <a:xfrm>
            <a:off x="4538663" y="2174875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557" name="Text Box 317"/>
          <p:cNvSpPr txBox="1">
            <a:spLocks noChangeArrowheads="1"/>
          </p:cNvSpPr>
          <p:nvPr/>
        </p:nvSpPr>
        <p:spPr bwMode="auto">
          <a:xfrm>
            <a:off x="6657975" y="2179638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558" name="Text Box 318"/>
          <p:cNvSpPr txBox="1">
            <a:spLocks noChangeArrowheads="1"/>
          </p:cNvSpPr>
          <p:nvPr/>
        </p:nvSpPr>
        <p:spPr bwMode="auto">
          <a:xfrm>
            <a:off x="8763000" y="2193925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559" name="Text Box 319"/>
          <p:cNvSpPr txBox="1">
            <a:spLocks noChangeArrowheads="1"/>
          </p:cNvSpPr>
          <p:nvPr/>
        </p:nvSpPr>
        <p:spPr bwMode="auto">
          <a:xfrm>
            <a:off x="285750" y="4022725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4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560" name="Text Box 320"/>
          <p:cNvSpPr txBox="1">
            <a:spLocks noChangeArrowheads="1"/>
          </p:cNvSpPr>
          <p:nvPr/>
        </p:nvSpPr>
        <p:spPr bwMode="auto">
          <a:xfrm>
            <a:off x="2405063" y="4041775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5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562" name="Text Box 322"/>
          <p:cNvSpPr txBox="1">
            <a:spLocks noChangeArrowheads="1"/>
          </p:cNvSpPr>
          <p:nvPr/>
        </p:nvSpPr>
        <p:spPr bwMode="auto">
          <a:xfrm>
            <a:off x="6648450" y="4046538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7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563" name="Text Box 323"/>
          <p:cNvSpPr txBox="1">
            <a:spLocks noChangeArrowheads="1"/>
          </p:cNvSpPr>
          <p:nvPr/>
        </p:nvSpPr>
        <p:spPr bwMode="auto">
          <a:xfrm>
            <a:off x="8743950" y="40132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38564" name="Group 324"/>
          <p:cNvGrpSpPr>
            <a:grpSpLocks/>
          </p:cNvGrpSpPr>
          <p:nvPr/>
        </p:nvGrpSpPr>
        <p:grpSpPr bwMode="auto">
          <a:xfrm>
            <a:off x="542925" y="5251450"/>
            <a:ext cx="8458200" cy="685800"/>
            <a:chOff x="144" y="576"/>
            <a:chExt cx="5328" cy="432"/>
          </a:xfrm>
        </p:grpSpPr>
        <p:grpSp>
          <p:nvGrpSpPr>
            <p:cNvPr id="138565" name="Group 325"/>
            <p:cNvGrpSpPr>
              <a:grpSpLocks/>
            </p:cNvGrpSpPr>
            <p:nvPr/>
          </p:nvGrpSpPr>
          <p:grpSpPr bwMode="auto">
            <a:xfrm>
              <a:off x="144" y="768"/>
              <a:ext cx="5328" cy="240"/>
              <a:chOff x="144" y="768"/>
              <a:chExt cx="5682" cy="240"/>
            </a:xfrm>
          </p:grpSpPr>
          <p:grpSp>
            <p:nvGrpSpPr>
              <p:cNvPr id="138566" name="Group 326"/>
              <p:cNvGrpSpPr>
                <a:grpSpLocks/>
              </p:cNvGrpSpPr>
              <p:nvPr/>
            </p:nvGrpSpPr>
            <p:grpSpPr bwMode="auto">
              <a:xfrm>
                <a:off x="144" y="768"/>
                <a:ext cx="1421" cy="240"/>
                <a:chOff x="2400" y="2832"/>
                <a:chExt cx="1421" cy="240"/>
              </a:xfrm>
            </p:grpSpPr>
            <p:sp>
              <p:nvSpPr>
                <p:cNvPr id="138567" name="Rectangle 327"/>
                <p:cNvSpPr>
                  <a:spLocks noChangeArrowheads="1"/>
                </p:cNvSpPr>
                <p:nvPr/>
              </p:nvSpPr>
              <p:spPr bwMode="auto">
                <a:xfrm>
                  <a:off x="2400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568" name="Rectangle 328"/>
                <p:cNvSpPr>
                  <a:spLocks noChangeArrowheads="1"/>
                </p:cNvSpPr>
                <p:nvPr/>
              </p:nvSpPr>
              <p:spPr bwMode="auto">
                <a:xfrm>
                  <a:off x="2578" y="2832"/>
                  <a:ext cx="177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569" name="Rectangle 329"/>
                <p:cNvSpPr>
                  <a:spLocks noChangeArrowheads="1"/>
                </p:cNvSpPr>
                <p:nvPr/>
              </p:nvSpPr>
              <p:spPr bwMode="auto">
                <a:xfrm>
                  <a:off x="2755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570" name="Rectangle 330"/>
                <p:cNvSpPr>
                  <a:spLocks noChangeArrowheads="1"/>
                </p:cNvSpPr>
                <p:nvPr/>
              </p:nvSpPr>
              <p:spPr bwMode="auto">
                <a:xfrm>
                  <a:off x="2933" y="2832"/>
                  <a:ext cx="177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571" name="Rectangle 331"/>
                <p:cNvSpPr>
                  <a:spLocks noChangeArrowheads="1"/>
                </p:cNvSpPr>
                <p:nvPr/>
              </p:nvSpPr>
              <p:spPr bwMode="auto">
                <a:xfrm>
                  <a:off x="3110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572" name="Rectangle 332"/>
                <p:cNvSpPr>
                  <a:spLocks noChangeArrowheads="1"/>
                </p:cNvSpPr>
                <p:nvPr/>
              </p:nvSpPr>
              <p:spPr bwMode="auto">
                <a:xfrm>
                  <a:off x="3288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573" name="Rectangle 333"/>
                <p:cNvSpPr>
                  <a:spLocks noChangeArrowheads="1"/>
                </p:cNvSpPr>
                <p:nvPr/>
              </p:nvSpPr>
              <p:spPr bwMode="auto">
                <a:xfrm>
                  <a:off x="3466" y="2832"/>
                  <a:ext cx="177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8574" name="Rectangle 334"/>
                <p:cNvSpPr>
                  <a:spLocks noChangeArrowheads="1"/>
                </p:cNvSpPr>
                <p:nvPr/>
              </p:nvSpPr>
              <p:spPr bwMode="auto">
                <a:xfrm>
                  <a:off x="3643" y="2832"/>
                  <a:ext cx="178" cy="240"/>
                </a:xfrm>
                <a:prstGeom prst="rect">
                  <a:avLst/>
                </a:prstGeom>
                <a:noFill/>
                <a:ln w="38100">
                  <a:solidFill>
                    <a:schemeClr val="folHlink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38575" name="Group 335"/>
              <p:cNvGrpSpPr>
                <a:grpSpLocks/>
              </p:cNvGrpSpPr>
              <p:nvPr/>
            </p:nvGrpSpPr>
            <p:grpSpPr bwMode="auto">
              <a:xfrm>
                <a:off x="1563" y="768"/>
                <a:ext cx="4263" cy="240"/>
                <a:chOff x="240" y="864"/>
                <a:chExt cx="4263" cy="240"/>
              </a:xfrm>
            </p:grpSpPr>
            <p:grpSp>
              <p:nvGrpSpPr>
                <p:cNvPr id="138576" name="Group 336"/>
                <p:cNvGrpSpPr>
                  <a:grpSpLocks/>
                </p:cNvGrpSpPr>
                <p:nvPr/>
              </p:nvGrpSpPr>
              <p:grpSpPr bwMode="auto">
                <a:xfrm>
                  <a:off x="240" y="864"/>
                  <a:ext cx="1421" cy="240"/>
                  <a:chOff x="2400" y="2832"/>
                  <a:chExt cx="1421" cy="240"/>
                </a:xfrm>
              </p:grpSpPr>
              <p:sp>
                <p:nvSpPr>
                  <p:cNvPr id="138577" name="Rectangle 337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78" name="Rectangle 338"/>
                  <p:cNvSpPr>
                    <a:spLocks noChangeArrowheads="1"/>
                  </p:cNvSpPr>
                  <p:nvPr/>
                </p:nvSpPr>
                <p:spPr bwMode="auto">
                  <a:xfrm>
                    <a:off x="2578" y="2832"/>
                    <a:ext cx="177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79" name="Rectangle 339"/>
                  <p:cNvSpPr>
                    <a:spLocks noChangeArrowheads="1"/>
                  </p:cNvSpPr>
                  <p:nvPr/>
                </p:nvSpPr>
                <p:spPr bwMode="auto">
                  <a:xfrm>
                    <a:off x="2755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80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2933" y="2832"/>
                    <a:ext cx="177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81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3110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82" name="Rectangle 342"/>
                  <p:cNvSpPr>
                    <a:spLocks noChangeArrowheads="1"/>
                  </p:cNvSpPr>
                  <p:nvPr/>
                </p:nvSpPr>
                <p:spPr bwMode="auto">
                  <a:xfrm>
                    <a:off x="3288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83" name="Rectangle 343"/>
                  <p:cNvSpPr>
                    <a:spLocks noChangeArrowheads="1"/>
                  </p:cNvSpPr>
                  <p:nvPr/>
                </p:nvSpPr>
                <p:spPr bwMode="auto">
                  <a:xfrm>
                    <a:off x="3466" y="2832"/>
                    <a:ext cx="177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8584" name="Rectangle 344"/>
                  <p:cNvSpPr>
                    <a:spLocks noChangeArrowheads="1"/>
                  </p:cNvSpPr>
                  <p:nvPr/>
                </p:nvSpPr>
                <p:spPr bwMode="auto">
                  <a:xfrm>
                    <a:off x="3643" y="2832"/>
                    <a:ext cx="178" cy="240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8585" name="Group 345"/>
                <p:cNvGrpSpPr>
                  <a:grpSpLocks/>
                </p:cNvGrpSpPr>
                <p:nvPr/>
              </p:nvGrpSpPr>
              <p:grpSpPr bwMode="auto">
                <a:xfrm>
                  <a:off x="1662" y="864"/>
                  <a:ext cx="2841" cy="240"/>
                  <a:chOff x="336" y="960"/>
                  <a:chExt cx="2841" cy="240"/>
                </a:xfrm>
              </p:grpSpPr>
              <p:grpSp>
                <p:nvGrpSpPr>
                  <p:cNvPr id="138586" name="Group 346"/>
                  <p:cNvGrpSpPr>
                    <a:grpSpLocks/>
                  </p:cNvGrpSpPr>
                  <p:nvPr/>
                </p:nvGrpSpPr>
                <p:grpSpPr bwMode="auto">
                  <a:xfrm>
                    <a:off x="336" y="960"/>
                    <a:ext cx="1421" cy="240"/>
                    <a:chOff x="2400" y="2832"/>
                    <a:chExt cx="1421" cy="240"/>
                  </a:xfrm>
                </p:grpSpPr>
                <p:sp>
                  <p:nvSpPr>
                    <p:cNvPr id="138587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88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8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89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90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3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91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92" name="Rectangle 3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93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66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94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43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8595" name="Group 355"/>
                  <p:cNvGrpSpPr>
                    <a:grpSpLocks/>
                  </p:cNvGrpSpPr>
                  <p:nvPr/>
                </p:nvGrpSpPr>
                <p:grpSpPr bwMode="auto">
                  <a:xfrm>
                    <a:off x="1756" y="960"/>
                    <a:ext cx="1421" cy="240"/>
                    <a:chOff x="2400" y="2832"/>
                    <a:chExt cx="1421" cy="240"/>
                  </a:xfrm>
                </p:grpSpPr>
                <p:sp>
                  <p:nvSpPr>
                    <p:cNvPr id="138596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0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97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78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98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55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599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33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600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10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601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88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602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66" y="2832"/>
                      <a:ext cx="177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8603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43" y="2832"/>
                      <a:ext cx="178" cy="240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</p:grpSp>
          </p:grpSp>
        </p:grpSp>
        <p:sp>
          <p:nvSpPr>
            <p:cNvPr id="138604" name="Line 364"/>
            <p:cNvSpPr>
              <a:spLocks noChangeShapeType="1"/>
            </p:cNvSpPr>
            <p:nvPr/>
          </p:nvSpPr>
          <p:spPr bwMode="auto">
            <a:xfrm flipV="1">
              <a:off x="144" y="576"/>
              <a:ext cx="0" cy="43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38605" name="Line 365"/>
          <p:cNvSpPr>
            <a:spLocks noChangeShapeType="1"/>
          </p:cNvSpPr>
          <p:nvPr/>
        </p:nvSpPr>
        <p:spPr bwMode="auto">
          <a:xfrm>
            <a:off x="542925" y="5332413"/>
            <a:ext cx="2133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8611" name="Line 371"/>
          <p:cNvSpPr>
            <a:spLocks noChangeShapeType="1"/>
          </p:cNvSpPr>
          <p:nvPr/>
        </p:nvSpPr>
        <p:spPr bwMode="auto">
          <a:xfrm>
            <a:off x="2709863" y="5332413"/>
            <a:ext cx="2133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8618" name="Line 378"/>
          <p:cNvSpPr>
            <a:spLocks noChangeShapeType="1"/>
          </p:cNvSpPr>
          <p:nvPr/>
        </p:nvSpPr>
        <p:spPr bwMode="auto">
          <a:xfrm>
            <a:off x="4810125" y="5332413"/>
            <a:ext cx="2133600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8630" name="Line 390"/>
          <p:cNvSpPr>
            <a:spLocks noChangeShapeType="1"/>
          </p:cNvSpPr>
          <p:nvPr/>
        </p:nvSpPr>
        <p:spPr bwMode="auto">
          <a:xfrm>
            <a:off x="6953250" y="5327650"/>
            <a:ext cx="2133600" cy="0"/>
          </a:xfrm>
          <a:prstGeom prst="line">
            <a:avLst/>
          </a:prstGeom>
          <a:noFill/>
          <a:ln w="38100">
            <a:solidFill>
              <a:srgbClr val="FF3300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38631" name="Text Box 391"/>
          <p:cNvSpPr txBox="1">
            <a:spLocks noChangeArrowheads="1"/>
          </p:cNvSpPr>
          <p:nvPr/>
        </p:nvSpPr>
        <p:spPr bwMode="auto">
          <a:xfrm>
            <a:off x="1381125" y="4741863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634" name="Text Box 394"/>
          <p:cNvSpPr txBox="1">
            <a:spLocks noChangeArrowheads="1"/>
          </p:cNvSpPr>
          <p:nvPr/>
        </p:nvSpPr>
        <p:spPr bwMode="auto">
          <a:xfrm>
            <a:off x="3500438" y="4737100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635" name="Text Box 395"/>
          <p:cNvSpPr txBox="1">
            <a:spLocks noChangeArrowheads="1"/>
          </p:cNvSpPr>
          <p:nvPr/>
        </p:nvSpPr>
        <p:spPr bwMode="auto">
          <a:xfrm>
            <a:off x="304800" y="5599113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8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636" name="Text Box 396"/>
          <p:cNvSpPr txBox="1">
            <a:spLocks noChangeArrowheads="1"/>
          </p:cNvSpPr>
          <p:nvPr/>
        </p:nvSpPr>
        <p:spPr bwMode="auto">
          <a:xfrm>
            <a:off x="2424113" y="5618163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9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637" name="Text Box 397"/>
          <p:cNvSpPr txBox="1">
            <a:spLocks noChangeArrowheads="1"/>
          </p:cNvSpPr>
          <p:nvPr/>
        </p:nvSpPr>
        <p:spPr bwMode="auto">
          <a:xfrm>
            <a:off x="4419600" y="5818188"/>
            <a:ext cx="7810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638" name="Text Box 398"/>
          <p:cNvSpPr txBox="1">
            <a:spLocks noChangeArrowheads="1"/>
          </p:cNvSpPr>
          <p:nvPr/>
        </p:nvSpPr>
        <p:spPr bwMode="auto">
          <a:xfrm>
            <a:off x="6538913" y="5837238"/>
            <a:ext cx="8001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8639" name="Text Box 399"/>
          <p:cNvSpPr txBox="1">
            <a:spLocks noChangeArrowheads="1"/>
          </p:cNvSpPr>
          <p:nvPr/>
        </p:nvSpPr>
        <p:spPr bwMode="auto">
          <a:xfrm>
            <a:off x="8534400" y="5803900"/>
            <a:ext cx="91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38642" name="Group 402"/>
          <p:cNvGrpSpPr>
            <a:grpSpLocks/>
          </p:cNvGrpSpPr>
          <p:nvPr/>
        </p:nvGrpSpPr>
        <p:grpSpPr bwMode="auto">
          <a:xfrm>
            <a:off x="523875" y="3765550"/>
            <a:ext cx="2114550" cy="390525"/>
            <a:chOff x="330" y="2016"/>
            <a:chExt cx="1332" cy="246"/>
          </a:xfrm>
        </p:grpSpPr>
        <p:sp>
          <p:nvSpPr>
            <p:cNvPr id="138527" name="Line 287"/>
            <p:cNvSpPr>
              <a:spLocks noChangeShapeType="1"/>
            </p:cNvSpPr>
            <p:nvPr/>
          </p:nvSpPr>
          <p:spPr bwMode="auto">
            <a:xfrm>
              <a:off x="330" y="2256"/>
              <a:ext cx="822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28" name="Line 288"/>
            <p:cNvSpPr>
              <a:spLocks noChangeShapeType="1"/>
            </p:cNvSpPr>
            <p:nvPr/>
          </p:nvSpPr>
          <p:spPr bwMode="auto">
            <a:xfrm>
              <a:off x="1146" y="2016"/>
              <a:ext cx="1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29" name="Line 289"/>
            <p:cNvSpPr>
              <a:spLocks noChangeShapeType="1"/>
            </p:cNvSpPr>
            <p:nvPr/>
          </p:nvSpPr>
          <p:spPr bwMode="auto">
            <a:xfrm>
              <a:off x="1158" y="2016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30" name="Line 290"/>
            <p:cNvSpPr>
              <a:spLocks noChangeShapeType="1"/>
            </p:cNvSpPr>
            <p:nvPr/>
          </p:nvSpPr>
          <p:spPr bwMode="auto">
            <a:xfrm>
              <a:off x="1329" y="2016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40" name="Line 400"/>
            <p:cNvSpPr>
              <a:spLocks noChangeShapeType="1"/>
            </p:cNvSpPr>
            <p:nvPr/>
          </p:nvSpPr>
          <p:spPr bwMode="auto">
            <a:xfrm>
              <a:off x="1344" y="2262"/>
              <a:ext cx="31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8646" name="Group 406"/>
          <p:cNvGrpSpPr>
            <a:grpSpLocks/>
          </p:cNvGrpSpPr>
          <p:nvPr/>
        </p:nvGrpSpPr>
        <p:grpSpPr bwMode="auto">
          <a:xfrm>
            <a:off x="2647950" y="3765550"/>
            <a:ext cx="2076450" cy="381000"/>
            <a:chOff x="1668" y="2016"/>
            <a:chExt cx="1308" cy="240"/>
          </a:xfrm>
        </p:grpSpPr>
        <p:sp>
          <p:nvSpPr>
            <p:cNvPr id="138533" name="Line 293"/>
            <p:cNvSpPr>
              <a:spLocks noChangeShapeType="1"/>
            </p:cNvSpPr>
            <p:nvPr/>
          </p:nvSpPr>
          <p:spPr bwMode="auto">
            <a:xfrm>
              <a:off x="2496" y="2016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34" name="Line 294"/>
            <p:cNvSpPr>
              <a:spLocks noChangeShapeType="1"/>
            </p:cNvSpPr>
            <p:nvPr/>
          </p:nvSpPr>
          <p:spPr bwMode="auto">
            <a:xfrm>
              <a:off x="2655" y="2016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35" name="Line 295"/>
            <p:cNvSpPr>
              <a:spLocks noChangeShapeType="1"/>
            </p:cNvSpPr>
            <p:nvPr/>
          </p:nvSpPr>
          <p:spPr bwMode="auto">
            <a:xfrm>
              <a:off x="1668" y="2256"/>
              <a:ext cx="828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36" name="Line 296"/>
            <p:cNvSpPr>
              <a:spLocks noChangeShapeType="1"/>
            </p:cNvSpPr>
            <p:nvPr/>
          </p:nvSpPr>
          <p:spPr bwMode="auto">
            <a:xfrm>
              <a:off x="2500" y="2016"/>
              <a:ext cx="149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537" name="Line 297"/>
            <p:cNvSpPr>
              <a:spLocks noChangeShapeType="1"/>
            </p:cNvSpPr>
            <p:nvPr/>
          </p:nvSpPr>
          <p:spPr bwMode="auto">
            <a:xfrm>
              <a:off x="2662" y="2256"/>
              <a:ext cx="149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43" name="Line 403"/>
            <p:cNvSpPr>
              <a:spLocks noChangeShapeType="1"/>
            </p:cNvSpPr>
            <p:nvPr/>
          </p:nvSpPr>
          <p:spPr bwMode="auto">
            <a:xfrm>
              <a:off x="2817" y="2016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44" name="Line 404"/>
            <p:cNvSpPr>
              <a:spLocks noChangeShapeType="1"/>
            </p:cNvSpPr>
            <p:nvPr/>
          </p:nvSpPr>
          <p:spPr bwMode="auto">
            <a:xfrm>
              <a:off x="2976" y="2016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45" name="Line 405"/>
            <p:cNvSpPr>
              <a:spLocks noChangeShapeType="1"/>
            </p:cNvSpPr>
            <p:nvPr/>
          </p:nvSpPr>
          <p:spPr bwMode="auto">
            <a:xfrm>
              <a:off x="2821" y="2016"/>
              <a:ext cx="149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8647" name="Group 407"/>
          <p:cNvGrpSpPr>
            <a:grpSpLocks/>
          </p:cNvGrpSpPr>
          <p:nvPr/>
        </p:nvGrpSpPr>
        <p:grpSpPr bwMode="auto">
          <a:xfrm>
            <a:off x="4724400" y="3775075"/>
            <a:ext cx="2146300" cy="381000"/>
            <a:chOff x="4120" y="768"/>
            <a:chExt cx="1352" cy="240"/>
          </a:xfrm>
        </p:grpSpPr>
        <p:sp>
          <p:nvSpPr>
            <p:cNvPr id="138648" name="Line 408"/>
            <p:cNvSpPr>
              <a:spLocks noChangeShapeType="1"/>
            </p:cNvSpPr>
            <p:nvPr/>
          </p:nvSpPr>
          <p:spPr bwMode="auto">
            <a:xfrm>
              <a:off x="4120" y="1008"/>
              <a:ext cx="100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49" name="Line 409"/>
            <p:cNvSpPr>
              <a:spLocks noChangeShapeType="1"/>
            </p:cNvSpPr>
            <p:nvPr/>
          </p:nvSpPr>
          <p:spPr bwMode="auto">
            <a:xfrm>
              <a:off x="5128" y="768"/>
              <a:ext cx="344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50" name="Line 410"/>
            <p:cNvSpPr>
              <a:spLocks noChangeShapeType="1"/>
            </p:cNvSpPr>
            <p:nvPr/>
          </p:nvSpPr>
          <p:spPr bwMode="auto">
            <a:xfrm>
              <a:off x="5128" y="768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51" name="Line 411"/>
            <p:cNvSpPr>
              <a:spLocks noChangeShapeType="1"/>
            </p:cNvSpPr>
            <p:nvPr/>
          </p:nvSpPr>
          <p:spPr bwMode="auto">
            <a:xfrm>
              <a:off x="5464" y="768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8653" name="Group 413"/>
          <p:cNvGrpSpPr>
            <a:grpSpLocks/>
          </p:cNvGrpSpPr>
          <p:nvPr/>
        </p:nvGrpSpPr>
        <p:grpSpPr bwMode="auto">
          <a:xfrm>
            <a:off x="576263" y="5548313"/>
            <a:ext cx="2076450" cy="381000"/>
            <a:chOff x="1668" y="2016"/>
            <a:chExt cx="1308" cy="240"/>
          </a:xfrm>
        </p:grpSpPr>
        <p:sp>
          <p:nvSpPr>
            <p:cNvPr id="138654" name="Line 414"/>
            <p:cNvSpPr>
              <a:spLocks noChangeShapeType="1"/>
            </p:cNvSpPr>
            <p:nvPr/>
          </p:nvSpPr>
          <p:spPr bwMode="auto">
            <a:xfrm>
              <a:off x="2496" y="2016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55" name="Line 415"/>
            <p:cNvSpPr>
              <a:spLocks noChangeShapeType="1"/>
            </p:cNvSpPr>
            <p:nvPr/>
          </p:nvSpPr>
          <p:spPr bwMode="auto">
            <a:xfrm>
              <a:off x="2655" y="2016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56" name="Line 416"/>
            <p:cNvSpPr>
              <a:spLocks noChangeShapeType="1"/>
            </p:cNvSpPr>
            <p:nvPr/>
          </p:nvSpPr>
          <p:spPr bwMode="auto">
            <a:xfrm>
              <a:off x="1668" y="2256"/>
              <a:ext cx="82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57" name="Line 417"/>
            <p:cNvSpPr>
              <a:spLocks noChangeShapeType="1"/>
            </p:cNvSpPr>
            <p:nvPr/>
          </p:nvSpPr>
          <p:spPr bwMode="auto">
            <a:xfrm>
              <a:off x="2500" y="2016"/>
              <a:ext cx="149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58" name="Line 418"/>
            <p:cNvSpPr>
              <a:spLocks noChangeShapeType="1"/>
            </p:cNvSpPr>
            <p:nvPr/>
          </p:nvSpPr>
          <p:spPr bwMode="auto">
            <a:xfrm>
              <a:off x="2662" y="2256"/>
              <a:ext cx="149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59" name="Line 419"/>
            <p:cNvSpPr>
              <a:spLocks noChangeShapeType="1"/>
            </p:cNvSpPr>
            <p:nvPr/>
          </p:nvSpPr>
          <p:spPr bwMode="auto">
            <a:xfrm>
              <a:off x="2817" y="2016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60" name="Line 420"/>
            <p:cNvSpPr>
              <a:spLocks noChangeShapeType="1"/>
            </p:cNvSpPr>
            <p:nvPr/>
          </p:nvSpPr>
          <p:spPr bwMode="auto">
            <a:xfrm>
              <a:off x="2976" y="2016"/>
              <a:ext cx="0" cy="24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61" name="Line 421"/>
            <p:cNvSpPr>
              <a:spLocks noChangeShapeType="1"/>
            </p:cNvSpPr>
            <p:nvPr/>
          </p:nvSpPr>
          <p:spPr bwMode="auto">
            <a:xfrm>
              <a:off x="2821" y="2016"/>
              <a:ext cx="149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8662" name="Group 422"/>
          <p:cNvGrpSpPr>
            <a:grpSpLocks/>
          </p:cNvGrpSpPr>
          <p:nvPr/>
        </p:nvGrpSpPr>
        <p:grpSpPr bwMode="auto">
          <a:xfrm>
            <a:off x="2667000" y="5548313"/>
            <a:ext cx="2114550" cy="390525"/>
            <a:chOff x="330" y="2016"/>
            <a:chExt cx="1332" cy="246"/>
          </a:xfrm>
        </p:grpSpPr>
        <p:sp>
          <p:nvSpPr>
            <p:cNvPr id="138663" name="Line 423"/>
            <p:cNvSpPr>
              <a:spLocks noChangeShapeType="1"/>
            </p:cNvSpPr>
            <p:nvPr/>
          </p:nvSpPr>
          <p:spPr bwMode="auto">
            <a:xfrm>
              <a:off x="330" y="2256"/>
              <a:ext cx="822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64" name="Line 424"/>
            <p:cNvSpPr>
              <a:spLocks noChangeShapeType="1"/>
            </p:cNvSpPr>
            <p:nvPr/>
          </p:nvSpPr>
          <p:spPr bwMode="auto">
            <a:xfrm>
              <a:off x="1146" y="2016"/>
              <a:ext cx="198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65" name="Line 425"/>
            <p:cNvSpPr>
              <a:spLocks noChangeShapeType="1"/>
            </p:cNvSpPr>
            <p:nvPr/>
          </p:nvSpPr>
          <p:spPr bwMode="auto">
            <a:xfrm>
              <a:off x="1158" y="2016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66" name="Line 426"/>
            <p:cNvSpPr>
              <a:spLocks noChangeShapeType="1"/>
            </p:cNvSpPr>
            <p:nvPr/>
          </p:nvSpPr>
          <p:spPr bwMode="auto">
            <a:xfrm>
              <a:off x="1329" y="2016"/>
              <a:ext cx="0" cy="24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8667" name="Line 427"/>
            <p:cNvSpPr>
              <a:spLocks noChangeShapeType="1"/>
            </p:cNvSpPr>
            <p:nvPr/>
          </p:nvSpPr>
          <p:spPr bwMode="auto">
            <a:xfrm>
              <a:off x="1344" y="2262"/>
              <a:ext cx="318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8668" name="Group 428"/>
          <p:cNvGrpSpPr>
            <a:grpSpLocks/>
          </p:cNvGrpSpPr>
          <p:nvPr/>
        </p:nvGrpSpPr>
        <p:grpSpPr bwMode="auto">
          <a:xfrm>
            <a:off x="152400" y="152400"/>
            <a:ext cx="4519613" cy="711200"/>
            <a:chOff x="2412" y="3014"/>
            <a:chExt cx="2847" cy="448"/>
          </a:xfrm>
        </p:grpSpPr>
        <p:sp>
          <p:nvSpPr>
            <p:cNvPr id="138669" name="Text Box 429"/>
            <p:cNvSpPr txBox="1">
              <a:spLocks noChangeArrowheads="1"/>
            </p:cNvSpPr>
            <p:nvPr/>
          </p:nvSpPr>
          <p:spPr bwMode="auto">
            <a:xfrm>
              <a:off x="5019" y="3020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670" name="Text Box 430"/>
            <p:cNvSpPr txBox="1">
              <a:spLocks noChangeArrowheads="1"/>
            </p:cNvSpPr>
            <p:nvPr/>
          </p:nvSpPr>
          <p:spPr bwMode="auto">
            <a:xfrm>
              <a:off x="2412" y="3015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671" name="Text Box 431"/>
            <p:cNvSpPr txBox="1">
              <a:spLocks noChangeArrowheads="1"/>
            </p:cNvSpPr>
            <p:nvPr/>
          </p:nvSpPr>
          <p:spPr bwMode="auto">
            <a:xfrm>
              <a:off x="3006" y="3018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6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672" name="Text Box 432"/>
            <p:cNvSpPr txBox="1">
              <a:spLocks noChangeArrowheads="1"/>
            </p:cNvSpPr>
            <p:nvPr/>
          </p:nvSpPr>
          <p:spPr bwMode="auto">
            <a:xfrm>
              <a:off x="3303" y="3015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673" name="Text Box 433"/>
            <p:cNvSpPr txBox="1">
              <a:spLocks noChangeArrowheads="1"/>
            </p:cNvSpPr>
            <p:nvPr/>
          </p:nvSpPr>
          <p:spPr bwMode="auto">
            <a:xfrm>
              <a:off x="3582" y="3015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674" name="Text Box 434"/>
            <p:cNvSpPr txBox="1">
              <a:spLocks noChangeArrowheads="1"/>
            </p:cNvSpPr>
            <p:nvPr/>
          </p:nvSpPr>
          <p:spPr bwMode="auto">
            <a:xfrm>
              <a:off x="3870" y="3014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675" name="Text Box 435"/>
            <p:cNvSpPr txBox="1">
              <a:spLocks noChangeArrowheads="1"/>
            </p:cNvSpPr>
            <p:nvPr/>
          </p:nvSpPr>
          <p:spPr bwMode="auto">
            <a:xfrm>
              <a:off x="4164" y="3016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676" name="Text Box 436"/>
            <p:cNvSpPr txBox="1">
              <a:spLocks noChangeArrowheads="1"/>
            </p:cNvSpPr>
            <p:nvPr/>
          </p:nvSpPr>
          <p:spPr bwMode="auto">
            <a:xfrm>
              <a:off x="4455" y="3016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677" name="Text Box 437"/>
            <p:cNvSpPr txBox="1">
              <a:spLocks noChangeArrowheads="1"/>
            </p:cNvSpPr>
            <p:nvPr/>
          </p:nvSpPr>
          <p:spPr bwMode="auto">
            <a:xfrm>
              <a:off x="4743" y="3018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5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8678" name="Text Box 438"/>
            <p:cNvSpPr txBox="1">
              <a:spLocks noChangeArrowheads="1"/>
            </p:cNvSpPr>
            <p:nvPr/>
          </p:nvSpPr>
          <p:spPr bwMode="auto">
            <a:xfrm>
              <a:off x="2688" y="3015"/>
              <a:ext cx="24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38679" name="Text Box 439"/>
          <p:cNvSpPr txBox="1">
            <a:spLocks noChangeArrowheads="1"/>
          </p:cNvSpPr>
          <p:nvPr/>
        </p:nvSpPr>
        <p:spPr bwMode="auto">
          <a:xfrm>
            <a:off x="4648200" y="136525"/>
            <a:ext cx="449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digitaal verzenden: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8680" name="AutoShape 440"/>
          <p:cNvSpPr>
            <a:spLocks noChangeArrowheads="1"/>
          </p:cNvSpPr>
          <p:nvPr/>
        </p:nvSpPr>
        <p:spPr bwMode="auto">
          <a:xfrm>
            <a:off x="0" y="0"/>
            <a:ext cx="2592388" cy="1150938"/>
          </a:xfrm>
          <a:prstGeom prst="wedgeRoundRectCallout">
            <a:avLst>
              <a:gd name="adj1" fmla="val -4806"/>
              <a:gd name="adj2" fmla="val 6544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is digitaal 0000 0011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681" name="AutoShape 441"/>
          <p:cNvSpPr>
            <a:spLocks noChangeArrowheads="1"/>
          </p:cNvSpPr>
          <p:nvPr/>
        </p:nvSpPr>
        <p:spPr bwMode="auto">
          <a:xfrm>
            <a:off x="3851275" y="0"/>
            <a:ext cx="2592388" cy="1150938"/>
          </a:xfrm>
          <a:prstGeom prst="wedgeRoundRectCallout">
            <a:avLst>
              <a:gd name="adj1" fmla="val -50981"/>
              <a:gd name="adj2" fmla="val 6531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is digitaal 0000 0010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8682" name="AutoShape 442"/>
          <p:cNvSpPr>
            <a:spLocks noChangeArrowheads="1"/>
          </p:cNvSpPr>
          <p:nvPr/>
        </p:nvSpPr>
        <p:spPr bwMode="auto">
          <a:xfrm>
            <a:off x="6551613" y="0"/>
            <a:ext cx="2592387" cy="1150938"/>
          </a:xfrm>
          <a:prstGeom prst="wedgeRoundRectCallout">
            <a:avLst>
              <a:gd name="adj1" fmla="val -70148"/>
              <a:gd name="adj2" fmla="val 7786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 is digitaal 0000 0110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3571970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6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86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86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680" grpId="0" animBg="1"/>
      <p:bldP spid="138681" grpId="0" animBg="1"/>
      <p:bldP spid="13868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05" name="AutoShape 77"/>
          <p:cNvSpPr>
            <a:spLocks noChangeArrowheads="1"/>
          </p:cNvSpPr>
          <p:nvPr/>
        </p:nvSpPr>
        <p:spPr bwMode="auto">
          <a:xfrm>
            <a:off x="4932363" y="4478338"/>
            <a:ext cx="2478087" cy="2335212"/>
          </a:xfrm>
          <a:prstGeom prst="star32">
            <a:avLst>
              <a:gd name="adj" fmla="val 4509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grpSp>
        <p:nvGrpSpPr>
          <p:cNvPr id="150667" name="Group 139"/>
          <p:cNvGrpSpPr>
            <a:grpSpLocks/>
          </p:cNvGrpSpPr>
          <p:nvPr/>
        </p:nvGrpSpPr>
        <p:grpSpPr bwMode="auto">
          <a:xfrm>
            <a:off x="3065463" y="766763"/>
            <a:ext cx="115887" cy="4791075"/>
            <a:chOff x="1931" y="483"/>
            <a:chExt cx="73" cy="3018"/>
          </a:xfrm>
        </p:grpSpPr>
        <p:sp>
          <p:nvSpPr>
            <p:cNvPr id="150648" name="Line 120"/>
            <p:cNvSpPr>
              <a:spLocks noChangeShapeType="1"/>
            </p:cNvSpPr>
            <p:nvPr/>
          </p:nvSpPr>
          <p:spPr bwMode="auto">
            <a:xfrm rot="211101" flipV="1">
              <a:off x="1931" y="1908"/>
              <a:ext cx="0" cy="1593"/>
            </a:xfrm>
            <a:prstGeom prst="line">
              <a:avLst/>
            </a:prstGeom>
            <a:noFill/>
            <a:ln w="1524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50649" name="Line 121"/>
            <p:cNvSpPr>
              <a:spLocks noChangeShapeType="1"/>
            </p:cNvSpPr>
            <p:nvPr/>
          </p:nvSpPr>
          <p:spPr bwMode="auto">
            <a:xfrm rot="211101" flipV="1">
              <a:off x="2002" y="483"/>
              <a:ext cx="2" cy="2123"/>
            </a:xfrm>
            <a:prstGeom prst="line">
              <a:avLst/>
            </a:prstGeom>
            <a:noFill/>
            <a:ln w="1524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50668" name="Group 140"/>
          <p:cNvGrpSpPr>
            <a:grpSpLocks/>
          </p:cNvGrpSpPr>
          <p:nvPr/>
        </p:nvGrpSpPr>
        <p:grpSpPr bwMode="auto">
          <a:xfrm>
            <a:off x="2700338" y="333375"/>
            <a:ext cx="909637" cy="5254625"/>
            <a:chOff x="1717" y="210"/>
            <a:chExt cx="573" cy="3310"/>
          </a:xfrm>
        </p:grpSpPr>
        <p:grpSp>
          <p:nvGrpSpPr>
            <p:cNvPr id="150666" name="Group 138"/>
            <p:cNvGrpSpPr>
              <a:grpSpLocks/>
            </p:cNvGrpSpPr>
            <p:nvPr/>
          </p:nvGrpSpPr>
          <p:grpSpPr bwMode="auto">
            <a:xfrm>
              <a:off x="1717" y="391"/>
              <a:ext cx="71" cy="3129"/>
              <a:chOff x="1717" y="391"/>
              <a:chExt cx="71" cy="3129"/>
            </a:xfrm>
          </p:grpSpPr>
          <p:sp>
            <p:nvSpPr>
              <p:cNvPr id="150611" name="Line 83"/>
              <p:cNvSpPr>
                <a:spLocks noChangeShapeType="1"/>
              </p:cNvSpPr>
              <p:nvPr/>
            </p:nvSpPr>
            <p:spPr bwMode="auto">
              <a:xfrm rot="-211101">
                <a:off x="1717" y="391"/>
                <a:ext cx="0" cy="1593"/>
              </a:xfrm>
              <a:prstGeom prst="line">
                <a:avLst/>
              </a:prstGeom>
              <a:noFill/>
              <a:ln w="1524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0612" name="Line 84"/>
              <p:cNvSpPr>
                <a:spLocks noChangeShapeType="1"/>
              </p:cNvSpPr>
              <p:nvPr/>
            </p:nvSpPr>
            <p:spPr bwMode="auto">
              <a:xfrm rot="21388899" flipH="1">
                <a:off x="1780" y="1299"/>
                <a:ext cx="8" cy="2221"/>
              </a:xfrm>
              <a:prstGeom prst="line">
                <a:avLst/>
              </a:prstGeom>
              <a:noFill/>
              <a:ln w="1524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0653" name="Text Box 125"/>
            <p:cNvSpPr txBox="1">
              <a:spLocks noChangeArrowheads="1"/>
            </p:cNvSpPr>
            <p:nvPr/>
          </p:nvSpPr>
          <p:spPr bwMode="auto">
            <a:xfrm>
              <a:off x="1882" y="210"/>
              <a:ext cx="408" cy="30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2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LS</a:t>
              </a:r>
              <a:endPara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150669" name="Group 141"/>
          <p:cNvGrpSpPr>
            <a:grpSpLocks/>
          </p:cNvGrpSpPr>
          <p:nvPr/>
        </p:nvGrpSpPr>
        <p:grpSpPr bwMode="auto">
          <a:xfrm>
            <a:off x="6067425" y="452438"/>
            <a:ext cx="808038" cy="5062537"/>
            <a:chOff x="3822" y="285"/>
            <a:chExt cx="509" cy="3189"/>
          </a:xfrm>
        </p:grpSpPr>
        <p:grpSp>
          <p:nvGrpSpPr>
            <p:cNvPr id="150637" name="Group 109"/>
            <p:cNvGrpSpPr>
              <a:grpSpLocks/>
            </p:cNvGrpSpPr>
            <p:nvPr/>
          </p:nvGrpSpPr>
          <p:grpSpPr bwMode="auto">
            <a:xfrm rot="-171000">
              <a:off x="3822" y="374"/>
              <a:ext cx="45" cy="3100"/>
              <a:chOff x="2245" y="1207"/>
              <a:chExt cx="0" cy="908"/>
            </a:xfrm>
          </p:grpSpPr>
          <p:sp>
            <p:nvSpPr>
              <p:cNvPr id="150638" name="Line 110"/>
              <p:cNvSpPr>
                <a:spLocks noChangeShapeType="1"/>
              </p:cNvSpPr>
              <p:nvPr/>
            </p:nvSpPr>
            <p:spPr bwMode="auto">
              <a:xfrm>
                <a:off x="2245" y="1207"/>
                <a:ext cx="0" cy="726"/>
              </a:xfrm>
              <a:prstGeom prst="line">
                <a:avLst/>
              </a:prstGeom>
              <a:noFill/>
              <a:ln w="15240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0639" name="Line 111"/>
              <p:cNvSpPr>
                <a:spLocks noChangeShapeType="1"/>
              </p:cNvSpPr>
              <p:nvPr/>
            </p:nvSpPr>
            <p:spPr bwMode="auto">
              <a:xfrm>
                <a:off x="2245" y="1616"/>
                <a:ext cx="0" cy="499"/>
              </a:xfrm>
              <a:prstGeom prst="line">
                <a:avLst/>
              </a:prstGeom>
              <a:noFill/>
              <a:ln w="1524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0654" name="Text Box 126"/>
            <p:cNvSpPr txBox="1">
              <a:spLocks noChangeArrowheads="1"/>
            </p:cNvSpPr>
            <p:nvPr/>
          </p:nvSpPr>
          <p:spPr bwMode="auto">
            <a:xfrm>
              <a:off x="3923" y="285"/>
              <a:ext cx="408" cy="30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24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LS</a:t>
              </a:r>
              <a:endParaRPr lang="nl-NL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50655" name="AutoShape 127"/>
          <p:cNvSpPr>
            <a:spLocks noChangeArrowheads="1"/>
          </p:cNvSpPr>
          <p:nvPr/>
        </p:nvSpPr>
        <p:spPr bwMode="auto">
          <a:xfrm>
            <a:off x="3276600" y="3716338"/>
            <a:ext cx="2663825" cy="1441450"/>
          </a:xfrm>
          <a:prstGeom prst="wedgeRoundRectCallout">
            <a:avLst>
              <a:gd name="adj1" fmla="val -42255"/>
              <a:gd name="adj2" fmla="val -24140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Lichtsensor ontvangt licht: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Registreert 1</a:t>
            </a:r>
            <a:endParaRPr lang="nl-NL" altLang="nl-NL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0656" name="AutoShape 128"/>
          <p:cNvSpPr>
            <a:spLocks noChangeArrowheads="1"/>
          </p:cNvSpPr>
          <p:nvPr/>
        </p:nvSpPr>
        <p:spPr bwMode="auto">
          <a:xfrm>
            <a:off x="6372225" y="2636838"/>
            <a:ext cx="2663825" cy="1946275"/>
          </a:xfrm>
          <a:prstGeom prst="wedgeRoundRectCallout">
            <a:avLst>
              <a:gd name="adj1" fmla="val -38676"/>
              <a:gd name="adj2" fmla="val -13164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Lichtsensor ontvangt geen licht: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Registreert 0</a:t>
            </a:r>
            <a:endParaRPr lang="nl-NL" altLang="nl-NL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150661" name="Group 133"/>
          <p:cNvGrpSpPr>
            <a:grpSpLocks/>
          </p:cNvGrpSpPr>
          <p:nvPr/>
        </p:nvGrpSpPr>
        <p:grpSpPr bwMode="auto">
          <a:xfrm>
            <a:off x="912813" y="5462588"/>
            <a:ext cx="7662862" cy="1350962"/>
            <a:chOff x="575" y="3441"/>
            <a:chExt cx="4827" cy="851"/>
          </a:xfrm>
        </p:grpSpPr>
        <p:grpSp>
          <p:nvGrpSpPr>
            <p:cNvPr id="150608" name="Group 80"/>
            <p:cNvGrpSpPr>
              <a:grpSpLocks/>
            </p:cNvGrpSpPr>
            <p:nvPr/>
          </p:nvGrpSpPr>
          <p:grpSpPr bwMode="auto">
            <a:xfrm>
              <a:off x="657" y="3441"/>
              <a:ext cx="4697" cy="851"/>
              <a:chOff x="1063" y="2071"/>
              <a:chExt cx="4697" cy="851"/>
            </a:xfrm>
          </p:grpSpPr>
          <p:grpSp>
            <p:nvGrpSpPr>
              <p:cNvPr id="150606" name="Group 78"/>
              <p:cNvGrpSpPr>
                <a:grpSpLocks/>
              </p:cNvGrpSpPr>
              <p:nvPr/>
            </p:nvGrpSpPr>
            <p:grpSpPr bwMode="auto">
              <a:xfrm>
                <a:off x="1063" y="2071"/>
                <a:ext cx="4697" cy="225"/>
                <a:chOff x="1063" y="2071"/>
                <a:chExt cx="4697" cy="225"/>
              </a:xfrm>
            </p:grpSpPr>
            <p:grpSp>
              <p:nvGrpSpPr>
                <p:cNvPr id="150598" name="Group 70"/>
                <p:cNvGrpSpPr>
                  <a:grpSpLocks/>
                </p:cNvGrpSpPr>
                <p:nvPr/>
              </p:nvGrpSpPr>
              <p:grpSpPr bwMode="auto">
                <a:xfrm>
                  <a:off x="4195" y="2071"/>
                  <a:ext cx="1565" cy="180"/>
                  <a:chOff x="4195" y="2071"/>
                  <a:chExt cx="1565" cy="180"/>
                </a:xfrm>
              </p:grpSpPr>
              <p:sp>
                <p:nvSpPr>
                  <p:cNvPr id="150552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4195" y="2122"/>
                    <a:ext cx="1565" cy="12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53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438" y="2071"/>
                    <a:ext cx="183" cy="177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54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657" y="2071"/>
                    <a:ext cx="182" cy="178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55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886" y="2071"/>
                    <a:ext cx="182" cy="178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58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5559" y="2071"/>
                    <a:ext cx="182" cy="178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59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4209" y="2074"/>
                    <a:ext cx="183" cy="177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50599" name="Group 71"/>
                <p:cNvGrpSpPr>
                  <a:grpSpLocks/>
                </p:cNvGrpSpPr>
                <p:nvPr/>
              </p:nvGrpSpPr>
              <p:grpSpPr bwMode="auto">
                <a:xfrm>
                  <a:off x="2626" y="2071"/>
                  <a:ext cx="1565" cy="180"/>
                  <a:chOff x="2626" y="2071"/>
                  <a:chExt cx="1565" cy="180"/>
                </a:xfrm>
              </p:grpSpPr>
              <p:sp>
                <p:nvSpPr>
                  <p:cNvPr id="150579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2626" y="2122"/>
                    <a:ext cx="1565" cy="125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80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2869" y="2071"/>
                    <a:ext cx="183" cy="177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81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3088" y="2071"/>
                    <a:ext cx="182" cy="178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82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3317" y="2071"/>
                    <a:ext cx="182" cy="178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83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546" y="2071"/>
                    <a:ext cx="182" cy="178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85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990" y="2071"/>
                    <a:ext cx="182" cy="178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86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2074"/>
                    <a:ext cx="183" cy="177"/>
                  </a:xfrm>
                  <a:prstGeom prst="ellipse">
                    <a:avLst/>
                  </a:prstGeom>
                  <a:solidFill>
                    <a:schemeClr val="accent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50600" name="Group 72"/>
                <p:cNvGrpSpPr>
                  <a:grpSpLocks/>
                </p:cNvGrpSpPr>
                <p:nvPr/>
              </p:nvGrpSpPr>
              <p:grpSpPr bwMode="auto">
                <a:xfrm>
                  <a:off x="1063" y="2080"/>
                  <a:ext cx="1565" cy="180"/>
                  <a:chOff x="1063" y="2080"/>
                  <a:chExt cx="1565" cy="180"/>
                </a:xfrm>
              </p:grpSpPr>
              <p:sp>
                <p:nvSpPr>
                  <p:cNvPr id="150588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1063" y="2131"/>
                    <a:ext cx="1565" cy="12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89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1306" y="2080"/>
                    <a:ext cx="183" cy="177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90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1525" y="2080"/>
                    <a:ext cx="182" cy="178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91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754" y="2080"/>
                    <a:ext cx="182" cy="178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92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1983" y="2080"/>
                    <a:ext cx="182" cy="178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0595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077" y="2083"/>
                    <a:ext cx="183" cy="177"/>
                  </a:xfrm>
                  <a:prstGeom prst="ellipse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accent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sp>
              <p:nvSpPr>
                <p:cNvPr id="15059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66" y="2205"/>
                  <a:ext cx="4694" cy="91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50607" name="Rectangle 79"/>
              <p:cNvSpPr>
                <a:spLocks noChangeArrowheads="1"/>
              </p:cNvSpPr>
              <p:nvPr/>
            </p:nvSpPr>
            <p:spPr bwMode="auto">
              <a:xfrm>
                <a:off x="1066" y="2287"/>
                <a:ext cx="4694" cy="635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FFFFCC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0657" name="Text Box 129"/>
            <p:cNvSpPr txBox="1">
              <a:spLocks noChangeArrowheads="1"/>
            </p:cNvSpPr>
            <p:nvPr/>
          </p:nvSpPr>
          <p:spPr bwMode="auto">
            <a:xfrm>
              <a:off x="575" y="3612"/>
              <a:ext cx="167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0 0 0 0 0 0 1 1</a:t>
              </a:r>
              <a:endParaRPr lang="nl-NL" altLang="nl-NL" sz="2800">
                <a:solidFill>
                  <a:srgbClr val="000000"/>
                </a:solidFill>
              </a:endParaRPr>
            </a:p>
          </p:txBody>
        </p:sp>
        <p:sp>
          <p:nvSpPr>
            <p:cNvPr id="150658" name="Text Box 130"/>
            <p:cNvSpPr txBox="1">
              <a:spLocks noChangeArrowheads="1"/>
            </p:cNvSpPr>
            <p:nvPr/>
          </p:nvSpPr>
          <p:spPr bwMode="auto">
            <a:xfrm>
              <a:off x="2223" y="3612"/>
              <a:ext cx="161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00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0 0 0 0 0 0 1 0</a:t>
              </a:r>
              <a:endParaRPr lang="nl-NL" altLang="nl-NL" sz="2800">
                <a:solidFill>
                  <a:srgbClr val="000000"/>
                </a:solidFill>
              </a:endParaRPr>
            </a:p>
          </p:txBody>
        </p:sp>
        <p:sp>
          <p:nvSpPr>
            <p:cNvPr id="150659" name="Text Box 131"/>
            <p:cNvSpPr txBox="1">
              <a:spLocks noChangeArrowheads="1"/>
            </p:cNvSpPr>
            <p:nvPr/>
          </p:nvSpPr>
          <p:spPr bwMode="auto">
            <a:xfrm>
              <a:off x="3769" y="3603"/>
              <a:ext cx="163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0 0 0 0 0 1 1 0</a:t>
              </a:r>
              <a:r>
                <a:rPr lang="en-US" altLang="nl-NL" sz="2800">
                  <a:solidFill>
                    <a:srgbClr val="000000"/>
                  </a:solidFill>
                </a:rPr>
                <a:t> </a:t>
              </a:r>
              <a:endParaRPr lang="nl-NL" altLang="nl-NL" sz="2800">
                <a:solidFill>
                  <a:srgbClr val="000000"/>
                </a:solidFill>
              </a:endParaRPr>
            </a:p>
          </p:txBody>
        </p:sp>
      </p:grpSp>
      <p:sp>
        <p:nvSpPr>
          <p:cNvPr id="150664" name="AutoShape 136"/>
          <p:cNvSpPr>
            <a:spLocks noChangeArrowheads="1"/>
          </p:cNvSpPr>
          <p:nvPr/>
        </p:nvSpPr>
        <p:spPr bwMode="auto">
          <a:xfrm>
            <a:off x="0" y="3068638"/>
            <a:ext cx="2663825" cy="1008062"/>
          </a:xfrm>
          <a:prstGeom prst="wedgeRoundRectCallout">
            <a:avLst>
              <a:gd name="adj1" fmla="val -4352"/>
              <a:gd name="adj2" fmla="val 17803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Stukje CD met “bobbeltjes”</a:t>
            </a:r>
            <a:endParaRPr lang="nl-NL" altLang="nl-NL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50670" name="AutoShape 142"/>
          <p:cNvSpPr>
            <a:spLocks noChangeArrowheads="1"/>
          </p:cNvSpPr>
          <p:nvPr/>
        </p:nvSpPr>
        <p:spPr bwMode="auto">
          <a:xfrm>
            <a:off x="0" y="0"/>
            <a:ext cx="2484438" cy="620713"/>
          </a:xfrm>
          <a:prstGeom prst="wedgeRoundRectCallout">
            <a:avLst>
              <a:gd name="adj1" fmla="val 55685"/>
              <a:gd name="adj2" fmla="val 18120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2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Laserstraal</a:t>
            </a:r>
            <a:endParaRPr lang="nl-NL" altLang="nl-NL" sz="28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0660207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5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5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5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50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5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0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605" grpId="0" animBg="1"/>
      <p:bldP spid="150655" grpId="0" animBg="1"/>
      <p:bldP spid="150656" grpId="0" animBg="1"/>
      <p:bldP spid="150664" grpId="0" animBg="1"/>
      <p:bldP spid="1506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1981200" y="1600200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V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7696200" y="1957388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V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08551" name="Group 7"/>
          <p:cNvGrpSpPr>
            <a:grpSpLocks/>
          </p:cNvGrpSpPr>
          <p:nvPr/>
        </p:nvGrpSpPr>
        <p:grpSpPr bwMode="auto">
          <a:xfrm>
            <a:off x="666750" y="1600200"/>
            <a:ext cx="7138988" cy="3095625"/>
            <a:chOff x="420" y="1761"/>
            <a:chExt cx="4497" cy="1950"/>
          </a:xfrm>
        </p:grpSpPr>
        <p:sp>
          <p:nvSpPr>
            <p:cNvPr id="108552" name="Rectangle 8"/>
            <p:cNvSpPr>
              <a:spLocks noChangeArrowheads="1"/>
            </p:cNvSpPr>
            <p:nvPr/>
          </p:nvSpPr>
          <p:spPr bwMode="auto">
            <a:xfrm>
              <a:off x="480" y="1836"/>
              <a:ext cx="864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295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1752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2098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2667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</a:t>
              </a:r>
              <a:r>
                <a:rPr lang="en-US" altLang="nl-NL" sz="40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</a:t>
              </a: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8553" name="Rectangle 9"/>
            <p:cNvSpPr>
              <a:spLocks noChangeArrowheads="1"/>
            </p:cNvSpPr>
            <p:nvPr/>
          </p:nvSpPr>
          <p:spPr bwMode="auto">
            <a:xfrm>
              <a:off x="420" y="2256"/>
              <a:ext cx="1536" cy="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295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1752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2098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2667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</a:t>
              </a:r>
              <a:r>
                <a:rPr lang="en-US" altLang="nl-NL" sz="40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ref</a:t>
              </a: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 2 V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108554" name="Group 10"/>
            <p:cNvGrpSpPr>
              <a:grpSpLocks/>
            </p:cNvGrpSpPr>
            <p:nvPr/>
          </p:nvGrpSpPr>
          <p:grpSpPr bwMode="auto">
            <a:xfrm>
              <a:off x="1632" y="2685"/>
              <a:ext cx="987" cy="1026"/>
              <a:chOff x="576" y="2976"/>
              <a:chExt cx="987" cy="1026"/>
            </a:xfrm>
          </p:grpSpPr>
          <p:grpSp>
            <p:nvGrpSpPr>
              <p:cNvPr id="108555" name="Group 11"/>
              <p:cNvGrpSpPr>
                <a:grpSpLocks/>
              </p:cNvGrpSpPr>
              <p:nvPr/>
            </p:nvGrpSpPr>
            <p:grpSpPr bwMode="auto">
              <a:xfrm>
                <a:off x="912" y="3312"/>
                <a:ext cx="336" cy="384"/>
                <a:chOff x="3024" y="3081"/>
                <a:chExt cx="576" cy="615"/>
              </a:xfrm>
            </p:grpSpPr>
            <p:sp>
              <p:nvSpPr>
                <p:cNvPr id="108556" name="Oval 12"/>
                <p:cNvSpPr>
                  <a:spLocks noChangeAspect="1" noChangeArrowheads="1"/>
                </p:cNvSpPr>
                <p:nvPr/>
              </p:nvSpPr>
              <p:spPr bwMode="auto">
                <a:xfrm>
                  <a:off x="3024" y="3120"/>
                  <a:ext cx="576" cy="576"/>
                </a:xfrm>
                <a:prstGeom prst="ellipse">
                  <a:avLst/>
                </a:prstGeom>
                <a:solidFill>
                  <a:schemeClr val="folHlink"/>
                </a:solidFill>
                <a:ln w="38100">
                  <a:solidFill>
                    <a:schemeClr val="tx2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08557" name="Freeform 13"/>
                <p:cNvSpPr>
                  <a:spLocks/>
                </p:cNvSpPr>
                <p:nvPr/>
              </p:nvSpPr>
              <p:spPr bwMode="auto">
                <a:xfrm>
                  <a:off x="3026" y="3081"/>
                  <a:ext cx="142" cy="183"/>
                </a:xfrm>
                <a:custGeom>
                  <a:avLst/>
                  <a:gdLst>
                    <a:gd name="T0" fmla="*/ 46 w 142"/>
                    <a:gd name="T1" fmla="*/ 183 h 183"/>
                    <a:gd name="T2" fmla="*/ 0 w 142"/>
                    <a:gd name="T3" fmla="*/ 0 h 183"/>
                    <a:gd name="T4" fmla="*/ 142 w 142"/>
                    <a:gd name="T5" fmla="*/ 87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42" h="183">
                      <a:moveTo>
                        <a:pt x="46" y="183"/>
                      </a:moveTo>
                      <a:lnTo>
                        <a:pt x="0" y="0"/>
                      </a:lnTo>
                      <a:lnTo>
                        <a:pt x="142" y="87"/>
                      </a:lnTo>
                    </a:path>
                  </a:pathLst>
                </a:custGeom>
                <a:solidFill>
                  <a:schemeClr val="folHlink"/>
                </a:solidFill>
                <a:ln w="38100" cmpd="dbl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8558" name="Text Box 14"/>
              <p:cNvSpPr txBox="1">
                <a:spLocks noChangeArrowheads="1"/>
              </p:cNvSpPr>
              <p:nvPr/>
            </p:nvSpPr>
            <p:spPr bwMode="auto">
              <a:xfrm>
                <a:off x="1323" y="3300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4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08559" name="Text Box 15"/>
              <p:cNvSpPr txBox="1">
                <a:spLocks noChangeArrowheads="1"/>
              </p:cNvSpPr>
              <p:nvPr/>
            </p:nvSpPr>
            <p:spPr bwMode="auto">
              <a:xfrm>
                <a:off x="720" y="2976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2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08560" name="Text Box 16"/>
              <p:cNvSpPr txBox="1">
                <a:spLocks noChangeArrowheads="1"/>
              </p:cNvSpPr>
              <p:nvPr/>
            </p:nvSpPr>
            <p:spPr bwMode="auto">
              <a:xfrm>
                <a:off x="1248" y="2976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3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08561" name="Text Box 17"/>
              <p:cNvSpPr txBox="1">
                <a:spLocks noChangeArrowheads="1"/>
              </p:cNvSpPr>
              <p:nvPr/>
            </p:nvSpPr>
            <p:spPr bwMode="auto">
              <a:xfrm>
                <a:off x="576" y="3312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1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08562" name="Text Box 18"/>
              <p:cNvSpPr txBox="1">
                <a:spLocks noChangeArrowheads="1"/>
              </p:cNvSpPr>
              <p:nvPr/>
            </p:nvSpPr>
            <p:spPr bwMode="auto">
              <a:xfrm>
                <a:off x="1179" y="3598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5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108563" name="Text Box 19"/>
              <p:cNvSpPr txBox="1">
                <a:spLocks noChangeArrowheads="1"/>
              </p:cNvSpPr>
              <p:nvPr/>
            </p:nvSpPr>
            <p:spPr bwMode="auto">
              <a:xfrm>
                <a:off x="729" y="3595"/>
                <a:ext cx="240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nl-NL" sz="3600" b="1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0</a:t>
                </a:r>
                <a:endParaRPr lang="nl-NL" altLang="nl-NL" sz="3600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sp>
          <p:nvSpPr>
            <p:cNvPr id="108564" name="Rectangle 20"/>
            <p:cNvSpPr>
              <a:spLocks noChangeArrowheads="1"/>
            </p:cNvSpPr>
            <p:nvPr/>
          </p:nvSpPr>
          <p:spPr bwMode="auto">
            <a:xfrm>
              <a:off x="4005" y="2040"/>
              <a:ext cx="912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1295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1752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2098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2667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</a:t>
              </a:r>
              <a:r>
                <a:rPr lang="en-US" altLang="nl-NL" sz="4000" b="1" baseline="-25000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uit</a:t>
              </a: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=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grpSp>
          <p:nvGrpSpPr>
            <p:cNvPr id="108565" name="Group 21"/>
            <p:cNvGrpSpPr>
              <a:grpSpLocks/>
            </p:cNvGrpSpPr>
            <p:nvPr/>
          </p:nvGrpSpPr>
          <p:grpSpPr bwMode="auto">
            <a:xfrm>
              <a:off x="1833" y="1761"/>
              <a:ext cx="2199" cy="1275"/>
              <a:chOff x="1833" y="1761"/>
              <a:chExt cx="2199" cy="1275"/>
            </a:xfrm>
          </p:grpSpPr>
          <p:sp>
            <p:nvSpPr>
              <p:cNvPr id="108566" name="AutoShape 22"/>
              <p:cNvSpPr>
                <a:spLocks noChangeArrowheads="1"/>
              </p:cNvSpPr>
              <p:nvPr/>
            </p:nvSpPr>
            <p:spPr bwMode="auto">
              <a:xfrm rot="5400000">
                <a:off x="2520" y="1941"/>
                <a:ext cx="861" cy="723"/>
              </a:xfrm>
              <a:prstGeom prst="triangle">
                <a:avLst>
                  <a:gd name="adj" fmla="val 50000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67" name="Freeform 23"/>
              <p:cNvSpPr>
                <a:spLocks/>
              </p:cNvSpPr>
              <p:nvPr/>
            </p:nvSpPr>
            <p:spPr bwMode="auto">
              <a:xfrm>
                <a:off x="1833" y="2059"/>
                <a:ext cx="759" cy="2"/>
              </a:xfrm>
              <a:custGeom>
                <a:avLst/>
                <a:gdLst>
                  <a:gd name="T0" fmla="*/ 759 w 759"/>
                  <a:gd name="T1" fmla="*/ 2 h 2"/>
                  <a:gd name="T2" fmla="*/ 0 w 759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59" h="2">
                    <a:moveTo>
                      <a:pt x="759" y="2"/>
                    </a:moveTo>
                    <a:lnTo>
                      <a:pt x="0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68" name="Line 24"/>
              <p:cNvSpPr>
                <a:spLocks noChangeShapeType="1"/>
              </p:cNvSpPr>
              <p:nvPr/>
            </p:nvSpPr>
            <p:spPr bwMode="auto">
              <a:xfrm flipH="1">
                <a:off x="2112" y="2493"/>
                <a:ext cx="4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69" name="Freeform 25"/>
              <p:cNvSpPr>
                <a:spLocks/>
              </p:cNvSpPr>
              <p:nvPr/>
            </p:nvSpPr>
            <p:spPr bwMode="auto">
              <a:xfrm>
                <a:off x="2112" y="2493"/>
                <a:ext cx="1" cy="543"/>
              </a:xfrm>
              <a:custGeom>
                <a:avLst/>
                <a:gdLst>
                  <a:gd name="T0" fmla="*/ 0 w 1"/>
                  <a:gd name="T1" fmla="*/ 0 h 543"/>
                  <a:gd name="T2" fmla="*/ 0 w 1"/>
                  <a:gd name="T3" fmla="*/ 543 h 5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543">
                    <a:moveTo>
                      <a:pt x="0" y="0"/>
                    </a:moveTo>
                    <a:lnTo>
                      <a:pt x="0" y="543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0" name="Line 26"/>
              <p:cNvSpPr>
                <a:spLocks noChangeShapeType="1"/>
              </p:cNvSpPr>
              <p:nvPr/>
            </p:nvSpPr>
            <p:spPr bwMode="auto">
              <a:xfrm>
                <a:off x="3312" y="2304"/>
                <a:ext cx="72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08571" name="Rectangle 27"/>
              <p:cNvSpPr>
                <a:spLocks noChangeArrowheads="1"/>
              </p:cNvSpPr>
              <p:nvPr/>
            </p:nvSpPr>
            <p:spPr bwMode="auto">
              <a:xfrm>
                <a:off x="2553" y="1761"/>
                <a:ext cx="288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+</a:t>
                </a:r>
                <a:endParaRPr lang="nl-NL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108572" name="Rectangle 28"/>
              <p:cNvSpPr>
                <a:spLocks noChangeArrowheads="1"/>
              </p:cNvSpPr>
              <p:nvPr/>
            </p:nvSpPr>
            <p:spPr bwMode="auto">
              <a:xfrm>
                <a:off x="2580" y="2028"/>
                <a:ext cx="384" cy="5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>
                <a:lvl1pPr marL="8382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10287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20574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30861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4114800" indent="-8382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45720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50292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54864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5943600" indent="-838200" fontAlgn="base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_</a:t>
                </a:r>
                <a:endParaRPr lang="nl-NL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sp>
        <p:nvSpPr>
          <p:cNvPr id="108573" name="Rectangle 29"/>
          <p:cNvSpPr>
            <a:spLocks noChangeArrowheads="1"/>
          </p:cNvSpPr>
          <p:nvPr/>
        </p:nvSpPr>
        <p:spPr bwMode="auto">
          <a:xfrm>
            <a:off x="5105400" y="5153025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V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8574" name="Rectangle 30"/>
          <p:cNvSpPr>
            <a:spLocks noChangeArrowheads="1"/>
          </p:cNvSpPr>
          <p:nvPr/>
        </p:nvSpPr>
        <p:spPr bwMode="auto">
          <a:xfrm>
            <a:off x="152400" y="4953000"/>
            <a:ext cx="4953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&lt; U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ref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dan is U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uit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8575" name="Rectangle 31"/>
          <p:cNvSpPr>
            <a:spLocks noChangeArrowheads="1"/>
          </p:cNvSpPr>
          <p:nvPr/>
        </p:nvSpPr>
        <p:spPr bwMode="auto">
          <a:xfrm>
            <a:off x="5110163" y="5991225"/>
            <a:ext cx="106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V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8576" name="Rectangle 32"/>
          <p:cNvSpPr>
            <a:spLocks noChangeArrowheads="1"/>
          </p:cNvSpPr>
          <p:nvPr/>
        </p:nvSpPr>
        <p:spPr bwMode="auto">
          <a:xfrm>
            <a:off x="157163" y="5791200"/>
            <a:ext cx="4953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&gt; U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ref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dan is U</a:t>
            </a:r>
            <a:r>
              <a:rPr lang="en-US" altLang="nl-NL" sz="4000" b="1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uit</a:t>
            </a: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8578" name="Rectangle 34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8382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Comparator.</a:t>
            </a: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38016400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8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75"/>
                                        <p:tgtEl>
                                          <p:spTgt spid="108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8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75"/>
                                        <p:tgtEl>
                                          <p:spTgt spid="108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9" grpId="0" autoUpdateAnimBg="0"/>
      <p:bldP spid="108550" grpId="0" autoUpdateAnimBg="0"/>
      <p:bldP spid="108573" grpId="0" autoUpdateAnimBg="0"/>
      <p:bldP spid="108574" grpId="0" autoUpdateAnimBg="0"/>
      <p:bldP spid="108575" grpId="0" autoUpdateAnimBg="0"/>
      <p:bldP spid="108576" grpId="0" autoUpdateAnimBg="0"/>
      <p:bldP spid="108578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94" name="Rectangle 102"/>
          <p:cNvSpPr>
            <a:spLocks noChangeArrowheads="1"/>
          </p:cNvSpPr>
          <p:nvPr/>
        </p:nvSpPr>
        <p:spPr bwMode="auto">
          <a:xfrm>
            <a:off x="6858000" y="6477000"/>
            <a:ext cx="2286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1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N.B.: Sample/hold time is 1 </a:t>
            </a:r>
            <a:r>
              <a:rPr lang="en-US" altLang="nl-NL" sz="1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Symbol" pitchFamily="18" charset="2"/>
              </a:rPr>
              <a:t>m</a:t>
            </a:r>
            <a:r>
              <a:rPr lang="en-US" altLang="nl-NL" sz="1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endParaRPr lang="nl-NL" altLang="nl-NL" sz="1200" b="1" u="sng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36410" name="Group 218"/>
          <p:cNvGrpSpPr>
            <a:grpSpLocks/>
          </p:cNvGrpSpPr>
          <p:nvPr/>
        </p:nvGrpSpPr>
        <p:grpSpPr bwMode="auto">
          <a:xfrm>
            <a:off x="304800" y="30163"/>
            <a:ext cx="8534400" cy="5624512"/>
            <a:chOff x="192" y="259"/>
            <a:chExt cx="5376" cy="3543"/>
          </a:xfrm>
        </p:grpSpPr>
        <p:grpSp>
          <p:nvGrpSpPr>
            <p:cNvPr id="136409" name="Group 217"/>
            <p:cNvGrpSpPr>
              <a:grpSpLocks/>
            </p:cNvGrpSpPr>
            <p:nvPr/>
          </p:nvGrpSpPr>
          <p:grpSpPr bwMode="auto">
            <a:xfrm>
              <a:off x="192" y="259"/>
              <a:ext cx="5376" cy="3543"/>
              <a:chOff x="192" y="259"/>
              <a:chExt cx="5376" cy="3543"/>
            </a:xfrm>
          </p:grpSpPr>
          <p:grpSp>
            <p:nvGrpSpPr>
              <p:cNvPr id="136408" name="Group 216"/>
              <p:cNvGrpSpPr>
                <a:grpSpLocks/>
              </p:cNvGrpSpPr>
              <p:nvPr/>
            </p:nvGrpSpPr>
            <p:grpSpPr bwMode="auto">
              <a:xfrm>
                <a:off x="192" y="259"/>
                <a:ext cx="5376" cy="3543"/>
                <a:chOff x="192" y="259"/>
                <a:chExt cx="5376" cy="3543"/>
              </a:xfrm>
            </p:grpSpPr>
            <p:grpSp>
              <p:nvGrpSpPr>
                <p:cNvPr id="136318" name="Group 126"/>
                <p:cNvGrpSpPr>
                  <a:grpSpLocks/>
                </p:cNvGrpSpPr>
                <p:nvPr/>
              </p:nvGrpSpPr>
              <p:grpSpPr bwMode="auto">
                <a:xfrm>
                  <a:off x="2412" y="477"/>
                  <a:ext cx="2880" cy="2592"/>
                  <a:chOff x="2400" y="480"/>
                  <a:chExt cx="2880" cy="2592"/>
                </a:xfrm>
              </p:grpSpPr>
              <p:grpSp>
                <p:nvGrpSpPr>
                  <p:cNvPr id="136319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4128" y="480"/>
                    <a:ext cx="288" cy="2160"/>
                    <a:chOff x="864" y="1152"/>
                    <a:chExt cx="288" cy="2160"/>
                  </a:xfrm>
                </p:grpSpPr>
                <p:sp>
                  <p:nvSpPr>
                    <p:cNvPr id="136320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152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21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584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22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016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23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448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24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88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6325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4416" y="480"/>
                    <a:ext cx="288" cy="2160"/>
                    <a:chOff x="864" y="1152"/>
                    <a:chExt cx="288" cy="2160"/>
                  </a:xfrm>
                </p:grpSpPr>
                <p:sp>
                  <p:nvSpPr>
                    <p:cNvPr id="136326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152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27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584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28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016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29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448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30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88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6331" name="Group 139"/>
                  <p:cNvGrpSpPr>
                    <a:grpSpLocks/>
                  </p:cNvGrpSpPr>
                  <p:nvPr/>
                </p:nvGrpSpPr>
                <p:grpSpPr bwMode="auto">
                  <a:xfrm>
                    <a:off x="4704" y="480"/>
                    <a:ext cx="288" cy="2160"/>
                    <a:chOff x="864" y="1152"/>
                    <a:chExt cx="288" cy="2160"/>
                  </a:xfrm>
                </p:grpSpPr>
                <p:sp>
                  <p:nvSpPr>
                    <p:cNvPr id="136332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152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33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584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34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016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35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448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36" name="Rectangle 1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88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6337" name="Group 145"/>
                  <p:cNvGrpSpPr>
                    <a:grpSpLocks/>
                  </p:cNvGrpSpPr>
                  <p:nvPr/>
                </p:nvGrpSpPr>
                <p:grpSpPr bwMode="auto">
                  <a:xfrm>
                    <a:off x="4992" y="480"/>
                    <a:ext cx="288" cy="2160"/>
                    <a:chOff x="864" y="1152"/>
                    <a:chExt cx="288" cy="2160"/>
                  </a:xfrm>
                </p:grpSpPr>
                <p:sp>
                  <p:nvSpPr>
                    <p:cNvPr id="136338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152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39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1584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40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016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41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448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42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64" y="288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36343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2400" y="480"/>
                    <a:ext cx="1728" cy="2592"/>
                    <a:chOff x="2409" y="480"/>
                    <a:chExt cx="1728" cy="2592"/>
                  </a:xfrm>
                </p:grpSpPr>
                <p:grpSp>
                  <p:nvGrpSpPr>
                    <p:cNvPr id="136344" name="Group 1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85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36345" name="Rectangle 1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46" name="Rectangle 1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47" name="Rectangle 15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48" name="Rectangle 1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49" name="Rectangle 1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36350" name="Group 1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73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36351" name="Rectangle 1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52" name="Rectangle 1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53" name="Rectangle 1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54" name="Rectangle 1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55" name="Rectangle 1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36356" name="Group 1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561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36357" name="Rectangle 1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58" name="Rectangle 16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59" name="Rectangle 1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60" name="Rectangle 1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61" name="Rectangle 1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36362" name="Group 17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849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36363" name="Rectangle 1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64" name="Rectangle 1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65" name="Rectangle 1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66" name="Rectangle 1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67" name="Rectangle 17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36368" name="Group 17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9" y="480"/>
                      <a:ext cx="576" cy="2592"/>
                      <a:chOff x="2409" y="480"/>
                      <a:chExt cx="576" cy="2592"/>
                    </a:xfrm>
                  </p:grpSpPr>
                  <p:grpSp>
                    <p:nvGrpSpPr>
                      <p:cNvPr id="136369" name="Group 17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09" y="480"/>
                        <a:ext cx="288" cy="2160"/>
                        <a:chOff x="864" y="1152"/>
                        <a:chExt cx="288" cy="2160"/>
                      </a:xfrm>
                    </p:grpSpPr>
                    <p:sp>
                      <p:nvSpPr>
                        <p:cNvPr id="136370" name="Rectangle 17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6371" name="Rectangle 17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584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6372" name="Rectangle 18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016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6373" name="Rectangle 18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448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6374" name="Rectangle 18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88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36375" name="Group 18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697" y="480"/>
                        <a:ext cx="288" cy="2160"/>
                        <a:chOff x="864" y="1152"/>
                        <a:chExt cx="288" cy="2160"/>
                      </a:xfrm>
                    </p:grpSpPr>
                    <p:sp>
                      <p:nvSpPr>
                        <p:cNvPr id="136376" name="Rectangle 18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6377" name="Rectangle 18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584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6378" name="Rectangle 18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016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6379" name="Rectangle 18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448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36380" name="Rectangle 18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88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36381" name="Rectangle 1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409" y="264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36382" name="Rectangle 19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697" y="264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36383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85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84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273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85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1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36386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49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sp>
                <p:nvSpPr>
                  <p:cNvPr id="136387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4128" y="2640"/>
                    <a:ext cx="288" cy="432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388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4416" y="2640"/>
                    <a:ext cx="288" cy="432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389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4704" y="2640"/>
                    <a:ext cx="288" cy="432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36390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4992" y="2640"/>
                    <a:ext cx="288" cy="432"/>
                  </a:xfrm>
                  <a:prstGeom prst="rect">
                    <a:avLst/>
                  </a:prstGeom>
                  <a:noFill/>
                  <a:ln w="38100">
                    <a:solidFill>
                      <a:schemeClr val="folHlink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136315" name="Group 123"/>
                <p:cNvGrpSpPr>
                  <a:grpSpLocks/>
                </p:cNvGrpSpPr>
                <p:nvPr/>
              </p:nvGrpSpPr>
              <p:grpSpPr bwMode="auto">
                <a:xfrm>
                  <a:off x="1344" y="259"/>
                  <a:ext cx="870" cy="3062"/>
                  <a:chOff x="1344" y="259"/>
                  <a:chExt cx="870" cy="3062"/>
                </a:xfrm>
              </p:grpSpPr>
              <p:sp>
                <p:nvSpPr>
                  <p:cNvPr id="136276" name="Text Box 8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44" y="2879"/>
                    <a:ext cx="84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0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277" name="Text Box 8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53" y="2399"/>
                    <a:ext cx="84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0,02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278" name="Text Box 8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62" y="1967"/>
                    <a:ext cx="84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0,04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279" name="Text Box 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71" y="1565"/>
                    <a:ext cx="84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0,06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280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59" y="1103"/>
                    <a:ext cx="84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0,08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281" name="Text Box 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62" y="692"/>
                    <a:ext cx="84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0,10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282" name="Text Box 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56" y="259"/>
                    <a:ext cx="843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0,12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</p:grpSp>
            <p:grpSp>
              <p:nvGrpSpPr>
                <p:cNvPr id="136317" name="Group 125"/>
                <p:cNvGrpSpPr>
                  <a:grpSpLocks/>
                </p:cNvGrpSpPr>
                <p:nvPr/>
              </p:nvGrpSpPr>
              <p:grpSpPr bwMode="auto">
                <a:xfrm>
                  <a:off x="2412" y="3014"/>
                  <a:ext cx="2847" cy="448"/>
                  <a:chOff x="2412" y="3014"/>
                  <a:chExt cx="2847" cy="448"/>
                </a:xfrm>
              </p:grpSpPr>
              <p:sp>
                <p:nvSpPr>
                  <p:cNvPr id="136194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019" y="3020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4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297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12" y="3015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3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298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006" y="3018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6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299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03" y="3015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3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300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82" y="3015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4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301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0" y="3014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5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302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64" y="3016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3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303" name="Text Box 1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455" y="3016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1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304" name="Text Box 1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43" y="3018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5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36306" name="Text Box 1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88" y="3015"/>
                    <a:ext cx="240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2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136307" name="Text Box 115"/>
                <p:cNvSpPr txBox="1">
                  <a:spLocks noChangeArrowheads="1"/>
                </p:cNvSpPr>
                <p:nvPr/>
              </p:nvSpPr>
              <p:spPr bwMode="auto">
                <a:xfrm>
                  <a:off x="4560" y="3360"/>
                  <a:ext cx="1008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fontAlgn="base">
                    <a:spcBef>
                      <a:spcPct val="50000"/>
                    </a:spcBef>
                    <a:spcAft>
                      <a:spcPct val="0"/>
                    </a:spcAft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t in </a:t>
                  </a: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Symbol" pitchFamily="18" charset="2"/>
                    </a:rPr>
                    <a:t>m</a:t>
                  </a: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s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  <p:sp>
              <p:nvSpPr>
                <p:cNvPr id="136310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3568" y="1344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403" name="Freeform 211"/>
                <p:cNvSpPr>
                  <a:spLocks/>
                </p:cNvSpPr>
                <p:nvPr/>
              </p:nvSpPr>
              <p:spPr bwMode="auto">
                <a:xfrm>
                  <a:off x="2416" y="264"/>
                  <a:ext cx="2880" cy="2288"/>
                </a:xfrm>
                <a:custGeom>
                  <a:avLst/>
                  <a:gdLst>
                    <a:gd name="T0" fmla="*/ 0 w 2880"/>
                    <a:gd name="T1" fmla="*/ 1368 h 2288"/>
                    <a:gd name="T2" fmla="*/ 288 w 2880"/>
                    <a:gd name="T3" fmla="*/ 1800 h 2288"/>
                    <a:gd name="T4" fmla="*/ 576 w 2880"/>
                    <a:gd name="T5" fmla="*/ 72 h 2288"/>
                    <a:gd name="T6" fmla="*/ 864 w 2880"/>
                    <a:gd name="T7" fmla="*/ 1368 h 2288"/>
                    <a:gd name="T8" fmla="*/ 1152 w 2880"/>
                    <a:gd name="T9" fmla="*/ 888 h 2288"/>
                    <a:gd name="T10" fmla="*/ 1440 w 2880"/>
                    <a:gd name="T11" fmla="*/ 408 h 2288"/>
                    <a:gd name="T12" fmla="*/ 1728 w 2880"/>
                    <a:gd name="T13" fmla="*/ 1272 h 2288"/>
                    <a:gd name="T14" fmla="*/ 2016 w 2880"/>
                    <a:gd name="T15" fmla="*/ 2136 h 2288"/>
                    <a:gd name="T16" fmla="*/ 2304 w 2880"/>
                    <a:gd name="T17" fmla="*/ 360 h 2288"/>
                    <a:gd name="T18" fmla="*/ 2880 w 2880"/>
                    <a:gd name="T19" fmla="*/ 1656 h 2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880" h="2288">
                      <a:moveTo>
                        <a:pt x="0" y="1368"/>
                      </a:moveTo>
                      <a:cubicBezTo>
                        <a:pt x="96" y="1692"/>
                        <a:pt x="192" y="2016"/>
                        <a:pt x="288" y="1800"/>
                      </a:cubicBezTo>
                      <a:cubicBezTo>
                        <a:pt x="384" y="1584"/>
                        <a:pt x="480" y="144"/>
                        <a:pt x="576" y="72"/>
                      </a:cubicBezTo>
                      <a:cubicBezTo>
                        <a:pt x="672" y="0"/>
                        <a:pt x="768" y="1232"/>
                        <a:pt x="864" y="1368"/>
                      </a:cubicBezTo>
                      <a:cubicBezTo>
                        <a:pt x="960" y="1504"/>
                        <a:pt x="1056" y="1048"/>
                        <a:pt x="1152" y="888"/>
                      </a:cubicBezTo>
                      <a:cubicBezTo>
                        <a:pt x="1248" y="728"/>
                        <a:pt x="1344" y="344"/>
                        <a:pt x="1440" y="408"/>
                      </a:cubicBezTo>
                      <a:cubicBezTo>
                        <a:pt x="1536" y="472"/>
                        <a:pt x="1632" y="984"/>
                        <a:pt x="1728" y="1272"/>
                      </a:cubicBezTo>
                      <a:cubicBezTo>
                        <a:pt x="1824" y="1560"/>
                        <a:pt x="1920" y="2288"/>
                        <a:pt x="2016" y="2136"/>
                      </a:cubicBezTo>
                      <a:cubicBezTo>
                        <a:pt x="2112" y="1984"/>
                        <a:pt x="2160" y="440"/>
                        <a:pt x="2304" y="360"/>
                      </a:cubicBezTo>
                      <a:cubicBezTo>
                        <a:pt x="2448" y="280"/>
                        <a:pt x="2664" y="968"/>
                        <a:pt x="2880" y="1656"/>
                      </a:cubicBezTo>
                    </a:path>
                  </a:pathLst>
                </a:custGeom>
                <a:noFill/>
                <a:ln w="57150" cmpd="sng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308" name="Line 116"/>
                <p:cNvSpPr>
                  <a:spLocks noChangeShapeType="1"/>
                </p:cNvSpPr>
                <p:nvPr/>
              </p:nvSpPr>
              <p:spPr bwMode="auto">
                <a:xfrm flipV="1">
                  <a:off x="2704" y="1776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92" name="Line 100"/>
                <p:cNvSpPr>
                  <a:spLocks noChangeShapeType="1"/>
                </p:cNvSpPr>
                <p:nvPr/>
              </p:nvSpPr>
              <p:spPr bwMode="auto">
                <a:xfrm>
                  <a:off x="4716" y="912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93" name="Line 101"/>
                <p:cNvSpPr>
                  <a:spLocks noChangeShapeType="1"/>
                </p:cNvSpPr>
                <p:nvPr/>
              </p:nvSpPr>
              <p:spPr bwMode="auto">
                <a:xfrm>
                  <a:off x="5004" y="1344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312" name="Line 120"/>
                <p:cNvSpPr>
                  <a:spLocks noChangeShapeType="1"/>
                </p:cNvSpPr>
                <p:nvPr/>
              </p:nvSpPr>
              <p:spPr bwMode="auto">
                <a:xfrm flipV="1">
                  <a:off x="4716" y="1776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394" name="Line 202"/>
                <p:cNvSpPr>
                  <a:spLocks noChangeShapeType="1"/>
                </p:cNvSpPr>
                <p:nvPr/>
              </p:nvSpPr>
              <p:spPr bwMode="auto">
                <a:xfrm flipV="1">
                  <a:off x="4720" y="912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395" name="Line 203"/>
                <p:cNvSpPr>
                  <a:spLocks noChangeShapeType="1"/>
                </p:cNvSpPr>
                <p:nvPr/>
              </p:nvSpPr>
              <p:spPr bwMode="auto">
                <a:xfrm flipV="1">
                  <a:off x="4720" y="1336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397" name="Line 205"/>
                <p:cNvSpPr>
                  <a:spLocks noChangeShapeType="1"/>
                </p:cNvSpPr>
                <p:nvPr/>
              </p:nvSpPr>
              <p:spPr bwMode="auto">
                <a:xfrm flipV="1">
                  <a:off x="5008" y="912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84" name="Line 92"/>
                <p:cNvSpPr>
                  <a:spLocks noChangeShapeType="1"/>
                </p:cNvSpPr>
                <p:nvPr/>
              </p:nvSpPr>
              <p:spPr bwMode="auto">
                <a:xfrm>
                  <a:off x="2412" y="1776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85" name="Line 93"/>
                <p:cNvSpPr>
                  <a:spLocks noChangeShapeType="1"/>
                </p:cNvSpPr>
                <p:nvPr/>
              </p:nvSpPr>
              <p:spPr bwMode="auto">
                <a:xfrm>
                  <a:off x="2700" y="2208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86" name="Line 94"/>
                <p:cNvSpPr>
                  <a:spLocks noChangeShapeType="1"/>
                </p:cNvSpPr>
                <p:nvPr/>
              </p:nvSpPr>
              <p:spPr bwMode="auto">
                <a:xfrm>
                  <a:off x="2988" y="480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87" name="Line 95"/>
                <p:cNvSpPr>
                  <a:spLocks noChangeShapeType="1"/>
                </p:cNvSpPr>
                <p:nvPr/>
              </p:nvSpPr>
              <p:spPr bwMode="auto">
                <a:xfrm>
                  <a:off x="3276" y="1776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88" name="Line 96"/>
                <p:cNvSpPr>
                  <a:spLocks noChangeShapeType="1"/>
                </p:cNvSpPr>
                <p:nvPr/>
              </p:nvSpPr>
              <p:spPr bwMode="auto">
                <a:xfrm>
                  <a:off x="3564" y="1344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89" name="Line 97"/>
                <p:cNvSpPr>
                  <a:spLocks noChangeShapeType="1"/>
                </p:cNvSpPr>
                <p:nvPr/>
              </p:nvSpPr>
              <p:spPr bwMode="auto">
                <a:xfrm>
                  <a:off x="3852" y="912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90" name="Line 98"/>
                <p:cNvSpPr>
                  <a:spLocks noChangeShapeType="1"/>
                </p:cNvSpPr>
                <p:nvPr/>
              </p:nvSpPr>
              <p:spPr bwMode="auto">
                <a:xfrm>
                  <a:off x="4140" y="1776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291" name="Line 99"/>
                <p:cNvSpPr>
                  <a:spLocks noChangeShapeType="1"/>
                </p:cNvSpPr>
                <p:nvPr/>
              </p:nvSpPr>
              <p:spPr bwMode="auto">
                <a:xfrm>
                  <a:off x="4428" y="2640"/>
                  <a:ext cx="288" cy="0"/>
                </a:xfrm>
                <a:prstGeom prst="line">
                  <a:avLst/>
                </a:prstGeom>
                <a:noFill/>
                <a:ln w="762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311" name="Line 119"/>
                <p:cNvSpPr>
                  <a:spLocks noChangeShapeType="1"/>
                </p:cNvSpPr>
                <p:nvPr/>
              </p:nvSpPr>
              <p:spPr bwMode="auto">
                <a:xfrm flipV="1">
                  <a:off x="3856" y="912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392" name="Line 200"/>
                <p:cNvSpPr>
                  <a:spLocks noChangeShapeType="1"/>
                </p:cNvSpPr>
                <p:nvPr/>
              </p:nvSpPr>
              <p:spPr bwMode="auto">
                <a:xfrm flipV="1">
                  <a:off x="4440" y="1776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393" name="Line 201"/>
                <p:cNvSpPr>
                  <a:spLocks noChangeShapeType="1"/>
                </p:cNvSpPr>
                <p:nvPr/>
              </p:nvSpPr>
              <p:spPr bwMode="auto">
                <a:xfrm flipV="1">
                  <a:off x="4440" y="2200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399" name="Line 207"/>
                <p:cNvSpPr>
                  <a:spLocks noChangeShapeType="1"/>
                </p:cNvSpPr>
                <p:nvPr/>
              </p:nvSpPr>
              <p:spPr bwMode="auto">
                <a:xfrm flipV="1">
                  <a:off x="4144" y="912"/>
                  <a:ext cx="0" cy="432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404" name="Line 212"/>
                <p:cNvSpPr>
                  <a:spLocks noChangeShapeType="1"/>
                </p:cNvSpPr>
                <p:nvPr/>
              </p:nvSpPr>
              <p:spPr bwMode="auto">
                <a:xfrm>
                  <a:off x="2984" y="480"/>
                  <a:ext cx="0" cy="1728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36407" name="Rectangle 215"/>
                <p:cNvSpPr>
                  <a:spLocks noChangeArrowheads="1"/>
                </p:cNvSpPr>
                <p:nvPr/>
              </p:nvSpPr>
              <p:spPr bwMode="auto">
                <a:xfrm>
                  <a:off x="192" y="432"/>
                  <a:ext cx="1200" cy="5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 marL="381000" indent="-3810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1123950" indent="-457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771650" indent="-457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2419350" indent="-457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3067050" indent="-45720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352425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398145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443865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4895850" indent="-457200" fontAlgn="base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FF3300"/>
                    </a:buClr>
                  </a:pP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U</a:t>
                  </a:r>
                  <a:r>
                    <a:rPr lang="en-US" altLang="nl-NL" sz="4000" b="1" baseline="-25000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in</a:t>
                  </a:r>
                  <a:r>
                    <a:rPr lang="en-US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rPr>
                    <a:t> in V</a:t>
                  </a:r>
                  <a:endParaRPr lang="nl-NL" altLang="nl-NL" sz="4000" b="1">
                    <a:solidFill>
                      <a:srgbClr val="3333CC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endParaRPr>
                </a:p>
              </p:txBody>
            </p:sp>
          </p:grpSp>
          <p:sp>
            <p:nvSpPr>
              <p:cNvPr id="136405" name="Line 213"/>
              <p:cNvSpPr>
                <a:spLocks noChangeShapeType="1"/>
              </p:cNvSpPr>
              <p:nvPr/>
            </p:nvSpPr>
            <p:spPr bwMode="auto">
              <a:xfrm>
                <a:off x="3272" y="480"/>
                <a:ext cx="0" cy="1296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6313" name="Line 121"/>
            <p:cNvSpPr>
              <a:spLocks noChangeShapeType="1"/>
            </p:cNvSpPr>
            <p:nvPr/>
          </p:nvSpPr>
          <p:spPr bwMode="auto">
            <a:xfrm flipV="1">
              <a:off x="4720" y="2208"/>
              <a:ext cx="0" cy="43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36398" name="Line 206"/>
            <p:cNvSpPr>
              <a:spLocks noChangeShapeType="1"/>
            </p:cNvSpPr>
            <p:nvPr/>
          </p:nvSpPr>
          <p:spPr bwMode="auto">
            <a:xfrm flipV="1">
              <a:off x="4136" y="1344"/>
              <a:ext cx="0" cy="43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36412" name="Rectangle 220"/>
          <p:cNvSpPr>
            <a:spLocks noChangeArrowheads="1"/>
          </p:cNvSpPr>
          <p:nvPr/>
        </p:nvSpPr>
        <p:spPr bwMode="auto">
          <a:xfrm>
            <a:off x="0" y="4994275"/>
            <a:ext cx="3563938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Verbeteringen door?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6413" name="Rectangle 221"/>
          <p:cNvSpPr>
            <a:spLocks noChangeArrowheads="1"/>
          </p:cNvSpPr>
          <p:nvPr/>
        </p:nvSpPr>
        <p:spPr bwMode="auto">
          <a:xfrm>
            <a:off x="0" y="5688013"/>
            <a:ext cx="5292725" cy="62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Nadelen van deze verbeteringen?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6414" name="AutoShape 222"/>
          <p:cNvSpPr>
            <a:spLocks noChangeArrowheads="1"/>
          </p:cNvSpPr>
          <p:nvPr/>
        </p:nvSpPr>
        <p:spPr bwMode="auto">
          <a:xfrm>
            <a:off x="0" y="1125538"/>
            <a:ext cx="2124075" cy="2160587"/>
          </a:xfrm>
          <a:prstGeom prst="wedgeRoundRectCallout">
            <a:avLst>
              <a:gd name="adj1" fmla="val 161657"/>
              <a:gd name="adj2" fmla="val -3559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Analoog signaal uit microfoon</a:t>
            </a:r>
            <a:endParaRPr lang="nl-NL" altLang="nl-NL" sz="3200" b="1">
              <a:solidFill>
                <a:srgbClr val="80808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415" name="AutoShape 223"/>
          <p:cNvSpPr>
            <a:spLocks noChangeArrowheads="1"/>
          </p:cNvSpPr>
          <p:nvPr/>
        </p:nvSpPr>
        <p:spPr bwMode="auto">
          <a:xfrm>
            <a:off x="0" y="3429000"/>
            <a:ext cx="2124075" cy="1655763"/>
          </a:xfrm>
          <a:prstGeom prst="wedgeRoundRectCallout">
            <a:avLst>
              <a:gd name="adj1" fmla="val 149329"/>
              <a:gd name="adj2" fmla="val -6735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Digitaal signaal uit AD</a:t>
            </a:r>
            <a:endParaRPr lang="nl-NL" altLang="nl-NL" sz="3200" b="1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416" name="Rectangle 224"/>
          <p:cNvSpPr>
            <a:spLocks noChangeArrowheads="1"/>
          </p:cNvSpPr>
          <p:nvPr/>
        </p:nvSpPr>
        <p:spPr bwMode="auto">
          <a:xfrm>
            <a:off x="0" y="5445125"/>
            <a:ext cx="91440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1400" b="1">
                <a:solidFill>
                  <a:srgbClr val="000000"/>
                </a:solidFill>
              </a:rPr>
              <a:t>1. Meer bits AD. 2. Frequenter meten (sampelen), bijv.  elke 0,1 </a:t>
            </a:r>
            <a:r>
              <a:rPr lang="en-US" altLang="nl-NL" sz="1400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en-US" altLang="nl-NL" sz="1400" b="1">
                <a:solidFill>
                  <a:srgbClr val="000000"/>
                </a:solidFill>
              </a:rPr>
              <a:t>s i.p.v. elke </a:t>
            </a:r>
            <a:r>
              <a:rPr lang="en-US" altLang="nl-NL" sz="1400" b="1">
                <a:solidFill>
                  <a:srgbClr val="000000"/>
                </a:solidFill>
                <a:latin typeface="Symbol" pitchFamily="18" charset="2"/>
              </a:rPr>
              <a:t>m</a:t>
            </a:r>
            <a:r>
              <a:rPr lang="en-US" altLang="nl-NL" sz="1400" b="1">
                <a:solidFill>
                  <a:srgbClr val="000000"/>
                </a:solidFill>
              </a:rPr>
              <a:t>s). 3. Filteren.</a:t>
            </a:r>
            <a:endParaRPr lang="nl-NL" altLang="nl-NL" sz="1400" b="1">
              <a:solidFill>
                <a:srgbClr val="000000"/>
              </a:solidFill>
            </a:endParaRPr>
          </a:p>
        </p:txBody>
      </p:sp>
      <p:sp>
        <p:nvSpPr>
          <p:cNvPr id="136417" name="Rectangle 225"/>
          <p:cNvSpPr>
            <a:spLocks noChangeArrowheads="1"/>
          </p:cNvSpPr>
          <p:nvPr/>
        </p:nvSpPr>
        <p:spPr bwMode="auto">
          <a:xfrm>
            <a:off x="0" y="6164263"/>
            <a:ext cx="80279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1400" b="1">
                <a:solidFill>
                  <a:srgbClr val="000000"/>
                </a:solidFill>
              </a:rPr>
              <a:t>1. Grotere getallen op CD (meer geheugenruimte nodig). 2. Grotere ”verwerkingstijd” (conversietijd)</a:t>
            </a:r>
            <a:endParaRPr lang="nl-NL" altLang="nl-NL" sz="14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741383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64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64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412" grpId="0" autoUpdateAnimBg="0"/>
      <p:bldP spid="136413" grpId="0" autoUpdateAnimBg="0"/>
      <p:bldP spid="136414" grpId="0" animBg="1"/>
      <p:bldP spid="136415" grpId="0" animBg="1"/>
      <p:bldP spid="136416" grpId="0" autoUpdateAnimBg="0"/>
      <p:bldP spid="136417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49" name="Rectangle 125"/>
          <p:cNvSpPr>
            <a:spLocks noChangeArrowheads="1"/>
          </p:cNvSpPr>
          <p:nvPr/>
        </p:nvSpPr>
        <p:spPr bwMode="auto">
          <a:xfrm>
            <a:off x="9525" y="5641975"/>
            <a:ext cx="91090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Een ADomzetter maakt van een </a:t>
            </a:r>
            <a:r>
              <a:rPr lang="en-US" altLang="nl-NL" b="1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Analoog signaal</a:t>
            </a:r>
            <a:r>
              <a:rPr lang="en-US" altLang="nl-NL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een </a:t>
            </a:r>
            <a:r>
              <a:rPr lang="en-US" altLang="nl-NL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Digitaal signaal</a:t>
            </a:r>
            <a:endParaRPr lang="nl-NL" altLang="nl-NL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54755" name="Group 131"/>
          <p:cNvGrpSpPr>
            <a:grpSpLocks/>
          </p:cNvGrpSpPr>
          <p:nvPr/>
        </p:nvGrpSpPr>
        <p:grpSpPr bwMode="auto">
          <a:xfrm>
            <a:off x="0" y="30163"/>
            <a:ext cx="8839200" cy="5624512"/>
            <a:chOff x="0" y="19"/>
            <a:chExt cx="5568" cy="3543"/>
          </a:xfrm>
        </p:grpSpPr>
        <p:grpSp>
          <p:nvGrpSpPr>
            <p:cNvPr id="154627" name="Group 3"/>
            <p:cNvGrpSpPr>
              <a:grpSpLocks/>
            </p:cNvGrpSpPr>
            <p:nvPr/>
          </p:nvGrpSpPr>
          <p:grpSpPr bwMode="auto">
            <a:xfrm>
              <a:off x="192" y="19"/>
              <a:ext cx="5376" cy="3543"/>
              <a:chOff x="192" y="259"/>
              <a:chExt cx="5376" cy="3543"/>
            </a:xfrm>
          </p:grpSpPr>
          <p:grpSp>
            <p:nvGrpSpPr>
              <p:cNvPr id="154628" name="Group 4"/>
              <p:cNvGrpSpPr>
                <a:grpSpLocks/>
              </p:cNvGrpSpPr>
              <p:nvPr/>
            </p:nvGrpSpPr>
            <p:grpSpPr bwMode="auto">
              <a:xfrm>
                <a:off x="192" y="259"/>
                <a:ext cx="5376" cy="3543"/>
                <a:chOff x="192" y="259"/>
                <a:chExt cx="5376" cy="3543"/>
              </a:xfrm>
            </p:grpSpPr>
            <p:grpSp>
              <p:nvGrpSpPr>
                <p:cNvPr id="154629" name="Group 5"/>
                <p:cNvGrpSpPr>
                  <a:grpSpLocks/>
                </p:cNvGrpSpPr>
                <p:nvPr/>
              </p:nvGrpSpPr>
              <p:grpSpPr bwMode="auto">
                <a:xfrm>
                  <a:off x="192" y="259"/>
                  <a:ext cx="5376" cy="3543"/>
                  <a:chOff x="192" y="259"/>
                  <a:chExt cx="5376" cy="3543"/>
                </a:xfrm>
              </p:grpSpPr>
              <p:grpSp>
                <p:nvGrpSpPr>
                  <p:cNvPr id="154630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412" y="477"/>
                    <a:ext cx="2880" cy="2592"/>
                    <a:chOff x="2400" y="480"/>
                    <a:chExt cx="2880" cy="2592"/>
                  </a:xfrm>
                </p:grpSpPr>
                <p:grpSp>
                  <p:nvGrpSpPr>
                    <p:cNvPr id="154631" name="Group 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128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54632" name="Rectangle 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33" name="Rectangle 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34" name="Rectangle 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35" name="Rectangle 1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36" name="Rectangl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54637" name="Group 1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416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54638" name="Rectangle 1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39" name="Rectangle 1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40" name="Rectangle 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41" name="Rectangle 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42" name="Rectangle 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54643" name="Group 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04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54644" name="Rectangle 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45" name="Rectangle 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46" name="Rectangle 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47" name="Rectangle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48" name="Rectangle 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54649" name="Group 2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92" y="480"/>
                      <a:ext cx="288" cy="2160"/>
                      <a:chOff x="864" y="1152"/>
                      <a:chExt cx="288" cy="2160"/>
                    </a:xfrm>
                  </p:grpSpPr>
                  <p:sp>
                    <p:nvSpPr>
                      <p:cNvPr id="154650" name="Rectangle 2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152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51" name="Rectangle 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1584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52" name="Rectangle 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016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53" name="Rectangle 2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448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54" name="Rectangle 3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64" y="288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54655" name="Group 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00" y="480"/>
                      <a:ext cx="1728" cy="2592"/>
                      <a:chOff x="2409" y="480"/>
                      <a:chExt cx="1728" cy="2592"/>
                    </a:xfrm>
                  </p:grpSpPr>
                  <p:grpSp>
                    <p:nvGrpSpPr>
                      <p:cNvPr id="154656" name="Group 3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85" y="480"/>
                        <a:ext cx="288" cy="2160"/>
                        <a:chOff x="864" y="1152"/>
                        <a:chExt cx="288" cy="2160"/>
                      </a:xfrm>
                    </p:grpSpPr>
                    <p:sp>
                      <p:nvSpPr>
                        <p:cNvPr id="154657" name="Rectangle 3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58" name="Rectangle 3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584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59" name="Rectangle 3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016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60" name="Rectangle 3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448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61" name="Rectangle 3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88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54662" name="Group 3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73" y="480"/>
                        <a:ext cx="288" cy="2160"/>
                        <a:chOff x="864" y="1152"/>
                        <a:chExt cx="288" cy="2160"/>
                      </a:xfrm>
                    </p:grpSpPr>
                    <p:sp>
                      <p:nvSpPr>
                        <p:cNvPr id="154663" name="Rectangle 3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64" name="Rectangle 4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584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65" name="Rectangle 4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016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66" name="Rectangle 4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448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67" name="Rectangle 4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88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54668" name="Group 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561" y="480"/>
                        <a:ext cx="288" cy="2160"/>
                        <a:chOff x="864" y="1152"/>
                        <a:chExt cx="288" cy="2160"/>
                      </a:xfrm>
                    </p:grpSpPr>
                    <p:sp>
                      <p:nvSpPr>
                        <p:cNvPr id="154669" name="Rectangle 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70" name="Rectangle 4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584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71" name="Rectangle 4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016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72" name="Rectangle 4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448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73" name="Rectangle 4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88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54674" name="Group 5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849" y="480"/>
                        <a:ext cx="288" cy="2160"/>
                        <a:chOff x="864" y="1152"/>
                        <a:chExt cx="288" cy="2160"/>
                      </a:xfrm>
                    </p:grpSpPr>
                    <p:sp>
                      <p:nvSpPr>
                        <p:cNvPr id="154675" name="Rectangle 5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152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76" name="Rectangle 5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1584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77" name="Rectangle 53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016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78" name="Rectangle 5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448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79" name="Rectangle 5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864" y="288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grpSp>
                    <p:nvGrpSpPr>
                      <p:cNvPr id="154680" name="Group 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09" y="480"/>
                        <a:ext cx="576" cy="2592"/>
                        <a:chOff x="2409" y="480"/>
                        <a:chExt cx="576" cy="2592"/>
                      </a:xfrm>
                    </p:grpSpPr>
                    <p:grpSp>
                      <p:nvGrpSpPr>
                        <p:cNvPr id="154681" name="Group 57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409" y="480"/>
                          <a:ext cx="288" cy="2160"/>
                          <a:chOff x="864" y="1152"/>
                          <a:chExt cx="288" cy="2160"/>
                        </a:xfrm>
                      </p:grpSpPr>
                      <p:sp>
                        <p:nvSpPr>
                          <p:cNvPr id="154682" name="Rectangle 5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1152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54683" name="Rectangle 59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1584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54684" name="Rectangle 6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2016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54685" name="Rectangle 6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2448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54686" name="Rectangle 6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2880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</p:grpSp>
                    <p:grpSp>
                      <p:nvGrpSpPr>
                        <p:cNvPr id="154687" name="Group 63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697" y="480"/>
                          <a:ext cx="288" cy="2160"/>
                          <a:chOff x="864" y="1152"/>
                          <a:chExt cx="288" cy="2160"/>
                        </a:xfrm>
                      </p:grpSpPr>
                      <p:sp>
                        <p:nvSpPr>
                          <p:cNvPr id="154688" name="Rectangle 6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1152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54689" name="Rectangle 6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1584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54690" name="Rectangle 6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2016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54691" name="Rectangle 6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2448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154692" name="Rectangle 6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64" y="2880"/>
                            <a:ext cx="288" cy="43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pPr fontAlgn="base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</a:pPr>
                            <a:endParaRPr lang="nl-NL" sz="2400">
                              <a:solidFill>
                                <a:srgbClr val="000000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154693" name="Rectangle 6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9" y="264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54694" name="Rectangle 7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697" y="2640"/>
                          <a:ext cx="288" cy="432"/>
                        </a:xfrm>
                        <a:prstGeom prst="rect">
                          <a:avLst/>
                        </a:prstGeom>
                        <a:noFill/>
                        <a:ln w="38100">
                          <a:solidFill>
                            <a:schemeClr val="folHlink"/>
                          </a:solidFill>
                          <a:miter lim="800000"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/>
                        <a:p>
                          <a:pPr fontAlgn="base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</a:pPr>
                          <a:endParaRPr lang="nl-NL" sz="2400">
                            <a:solidFill>
                              <a:srgbClr val="00000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54695" name="Rectangle 7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2985" y="264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96" name="Rectangle 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273" y="264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97" name="Rectangle 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61" y="264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  <p:sp>
                    <p:nvSpPr>
                      <p:cNvPr id="154698" name="Rectangle 7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849" y="2640"/>
                        <a:ext cx="288" cy="43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folHlink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fontAlgn="base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nl-NL" sz="2400">
                          <a:solidFill>
                            <a:srgbClr val="000000"/>
                          </a:solidFill>
                        </a:endParaRPr>
                      </a:p>
                    </p:txBody>
                  </p:sp>
                </p:grpSp>
                <p:sp>
                  <p:nvSpPr>
                    <p:cNvPr id="154699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28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700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16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701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04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  <p:sp>
                  <p:nvSpPr>
                    <p:cNvPr id="154702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92" y="2640"/>
                      <a:ext cx="288" cy="432"/>
                    </a:xfrm>
                    <a:prstGeom prst="rect">
                      <a:avLst/>
                    </a:prstGeom>
                    <a:noFill/>
                    <a:ln w="38100">
                      <a:solidFill>
                        <a:schemeClr val="folHlink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nl-NL" sz="2400">
                        <a:solidFill>
                          <a:srgbClr val="000000"/>
                        </a:solidFill>
                      </a:endParaRPr>
                    </a:p>
                  </p:txBody>
                </p:sp>
              </p:grpSp>
              <p:grpSp>
                <p:nvGrpSpPr>
                  <p:cNvPr id="154703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1344" y="259"/>
                    <a:ext cx="870" cy="3062"/>
                    <a:chOff x="1344" y="259"/>
                    <a:chExt cx="870" cy="3062"/>
                  </a:xfrm>
                </p:grpSpPr>
                <p:sp>
                  <p:nvSpPr>
                    <p:cNvPr id="154704" name="Text Box 8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44" y="2879"/>
                      <a:ext cx="843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0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05" name="Text Box 8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53" y="2399"/>
                      <a:ext cx="843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0,02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06" name="Text Box 8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62" y="1967"/>
                      <a:ext cx="843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0,04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07" name="Text Box 8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71" y="1565"/>
                      <a:ext cx="843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0,06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08" name="Text Box 8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59" y="1103"/>
                      <a:ext cx="843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0,08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09" name="Text Box 8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62" y="692"/>
                      <a:ext cx="843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0,10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10" name="Text Box 8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56" y="259"/>
                      <a:ext cx="843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0,12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</p:grpSp>
              <p:grpSp>
                <p:nvGrpSpPr>
                  <p:cNvPr id="154711" name="Group 87"/>
                  <p:cNvGrpSpPr>
                    <a:grpSpLocks/>
                  </p:cNvGrpSpPr>
                  <p:nvPr/>
                </p:nvGrpSpPr>
                <p:grpSpPr bwMode="auto">
                  <a:xfrm>
                    <a:off x="2412" y="3014"/>
                    <a:ext cx="2847" cy="448"/>
                    <a:chOff x="2412" y="3014"/>
                    <a:chExt cx="2847" cy="448"/>
                  </a:xfrm>
                </p:grpSpPr>
                <p:sp>
                  <p:nvSpPr>
                    <p:cNvPr id="154712" name="Text Box 8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019" y="3020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4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13" name="Text Box 8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412" y="3015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3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14" name="Text Box 9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006" y="3018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6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15" name="Text Box 9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03" y="3015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3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16" name="Text Box 9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582" y="3015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4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17" name="Text Box 9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70" y="3014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5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18" name="Text Box 9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164" y="3016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3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19" name="Text Box 9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455" y="3016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1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20" name="Text Box 9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43" y="3018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5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  <p:sp>
                  <p:nvSpPr>
                    <p:cNvPr id="154721" name="Text Box 9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688" y="3015"/>
                      <a:ext cx="240" cy="44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>
                      <a:spAutoFit/>
                    </a:bodyPr>
                    <a:lstStyle/>
                    <a:p>
                      <a:pPr fontAlgn="base">
                        <a:spcBef>
                          <a:spcPct val="50000"/>
                        </a:spcBef>
                        <a:spcAft>
                          <a:spcPct val="0"/>
                        </a:spcAft>
                      </a:pPr>
                      <a:r>
                        <a:rPr lang="en-US" altLang="nl-NL" sz="4000" b="1">
                          <a:solidFill>
                            <a:srgbClr val="3333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</a:rPr>
                        <a:t>2</a:t>
                      </a:r>
                      <a:endParaRPr lang="nl-NL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endParaRPr>
                    </a:p>
                  </p:txBody>
                </p:sp>
              </p:grpSp>
              <p:sp>
                <p:nvSpPr>
                  <p:cNvPr id="154722" name="Text Box 9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60" y="3360"/>
                    <a:ext cx="1008" cy="44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fontAlgn="base">
                      <a:spcBef>
                        <a:spcPct val="50000"/>
                      </a:spcBef>
                      <a:spcAft>
                        <a:spcPct val="0"/>
                      </a:spcAft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t in </a:t>
                    </a: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Symbol" pitchFamily="18" charset="2"/>
                      </a:rPr>
                      <a:t>m</a:t>
                    </a: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s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  <p:sp>
                <p:nvSpPr>
                  <p:cNvPr id="154723" name="Line 9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68" y="1344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24" name="Freeform 100"/>
                  <p:cNvSpPr>
                    <a:spLocks/>
                  </p:cNvSpPr>
                  <p:nvPr/>
                </p:nvSpPr>
                <p:spPr bwMode="auto">
                  <a:xfrm>
                    <a:off x="2416" y="264"/>
                    <a:ext cx="2880" cy="2288"/>
                  </a:xfrm>
                  <a:custGeom>
                    <a:avLst/>
                    <a:gdLst>
                      <a:gd name="T0" fmla="*/ 0 w 2880"/>
                      <a:gd name="T1" fmla="*/ 1368 h 2288"/>
                      <a:gd name="T2" fmla="*/ 288 w 2880"/>
                      <a:gd name="T3" fmla="*/ 1800 h 2288"/>
                      <a:gd name="T4" fmla="*/ 576 w 2880"/>
                      <a:gd name="T5" fmla="*/ 72 h 2288"/>
                      <a:gd name="T6" fmla="*/ 864 w 2880"/>
                      <a:gd name="T7" fmla="*/ 1368 h 2288"/>
                      <a:gd name="T8" fmla="*/ 1152 w 2880"/>
                      <a:gd name="T9" fmla="*/ 888 h 2288"/>
                      <a:gd name="T10" fmla="*/ 1440 w 2880"/>
                      <a:gd name="T11" fmla="*/ 408 h 2288"/>
                      <a:gd name="T12" fmla="*/ 1728 w 2880"/>
                      <a:gd name="T13" fmla="*/ 1272 h 2288"/>
                      <a:gd name="T14" fmla="*/ 2016 w 2880"/>
                      <a:gd name="T15" fmla="*/ 2136 h 2288"/>
                      <a:gd name="T16" fmla="*/ 2304 w 2880"/>
                      <a:gd name="T17" fmla="*/ 360 h 2288"/>
                      <a:gd name="T18" fmla="*/ 2880 w 2880"/>
                      <a:gd name="T19" fmla="*/ 1656 h 228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</a:cxnLst>
                    <a:rect l="0" t="0" r="r" b="b"/>
                    <a:pathLst>
                      <a:path w="2880" h="2288">
                        <a:moveTo>
                          <a:pt x="0" y="1368"/>
                        </a:moveTo>
                        <a:cubicBezTo>
                          <a:pt x="96" y="1692"/>
                          <a:pt x="192" y="2016"/>
                          <a:pt x="288" y="1800"/>
                        </a:cubicBezTo>
                        <a:cubicBezTo>
                          <a:pt x="384" y="1584"/>
                          <a:pt x="480" y="144"/>
                          <a:pt x="576" y="72"/>
                        </a:cubicBezTo>
                        <a:cubicBezTo>
                          <a:pt x="672" y="0"/>
                          <a:pt x="768" y="1232"/>
                          <a:pt x="864" y="1368"/>
                        </a:cubicBezTo>
                        <a:cubicBezTo>
                          <a:pt x="960" y="1504"/>
                          <a:pt x="1056" y="1048"/>
                          <a:pt x="1152" y="888"/>
                        </a:cubicBezTo>
                        <a:cubicBezTo>
                          <a:pt x="1248" y="728"/>
                          <a:pt x="1344" y="344"/>
                          <a:pt x="1440" y="408"/>
                        </a:cubicBezTo>
                        <a:cubicBezTo>
                          <a:pt x="1536" y="472"/>
                          <a:pt x="1632" y="984"/>
                          <a:pt x="1728" y="1272"/>
                        </a:cubicBezTo>
                        <a:cubicBezTo>
                          <a:pt x="1824" y="1560"/>
                          <a:pt x="1920" y="2288"/>
                          <a:pt x="2016" y="2136"/>
                        </a:cubicBezTo>
                        <a:cubicBezTo>
                          <a:pt x="2112" y="1984"/>
                          <a:pt x="2160" y="440"/>
                          <a:pt x="2304" y="360"/>
                        </a:cubicBezTo>
                        <a:cubicBezTo>
                          <a:pt x="2448" y="280"/>
                          <a:pt x="2664" y="968"/>
                          <a:pt x="2880" y="1656"/>
                        </a:cubicBezTo>
                      </a:path>
                    </a:pathLst>
                  </a:custGeom>
                  <a:noFill/>
                  <a:ln w="57150" cmpd="sng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25" name="Line 10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04" y="1776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26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4716" y="912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27" name="Line 103"/>
                  <p:cNvSpPr>
                    <a:spLocks noChangeShapeType="1"/>
                  </p:cNvSpPr>
                  <p:nvPr/>
                </p:nvSpPr>
                <p:spPr bwMode="auto">
                  <a:xfrm>
                    <a:off x="5004" y="1344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28" name="Line 10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16" y="1776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29" name="Line 10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20" y="912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0" name="Line 10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20" y="1336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1" name="Line 1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08" y="912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2" name="Line 108"/>
                  <p:cNvSpPr>
                    <a:spLocks noChangeShapeType="1"/>
                  </p:cNvSpPr>
                  <p:nvPr/>
                </p:nvSpPr>
                <p:spPr bwMode="auto">
                  <a:xfrm>
                    <a:off x="2412" y="1776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3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2700" y="2208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4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2988" y="480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5" name="Line 111"/>
                  <p:cNvSpPr>
                    <a:spLocks noChangeShapeType="1"/>
                  </p:cNvSpPr>
                  <p:nvPr/>
                </p:nvSpPr>
                <p:spPr bwMode="auto">
                  <a:xfrm>
                    <a:off x="3276" y="1776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6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3564" y="1344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7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3852" y="912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8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4140" y="1776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39" name="Line 115"/>
                  <p:cNvSpPr>
                    <a:spLocks noChangeShapeType="1"/>
                  </p:cNvSpPr>
                  <p:nvPr/>
                </p:nvSpPr>
                <p:spPr bwMode="auto">
                  <a:xfrm>
                    <a:off x="4428" y="2640"/>
                    <a:ext cx="288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40" name="Line 1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56" y="912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41" name="Line 1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40" y="1776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42" name="Line 1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40" y="2200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43" name="Line 1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44" y="912"/>
                    <a:ext cx="0" cy="432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44" name="Line 120"/>
                  <p:cNvSpPr>
                    <a:spLocks noChangeShapeType="1"/>
                  </p:cNvSpPr>
                  <p:nvPr/>
                </p:nvSpPr>
                <p:spPr bwMode="auto">
                  <a:xfrm>
                    <a:off x="2984" y="480"/>
                    <a:ext cx="0" cy="1728"/>
                  </a:xfrm>
                  <a:prstGeom prst="line">
                    <a:avLst/>
                  </a:prstGeom>
                  <a:noFill/>
                  <a:ln w="571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 sz="2400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54745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432"/>
                    <a:ext cx="1200" cy="52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/>
                  <a:lstStyle>
                    <a:lvl1pPr marL="381000" indent="-3810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1123950" indent="-4572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771650" indent="-4572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2419350" indent="-4572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3067050" indent="-45720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3524250" indent="-4572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3981450" indent="-4572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4438650" indent="-4572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4895850" indent="-457200" fontAlgn="base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FF3300"/>
                      </a:buClr>
                    </a:pP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U</a:t>
                    </a:r>
                    <a:r>
                      <a:rPr lang="en-US" altLang="nl-NL" sz="4000" b="1" baseline="-25000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in</a:t>
                    </a:r>
                    <a:r>
                      <a:rPr lang="en-US" altLang="nl-NL" sz="4000" b="1">
                        <a:solidFill>
                          <a:srgbClr val="3333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</a:rPr>
                      <a:t> in V</a:t>
                    </a:r>
                    <a:endParaRPr lang="nl-NL" altLang="nl-NL" sz="4000" b="1">
                      <a:solidFill>
                        <a:srgbClr val="3333CC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</a:endParaRPr>
                  </a:p>
                </p:txBody>
              </p:sp>
            </p:grpSp>
            <p:sp>
              <p:nvSpPr>
                <p:cNvPr id="154746" name="Line 122"/>
                <p:cNvSpPr>
                  <a:spLocks noChangeShapeType="1"/>
                </p:cNvSpPr>
                <p:nvPr/>
              </p:nvSpPr>
              <p:spPr bwMode="auto">
                <a:xfrm>
                  <a:off x="3272" y="480"/>
                  <a:ext cx="0" cy="1296"/>
                </a:xfrm>
                <a:prstGeom prst="line">
                  <a:avLst/>
                </a:prstGeom>
                <a:noFill/>
                <a:ln w="571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54747" name="Line 123"/>
              <p:cNvSpPr>
                <a:spLocks noChangeShapeType="1"/>
              </p:cNvSpPr>
              <p:nvPr/>
            </p:nvSpPr>
            <p:spPr bwMode="auto">
              <a:xfrm flipV="1">
                <a:off x="4720" y="2208"/>
                <a:ext cx="0" cy="432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4748" name="Line 124"/>
              <p:cNvSpPr>
                <a:spLocks noChangeShapeType="1"/>
              </p:cNvSpPr>
              <p:nvPr/>
            </p:nvSpPr>
            <p:spPr bwMode="auto">
              <a:xfrm flipV="1">
                <a:off x="4136" y="1344"/>
                <a:ext cx="0" cy="432"/>
              </a:xfrm>
              <a:prstGeom prst="line">
                <a:avLst/>
              </a:prstGeom>
              <a:noFill/>
              <a:ln w="5715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4751" name="AutoShape 127"/>
            <p:cNvSpPr>
              <a:spLocks noChangeArrowheads="1"/>
            </p:cNvSpPr>
            <p:nvPr/>
          </p:nvSpPr>
          <p:spPr bwMode="auto">
            <a:xfrm>
              <a:off x="0" y="709"/>
              <a:ext cx="1338" cy="1361"/>
            </a:xfrm>
            <a:prstGeom prst="wedgeRoundRectCallout">
              <a:avLst>
                <a:gd name="adj1" fmla="val 161657"/>
                <a:gd name="adj2" fmla="val -35597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80808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Analoog signaal uit microfoon</a:t>
              </a:r>
              <a:endParaRPr lang="nl-NL" altLang="nl-NL" sz="3200" b="1">
                <a:solidFill>
                  <a:srgbClr val="80808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54752" name="AutoShape 128"/>
            <p:cNvSpPr>
              <a:spLocks noChangeArrowheads="1"/>
            </p:cNvSpPr>
            <p:nvPr/>
          </p:nvSpPr>
          <p:spPr bwMode="auto">
            <a:xfrm>
              <a:off x="0" y="2160"/>
              <a:ext cx="1338" cy="1089"/>
            </a:xfrm>
            <a:prstGeom prst="wedgeRoundRectCallout">
              <a:avLst>
                <a:gd name="adj1" fmla="val 149329"/>
                <a:gd name="adj2" fmla="val -66620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3200" b="1">
                  <a:solidFill>
                    <a:srgbClr val="3333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Digitaal signaal uit AD</a:t>
              </a:r>
              <a:endParaRPr lang="nl-NL" altLang="nl-NL" sz="32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sp>
        <p:nvSpPr>
          <p:cNvPr id="154754" name="Rectangle 130"/>
          <p:cNvSpPr>
            <a:spLocks noChangeArrowheads="1"/>
          </p:cNvSpPr>
          <p:nvPr/>
        </p:nvSpPr>
        <p:spPr bwMode="auto">
          <a:xfrm>
            <a:off x="0" y="6408738"/>
            <a:ext cx="93249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810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239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716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4193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06705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5242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814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4386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958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b="1">
                <a:solidFill>
                  <a:srgbClr val="000000"/>
                </a:solidFill>
              </a:rPr>
              <a:t>Een DAomzetter maakt van een </a:t>
            </a:r>
            <a:r>
              <a:rPr lang="en-US" altLang="nl-NL" b="1">
                <a:solidFill>
                  <a:srgbClr val="3333CC"/>
                </a:solidFill>
              </a:rPr>
              <a:t>Digitaal signaal</a:t>
            </a:r>
            <a:r>
              <a:rPr lang="en-US" altLang="nl-NL" b="1">
                <a:solidFill>
                  <a:srgbClr val="000000"/>
                </a:solidFill>
              </a:rPr>
              <a:t> een </a:t>
            </a:r>
            <a:r>
              <a:rPr lang="en-US" altLang="nl-NL" b="1">
                <a:solidFill>
                  <a:srgbClr val="FF3300"/>
                </a:solidFill>
              </a:rPr>
              <a:t>Analoog signaal</a:t>
            </a:r>
            <a:r>
              <a:rPr lang="en-US" altLang="nl-NL" b="1">
                <a:solidFill>
                  <a:srgbClr val="000000"/>
                </a:solidFill>
              </a:rPr>
              <a:t>.</a:t>
            </a:r>
            <a:endParaRPr lang="nl-NL" altLang="nl-NL" b="1">
              <a:solidFill>
                <a:srgbClr val="000000"/>
              </a:solidFill>
            </a:endParaRPr>
          </a:p>
        </p:txBody>
      </p:sp>
      <p:sp>
        <p:nvSpPr>
          <p:cNvPr id="154759" name="Freeform 135"/>
          <p:cNvSpPr>
            <a:spLocks/>
          </p:cNvSpPr>
          <p:nvPr/>
        </p:nvSpPr>
        <p:spPr bwMode="auto">
          <a:xfrm>
            <a:off x="3779838" y="325438"/>
            <a:ext cx="4608512" cy="3592512"/>
          </a:xfrm>
          <a:custGeom>
            <a:avLst/>
            <a:gdLst>
              <a:gd name="T0" fmla="*/ 0 w 2903"/>
              <a:gd name="T1" fmla="*/ 1320 h 2263"/>
              <a:gd name="T2" fmla="*/ 181 w 2903"/>
              <a:gd name="T3" fmla="*/ 1320 h 2263"/>
              <a:gd name="T4" fmla="*/ 318 w 2903"/>
              <a:gd name="T5" fmla="*/ 1547 h 2263"/>
              <a:gd name="T6" fmla="*/ 451 w 2903"/>
              <a:gd name="T7" fmla="*/ 1755 h 2263"/>
              <a:gd name="T8" fmla="*/ 603 w 2903"/>
              <a:gd name="T9" fmla="*/ 899 h 2263"/>
              <a:gd name="T10" fmla="*/ 755 w 2903"/>
              <a:gd name="T11" fmla="*/ 35 h 2263"/>
              <a:gd name="T12" fmla="*/ 891 w 2903"/>
              <a:gd name="T13" fmla="*/ 691 h 2263"/>
              <a:gd name="T14" fmla="*/ 1027 w 2903"/>
              <a:gd name="T15" fmla="*/ 1339 h 2263"/>
              <a:gd name="T16" fmla="*/ 1171 w 2903"/>
              <a:gd name="T17" fmla="*/ 1107 h 2263"/>
              <a:gd name="T18" fmla="*/ 1331 w 2903"/>
              <a:gd name="T19" fmla="*/ 899 h 2263"/>
              <a:gd name="T20" fmla="*/ 1475 w 2903"/>
              <a:gd name="T21" fmla="*/ 683 h 2263"/>
              <a:gd name="T22" fmla="*/ 1633 w 2903"/>
              <a:gd name="T23" fmla="*/ 458 h 2263"/>
              <a:gd name="T24" fmla="*/ 1769 w 2903"/>
              <a:gd name="T25" fmla="*/ 912 h 2263"/>
              <a:gd name="T26" fmla="*/ 1905 w 2903"/>
              <a:gd name="T27" fmla="*/ 1320 h 2263"/>
              <a:gd name="T28" fmla="*/ 2041 w 2903"/>
              <a:gd name="T29" fmla="*/ 1774 h 2263"/>
              <a:gd name="T30" fmla="*/ 2195 w 2903"/>
              <a:gd name="T31" fmla="*/ 2187 h 2263"/>
              <a:gd name="T32" fmla="*/ 2313 w 2903"/>
              <a:gd name="T33" fmla="*/ 1320 h 2263"/>
              <a:gd name="T34" fmla="*/ 2449 w 2903"/>
              <a:gd name="T35" fmla="*/ 458 h 2263"/>
              <a:gd name="T36" fmla="*/ 2631 w 2903"/>
              <a:gd name="T37" fmla="*/ 685 h 2263"/>
              <a:gd name="T38" fmla="*/ 2767 w 2903"/>
              <a:gd name="T39" fmla="*/ 912 h 2263"/>
              <a:gd name="T40" fmla="*/ 2903 w 2903"/>
              <a:gd name="T41" fmla="*/ 1320 h 22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903" h="2263">
                <a:moveTo>
                  <a:pt x="0" y="1320"/>
                </a:moveTo>
                <a:cubicBezTo>
                  <a:pt x="64" y="1301"/>
                  <a:pt x="128" y="1282"/>
                  <a:pt x="181" y="1320"/>
                </a:cubicBezTo>
                <a:cubicBezTo>
                  <a:pt x="234" y="1358"/>
                  <a:pt x="273" y="1475"/>
                  <a:pt x="318" y="1547"/>
                </a:cubicBezTo>
                <a:cubicBezTo>
                  <a:pt x="363" y="1619"/>
                  <a:pt x="404" y="1863"/>
                  <a:pt x="451" y="1755"/>
                </a:cubicBezTo>
                <a:cubicBezTo>
                  <a:pt x="498" y="1647"/>
                  <a:pt x="552" y="1185"/>
                  <a:pt x="603" y="899"/>
                </a:cubicBezTo>
                <a:cubicBezTo>
                  <a:pt x="654" y="613"/>
                  <a:pt x="707" y="70"/>
                  <a:pt x="755" y="35"/>
                </a:cubicBezTo>
                <a:cubicBezTo>
                  <a:pt x="803" y="0"/>
                  <a:pt x="846" y="474"/>
                  <a:pt x="891" y="691"/>
                </a:cubicBezTo>
                <a:cubicBezTo>
                  <a:pt x="936" y="908"/>
                  <a:pt x="980" y="1270"/>
                  <a:pt x="1027" y="1339"/>
                </a:cubicBezTo>
                <a:cubicBezTo>
                  <a:pt x="1074" y="1408"/>
                  <a:pt x="1120" y="1180"/>
                  <a:pt x="1171" y="1107"/>
                </a:cubicBezTo>
                <a:cubicBezTo>
                  <a:pt x="1222" y="1034"/>
                  <a:pt x="1280" y="969"/>
                  <a:pt x="1331" y="899"/>
                </a:cubicBezTo>
                <a:cubicBezTo>
                  <a:pt x="1382" y="829"/>
                  <a:pt x="1425" y="757"/>
                  <a:pt x="1475" y="683"/>
                </a:cubicBezTo>
                <a:cubicBezTo>
                  <a:pt x="1525" y="609"/>
                  <a:pt x="1584" y="420"/>
                  <a:pt x="1633" y="458"/>
                </a:cubicBezTo>
                <a:cubicBezTo>
                  <a:pt x="1682" y="496"/>
                  <a:pt x="1724" y="768"/>
                  <a:pt x="1769" y="912"/>
                </a:cubicBezTo>
                <a:cubicBezTo>
                  <a:pt x="1814" y="1056"/>
                  <a:pt x="1860" y="1176"/>
                  <a:pt x="1905" y="1320"/>
                </a:cubicBezTo>
                <a:cubicBezTo>
                  <a:pt x="1950" y="1464"/>
                  <a:pt x="1993" y="1629"/>
                  <a:pt x="2041" y="1774"/>
                </a:cubicBezTo>
                <a:cubicBezTo>
                  <a:pt x="2089" y="1919"/>
                  <a:pt x="2150" y="2263"/>
                  <a:pt x="2195" y="2187"/>
                </a:cubicBezTo>
                <a:cubicBezTo>
                  <a:pt x="2240" y="2111"/>
                  <a:pt x="2271" y="1608"/>
                  <a:pt x="2313" y="1320"/>
                </a:cubicBezTo>
                <a:cubicBezTo>
                  <a:pt x="2355" y="1032"/>
                  <a:pt x="2396" y="564"/>
                  <a:pt x="2449" y="458"/>
                </a:cubicBezTo>
                <a:cubicBezTo>
                  <a:pt x="2502" y="352"/>
                  <a:pt x="2578" y="610"/>
                  <a:pt x="2631" y="685"/>
                </a:cubicBezTo>
                <a:cubicBezTo>
                  <a:pt x="2684" y="760"/>
                  <a:pt x="2722" y="806"/>
                  <a:pt x="2767" y="912"/>
                </a:cubicBezTo>
                <a:cubicBezTo>
                  <a:pt x="2812" y="1018"/>
                  <a:pt x="2857" y="1169"/>
                  <a:pt x="2903" y="1320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54885" name="AutoShape 261"/>
          <p:cNvSpPr>
            <a:spLocks noChangeArrowheads="1"/>
          </p:cNvSpPr>
          <p:nvPr/>
        </p:nvSpPr>
        <p:spPr bwMode="auto">
          <a:xfrm>
            <a:off x="2339975" y="4652963"/>
            <a:ext cx="4824413" cy="1150937"/>
          </a:xfrm>
          <a:prstGeom prst="wedgeRoundRectCallout">
            <a:avLst>
              <a:gd name="adj1" fmla="val 45264"/>
              <a:gd name="adj2" fmla="val -2111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2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Analoog signaal uit DA naar luidspreker</a:t>
            </a:r>
            <a:endParaRPr lang="nl-NL" altLang="nl-NL" sz="3200" b="1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626747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4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48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749" grpId="0" autoUpdateAnimBg="0"/>
      <p:bldP spid="154754" grpId="0" autoUpdateAnimBg="0"/>
      <p:bldP spid="154759" grpId="0" animBg="1"/>
      <p:bldP spid="15488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701" name="Picture 5" descr="C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84200"/>
            <a:ext cx="8604250" cy="627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0" y="0"/>
            <a:ext cx="8820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00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CD 1000 maal vergroot</a:t>
            </a:r>
          </a:p>
        </p:txBody>
      </p:sp>
      <p:sp>
        <p:nvSpPr>
          <p:cNvPr id="157703" name="Rectangle 7"/>
          <p:cNvSpPr>
            <a:spLocks noChangeArrowheads="1"/>
          </p:cNvSpPr>
          <p:nvPr/>
        </p:nvSpPr>
        <p:spPr bwMode="auto">
          <a:xfrm>
            <a:off x="3419475" y="3200400"/>
            <a:ext cx="2306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24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 Binaire stelsel</a:t>
            </a:r>
          </a:p>
        </p:txBody>
      </p:sp>
    </p:spTree>
    <p:extLst>
      <p:ext uri="{BB962C8B-B14F-4D97-AF65-F5344CB8AC3E}">
        <p14:creationId xmlns:p14="http://schemas.microsoft.com/office/powerpoint/2010/main" val="37217543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0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 Tientallig en tweetallig (binair) stelsel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Het </a:t>
            </a: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tientallig stelsel</a:t>
            </a: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maakt gebruik van de getallen . . .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33" name="Rectangle 13"/>
          <p:cNvSpPr>
            <a:spLocks noChangeArrowheads="1"/>
          </p:cNvSpPr>
          <p:nvPr/>
        </p:nvSpPr>
        <p:spPr bwMode="auto">
          <a:xfrm>
            <a:off x="7867650" y="836613"/>
            <a:ext cx="127635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t/m 9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34" name="Rectangle 14"/>
          <p:cNvSpPr>
            <a:spLocks noChangeArrowheads="1"/>
          </p:cNvSpPr>
          <p:nvPr/>
        </p:nvSpPr>
        <p:spPr bwMode="auto">
          <a:xfrm>
            <a:off x="0" y="1447800"/>
            <a:ext cx="29876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 de getallen . . . 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35" name="Rectangle 15"/>
          <p:cNvSpPr>
            <a:spLocks noChangeArrowheads="1"/>
          </p:cNvSpPr>
          <p:nvPr/>
        </p:nvSpPr>
        <p:spPr bwMode="auto">
          <a:xfrm>
            <a:off x="14288" y="2133600"/>
            <a:ext cx="31178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986 betekent . . .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36" name="Rectangle 16"/>
          <p:cNvSpPr>
            <a:spLocks noChangeArrowheads="1"/>
          </p:cNvSpPr>
          <p:nvPr/>
        </p:nvSpPr>
        <p:spPr bwMode="auto">
          <a:xfrm>
            <a:off x="2124075" y="2133600"/>
            <a:ext cx="6875463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(0x1000) + 9x100 + 8x10 + 6x1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37" name="AutoShape 17"/>
          <p:cNvSpPr>
            <a:spLocks noChangeArrowheads="1"/>
          </p:cNvSpPr>
          <p:nvPr/>
        </p:nvSpPr>
        <p:spPr bwMode="auto">
          <a:xfrm>
            <a:off x="250825" y="5805488"/>
            <a:ext cx="1441450" cy="865187"/>
          </a:xfrm>
          <a:prstGeom prst="wedgeRoundRectCallout">
            <a:avLst>
              <a:gd name="adj1" fmla="val -51319"/>
              <a:gd name="adj2" fmla="val -41513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100-tallen</a:t>
            </a:r>
          </a:p>
        </p:txBody>
      </p:sp>
      <p:sp>
        <p:nvSpPr>
          <p:cNvPr id="158738" name="AutoShape 18"/>
          <p:cNvSpPr>
            <a:spLocks noChangeArrowheads="1"/>
          </p:cNvSpPr>
          <p:nvPr/>
        </p:nvSpPr>
        <p:spPr bwMode="auto">
          <a:xfrm>
            <a:off x="2268538" y="5734050"/>
            <a:ext cx="1441450" cy="865188"/>
          </a:xfrm>
          <a:prstGeom prst="wedgeRoundRectCallout">
            <a:avLst>
              <a:gd name="adj1" fmla="val -178194"/>
              <a:gd name="adj2" fmla="val -40504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10-tallen</a:t>
            </a:r>
          </a:p>
        </p:txBody>
      </p:sp>
      <p:sp>
        <p:nvSpPr>
          <p:cNvPr id="158739" name="AutoShape 19"/>
          <p:cNvSpPr>
            <a:spLocks noChangeArrowheads="1"/>
          </p:cNvSpPr>
          <p:nvPr/>
        </p:nvSpPr>
        <p:spPr bwMode="auto">
          <a:xfrm>
            <a:off x="4427538" y="5661025"/>
            <a:ext cx="1441450" cy="865188"/>
          </a:xfrm>
          <a:prstGeom prst="wedgeRoundRectCallout">
            <a:avLst>
              <a:gd name="adj1" fmla="val -315968"/>
              <a:gd name="adj2" fmla="val -41183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1-heden</a:t>
            </a:r>
          </a:p>
        </p:txBody>
      </p:sp>
      <p:graphicFrame>
        <p:nvGraphicFramePr>
          <p:cNvPr id="158783" name="Group 63"/>
          <p:cNvGraphicFramePr>
            <a:graphicFrameLocks noGrp="1"/>
          </p:cNvGraphicFramePr>
          <p:nvPr/>
        </p:nvGraphicFramePr>
        <p:xfrm>
          <a:off x="431800" y="3573463"/>
          <a:ext cx="7740650" cy="2016125"/>
        </p:xfrm>
        <a:graphic>
          <a:graphicData uri="http://schemas.openxmlformats.org/drawingml/2006/table">
            <a:tbl>
              <a:tblPr/>
              <a:tblGrid>
                <a:gridCol w="971550"/>
                <a:gridCol w="1871663"/>
                <a:gridCol w="1728787"/>
                <a:gridCol w="1584325"/>
                <a:gridCol w="1584325"/>
              </a:tblGrid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1000-tallen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100-tallen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10-tallen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1-heden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8257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(0)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8784" name="Rectangle 64"/>
          <p:cNvSpPr>
            <a:spLocks noChangeArrowheads="1"/>
          </p:cNvSpPr>
          <p:nvPr/>
        </p:nvSpPr>
        <p:spPr bwMode="auto">
          <a:xfrm>
            <a:off x="2266950" y="1470025"/>
            <a:ext cx="687705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. . , 1000, 100, 10, 1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8787" name="AutoShape 67"/>
          <p:cNvSpPr>
            <a:spLocks noChangeArrowheads="1"/>
          </p:cNvSpPr>
          <p:nvPr/>
        </p:nvSpPr>
        <p:spPr bwMode="auto">
          <a:xfrm>
            <a:off x="4211638" y="5805488"/>
            <a:ext cx="1441450" cy="865187"/>
          </a:xfrm>
          <a:prstGeom prst="wedgeRoundRectCallout">
            <a:avLst>
              <a:gd name="adj1" fmla="val -40199"/>
              <a:gd name="adj2" fmla="val -48559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100-tallen</a:t>
            </a:r>
          </a:p>
        </p:txBody>
      </p:sp>
      <p:sp>
        <p:nvSpPr>
          <p:cNvPr id="158788" name="AutoShape 68"/>
          <p:cNvSpPr>
            <a:spLocks noChangeArrowheads="1"/>
          </p:cNvSpPr>
          <p:nvPr/>
        </p:nvSpPr>
        <p:spPr bwMode="auto">
          <a:xfrm>
            <a:off x="5795963" y="5805488"/>
            <a:ext cx="1441450" cy="865187"/>
          </a:xfrm>
          <a:prstGeom prst="wedgeRoundRectCallout">
            <a:avLst>
              <a:gd name="adj1" fmla="val -110792"/>
              <a:gd name="adj2" fmla="val -48064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10-tallen</a:t>
            </a:r>
          </a:p>
        </p:txBody>
      </p:sp>
      <p:sp>
        <p:nvSpPr>
          <p:cNvPr id="158789" name="AutoShape 69"/>
          <p:cNvSpPr>
            <a:spLocks noChangeArrowheads="1"/>
          </p:cNvSpPr>
          <p:nvPr/>
        </p:nvSpPr>
        <p:spPr bwMode="auto">
          <a:xfrm>
            <a:off x="7451725" y="5805488"/>
            <a:ext cx="1441450" cy="865187"/>
          </a:xfrm>
          <a:prstGeom prst="wedgeRoundRectCallout">
            <a:avLst>
              <a:gd name="adj1" fmla="val -195046"/>
              <a:gd name="adj2" fmla="val -48339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1-heden</a:t>
            </a:r>
          </a:p>
        </p:txBody>
      </p:sp>
      <p:sp>
        <p:nvSpPr>
          <p:cNvPr id="158790" name="AutoShape 70"/>
          <p:cNvSpPr>
            <a:spLocks noChangeArrowheads="1"/>
          </p:cNvSpPr>
          <p:nvPr/>
        </p:nvSpPr>
        <p:spPr bwMode="auto">
          <a:xfrm>
            <a:off x="2771775" y="5734050"/>
            <a:ext cx="1441450" cy="865188"/>
          </a:xfrm>
          <a:prstGeom prst="wedgeRoundRectCallout">
            <a:avLst>
              <a:gd name="adj1" fmla="val 6278"/>
              <a:gd name="adj2" fmla="val -479176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1000-tallen</a:t>
            </a:r>
          </a:p>
        </p:txBody>
      </p:sp>
      <p:grpSp>
        <p:nvGrpSpPr>
          <p:cNvPr id="158793" name="Group 73"/>
          <p:cNvGrpSpPr>
            <a:grpSpLocks/>
          </p:cNvGrpSpPr>
          <p:nvPr/>
        </p:nvGrpSpPr>
        <p:grpSpPr bwMode="auto">
          <a:xfrm>
            <a:off x="2843213" y="2116138"/>
            <a:ext cx="2665412" cy="549275"/>
            <a:chOff x="3696" y="436"/>
            <a:chExt cx="1679" cy="346"/>
          </a:xfrm>
        </p:grpSpPr>
        <p:sp>
          <p:nvSpPr>
            <p:cNvPr id="158794" name="Line 74"/>
            <p:cNvSpPr>
              <a:spLocks noChangeShapeType="1"/>
            </p:cNvSpPr>
            <p:nvPr/>
          </p:nvSpPr>
          <p:spPr bwMode="auto">
            <a:xfrm flipH="1">
              <a:off x="3696" y="436"/>
              <a:ext cx="1679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58795" name="Text Box 75"/>
            <p:cNvSpPr txBox="1">
              <a:spLocks noChangeArrowheads="1"/>
            </p:cNvSpPr>
            <p:nvPr/>
          </p:nvSpPr>
          <p:spPr bwMode="auto">
            <a:xfrm>
              <a:off x="3742" y="455"/>
              <a:ext cx="163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8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Steeds x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4180452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158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87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587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587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587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587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587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587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75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58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2" grpId="0" autoUpdateAnimBg="0"/>
      <p:bldP spid="158723" grpId="0" autoUpdateAnimBg="0"/>
      <p:bldP spid="158733" grpId="0" animBg="1" autoUpdateAnimBg="0"/>
      <p:bldP spid="158734" grpId="0" autoUpdateAnimBg="0"/>
      <p:bldP spid="158735" grpId="0" autoUpdateAnimBg="0"/>
      <p:bldP spid="158736" grpId="0" animBg="1" autoUpdateAnimBg="0"/>
      <p:bldP spid="158737" grpId="0" animBg="1"/>
      <p:bldP spid="158738" grpId="0" animBg="1"/>
      <p:bldP spid="158739" grpId="0" animBg="1"/>
      <p:bldP spid="158787" grpId="0" animBg="1"/>
      <p:bldP spid="158788" grpId="0" animBg="1"/>
      <p:bldP spid="158789" grpId="0" animBg="1"/>
      <p:bldP spid="15879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Tweetallig (binair) stelsel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Het </a:t>
            </a:r>
            <a:r>
              <a:rPr lang="en-US" altLang="nl-NL" sz="2800" b="1" u="sng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tweetallig stelsel</a:t>
            </a: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maakt gebruik van de getallen . . .</a:t>
            </a:r>
            <a:endParaRPr lang="nl-NL" altLang="nl-NL" sz="28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7867650" y="836613"/>
            <a:ext cx="1355725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 en 1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0" y="1447800"/>
            <a:ext cx="29876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 de getallen . . . 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805" name="Rectangle 37"/>
          <p:cNvSpPr>
            <a:spLocks noChangeArrowheads="1"/>
          </p:cNvSpPr>
          <p:nvPr/>
        </p:nvSpPr>
        <p:spPr bwMode="auto">
          <a:xfrm>
            <a:off x="2266950" y="1470025"/>
            <a:ext cx="6877050" cy="7620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2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. . . , 128, 64, 32, 16, 8, 4, 2, 1</a:t>
            </a:r>
            <a:endParaRPr lang="nl-NL" altLang="nl-NL" sz="28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0806" name="AutoShape 38"/>
          <p:cNvSpPr>
            <a:spLocks noChangeArrowheads="1"/>
          </p:cNvSpPr>
          <p:nvPr/>
        </p:nvSpPr>
        <p:spPr bwMode="auto">
          <a:xfrm>
            <a:off x="4211638" y="5805488"/>
            <a:ext cx="1441450" cy="865187"/>
          </a:xfrm>
          <a:prstGeom prst="wedgeRoundRectCallout">
            <a:avLst>
              <a:gd name="adj1" fmla="val 74560"/>
              <a:gd name="adj2" fmla="val -48889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4-tallen</a:t>
            </a:r>
          </a:p>
        </p:txBody>
      </p:sp>
      <p:sp>
        <p:nvSpPr>
          <p:cNvPr id="160807" name="AutoShape 39"/>
          <p:cNvSpPr>
            <a:spLocks noChangeArrowheads="1"/>
          </p:cNvSpPr>
          <p:nvPr/>
        </p:nvSpPr>
        <p:spPr bwMode="auto">
          <a:xfrm>
            <a:off x="5795963" y="5805488"/>
            <a:ext cx="1441450" cy="865187"/>
          </a:xfrm>
          <a:prstGeom prst="wedgeRoundRectCallout">
            <a:avLst>
              <a:gd name="adj1" fmla="val -9032"/>
              <a:gd name="adj2" fmla="val -490551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2-tallen</a:t>
            </a:r>
          </a:p>
        </p:txBody>
      </p:sp>
      <p:sp>
        <p:nvSpPr>
          <p:cNvPr id="160808" name="AutoShape 40"/>
          <p:cNvSpPr>
            <a:spLocks noChangeArrowheads="1"/>
          </p:cNvSpPr>
          <p:nvPr/>
        </p:nvSpPr>
        <p:spPr bwMode="auto">
          <a:xfrm>
            <a:off x="7451725" y="5805488"/>
            <a:ext cx="1441450" cy="865187"/>
          </a:xfrm>
          <a:prstGeom prst="wedgeRoundRectCallout">
            <a:avLst>
              <a:gd name="adj1" fmla="val -98347"/>
              <a:gd name="adj2" fmla="val -49183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1-heden</a:t>
            </a:r>
          </a:p>
        </p:txBody>
      </p:sp>
      <p:graphicFrame>
        <p:nvGraphicFramePr>
          <p:cNvPr id="161065" name="Group 297"/>
          <p:cNvGraphicFramePr>
            <a:graphicFrameLocks noGrp="1"/>
          </p:cNvGraphicFramePr>
          <p:nvPr/>
        </p:nvGraphicFramePr>
        <p:xfrm>
          <a:off x="141288" y="2492375"/>
          <a:ext cx="8894762" cy="3740150"/>
        </p:xfrm>
        <a:graphic>
          <a:graphicData uri="http://schemas.openxmlformats.org/drawingml/2006/table">
            <a:tbl>
              <a:tblPr/>
              <a:tblGrid>
                <a:gridCol w="2559050"/>
                <a:gridCol w="863600"/>
                <a:gridCol w="647700"/>
                <a:gridCol w="647700"/>
                <a:gridCol w="720725"/>
                <a:gridCol w="576262"/>
                <a:gridCol w="576263"/>
                <a:gridCol w="576262"/>
                <a:gridCol w="576263"/>
                <a:gridCol w="1150937"/>
              </a:tblGrid>
              <a:tr h="1081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Binair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10-tallig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FF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FF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FF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1053" name="Text Box 285"/>
          <p:cNvSpPr txBox="1">
            <a:spLocks noChangeArrowheads="1"/>
          </p:cNvSpPr>
          <p:nvPr/>
        </p:nvSpPr>
        <p:spPr bwMode="auto">
          <a:xfrm>
            <a:off x="2771775" y="3630613"/>
            <a:ext cx="6477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56" name="Text Box 288"/>
          <p:cNvSpPr txBox="1">
            <a:spLocks noChangeArrowheads="1"/>
          </p:cNvSpPr>
          <p:nvPr/>
        </p:nvSpPr>
        <p:spPr bwMode="auto">
          <a:xfrm>
            <a:off x="5651500" y="3630613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57" name="Text Box 289"/>
          <p:cNvSpPr txBox="1">
            <a:spLocks noChangeArrowheads="1"/>
          </p:cNvSpPr>
          <p:nvPr/>
        </p:nvSpPr>
        <p:spPr bwMode="auto">
          <a:xfrm>
            <a:off x="6227763" y="3630613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58" name="Text Box 290"/>
          <p:cNvSpPr txBox="1">
            <a:spLocks noChangeArrowheads="1"/>
          </p:cNvSpPr>
          <p:nvPr/>
        </p:nvSpPr>
        <p:spPr bwMode="auto">
          <a:xfrm>
            <a:off x="3635375" y="3630613"/>
            <a:ext cx="504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59" name="Text Box 291"/>
          <p:cNvSpPr txBox="1">
            <a:spLocks noChangeArrowheads="1"/>
          </p:cNvSpPr>
          <p:nvPr/>
        </p:nvSpPr>
        <p:spPr bwMode="auto">
          <a:xfrm>
            <a:off x="6877050" y="3630613"/>
            <a:ext cx="358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60" name="Text Box 292"/>
          <p:cNvSpPr txBox="1">
            <a:spLocks noChangeArrowheads="1"/>
          </p:cNvSpPr>
          <p:nvPr/>
        </p:nvSpPr>
        <p:spPr bwMode="auto">
          <a:xfrm>
            <a:off x="7367588" y="3630613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62" name="Text Box 294"/>
          <p:cNvSpPr txBox="1">
            <a:spLocks noChangeArrowheads="1"/>
          </p:cNvSpPr>
          <p:nvPr/>
        </p:nvSpPr>
        <p:spPr bwMode="auto">
          <a:xfrm>
            <a:off x="7999413" y="3630613"/>
            <a:ext cx="965200" cy="557212"/>
          </a:xfrm>
          <a:prstGeom prst="rect">
            <a:avLst/>
          </a:prstGeom>
          <a:noFill/>
          <a:ln w="38100" cmpd="dbl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66FF"/>
                </a:solidFill>
                <a:latin typeface="Comic Sans MS" pitchFamily="66" charset="0"/>
              </a:rPr>
              <a:t>134</a:t>
            </a:r>
          </a:p>
        </p:txBody>
      </p:sp>
      <p:sp>
        <p:nvSpPr>
          <p:cNvPr id="161063" name="Text Box 295"/>
          <p:cNvSpPr txBox="1">
            <a:spLocks noChangeArrowheads="1"/>
          </p:cNvSpPr>
          <p:nvPr/>
        </p:nvSpPr>
        <p:spPr bwMode="auto">
          <a:xfrm>
            <a:off x="4946650" y="3630613"/>
            <a:ext cx="504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64" name="Text Box 296"/>
          <p:cNvSpPr txBox="1">
            <a:spLocks noChangeArrowheads="1"/>
          </p:cNvSpPr>
          <p:nvPr/>
        </p:nvSpPr>
        <p:spPr bwMode="auto">
          <a:xfrm>
            <a:off x="4284663" y="3616325"/>
            <a:ext cx="504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66" name="AutoShape 298"/>
          <p:cNvSpPr>
            <a:spLocks noChangeArrowheads="1"/>
          </p:cNvSpPr>
          <p:nvPr/>
        </p:nvSpPr>
        <p:spPr bwMode="auto">
          <a:xfrm>
            <a:off x="250825" y="5949950"/>
            <a:ext cx="3960813" cy="720725"/>
          </a:xfrm>
          <a:prstGeom prst="wedgeRoundRectCallout">
            <a:avLst>
              <a:gd name="adj1" fmla="val 149838"/>
              <a:gd name="adj2" fmla="val -32246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66FF"/>
                </a:solidFill>
                <a:latin typeface="Comic Sans MS" pitchFamily="66" charset="0"/>
              </a:rPr>
              <a:t>1x128 + 1x4 + 1x2</a:t>
            </a:r>
          </a:p>
        </p:txBody>
      </p:sp>
      <p:sp>
        <p:nvSpPr>
          <p:cNvPr id="161067" name="Text Box 299"/>
          <p:cNvSpPr txBox="1">
            <a:spLocks noChangeArrowheads="1"/>
          </p:cNvSpPr>
          <p:nvPr/>
        </p:nvSpPr>
        <p:spPr bwMode="auto">
          <a:xfrm>
            <a:off x="2801938" y="4389438"/>
            <a:ext cx="647700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68" name="Text Box 300"/>
          <p:cNvSpPr txBox="1">
            <a:spLocks noChangeArrowheads="1"/>
          </p:cNvSpPr>
          <p:nvPr/>
        </p:nvSpPr>
        <p:spPr bwMode="auto">
          <a:xfrm>
            <a:off x="5695950" y="4389438"/>
            <a:ext cx="431800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69" name="Text Box 301"/>
          <p:cNvSpPr txBox="1">
            <a:spLocks noChangeArrowheads="1"/>
          </p:cNvSpPr>
          <p:nvPr/>
        </p:nvSpPr>
        <p:spPr bwMode="auto">
          <a:xfrm>
            <a:off x="6272213" y="4389438"/>
            <a:ext cx="431800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70" name="Text Box 302"/>
          <p:cNvSpPr txBox="1">
            <a:spLocks noChangeArrowheads="1"/>
          </p:cNvSpPr>
          <p:nvPr/>
        </p:nvSpPr>
        <p:spPr bwMode="auto">
          <a:xfrm>
            <a:off x="3679825" y="4389438"/>
            <a:ext cx="504825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71" name="Text Box 303"/>
          <p:cNvSpPr txBox="1">
            <a:spLocks noChangeArrowheads="1"/>
          </p:cNvSpPr>
          <p:nvPr/>
        </p:nvSpPr>
        <p:spPr bwMode="auto">
          <a:xfrm>
            <a:off x="6835775" y="4389438"/>
            <a:ext cx="358775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72" name="Text Box 304"/>
          <p:cNvSpPr txBox="1">
            <a:spLocks noChangeArrowheads="1"/>
          </p:cNvSpPr>
          <p:nvPr/>
        </p:nvSpPr>
        <p:spPr bwMode="auto">
          <a:xfrm>
            <a:off x="7412038" y="4389438"/>
            <a:ext cx="431800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73" name="Text Box 305"/>
          <p:cNvSpPr txBox="1">
            <a:spLocks noChangeArrowheads="1"/>
          </p:cNvSpPr>
          <p:nvPr/>
        </p:nvSpPr>
        <p:spPr bwMode="auto">
          <a:xfrm>
            <a:off x="8001000" y="4389438"/>
            <a:ext cx="865188" cy="557212"/>
          </a:xfrm>
          <a:prstGeom prst="rect">
            <a:avLst/>
          </a:prstGeom>
          <a:noFill/>
          <a:ln w="38100" cmpd="dbl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66FF"/>
                </a:solidFill>
                <a:latin typeface="Comic Sans MS" pitchFamily="66" charset="0"/>
              </a:rPr>
              <a:t>73</a:t>
            </a:r>
          </a:p>
        </p:txBody>
      </p:sp>
      <p:sp>
        <p:nvSpPr>
          <p:cNvPr id="161074" name="Text Box 306"/>
          <p:cNvSpPr txBox="1">
            <a:spLocks noChangeArrowheads="1"/>
          </p:cNvSpPr>
          <p:nvPr/>
        </p:nvSpPr>
        <p:spPr bwMode="auto">
          <a:xfrm>
            <a:off x="4991100" y="4389438"/>
            <a:ext cx="504825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75" name="Text Box 307"/>
          <p:cNvSpPr txBox="1">
            <a:spLocks noChangeArrowheads="1"/>
          </p:cNvSpPr>
          <p:nvPr/>
        </p:nvSpPr>
        <p:spPr bwMode="auto">
          <a:xfrm>
            <a:off x="4329113" y="4375150"/>
            <a:ext cx="504825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76" name="AutoShape 308"/>
          <p:cNvSpPr>
            <a:spLocks noChangeArrowheads="1"/>
          </p:cNvSpPr>
          <p:nvPr/>
        </p:nvSpPr>
        <p:spPr bwMode="auto">
          <a:xfrm>
            <a:off x="468313" y="5949950"/>
            <a:ext cx="3960812" cy="720725"/>
          </a:xfrm>
          <a:prstGeom prst="wedgeRoundRectCallout">
            <a:avLst>
              <a:gd name="adj1" fmla="val 146153"/>
              <a:gd name="adj2" fmla="val -227755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66FF"/>
                </a:solidFill>
                <a:latin typeface="Comic Sans MS" pitchFamily="66" charset="0"/>
              </a:rPr>
              <a:t>1x64 + 1x8 + 1x1</a:t>
            </a:r>
          </a:p>
        </p:txBody>
      </p:sp>
      <p:grpSp>
        <p:nvGrpSpPr>
          <p:cNvPr id="161079" name="Group 311"/>
          <p:cNvGrpSpPr>
            <a:grpSpLocks/>
          </p:cNvGrpSpPr>
          <p:nvPr/>
        </p:nvGrpSpPr>
        <p:grpSpPr bwMode="auto">
          <a:xfrm>
            <a:off x="4067175" y="2232025"/>
            <a:ext cx="2665413" cy="549275"/>
            <a:chOff x="3696" y="436"/>
            <a:chExt cx="1679" cy="346"/>
          </a:xfrm>
        </p:grpSpPr>
        <p:sp>
          <p:nvSpPr>
            <p:cNvPr id="161077" name="Line 309"/>
            <p:cNvSpPr>
              <a:spLocks noChangeShapeType="1"/>
            </p:cNvSpPr>
            <p:nvPr/>
          </p:nvSpPr>
          <p:spPr bwMode="auto">
            <a:xfrm flipH="1">
              <a:off x="3696" y="436"/>
              <a:ext cx="1679" cy="0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61078" name="Text Box 310"/>
            <p:cNvSpPr txBox="1">
              <a:spLocks noChangeArrowheads="1"/>
            </p:cNvSpPr>
            <p:nvPr/>
          </p:nvSpPr>
          <p:spPr bwMode="auto">
            <a:xfrm>
              <a:off x="3742" y="455"/>
              <a:ext cx="163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nl-NL" altLang="nl-NL" sz="2800" b="1">
                  <a:solidFill>
                    <a:srgbClr val="FF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Steeds x 2</a:t>
              </a:r>
            </a:p>
          </p:txBody>
        </p:sp>
      </p:grpSp>
      <p:sp>
        <p:nvSpPr>
          <p:cNvPr id="161080" name="Text Box 312"/>
          <p:cNvSpPr txBox="1">
            <a:spLocks noChangeArrowheads="1"/>
          </p:cNvSpPr>
          <p:nvPr/>
        </p:nvSpPr>
        <p:spPr bwMode="auto">
          <a:xfrm>
            <a:off x="2789238" y="5041900"/>
            <a:ext cx="647700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81" name="Text Box 313"/>
          <p:cNvSpPr txBox="1">
            <a:spLocks noChangeArrowheads="1"/>
          </p:cNvSpPr>
          <p:nvPr/>
        </p:nvSpPr>
        <p:spPr bwMode="auto">
          <a:xfrm>
            <a:off x="5683250" y="5041900"/>
            <a:ext cx="431800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82" name="Text Box 314"/>
          <p:cNvSpPr txBox="1">
            <a:spLocks noChangeArrowheads="1"/>
          </p:cNvSpPr>
          <p:nvPr/>
        </p:nvSpPr>
        <p:spPr bwMode="auto">
          <a:xfrm>
            <a:off x="6259513" y="5041900"/>
            <a:ext cx="431800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83" name="Text Box 315"/>
          <p:cNvSpPr txBox="1">
            <a:spLocks noChangeArrowheads="1"/>
          </p:cNvSpPr>
          <p:nvPr/>
        </p:nvSpPr>
        <p:spPr bwMode="auto">
          <a:xfrm>
            <a:off x="3667125" y="5041900"/>
            <a:ext cx="504825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84" name="Text Box 316"/>
          <p:cNvSpPr txBox="1">
            <a:spLocks noChangeArrowheads="1"/>
          </p:cNvSpPr>
          <p:nvPr/>
        </p:nvSpPr>
        <p:spPr bwMode="auto">
          <a:xfrm>
            <a:off x="6823075" y="5041900"/>
            <a:ext cx="358775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85" name="Text Box 317"/>
          <p:cNvSpPr txBox="1">
            <a:spLocks noChangeArrowheads="1"/>
          </p:cNvSpPr>
          <p:nvPr/>
        </p:nvSpPr>
        <p:spPr bwMode="auto">
          <a:xfrm>
            <a:off x="7399338" y="5041900"/>
            <a:ext cx="431800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86" name="Text Box 318"/>
          <p:cNvSpPr txBox="1">
            <a:spLocks noChangeArrowheads="1"/>
          </p:cNvSpPr>
          <p:nvPr/>
        </p:nvSpPr>
        <p:spPr bwMode="auto">
          <a:xfrm>
            <a:off x="4978400" y="5041900"/>
            <a:ext cx="504825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87" name="Text Box 319"/>
          <p:cNvSpPr txBox="1">
            <a:spLocks noChangeArrowheads="1"/>
          </p:cNvSpPr>
          <p:nvPr/>
        </p:nvSpPr>
        <p:spPr bwMode="auto">
          <a:xfrm>
            <a:off x="4316413" y="5027613"/>
            <a:ext cx="504825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88" name="Text Box 320"/>
          <p:cNvSpPr txBox="1">
            <a:spLocks noChangeArrowheads="1"/>
          </p:cNvSpPr>
          <p:nvPr/>
        </p:nvSpPr>
        <p:spPr bwMode="auto">
          <a:xfrm>
            <a:off x="179388" y="5013325"/>
            <a:ext cx="2447925" cy="557213"/>
          </a:xfrm>
          <a:prstGeom prst="rect">
            <a:avLst/>
          </a:prstGeom>
          <a:noFill/>
          <a:ln w="38100" cmpd="dbl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66FF"/>
                </a:solidFill>
                <a:latin typeface="Comic Sans MS" pitchFamily="66" charset="0"/>
              </a:rPr>
              <a:t>1001 0001</a:t>
            </a:r>
          </a:p>
        </p:txBody>
      </p:sp>
      <p:sp>
        <p:nvSpPr>
          <p:cNvPr id="161089" name="AutoShape 321"/>
          <p:cNvSpPr>
            <a:spLocks noChangeArrowheads="1"/>
          </p:cNvSpPr>
          <p:nvPr/>
        </p:nvSpPr>
        <p:spPr bwMode="auto">
          <a:xfrm>
            <a:off x="5003800" y="333375"/>
            <a:ext cx="3816350" cy="1008063"/>
          </a:xfrm>
          <a:prstGeom prst="wedgeRoundRectCallout">
            <a:avLst>
              <a:gd name="adj1" fmla="val -97630"/>
              <a:gd name="adj2" fmla="val 41377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66FF"/>
                </a:solidFill>
                <a:latin typeface="Comic Sans MS" pitchFamily="66" charset="0"/>
              </a:rPr>
              <a:t>In 145 zit 1x128, 17 over . . .</a:t>
            </a:r>
          </a:p>
        </p:txBody>
      </p:sp>
      <p:sp>
        <p:nvSpPr>
          <p:cNvPr id="161090" name="Text Box 322"/>
          <p:cNvSpPr txBox="1">
            <a:spLocks noChangeArrowheads="1"/>
          </p:cNvSpPr>
          <p:nvPr/>
        </p:nvSpPr>
        <p:spPr bwMode="auto">
          <a:xfrm>
            <a:off x="2771775" y="5646738"/>
            <a:ext cx="647700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91" name="Text Box 323"/>
          <p:cNvSpPr txBox="1">
            <a:spLocks noChangeArrowheads="1"/>
          </p:cNvSpPr>
          <p:nvPr/>
        </p:nvSpPr>
        <p:spPr bwMode="auto">
          <a:xfrm>
            <a:off x="5665788" y="5646738"/>
            <a:ext cx="431800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92" name="Text Box 324"/>
          <p:cNvSpPr txBox="1">
            <a:spLocks noChangeArrowheads="1"/>
          </p:cNvSpPr>
          <p:nvPr/>
        </p:nvSpPr>
        <p:spPr bwMode="auto">
          <a:xfrm>
            <a:off x="6242050" y="5646738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93" name="Text Box 325"/>
          <p:cNvSpPr txBox="1">
            <a:spLocks noChangeArrowheads="1"/>
          </p:cNvSpPr>
          <p:nvPr/>
        </p:nvSpPr>
        <p:spPr bwMode="auto">
          <a:xfrm>
            <a:off x="3649663" y="5646738"/>
            <a:ext cx="504825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94" name="Text Box 326"/>
          <p:cNvSpPr txBox="1">
            <a:spLocks noChangeArrowheads="1"/>
          </p:cNvSpPr>
          <p:nvPr/>
        </p:nvSpPr>
        <p:spPr bwMode="auto">
          <a:xfrm>
            <a:off x="6805613" y="5646738"/>
            <a:ext cx="3587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95" name="Text Box 327"/>
          <p:cNvSpPr txBox="1">
            <a:spLocks noChangeArrowheads="1"/>
          </p:cNvSpPr>
          <p:nvPr/>
        </p:nvSpPr>
        <p:spPr bwMode="auto">
          <a:xfrm>
            <a:off x="7381875" y="5646738"/>
            <a:ext cx="43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96" name="Text Box 328"/>
          <p:cNvSpPr txBox="1">
            <a:spLocks noChangeArrowheads="1"/>
          </p:cNvSpPr>
          <p:nvPr/>
        </p:nvSpPr>
        <p:spPr bwMode="auto">
          <a:xfrm>
            <a:off x="4960938" y="5646738"/>
            <a:ext cx="504825" cy="51911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61097" name="Text Box 329"/>
          <p:cNvSpPr txBox="1">
            <a:spLocks noChangeArrowheads="1"/>
          </p:cNvSpPr>
          <p:nvPr/>
        </p:nvSpPr>
        <p:spPr bwMode="auto">
          <a:xfrm>
            <a:off x="4298950" y="5632450"/>
            <a:ext cx="504825" cy="5191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161098" name="Text Box 330"/>
          <p:cNvSpPr txBox="1">
            <a:spLocks noChangeArrowheads="1"/>
          </p:cNvSpPr>
          <p:nvPr/>
        </p:nvSpPr>
        <p:spPr bwMode="auto">
          <a:xfrm>
            <a:off x="85725" y="3614738"/>
            <a:ext cx="26638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1000 0110 =</a:t>
            </a:r>
          </a:p>
        </p:txBody>
      </p:sp>
      <p:sp>
        <p:nvSpPr>
          <p:cNvPr id="161099" name="Text Box 331"/>
          <p:cNvSpPr txBox="1">
            <a:spLocks noChangeArrowheads="1"/>
          </p:cNvSpPr>
          <p:nvPr/>
        </p:nvSpPr>
        <p:spPr bwMode="auto">
          <a:xfrm>
            <a:off x="76200" y="4394200"/>
            <a:ext cx="2663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0100 1001 =</a:t>
            </a:r>
          </a:p>
        </p:txBody>
      </p:sp>
      <p:sp>
        <p:nvSpPr>
          <p:cNvPr id="161100" name="Text Box 332"/>
          <p:cNvSpPr txBox="1">
            <a:spLocks noChangeArrowheads="1"/>
          </p:cNvSpPr>
          <p:nvPr/>
        </p:nvSpPr>
        <p:spPr bwMode="auto">
          <a:xfrm>
            <a:off x="200025" y="5634038"/>
            <a:ext cx="2452688" cy="557212"/>
          </a:xfrm>
          <a:prstGeom prst="rect">
            <a:avLst/>
          </a:prstGeom>
          <a:noFill/>
          <a:ln w="38100" cmpd="dbl">
            <a:solidFill>
              <a:srgbClr val="FF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66FF"/>
                </a:solidFill>
                <a:latin typeface="Comic Sans MS" pitchFamily="66" charset="0"/>
              </a:rPr>
              <a:t>0001 1010</a:t>
            </a:r>
          </a:p>
        </p:txBody>
      </p:sp>
      <p:sp>
        <p:nvSpPr>
          <p:cNvPr id="161101" name="Text Box 333"/>
          <p:cNvSpPr txBox="1">
            <a:spLocks noChangeArrowheads="1"/>
          </p:cNvSpPr>
          <p:nvPr/>
        </p:nvSpPr>
        <p:spPr bwMode="auto">
          <a:xfrm>
            <a:off x="7986713" y="5030788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145</a:t>
            </a:r>
          </a:p>
        </p:txBody>
      </p:sp>
      <p:sp>
        <p:nvSpPr>
          <p:cNvPr id="161102" name="Text Box 334"/>
          <p:cNvSpPr txBox="1">
            <a:spLocks noChangeArrowheads="1"/>
          </p:cNvSpPr>
          <p:nvPr/>
        </p:nvSpPr>
        <p:spPr bwMode="auto">
          <a:xfrm>
            <a:off x="7999413" y="5646738"/>
            <a:ext cx="863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26</a:t>
            </a:r>
          </a:p>
        </p:txBody>
      </p:sp>
      <p:sp>
        <p:nvSpPr>
          <p:cNvPr id="161103" name="AutoShape 335"/>
          <p:cNvSpPr>
            <a:spLocks noChangeArrowheads="1"/>
          </p:cNvSpPr>
          <p:nvPr/>
        </p:nvSpPr>
        <p:spPr bwMode="auto">
          <a:xfrm>
            <a:off x="179388" y="188913"/>
            <a:ext cx="3744912" cy="1368425"/>
          </a:xfrm>
          <a:prstGeom prst="wedgeRoundRectCallout">
            <a:avLst>
              <a:gd name="adj1" fmla="val 82981"/>
              <a:gd name="adj2" fmla="val 30719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66FF"/>
                </a:solidFill>
                <a:latin typeface="Comic Sans MS" pitchFamily="66" charset="0"/>
              </a:rPr>
              <a:t>Er was 17 over, daar zit 16 in, 1 over . . .</a:t>
            </a:r>
          </a:p>
        </p:txBody>
      </p:sp>
    </p:spTree>
    <p:extLst>
      <p:ext uri="{BB962C8B-B14F-4D97-AF65-F5344CB8AC3E}">
        <p14:creationId xmlns:p14="http://schemas.microsoft.com/office/powerpoint/2010/main" val="2890542917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0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75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3000"/>
                                        <p:tgtEl>
                                          <p:spTgt spid="1608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1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1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08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08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608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1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1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1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1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1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1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61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1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1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1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1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1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61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61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1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61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61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61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1610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61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61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61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61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61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61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61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61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6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6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61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61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61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61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61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61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61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61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61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61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1610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61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61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6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6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0" dur="500"/>
                                        <p:tgtEl>
                                          <p:spTgt spid="161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6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6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61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61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61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61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3" dur="500"/>
                                        <p:tgtEl>
                                          <p:spTgt spid="161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61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61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61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6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6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6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161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6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61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61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61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61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61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61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61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61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 nodeType="clickPar">
                      <p:stCondLst>
                        <p:cond delay="indefinite"/>
                      </p:stCondLst>
                      <p:childTnLst>
                        <p:par>
                          <p:cTn id="2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61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6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 nodeType="clickPar">
                      <p:stCondLst>
                        <p:cond delay="indefinite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61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61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61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61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 nodeType="clickPar">
                      <p:stCondLst>
                        <p:cond delay="indefinite"/>
                      </p:stCondLst>
                      <p:childTnLst>
                        <p:par>
                          <p:cTn id="2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61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61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61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6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 nodeType="clickPar">
                      <p:stCondLst>
                        <p:cond delay="indefinite"/>
                      </p:stCondLst>
                      <p:childTnLst>
                        <p:par>
                          <p:cTn id="3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161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6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61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61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autoUpdateAnimBg="0"/>
      <p:bldP spid="160771" grpId="0" autoUpdateAnimBg="0"/>
      <p:bldP spid="160772" grpId="0" animBg="1" autoUpdateAnimBg="0"/>
      <p:bldP spid="160773" grpId="0" autoUpdateAnimBg="0"/>
      <p:bldP spid="160806" grpId="0" animBg="1"/>
      <p:bldP spid="160807" grpId="0" animBg="1"/>
      <p:bldP spid="160808" grpId="0" animBg="1"/>
      <p:bldP spid="161053" grpId="0"/>
      <p:bldP spid="161056" grpId="0"/>
      <p:bldP spid="161057" grpId="0"/>
      <p:bldP spid="161058" grpId="0"/>
      <p:bldP spid="161059" grpId="0"/>
      <p:bldP spid="161060" grpId="0"/>
      <p:bldP spid="161062" grpId="0" animBg="1"/>
      <p:bldP spid="161063" grpId="0"/>
      <p:bldP spid="161064" grpId="0"/>
      <p:bldP spid="161066" grpId="0" animBg="1"/>
      <p:bldP spid="161067" grpId="0" animBg="1"/>
      <p:bldP spid="161068" grpId="0" animBg="1"/>
      <p:bldP spid="161069" grpId="0" animBg="1"/>
      <p:bldP spid="161070" grpId="0" animBg="1"/>
      <p:bldP spid="161071" grpId="0" animBg="1"/>
      <p:bldP spid="161072" grpId="0" animBg="1"/>
      <p:bldP spid="161073" grpId="0" animBg="1"/>
      <p:bldP spid="161074" grpId="0" animBg="1"/>
      <p:bldP spid="161075" grpId="0" animBg="1"/>
      <p:bldP spid="161076" grpId="0" animBg="1"/>
      <p:bldP spid="161080" grpId="0" animBg="1"/>
      <p:bldP spid="161081" grpId="0" animBg="1"/>
      <p:bldP spid="161082" grpId="0" animBg="1"/>
      <p:bldP spid="161083" grpId="0" animBg="1"/>
      <p:bldP spid="161084" grpId="0" animBg="1"/>
      <p:bldP spid="161085" grpId="0" animBg="1"/>
      <p:bldP spid="161086" grpId="0" animBg="1"/>
      <p:bldP spid="161087" grpId="0" animBg="1"/>
      <p:bldP spid="161088" grpId="0" animBg="1"/>
      <p:bldP spid="161089" grpId="0" animBg="1"/>
      <p:bldP spid="161090" grpId="0" animBg="1"/>
      <p:bldP spid="161091" grpId="0" animBg="1"/>
      <p:bldP spid="161092" grpId="0"/>
      <p:bldP spid="161093" grpId="0" animBg="1"/>
      <p:bldP spid="161094" grpId="0"/>
      <p:bldP spid="161095" grpId="0"/>
      <p:bldP spid="161096" grpId="0" animBg="1"/>
      <p:bldP spid="161097" grpId="0" animBg="1"/>
      <p:bldP spid="161099" grpId="0"/>
      <p:bldP spid="161100" grpId="0" animBg="1"/>
      <p:bldP spid="161101" grpId="0"/>
      <p:bldP spid="161102" grpId="0"/>
      <p:bldP spid="16110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Tweetallig (binair) stelsel: Voorbeelden</a:t>
            </a:r>
            <a:endParaRPr lang="nl-NL" altLang="nl-NL" sz="36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161802" name="Group 10"/>
          <p:cNvGraphicFramePr>
            <a:graphicFrameLocks noGrp="1"/>
          </p:cNvGraphicFramePr>
          <p:nvPr/>
        </p:nvGraphicFramePr>
        <p:xfrm>
          <a:off x="0" y="1052513"/>
          <a:ext cx="8894763" cy="3740150"/>
        </p:xfrm>
        <a:graphic>
          <a:graphicData uri="http://schemas.openxmlformats.org/drawingml/2006/table">
            <a:tbl>
              <a:tblPr/>
              <a:tblGrid>
                <a:gridCol w="2559050"/>
                <a:gridCol w="863600"/>
                <a:gridCol w="647700"/>
                <a:gridCol w="647700"/>
                <a:gridCol w="720725"/>
                <a:gridCol w="576263"/>
                <a:gridCol w="576262"/>
                <a:gridCol w="576263"/>
                <a:gridCol w="576262"/>
                <a:gridCol w="1150938"/>
              </a:tblGrid>
              <a:tr h="1081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Binair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10-tallig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7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FF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FF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66FF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altLang="nl-NL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1880" name="Text Box 88"/>
          <p:cNvSpPr txBox="1">
            <a:spLocks noChangeArrowheads="1"/>
          </p:cNvSpPr>
          <p:nvPr/>
        </p:nvSpPr>
        <p:spPr bwMode="auto">
          <a:xfrm>
            <a:off x="179388" y="2200275"/>
            <a:ext cx="2305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1000 0101</a:t>
            </a:r>
          </a:p>
        </p:txBody>
      </p:sp>
      <p:sp>
        <p:nvSpPr>
          <p:cNvPr id="161883" name="Text Box 91"/>
          <p:cNvSpPr txBox="1">
            <a:spLocks noChangeArrowheads="1"/>
          </p:cNvSpPr>
          <p:nvPr/>
        </p:nvSpPr>
        <p:spPr bwMode="auto">
          <a:xfrm>
            <a:off x="7643813" y="2200275"/>
            <a:ext cx="12588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133</a:t>
            </a:r>
          </a:p>
        </p:txBody>
      </p:sp>
      <p:sp>
        <p:nvSpPr>
          <p:cNvPr id="161917" name="Text Box 125"/>
          <p:cNvSpPr txBox="1">
            <a:spLocks noChangeArrowheads="1"/>
          </p:cNvSpPr>
          <p:nvPr/>
        </p:nvSpPr>
        <p:spPr bwMode="auto">
          <a:xfrm>
            <a:off x="2627313" y="2174875"/>
            <a:ext cx="50403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 1    0   0   0   0  1  0  1</a:t>
            </a:r>
          </a:p>
        </p:txBody>
      </p:sp>
      <p:sp>
        <p:nvSpPr>
          <p:cNvPr id="161918" name="Text Box 126"/>
          <p:cNvSpPr txBox="1">
            <a:spLocks noChangeArrowheads="1"/>
          </p:cNvSpPr>
          <p:nvPr/>
        </p:nvSpPr>
        <p:spPr bwMode="auto">
          <a:xfrm>
            <a:off x="179388" y="2947988"/>
            <a:ext cx="2305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0000 1101</a:t>
            </a:r>
          </a:p>
        </p:txBody>
      </p:sp>
      <p:sp>
        <p:nvSpPr>
          <p:cNvPr id="161919" name="Text Box 127"/>
          <p:cNvSpPr txBox="1">
            <a:spLocks noChangeArrowheads="1"/>
          </p:cNvSpPr>
          <p:nvPr/>
        </p:nvSpPr>
        <p:spPr bwMode="auto">
          <a:xfrm>
            <a:off x="7643813" y="2947988"/>
            <a:ext cx="12588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13</a:t>
            </a:r>
          </a:p>
        </p:txBody>
      </p:sp>
      <p:sp>
        <p:nvSpPr>
          <p:cNvPr id="161920" name="Text Box 128"/>
          <p:cNvSpPr txBox="1">
            <a:spLocks noChangeArrowheads="1"/>
          </p:cNvSpPr>
          <p:nvPr/>
        </p:nvSpPr>
        <p:spPr bwMode="auto">
          <a:xfrm>
            <a:off x="2627313" y="2922588"/>
            <a:ext cx="5040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 0    0   0   0   1  1  0  1</a:t>
            </a:r>
          </a:p>
        </p:txBody>
      </p:sp>
      <p:sp>
        <p:nvSpPr>
          <p:cNvPr id="161921" name="Text Box 129"/>
          <p:cNvSpPr txBox="1">
            <a:spLocks noChangeArrowheads="1"/>
          </p:cNvSpPr>
          <p:nvPr/>
        </p:nvSpPr>
        <p:spPr bwMode="auto">
          <a:xfrm>
            <a:off x="179388" y="3567113"/>
            <a:ext cx="2305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1001 1110</a:t>
            </a:r>
          </a:p>
        </p:txBody>
      </p:sp>
      <p:sp>
        <p:nvSpPr>
          <p:cNvPr id="161922" name="Text Box 130"/>
          <p:cNvSpPr txBox="1">
            <a:spLocks noChangeArrowheads="1"/>
          </p:cNvSpPr>
          <p:nvPr/>
        </p:nvSpPr>
        <p:spPr bwMode="auto">
          <a:xfrm>
            <a:off x="7643813" y="3567113"/>
            <a:ext cx="12588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158</a:t>
            </a:r>
          </a:p>
        </p:txBody>
      </p:sp>
      <p:sp>
        <p:nvSpPr>
          <p:cNvPr id="161923" name="Text Box 131"/>
          <p:cNvSpPr txBox="1">
            <a:spLocks noChangeArrowheads="1"/>
          </p:cNvSpPr>
          <p:nvPr/>
        </p:nvSpPr>
        <p:spPr bwMode="auto">
          <a:xfrm>
            <a:off x="2627313" y="3541713"/>
            <a:ext cx="5040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 1    0   0   1   1  1  1  0</a:t>
            </a:r>
          </a:p>
        </p:txBody>
      </p:sp>
      <p:sp>
        <p:nvSpPr>
          <p:cNvPr id="161924" name="Text Box 132"/>
          <p:cNvSpPr txBox="1">
            <a:spLocks noChangeArrowheads="1"/>
          </p:cNvSpPr>
          <p:nvPr/>
        </p:nvSpPr>
        <p:spPr bwMode="auto">
          <a:xfrm>
            <a:off x="179388" y="4230688"/>
            <a:ext cx="23050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0001 1010</a:t>
            </a:r>
          </a:p>
        </p:txBody>
      </p:sp>
      <p:sp>
        <p:nvSpPr>
          <p:cNvPr id="161925" name="Text Box 133"/>
          <p:cNvSpPr txBox="1">
            <a:spLocks noChangeArrowheads="1"/>
          </p:cNvSpPr>
          <p:nvPr/>
        </p:nvSpPr>
        <p:spPr bwMode="auto">
          <a:xfrm>
            <a:off x="7643813" y="4230688"/>
            <a:ext cx="12588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3300"/>
                </a:solidFill>
                <a:latin typeface="Comic Sans MS" pitchFamily="66" charset="0"/>
              </a:rPr>
              <a:t>26</a:t>
            </a:r>
          </a:p>
        </p:txBody>
      </p:sp>
      <p:sp>
        <p:nvSpPr>
          <p:cNvPr id="161926" name="Text Box 134"/>
          <p:cNvSpPr txBox="1">
            <a:spLocks noChangeArrowheads="1"/>
          </p:cNvSpPr>
          <p:nvPr/>
        </p:nvSpPr>
        <p:spPr bwMode="auto">
          <a:xfrm>
            <a:off x="2627313" y="4205288"/>
            <a:ext cx="5040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000000"/>
                </a:solidFill>
                <a:latin typeface="Comic Sans MS" pitchFamily="66" charset="0"/>
              </a:rPr>
              <a:t> 0    0   0   1   1  0  1  0</a:t>
            </a:r>
          </a:p>
        </p:txBody>
      </p:sp>
    </p:spTree>
    <p:extLst>
      <p:ext uri="{BB962C8B-B14F-4D97-AF65-F5344CB8AC3E}">
        <p14:creationId xmlns:p14="http://schemas.microsoft.com/office/powerpoint/2010/main" val="545901480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1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1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1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1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1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1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1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1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1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1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1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1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1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1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1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1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1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 autoUpdateAnimBg="0"/>
      <p:bldP spid="161880" grpId="0"/>
      <p:bldP spid="161883" grpId="0"/>
      <p:bldP spid="161917" grpId="0"/>
      <p:bldP spid="161918" grpId="0"/>
      <p:bldP spid="161919" grpId="0"/>
      <p:bldP spid="161920" grpId="0"/>
      <p:bldP spid="161921" grpId="0"/>
      <p:bldP spid="161922" grpId="0"/>
      <p:bldP spid="161923" grpId="0"/>
      <p:bldP spid="161924" grpId="0"/>
      <p:bldP spid="161925" grpId="0"/>
      <p:bldP spid="161926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nl-NL" sz="60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Einde</a:t>
            </a:r>
            <a:endParaRPr lang="nl-NL" altLang="nl-NL" sz="60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90600" indent="-5334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526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09800" indent="-3810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nl-NL" sz="16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© Het Vlietland College Leiden</a:t>
            </a:r>
            <a:endParaRPr lang="nl-NL" altLang="nl-NL" sz="1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703641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4572000" y="6096000"/>
            <a:ext cx="4495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36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beide</a:t>
            </a:r>
            <a:r>
              <a:rPr lang="en-US" altLang="nl-NL" sz="36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ingangen 1 zijn.</a:t>
            </a:r>
            <a:endParaRPr lang="nl-NL" altLang="nl-NL" sz="36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5867400"/>
            <a:ext cx="4953000" cy="9906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 uitgang is 1 als . . .</a:t>
            </a:r>
            <a:endParaRPr lang="nl-NL" altLang="nl-NL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0" y="76200"/>
            <a:ext cx="3581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EN-poort.</a:t>
            </a:r>
            <a:endParaRPr lang="nl-NL" altLang="nl-NL" sz="4000" b="1" u="sng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2209800" y="1876425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V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1143000" y="1919288"/>
            <a:ext cx="1371600" cy="79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588" name="Rectangle 20"/>
          <p:cNvSpPr>
            <a:spLocks noChangeArrowheads="1"/>
          </p:cNvSpPr>
          <p:nvPr/>
        </p:nvSpPr>
        <p:spPr bwMode="auto">
          <a:xfrm>
            <a:off x="5491163" y="1543050"/>
            <a:ext cx="144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uit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09601" name="Group 33"/>
          <p:cNvGrpSpPr>
            <a:grpSpLocks/>
          </p:cNvGrpSpPr>
          <p:nvPr/>
        </p:nvGrpSpPr>
        <p:grpSpPr bwMode="auto">
          <a:xfrm>
            <a:off x="3124200" y="1266825"/>
            <a:ext cx="2438400" cy="1371600"/>
            <a:chOff x="2592" y="912"/>
            <a:chExt cx="1536" cy="864"/>
          </a:xfrm>
        </p:grpSpPr>
        <p:sp>
          <p:nvSpPr>
            <p:cNvPr id="109574" name="Rectangle 6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&amp;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597" name="Rectangle 29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09598" name="Line 30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09599" name="Line 31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09600" name="Line 32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09602" name="Rectangle 34"/>
          <p:cNvSpPr>
            <a:spLocks noChangeArrowheads="1"/>
          </p:cNvSpPr>
          <p:nvPr/>
        </p:nvSpPr>
        <p:spPr bwMode="auto">
          <a:xfrm>
            <a:off x="2209800" y="1066800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V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603" name="Rectangle 35"/>
          <p:cNvSpPr>
            <a:spLocks noChangeArrowheads="1"/>
          </p:cNvSpPr>
          <p:nvPr/>
        </p:nvSpPr>
        <p:spPr bwMode="auto">
          <a:xfrm>
            <a:off x="1143000" y="1109663"/>
            <a:ext cx="1371600" cy="795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 altLang="nl-NL" sz="4000" b="1" baseline="-2500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604" name="Rectangle 36"/>
          <p:cNvSpPr>
            <a:spLocks noChangeArrowheads="1"/>
          </p:cNvSpPr>
          <p:nvPr/>
        </p:nvSpPr>
        <p:spPr bwMode="auto">
          <a:xfrm>
            <a:off x="6858000" y="1476375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V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605" name="Rectangle 37"/>
          <p:cNvSpPr>
            <a:spLocks noChangeArrowheads="1"/>
          </p:cNvSpPr>
          <p:nvPr/>
        </p:nvSpPr>
        <p:spPr bwMode="auto">
          <a:xfrm>
            <a:off x="2590800" y="428625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09608" name="Group 40"/>
          <p:cNvGrpSpPr>
            <a:grpSpLocks/>
          </p:cNvGrpSpPr>
          <p:nvPr/>
        </p:nvGrpSpPr>
        <p:grpSpPr bwMode="auto">
          <a:xfrm>
            <a:off x="3124200" y="3676650"/>
            <a:ext cx="2438400" cy="1371600"/>
            <a:chOff x="2592" y="912"/>
            <a:chExt cx="1536" cy="864"/>
          </a:xfrm>
        </p:grpSpPr>
        <p:sp>
          <p:nvSpPr>
            <p:cNvPr id="109609" name="Rectangle 41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&amp;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9610" name="Rectangle 42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09611" name="Line 43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09612" name="Line 44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09613" name="Line 45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09614" name="Rectangle 46"/>
          <p:cNvSpPr>
            <a:spLocks noChangeArrowheads="1"/>
          </p:cNvSpPr>
          <p:nvPr/>
        </p:nvSpPr>
        <p:spPr bwMode="auto">
          <a:xfrm>
            <a:off x="2590800" y="347662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9616" name="Rectangle 48"/>
          <p:cNvSpPr>
            <a:spLocks noChangeArrowheads="1"/>
          </p:cNvSpPr>
          <p:nvPr/>
        </p:nvSpPr>
        <p:spPr bwMode="auto">
          <a:xfrm>
            <a:off x="5562600" y="3886200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2874918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9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9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9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9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75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utoUpdateAnimBg="0"/>
      <p:bldP spid="109571" grpId="0" autoUpdateAnimBg="0"/>
      <p:bldP spid="109572" grpId="0" autoUpdateAnimBg="0"/>
      <p:bldP spid="109573" grpId="0" autoUpdateAnimBg="0"/>
      <p:bldP spid="109576" grpId="0" autoUpdateAnimBg="0"/>
      <p:bldP spid="109588" grpId="0" autoUpdateAnimBg="0"/>
      <p:bldP spid="109602" grpId="0" autoUpdateAnimBg="0"/>
      <p:bldP spid="109603" grpId="0" autoUpdateAnimBg="0"/>
      <p:bldP spid="109604" grpId="0" autoUpdateAnimBg="0"/>
      <p:bldP spid="109605" grpId="0" autoUpdateAnimBg="0"/>
      <p:bldP spid="109614" grpId="0" autoUpdateAnimBg="0"/>
      <p:bldP spid="10961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4876800" y="96202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0610" name="Group 18"/>
          <p:cNvGrpSpPr>
            <a:grpSpLocks/>
          </p:cNvGrpSpPr>
          <p:nvPr/>
        </p:nvGrpSpPr>
        <p:grpSpPr bwMode="auto">
          <a:xfrm>
            <a:off x="5410200" y="352425"/>
            <a:ext cx="2438400" cy="1371600"/>
            <a:chOff x="2592" y="912"/>
            <a:chExt cx="1536" cy="864"/>
          </a:xfrm>
        </p:grpSpPr>
        <p:sp>
          <p:nvSpPr>
            <p:cNvPr id="110611" name="Rectangle 19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&amp;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0612" name="Rectangle 20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13" name="Line 21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14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15" name="Line 23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0616" name="Rectangle 24"/>
          <p:cNvSpPr>
            <a:spLocks noChangeArrowheads="1"/>
          </p:cNvSpPr>
          <p:nvPr/>
        </p:nvSpPr>
        <p:spPr bwMode="auto">
          <a:xfrm>
            <a:off x="4876800" y="1524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617" name="Rectangle 25"/>
          <p:cNvSpPr>
            <a:spLocks noChangeArrowheads="1"/>
          </p:cNvSpPr>
          <p:nvPr/>
        </p:nvSpPr>
        <p:spPr bwMode="auto">
          <a:xfrm>
            <a:off x="7848600" y="561975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618" name="Rectangle 26"/>
          <p:cNvSpPr>
            <a:spLocks noChangeArrowheads="1"/>
          </p:cNvSpPr>
          <p:nvPr/>
        </p:nvSpPr>
        <p:spPr bwMode="auto">
          <a:xfrm>
            <a:off x="4881563" y="256222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0619" name="Group 27"/>
          <p:cNvGrpSpPr>
            <a:grpSpLocks/>
          </p:cNvGrpSpPr>
          <p:nvPr/>
        </p:nvGrpSpPr>
        <p:grpSpPr bwMode="auto">
          <a:xfrm>
            <a:off x="5414963" y="1952625"/>
            <a:ext cx="2438400" cy="1371600"/>
            <a:chOff x="2592" y="912"/>
            <a:chExt cx="1536" cy="864"/>
          </a:xfrm>
        </p:grpSpPr>
        <p:sp>
          <p:nvSpPr>
            <p:cNvPr id="110620" name="Rectangle 28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&amp;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0621" name="Rectangle 29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22" name="Line 30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23" name="Line 31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24" name="Line 32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0625" name="Rectangle 33"/>
          <p:cNvSpPr>
            <a:spLocks noChangeArrowheads="1"/>
          </p:cNvSpPr>
          <p:nvPr/>
        </p:nvSpPr>
        <p:spPr bwMode="auto">
          <a:xfrm>
            <a:off x="4881563" y="17526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626" name="Rectangle 34"/>
          <p:cNvSpPr>
            <a:spLocks noChangeArrowheads="1"/>
          </p:cNvSpPr>
          <p:nvPr/>
        </p:nvSpPr>
        <p:spPr bwMode="auto">
          <a:xfrm>
            <a:off x="7853363" y="2162175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628" name="Rectangle 36"/>
          <p:cNvSpPr>
            <a:spLocks noChangeArrowheads="1"/>
          </p:cNvSpPr>
          <p:nvPr/>
        </p:nvSpPr>
        <p:spPr bwMode="auto">
          <a:xfrm>
            <a:off x="4881563" y="423862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0629" name="Group 37"/>
          <p:cNvGrpSpPr>
            <a:grpSpLocks/>
          </p:cNvGrpSpPr>
          <p:nvPr/>
        </p:nvGrpSpPr>
        <p:grpSpPr bwMode="auto">
          <a:xfrm>
            <a:off x="5414963" y="3629025"/>
            <a:ext cx="2438400" cy="1371600"/>
            <a:chOff x="2592" y="912"/>
            <a:chExt cx="1536" cy="864"/>
          </a:xfrm>
        </p:grpSpPr>
        <p:sp>
          <p:nvSpPr>
            <p:cNvPr id="110630" name="Rectangle 38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&amp;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0631" name="Rectangle 39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32" name="Line 40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33" name="Line 41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34" name="Line 42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0635" name="Rectangle 43"/>
          <p:cNvSpPr>
            <a:spLocks noChangeArrowheads="1"/>
          </p:cNvSpPr>
          <p:nvPr/>
        </p:nvSpPr>
        <p:spPr bwMode="auto">
          <a:xfrm>
            <a:off x="4881563" y="34290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636" name="Rectangle 44"/>
          <p:cNvSpPr>
            <a:spLocks noChangeArrowheads="1"/>
          </p:cNvSpPr>
          <p:nvPr/>
        </p:nvSpPr>
        <p:spPr bwMode="auto">
          <a:xfrm>
            <a:off x="7853363" y="3838575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637" name="Rectangle 45"/>
          <p:cNvSpPr>
            <a:spLocks noChangeArrowheads="1"/>
          </p:cNvSpPr>
          <p:nvPr/>
        </p:nvSpPr>
        <p:spPr bwMode="auto">
          <a:xfrm>
            <a:off x="4891088" y="59436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0638" name="Group 46"/>
          <p:cNvGrpSpPr>
            <a:grpSpLocks/>
          </p:cNvGrpSpPr>
          <p:nvPr/>
        </p:nvGrpSpPr>
        <p:grpSpPr bwMode="auto">
          <a:xfrm>
            <a:off x="5424488" y="5334000"/>
            <a:ext cx="2438400" cy="1371600"/>
            <a:chOff x="2592" y="912"/>
            <a:chExt cx="1536" cy="864"/>
          </a:xfrm>
        </p:grpSpPr>
        <p:sp>
          <p:nvSpPr>
            <p:cNvPr id="110639" name="Rectangle 47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&amp;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0640" name="Rectangle 48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41" name="Line 49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42" name="Line 50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0643" name="Line 51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0644" name="Rectangle 52"/>
          <p:cNvSpPr>
            <a:spLocks noChangeArrowheads="1"/>
          </p:cNvSpPr>
          <p:nvPr/>
        </p:nvSpPr>
        <p:spPr bwMode="auto">
          <a:xfrm>
            <a:off x="4891088" y="513397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0645" name="Rectangle 53"/>
          <p:cNvSpPr>
            <a:spLocks noChangeArrowheads="1"/>
          </p:cNvSpPr>
          <p:nvPr/>
        </p:nvSpPr>
        <p:spPr bwMode="auto">
          <a:xfrm>
            <a:off x="7862888" y="5543550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0658" name="Group 66"/>
          <p:cNvGrpSpPr>
            <a:grpSpLocks/>
          </p:cNvGrpSpPr>
          <p:nvPr/>
        </p:nvGrpSpPr>
        <p:grpSpPr bwMode="auto">
          <a:xfrm>
            <a:off x="2976563" y="0"/>
            <a:ext cx="6167437" cy="6858000"/>
            <a:chOff x="1875" y="0"/>
            <a:chExt cx="3885" cy="4320"/>
          </a:xfrm>
        </p:grpSpPr>
        <p:grpSp>
          <p:nvGrpSpPr>
            <p:cNvPr id="110651" name="Group 59"/>
            <p:cNvGrpSpPr>
              <a:grpSpLocks/>
            </p:cNvGrpSpPr>
            <p:nvPr/>
          </p:nvGrpSpPr>
          <p:grpSpPr bwMode="auto">
            <a:xfrm>
              <a:off x="2346" y="0"/>
              <a:ext cx="3414" cy="4320"/>
              <a:chOff x="2346" y="0"/>
              <a:chExt cx="3414" cy="4320"/>
            </a:xfrm>
          </p:grpSpPr>
          <p:grpSp>
            <p:nvGrpSpPr>
              <p:cNvPr id="110649" name="Group 57"/>
              <p:cNvGrpSpPr>
                <a:grpSpLocks/>
              </p:cNvGrpSpPr>
              <p:nvPr/>
            </p:nvGrpSpPr>
            <p:grpSpPr bwMode="auto">
              <a:xfrm>
                <a:off x="2352" y="1149"/>
                <a:ext cx="3408" cy="2115"/>
                <a:chOff x="0" y="1149"/>
                <a:chExt cx="5760" cy="2115"/>
              </a:xfrm>
            </p:grpSpPr>
            <p:sp>
              <p:nvSpPr>
                <p:cNvPr id="110646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0" y="1149"/>
                  <a:ext cx="5760" cy="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0647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0" y="2187"/>
                  <a:ext cx="5760" cy="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0648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0" y="3264"/>
                  <a:ext cx="5760" cy="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0650" name="Line 58"/>
              <p:cNvSpPr>
                <a:spLocks noChangeShapeType="1"/>
              </p:cNvSpPr>
              <p:nvPr/>
            </p:nvSpPr>
            <p:spPr bwMode="auto">
              <a:xfrm>
                <a:off x="2346" y="0"/>
                <a:ext cx="0" cy="432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0653" name="Rectangle 61"/>
            <p:cNvSpPr>
              <a:spLocks noChangeArrowheads="1"/>
            </p:cNvSpPr>
            <p:nvPr/>
          </p:nvSpPr>
          <p:spPr bwMode="auto">
            <a:xfrm>
              <a:off x="1875" y="3480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0654" name="Rectangle 62"/>
            <p:cNvSpPr>
              <a:spLocks noChangeArrowheads="1"/>
            </p:cNvSpPr>
            <p:nvPr/>
          </p:nvSpPr>
          <p:spPr bwMode="auto">
            <a:xfrm>
              <a:off x="1911" y="2427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0655" name="Rectangle 63"/>
            <p:cNvSpPr>
              <a:spLocks noChangeArrowheads="1"/>
            </p:cNvSpPr>
            <p:nvPr/>
          </p:nvSpPr>
          <p:spPr bwMode="auto">
            <a:xfrm>
              <a:off x="1902" y="1392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0656" name="Rectangle 64"/>
            <p:cNvSpPr>
              <a:spLocks noChangeArrowheads="1"/>
            </p:cNvSpPr>
            <p:nvPr/>
          </p:nvSpPr>
          <p:spPr bwMode="auto">
            <a:xfrm>
              <a:off x="1878" y="363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106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EN-poort.</a:t>
            </a:r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61973134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0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0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0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0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0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0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0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0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0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0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0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0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0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0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9" grpId="0" autoUpdateAnimBg="0"/>
      <p:bldP spid="110616" grpId="0" autoUpdateAnimBg="0"/>
      <p:bldP spid="110617" grpId="0" autoUpdateAnimBg="0"/>
      <p:bldP spid="110618" grpId="0" autoUpdateAnimBg="0"/>
      <p:bldP spid="110625" grpId="0" autoUpdateAnimBg="0"/>
      <p:bldP spid="110626" grpId="0" autoUpdateAnimBg="0"/>
      <p:bldP spid="110628" grpId="0" autoUpdateAnimBg="0"/>
      <p:bldP spid="110635" grpId="0" autoUpdateAnimBg="0"/>
      <p:bldP spid="110636" grpId="0" autoUpdateAnimBg="0"/>
      <p:bldP spid="110637" grpId="0" autoUpdateAnimBg="0"/>
      <p:bldP spid="110644" grpId="0" autoUpdateAnimBg="0"/>
      <p:bldP spid="110645" grpId="0" autoUpdateAnimBg="0"/>
      <p:bldP spid="11065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4876800" y="96202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2643" name="Group 3"/>
          <p:cNvGrpSpPr>
            <a:grpSpLocks/>
          </p:cNvGrpSpPr>
          <p:nvPr/>
        </p:nvGrpSpPr>
        <p:grpSpPr bwMode="auto">
          <a:xfrm>
            <a:off x="5410200" y="352425"/>
            <a:ext cx="2438400" cy="1371600"/>
            <a:chOff x="2592" y="912"/>
            <a:chExt cx="1536" cy="864"/>
          </a:xfrm>
        </p:grpSpPr>
        <p:sp>
          <p:nvSpPr>
            <p:cNvPr id="112644" name="Rectangle 4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rPr>
                <a:t>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645" name="Rectangle 5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46" name="Line 6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47" name="Line 7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49" name="Rectangle 9"/>
          <p:cNvSpPr>
            <a:spLocks noChangeArrowheads="1"/>
          </p:cNvSpPr>
          <p:nvPr/>
        </p:nvSpPr>
        <p:spPr bwMode="auto">
          <a:xfrm>
            <a:off x="4876800" y="1524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50" name="Rectangle 10"/>
          <p:cNvSpPr>
            <a:spLocks noChangeArrowheads="1"/>
          </p:cNvSpPr>
          <p:nvPr/>
        </p:nvSpPr>
        <p:spPr bwMode="auto">
          <a:xfrm>
            <a:off x="7848600" y="561975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51" name="Rectangle 11"/>
          <p:cNvSpPr>
            <a:spLocks noChangeArrowheads="1"/>
          </p:cNvSpPr>
          <p:nvPr/>
        </p:nvSpPr>
        <p:spPr bwMode="auto">
          <a:xfrm>
            <a:off x="4881563" y="256222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2652" name="Group 12"/>
          <p:cNvGrpSpPr>
            <a:grpSpLocks/>
          </p:cNvGrpSpPr>
          <p:nvPr/>
        </p:nvGrpSpPr>
        <p:grpSpPr bwMode="auto">
          <a:xfrm>
            <a:off x="5414963" y="1952625"/>
            <a:ext cx="2438400" cy="1371600"/>
            <a:chOff x="2592" y="912"/>
            <a:chExt cx="1536" cy="864"/>
          </a:xfrm>
        </p:grpSpPr>
        <p:sp>
          <p:nvSpPr>
            <p:cNvPr id="112653" name="Rectangle 13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rPr>
                <a:t>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12654" name="Rectangle 14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55" name="Line 15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56" name="Line 16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57" name="Line 17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58" name="Rectangle 18"/>
          <p:cNvSpPr>
            <a:spLocks noChangeArrowheads="1"/>
          </p:cNvSpPr>
          <p:nvPr/>
        </p:nvSpPr>
        <p:spPr bwMode="auto">
          <a:xfrm>
            <a:off x="4881563" y="17526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59" name="Rectangle 19"/>
          <p:cNvSpPr>
            <a:spLocks noChangeArrowheads="1"/>
          </p:cNvSpPr>
          <p:nvPr/>
        </p:nvSpPr>
        <p:spPr bwMode="auto">
          <a:xfrm>
            <a:off x="7853363" y="2162175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60" name="Rectangle 20"/>
          <p:cNvSpPr>
            <a:spLocks noChangeArrowheads="1"/>
          </p:cNvSpPr>
          <p:nvPr/>
        </p:nvSpPr>
        <p:spPr bwMode="auto">
          <a:xfrm>
            <a:off x="4881563" y="423862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2661" name="Group 21"/>
          <p:cNvGrpSpPr>
            <a:grpSpLocks/>
          </p:cNvGrpSpPr>
          <p:nvPr/>
        </p:nvGrpSpPr>
        <p:grpSpPr bwMode="auto">
          <a:xfrm>
            <a:off x="5414963" y="3629025"/>
            <a:ext cx="2438400" cy="1371600"/>
            <a:chOff x="2592" y="912"/>
            <a:chExt cx="1536" cy="864"/>
          </a:xfrm>
        </p:grpSpPr>
        <p:sp>
          <p:nvSpPr>
            <p:cNvPr id="112662" name="Rectangle 22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rPr>
                <a:t>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663" name="Rectangle 23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64" name="Line 24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65" name="Line 25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66" name="Line 26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67" name="Rectangle 27"/>
          <p:cNvSpPr>
            <a:spLocks noChangeArrowheads="1"/>
          </p:cNvSpPr>
          <p:nvPr/>
        </p:nvSpPr>
        <p:spPr bwMode="auto">
          <a:xfrm>
            <a:off x="4881563" y="34290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68" name="Rectangle 28"/>
          <p:cNvSpPr>
            <a:spLocks noChangeArrowheads="1"/>
          </p:cNvSpPr>
          <p:nvPr/>
        </p:nvSpPr>
        <p:spPr bwMode="auto">
          <a:xfrm>
            <a:off x="7853363" y="3838575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69" name="Rectangle 29"/>
          <p:cNvSpPr>
            <a:spLocks noChangeArrowheads="1"/>
          </p:cNvSpPr>
          <p:nvPr/>
        </p:nvSpPr>
        <p:spPr bwMode="auto">
          <a:xfrm>
            <a:off x="4891088" y="59436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2670" name="Group 30"/>
          <p:cNvGrpSpPr>
            <a:grpSpLocks/>
          </p:cNvGrpSpPr>
          <p:nvPr/>
        </p:nvGrpSpPr>
        <p:grpSpPr bwMode="auto">
          <a:xfrm>
            <a:off x="5424488" y="5334000"/>
            <a:ext cx="2438400" cy="1371600"/>
            <a:chOff x="2592" y="912"/>
            <a:chExt cx="1536" cy="864"/>
          </a:xfrm>
        </p:grpSpPr>
        <p:sp>
          <p:nvSpPr>
            <p:cNvPr id="112671" name="Rectangle 31"/>
            <p:cNvSpPr>
              <a:spLocks noChangeArrowheads="1"/>
            </p:cNvSpPr>
            <p:nvPr/>
          </p:nvSpPr>
          <p:spPr bwMode="auto">
            <a:xfrm>
              <a:off x="3168" y="1056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sym typeface="Symbol" pitchFamily="18" charset="2"/>
                </a:rPr>
                <a:t></a:t>
              </a:r>
              <a:endParaRPr lang="nl-NL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12672" name="Rectangle 32"/>
            <p:cNvSpPr>
              <a:spLocks noChangeArrowheads="1"/>
            </p:cNvSpPr>
            <p:nvPr/>
          </p:nvSpPr>
          <p:spPr bwMode="auto">
            <a:xfrm>
              <a:off x="3072" y="912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73" name="Line 33"/>
            <p:cNvSpPr>
              <a:spLocks noChangeShapeType="1"/>
            </p:cNvSpPr>
            <p:nvPr/>
          </p:nvSpPr>
          <p:spPr bwMode="auto">
            <a:xfrm>
              <a:off x="3648" y="134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74" name="Line 34"/>
            <p:cNvSpPr>
              <a:spLocks noChangeShapeType="1"/>
            </p:cNvSpPr>
            <p:nvPr/>
          </p:nvSpPr>
          <p:spPr bwMode="auto">
            <a:xfrm>
              <a:off x="2592" y="158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2675" name="Line 35"/>
            <p:cNvSpPr>
              <a:spLocks noChangeShapeType="1"/>
            </p:cNvSpPr>
            <p:nvPr/>
          </p:nvSpPr>
          <p:spPr bwMode="auto">
            <a:xfrm>
              <a:off x="2592" y="110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2676" name="Rectangle 36"/>
          <p:cNvSpPr>
            <a:spLocks noChangeArrowheads="1"/>
          </p:cNvSpPr>
          <p:nvPr/>
        </p:nvSpPr>
        <p:spPr bwMode="auto">
          <a:xfrm>
            <a:off x="4891088" y="513397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2677" name="Rectangle 37"/>
          <p:cNvSpPr>
            <a:spLocks noChangeArrowheads="1"/>
          </p:cNvSpPr>
          <p:nvPr/>
        </p:nvSpPr>
        <p:spPr bwMode="auto">
          <a:xfrm>
            <a:off x="7862888" y="5543550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2678" name="Group 38"/>
          <p:cNvGrpSpPr>
            <a:grpSpLocks/>
          </p:cNvGrpSpPr>
          <p:nvPr/>
        </p:nvGrpSpPr>
        <p:grpSpPr bwMode="auto">
          <a:xfrm>
            <a:off x="2976563" y="0"/>
            <a:ext cx="6167437" cy="6858000"/>
            <a:chOff x="1875" y="0"/>
            <a:chExt cx="3885" cy="4320"/>
          </a:xfrm>
        </p:grpSpPr>
        <p:grpSp>
          <p:nvGrpSpPr>
            <p:cNvPr id="112679" name="Group 39"/>
            <p:cNvGrpSpPr>
              <a:grpSpLocks/>
            </p:cNvGrpSpPr>
            <p:nvPr/>
          </p:nvGrpSpPr>
          <p:grpSpPr bwMode="auto">
            <a:xfrm>
              <a:off x="2346" y="0"/>
              <a:ext cx="3414" cy="4320"/>
              <a:chOff x="2346" y="0"/>
              <a:chExt cx="3414" cy="4320"/>
            </a:xfrm>
          </p:grpSpPr>
          <p:grpSp>
            <p:nvGrpSpPr>
              <p:cNvPr id="112680" name="Group 40"/>
              <p:cNvGrpSpPr>
                <a:grpSpLocks/>
              </p:cNvGrpSpPr>
              <p:nvPr/>
            </p:nvGrpSpPr>
            <p:grpSpPr bwMode="auto">
              <a:xfrm>
                <a:off x="2352" y="1149"/>
                <a:ext cx="3408" cy="2115"/>
                <a:chOff x="0" y="1149"/>
                <a:chExt cx="5760" cy="2115"/>
              </a:xfrm>
            </p:grpSpPr>
            <p:sp>
              <p:nvSpPr>
                <p:cNvPr id="112681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0" y="1149"/>
                  <a:ext cx="5760" cy="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682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0" y="2187"/>
                  <a:ext cx="5760" cy="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2683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0" y="3264"/>
                  <a:ext cx="5760" cy="0"/>
                </a:xfrm>
                <a:prstGeom prst="line">
                  <a:avLst/>
                </a:prstGeom>
                <a:noFill/>
                <a:ln w="3810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12684" name="Line 44"/>
              <p:cNvSpPr>
                <a:spLocks noChangeShapeType="1"/>
              </p:cNvSpPr>
              <p:nvPr/>
            </p:nvSpPr>
            <p:spPr bwMode="auto">
              <a:xfrm>
                <a:off x="2346" y="0"/>
                <a:ext cx="0" cy="4320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2685" name="Rectangle 45"/>
            <p:cNvSpPr>
              <a:spLocks noChangeArrowheads="1"/>
            </p:cNvSpPr>
            <p:nvPr/>
          </p:nvSpPr>
          <p:spPr bwMode="auto">
            <a:xfrm>
              <a:off x="1875" y="3480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4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686" name="Rectangle 46"/>
            <p:cNvSpPr>
              <a:spLocks noChangeArrowheads="1"/>
            </p:cNvSpPr>
            <p:nvPr/>
          </p:nvSpPr>
          <p:spPr bwMode="auto">
            <a:xfrm>
              <a:off x="1911" y="2427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3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687" name="Rectangle 47"/>
            <p:cNvSpPr>
              <a:spLocks noChangeArrowheads="1"/>
            </p:cNvSpPr>
            <p:nvPr/>
          </p:nvSpPr>
          <p:spPr bwMode="auto">
            <a:xfrm>
              <a:off x="1902" y="1392"/>
              <a:ext cx="288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688" name="Rectangle 48"/>
            <p:cNvSpPr>
              <a:spLocks noChangeArrowheads="1"/>
            </p:cNvSpPr>
            <p:nvPr/>
          </p:nvSpPr>
          <p:spPr bwMode="auto">
            <a:xfrm>
              <a:off x="1878" y="363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sp>
        <p:nvSpPr>
          <p:cNvPr id="112689" name="Rectangle 49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7772400" cy="685800"/>
          </a:xfrm>
        </p:spPr>
        <p:txBody>
          <a:bodyPr/>
          <a:lstStyle/>
          <a:p>
            <a:pPr algn="l"/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OF-poort.</a:t>
            </a:r>
            <a:endParaRPr lang="nl-NL" altLang="nl-NL"/>
          </a:p>
        </p:txBody>
      </p:sp>
      <p:sp>
        <p:nvSpPr>
          <p:cNvPr id="112690" name="Rectangle 50"/>
          <p:cNvSpPr>
            <a:spLocks noChangeArrowheads="1"/>
          </p:cNvSpPr>
          <p:nvPr/>
        </p:nvSpPr>
        <p:spPr bwMode="auto">
          <a:xfrm>
            <a:off x="0" y="3733800"/>
            <a:ext cx="3048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 uitgang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1 als . . .</a:t>
            </a:r>
            <a:endParaRPr lang="nl-NL" altLang="nl-NL" sz="4400">
              <a:solidFill>
                <a:srgbClr val="FF3300"/>
              </a:solidFill>
            </a:endParaRPr>
          </a:p>
        </p:txBody>
      </p:sp>
      <p:sp>
        <p:nvSpPr>
          <p:cNvPr id="112691" name="Rectangle 51"/>
          <p:cNvSpPr>
            <a:spLocks noChangeArrowheads="1"/>
          </p:cNvSpPr>
          <p:nvPr/>
        </p:nvSpPr>
        <p:spPr bwMode="auto">
          <a:xfrm>
            <a:off x="0" y="5029200"/>
            <a:ext cx="3048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één of beide ingangen 1 is.</a:t>
            </a:r>
            <a:endParaRPr lang="nl-NL" altLang="nl-NL" sz="440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19768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12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12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autoUpdateAnimBg="0"/>
      <p:bldP spid="112649" grpId="0" autoUpdateAnimBg="0"/>
      <p:bldP spid="112650" grpId="0" autoUpdateAnimBg="0"/>
      <p:bldP spid="112651" grpId="0" autoUpdateAnimBg="0"/>
      <p:bldP spid="112658" grpId="0" autoUpdateAnimBg="0"/>
      <p:bldP spid="112659" grpId="0" autoUpdateAnimBg="0"/>
      <p:bldP spid="112660" grpId="0" autoUpdateAnimBg="0"/>
      <p:bldP spid="112667" grpId="0" autoUpdateAnimBg="0"/>
      <p:bldP spid="112668" grpId="0" autoUpdateAnimBg="0"/>
      <p:bldP spid="112669" grpId="0" autoUpdateAnimBg="0"/>
      <p:bldP spid="112676" grpId="0" autoUpdateAnimBg="0"/>
      <p:bldP spid="112677" grpId="0" autoUpdateAnimBg="0"/>
      <p:bldP spid="112689" grpId="0" autoUpdateAnimBg="0"/>
      <p:bldP spid="112690" grpId="0" autoUpdateAnimBg="0"/>
      <p:bldP spid="11269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49530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Invertor.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88" name="Rectangle 24"/>
          <p:cNvSpPr>
            <a:spLocks noChangeArrowheads="1"/>
          </p:cNvSpPr>
          <p:nvPr/>
        </p:nvSpPr>
        <p:spPr bwMode="auto">
          <a:xfrm>
            <a:off x="2590800" y="2209800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89" name="Rectangle 25"/>
          <p:cNvSpPr>
            <a:spLocks noChangeArrowheads="1"/>
          </p:cNvSpPr>
          <p:nvPr/>
        </p:nvSpPr>
        <p:spPr bwMode="auto">
          <a:xfrm>
            <a:off x="5562600" y="2238375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93" name="Rectangle 29"/>
          <p:cNvSpPr>
            <a:spLocks noChangeArrowheads="1"/>
          </p:cNvSpPr>
          <p:nvPr/>
        </p:nvSpPr>
        <p:spPr bwMode="auto">
          <a:xfrm>
            <a:off x="0" y="609600"/>
            <a:ext cx="5410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 invert betekent . . .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94" name="Rectangle 30"/>
          <p:cNvSpPr>
            <a:spLocks noChangeArrowheads="1"/>
          </p:cNvSpPr>
          <p:nvPr/>
        </p:nvSpPr>
        <p:spPr bwMode="auto">
          <a:xfrm>
            <a:off x="5334000" y="609600"/>
            <a:ext cx="2514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omkeren.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3696" name="Group 32"/>
          <p:cNvGrpSpPr>
            <a:grpSpLocks/>
          </p:cNvGrpSpPr>
          <p:nvPr/>
        </p:nvGrpSpPr>
        <p:grpSpPr bwMode="auto">
          <a:xfrm>
            <a:off x="3124200" y="2028825"/>
            <a:ext cx="2438400" cy="1371600"/>
            <a:chOff x="1968" y="1278"/>
            <a:chExt cx="1536" cy="864"/>
          </a:xfrm>
        </p:grpSpPr>
        <p:sp>
          <p:nvSpPr>
            <p:cNvPr id="113683" name="Rectangle 19"/>
            <p:cNvSpPr>
              <a:spLocks noChangeArrowheads="1"/>
            </p:cNvSpPr>
            <p:nvPr/>
          </p:nvSpPr>
          <p:spPr bwMode="auto">
            <a:xfrm>
              <a:off x="2544" y="1422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3684" name="Rectangle 20"/>
            <p:cNvSpPr>
              <a:spLocks noChangeArrowheads="1"/>
            </p:cNvSpPr>
            <p:nvPr/>
          </p:nvSpPr>
          <p:spPr bwMode="auto">
            <a:xfrm>
              <a:off x="2448" y="1278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3685" name="Line 21"/>
            <p:cNvSpPr>
              <a:spLocks noChangeShapeType="1"/>
            </p:cNvSpPr>
            <p:nvPr/>
          </p:nvSpPr>
          <p:spPr bwMode="auto">
            <a:xfrm>
              <a:off x="3024" y="1710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3687" name="Line 23"/>
            <p:cNvSpPr>
              <a:spLocks noChangeShapeType="1"/>
            </p:cNvSpPr>
            <p:nvPr/>
          </p:nvSpPr>
          <p:spPr bwMode="auto">
            <a:xfrm>
              <a:off x="1968" y="1710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3695" name="Freeform 31"/>
            <p:cNvSpPr>
              <a:spLocks/>
            </p:cNvSpPr>
            <p:nvPr/>
          </p:nvSpPr>
          <p:spPr bwMode="auto">
            <a:xfrm>
              <a:off x="3024" y="1584"/>
              <a:ext cx="114" cy="126"/>
            </a:xfrm>
            <a:custGeom>
              <a:avLst/>
              <a:gdLst>
                <a:gd name="T0" fmla="*/ 0 w 114"/>
                <a:gd name="T1" fmla="*/ 0 h 126"/>
                <a:gd name="T2" fmla="*/ 114 w 114"/>
                <a:gd name="T3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4" h="126">
                  <a:moveTo>
                    <a:pt x="0" y="0"/>
                  </a:moveTo>
                  <a:lnTo>
                    <a:pt x="114" y="126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3697" name="Rectangle 33"/>
          <p:cNvSpPr>
            <a:spLocks noChangeArrowheads="1"/>
          </p:cNvSpPr>
          <p:nvPr/>
        </p:nvSpPr>
        <p:spPr bwMode="auto">
          <a:xfrm>
            <a:off x="2600325" y="4600575"/>
            <a:ext cx="76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3698" name="Rectangle 34"/>
          <p:cNvSpPr>
            <a:spLocks noChangeArrowheads="1"/>
          </p:cNvSpPr>
          <p:nvPr/>
        </p:nvSpPr>
        <p:spPr bwMode="auto">
          <a:xfrm>
            <a:off x="5572125" y="4629150"/>
            <a:ext cx="1447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1295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752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2098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667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3699" name="Group 35"/>
          <p:cNvGrpSpPr>
            <a:grpSpLocks/>
          </p:cNvGrpSpPr>
          <p:nvPr/>
        </p:nvGrpSpPr>
        <p:grpSpPr bwMode="auto">
          <a:xfrm>
            <a:off x="3133725" y="4419600"/>
            <a:ext cx="2438400" cy="1371600"/>
            <a:chOff x="1968" y="1278"/>
            <a:chExt cx="1536" cy="864"/>
          </a:xfrm>
        </p:grpSpPr>
        <p:sp>
          <p:nvSpPr>
            <p:cNvPr id="113700" name="Rectangle 36"/>
            <p:cNvSpPr>
              <a:spLocks noChangeArrowheads="1"/>
            </p:cNvSpPr>
            <p:nvPr/>
          </p:nvSpPr>
          <p:spPr bwMode="auto">
            <a:xfrm>
              <a:off x="2544" y="1422"/>
              <a:ext cx="38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marL="8382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10287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20574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30861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4114800" indent="-838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45720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50292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54864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5943600" indent="-83820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nl-NL" sz="4000" b="1">
                  <a:solidFill>
                    <a:srgbClr val="3333CC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endParaRPr lang="nl-NL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3701" name="Rectangle 37"/>
            <p:cNvSpPr>
              <a:spLocks noChangeArrowheads="1"/>
            </p:cNvSpPr>
            <p:nvPr/>
          </p:nvSpPr>
          <p:spPr bwMode="auto">
            <a:xfrm>
              <a:off x="2448" y="1278"/>
              <a:ext cx="576" cy="86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3702" name="Line 38"/>
            <p:cNvSpPr>
              <a:spLocks noChangeShapeType="1"/>
            </p:cNvSpPr>
            <p:nvPr/>
          </p:nvSpPr>
          <p:spPr bwMode="auto">
            <a:xfrm>
              <a:off x="3024" y="1710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3703" name="Line 39"/>
            <p:cNvSpPr>
              <a:spLocks noChangeShapeType="1"/>
            </p:cNvSpPr>
            <p:nvPr/>
          </p:nvSpPr>
          <p:spPr bwMode="auto">
            <a:xfrm>
              <a:off x="1968" y="1710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3704" name="Freeform 40"/>
            <p:cNvSpPr>
              <a:spLocks/>
            </p:cNvSpPr>
            <p:nvPr/>
          </p:nvSpPr>
          <p:spPr bwMode="auto">
            <a:xfrm>
              <a:off x="3024" y="1584"/>
              <a:ext cx="114" cy="126"/>
            </a:xfrm>
            <a:custGeom>
              <a:avLst/>
              <a:gdLst>
                <a:gd name="T0" fmla="*/ 0 w 114"/>
                <a:gd name="T1" fmla="*/ 0 h 126"/>
                <a:gd name="T2" fmla="*/ 114 w 114"/>
                <a:gd name="T3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4" h="126">
                  <a:moveTo>
                    <a:pt x="0" y="0"/>
                  </a:moveTo>
                  <a:lnTo>
                    <a:pt x="114" y="126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0627537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3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75"/>
                                        <p:tgtEl>
                                          <p:spTgt spid="113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3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3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3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autoUpdateAnimBg="0"/>
      <p:bldP spid="113688" grpId="0" autoUpdateAnimBg="0"/>
      <p:bldP spid="113689" grpId="0" autoUpdateAnimBg="0"/>
      <p:bldP spid="113693" grpId="0" autoUpdateAnimBg="0"/>
      <p:bldP spid="113694" grpId="0" autoUpdateAnimBg="0"/>
      <p:bldP spid="113697" grpId="0" autoUpdateAnimBg="0"/>
      <p:bldP spid="11369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3124200" cy="762000"/>
          </a:xfrm>
        </p:spPr>
        <p:txBody>
          <a:bodyPr/>
          <a:lstStyle/>
          <a:p>
            <a:pPr algn="l">
              <a:buClr>
                <a:srgbClr val="FF3300"/>
              </a:buClr>
            </a:pPr>
            <a:r>
              <a:rPr lang="en-US" altLang="nl-NL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Geheugencel.</a:t>
            </a:r>
            <a:endParaRPr lang="nl-NL" altLang="nl-NL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0" y="838200"/>
            <a:ext cx="198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 is . . .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1981200" y="838200"/>
            <a:ext cx="335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Memory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4343400" y="4267200"/>
            <a:ext cx="60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14715" name="Group 27"/>
          <p:cNvGrpSpPr>
            <a:grpSpLocks/>
          </p:cNvGrpSpPr>
          <p:nvPr/>
        </p:nvGrpSpPr>
        <p:grpSpPr bwMode="auto">
          <a:xfrm>
            <a:off x="3048000" y="3705225"/>
            <a:ext cx="3124200" cy="2009775"/>
            <a:chOff x="1920" y="1422"/>
            <a:chExt cx="1968" cy="1266"/>
          </a:xfrm>
        </p:grpSpPr>
        <p:sp>
          <p:nvSpPr>
            <p:cNvPr id="114697" name="Rectangle 9"/>
            <p:cNvSpPr>
              <a:spLocks noChangeArrowheads="1"/>
            </p:cNvSpPr>
            <p:nvPr/>
          </p:nvSpPr>
          <p:spPr bwMode="auto">
            <a:xfrm>
              <a:off x="2400" y="1422"/>
              <a:ext cx="1008" cy="126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4698" name="Line 10"/>
            <p:cNvSpPr>
              <a:spLocks noChangeShapeType="1"/>
            </p:cNvSpPr>
            <p:nvPr/>
          </p:nvSpPr>
          <p:spPr bwMode="auto">
            <a:xfrm>
              <a:off x="3408" y="2064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4699" name="Line 11"/>
            <p:cNvSpPr>
              <a:spLocks noChangeShapeType="1"/>
            </p:cNvSpPr>
            <p:nvPr/>
          </p:nvSpPr>
          <p:spPr bwMode="auto">
            <a:xfrm>
              <a:off x="1923" y="1680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  <p:sp>
          <p:nvSpPr>
            <p:cNvPr id="114709" name="Line 21"/>
            <p:cNvSpPr>
              <a:spLocks noChangeShapeType="1"/>
            </p:cNvSpPr>
            <p:nvPr/>
          </p:nvSpPr>
          <p:spPr bwMode="auto">
            <a:xfrm>
              <a:off x="1920" y="2400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 sz="2400">
                <a:solidFill>
                  <a:srgbClr val="000000"/>
                </a:solidFill>
              </a:endParaRPr>
            </a:p>
          </p:txBody>
        </p:sp>
      </p:grpSp>
      <p:sp>
        <p:nvSpPr>
          <p:cNvPr id="114711" name="Rectangle 23"/>
          <p:cNvSpPr>
            <a:spLocks noChangeArrowheads="1"/>
          </p:cNvSpPr>
          <p:nvPr/>
        </p:nvSpPr>
        <p:spPr bwMode="auto">
          <a:xfrm>
            <a:off x="3810000" y="4724400"/>
            <a:ext cx="60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4712" name="Rectangle 24"/>
          <p:cNvSpPr>
            <a:spLocks noChangeArrowheads="1"/>
          </p:cNvSpPr>
          <p:nvPr/>
        </p:nvSpPr>
        <p:spPr bwMode="auto">
          <a:xfrm>
            <a:off x="3810000" y="3581400"/>
            <a:ext cx="60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8382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0574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0861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114800" indent="-838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50292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54864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943600" indent="-838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</a:t>
            </a:r>
            <a:endParaRPr lang="nl-NL" altLang="nl-NL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4721" name="Rectangle 33"/>
          <p:cNvSpPr>
            <a:spLocks noChangeArrowheads="1"/>
          </p:cNvSpPr>
          <p:nvPr/>
        </p:nvSpPr>
        <p:spPr bwMode="auto">
          <a:xfrm>
            <a:off x="47625" y="1447800"/>
            <a:ext cx="198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 is . . .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722" name="Rectangle 34"/>
          <p:cNvSpPr>
            <a:spLocks noChangeArrowheads="1"/>
          </p:cNvSpPr>
          <p:nvPr/>
        </p:nvSpPr>
        <p:spPr bwMode="auto">
          <a:xfrm>
            <a:off x="1981200" y="1447800"/>
            <a:ext cx="5257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 (onthouden)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723" name="Rectangle 35"/>
          <p:cNvSpPr>
            <a:spLocks noChangeArrowheads="1"/>
          </p:cNvSpPr>
          <p:nvPr/>
        </p:nvSpPr>
        <p:spPr bwMode="auto">
          <a:xfrm>
            <a:off x="14288" y="2133600"/>
            <a:ext cx="1981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 is . . .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4724" name="Rectangle 36"/>
          <p:cNvSpPr>
            <a:spLocks noChangeArrowheads="1"/>
          </p:cNvSpPr>
          <p:nvPr/>
        </p:nvSpPr>
        <p:spPr bwMode="auto">
          <a:xfrm>
            <a:off x="1981200" y="2133600"/>
            <a:ext cx="335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3300"/>
              </a:buClr>
            </a:pPr>
            <a:r>
              <a:rPr lang="en-US" altLang="nl-NL" sz="4000" b="1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reset (wissen)</a:t>
            </a:r>
            <a:endParaRPr lang="nl-NL" altLang="nl-NL" sz="4000" b="1">
              <a:solidFill>
                <a:srgbClr val="3333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4255297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4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75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5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5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4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75"/>
                                        <p:tgtEl>
                                          <p:spTgt spid="114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14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75"/>
                                        <p:tgtEl>
                                          <p:spTgt spid="11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autoUpdateAnimBg="0"/>
      <p:bldP spid="114693" grpId="0" autoUpdateAnimBg="0"/>
      <p:bldP spid="114694" grpId="0" autoUpdateAnimBg="0"/>
      <p:bldP spid="114696" grpId="0" autoUpdateAnimBg="0"/>
      <p:bldP spid="114711" grpId="0" autoUpdateAnimBg="0"/>
      <p:bldP spid="114712" grpId="0" autoUpdateAnimBg="0"/>
      <p:bldP spid="114721" grpId="0" autoUpdateAnimBg="0"/>
      <p:bldP spid="114722" grpId="0" autoUpdateAnimBg="0"/>
      <p:bldP spid="114723" grpId="0" autoUpdateAnimBg="0"/>
      <p:bldP spid="114724" grpId="0" autoUpdateAnimBg="0"/>
    </p:bldLst>
  </p:timing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2357</Words>
  <Application>Microsoft Office PowerPoint</Application>
  <PresentationFormat>Diavoorstelling (4:3)</PresentationFormat>
  <Paragraphs>902</Paragraphs>
  <Slides>46</Slides>
  <Notes>1</Notes>
  <HiddenSlides>6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46</vt:i4>
      </vt:variant>
    </vt:vector>
  </HeadingPairs>
  <TitlesOfParts>
    <vt:vector size="48" baseType="lpstr">
      <vt:lpstr>Standaardontwerp</vt:lpstr>
      <vt:lpstr>Grafiek</vt:lpstr>
      <vt:lpstr>Signaalverwerking</vt:lpstr>
      <vt:lpstr>1. Verwerkers op het  systeembord</vt:lpstr>
      <vt:lpstr>Comparator.</vt:lpstr>
      <vt:lpstr>Comparator.</vt:lpstr>
      <vt:lpstr>De uitgang is 1 als . . .</vt:lpstr>
      <vt:lpstr>EN-poort.</vt:lpstr>
      <vt:lpstr>OF-poort.</vt:lpstr>
      <vt:lpstr>Invertor.</vt:lpstr>
      <vt:lpstr>Geheugencel.</vt:lpstr>
      <vt:lpstr>Geheugencel.</vt:lpstr>
      <vt:lpstr>Geheugencel.</vt:lpstr>
      <vt:lpstr>Geheugencel.</vt:lpstr>
      <vt:lpstr>Teller.</vt:lpstr>
      <vt:lpstr>A en B zijn ingangen, O is een uitgang</vt:lpstr>
      <vt:lpstr>Drie systemen</vt:lpstr>
      <vt:lpstr>2. Toepassingen: IR-buitenlamp</vt:lpstr>
      <vt:lpstr>PowerPoint-presentatie</vt:lpstr>
      <vt:lpstr>Te hoog voor de tunnel?</vt:lpstr>
      <vt:lpstr>PowerPoint-presentatie</vt:lpstr>
      <vt:lpstr>Stuursysteem (bijv. ‘dievenlamp’)</vt:lpstr>
      <vt:lpstr>PowerPoint-presentatie</vt:lpstr>
      <vt:lpstr>3. IJkgrafiek en gevoeligheid van een sensor</vt:lpstr>
      <vt:lpstr>IJkgrafiek</vt:lpstr>
      <vt:lpstr>5. De werking van een temperatuursensor</vt:lpstr>
      <vt:lpstr>De temperatuur stijgt dus R2 . .</vt:lpstr>
      <vt:lpstr>6. AD-omzetter (Analoog naar Digitaal omzetter): vwo</vt:lpstr>
      <vt:lpstr>AD-omzetter van het systeembord: vwo</vt:lpstr>
      <vt:lpstr>4 bits AD-omzetter (ADC = Analoog Digitaal Convertor): vwo</vt:lpstr>
      <vt:lpstr>4 bits AD-omzetter (Analoog in, digitaal uit): vwo</vt:lpstr>
      <vt:lpstr>PowerPoint-presentatie</vt:lpstr>
      <vt:lpstr>Temperatuursensor en AD-omzetter: vwo</vt:lpstr>
      <vt:lpstr>Stap 1.</vt:lpstr>
      <vt:lpstr>Stap 2.</vt:lpstr>
      <vt:lpstr>Thermometer</vt:lpstr>
      <vt:lpstr>Thermometer</vt:lpstr>
      <vt:lpstr>Geluid (analoog signaal) naar (digiaal) (1)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7. Tientallig en tweetallig (binair) stelsel</vt:lpstr>
      <vt:lpstr>Tweetallig (binair) stelsel</vt:lpstr>
      <vt:lpstr>Tweetallig (binair) stelsel: Voorbeelden</vt:lpstr>
      <vt:lpstr>Einde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Signaalverwerking</dc:title>
  <dc:creator>Ton&amp;Els</dc:creator>
  <cp:lastModifiedBy>Ton&amp;Els</cp:lastModifiedBy>
  <cp:revision>3</cp:revision>
  <dcterms:created xsi:type="dcterms:W3CDTF">2018-10-18T21:33:28Z</dcterms:created>
  <dcterms:modified xsi:type="dcterms:W3CDTF">2018-10-19T19:25:57Z</dcterms:modified>
</cp:coreProperties>
</file>