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6" r:id="rId6"/>
    <p:sldId id="261" r:id="rId7"/>
    <p:sldId id="264" r:id="rId8"/>
    <p:sldId id="266" r:id="rId9"/>
    <p:sldId id="263" r:id="rId10"/>
    <p:sldId id="267" r:id="rId11"/>
    <p:sldId id="269" r:id="rId12"/>
    <p:sldId id="279" r:id="rId13"/>
    <p:sldId id="273" r:id="rId14"/>
    <p:sldId id="275" r:id="rId15"/>
    <p:sldId id="280" r:id="rId16"/>
    <p:sldId id="27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>
        <p:scale>
          <a:sx n="60" d="100"/>
          <a:sy n="60" d="100"/>
        </p:scale>
        <p:origin x="-6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60B84-C6E2-41A4-B9A9-7A0549C82CE6}" type="datetimeFigureOut">
              <a:rPr lang="nl-NL" smtClean="0"/>
              <a:t>15-7-2021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4E3C-A127-4FDB-A75D-4B7842AE25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59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E3C-A127-4FDB-A75D-4B7842AE25C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45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7D50-8181-4607-992C-E257A27DD93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6797A-588E-4D67-BBE6-4DCB4D45056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98E71-94F5-488E-9FE5-9212566469D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79604-EFA2-48C5-A882-A68EB79C0B2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698C1-0072-445A-9083-8EEF2FED534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1B2-8888-482C-96A3-4596BE00C1A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D9E8-64A7-42AD-A7E2-11B76D4F53C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3F8D-3570-483B-B782-A13DF91D8B2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059A2-D735-4909-A352-707736F6720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344D-B9D8-4056-ACED-26574D6414D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79CD2-4F49-4FF5-8B15-817F648DC31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72EC2-3DC0-4EBE-8673-6D6D2E2F7871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hyperlink" Target="http://www.agtijmensen.n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ontbinden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194175"/>
            <a:ext cx="9144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46188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882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5445125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292735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486886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46188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882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692150"/>
            <a:ext cx="9144000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Wat 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is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kracht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, hoe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teken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je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kracht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.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Welke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krachten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zijn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er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?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Welke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krachten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werken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er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(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voorbeelden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)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Krachten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optellen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die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dezelfde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werklijn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hebben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.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Krachten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optellen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door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constructie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.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Krachten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optellen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door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berekening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Samenvatting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.</a:t>
            </a:r>
            <a:endParaRPr lang="en-US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88" y="116522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350" y="180657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938" y="2336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280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-7977" y="6573814"/>
            <a:ext cx="4075921" cy="290647"/>
            <a:chOff x="-7977" y="6573814"/>
            <a:chExt cx="4075921" cy="290647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97446" y="6587462"/>
              <a:ext cx="327049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609600" indent="-6096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526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098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36575" indent="-5365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nl-NL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hlinkClick r:id="rId9"/>
                </a:rPr>
                <a:t>agtijmensen.nl</a:t>
              </a:r>
              <a:r>
                <a:rPr kumimoji="0" lang="en-US" altLang="nl-NL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15072021</a:t>
              </a:r>
              <a:endParaRPr kumimoji="0" lang="nl-NL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7" y="6573814"/>
              <a:ext cx="817549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9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ouwbalance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" y="1081882"/>
            <a:ext cx="916821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ep 101"/>
          <p:cNvGrpSpPr/>
          <p:nvPr/>
        </p:nvGrpSpPr>
        <p:grpSpPr>
          <a:xfrm rot="19982558">
            <a:off x="3146429" y="4300759"/>
            <a:ext cx="4253915" cy="375012"/>
            <a:chOff x="589791" y="4566156"/>
            <a:chExt cx="4253915" cy="375012"/>
          </a:xfrm>
        </p:grpSpPr>
        <p:sp>
          <p:nvSpPr>
            <p:cNvPr id="103" name="Rechthoek 102"/>
            <p:cNvSpPr/>
            <p:nvPr/>
          </p:nvSpPr>
          <p:spPr>
            <a:xfrm>
              <a:off x="663092" y="4575219"/>
              <a:ext cx="39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4" name="Groep 103"/>
            <p:cNvGrpSpPr/>
            <p:nvPr/>
          </p:nvGrpSpPr>
          <p:grpSpPr>
            <a:xfrm>
              <a:off x="589791" y="4566156"/>
              <a:ext cx="4253915" cy="375012"/>
              <a:chOff x="437391" y="3429000"/>
              <a:chExt cx="4253915" cy="375012"/>
            </a:xfrm>
          </p:grpSpPr>
          <p:grpSp>
            <p:nvGrpSpPr>
              <p:cNvPr id="105" name="Groep 104"/>
              <p:cNvGrpSpPr/>
              <p:nvPr/>
            </p:nvGrpSpPr>
            <p:grpSpPr>
              <a:xfrm>
                <a:off x="499723" y="3429000"/>
                <a:ext cx="3960462" cy="360000"/>
                <a:chOff x="395536" y="2132856"/>
                <a:chExt cx="3960462" cy="360000"/>
              </a:xfrm>
            </p:grpSpPr>
            <p:cxnSp>
              <p:nvCxnSpPr>
                <p:cNvPr id="110" name="Rechte verbindingslijn 109"/>
                <p:cNvCxnSpPr/>
                <p:nvPr/>
              </p:nvCxnSpPr>
              <p:spPr>
                <a:xfrm>
                  <a:off x="395536" y="2132856"/>
                  <a:ext cx="39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Rechte verbindingslijn 110"/>
                <p:cNvCxnSpPr/>
                <p:nvPr/>
              </p:nvCxnSpPr>
              <p:spPr>
                <a:xfrm>
                  <a:off x="395536" y="2490487"/>
                  <a:ext cx="39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" name="Groep 111"/>
                <p:cNvGrpSpPr/>
                <p:nvPr/>
              </p:nvGrpSpPr>
              <p:grpSpPr>
                <a:xfrm>
                  <a:off x="395536" y="2135225"/>
                  <a:ext cx="3960462" cy="357631"/>
                  <a:chOff x="395536" y="2135225"/>
                  <a:chExt cx="3960462" cy="357631"/>
                </a:xfrm>
              </p:grpSpPr>
              <p:cxnSp>
                <p:nvCxnSpPr>
                  <p:cNvPr id="113" name="Rechte verbindingslijn 112"/>
                  <p:cNvCxnSpPr/>
                  <p:nvPr/>
                </p:nvCxnSpPr>
                <p:spPr>
                  <a:xfrm>
                    <a:off x="39553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Rechte verbindingslijn 113"/>
                  <p:cNvCxnSpPr/>
                  <p:nvPr/>
                </p:nvCxnSpPr>
                <p:spPr>
                  <a:xfrm>
                    <a:off x="75557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Rechte verbindingslijn 114"/>
                  <p:cNvCxnSpPr/>
                  <p:nvPr/>
                </p:nvCxnSpPr>
                <p:spPr>
                  <a:xfrm>
                    <a:off x="1115620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Rechte verbindingslijn 115"/>
                  <p:cNvCxnSpPr/>
                  <p:nvPr/>
                </p:nvCxnSpPr>
                <p:spPr>
                  <a:xfrm>
                    <a:off x="1475662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Rechte verbindingslijn 116"/>
                  <p:cNvCxnSpPr/>
                  <p:nvPr/>
                </p:nvCxnSpPr>
                <p:spPr>
                  <a:xfrm>
                    <a:off x="1835704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Rechte verbindingslijn 117"/>
                  <p:cNvCxnSpPr/>
                  <p:nvPr/>
                </p:nvCxnSpPr>
                <p:spPr>
                  <a:xfrm>
                    <a:off x="219574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Rechte verbindingslijn 118"/>
                  <p:cNvCxnSpPr/>
                  <p:nvPr/>
                </p:nvCxnSpPr>
                <p:spPr>
                  <a:xfrm>
                    <a:off x="255578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Rechte verbindingslijn 119"/>
                  <p:cNvCxnSpPr/>
                  <p:nvPr/>
                </p:nvCxnSpPr>
                <p:spPr>
                  <a:xfrm>
                    <a:off x="2915830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Rechte verbindingslijn 120"/>
                  <p:cNvCxnSpPr/>
                  <p:nvPr/>
                </p:nvCxnSpPr>
                <p:spPr>
                  <a:xfrm>
                    <a:off x="3275872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Rechte verbindingslijn 121"/>
                  <p:cNvCxnSpPr/>
                  <p:nvPr/>
                </p:nvCxnSpPr>
                <p:spPr>
                  <a:xfrm>
                    <a:off x="3635914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Rechte verbindingslijn 122"/>
                  <p:cNvCxnSpPr/>
                  <p:nvPr/>
                </p:nvCxnSpPr>
                <p:spPr>
                  <a:xfrm>
                    <a:off x="399595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Rechte verbindingslijn 123"/>
                  <p:cNvCxnSpPr/>
                  <p:nvPr/>
                </p:nvCxnSpPr>
                <p:spPr>
                  <a:xfrm>
                    <a:off x="435599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6" name="Groep 105"/>
              <p:cNvGrpSpPr/>
              <p:nvPr/>
            </p:nvGrpSpPr>
            <p:grpSpPr>
              <a:xfrm>
                <a:off x="437391" y="3434680"/>
                <a:ext cx="4253915" cy="369332"/>
                <a:chOff x="437391" y="3434680"/>
                <a:chExt cx="4253915" cy="369332"/>
              </a:xfrm>
            </p:grpSpPr>
            <p:sp>
              <p:nvSpPr>
                <p:cNvPr id="107" name="Tekstvak 106"/>
                <p:cNvSpPr txBox="1"/>
                <p:nvPr/>
              </p:nvSpPr>
              <p:spPr>
                <a:xfrm>
                  <a:off x="437391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108" name="Tekstvak 107"/>
                <p:cNvSpPr txBox="1"/>
                <p:nvPr/>
              </p:nvSpPr>
              <p:spPr>
                <a:xfrm>
                  <a:off x="2250094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5</a:t>
                  </a:r>
                  <a:endParaRPr lang="nl-NL" dirty="0"/>
                </a:p>
              </p:txBody>
            </p:sp>
            <p:sp>
              <p:nvSpPr>
                <p:cNvPr id="109" name="Tekstvak 108"/>
                <p:cNvSpPr txBox="1"/>
                <p:nvPr/>
              </p:nvSpPr>
              <p:spPr>
                <a:xfrm>
                  <a:off x="3892269" y="3434680"/>
                  <a:ext cx="7990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10</a:t>
                  </a:r>
                  <a:endParaRPr lang="nl-NL" dirty="0"/>
                </a:p>
              </p:txBody>
            </p:sp>
          </p:grpSp>
        </p:grpSp>
      </p:grpSp>
      <p:grpSp>
        <p:nvGrpSpPr>
          <p:cNvPr id="125" name="Groep 124"/>
          <p:cNvGrpSpPr/>
          <p:nvPr/>
        </p:nvGrpSpPr>
        <p:grpSpPr>
          <a:xfrm rot="10082781">
            <a:off x="-691869" y="5641853"/>
            <a:ext cx="4253915" cy="375012"/>
            <a:chOff x="589791" y="4566156"/>
            <a:chExt cx="4253915" cy="375012"/>
          </a:xfrm>
        </p:grpSpPr>
        <p:sp>
          <p:nvSpPr>
            <p:cNvPr id="126" name="Rechthoek 125"/>
            <p:cNvSpPr/>
            <p:nvPr/>
          </p:nvSpPr>
          <p:spPr>
            <a:xfrm>
              <a:off x="663092" y="4575219"/>
              <a:ext cx="39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27" name="Groep 126"/>
            <p:cNvGrpSpPr/>
            <p:nvPr/>
          </p:nvGrpSpPr>
          <p:grpSpPr>
            <a:xfrm>
              <a:off x="589791" y="4566156"/>
              <a:ext cx="4253915" cy="375012"/>
              <a:chOff x="437391" y="3429000"/>
              <a:chExt cx="4253915" cy="375012"/>
            </a:xfrm>
          </p:grpSpPr>
          <p:grpSp>
            <p:nvGrpSpPr>
              <p:cNvPr id="128" name="Groep 127"/>
              <p:cNvGrpSpPr/>
              <p:nvPr/>
            </p:nvGrpSpPr>
            <p:grpSpPr>
              <a:xfrm>
                <a:off x="499723" y="3429000"/>
                <a:ext cx="3960462" cy="360000"/>
                <a:chOff x="395536" y="2132856"/>
                <a:chExt cx="3960462" cy="360000"/>
              </a:xfrm>
            </p:grpSpPr>
            <p:cxnSp>
              <p:nvCxnSpPr>
                <p:cNvPr id="133" name="Rechte verbindingslijn 132"/>
                <p:cNvCxnSpPr/>
                <p:nvPr/>
              </p:nvCxnSpPr>
              <p:spPr>
                <a:xfrm>
                  <a:off x="395536" y="2132856"/>
                  <a:ext cx="39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Rechte verbindingslijn 133"/>
                <p:cNvCxnSpPr/>
                <p:nvPr/>
              </p:nvCxnSpPr>
              <p:spPr>
                <a:xfrm>
                  <a:off x="395536" y="2490487"/>
                  <a:ext cx="39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ep 134"/>
                <p:cNvGrpSpPr/>
                <p:nvPr/>
              </p:nvGrpSpPr>
              <p:grpSpPr>
                <a:xfrm>
                  <a:off x="395536" y="2135225"/>
                  <a:ext cx="3960462" cy="357631"/>
                  <a:chOff x="395536" y="2135225"/>
                  <a:chExt cx="3960462" cy="357631"/>
                </a:xfrm>
              </p:grpSpPr>
              <p:cxnSp>
                <p:nvCxnSpPr>
                  <p:cNvPr id="136" name="Rechte verbindingslijn 135"/>
                  <p:cNvCxnSpPr/>
                  <p:nvPr/>
                </p:nvCxnSpPr>
                <p:spPr>
                  <a:xfrm>
                    <a:off x="39553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Rechte verbindingslijn 136"/>
                  <p:cNvCxnSpPr/>
                  <p:nvPr/>
                </p:nvCxnSpPr>
                <p:spPr>
                  <a:xfrm>
                    <a:off x="75557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Rechte verbindingslijn 137"/>
                  <p:cNvCxnSpPr/>
                  <p:nvPr/>
                </p:nvCxnSpPr>
                <p:spPr>
                  <a:xfrm>
                    <a:off x="1115620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Rechte verbindingslijn 138"/>
                  <p:cNvCxnSpPr/>
                  <p:nvPr/>
                </p:nvCxnSpPr>
                <p:spPr>
                  <a:xfrm>
                    <a:off x="1475662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Rechte verbindingslijn 139"/>
                  <p:cNvCxnSpPr/>
                  <p:nvPr/>
                </p:nvCxnSpPr>
                <p:spPr>
                  <a:xfrm>
                    <a:off x="1835704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Rechte verbindingslijn 140"/>
                  <p:cNvCxnSpPr/>
                  <p:nvPr/>
                </p:nvCxnSpPr>
                <p:spPr>
                  <a:xfrm>
                    <a:off x="219574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Rechte verbindingslijn 141"/>
                  <p:cNvCxnSpPr/>
                  <p:nvPr/>
                </p:nvCxnSpPr>
                <p:spPr>
                  <a:xfrm>
                    <a:off x="255578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Rechte verbindingslijn 142"/>
                  <p:cNvCxnSpPr/>
                  <p:nvPr/>
                </p:nvCxnSpPr>
                <p:spPr>
                  <a:xfrm>
                    <a:off x="2915830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Rechte verbindingslijn 143"/>
                  <p:cNvCxnSpPr/>
                  <p:nvPr/>
                </p:nvCxnSpPr>
                <p:spPr>
                  <a:xfrm>
                    <a:off x="3275872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Rechte verbindingslijn 144"/>
                  <p:cNvCxnSpPr/>
                  <p:nvPr/>
                </p:nvCxnSpPr>
                <p:spPr>
                  <a:xfrm>
                    <a:off x="3635914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Rechte verbindingslijn 145"/>
                  <p:cNvCxnSpPr/>
                  <p:nvPr/>
                </p:nvCxnSpPr>
                <p:spPr>
                  <a:xfrm>
                    <a:off x="399595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Rechte verbindingslijn 146"/>
                  <p:cNvCxnSpPr/>
                  <p:nvPr/>
                </p:nvCxnSpPr>
                <p:spPr>
                  <a:xfrm>
                    <a:off x="435599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9" name="Groep 128"/>
              <p:cNvGrpSpPr/>
              <p:nvPr/>
            </p:nvGrpSpPr>
            <p:grpSpPr>
              <a:xfrm>
                <a:off x="437391" y="3434680"/>
                <a:ext cx="4253915" cy="369332"/>
                <a:chOff x="437391" y="3434680"/>
                <a:chExt cx="4253915" cy="369332"/>
              </a:xfrm>
            </p:grpSpPr>
            <p:sp>
              <p:nvSpPr>
                <p:cNvPr id="130" name="Tekstvak 129"/>
                <p:cNvSpPr txBox="1"/>
                <p:nvPr/>
              </p:nvSpPr>
              <p:spPr>
                <a:xfrm>
                  <a:off x="437391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131" name="Tekstvak 130"/>
                <p:cNvSpPr txBox="1"/>
                <p:nvPr/>
              </p:nvSpPr>
              <p:spPr>
                <a:xfrm>
                  <a:off x="2250094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5</a:t>
                  </a:r>
                  <a:endParaRPr lang="nl-NL" dirty="0"/>
                </a:p>
              </p:txBody>
            </p:sp>
            <p:sp>
              <p:nvSpPr>
                <p:cNvPr id="132" name="Tekstvak 131"/>
                <p:cNvSpPr txBox="1"/>
                <p:nvPr/>
              </p:nvSpPr>
              <p:spPr>
                <a:xfrm>
                  <a:off x="3892269" y="3434680"/>
                  <a:ext cx="7990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10</a:t>
                  </a:r>
                  <a:endParaRPr lang="nl-NL" dirty="0"/>
                </a:p>
              </p:txBody>
            </p:sp>
          </p:grpSp>
        </p:grpSp>
      </p:grpSp>
      <p:sp>
        <p:nvSpPr>
          <p:cNvPr id="25606" name="Freeform 6"/>
          <p:cNvSpPr>
            <a:spLocks/>
          </p:cNvSpPr>
          <p:nvPr/>
        </p:nvSpPr>
        <p:spPr bwMode="auto">
          <a:xfrm>
            <a:off x="3465055" y="4046720"/>
            <a:ext cx="2663825" cy="474662"/>
          </a:xfrm>
          <a:custGeom>
            <a:avLst/>
            <a:gdLst>
              <a:gd name="T0" fmla="*/ 1710 w 1710"/>
              <a:gd name="T1" fmla="*/ 0 h 309"/>
              <a:gd name="T2" fmla="*/ 0 w 1710"/>
              <a:gd name="T3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10" h="309">
                <a:moveTo>
                  <a:pt x="1710" y="0"/>
                </a:moveTo>
                <a:lnTo>
                  <a:pt x="0" y="309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791959" y="4533022"/>
            <a:ext cx="2664000" cy="1440000"/>
          </a:xfrm>
          <a:custGeom>
            <a:avLst/>
            <a:gdLst>
              <a:gd name="T0" fmla="*/ 0 w 1593"/>
              <a:gd name="T1" fmla="*/ 846 h 846"/>
              <a:gd name="T2" fmla="*/ 1593 w 1593"/>
              <a:gd name="T3" fmla="*/ 0 h 8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93" h="846">
                <a:moveTo>
                  <a:pt x="0" y="846"/>
                </a:moveTo>
                <a:lnTo>
                  <a:pt x="1593" y="0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-27856" y="583416"/>
            <a:ext cx="6748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500 N.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krachtenschaal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is 1 cm = 200N.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-27856" y="986484"/>
            <a:ext cx="3860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+ F 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500N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-27856" y="1389552"/>
            <a:ext cx="3860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Parallellogram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7856" y="-18959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Koorddansen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Andes.</a:t>
            </a:r>
            <a:endParaRPr lang="nl-NL" sz="2800" dirty="0"/>
          </a:p>
        </p:txBody>
      </p:sp>
      <p:grpSp>
        <p:nvGrpSpPr>
          <p:cNvPr id="8" name="Groep 7"/>
          <p:cNvGrpSpPr/>
          <p:nvPr/>
        </p:nvGrpSpPr>
        <p:grpSpPr>
          <a:xfrm>
            <a:off x="3453553" y="4052615"/>
            <a:ext cx="2949014" cy="1368243"/>
            <a:chOff x="3453553" y="4052615"/>
            <a:chExt cx="2949014" cy="1368243"/>
          </a:xfrm>
        </p:grpSpPr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5916537" y="4296664"/>
              <a:ext cx="48603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Rechte verbindingslijn met pijl 3"/>
            <p:cNvCxnSpPr>
              <a:cxnSpLocks noChangeAspect="1"/>
            </p:cNvCxnSpPr>
            <p:nvPr/>
          </p:nvCxnSpPr>
          <p:spPr>
            <a:xfrm flipV="1">
              <a:off x="3453553" y="4052615"/>
              <a:ext cx="2700000" cy="136824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829667" y="5414160"/>
            <a:ext cx="2636684" cy="1111184"/>
            <a:chOff x="829667" y="5414160"/>
            <a:chExt cx="2636684" cy="1111184"/>
          </a:xfrm>
        </p:grpSpPr>
        <p:sp>
          <p:nvSpPr>
            <p:cNvPr id="25631" name="Rectangle 31"/>
            <p:cNvSpPr>
              <a:spLocks noChangeArrowheads="1"/>
            </p:cNvSpPr>
            <p:nvPr/>
          </p:nvSpPr>
          <p:spPr bwMode="auto">
            <a:xfrm>
              <a:off x="845610" y="6063679"/>
              <a:ext cx="48603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Rechte verbindingslijn met pijl 5"/>
            <p:cNvCxnSpPr>
              <a:cxnSpLocks noChangeAspect="1"/>
            </p:cNvCxnSpPr>
            <p:nvPr/>
          </p:nvCxnSpPr>
          <p:spPr>
            <a:xfrm flipH="1">
              <a:off x="829667" y="5414160"/>
              <a:ext cx="2636684" cy="5760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/>
          <p:cNvGrpSpPr/>
          <p:nvPr/>
        </p:nvGrpSpPr>
        <p:grpSpPr>
          <a:xfrm>
            <a:off x="3260090" y="5416856"/>
            <a:ext cx="497252" cy="1279336"/>
            <a:chOff x="3260090" y="5416856"/>
            <a:chExt cx="497252" cy="1279336"/>
          </a:xfrm>
        </p:grpSpPr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3450936" y="5416856"/>
              <a:ext cx="1588" cy="900000"/>
            </a:xfrm>
            <a:custGeom>
              <a:avLst/>
              <a:gdLst>
                <a:gd name="T0" fmla="*/ 0 w 1"/>
                <a:gd name="T1" fmla="*/ 0 h 474"/>
                <a:gd name="T2" fmla="*/ 0 w 1"/>
                <a:gd name="T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74">
                  <a:moveTo>
                    <a:pt x="0" y="0"/>
                  </a:moveTo>
                  <a:lnTo>
                    <a:pt x="0" y="474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3260090" y="6234527"/>
              <a:ext cx="4972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2915816" y="3988802"/>
            <a:ext cx="1109599" cy="1445830"/>
            <a:chOff x="2915816" y="3988802"/>
            <a:chExt cx="1109599" cy="1445830"/>
          </a:xfrm>
        </p:grpSpPr>
        <p:sp>
          <p:nvSpPr>
            <p:cNvPr id="25603" name="Freeform 3"/>
            <p:cNvSpPr>
              <a:spLocks/>
            </p:cNvSpPr>
            <p:nvPr/>
          </p:nvSpPr>
          <p:spPr bwMode="auto">
            <a:xfrm flipV="1">
              <a:off x="3459940" y="4534632"/>
              <a:ext cx="1588" cy="900000"/>
            </a:xfrm>
            <a:custGeom>
              <a:avLst/>
              <a:gdLst>
                <a:gd name="T0" fmla="*/ 0 w 1"/>
                <a:gd name="T1" fmla="*/ 0 h 534"/>
                <a:gd name="T2" fmla="*/ 0 w 1"/>
                <a:gd name="T3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34">
                  <a:moveTo>
                    <a:pt x="0" y="0"/>
                  </a:moveTo>
                  <a:lnTo>
                    <a:pt x="0" y="534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ash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2915816" y="3988802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5707535" y="1196752"/>
            <a:ext cx="329410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krachten van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1,70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1,50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om 0,500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te “tillen”!</a:t>
            </a: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-27856" y="1792619"/>
            <a:ext cx="3860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4227602" y="5696018"/>
            <a:ext cx="990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4897812" y="5696018"/>
            <a:ext cx="1619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8,5 cm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6200778" y="5696018"/>
            <a:ext cx="5860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8,5.200 N = 1,70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4227602" y="6263937"/>
            <a:ext cx="990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36"/>
          <p:cNvSpPr>
            <a:spLocks noChangeArrowheads="1"/>
          </p:cNvSpPr>
          <p:nvPr/>
        </p:nvSpPr>
        <p:spPr bwMode="auto">
          <a:xfrm>
            <a:off x="4897812" y="6263937"/>
            <a:ext cx="1619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7,5 cm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6200778" y="6263937"/>
            <a:ext cx="5860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7,5.200 N = 1,50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Actieknop: Verder of Volgende 9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27" grpId="0"/>
      <p:bldP spid="25635" grpId="0"/>
      <p:bldP spid="25636" grpId="0"/>
      <p:bldP spid="2" grpId="0"/>
      <p:bldP spid="3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99592" y="6333287"/>
            <a:ext cx="2490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0,50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a/40 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Voorkennis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sinus,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cosinus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tangens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-10787" y="4910327"/>
            <a:ext cx="7175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533400" indent="-5334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246188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882775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algn="l" fontAlgn="base"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ezelsbruggetje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7317688" y="5057775"/>
            <a:ext cx="3240088" cy="1611313"/>
          </a:xfrm>
          <a:prstGeom prst="wedgeRoundRectCallout">
            <a:avLst>
              <a:gd name="adj1" fmla="val 37556"/>
              <a:gd name="adj2" fmla="val -16349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latin typeface="Arial" panose="020B0604020202020204" pitchFamily="34" charset="0"/>
                <a:cs typeface="Arial" panose="020B0604020202020204" pitchFamily="34" charset="0"/>
              </a:rPr>
              <a:t>overstaande  rechthoek zijde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280900" y="2521456"/>
            <a:ext cx="149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14350" algn="l" fontAlgn="base">
              <a:spcAft>
                <a:spcPct val="0"/>
              </a:spcAft>
            </a:pPr>
            <a:r>
              <a:rPr lang="en-US" altLang="nl-N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nl-NL" sz="28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280900" y="3435745"/>
            <a:ext cx="149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14350" algn="l" fontAlgn="base">
              <a:spcAft>
                <a:spcPct val="0"/>
              </a:spcAft>
            </a:pPr>
            <a:r>
              <a:rPr lang="en-US" altLang="nl-N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nl-NL" sz="28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4280900" y="4293620"/>
            <a:ext cx="1403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14350" algn="l" fontAlgn="base">
              <a:spcAft>
                <a:spcPct val="0"/>
              </a:spcAft>
            </a:pPr>
            <a:r>
              <a:rPr lang="en-US" altLang="nl-N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altLang="nl-NL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-10787" y="5384646"/>
            <a:ext cx="9144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3038" indent="-77788" algn="l" fontAlgn="base"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altLang="nl-NL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30°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cm.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-10787" y="5858965"/>
            <a:ext cx="1992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14350" algn="l" fontAlgn="base"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3280067" y="6333287"/>
            <a:ext cx="5076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0,5 .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899592" y="5871669"/>
            <a:ext cx="4249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sin30°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a/c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a/40 →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4280900" y="862461"/>
            <a:ext cx="5062912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l">
              <a:lnSpc>
                <a:spcPct val="80000"/>
              </a:lnSpc>
            </a:pPr>
            <a:r>
              <a:rPr lang="en-US" altLang="nl-NL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Vanuit</a:t>
            </a:r>
            <a:r>
              <a:rPr lang="en-US" alt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4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gezien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is: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 de </a:t>
            </a:r>
            <a:r>
              <a:rPr lang="en-US" altLang="nl-NL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verstaande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rechthoekszijde</a:t>
            </a:r>
            <a:endParaRPr lang="en-US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anliggende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rechthoekszijde</a:t>
            </a:r>
            <a:endParaRPr lang="nl-NL" alt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 de </a:t>
            </a:r>
            <a:r>
              <a:rPr lang="en-US" altLang="nl-NL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chuine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zijde</a:t>
            </a:r>
            <a:endParaRPr lang="en-US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-36513" y="474319"/>
            <a:ext cx="64897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rechthoekige</a:t>
            </a:r>
            <a:r>
              <a:rPr lang="en-US" alt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driehoek</a:t>
            </a:r>
            <a:r>
              <a:rPr lang="en-US" alt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8856" y="980728"/>
            <a:ext cx="4072081" cy="2482007"/>
            <a:chOff x="-223400" y="810852"/>
            <a:chExt cx="4072081" cy="2482007"/>
          </a:xfrm>
        </p:grpSpPr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674863" y="2831194"/>
              <a:ext cx="9366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3380493" y="1896156"/>
              <a:ext cx="468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1556810" y="1536761"/>
              <a:ext cx="3995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156171" y="1103994"/>
              <a:ext cx="3205162" cy="1904459"/>
              <a:chOff x="156171" y="1103994"/>
              <a:chExt cx="3205162" cy="1904459"/>
            </a:xfrm>
          </p:grpSpPr>
          <p:grpSp>
            <p:nvGrpSpPr>
              <p:cNvPr id="3" name="Groep 2"/>
              <p:cNvGrpSpPr/>
              <p:nvPr/>
            </p:nvGrpSpPr>
            <p:grpSpPr>
              <a:xfrm>
                <a:off x="156171" y="1103994"/>
                <a:ext cx="3205162" cy="1836737"/>
                <a:chOff x="156171" y="652220"/>
                <a:chExt cx="3205162" cy="1836737"/>
              </a:xfrm>
            </p:grpSpPr>
            <p:sp>
              <p:nvSpPr>
                <p:cNvPr id="57350" name="AutoShape 6"/>
                <p:cNvSpPr>
                  <a:spLocks noChangeArrowheads="1"/>
                </p:cNvSpPr>
                <p:nvPr/>
              </p:nvSpPr>
              <p:spPr bwMode="auto">
                <a:xfrm rot="16200000">
                  <a:off x="840383" y="-31992"/>
                  <a:ext cx="1836737" cy="3205162"/>
                </a:xfrm>
                <a:prstGeom prst="rtTriangl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59" name="Freeform 15"/>
                <p:cNvSpPr>
                  <a:spLocks/>
                </p:cNvSpPr>
                <p:nvPr/>
              </p:nvSpPr>
              <p:spPr bwMode="auto">
                <a:xfrm>
                  <a:off x="3138195" y="2182276"/>
                  <a:ext cx="203836" cy="284163"/>
                </a:xfrm>
                <a:custGeom>
                  <a:avLst/>
                  <a:gdLst>
                    <a:gd name="T0" fmla="*/ 156 w 156"/>
                    <a:gd name="T1" fmla="*/ 0 h 179"/>
                    <a:gd name="T2" fmla="*/ 0 w 156"/>
                    <a:gd name="T3" fmla="*/ 3 h 179"/>
                    <a:gd name="T4" fmla="*/ 0 w 156"/>
                    <a:gd name="T5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" h="179">
                      <a:moveTo>
                        <a:pt x="156" y="0"/>
                      </a:moveTo>
                      <a:lnTo>
                        <a:pt x="0" y="3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7373" name="Rectangle 29"/>
              <p:cNvSpPr>
                <a:spLocks noChangeArrowheads="1"/>
              </p:cNvSpPr>
              <p:nvPr/>
            </p:nvSpPr>
            <p:spPr bwMode="auto">
              <a:xfrm>
                <a:off x="541745" y="2485233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8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a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-223400" y="2720259"/>
              <a:ext cx="4683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3308005" y="2720259"/>
              <a:ext cx="4683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3308005" y="810852"/>
              <a:ext cx="4683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5505037" y="2325120"/>
                <a:ext cx="556754" cy="91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bar>
                                <m:barPr>
                                  <m:ctrlPr>
                                    <a:rPr lang="nl-NL" sz="40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nl-NL" sz="4000" b="0" i="1" smtClean="0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bar>
                            </m:num>
                            <m:den>
                              <m:bar>
                                <m:barPr>
                                  <m:ctrlPr>
                                    <a:rPr lang="nl-NL" sz="40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nl-NL" sz="40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bar>
                            </m:den>
                          </m:f>
                        </m:e>
                      </m:box>
                    </m:oMath>
                  </m:oMathPara>
                </a14:m>
                <a:endParaRPr lang="nl-NL" sz="4000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37" y="2325120"/>
                <a:ext cx="556754" cy="9158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/>
              <p:cNvSpPr txBox="1"/>
              <p:nvPr/>
            </p:nvSpPr>
            <p:spPr>
              <a:xfrm>
                <a:off x="5505037" y="3239409"/>
                <a:ext cx="570541" cy="91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bar>
                                <m:barPr>
                                  <m:ctrlPr>
                                    <a:rPr lang="nl-NL" sz="40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nl-NL" sz="4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bar>
                            </m:num>
                            <m:den>
                              <m:bar>
                                <m:barPr>
                                  <m:ctrlPr>
                                    <a:rPr lang="nl-NL" sz="40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nl-NL" sz="40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bar>
                            </m:den>
                          </m:f>
                        </m:e>
                      </m:box>
                    </m:oMath>
                  </m:oMathPara>
                </a14:m>
                <a:endParaRPr lang="nl-NL" sz="4000" dirty="0"/>
              </a:p>
            </p:txBody>
          </p:sp>
        </mc:Choice>
        <mc:Fallback xmlns="">
          <p:sp>
            <p:nvSpPr>
              <p:cNvPr id="52" name="Tekstvak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37" y="3239409"/>
                <a:ext cx="570541" cy="9158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/>
              <p:cNvSpPr txBox="1"/>
              <p:nvPr/>
            </p:nvSpPr>
            <p:spPr>
              <a:xfrm>
                <a:off x="5505037" y="4097284"/>
                <a:ext cx="570541" cy="91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bar>
                                <m:barPr>
                                  <m:ctrlPr>
                                    <a:rPr lang="nl-NL" sz="40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nl-NL" sz="4000" b="0" i="1" smtClean="0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bar>
                            </m:num>
                            <m:den>
                              <m:bar>
                                <m:barPr>
                                  <m:ctrlPr>
                                    <a:rPr lang="nl-NL" sz="40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nl-NL" sz="4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bar>
                            </m:den>
                          </m:f>
                        </m:e>
                      </m:box>
                    </m:oMath>
                  </m:oMathPara>
                </a14:m>
                <a:endParaRPr lang="nl-NL" sz="4000" dirty="0"/>
              </a:p>
            </p:txBody>
          </p:sp>
        </mc:Choice>
        <mc:Fallback xmlns="">
          <p:sp>
            <p:nvSpPr>
              <p:cNvPr id="53" name="Tekstvak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37" y="4097284"/>
                <a:ext cx="570541" cy="9158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ctieknop: Verder of Volgende 5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-108519" y="548680"/>
            <a:ext cx="9361039" cy="6480720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Deze stof is vervallen voor havo.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/>
      <p:bldP spid="57349" grpId="0"/>
      <p:bldP spid="57358" grpId="0"/>
      <p:bldP spid="57360" grpId="0"/>
      <p:bldP spid="57361" grpId="0"/>
      <p:bldP spid="57362" grpId="0"/>
      <p:bldP spid="57364" grpId="0"/>
      <p:bldP spid="57365" grpId="0"/>
      <p:bldP spid="57366" grpId="0"/>
      <p:bldP spid="35" grpId="0"/>
      <p:bldP spid="39" grpId="0"/>
      <p:bldP spid="7" grpId="0"/>
      <p:bldP spid="52" grpId="0"/>
      <p:bldP spid="5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630" y="456536"/>
            <a:ext cx="9144000" cy="461665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y-as.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8539020" y="3733800"/>
            <a:ext cx="217644" cy="2209800"/>
            <a:chOff x="7435694" y="3733800"/>
            <a:chExt cx="217644" cy="2209800"/>
          </a:xfrm>
        </p:grpSpPr>
        <p:sp>
          <p:nvSpPr>
            <p:cNvPr id="4137" name="Freeform 41"/>
            <p:cNvSpPr>
              <a:spLocks noChangeAspect="1"/>
            </p:cNvSpPr>
            <p:nvPr/>
          </p:nvSpPr>
          <p:spPr bwMode="auto">
            <a:xfrm>
              <a:off x="7435694" y="5727596"/>
              <a:ext cx="216000" cy="216000"/>
            </a:xfrm>
            <a:custGeom>
              <a:avLst/>
              <a:gdLst>
                <a:gd name="T0" fmla="*/ 288 w 288"/>
                <a:gd name="T1" fmla="*/ 0 h 288"/>
                <a:gd name="T2" fmla="*/ 0 w 288"/>
                <a:gd name="T3" fmla="*/ 0 h 288"/>
                <a:gd name="T4" fmla="*/ 0 w 288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7651750" y="3733800"/>
              <a:ext cx="1588" cy="2209800"/>
            </a:xfrm>
            <a:custGeom>
              <a:avLst/>
              <a:gdLst>
                <a:gd name="T0" fmla="*/ 0 w 1"/>
                <a:gd name="T1" fmla="*/ 0 h 1392"/>
                <a:gd name="T2" fmla="*/ 0 w 1"/>
                <a:gd name="T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2">
                  <a:moveTo>
                    <a:pt x="0" y="0"/>
                  </a:moveTo>
                  <a:lnTo>
                    <a:pt x="0" y="13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913326" y="3700463"/>
            <a:ext cx="3838575" cy="236637"/>
            <a:chOff x="3810000" y="3700463"/>
            <a:chExt cx="3838575" cy="236637"/>
          </a:xfrm>
        </p:grpSpPr>
        <p:sp>
          <p:nvSpPr>
            <p:cNvPr id="4138" name="Freeform 42"/>
            <p:cNvSpPr>
              <a:spLocks noChangeAspect="1"/>
            </p:cNvSpPr>
            <p:nvPr/>
          </p:nvSpPr>
          <p:spPr bwMode="auto">
            <a:xfrm>
              <a:off x="3810000" y="3721100"/>
              <a:ext cx="216000" cy="216000"/>
            </a:xfrm>
            <a:custGeom>
              <a:avLst/>
              <a:gdLst>
                <a:gd name="T0" fmla="*/ 336 w 336"/>
                <a:gd name="T1" fmla="*/ 0 h 336"/>
                <a:gd name="T2" fmla="*/ 334 w 336"/>
                <a:gd name="T3" fmla="*/ 334 h 336"/>
                <a:gd name="T4" fmla="*/ 0 w 33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36">
                  <a:moveTo>
                    <a:pt x="336" y="0"/>
                  </a:moveTo>
                  <a:lnTo>
                    <a:pt x="334" y="334"/>
                  </a:lnTo>
                  <a:lnTo>
                    <a:pt x="0" y="33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810000" y="3700463"/>
              <a:ext cx="3838575" cy="7937"/>
            </a:xfrm>
            <a:custGeom>
              <a:avLst/>
              <a:gdLst>
                <a:gd name="T0" fmla="*/ 0 w 2418"/>
                <a:gd name="T1" fmla="*/ 5 h 5"/>
                <a:gd name="T2" fmla="*/ 2418 w 2418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18" h="5">
                  <a:moveTo>
                    <a:pt x="0" y="5"/>
                  </a:moveTo>
                  <a:lnTo>
                    <a:pt x="2418" y="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630" y="9135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de x-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y-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060520" y="3352800"/>
            <a:ext cx="6561440" cy="3409950"/>
            <a:chOff x="1957194" y="3352800"/>
            <a:chExt cx="6561440" cy="3409950"/>
          </a:xfrm>
        </p:grpSpPr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3810000" y="3429000"/>
              <a:ext cx="1588" cy="3333750"/>
            </a:xfrm>
            <a:custGeom>
              <a:avLst/>
              <a:gdLst>
                <a:gd name="T0" fmla="*/ 0 w 1"/>
                <a:gd name="T1" fmla="*/ 2100 h 2100"/>
                <a:gd name="T2" fmla="*/ 1 w 1"/>
                <a:gd name="T3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00">
                  <a:moveTo>
                    <a:pt x="0" y="2100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957194" y="5943600"/>
              <a:ext cx="5868000" cy="1588"/>
            </a:xfrm>
            <a:custGeom>
              <a:avLst/>
              <a:gdLst>
                <a:gd name="T0" fmla="*/ 0 w 4350"/>
                <a:gd name="T1" fmla="*/ 0 h 1"/>
                <a:gd name="T2" fmla="*/ 4350 w 43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50" h="1">
                  <a:moveTo>
                    <a:pt x="0" y="0"/>
                  </a:moveTo>
                  <a:lnTo>
                    <a:pt x="4350" y="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7299434" y="5896302"/>
              <a:ext cx="1219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x-as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2645290" y="3352800"/>
              <a:ext cx="1219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y-as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4316876" y="3708400"/>
            <a:ext cx="1219200" cy="2235200"/>
            <a:chOff x="3213550" y="3708400"/>
            <a:chExt cx="1219200" cy="2235200"/>
          </a:xfrm>
        </p:grpSpPr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3811930" y="3708400"/>
              <a:ext cx="0" cy="2235200"/>
            </a:xfrm>
            <a:custGeom>
              <a:avLst/>
              <a:gdLst>
                <a:gd name="T0" fmla="*/ 8 w 8"/>
                <a:gd name="T1" fmla="*/ 1408 h 1408"/>
                <a:gd name="T2" fmla="*/ 0 w 8"/>
                <a:gd name="T3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408">
                  <a:moveTo>
                    <a:pt x="8" y="1408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3213550" y="4273932"/>
              <a:ext cx="1219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1y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630" y="-5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berekening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3131840" y="3252413"/>
            <a:ext cx="5823038" cy="3560963"/>
            <a:chOff x="2028514" y="3252413"/>
            <a:chExt cx="5823038" cy="3560963"/>
          </a:xfrm>
        </p:grpSpPr>
        <p:grpSp>
          <p:nvGrpSpPr>
            <p:cNvPr id="8" name="Groep 7"/>
            <p:cNvGrpSpPr/>
            <p:nvPr/>
          </p:nvGrpSpPr>
          <p:grpSpPr>
            <a:xfrm>
              <a:off x="2028514" y="3252413"/>
              <a:ext cx="5823038" cy="3560963"/>
              <a:chOff x="2028514" y="3252413"/>
              <a:chExt cx="5823038" cy="3560963"/>
            </a:xfrm>
          </p:grpSpPr>
          <p:grpSp>
            <p:nvGrpSpPr>
              <p:cNvPr id="2" name="Groep 1"/>
              <p:cNvGrpSpPr/>
              <p:nvPr/>
            </p:nvGrpSpPr>
            <p:grpSpPr>
              <a:xfrm>
                <a:off x="3790950" y="3252413"/>
                <a:ext cx="4060602" cy="2691187"/>
                <a:chOff x="3790950" y="3252413"/>
                <a:chExt cx="4060602" cy="2691187"/>
              </a:xfrm>
            </p:grpSpPr>
            <p:sp>
              <p:nvSpPr>
                <p:cNvPr id="41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302152" y="3252413"/>
                  <a:ext cx="15494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80 N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/>
              </p:nvSpPr>
              <p:spPr bwMode="auto">
                <a:xfrm>
                  <a:off x="3790950" y="3716338"/>
                  <a:ext cx="3857625" cy="2227262"/>
                </a:xfrm>
                <a:custGeom>
                  <a:avLst/>
                  <a:gdLst>
                    <a:gd name="T0" fmla="*/ 0 w 2430"/>
                    <a:gd name="T1" fmla="*/ 1403 h 1403"/>
                    <a:gd name="T2" fmla="*/ 2430 w 2430"/>
                    <a:gd name="T3" fmla="*/ 0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30" h="1403">
                      <a:moveTo>
                        <a:pt x="0" y="1403"/>
                      </a:moveTo>
                      <a:lnTo>
                        <a:pt x="243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Groep 4"/>
              <p:cNvGrpSpPr/>
              <p:nvPr/>
            </p:nvGrpSpPr>
            <p:grpSpPr>
              <a:xfrm>
                <a:off x="2028514" y="5949280"/>
                <a:ext cx="1781486" cy="461665"/>
                <a:chOff x="2028514" y="5949280"/>
                <a:chExt cx="1781486" cy="461665"/>
              </a:xfrm>
            </p:grpSpPr>
            <p:sp>
              <p:nvSpPr>
                <p:cNvPr id="41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28514" y="5949280"/>
                  <a:ext cx="16637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altLang="nl-NL" sz="24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nl-NL" sz="24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40 N</a:t>
                  </a:r>
                  <a:endParaRPr lang="nl-NL" altLang="nl-NL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/>
              </p:nvSpPr>
              <p:spPr bwMode="auto">
                <a:xfrm>
                  <a:off x="2108200" y="5950293"/>
                  <a:ext cx="1701800" cy="0"/>
                </a:xfrm>
                <a:custGeom>
                  <a:avLst/>
                  <a:gdLst>
                    <a:gd name="T0" fmla="*/ 1072 w 1072"/>
                    <a:gd name="T1" fmla="*/ 2 h 2"/>
                    <a:gd name="T2" fmla="*/ 0 w 1072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72" h="2">
                      <a:moveTo>
                        <a:pt x="1072" y="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rgbClr val="7030A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28" name="Text Box 32"/>
              <p:cNvSpPr txBox="1">
                <a:spLocks noChangeArrowheads="1"/>
              </p:cNvSpPr>
              <p:nvPr/>
            </p:nvSpPr>
            <p:spPr bwMode="auto">
              <a:xfrm>
                <a:off x="4285472" y="5489124"/>
                <a:ext cx="2209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</a:t>
                </a: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= 30°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Groep 3"/>
              <p:cNvGrpSpPr/>
              <p:nvPr/>
            </p:nvGrpSpPr>
            <p:grpSpPr>
              <a:xfrm>
                <a:off x="3651662" y="5943600"/>
                <a:ext cx="1752600" cy="869776"/>
                <a:chOff x="3651662" y="5943600"/>
                <a:chExt cx="1752600" cy="869776"/>
              </a:xfrm>
            </p:grpSpPr>
            <p:sp>
              <p:nvSpPr>
                <p:cNvPr id="4139" name="Freeform 43"/>
                <p:cNvSpPr>
                  <a:spLocks/>
                </p:cNvSpPr>
                <p:nvPr/>
              </p:nvSpPr>
              <p:spPr bwMode="auto">
                <a:xfrm>
                  <a:off x="3814805" y="5943600"/>
                  <a:ext cx="0" cy="792000"/>
                </a:xfrm>
                <a:custGeom>
                  <a:avLst/>
                  <a:gdLst>
                    <a:gd name="T0" fmla="*/ 8 w 8"/>
                    <a:gd name="T1" fmla="*/ 0 h 336"/>
                    <a:gd name="T2" fmla="*/ 0 w 8"/>
                    <a:gd name="T3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" h="336">
                      <a:moveTo>
                        <a:pt x="8" y="0"/>
                      </a:moveTo>
                      <a:lnTo>
                        <a:pt x="0" y="336"/>
                      </a:lnTo>
                    </a:path>
                  </a:pathLst>
                </a:custGeom>
                <a:noFill/>
                <a:ln w="25400" cmpd="sng">
                  <a:solidFill>
                    <a:srgbClr val="00B05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651662" y="6351711"/>
                  <a:ext cx="17526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altLang="nl-NL" sz="24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altLang="nl-NL" sz="24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30 N</a:t>
                  </a:r>
                  <a:endParaRPr lang="nl-NL" altLang="nl-NL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3825767" y="5949609"/>
              <a:ext cx="1980000" cy="0"/>
            </a:xfrm>
            <a:custGeom>
              <a:avLst/>
              <a:gdLst>
                <a:gd name="T0" fmla="*/ 0 w 4350"/>
                <a:gd name="T1" fmla="*/ 0 h 1"/>
                <a:gd name="T2" fmla="*/ 4350 w 43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50" h="1">
                  <a:moveTo>
                    <a:pt x="0" y="0"/>
                  </a:moveTo>
                  <a:lnTo>
                    <a:pt x="4350" y="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4913326" y="5940597"/>
            <a:ext cx="3838575" cy="464668"/>
            <a:chOff x="3810000" y="5940597"/>
            <a:chExt cx="3838575" cy="4646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3810000" y="5940597"/>
              <a:ext cx="3838575" cy="0"/>
            </a:xfrm>
            <a:custGeom>
              <a:avLst/>
              <a:gdLst>
                <a:gd name="T0" fmla="*/ 0 w 2418"/>
                <a:gd name="T1" fmla="*/ 5 h 5"/>
                <a:gd name="T2" fmla="*/ 2418 w 2418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18" h="5">
                  <a:moveTo>
                    <a:pt x="0" y="5"/>
                  </a:moveTo>
                  <a:lnTo>
                    <a:pt x="2418" y="0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5484898" y="5943600"/>
              <a:ext cx="609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2630" y="13706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2630" y="1831786"/>
            <a:ext cx="3208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cos30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°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2987824" y="1831786"/>
            <a:ext cx="3115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0,866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/80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5453130" y="1831786"/>
            <a:ext cx="2466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69,3 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2630" y="2294341"/>
            <a:ext cx="2959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sin30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° =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2906872" y="2294341"/>
            <a:ext cx="2843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0,5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/80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5037019" y="2294341"/>
            <a:ext cx="2466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40 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2630" y="274179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res,x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nl-NL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res,y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2630" y="3198848"/>
            <a:ext cx="4601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res,x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69,3 – 40 = 29,3 N 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2630" y="3655900"/>
            <a:ext cx="4104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res,y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40 – 30 = 10 N 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-12540" y="41129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-12540" y="6398211"/>
            <a:ext cx="2563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-12540" y="4570004"/>
            <a:ext cx="4601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US" altLang="nl-NL" dirty="0" err="1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res,x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res,y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10/29,3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-12540" y="5027056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 = 19 °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ep 61"/>
          <p:cNvGrpSpPr/>
          <p:nvPr/>
        </p:nvGrpSpPr>
        <p:grpSpPr>
          <a:xfrm>
            <a:off x="3661062" y="4905392"/>
            <a:ext cx="4147864" cy="2052000"/>
            <a:chOff x="3661062" y="4905392"/>
            <a:chExt cx="4147864" cy="2052000"/>
          </a:xfrm>
        </p:grpSpPr>
        <p:grpSp>
          <p:nvGrpSpPr>
            <p:cNvPr id="31" name="Groep 30"/>
            <p:cNvGrpSpPr/>
            <p:nvPr/>
          </p:nvGrpSpPr>
          <p:grpSpPr>
            <a:xfrm>
              <a:off x="3661062" y="4957786"/>
              <a:ext cx="4147864" cy="1412909"/>
              <a:chOff x="3203848" y="4957786"/>
              <a:chExt cx="4147864" cy="1412909"/>
            </a:xfrm>
          </p:grpSpPr>
          <p:cxnSp>
            <p:nvCxnSpPr>
              <p:cNvPr id="14" name="Rechte verbindingslijn met pijl 13"/>
              <p:cNvCxnSpPr>
                <a:cxnSpLocks noChangeAspect="1"/>
              </p:cNvCxnSpPr>
              <p:nvPr/>
            </p:nvCxnSpPr>
            <p:spPr>
              <a:xfrm flipV="1">
                <a:off x="4466540" y="5239699"/>
                <a:ext cx="2052000" cy="68400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prstDash val="soli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28"/>
              <p:cNvGrpSpPr/>
              <p:nvPr/>
            </p:nvGrpSpPr>
            <p:grpSpPr>
              <a:xfrm>
                <a:off x="3203848" y="4957786"/>
                <a:ext cx="4147864" cy="1412909"/>
                <a:chOff x="3203848" y="4968419"/>
                <a:chExt cx="4147864" cy="1412909"/>
              </a:xfrm>
            </p:grpSpPr>
            <p:sp>
              <p:nvSpPr>
                <p:cNvPr id="74" name="Rectangle 15"/>
                <p:cNvSpPr>
                  <a:spLocks noChangeArrowheads="1"/>
                </p:cNvSpPr>
                <p:nvPr/>
              </p:nvSpPr>
              <p:spPr bwMode="auto">
                <a:xfrm>
                  <a:off x="5100840" y="5919663"/>
                  <a:ext cx="1248772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29,3 N </a:t>
                  </a:r>
                  <a:endParaRPr lang="nl-NL" altLang="nl-NL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3848" y="5331464"/>
                  <a:ext cx="1248772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N </a:t>
                  </a:r>
                  <a:endParaRPr lang="nl-NL" altLang="nl-NL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Vrije vorm 25"/>
                <p:cNvSpPr/>
                <p:nvPr/>
              </p:nvSpPr>
              <p:spPr>
                <a:xfrm>
                  <a:off x="4443534" y="5245389"/>
                  <a:ext cx="2067782" cy="689157"/>
                </a:xfrm>
                <a:custGeom>
                  <a:avLst/>
                  <a:gdLst>
                    <a:gd name="connsiteX0" fmla="*/ 2017987 w 2017987"/>
                    <a:gd name="connsiteY0" fmla="*/ 693683 h 693683"/>
                    <a:gd name="connsiteX1" fmla="*/ 2017987 w 2017987"/>
                    <a:gd name="connsiteY1" fmla="*/ 0 h 693683"/>
                    <a:gd name="connsiteX2" fmla="*/ 0 w 2017987"/>
                    <a:gd name="connsiteY2" fmla="*/ 63062 h 693683"/>
                    <a:gd name="connsiteX0" fmla="*/ 2017987 w 2017987"/>
                    <a:gd name="connsiteY0" fmla="*/ 693683 h 693683"/>
                    <a:gd name="connsiteX1" fmla="*/ 2017987 w 2017987"/>
                    <a:gd name="connsiteY1" fmla="*/ 0 h 693683"/>
                    <a:gd name="connsiteX2" fmla="*/ 0 w 2017987"/>
                    <a:gd name="connsiteY2" fmla="*/ 15354 h 693683"/>
                    <a:gd name="connsiteX0" fmla="*/ 2017987 w 2049675"/>
                    <a:gd name="connsiteY0" fmla="*/ 698210 h 698210"/>
                    <a:gd name="connsiteX1" fmla="*/ 2049675 w 2049675"/>
                    <a:gd name="connsiteY1" fmla="*/ 0 h 698210"/>
                    <a:gd name="connsiteX2" fmla="*/ 0 w 2049675"/>
                    <a:gd name="connsiteY2" fmla="*/ 19881 h 698210"/>
                    <a:gd name="connsiteX0" fmla="*/ 2036094 w 2067782"/>
                    <a:gd name="connsiteY0" fmla="*/ 698210 h 698210"/>
                    <a:gd name="connsiteX1" fmla="*/ 2067782 w 2067782"/>
                    <a:gd name="connsiteY1" fmla="*/ 0 h 698210"/>
                    <a:gd name="connsiteX2" fmla="*/ 0 w 2067782"/>
                    <a:gd name="connsiteY2" fmla="*/ 1774 h 698210"/>
                    <a:gd name="connsiteX0" fmla="*/ 2063254 w 2067782"/>
                    <a:gd name="connsiteY0" fmla="*/ 689157 h 689157"/>
                    <a:gd name="connsiteX1" fmla="*/ 2067782 w 2067782"/>
                    <a:gd name="connsiteY1" fmla="*/ 0 h 689157"/>
                    <a:gd name="connsiteX2" fmla="*/ 0 w 2067782"/>
                    <a:gd name="connsiteY2" fmla="*/ 1774 h 68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7782" h="689157">
                      <a:moveTo>
                        <a:pt x="2063254" y="689157"/>
                      </a:moveTo>
                      <a:cubicBezTo>
                        <a:pt x="2064763" y="459438"/>
                        <a:pt x="2066273" y="229719"/>
                        <a:pt x="2067782" y="0"/>
                      </a:cubicBezTo>
                      <a:lnTo>
                        <a:pt x="0" y="1774"/>
                      </a:lnTo>
                    </a:path>
                  </a:pathLst>
                </a:custGeom>
                <a:noFill/>
                <a:ln w="127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/>
                </a:p>
              </p:txBody>
            </p:sp>
            <p:sp>
              <p:nvSpPr>
                <p:cNvPr id="7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476365" y="4968419"/>
                  <a:ext cx="8753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err="1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err="1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</a:t>
                  </a:r>
                  <a:endParaRPr lang="nl-NL" altLang="nl-NL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" name="Groep 60"/>
            <p:cNvGrpSpPr/>
            <p:nvPr/>
          </p:nvGrpSpPr>
          <p:grpSpPr>
            <a:xfrm>
              <a:off x="4918131" y="4905392"/>
              <a:ext cx="2491291" cy="2052000"/>
              <a:chOff x="4918131" y="4905392"/>
              <a:chExt cx="2491291" cy="2052000"/>
            </a:xfrm>
          </p:grpSpPr>
          <p:sp>
            <p:nvSpPr>
              <p:cNvPr id="58" name="Boog 57"/>
              <p:cNvSpPr>
                <a:spLocks noChangeAspect="1"/>
              </p:cNvSpPr>
              <p:nvPr/>
            </p:nvSpPr>
            <p:spPr>
              <a:xfrm>
                <a:off x="4918131" y="4905392"/>
                <a:ext cx="2050399" cy="2052000"/>
              </a:xfrm>
              <a:prstGeom prst="arc">
                <a:avLst>
                  <a:gd name="adj1" fmla="val 19359506"/>
                  <a:gd name="adj2" fmla="val 4314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6927863" y="5369574"/>
                <a:ext cx="48155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rgbClr val="0070C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nl-NL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nl-NL" altLang="nl-N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1554486" y="2294341"/>
            <a:ext cx="1479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7462569" y="4974615"/>
            <a:ext cx="147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= </a:t>
            </a:r>
            <a:r>
              <a:rPr lang="nl-NL" sz="2400" dirty="0" smtClean="0">
                <a:solidFill>
                  <a:srgbClr val="0070C0"/>
                </a:solidFill>
              </a:rPr>
              <a:t>31 </a:t>
            </a:r>
            <a:r>
              <a:rPr lang="nl-NL" sz="2400" dirty="0" smtClean="0">
                <a:solidFill>
                  <a:srgbClr val="0070C0"/>
                </a:solidFill>
              </a:rPr>
              <a:t>N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7197125" y="5382398"/>
            <a:ext cx="147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= </a:t>
            </a:r>
            <a:r>
              <a:rPr lang="nl-NL" sz="2400" dirty="0" smtClean="0">
                <a:solidFill>
                  <a:srgbClr val="0070C0"/>
                </a:solidFill>
              </a:rPr>
              <a:t>18,8°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4785483" y="4277330"/>
            <a:ext cx="1233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 N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7033620" y="5957561"/>
            <a:ext cx="1533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69,3 N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ctieknop: Verder of Volgende 6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-12540" y="5941161"/>
            <a:ext cx="3761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sin18,8° = 10/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/>
        </p:nvSpPr>
        <p:spPr bwMode="auto">
          <a:xfrm>
            <a:off x="-12540" y="5484108"/>
            <a:ext cx="3576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476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US" altLang="nl-NL" dirty="0" err="1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res,y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108519" y="548680"/>
            <a:ext cx="9361039" cy="6480720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Deze stof is vervallen voor havo.</a:t>
            </a: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11" grpId="0"/>
      <p:bldP spid="4143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82" grpId="0"/>
      <p:bldP spid="88" grpId="0"/>
      <p:bldP spid="89" grpId="0"/>
      <p:bldP spid="90" grpId="0"/>
      <p:bldP spid="95" grpId="0"/>
      <p:bldP spid="63" grpId="0"/>
      <p:bldP spid="98" grpId="0"/>
      <p:bldP spid="100" grpId="0"/>
      <p:bldP spid="101" grpId="0"/>
      <p:bldP spid="70" grpId="0"/>
      <p:bldP spid="71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98" y="884965"/>
            <a:ext cx="5268150" cy="3600000"/>
          </a:xfrm>
          <a:prstGeom prst="rect">
            <a:avLst/>
          </a:prstGeom>
        </p:spPr>
      </p:pic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4897002" y="2110506"/>
            <a:ext cx="719138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7057590" y="2314530"/>
            <a:ext cx="719138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0" name="Freeform 54"/>
          <p:cNvSpPr>
            <a:spLocks/>
          </p:cNvSpPr>
          <p:nvPr/>
        </p:nvSpPr>
        <p:spPr bwMode="auto">
          <a:xfrm>
            <a:off x="6369336" y="2426529"/>
            <a:ext cx="1260000" cy="720000"/>
          </a:xfrm>
          <a:custGeom>
            <a:avLst/>
            <a:gdLst>
              <a:gd name="T0" fmla="*/ 664 w 664"/>
              <a:gd name="T1" fmla="*/ 608 h 608"/>
              <a:gd name="T2" fmla="*/ 664 w 664"/>
              <a:gd name="T3" fmla="*/ 0 h 608"/>
              <a:gd name="T4" fmla="*/ 0 w 664"/>
              <a:gd name="T5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4" h="608">
                <a:moveTo>
                  <a:pt x="664" y="608"/>
                </a:moveTo>
                <a:lnTo>
                  <a:pt x="664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-36861" y="61553"/>
            <a:ext cx="9144000" cy="549275"/>
          </a:xfrm>
        </p:spPr>
        <p:txBody>
          <a:bodyPr/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2/2: Trampoline.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-36861" y="960855"/>
            <a:ext cx="2411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-36861" y="4652618"/>
            <a:ext cx="3635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6828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160 N = 1,6.10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506727" y="4727195"/>
            <a:ext cx="7191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-36861" y="2384421"/>
            <a:ext cx="190770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66516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sin30°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-36861" y="4246772"/>
            <a:ext cx="4587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26828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2y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160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 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1368213" y="2842604"/>
            <a:ext cx="373043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80.sin30°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1" name="Freeform 55"/>
          <p:cNvSpPr>
            <a:spLocks/>
          </p:cNvSpPr>
          <p:nvPr/>
        </p:nvSpPr>
        <p:spPr bwMode="auto">
          <a:xfrm>
            <a:off x="5100184" y="981897"/>
            <a:ext cx="1260000" cy="2160000"/>
          </a:xfrm>
          <a:custGeom>
            <a:avLst/>
            <a:gdLst>
              <a:gd name="T0" fmla="*/ 0 w 664"/>
              <a:gd name="T1" fmla="*/ 928 h 928"/>
              <a:gd name="T2" fmla="*/ 0 w 664"/>
              <a:gd name="T3" fmla="*/ 0 h 928"/>
              <a:gd name="T4" fmla="*/ 664 w 664"/>
              <a:gd name="T5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4" h="928">
                <a:moveTo>
                  <a:pt x="0" y="928"/>
                </a:moveTo>
                <a:lnTo>
                  <a:pt x="0" y="0"/>
                </a:lnTo>
                <a:lnTo>
                  <a:pt x="66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7" name="Rectangle 61"/>
          <p:cNvSpPr>
            <a:spLocks noChangeArrowheads="1"/>
          </p:cNvSpPr>
          <p:nvPr/>
        </p:nvSpPr>
        <p:spPr bwMode="auto">
          <a:xfrm>
            <a:off x="1382796" y="2384421"/>
            <a:ext cx="333052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/80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8" name="Rectangle 62"/>
          <p:cNvSpPr>
            <a:spLocks noChangeArrowheads="1"/>
          </p:cNvSpPr>
          <p:nvPr/>
        </p:nvSpPr>
        <p:spPr bwMode="auto">
          <a:xfrm>
            <a:off x="148" y="3316667"/>
            <a:ext cx="298767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66516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sin60°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9" name="Rectangle 63"/>
          <p:cNvSpPr>
            <a:spLocks noChangeArrowheads="1"/>
          </p:cNvSpPr>
          <p:nvPr/>
        </p:nvSpPr>
        <p:spPr bwMode="auto">
          <a:xfrm>
            <a:off x="1397612" y="3769191"/>
            <a:ext cx="40081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140.sin60°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80" name="Rectangle 64"/>
          <p:cNvSpPr>
            <a:spLocks noChangeArrowheads="1"/>
          </p:cNvSpPr>
          <p:nvPr/>
        </p:nvSpPr>
        <p:spPr bwMode="auto">
          <a:xfrm>
            <a:off x="1390416" y="3316667"/>
            <a:ext cx="1757189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2y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/140 →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91" name="Text Box 75"/>
          <p:cNvSpPr txBox="1">
            <a:spLocks noChangeArrowheads="1"/>
          </p:cNvSpPr>
          <p:nvPr/>
        </p:nvSpPr>
        <p:spPr bwMode="auto">
          <a:xfrm>
            <a:off x="-36861" y="5058464"/>
            <a:ext cx="521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Hoe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zit het met de x-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0495" name="Rectangle 79"/>
          <p:cNvSpPr>
            <a:spLocks noChangeArrowheads="1"/>
          </p:cNvSpPr>
          <p:nvPr/>
        </p:nvSpPr>
        <p:spPr bwMode="auto">
          <a:xfrm>
            <a:off x="-36861" y="5464310"/>
            <a:ext cx="48593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66516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80.cos30°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70 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98" name="Rectangle 82"/>
          <p:cNvSpPr>
            <a:spLocks noChangeArrowheads="1"/>
          </p:cNvSpPr>
          <p:nvPr/>
        </p:nvSpPr>
        <p:spPr bwMode="auto">
          <a:xfrm>
            <a:off x="-36861" y="5941891"/>
            <a:ext cx="48593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66516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140.cos60°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99" name="Text Box 83"/>
          <p:cNvSpPr txBox="1">
            <a:spLocks noChangeArrowheads="1"/>
          </p:cNvSpPr>
          <p:nvPr/>
        </p:nvSpPr>
        <p:spPr bwMode="auto">
          <a:xfrm>
            <a:off x="-36860" y="6419475"/>
            <a:ext cx="260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7303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4571404" y="582097"/>
            <a:ext cx="4796254" cy="5571016"/>
            <a:chOff x="4588245" y="408671"/>
            <a:chExt cx="4796254" cy="5571016"/>
          </a:xfrm>
        </p:grpSpPr>
        <p:grpSp>
          <p:nvGrpSpPr>
            <p:cNvPr id="12" name="Groep 11"/>
            <p:cNvGrpSpPr/>
            <p:nvPr/>
          </p:nvGrpSpPr>
          <p:grpSpPr>
            <a:xfrm>
              <a:off x="5573277" y="2520517"/>
              <a:ext cx="2062163" cy="519114"/>
              <a:chOff x="5573277" y="2520517"/>
              <a:chExt cx="2062163" cy="519114"/>
            </a:xfrm>
          </p:grpSpPr>
          <p:sp>
            <p:nvSpPr>
              <p:cNvPr id="60472" name="Text Box 56"/>
              <p:cNvSpPr txBox="1">
                <a:spLocks noChangeArrowheads="1"/>
              </p:cNvSpPr>
              <p:nvPr/>
            </p:nvSpPr>
            <p:spPr bwMode="auto">
              <a:xfrm>
                <a:off x="5573277" y="2520517"/>
                <a:ext cx="862013" cy="461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60°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  <p:sp>
            <p:nvSpPr>
              <p:cNvPr id="60473" name="Text Box 57"/>
              <p:cNvSpPr txBox="1">
                <a:spLocks noChangeArrowheads="1"/>
              </p:cNvSpPr>
              <p:nvPr/>
            </p:nvSpPr>
            <p:spPr bwMode="auto">
              <a:xfrm>
                <a:off x="6773427" y="2577668"/>
                <a:ext cx="862013" cy="461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30°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>
              <a:off x="4588245" y="408671"/>
              <a:ext cx="4796254" cy="5571016"/>
              <a:chOff x="4588245" y="408671"/>
              <a:chExt cx="4796254" cy="5571016"/>
            </a:xfrm>
          </p:grpSpPr>
          <p:grpSp>
            <p:nvGrpSpPr>
              <p:cNvPr id="60500" name="Group 84"/>
              <p:cNvGrpSpPr>
                <a:grpSpLocks/>
              </p:cNvGrpSpPr>
              <p:nvPr/>
            </p:nvGrpSpPr>
            <p:grpSpPr bwMode="auto">
              <a:xfrm>
                <a:off x="4963677" y="686951"/>
                <a:ext cx="2879725" cy="5292736"/>
                <a:chOff x="3087" y="1244"/>
                <a:chExt cx="1814" cy="3334"/>
              </a:xfrm>
            </p:grpSpPr>
            <p:sp>
              <p:nvSpPr>
                <p:cNvPr id="60468" name="Freeform 52"/>
                <p:cNvSpPr>
                  <a:spLocks/>
                </p:cNvSpPr>
                <p:nvPr/>
              </p:nvSpPr>
              <p:spPr bwMode="auto">
                <a:xfrm>
                  <a:off x="3968" y="1244"/>
                  <a:ext cx="0" cy="3334"/>
                </a:xfrm>
                <a:custGeom>
                  <a:avLst/>
                  <a:gdLst>
                    <a:gd name="T0" fmla="*/ 0 w 4"/>
                    <a:gd name="T1" fmla="*/ 0 h 1851"/>
                    <a:gd name="T2" fmla="*/ 4 w 4"/>
                    <a:gd name="T3" fmla="*/ 1851 h 1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1851">
                      <a:moveTo>
                        <a:pt x="0" y="0"/>
                      </a:moveTo>
                      <a:lnTo>
                        <a:pt x="4" y="1851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9" name="Freeform 53"/>
                <p:cNvSpPr>
                  <a:spLocks/>
                </p:cNvSpPr>
                <p:nvPr/>
              </p:nvSpPr>
              <p:spPr bwMode="auto">
                <a:xfrm>
                  <a:off x="3087" y="2686"/>
                  <a:ext cx="1814" cy="0"/>
                </a:xfrm>
                <a:custGeom>
                  <a:avLst/>
                  <a:gdLst>
                    <a:gd name="T0" fmla="*/ 1663 w 1663"/>
                    <a:gd name="T1" fmla="*/ 0 h 4"/>
                    <a:gd name="T2" fmla="*/ 0 w 1663"/>
                    <a:gd name="T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63" h="4">
                      <a:moveTo>
                        <a:pt x="1663" y="0"/>
                      </a:moveTo>
                      <a:lnTo>
                        <a:pt x="0" y="4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" name="Groep 3"/>
              <p:cNvGrpSpPr/>
              <p:nvPr/>
            </p:nvGrpSpPr>
            <p:grpSpPr>
              <a:xfrm>
                <a:off x="4588245" y="408671"/>
                <a:ext cx="1775011" cy="2560657"/>
                <a:chOff x="4793203" y="408671"/>
                <a:chExt cx="1775011" cy="2560657"/>
              </a:xfrm>
            </p:grpSpPr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93203" y="408671"/>
                  <a:ext cx="1728788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nl-NL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140 </a:t>
                  </a:r>
                  <a:r>
                    <a:rPr lang="en-US" altLang="nl-NL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58" name="Freeform 69"/>
                <p:cNvSpPr>
                  <a:spLocks/>
                </p:cNvSpPr>
                <p:nvPr/>
              </p:nvSpPr>
              <p:spPr bwMode="auto">
                <a:xfrm>
                  <a:off x="5308214" y="809328"/>
                  <a:ext cx="1260000" cy="2160000"/>
                </a:xfrm>
                <a:custGeom>
                  <a:avLst/>
                  <a:gdLst>
                    <a:gd name="T0" fmla="*/ 0 w 675"/>
                    <a:gd name="T1" fmla="*/ 0 h 4"/>
                    <a:gd name="T2" fmla="*/ 675 w 675"/>
                    <a:gd name="T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5" h="4">
                      <a:moveTo>
                        <a:pt x="0" y="0"/>
                      </a:moveTo>
                      <a:lnTo>
                        <a:pt x="675" y="4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triangle" w="lg" len="med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Groep 4"/>
              <p:cNvGrpSpPr/>
              <p:nvPr/>
            </p:nvGrpSpPr>
            <p:grpSpPr>
              <a:xfrm>
                <a:off x="6368844" y="2107641"/>
                <a:ext cx="3015655" cy="865497"/>
                <a:chOff x="6573802" y="2107641"/>
                <a:chExt cx="3015655" cy="865497"/>
              </a:xfrm>
            </p:grpSpPr>
            <p:sp>
              <p:nvSpPr>
                <p:cNvPr id="6046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860669" y="2107641"/>
                  <a:ext cx="1728788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nl-NL" sz="24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nl-NL" sz="24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nl-NL" sz="24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80 </a:t>
                  </a:r>
                  <a:r>
                    <a:rPr lang="en-US" altLang="nl-NL" sz="24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59" name="Freeform 70"/>
                <p:cNvSpPr>
                  <a:spLocks noChangeAspect="1"/>
                </p:cNvSpPr>
                <p:nvPr/>
              </p:nvSpPr>
              <p:spPr bwMode="auto">
                <a:xfrm flipH="1">
                  <a:off x="6573802" y="2253138"/>
                  <a:ext cx="1260000" cy="720000"/>
                </a:xfrm>
                <a:custGeom>
                  <a:avLst/>
                  <a:gdLst>
                    <a:gd name="T0" fmla="*/ 0 w 675"/>
                    <a:gd name="T1" fmla="*/ 0 h 4"/>
                    <a:gd name="T2" fmla="*/ 675 w 675"/>
                    <a:gd name="T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5" h="4">
                      <a:moveTo>
                        <a:pt x="0" y="0"/>
                      </a:moveTo>
                      <a:lnTo>
                        <a:pt x="675" y="4"/>
                      </a:lnTo>
                    </a:path>
                  </a:pathLst>
                </a:custGeom>
                <a:noFill/>
                <a:ln w="25400" cmpd="sng">
                  <a:solidFill>
                    <a:srgbClr val="0070C0"/>
                  </a:solidFill>
                  <a:round/>
                  <a:headEnd type="triangle" w="lg" len="med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Groep 5"/>
              <p:cNvGrpSpPr/>
              <p:nvPr/>
            </p:nvGrpSpPr>
            <p:grpSpPr>
              <a:xfrm>
                <a:off x="6339745" y="2986319"/>
                <a:ext cx="1728788" cy="2879731"/>
                <a:chOff x="6544703" y="2986319"/>
                <a:chExt cx="1728788" cy="2879731"/>
              </a:xfrm>
            </p:grpSpPr>
            <p:sp>
              <p:nvSpPr>
                <p:cNvPr id="6046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544703" y="4301696"/>
                  <a:ext cx="1728788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endParaRPr lang="nl-NL" altLang="nl-NL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60437" name="Line 21"/>
                <p:cNvSpPr>
                  <a:spLocks noChangeShapeType="1"/>
                </p:cNvSpPr>
                <p:nvPr/>
              </p:nvSpPr>
              <p:spPr bwMode="auto">
                <a:xfrm>
                  <a:off x="6567366" y="2986319"/>
                  <a:ext cx="0" cy="2879731"/>
                </a:xfrm>
                <a:prstGeom prst="line">
                  <a:avLst/>
                </a:prstGeom>
                <a:noFill/>
                <a:ln w="25400">
                  <a:solidFill>
                    <a:srgbClr val="00B05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" name="Groep 7"/>
          <p:cNvGrpSpPr/>
          <p:nvPr/>
        </p:nvGrpSpPr>
        <p:grpSpPr>
          <a:xfrm>
            <a:off x="6339745" y="866122"/>
            <a:ext cx="792162" cy="2275775"/>
            <a:chOff x="6544703" y="692696"/>
            <a:chExt cx="792162" cy="2275775"/>
          </a:xfrm>
        </p:grpSpPr>
        <p:sp>
          <p:nvSpPr>
            <p:cNvPr id="60488" name="Rectangle 72"/>
            <p:cNvSpPr>
              <a:spLocks noChangeArrowheads="1"/>
            </p:cNvSpPr>
            <p:nvPr/>
          </p:nvSpPr>
          <p:spPr bwMode="auto">
            <a:xfrm>
              <a:off x="6544703" y="692696"/>
              <a:ext cx="7921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2y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Rechte verbindingslijn met pijl 2"/>
            <p:cNvCxnSpPr/>
            <p:nvPr/>
          </p:nvCxnSpPr>
          <p:spPr>
            <a:xfrm>
              <a:off x="6557296" y="808471"/>
              <a:ext cx="0" cy="21600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6347416" y="1939420"/>
            <a:ext cx="792162" cy="1206272"/>
            <a:chOff x="6552374" y="1765994"/>
            <a:chExt cx="792162" cy="1206272"/>
          </a:xfrm>
        </p:grpSpPr>
        <p:sp>
          <p:nvSpPr>
            <p:cNvPr id="60489" name="Rectangle 73"/>
            <p:cNvSpPr>
              <a:spLocks noChangeArrowheads="1"/>
            </p:cNvSpPr>
            <p:nvPr/>
          </p:nvSpPr>
          <p:spPr bwMode="auto">
            <a:xfrm>
              <a:off x="6552374" y="1765994"/>
              <a:ext cx="7921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1y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84" name="Line 68"/>
            <p:cNvSpPr>
              <a:spLocks noChangeShapeType="1"/>
            </p:cNvSpPr>
            <p:nvPr/>
          </p:nvSpPr>
          <p:spPr bwMode="auto">
            <a:xfrm>
              <a:off x="6552874" y="2252266"/>
              <a:ext cx="0" cy="72000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5096566" y="3119659"/>
            <a:ext cx="1260000" cy="461665"/>
            <a:chOff x="5294462" y="2946233"/>
            <a:chExt cx="1260000" cy="461665"/>
          </a:xfrm>
        </p:grpSpPr>
        <p:sp>
          <p:nvSpPr>
            <p:cNvPr id="60485" name="Freeform 69"/>
            <p:cNvSpPr>
              <a:spLocks/>
            </p:cNvSpPr>
            <p:nvPr/>
          </p:nvSpPr>
          <p:spPr bwMode="auto">
            <a:xfrm>
              <a:off x="5294462" y="2979257"/>
              <a:ext cx="1260000" cy="0"/>
            </a:xfrm>
            <a:custGeom>
              <a:avLst/>
              <a:gdLst>
                <a:gd name="T0" fmla="*/ 0 w 675"/>
                <a:gd name="T1" fmla="*/ 0 h 4"/>
                <a:gd name="T2" fmla="*/ 675 w 67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5" h="4">
                  <a:moveTo>
                    <a:pt x="0" y="0"/>
                  </a:moveTo>
                  <a:lnTo>
                    <a:pt x="675" y="4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5614991" y="2946233"/>
              <a:ext cx="7921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6369336" y="3119659"/>
            <a:ext cx="1322538" cy="461665"/>
            <a:chOff x="6574294" y="2946233"/>
            <a:chExt cx="1322538" cy="461665"/>
          </a:xfrm>
        </p:grpSpPr>
        <p:sp>
          <p:nvSpPr>
            <p:cNvPr id="60486" name="Freeform 70"/>
            <p:cNvSpPr>
              <a:spLocks/>
            </p:cNvSpPr>
            <p:nvPr/>
          </p:nvSpPr>
          <p:spPr bwMode="auto">
            <a:xfrm flipH="1">
              <a:off x="6574294" y="2978792"/>
              <a:ext cx="1260000" cy="0"/>
            </a:xfrm>
            <a:custGeom>
              <a:avLst/>
              <a:gdLst>
                <a:gd name="T0" fmla="*/ 0 w 675"/>
                <a:gd name="T1" fmla="*/ 0 h 4"/>
                <a:gd name="T2" fmla="*/ 675 w 67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5" h="4">
                  <a:moveTo>
                    <a:pt x="0" y="0"/>
                  </a:moveTo>
                  <a:lnTo>
                    <a:pt x="675" y="4"/>
                  </a:lnTo>
                </a:path>
              </a:pathLst>
            </a:custGeom>
            <a:noFill/>
            <a:ln w="25400" cmpd="sng">
              <a:solidFill>
                <a:srgbClr val="0070C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72"/>
            <p:cNvSpPr>
              <a:spLocks noChangeArrowheads="1"/>
            </p:cNvSpPr>
            <p:nvPr/>
          </p:nvSpPr>
          <p:spPr bwMode="auto">
            <a:xfrm>
              <a:off x="7104670" y="2946233"/>
              <a:ext cx="7921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87"/>
          <p:cNvSpPr>
            <a:spLocks noChangeArrowheads="1"/>
          </p:cNvSpPr>
          <p:nvPr/>
        </p:nvSpPr>
        <p:spPr bwMode="auto">
          <a:xfrm>
            <a:off x="6599290" y="4460889"/>
            <a:ext cx="174907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1,6.10</a:t>
            </a:r>
            <a:r>
              <a:rPr lang="en-US" altLang="nl-NL" sz="22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87"/>
          <p:cNvSpPr>
            <a:spLocks noChangeArrowheads="1"/>
          </p:cNvSpPr>
          <p:nvPr/>
        </p:nvSpPr>
        <p:spPr bwMode="auto">
          <a:xfrm>
            <a:off x="6722609" y="1915178"/>
            <a:ext cx="140885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 N</a:t>
            </a:r>
            <a:endParaRPr lang="nl-NL" altLang="nl-NL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87"/>
          <p:cNvSpPr>
            <a:spLocks noChangeArrowheads="1"/>
          </p:cNvSpPr>
          <p:nvPr/>
        </p:nvSpPr>
        <p:spPr bwMode="auto">
          <a:xfrm>
            <a:off x="5405806" y="3470103"/>
            <a:ext cx="153304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 N</a:t>
            </a:r>
            <a:endParaRPr lang="nl-NL" altLang="nl-NL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87"/>
          <p:cNvSpPr>
            <a:spLocks noChangeArrowheads="1"/>
          </p:cNvSpPr>
          <p:nvPr/>
        </p:nvSpPr>
        <p:spPr bwMode="auto">
          <a:xfrm>
            <a:off x="6815314" y="3470103"/>
            <a:ext cx="153304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70 N</a:t>
            </a:r>
            <a:endParaRPr lang="nl-NL" altLang="nl-NL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87"/>
          <p:cNvSpPr>
            <a:spLocks noChangeArrowheads="1"/>
          </p:cNvSpPr>
          <p:nvPr/>
        </p:nvSpPr>
        <p:spPr bwMode="auto">
          <a:xfrm>
            <a:off x="6722086" y="836778"/>
            <a:ext cx="153304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120 N</a:t>
            </a:r>
            <a:endParaRPr lang="nl-NL" altLang="nl-NL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-36861" y="1438436"/>
            <a:ext cx="44879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Ontbind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-36861" y="1916017"/>
            <a:ext cx="448796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y-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Actieknop: Verder of Volgende 7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82051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-36861" y="555009"/>
            <a:ext cx="5092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-117464" y="548680"/>
            <a:ext cx="9361039" cy="6480720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Deze stof is vervallen voor havo.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0" grpId="0" animBg="1"/>
      <p:bldP spid="60430" grpId="0" autoUpdateAnimBg="0"/>
      <p:bldP spid="60431" grpId="0" autoUpdateAnimBg="0"/>
      <p:bldP spid="60433" grpId="0"/>
      <p:bldP spid="60445" grpId="0" autoUpdateAnimBg="0"/>
      <p:bldP spid="60448" grpId="0"/>
      <p:bldP spid="60450" grpId="0" autoUpdateAnimBg="0"/>
      <p:bldP spid="60471" grpId="0" animBg="1"/>
      <p:bldP spid="60477" grpId="0" autoUpdateAnimBg="0"/>
      <p:bldP spid="60478" grpId="0" autoUpdateAnimBg="0"/>
      <p:bldP spid="60479" grpId="0" autoUpdateAnimBg="0"/>
      <p:bldP spid="60480" grpId="0" autoUpdateAnimBg="0"/>
      <p:bldP spid="56" grpId="0"/>
      <p:bldP spid="57" grpId="0"/>
      <p:bldP spid="60" grpId="0"/>
      <p:bldP spid="61" grpId="0"/>
      <p:bldP spid="62" grpId="0"/>
      <p:bldP spid="63" grpId="0" autoUpdateAnimBg="0"/>
      <p:bldP spid="65" grpId="0" autoUpdateAnimBg="0"/>
      <p:bldP spid="82" grpId="0" autoUpdateAnimBg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logram 32"/>
          <p:cNvSpPr>
            <a:spLocks noChangeAspect="1"/>
          </p:cNvSpPr>
          <p:nvPr/>
        </p:nvSpPr>
        <p:spPr>
          <a:xfrm rot="9660000">
            <a:off x="6776491" y="5718324"/>
            <a:ext cx="1445970" cy="720000"/>
          </a:xfrm>
          <a:prstGeom prst="parallelogram">
            <a:avLst>
              <a:gd name="adj" fmla="val 65664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052" y="0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</a:rPr>
              <a:t>Samenvatting 1/2.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5052" y="1466878"/>
            <a:ext cx="9134855" cy="1200329"/>
          </a:xfrm>
        </p:spPr>
        <p:txBody>
          <a:bodyPr wrap="square">
            <a:spAutoFit/>
          </a:bodyPr>
          <a:lstStyle/>
          <a:p>
            <a:pPr marL="361950" indent="-361950">
              <a:buNone/>
            </a:pPr>
            <a:r>
              <a:rPr lang="nl-NL" sz="2400" dirty="0" smtClean="0"/>
              <a:t>2. </a:t>
            </a:r>
            <a:r>
              <a:rPr lang="nl-NL" sz="2400" dirty="0" smtClean="0"/>
              <a:t>Een kracht verandert de snelheid van </a:t>
            </a:r>
            <a:r>
              <a:rPr lang="nl-NL" sz="2400" dirty="0" smtClean="0">
                <a:solidFill>
                  <a:srgbClr val="0070C0"/>
                </a:solidFill>
              </a:rPr>
              <a:t>grootte</a:t>
            </a:r>
            <a:r>
              <a:rPr lang="nl-NL" sz="2400" dirty="0" smtClean="0"/>
              <a:t> (versnellen/ vertragen) en/of </a:t>
            </a:r>
            <a:r>
              <a:rPr lang="nl-NL" sz="2400" dirty="0" smtClean="0"/>
              <a:t>van </a:t>
            </a:r>
            <a:r>
              <a:rPr lang="nl-NL" sz="2400" dirty="0" smtClean="0">
                <a:solidFill>
                  <a:srgbClr val="0070C0"/>
                </a:solidFill>
              </a:rPr>
              <a:t>richting</a:t>
            </a:r>
            <a:r>
              <a:rPr lang="nl-NL" sz="2400" dirty="0" smtClean="0"/>
              <a:t> </a:t>
            </a:r>
            <a:r>
              <a:rPr lang="nl-NL" sz="2400" dirty="0" smtClean="0"/>
              <a:t>(door de bocht) of </a:t>
            </a:r>
            <a:r>
              <a:rPr lang="nl-NL" sz="2400" dirty="0" smtClean="0"/>
              <a:t>het verandert de </a:t>
            </a:r>
            <a:r>
              <a:rPr lang="nl-NL" sz="2400" dirty="0" smtClean="0">
                <a:solidFill>
                  <a:srgbClr val="0070C0"/>
                </a:solidFill>
              </a:rPr>
              <a:t>vorm</a:t>
            </a:r>
            <a:r>
              <a:rPr lang="nl-NL" sz="2400" dirty="0" smtClean="0"/>
              <a:t> van een voorwerp (bij buigen of </a:t>
            </a:r>
            <a:r>
              <a:rPr lang="nl-NL" sz="2400" dirty="0" smtClean="0"/>
              <a:t>uitrekken/indrukken)</a:t>
            </a:r>
            <a:endParaRPr lang="nl-NL" sz="2400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81808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-35052" y="2717382"/>
            <a:ext cx="91311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buFontTx/>
              <a:buNone/>
            </a:pPr>
            <a:r>
              <a:rPr lang="nl-NL" sz="2400" kern="0" dirty="0" smtClean="0"/>
              <a:t>3. </a:t>
            </a:r>
            <a:r>
              <a:rPr lang="nl-NL" sz="2400" kern="0" dirty="0" smtClean="0"/>
              <a:t>Een kracht heeft een </a:t>
            </a:r>
            <a:r>
              <a:rPr lang="nl-NL" sz="2400" i="1" kern="0" dirty="0" smtClean="0"/>
              <a:t>grootte</a:t>
            </a:r>
            <a:r>
              <a:rPr lang="nl-NL" sz="2400" kern="0" dirty="0" smtClean="0"/>
              <a:t>, een </a:t>
            </a:r>
            <a:r>
              <a:rPr lang="nl-NL" sz="2400" i="1" kern="0" dirty="0" smtClean="0"/>
              <a:t>richting</a:t>
            </a:r>
            <a:r>
              <a:rPr lang="nl-NL" sz="2400" kern="0" dirty="0" smtClean="0"/>
              <a:t> en een </a:t>
            </a:r>
            <a:r>
              <a:rPr lang="nl-NL" sz="2400" i="1" kern="0" dirty="0" smtClean="0"/>
              <a:t>aangrijpingspunt</a:t>
            </a:r>
            <a:r>
              <a:rPr lang="nl-NL" sz="2400" kern="0" dirty="0" smtClean="0"/>
              <a:t>. Een kracht geef je weer met een vector (pijl).</a:t>
            </a:r>
            <a:endParaRPr lang="nl-NL" sz="2400" kern="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-35052" y="3598554"/>
            <a:ext cx="61192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buFontTx/>
              <a:buNone/>
            </a:pPr>
            <a:r>
              <a:rPr lang="nl-NL" sz="2400" kern="0" dirty="0" smtClean="0"/>
              <a:t>4. </a:t>
            </a:r>
            <a:r>
              <a:rPr lang="nl-NL" sz="2400" kern="0" dirty="0" smtClean="0"/>
              <a:t>Krachten kun je optellen door constructie m.b.v. een parallellogram.</a:t>
            </a:r>
            <a:endParaRPr lang="nl-NL" sz="2400" kern="0" dirty="0"/>
          </a:p>
        </p:txBody>
      </p:sp>
      <p:sp>
        <p:nvSpPr>
          <p:cNvPr id="9" name="Parallellogram 8"/>
          <p:cNvSpPr>
            <a:spLocks noChangeAspect="1"/>
          </p:cNvSpPr>
          <p:nvPr/>
        </p:nvSpPr>
        <p:spPr>
          <a:xfrm>
            <a:off x="6514313" y="3783573"/>
            <a:ext cx="1800200" cy="640994"/>
          </a:xfrm>
          <a:prstGeom prst="parallelogram">
            <a:avLst>
              <a:gd name="adj" fmla="val 90682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 bwMode="auto">
          <a:xfrm>
            <a:off x="-35052" y="4991566"/>
            <a:ext cx="91804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0">
              <a:buFontTx/>
              <a:buNone/>
            </a:pPr>
            <a:r>
              <a:rPr lang="nl-NL" sz="2400" kern="0" dirty="0" smtClean="0"/>
              <a:t>Je kunt de grootte van de totale kracht (de diagonaal) </a:t>
            </a:r>
            <a:r>
              <a:rPr lang="nl-NL" sz="2400" kern="0" dirty="0" smtClean="0"/>
              <a:t>bepalen met </a:t>
            </a:r>
            <a:r>
              <a:rPr lang="nl-NL" sz="2400" kern="0" dirty="0" smtClean="0"/>
              <a:t>een liniaal en een krachtenschaal.</a:t>
            </a:r>
            <a:endParaRPr lang="nl-NL" sz="2400" kern="0" dirty="0"/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 bwMode="auto">
          <a:xfrm>
            <a:off x="-35052" y="5872737"/>
            <a:ext cx="709097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None/>
            </a:pPr>
            <a:r>
              <a:rPr lang="nl-NL" sz="2400" kern="0" dirty="0" smtClean="0"/>
              <a:t>6. </a:t>
            </a:r>
            <a:r>
              <a:rPr lang="nl-NL" sz="2400" kern="0" dirty="0" smtClean="0"/>
              <a:t>Je kunt een kracht ook ontbinden in twee</a:t>
            </a:r>
          </a:p>
          <a:p>
            <a:pPr marL="457200" indent="-15875">
              <a:buFontTx/>
              <a:buNone/>
            </a:pPr>
            <a:r>
              <a:rPr lang="nl-NL" sz="2400" kern="0" dirty="0" smtClean="0"/>
              <a:t>andere krachten m.b.v. een parallellogram.</a:t>
            </a:r>
            <a:endParaRPr lang="nl-NL" sz="2400" kern="0" dirty="0"/>
          </a:p>
        </p:txBody>
      </p:sp>
      <p:cxnSp>
        <p:nvCxnSpPr>
          <p:cNvPr id="35" name="Rechte verbindingslijn met pijl 34"/>
          <p:cNvCxnSpPr/>
          <p:nvPr/>
        </p:nvCxnSpPr>
        <p:spPr>
          <a:xfrm flipV="1">
            <a:off x="6922582" y="5502556"/>
            <a:ext cx="1152128" cy="1151536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rije vorm 37"/>
          <p:cNvSpPr/>
          <p:nvPr/>
        </p:nvSpPr>
        <p:spPr>
          <a:xfrm>
            <a:off x="6927345" y="5219016"/>
            <a:ext cx="1467133" cy="1439839"/>
          </a:xfrm>
          <a:custGeom>
            <a:avLst/>
            <a:gdLst>
              <a:gd name="connsiteX0" fmla="*/ 300250 w 1733265"/>
              <a:gd name="connsiteY0" fmla="*/ 0 h 1433015"/>
              <a:gd name="connsiteX1" fmla="*/ 0 w 1733265"/>
              <a:gd name="connsiteY1" fmla="*/ 1433015 h 1433015"/>
              <a:gd name="connsiteX2" fmla="*/ 1733265 w 1733265"/>
              <a:gd name="connsiteY2" fmla="*/ 846161 h 1433015"/>
              <a:gd name="connsiteX0" fmla="*/ 300250 w 1453485"/>
              <a:gd name="connsiteY0" fmla="*/ 0 h 1433015"/>
              <a:gd name="connsiteX1" fmla="*/ 0 w 1453485"/>
              <a:gd name="connsiteY1" fmla="*/ 1433015 h 1433015"/>
              <a:gd name="connsiteX2" fmla="*/ 1453485 w 1453485"/>
              <a:gd name="connsiteY2" fmla="*/ 941695 h 1433015"/>
              <a:gd name="connsiteX0" fmla="*/ 293426 w 1446661"/>
              <a:gd name="connsiteY0" fmla="*/ 0 h 1426191"/>
              <a:gd name="connsiteX1" fmla="*/ 0 w 1446661"/>
              <a:gd name="connsiteY1" fmla="*/ 1426191 h 1426191"/>
              <a:gd name="connsiteX2" fmla="*/ 1446661 w 1446661"/>
              <a:gd name="connsiteY2" fmla="*/ 941695 h 1426191"/>
              <a:gd name="connsiteX0" fmla="*/ 313898 w 1467133"/>
              <a:gd name="connsiteY0" fmla="*/ 0 h 1426191"/>
              <a:gd name="connsiteX1" fmla="*/ 0 w 1467133"/>
              <a:gd name="connsiteY1" fmla="*/ 1426191 h 1426191"/>
              <a:gd name="connsiteX2" fmla="*/ 1467133 w 1467133"/>
              <a:gd name="connsiteY2" fmla="*/ 941695 h 1426191"/>
              <a:gd name="connsiteX0" fmla="*/ 348018 w 1467133"/>
              <a:gd name="connsiteY0" fmla="*/ 0 h 1426191"/>
              <a:gd name="connsiteX1" fmla="*/ 0 w 1467133"/>
              <a:gd name="connsiteY1" fmla="*/ 1426191 h 1426191"/>
              <a:gd name="connsiteX2" fmla="*/ 1467133 w 1467133"/>
              <a:gd name="connsiteY2" fmla="*/ 941695 h 1426191"/>
              <a:gd name="connsiteX0" fmla="*/ 348018 w 1467133"/>
              <a:gd name="connsiteY0" fmla="*/ 0 h 1439839"/>
              <a:gd name="connsiteX1" fmla="*/ 0 w 1467133"/>
              <a:gd name="connsiteY1" fmla="*/ 1439839 h 1439839"/>
              <a:gd name="connsiteX2" fmla="*/ 1467133 w 1467133"/>
              <a:gd name="connsiteY2" fmla="*/ 941695 h 1439839"/>
              <a:gd name="connsiteX0" fmla="*/ 348018 w 1446662"/>
              <a:gd name="connsiteY0" fmla="*/ 0 h 1439839"/>
              <a:gd name="connsiteX1" fmla="*/ 0 w 1446662"/>
              <a:gd name="connsiteY1" fmla="*/ 1439839 h 1439839"/>
              <a:gd name="connsiteX2" fmla="*/ 1446662 w 1446662"/>
              <a:gd name="connsiteY2" fmla="*/ 914399 h 1439839"/>
              <a:gd name="connsiteX0" fmla="*/ 348018 w 1467133"/>
              <a:gd name="connsiteY0" fmla="*/ 0 h 1439839"/>
              <a:gd name="connsiteX1" fmla="*/ 0 w 1467133"/>
              <a:gd name="connsiteY1" fmla="*/ 1439839 h 1439839"/>
              <a:gd name="connsiteX2" fmla="*/ 1467133 w 1467133"/>
              <a:gd name="connsiteY2" fmla="*/ 934870 h 1439839"/>
              <a:gd name="connsiteX0" fmla="*/ 368489 w 1467133"/>
              <a:gd name="connsiteY0" fmla="*/ 0 h 1439839"/>
              <a:gd name="connsiteX1" fmla="*/ 0 w 1467133"/>
              <a:gd name="connsiteY1" fmla="*/ 1439839 h 1439839"/>
              <a:gd name="connsiteX2" fmla="*/ 1467133 w 1467133"/>
              <a:gd name="connsiteY2" fmla="*/ 93487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133" h="1439839">
                <a:moveTo>
                  <a:pt x="368489" y="0"/>
                </a:moveTo>
                <a:lnTo>
                  <a:pt x="0" y="1439839"/>
                </a:lnTo>
                <a:lnTo>
                  <a:pt x="1467133" y="93487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ijdelijke aanduiding voor inhoud 2"/>
          <p:cNvSpPr txBox="1">
            <a:spLocks/>
          </p:cNvSpPr>
          <p:nvPr/>
        </p:nvSpPr>
        <p:spPr bwMode="auto">
          <a:xfrm>
            <a:off x="-35052" y="4479726"/>
            <a:ext cx="6502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buFontTx/>
              <a:buNone/>
            </a:pPr>
            <a:r>
              <a:rPr lang="nl-NL" sz="2400" kern="0" dirty="0" smtClean="0"/>
              <a:t>5. </a:t>
            </a:r>
            <a:r>
              <a:rPr lang="nl-NL" sz="2400" kern="0" dirty="0" smtClean="0"/>
              <a:t>Als er evenwicht is dan is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res</a:t>
            </a:r>
            <a:r>
              <a:rPr lang="nl-NL" sz="2400" kern="0" dirty="0" smtClean="0"/>
              <a:t> = 0.</a:t>
            </a:r>
            <a:endParaRPr lang="nl-NL" sz="2400" kern="0" dirty="0"/>
          </a:p>
        </p:txBody>
      </p:sp>
      <p:cxnSp>
        <p:nvCxnSpPr>
          <p:cNvPr id="41" name="Rechte verbindingslijn met pijl 40"/>
          <p:cNvCxnSpPr/>
          <p:nvPr/>
        </p:nvCxnSpPr>
        <p:spPr>
          <a:xfrm rot="10800000" flipV="1">
            <a:off x="4767559" y="4408870"/>
            <a:ext cx="1793519" cy="640994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ep 41"/>
          <p:cNvGrpSpPr/>
          <p:nvPr/>
        </p:nvGrpSpPr>
        <p:grpSpPr>
          <a:xfrm rot="-1080000">
            <a:off x="6741788" y="5831036"/>
            <a:ext cx="1046555" cy="693595"/>
            <a:chOff x="2454099" y="4299854"/>
            <a:chExt cx="2469870" cy="1714182"/>
          </a:xfrm>
        </p:grpSpPr>
        <p:cxnSp>
          <p:nvCxnSpPr>
            <p:cNvPr id="43" name="Rechte verbindingslijn met pijl 42"/>
            <p:cNvCxnSpPr/>
            <p:nvPr/>
          </p:nvCxnSpPr>
          <p:spPr>
            <a:xfrm>
              <a:off x="2630047" y="6014036"/>
              <a:ext cx="229392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/>
            <p:cNvCxnSpPr/>
            <p:nvPr/>
          </p:nvCxnSpPr>
          <p:spPr>
            <a:xfrm rot="20940000" flipV="1">
              <a:off x="2454099" y="4299854"/>
              <a:ext cx="1440158" cy="15841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9"/>
          <p:cNvGrpSpPr/>
          <p:nvPr/>
        </p:nvGrpSpPr>
        <p:grpSpPr>
          <a:xfrm>
            <a:off x="5619161" y="3899477"/>
            <a:ext cx="2154301" cy="968499"/>
            <a:chOff x="5855651" y="3142709"/>
            <a:chExt cx="2154301" cy="968499"/>
          </a:xfrm>
        </p:grpSpPr>
        <p:sp>
          <p:nvSpPr>
            <p:cNvPr id="8" name="Tekstvak 7"/>
            <p:cNvSpPr txBox="1"/>
            <p:nvPr/>
          </p:nvSpPr>
          <p:spPr>
            <a:xfrm rot="20340000">
              <a:off x="5855651" y="374187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</a:t>
              </a:r>
              <a:endParaRPr lang="nl-NL" dirty="0"/>
            </a:p>
          </p:txBody>
        </p:sp>
        <p:sp>
          <p:nvSpPr>
            <p:cNvPr id="24" name="Tekstvak 23"/>
            <p:cNvSpPr txBox="1"/>
            <p:nvPr/>
          </p:nvSpPr>
          <p:spPr>
            <a:xfrm rot="20365685">
              <a:off x="7505896" y="314270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</a:t>
              </a:r>
              <a:endParaRPr lang="nl-NL" dirty="0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6514313" y="3562589"/>
            <a:ext cx="2625576" cy="861978"/>
            <a:chOff x="6750803" y="2805821"/>
            <a:chExt cx="2625576" cy="861978"/>
          </a:xfrm>
        </p:grpSpPr>
        <p:cxnSp>
          <p:nvCxnSpPr>
            <p:cNvPr id="17" name="Rechte verbindingslijn met pijl 16"/>
            <p:cNvCxnSpPr/>
            <p:nvPr/>
          </p:nvCxnSpPr>
          <p:spPr>
            <a:xfrm flipV="1">
              <a:off x="6750803" y="3026805"/>
              <a:ext cx="1793519" cy="64099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8523044" y="2805821"/>
              <a:ext cx="853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0070C0"/>
                  </a:solidFill>
                </a:rPr>
                <a:t>F</a:t>
              </a:r>
              <a:r>
                <a:rPr lang="nl-NL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nl-NL" dirty="0" smtClean="0">
                  <a:solidFill>
                    <a:srgbClr val="0070C0"/>
                  </a:solidFill>
                </a:rPr>
                <a:t>+ F</a:t>
              </a:r>
              <a:r>
                <a:rPr lang="nl-NL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6514312" y="3425131"/>
            <a:ext cx="1563116" cy="1394771"/>
            <a:chOff x="6750802" y="2668363"/>
            <a:chExt cx="1563116" cy="1394771"/>
          </a:xfrm>
        </p:grpSpPr>
        <p:grpSp>
          <p:nvGrpSpPr>
            <p:cNvPr id="15" name="Groep 14"/>
            <p:cNvGrpSpPr/>
            <p:nvPr/>
          </p:nvGrpSpPr>
          <p:grpSpPr>
            <a:xfrm>
              <a:off x="6750802" y="3026805"/>
              <a:ext cx="1224000" cy="640994"/>
              <a:chOff x="2499532" y="4437113"/>
              <a:chExt cx="2888639" cy="1584175"/>
            </a:xfrm>
          </p:grpSpPr>
          <p:cxnSp>
            <p:nvCxnSpPr>
              <p:cNvPr id="11" name="Rechte verbindingslijn met pijl 10"/>
              <p:cNvCxnSpPr/>
              <p:nvPr/>
            </p:nvCxnSpPr>
            <p:spPr>
              <a:xfrm>
                <a:off x="2499532" y="6021288"/>
                <a:ext cx="2888639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met pijl 11"/>
              <p:cNvCxnSpPr/>
              <p:nvPr/>
            </p:nvCxnSpPr>
            <p:spPr>
              <a:xfrm rot="21540000" flipV="1">
                <a:off x="2499534" y="4437113"/>
                <a:ext cx="1440159" cy="158417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kstvak 26"/>
            <p:cNvSpPr txBox="1"/>
            <p:nvPr/>
          </p:nvSpPr>
          <p:spPr>
            <a:xfrm>
              <a:off x="7273718" y="2668363"/>
              <a:ext cx="510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F</a:t>
              </a:r>
              <a:r>
                <a:rPr lang="nl-NL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7803622" y="3693802"/>
              <a:ext cx="510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F</a:t>
              </a:r>
              <a:r>
                <a:rPr lang="nl-NL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jdelijke aanduiding voor inhoud 2"/>
          <p:cNvSpPr txBox="1">
            <a:spLocks/>
          </p:cNvSpPr>
          <p:nvPr/>
        </p:nvSpPr>
        <p:spPr bwMode="auto">
          <a:xfrm>
            <a:off x="-12250" y="511840"/>
            <a:ext cx="913485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kern="0" dirty="0" smtClean="0"/>
              <a:t>1. Soorten krachten zijn o.a.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z</a:t>
            </a:r>
            <a:r>
              <a:rPr lang="nl-NL" sz="2400" kern="0" dirty="0" smtClean="0"/>
              <a:t>,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v</a:t>
            </a:r>
            <a:r>
              <a:rPr lang="nl-NL" sz="2400" kern="0" dirty="0" smtClean="0"/>
              <a:t>,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w</a:t>
            </a:r>
            <a:r>
              <a:rPr lang="nl-NL" sz="2400" kern="0" dirty="0" smtClean="0"/>
              <a:t> en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n</a:t>
            </a:r>
            <a:r>
              <a:rPr lang="nl-NL" sz="2400" kern="0" dirty="0" smtClean="0"/>
              <a:t>.</a:t>
            </a:r>
          </a:p>
          <a:p>
            <a:pPr marL="361950" indent="0">
              <a:buNone/>
            </a:pP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n</a:t>
            </a:r>
            <a:r>
              <a:rPr lang="nl-NL" sz="2400" kern="0" dirty="0" smtClean="0"/>
              <a:t> staat altijd loodrecht op de ondergrond.</a:t>
            </a:r>
            <a:endParaRPr lang="nl-NL" sz="2400" kern="0" dirty="0"/>
          </a:p>
        </p:txBody>
      </p:sp>
    </p:spTree>
    <p:extLst>
      <p:ext uri="{BB962C8B-B14F-4D97-AF65-F5344CB8AC3E}">
        <p14:creationId xmlns:p14="http://schemas.microsoft.com/office/powerpoint/2010/main" val="3067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3" grpId="0" build="p"/>
      <p:bldP spid="6" grpId="0"/>
      <p:bldP spid="7" grpId="0"/>
      <p:bldP spid="9" grpId="0" animBg="1"/>
      <p:bldP spid="19" grpId="0"/>
      <p:bldP spid="22" grpId="0"/>
      <p:bldP spid="38" grpId="0" animBg="1"/>
      <p:bldP spid="4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kstvak 44"/>
          <p:cNvSpPr txBox="1"/>
          <p:nvPr/>
        </p:nvSpPr>
        <p:spPr>
          <a:xfrm>
            <a:off x="-11531" y="6207143"/>
            <a:ext cx="916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err="1" smtClean="0">
                <a:solidFill>
                  <a:srgbClr val="7030A0"/>
                </a:solidFill>
              </a:rPr>
              <a:t>sin</a:t>
            </a:r>
            <a:r>
              <a:rPr lang="nl-NL" sz="2400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nl-NL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nl-NL" sz="2400" dirty="0" smtClean="0">
                <a:solidFill>
                  <a:srgbClr val="7030A0"/>
                </a:solidFill>
              </a:rPr>
              <a:t>= </a:t>
            </a:r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res,y</a:t>
            </a:r>
            <a:r>
              <a:rPr lang="nl-NL" sz="2400" dirty="0" smtClean="0">
                <a:solidFill>
                  <a:srgbClr val="7030A0"/>
                </a:solidFill>
              </a:rPr>
              <a:t>/</a:t>
            </a:r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</a:t>
            </a:r>
            <a:r>
              <a:rPr lang="nl-NL" sz="2400" dirty="0" smtClean="0">
                <a:solidFill>
                  <a:srgbClr val="7030A0"/>
                </a:solidFill>
              </a:rPr>
              <a:t> → sin67,52 = 64,28/</a:t>
            </a:r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</a:t>
            </a:r>
            <a:r>
              <a:rPr lang="nl-NL" sz="2400" dirty="0" smtClean="0">
                <a:solidFill>
                  <a:srgbClr val="7030A0"/>
                </a:solidFill>
              </a:rPr>
              <a:t> → </a:t>
            </a:r>
            <a:r>
              <a:rPr lang="nl-NL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69,57 </a:t>
            </a:r>
            <a:r>
              <a:rPr lang="nl-NL" sz="2400" dirty="0" smtClean="0">
                <a:solidFill>
                  <a:srgbClr val="7030A0"/>
                </a:solidFill>
              </a:rPr>
              <a:t>= 70 N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531" y="1775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</a:rPr>
              <a:t>Samenvatting 2/2. Het </a:t>
            </a:r>
            <a:r>
              <a:rPr lang="nl-NL" sz="2400" i="1" dirty="0" smtClean="0">
                <a:solidFill>
                  <a:srgbClr val="FF0000"/>
                </a:solidFill>
              </a:rPr>
              <a:t>berekenen</a:t>
            </a:r>
            <a:r>
              <a:rPr lang="nl-NL" sz="2400" dirty="0" smtClean="0">
                <a:solidFill>
                  <a:srgbClr val="FF0000"/>
                </a:solidFill>
              </a:rPr>
              <a:t> van de totale kracht.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9076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 bwMode="auto">
          <a:xfrm>
            <a:off x="-11531" y="956447"/>
            <a:ext cx="9131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/>
              <a:t>Kies x- en y-as en ontbind de kracht in de componenten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x</a:t>
            </a:r>
            <a:r>
              <a:rPr lang="nl-NL" sz="2400" kern="0" dirty="0" smtClean="0"/>
              <a:t> en 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y</a:t>
            </a:r>
            <a:r>
              <a:rPr lang="nl-NL" sz="2400" kern="0" dirty="0" smtClean="0"/>
              <a:t>.</a:t>
            </a:r>
            <a:endParaRPr lang="nl-NL" sz="2400" kern="0" dirty="0"/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-11531" y="479111"/>
            <a:ext cx="2567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Hierbij gebruik je</a:t>
            </a:r>
            <a:endParaRPr lang="nl-NL" sz="2400" kern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 bwMode="auto">
          <a:xfrm>
            <a:off x="-11531" y="1433783"/>
            <a:ext cx="9131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/>
              <a:t>B</a:t>
            </a:r>
            <a:r>
              <a:rPr lang="nl-NL" sz="2400" kern="0" dirty="0" smtClean="0"/>
              <a:t>ereken de totale kracht in de x-richting </a:t>
            </a:r>
            <a:r>
              <a:rPr lang="nl-NL" sz="2400" kern="0" dirty="0" err="1" smtClean="0">
                <a:latin typeface="Symbol" panose="05050102010706020507" pitchFamily="18" charset="2"/>
              </a:rPr>
              <a:t>S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x</a:t>
            </a:r>
            <a:r>
              <a:rPr lang="nl-NL" sz="2400" kern="0" dirty="0" smtClean="0"/>
              <a:t> en de y-richting </a:t>
            </a:r>
            <a:r>
              <a:rPr lang="nl-NL" sz="2400" kern="0" dirty="0" err="1" smtClean="0">
                <a:latin typeface="Symbol" panose="05050102010706020507" pitchFamily="18" charset="2"/>
              </a:rPr>
              <a:t>S</a:t>
            </a:r>
            <a:r>
              <a:rPr lang="nl-NL" sz="2400" kern="0" dirty="0" err="1" smtClean="0"/>
              <a:t>F</a:t>
            </a:r>
            <a:r>
              <a:rPr lang="nl-NL" sz="2400" kern="0" baseline="-25000" dirty="0" err="1" smtClean="0"/>
              <a:t>y</a:t>
            </a:r>
            <a:r>
              <a:rPr lang="nl-NL" sz="2400" kern="0" baseline="-25000" dirty="0" smtClean="0"/>
              <a:t>.</a:t>
            </a:r>
            <a:endParaRPr lang="nl-NL" sz="2400" kern="0" dirty="0"/>
          </a:p>
        </p:txBody>
      </p:sp>
      <p:cxnSp>
        <p:nvCxnSpPr>
          <p:cNvPr id="29" name="Gebogen verbindingslijn 28"/>
          <p:cNvCxnSpPr/>
          <p:nvPr/>
        </p:nvCxnSpPr>
        <p:spPr>
          <a:xfrm>
            <a:off x="6921053" y="3395020"/>
            <a:ext cx="1368000" cy="1152000"/>
          </a:xfrm>
          <a:prstGeom prst="bentConnector3">
            <a:avLst>
              <a:gd name="adj1" fmla="val 100373"/>
            </a:avLst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 47"/>
          <p:cNvGrpSpPr/>
          <p:nvPr/>
        </p:nvGrpSpPr>
        <p:grpSpPr>
          <a:xfrm>
            <a:off x="5324271" y="2923109"/>
            <a:ext cx="4117745" cy="2051967"/>
            <a:chOff x="5324271" y="2923109"/>
            <a:chExt cx="4117745" cy="2051967"/>
          </a:xfrm>
        </p:grpSpPr>
        <p:sp>
          <p:nvSpPr>
            <p:cNvPr id="6" name="Tekstvak 5"/>
            <p:cNvSpPr txBox="1"/>
            <p:nvPr/>
          </p:nvSpPr>
          <p:spPr>
            <a:xfrm>
              <a:off x="7331796" y="4080551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70C0"/>
                  </a:solidFill>
                </a:rPr>
                <a:t>40°</a:t>
              </a:r>
              <a:endParaRPr lang="nl-NL" sz="2400" dirty="0">
                <a:solidFill>
                  <a:srgbClr val="0070C0"/>
                </a:solidFill>
              </a:endParaRPr>
            </a:p>
          </p:txBody>
        </p:sp>
        <p:grpSp>
          <p:nvGrpSpPr>
            <p:cNvPr id="19" name="Groep 18"/>
            <p:cNvGrpSpPr/>
            <p:nvPr/>
          </p:nvGrpSpPr>
          <p:grpSpPr>
            <a:xfrm>
              <a:off x="5324271" y="2923109"/>
              <a:ext cx="4117745" cy="2051967"/>
              <a:chOff x="5324271" y="2923109"/>
              <a:chExt cx="4117745" cy="2051967"/>
            </a:xfrm>
          </p:grpSpPr>
          <p:grpSp>
            <p:nvGrpSpPr>
              <p:cNvPr id="37" name="Groep 36"/>
              <p:cNvGrpSpPr/>
              <p:nvPr/>
            </p:nvGrpSpPr>
            <p:grpSpPr>
              <a:xfrm>
                <a:off x="5324271" y="3298624"/>
                <a:ext cx="3240000" cy="1332000"/>
                <a:chOff x="2973738" y="2805753"/>
                <a:chExt cx="3240000" cy="1332000"/>
              </a:xfrm>
            </p:grpSpPr>
            <p:grpSp>
              <p:nvGrpSpPr>
                <p:cNvPr id="23" name="Groep 22"/>
                <p:cNvGrpSpPr/>
                <p:nvPr/>
              </p:nvGrpSpPr>
              <p:grpSpPr>
                <a:xfrm>
                  <a:off x="2973738" y="2805753"/>
                  <a:ext cx="3240000" cy="1332000"/>
                  <a:chOff x="2942648" y="2185802"/>
                  <a:chExt cx="3240000" cy="1332000"/>
                </a:xfrm>
              </p:grpSpPr>
              <p:cxnSp>
                <p:nvCxnSpPr>
                  <p:cNvPr id="16" name="Rechte verbindingslijn 15"/>
                  <p:cNvCxnSpPr/>
                  <p:nvPr/>
                </p:nvCxnSpPr>
                <p:spPr>
                  <a:xfrm>
                    <a:off x="2942648" y="3429000"/>
                    <a:ext cx="324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echte verbindingslijn 12"/>
                  <p:cNvCxnSpPr/>
                  <p:nvPr/>
                </p:nvCxnSpPr>
                <p:spPr>
                  <a:xfrm>
                    <a:off x="4536635" y="2185802"/>
                    <a:ext cx="0" cy="133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Rechte verbindingslijn met pijl 24"/>
                <p:cNvCxnSpPr>
                  <a:cxnSpLocks/>
                </p:cNvCxnSpPr>
                <p:nvPr/>
              </p:nvCxnSpPr>
              <p:spPr>
                <a:xfrm flipV="1">
                  <a:off x="4572001" y="2896027"/>
                  <a:ext cx="1368000" cy="1152000"/>
                </a:xfrm>
                <a:prstGeom prst="straightConnector1">
                  <a:avLst/>
                </a:prstGeom>
                <a:ln w="25400">
                  <a:solidFill>
                    <a:srgbClr val="0070C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met pijl 26"/>
                <p:cNvCxnSpPr/>
                <p:nvPr/>
              </p:nvCxnSpPr>
              <p:spPr>
                <a:xfrm flipH="1">
                  <a:off x="3667442" y="4048951"/>
                  <a:ext cx="900000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kstvak 23"/>
              <p:cNvSpPr txBox="1"/>
              <p:nvPr/>
            </p:nvSpPr>
            <p:spPr>
              <a:xfrm>
                <a:off x="7555362" y="2923109"/>
                <a:ext cx="188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rgbClr val="0070C0"/>
                    </a:solidFill>
                  </a:rPr>
                  <a:t>F</a:t>
                </a:r>
                <a:r>
                  <a:rPr lang="nl-NL" sz="2400" baseline="-250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nl-NL" sz="2400" dirty="0" smtClean="0">
                    <a:solidFill>
                      <a:srgbClr val="0070C0"/>
                    </a:solidFill>
                  </a:rPr>
                  <a:t>= 100 N</a:t>
                </a:r>
                <a:endParaRPr lang="nl-NL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5534936" y="4513411"/>
                <a:ext cx="1550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rgbClr val="00B050"/>
                    </a:solidFill>
                  </a:rPr>
                  <a:t>F</a:t>
                </a:r>
                <a:r>
                  <a:rPr lang="nl-NL" sz="2400" baseline="-25000" dirty="0" smtClean="0">
                    <a:solidFill>
                      <a:srgbClr val="00B050"/>
                    </a:solidFill>
                  </a:rPr>
                  <a:t>2 </a:t>
                </a:r>
                <a:r>
                  <a:rPr lang="nl-NL" sz="2400" dirty="0" smtClean="0">
                    <a:solidFill>
                      <a:srgbClr val="00B050"/>
                    </a:solidFill>
                  </a:rPr>
                  <a:t>= 50 N</a:t>
                </a:r>
                <a:endParaRPr lang="nl-NL" sz="24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31" name="Tijdelijke aanduiding voor inhoud 2"/>
          <p:cNvSpPr txBox="1">
            <a:spLocks/>
          </p:cNvSpPr>
          <p:nvPr/>
        </p:nvSpPr>
        <p:spPr bwMode="auto">
          <a:xfrm>
            <a:off x="-11531" y="3820463"/>
            <a:ext cx="5556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73038">
              <a:buFontTx/>
              <a:buNone/>
            </a:pPr>
            <a:r>
              <a:rPr lang="nl-NL" sz="2400" kern="0" dirty="0" smtClean="0"/>
              <a:t>sin40° = F</a:t>
            </a:r>
            <a:r>
              <a:rPr lang="nl-NL" sz="2400" kern="0" baseline="-25000" dirty="0" smtClean="0"/>
              <a:t>1y</a:t>
            </a:r>
            <a:r>
              <a:rPr lang="nl-NL" sz="2400" kern="0" dirty="0" smtClean="0"/>
              <a:t>/100 → F</a:t>
            </a:r>
            <a:r>
              <a:rPr lang="nl-NL" sz="2400" kern="0" baseline="-25000" dirty="0" smtClean="0"/>
              <a:t>1y</a:t>
            </a:r>
            <a:r>
              <a:rPr lang="nl-NL" sz="2400" kern="0" dirty="0" smtClean="0"/>
              <a:t> = 64,28 N</a:t>
            </a:r>
            <a:endParaRPr lang="nl-NL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jdelijke aanduiding voor inhoud 2"/>
              <p:cNvSpPr txBox="1">
                <a:spLocks/>
              </p:cNvSpPr>
              <p:nvPr/>
            </p:nvSpPr>
            <p:spPr bwMode="auto">
              <a:xfrm>
                <a:off x="2418287" y="479661"/>
                <a:ext cx="5474338" cy="567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nl-NL" sz="24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sin</a:t>
                </a:r>
                <a:r>
                  <a:rPr lang="nl-NL" sz="24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</a:t>
                </a:r>
                <a14:m>
                  <m:oMath xmlns:m="http://schemas.openxmlformats.org/officeDocument/2006/math">
                    <m:r>
                      <a:rPr lang="nl-NL" sz="240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400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orz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2400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sz</m:t>
                            </m:r>
                          </m:den>
                        </m:f>
                      </m:e>
                    </m:box>
                    <m:r>
                      <a:rPr lang="nl-NL" sz="24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nl-NL" sz="2400" b="0" i="0" kern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b="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nl-NL" sz="24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</m:t>
                    </m:r>
                    <m:r>
                      <a:rPr lang="nl-NL" sz="2400" i="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sz="24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2400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400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nl-NL" sz="2400" i="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2400" i="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sz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2800" kern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2800" kern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24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tan</a:t>
                </a:r>
                <a:r>
                  <a:rPr lang="nl-NL" sz="2400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</a:t>
                </a:r>
                <a14:m>
                  <m:oMath xmlns:m="http://schemas.openxmlformats.org/officeDocument/2006/math">
                    <m:r>
                      <a:rPr lang="nl-NL" sz="2800" i="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sz="28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28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800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nl-NL" sz="2800" i="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2800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</m:t>
                            </m:r>
                            <m:r>
                              <m:rPr>
                                <m:sty m:val="p"/>
                              </m:rPr>
                              <a:rPr lang="nl-NL" sz="2800" i="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den>
                        </m:f>
                        <m:r>
                          <a:rPr lang="nl-NL" sz="2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box>
                  </m:oMath>
                </a14:m>
                <a:r>
                  <a:rPr lang="nl-NL" sz="2800" kern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nl-NL" sz="2800" kern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8287" y="479661"/>
                <a:ext cx="5474338" cy="567271"/>
              </a:xfrm>
              <a:prstGeom prst="rect">
                <a:avLst/>
              </a:prstGeom>
              <a:blipFill rotWithShape="1">
                <a:blip r:embed="rId2"/>
                <a:stretch>
                  <a:fillRect l="-1782" t="-11828" b="-204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jdelijke aanduiding voor inhoud 2"/>
          <p:cNvSpPr txBox="1">
            <a:spLocks/>
          </p:cNvSpPr>
          <p:nvPr/>
        </p:nvSpPr>
        <p:spPr bwMode="auto">
          <a:xfrm>
            <a:off x="7174695" y="578630"/>
            <a:ext cx="1814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1800" kern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nl-NL" sz="1800" kern="0" dirty="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sos</a:t>
            </a:r>
            <a:r>
              <a:rPr lang="nl-NL" sz="1800" kern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nl-NL" sz="1800" kern="0" dirty="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cas</a:t>
            </a:r>
            <a:r>
              <a:rPr lang="nl-NL" sz="1800" kern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nl-NL" sz="1800" kern="0" dirty="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toa</a:t>
            </a:r>
            <a:r>
              <a:rPr lang="nl-NL" sz="1800" kern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).</a:t>
            </a:r>
            <a:endParaRPr lang="nl-NL" sz="1800" kern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-11531" y="3343127"/>
            <a:ext cx="5335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73038">
              <a:buFontTx/>
              <a:buNone/>
            </a:pPr>
            <a:r>
              <a:rPr lang="nl-NL" sz="2400" kern="0" dirty="0" smtClean="0"/>
              <a:t>cos40° = F</a:t>
            </a:r>
            <a:r>
              <a:rPr lang="nl-NL" sz="2400" kern="0" baseline="-25000" dirty="0" smtClean="0"/>
              <a:t>1x</a:t>
            </a:r>
            <a:r>
              <a:rPr lang="nl-NL" sz="2400" kern="0" dirty="0" smtClean="0"/>
              <a:t>/100 → F</a:t>
            </a:r>
            <a:r>
              <a:rPr lang="nl-NL" sz="2400" kern="0" baseline="-25000" dirty="0" smtClean="0"/>
              <a:t>1x</a:t>
            </a:r>
            <a:r>
              <a:rPr lang="nl-NL" sz="2400" kern="0" dirty="0" smtClean="0"/>
              <a:t> = 76,60 N</a:t>
            </a:r>
            <a:endParaRPr lang="nl-NL" sz="2400" kern="0" dirty="0"/>
          </a:p>
        </p:txBody>
      </p:sp>
      <p:sp>
        <p:nvSpPr>
          <p:cNvPr id="40" name="Tekstvak 39"/>
          <p:cNvSpPr txBox="1"/>
          <p:nvPr/>
        </p:nvSpPr>
        <p:spPr>
          <a:xfrm>
            <a:off x="-11531" y="4775135"/>
            <a:ext cx="422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res,x</a:t>
            </a:r>
            <a:r>
              <a:rPr lang="nl-NL" sz="2400" baseline="-25000" dirty="0" smtClean="0">
                <a:solidFill>
                  <a:srgbClr val="7030A0"/>
                </a:solidFill>
              </a:rPr>
              <a:t> </a:t>
            </a:r>
            <a:r>
              <a:rPr lang="nl-NL" sz="2400" dirty="0" smtClean="0">
                <a:solidFill>
                  <a:srgbClr val="7030A0"/>
                </a:solidFill>
              </a:rPr>
              <a:t>= 76,60 – 50 = 26,60 N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-11531" y="5729807"/>
            <a:ext cx="787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err="1" smtClean="0">
                <a:solidFill>
                  <a:srgbClr val="7030A0"/>
                </a:solidFill>
              </a:rPr>
              <a:t>tan</a:t>
            </a:r>
            <a:r>
              <a:rPr lang="nl-NL" sz="2400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nl-NL" sz="2400" dirty="0" smtClean="0">
                <a:solidFill>
                  <a:srgbClr val="7030A0"/>
                </a:solidFill>
              </a:rPr>
              <a:t> = </a:t>
            </a:r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res,y</a:t>
            </a:r>
            <a:r>
              <a:rPr lang="nl-NL" sz="2400" dirty="0" smtClean="0">
                <a:solidFill>
                  <a:srgbClr val="7030A0"/>
                </a:solidFill>
              </a:rPr>
              <a:t>/</a:t>
            </a:r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res,x</a:t>
            </a:r>
            <a:r>
              <a:rPr lang="nl-NL" sz="2400" dirty="0" smtClean="0">
                <a:solidFill>
                  <a:srgbClr val="7030A0"/>
                </a:solidFill>
              </a:rPr>
              <a:t> = 64,28/26,60 → </a:t>
            </a:r>
            <a:r>
              <a:rPr lang="nl-NL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nl-NL" sz="2400" dirty="0">
                <a:solidFill>
                  <a:srgbClr val="7030A0"/>
                </a:solidFill>
              </a:rPr>
              <a:t> </a:t>
            </a:r>
            <a:r>
              <a:rPr lang="nl-NL" sz="2400" dirty="0" smtClean="0">
                <a:solidFill>
                  <a:srgbClr val="7030A0"/>
                </a:solidFill>
              </a:rPr>
              <a:t>= 67,52 = 68°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43" name="Tijdelijke aanduiding voor inhoud 2"/>
          <p:cNvSpPr txBox="1">
            <a:spLocks/>
          </p:cNvSpPr>
          <p:nvPr/>
        </p:nvSpPr>
        <p:spPr bwMode="auto">
          <a:xfrm>
            <a:off x="-11531" y="1911119"/>
            <a:ext cx="7505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i="1" kern="0" dirty="0" smtClean="0">
                <a:solidFill>
                  <a:srgbClr val="7030A0"/>
                </a:solidFill>
              </a:rPr>
              <a:t>Voorbeeld: Bereken grootte en richting van </a:t>
            </a:r>
            <a:r>
              <a:rPr lang="nl-NL" sz="2400" i="1" kern="0" dirty="0" err="1" smtClean="0">
                <a:solidFill>
                  <a:srgbClr val="7030A0"/>
                </a:solidFill>
              </a:rPr>
              <a:t>F</a:t>
            </a:r>
            <a:r>
              <a:rPr lang="nl-NL" sz="2400" i="1" kern="0" baseline="-25000" dirty="0" err="1" smtClean="0">
                <a:solidFill>
                  <a:srgbClr val="7030A0"/>
                </a:solidFill>
              </a:rPr>
              <a:t>res</a:t>
            </a:r>
            <a:r>
              <a:rPr lang="nl-NL" sz="2400" kern="0" dirty="0" smtClean="0">
                <a:solidFill>
                  <a:srgbClr val="7030A0"/>
                </a:solidFill>
              </a:rPr>
              <a:t>.</a:t>
            </a:r>
            <a:endParaRPr lang="nl-NL" sz="2400" kern="0" dirty="0">
              <a:solidFill>
                <a:srgbClr val="7030A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453232" y="5175508"/>
            <a:ext cx="46552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Je kunt </a:t>
            </a:r>
            <a:r>
              <a:rPr lang="nl-NL" dirty="0" err="1" smtClean="0"/>
              <a:t>F</a:t>
            </a:r>
            <a:r>
              <a:rPr lang="nl-NL" baseline="-25000" dirty="0" err="1" smtClean="0"/>
              <a:t>res</a:t>
            </a:r>
            <a:r>
              <a:rPr lang="nl-NL" dirty="0" smtClean="0"/>
              <a:t> ook berekenen met Pythagoras: F</a:t>
            </a:r>
            <a:r>
              <a:rPr lang="nl-NL" baseline="-25000" dirty="0" smtClean="0"/>
              <a:t>res.x</a:t>
            </a:r>
            <a:r>
              <a:rPr lang="nl-NL" baseline="30000" dirty="0" smtClean="0"/>
              <a:t>2</a:t>
            </a:r>
            <a:r>
              <a:rPr lang="nl-NL" dirty="0" smtClean="0"/>
              <a:t> + F</a:t>
            </a:r>
            <a:r>
              <a:rPr lang="nl-NL" baseline="-25000" dirty="0" smtClean="0"/>
              <a:t>res,y</a:t>
            </a:r>
            <a:r>
              <a:rPr lang="nl-NL" baseline="30000" dirty="0" smtClean="0"/>
              <a:t>2</a:t>
            </a:r>
            <a:r>
              <a:rPr lang="nl-NL" dirty="0" smtClean="0"/>
              <a:t> = F</a:t>
            </a:r>
            <a:r>
              <a:rPr lang="nl-NL" baseline="-25000" dirty="0" smtClean="0"/>
              <a:t>res</a:t>
            </a:r>
            <a:r>
              <a:rPr lang="nl-NL" baseline="30000" dirty="0" smtClean="0"/>
              <a:t>2</a:t>
            </a:r>
            <a:endParaRPr lang="nl-NL" baseline="30000" dirty="0"/>
          </a:p>
        </p:txBody>
      </p:sp>
      <p:grpSp>
        <p:nvGrpSpPr>
          <p:cNvPr id="50" name="Groep 49"/>
          <p:cNvGrpSpPr/>
          <p:nvPr/>
        </p:nvGrpSpPr>
        <p:grpSpPr>
          <a:xfrm>
            <a:off x="6362903" y="3012251"/>
            <a:ext cx="1521465" cy="1851467"/>
            <a:chOff x="6362903" y="3012251"/>
            <a:chExt cx="1521465" cy="1851467"/>
          </a:xfrm>
        </p:grpSpPr>
        <p:grpSp>
          <p:nvGrpSpPr>
            <p:cNvPr id="14" name="Groep 13"/>
            <p:cNvGrpSpPr/>
            <p:nvPr/>
          </p:nvGrpSpPr>
          <p:grpSpPr>
            <a:xfrm>
              <a:off x="6362903" y="3015442"/>
              <a:ext cx="1521465" cy="1848276"/>
              <a:chOff x="5714831" y="3015442"/>
              <a:chExt cx="1521465" cy="1848276"/>
            </a:xfrm>
          </p:grpSpPr>
          <p:cxnSp>
            <p:nvCxnSpPr>
              <p:cNvPr id="8" name="Rechte verbindingslijn met pijl 7"/>
              <p:cNvCxnSpPr/>
              <p:nvPr/>
            </p:nvCxnSpPr>
            <p:spPr>
              <a:xfrm flipV="1">
                <a:off x="6261195" y="3397348"/>
                <a:ext cx="468000" cy="1152000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kstvak 41"/>
              <p:cNvSpPr txBox="1"/>
              <p:nvPr/>
            </p:nvSpPr>
            <p:spPr>
              <a:xfrm>
                <a:off x="6420416" y="4062847"/>
                <a:ext cx="371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b</a:t>
                </a:r>
                <a:endParaRPr lang="nl-NL" sz="24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5714831" y="3015442"/>
                <a:ext cx="97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>
                    <a:solidFill>
                      <a:srgbClr val="7030A0"/>
                    </a:solidFill>
                  </a:rPr>
                  <a:t>F</a:t>
                </a:r>
                <a:r>
                  <a:rPr lang="nl-NL" baseline="-25000" dirty="0" err="1" smtClean="0">
                    <a:solidFill>
                      <a:srgbClr val="7030A0"/>
                    </a:solidFill>
                  </a:rPr>
                  <a:t>res,y</a:t>
                </a:r>
                <a:endParaRPr lang="nl-NL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6266164" y="4494386"/>
                <a:ext cx="97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nl-NL" baseline="-250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res,x</a:t>
                </a:r>
                <a:endParaRPr lang="nl-NL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Boog 2"/>
              <p:cNvSpPr>
                <a:spLocks noChangeAspect="1"/>
              </p:cNvSpPr>
              <p:nvPr/>
            </p:nvSpPr>
            <p:spPr>
              <a:xfrm rot="16200000">
                <a:off x="6146637" y="4300030"/>
                <a:ext cx="360000" cy="360000"/>
              </a:xfrm>
              <a:prstGeom prst="arc">
                <a:avLst>
                  <a:gd name="adj1" fmla="val 729336"/>
                  <a:gd name="adj2" fmla="val 6514502"/>
                </a:avLst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hthoek 11"/>
              <p:cNvSpPr/>
              <p:nvPr/>
            </p:nvSpPr>
            <p:spPr>
              <a:xfrm>
                <a:off x="6274461" y="3397444"/>
                <a:ext cx="468000" cy="1152000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9" name="Tekstvak 48"/>
            <p:cNvSpPr txBox="1"/>
            <p:nvPr/>
          </p:nvSpPr>
          <p:spPr>
            <a:xfrm>
              <a:off x="7104045" y="3012251"/>
              <a:ext cx="78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>
                  <a:solidFill>
                    <a:srgbClr val="7030A0"/>
                  </a:solidFill>
                </a:rPr>
                <a:t>F</a:t>
              </a:r>
              <a:r>
                <a:rPr lang="nl-NL" baseline="-25000" dirty="0" err="1" smtClean="0">
                  <a:solidFill>
                    <a:srgbClr val="7030A0"/>
                  </a:solidFill>
                </a:rPr>
                <a:t>res</a:t>
              </a:r>
              <a:endParaRPr lang="nl-NL" baseline="-25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384564" y="3393252"/>
            <a:ext cx="1989414" cy="1581824"/>
            <a:chOff x="6384564" y="3393252"/>
            <a:chExt cx="1989414" cy="1581824"/>
          </a:xfrm>
        </p:grpSpPr>
        <p:cxnSp>
          <p:nvCxnSpPr>
            <p:cNvPr id="34" name="Rechte verbindingslijn met pijl 33"/>
            <p:cNvCxnSpPr/>
            <p:nvPr/>
          </p:nvCxnSpPr>
          <p:spPr>
            <a:xfrm>
              <a:off x="6924746" y="4540763"/>
              <a:ext cx="1368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/>
            <p:cNvCxnSpPr/>
            <p:nvPr/>
          </p:nvCxnSpPr>
          <p:spPr>
            <a:xfrm flipV="1">
              <a:off x="6914582" y="3393252"/>
              <a:ext cx="0" cy="115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/>
            <p:cNvSpPr txBox="1"/>
            <p:nvPr/>
          </p:nvSpPr>
          <p:spPr>
            <a:xfrm>
              <a:off x="7668344" y="4513411"/>
              <a:ext cx="705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</a:rPr>
                <a:t>F</a:t>
              </a:r>
              <a:r>
                <a:rPr lang="nl-NL" sz="2400" baseline="-25000" dirty="0" smtClean="0">
                  <a:solidFill>
                    <a:srgbClr val="FF0000"/>
                  </a:solidFill>
                </a:rPr>
                <a:t>1x</a:t>
              </a:r>
              <a:endParaRPr lang="nl-NL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6384564" y="3511683"/>
              <a:ext cx="705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</a:rPr>
                <a:t>F</a:t>
              </a:r>
              <a:r>
                <a:rPr lang="nl-NL" sz="2400" baseline="-25000" dirty="0" smtClean="0">
                  <a:solidFill>
                    <a:srgbClr val="FF0000"/>
                  </a:solidFill>
                </a:rPr>
                <a:t>1y</a:t>
              </a:r>
              <a:endParaRPr lang="nl-NL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Tijdelijke aanduiding voor inhoud 2"/>
          <p:cNvSpPr txBox="1">
            <a:spLocks/>
          </p:cNvSpPr>
          <p:nvPr/>
        </p:nvSpPr>
        <p:spPr bwMode="auto">
          <a:xfrm>
            <a:off x="-11531" y="2388455"/>
            <a:ext cx="4609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/>
              <a:t>• Teken de componenten.</a:t>
            </a:r>
            <a:endParaRPr lang="nl-NL" sz="2400" kern="0" dirty="0"/>
          </a:p>
        </p:txBody>
      </p:sp>
      <p:sp>
        <p:nvSpPr>
          <p:cNvPr id="52" name="Tijdelijke aanduiding voor inhoud 2"/>
          <p:cNvSpPr txBox="1">
            <a:spLocks/>
          </p:cNvSpPr>
          <p:nvPr/>
        </p:nvSpPr>
        <p:spPr bwMode="auto">
          <a:xfrm>
            <a:off x="-11531" y="2865791"/>
            <a:ext cx="458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/>
              <a:t>• Bereken de componenten:</a:t>
            </a:r>
            <a:endParaRPr lang="nl-NL" sz="2400" kern="0" dirty="0"/>
          </a:p>
        </p:txBody>
      </p:sp>
      <p:sp>
        <p:nvSpPr>
          <p:cNvPr id="53" name="Tijdelijke aanduiding voor inhoud 2"/>
          <p:cNvSpPr txBox="1">
            <a:spLocks/>
          </p:cNvSpPr>
          <p:nvPr/>
        </p:nvSpPr>
        <p:spPr bwMode="auto">
          <a:xfrm>
            <a:off x="-11531" y="4297799"/>
            <a:ext cx="2170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/>
              <a:t>• </a:t>
            </a:r>
            <a:r>
              <a:rPr lang="nl-NL" sz="2400" kern="0" dirty="0" smtClean="0">
                <a:solidFill>
                  <a:srgbClr val="7030A0"/>
                </a:solidFill>
              </a:rPr>
              <a:t>Bereken </a:t>
            </a:r>
            <a:r>
              <a:rPr lang="nl-NL" sz="2400" kern="0" dirty="0" err="1" smtClean="0">
                <a:solidFill>
                  <a:srgbClr val="7030A0"/>
                </a:solidFill>
              </a:rPr>
              <a:t>F</a:t>
            </a:r>
            <a:r>
              <a:rPr lang="nl-NL" sz="2400" kern="0" baseline="-25000" dirty="0" err="1" smtClean="0">
                <a:solidFill>
                  <a:srgbClr val="7030A0"/>
                </a:solidFill>
              </a:rPr>
              <a:t>res</a:t>
            </a:r>
            <a:r>
              <a:rPr lang="nl-NL" sz="2400" kern="0" dirty="0" smtClean="0">
                <a:solidFill>
                  <a:srgbClr val="7030A0"/>
                </a:solidFill>
              </a:rPr>
              <a:t>:</a:t>
            </a:r>
            <a:endParaRPr lang="nl-NL" sz="2400" kern="0" dirty="0">
              <a:solidFill>
                <a:srgbClr val="7030A0"/>
              </a:solidFill>
            </a:endParaRPr>
          </a:p>
        </p:txBody>
      </p:sp>
      <p:grpSp>
        <p:nvGrpSpPr>
          <p:cNvPr id="56" name="Groep 55"/>
          <p:cNvGrpSpPr/>
          <p:nvPr/>
        </p:nvGrpSpPr>
        <p:grpSpPr>
          <a:xfrm>
            <a:off x="5451862" y="3028484"/>
            <a:ext cx="2459971" cy="2178556"/>
            <a:chOff x="5451862" y="3028484"/>
            <a:chExt cx="2459971" cy="2178556"/>
          </a:xfrm>
        </p:grpSpPr>
        <p:sp>
          <p:nvSpPr>
            <p:cNvPr id="54" name="Tekstvak 53"/>
            <p:cNvSpPr txBox="1"/>
            <p:nvPr/>
          </p:nvSpPr>
          <p:spPr>
            <a:xfrm>
              <a:off x="5451862" y="3028484"/>
              <a:ext cx="139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64,28 N</a:t>
              </a:r>
              <a:endParaRPr lang="nl-NL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6848832" y="4837708"/>
              <a:ext cx="106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26,60 N</a:t>
              </a:r>
              <a:endParaRPr lang="nl-NL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kstvak 56"/>
          <p:cNvSpPr txBox="1"/>
          <p:nvPr/>
        </p:nvSpPr>
        <p:spPr>
          <a:xfrm>
            <a:off x="-11531" y="5252471"/>
            <a:ext cx="327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err="1" smtClean="0">
                <a:solidFill>
                  <a:srgbClr val="7030A0"/>
                </a:solidFill>
              </a:rPr>
              <a:t>F</a:t>
            </a:r>
            <a:r>
              <a:rPr lang="nl-NL" sz="2400" baseline="-25000" dirty="0" err="1" smtClean="0">
                <a:solidFill>
                  <a:srgbClr val="7030A0"/>
                </a:solidFill>
              </a:rPr>
              <a:t>res,y</a:t>
            </a:r>
            <a:r>
              <a:rPr lang="nl-NL" sz="2400" baseline="-25000" dirty="0" smtClean="0">
                <a:solidFill>
                  <a:srgbClr val="7030A0"/>
                </a:solidFill>
              </a:rPr>
              <a:t> </a:t>
            </a:r>
            <a:r>
              <a:rPr lang="nl-NL" sz="2400" dirty="0" smtClean="0">
                <a:solidFill>
                  <a:srgbClr val="7030A0"/>
                </a:solidFill>
              </a:rPr>
              <a:t>= F</a:t>
            </a:r>
            <a:r>
              <a:rPr lang="nl-NL" sz="2400" baseline="-25000" dirty="0" smtClean="0">
                <a:solidFill>
                  <a:srgbClr val="7030A0"/>
                </a:solidFill>
              </a:rPr>
              <a:t>1,y  </a:t>
            </a:r>
            <a:r>
              <a:rPr lang="nl-NL" sz="2400" dirty="0" smtClean="0">
                <a:solidFill>
                  <a:srgbClr val="7030A0"/>
                </a:solidFill>
              </a:rPr>
              <a:t>= 64,28 N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08520" y="548680"/>
            <a:ext cx="9361039" cy="6480720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Deze stof is vervallen voor havo.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  <p:bldP spid="21" grpId="0"/>
      <p:bldP spid="18" grpId="0"/>
      <p:bldP spid="22" grpId="0"/>
      <p:bldP spid="31" grpId="0"/>
      <p:bldP spid="32" grpId="0"/>
      <p:bldP spid="33" grpId="0"/>
      <p:bldP spid="35" grpId="0"/>
      <p:bldP spid="40" grpId="0"/>
      <p:bldP spid="41" grpId="0"/>
      <p:bldP spid="43" grpId="0"/>
      <p:bldP spid="15" grpId="0" animBg="1"/>
      <p:bldP spid="51" grpId="0"/>
      <p:bldP spid="52" grpId="0"/>
      <p:bldP spid="53" grpId="0"/>
      <p:bldP spid="57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248" y="2829778"/>
            <a:ext cx="7772400" cy="1143000"/>
          </a:xfrm>
        </p:spPr>
        <p:txBody>
          <a:bodyPr/>
          <a:lstStyle/>
          <a:p>
            <a:r>
              <a:rPr lang="nl-NL" sz="4000" dirty="0" smtClean="0">
                <a:solidFill>
                  <a:srgbClr val="FF0000"/>
                </a:solidFill>
              </a:rPr>
              <a:t>Einde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21974"/>
            <a:ext cx="9144000" cy="954107"/>
          </a:xfrm>
        </p:spPr>
        <p:txBody>
          <a:bodyPr anchor="t" anchorCtr="0">
            <a:spAutoFit/>
          </a:bodyPr>
          <a:lstStyle/>
          <a:p>
            <a:pPr marL="444500" indent="-444500" algn="l"/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aangrijpingspunt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617913"/>
            <a:ext cx="9144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46188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882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pijl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(vector).</a:t>
            </a:r>
            <a:endParaRPr lang="en-US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Spreek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schaal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bijv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1 cm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9301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44500" indent="-444500" algn="ctr" defTabSz="90170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335088" indent="-533400" algn="ctr" defTabSz="9017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971675" indent="-457200" algn="ctr" defTabSz="9017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532063" indent="-381000" algn="ctr" defTabSz="9017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092450" indent="-381000" algn="ctr" defTabSz="9017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5496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0068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4640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9212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werkt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verandert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/of de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46505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Symbool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(Force),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Newton (N)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eknop: Verder of Volgende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182603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44500" indent="-444500" algn="ctr" defTabSz="90170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335088" indent="-533400" algn="ctr" defTabSz="9017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971675" indent="-457200" algn="ctr" defTabSz="9017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532063" indent="-381000" algn="ctr" defTabSz="9017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092450" indent="-381000" algn="ctr" defTabSz="9017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5496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0068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4640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921250" indent="-381000" algn="ctr" defTabSz="9017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/of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veranderen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585296" y="5138640"/>
            <a:ext cx="4536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Grootte: </a:t>
            </a:r>
            <a:r>
              <a:rPr lang="nl-NL" sz="2800" i="1" dirty="0" smtClean="0"/>
              <a:t>F</a:t>
            </a:r>
            <a:r>
              <a:rPr lang="nl-NL" sz="2800" dirty="0" smtClean="0"/>
              <a:t> = </a:t>
            </a:r>
            <a:r>
              <a:rPr lang="nl-NL" sz="2800" dirty="0" smtClean="0"/>
              <a:t>3,0.25 =75 </a:t>
            </a:r>
            <a:r>
              <a:rPr lang="nl-NL" sz="2800" dirty="0" smtClean="0"/>
              <a:t>N</a:t>
            </a:r>
          </a:p>
          <a:p>
            <a:r>
              <a:rPr lang="nl-NL" sz="2800" dirty="0" smtClean="0"/>
              <a:t>Richting: 20°</a:t>
            </a:r>
          </a:p>
          <a:p>
            <a:r>
              <a:rPr lang="nl-NL" sz="2800" dirty="0" smtClean="0"/>
              <a:t>Aangrijpingspunt: A</a:t>
            </a:r>
            <a:endParaRPr lang="nl-NL" sz="2800" dirty="0"/>
          </a:p>
        </p:txBody>
      </p:sp>
      <p:grpSp>
        <p:nvGrpSpPr>
          <p:cNvPr id="4" name="Groep 3"/>
          <p:cNvGrpSpPr/>
          <p:nvPr/>
        </p:nvGrpSpPr>
        <p:grpSpPr>
          <a:xfrm>
            <a:off x="539552" y="4699719"/>
            <a:ext cx="4695825" cy="1825625"/>
            <a:chOff x="539552" y="4699719"/>
            <a:chExt cx="4695825" cy="1825625"/>
          </a:xfrm>
        </p:grpSpPr>
        <p:grpSp>
          <p:nvGrpSpPr>
            <p:cNvPr id="55313" name="Group 17"/>
            <p:cNvGrpSpPr>
              <a:grpSpLocks/>
            </p:cNvGrpSpPr>
            <p:nvPr/>
          </p:nvGrpSpPr>
          <p:grpSpPr bwMode="auto">
            <a:xfrm>
              <a:off x="539552" y="4699719"/>
              <a:ext cx="4695825" cy="1825625"/>
              <a:chOff x="1565" y="2824"/>
              <a:chExt cx="2958" cy="1150"/>
            </a:xfrm>
          </p:grpSpPr>
          <p:sp>
            <p:nvSpPr>
              <p:cNvPr id="55305" name="Rectangle 9"/>
              <p:cNvSpPr>
                <a:spLocks noChangeArrowheads="1"/>
              </p:cNvSpPr>
              <p:nvPr/>
            </p:nvSpPr>
            <p:spPr bwMode="auto">
              <a:xfrm>
                <a:off x="1565" y="3521"/>
                <a:ext cx="635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06" name="Line 10"/>
              <p:cNvSpPr>
                <a:spLocks noChangeShapeType="1"/>
              </p:cNvSpPr>
              <p:nvPr/>
            </p:nvSpPr>
            <p:spPr bwMode="auto">
              <a:xfrm flipV="1">
                <a:off x="2200" y="3047"/>
                <a:ext cx="1633" cy="635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auto">
              <a:xfrm>
                <a:off x="3843" y="2824"/>
                <a:ext cx="68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55308" name="Text Box 12"/>
              <p:cNvSpPr txBox="1">
                <a:spLocks noChangeArrowheads="1"/>
              </p:cNvSpPr>
              <p:nvPr/>
            </p:nvSpPr>
            <p:spPr bwMode="auto">
              <a:xfrm>
                <a:off x="2562" y="2996"/>
                <a:ext cx="99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3,0 </a:t>
                </a:r>
                <a:r>
                  <a: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  <p:sp>
            <p:nvSpPr>
              <p:cNvPr id="55310" name="Line 14"/>
              <p:cNvSpPr>
                <a:spLocks noChangeShapeType="1"/>
              </p:cNvSpPr>
              <p:nvPr/>
            </p:nvSpPr>
            <p:spPr bwMode="auto">
              <a:xfrm>
                <a:off x="2200" y="3702"/>
                <a:ext cx="16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11" name="Text Box 15"/>
              <p:cNvSpPr txBox="1">
                <a:spLocks noChangeArrowheads="1"/>
              </p:cNvSpPr>
              <p:nvPr/>
            </p:nvSpPr>
            <p:spPr bwMode="auto">
              <a:xfrm>
                <a:off x="2589" y="3462"/>
                <a:ext cx="6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20°</a:t>
                </a:r>
              </a:p>
            </p:txBody>
          </p:sp>
        </p:grpSp>
        <p:sp>
          <p:nvSpPr>
            <p:cNvPr id="22" name="Tekstvak 21"/>
            <p:cNvSpPr txBox="1"/>
            <p:nvPr/>
          </p:nvSpPr>
          <p:spPr>
            <a:xfrm>
              <a:off x="1162914" y="582103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/>
                <a:t>A</a:t>
              </a:r>
              <a:endParaRPr lang="nl-N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6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55300" grpId="0"/>
      <p:bldP spid="55302" grpId="0"/>
      <p:bldP spid="55304" grpId="0"/>
      <p:bldP spid="2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922" y="0"/>
            <a:ext cx="9144000" cy="647700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Soorten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ctieknop: Verder of Volgende 3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-9922" y="682658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Symbool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</a:t>
            </a:r>
            <a:endParaRPr 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-9922" y="1275794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Zwaartekracht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Aarde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-9922" y="1868930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Spankracht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Touw/koord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-9922" y="2462066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Veerkracht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Veer/elastiek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-9922" y="3055202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Normaalkracht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Ondergrond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-9922" y="4241474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Rolweerstand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(bij wielen)	Ondergrond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-9922" y="4834610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Luchtweerstand 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w,l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Lucht (water)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-9922" y="3648338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Wrijvingskracht	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(bij glijden)	Ondergrond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-9922" y="5427746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 Spierkracht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spier</a:t>
            </a:r>
            <a:r>
              <a:rPr 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Spieren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-9922" y="6020882"/>
            <a:ext cx="912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9. Stuwkracht		</a:t>
            </a:r>
            <a:r>
              <a:rPr 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stuw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Motor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3683124"/>
            <a:ext cx="324120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Veerkracht van de ondergrond (vloer).</a:t>
            </a:r>
            <a:endParaRPr lang="nl-NL" sz="24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-9922" y="1240836"/>
            <a:ext cx="9172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-9922" y="1833972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-9922" y="3020244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-9922" y="3613380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-9922" y="4206516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-9922" y="4799652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>
            <a:off x="-9922" y="5392788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-9922" y="5985924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-9922" y="6579051"/>
            <a:ext cx="9172972" cy="0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  <a:headEnd type="non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-9922" y="2427108"/>
            <a:ext cx="9172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395536" y="3683124"/>
            <a:ext cx="324120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“Normaal” betekent loodrecht (op de </a:t>
            </a:r>
            <a:r>
              <a:rPr lang="nl-NL" sz="2400" dirty="0" smtClean="0"/>
              <a:t>ondergrond).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369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92" y="649809"/>
            <a:ext cx="524238" cy="1622426"/>
          </a:xfrm>
          <a:prstGeom prst="rect">
            <a:avLst/>
          </a:prstGeom>
        </p:spPr>
      </p:pic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6288182" y="967469"/>
            <a:ext cx="714375" cy="1349375"/>
            <a:chOff x="4748" y="576"/>
            <a:chExt cx="450" cy="850"/>
          </a:xfrm>
        </p:grpSpPr>
        <p:grpSp>
          <p:nvGrpSpPr>
            <p:cNvPr id="54287" name="Group 15"/>
            <p:cNvGrpSpPr>
              <a:grpSpLocks/>
            </p:cNvGrpSpPr>
            <p:nvPr/>
          </p:nvGrpSpPr>
          <p:grpSpPr bwMode="auto">
            <a:xfrm>
              <a:off x="4748" y="598"/>
              <a:ext cx="0" cy="806"/>
              <a:chOff x="4748" y="598"/>
              <a:chExt cx="0" cy="806"/>
            </a:xfrm>
          </p:grpSpPr>
          <p:sp>
            <p:nvSpPr>
              <p:cNvPr id="54284" name="Line 12"/>
              <p:cNvSpPr>
                <a:spLocks noChangeShapeType="1"/>
              </p:cNvSpPr>
              <p:nvPr/>
            </p:nvSpPr>
            <p:spPr bwMode="auto">
              <a:xfrm>
                <a:off x="4748" y="1041"/>
                <a:ext cx="0" cy="363"/>
              </a:xfrm>
              <a:prstGeom prst="line">
                <a:avLst/>
              </a:prstGeom>
              <a:noFill/>
              <a:ln w="3175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85" name="Line 13"/>
              <p:cNvSpPr>
                <a:spLocks noChangeShapeType="1"/>
              </p:cNvSpPr>
              <p:nvPr/>
            </p:nvSpPr>
            <p:spPr bwMode="auto">
              <a:xfrm flipV="1">
                <a:off x="4748" y="598"/>
                <a:ext cx="0" cy="363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4790" y="576"/>
              <a:ext cx="4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8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 sz="28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4790" y="1096"/>
              <a:ext cx="4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8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8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20"/>
            <a:ext cx="810039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1/2.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611688"/>
            <a:ext cx="8135938" cy="523875"/>
          </a:xfrm>
        </p:spPr>
        <p:txBody>
          <a:bodyPr wrap="square" anchor="t" anchorCtr="0">
            <a:spAutoFit/>
          </a:bodyPr>
          <a:lstStyle/>
          <a:p>
            <a:pPr marL="0" indent="0" algn="l">
              <a:buNone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shuttle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259318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5486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blokje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veer.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Actieknop: Verder of Volgende 7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868144" y="3263010"/>
            <a:ext cx="865188" cy="364248"/>
            <a:chOff x="1369326" y="5134852"/>
            <a:chExt cx="865188" cy="364248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95" y="5134852"/>
              <a:ext cx="379409" cy="360000"/>
            </a:xfrm>
            <a:prstGeom prst="rect">
              <a:avLst/>
            </a:prstGeom>
          </p:spPr>
        </p:pic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1369326" y="5499100"/>
              <a:ext cx="865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6272772" y="2645856"/>
            <a:ext cx="647700" cy="1687840"/>
            <a:chOff x="2051720" y="4517698"/>
            <a:chExt cx="647700" cy="1687840"/>
          </a:xfrm>
        </p:grpSpPr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 flipV="1">
              <a:off x="2089820" y="4543425"/>
              <a:ext cx="0" cy="93503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5" name="Text Box 23"/>
            <p:cNvSpPr txBox="1">
              <a:spLocks noChangeArrowheads="1"/>
            </p:cNvSpPr>
            <p:nvPr/>
          </p:nvSpPr>
          <p:spPr bwMode="auto">
            <a:xfrm>
              <a:off x="2051720" y="4517698"/>
              <a:ext cx="6477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8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28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2051720" y="5542508"/>
              <a:ext cx="6477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8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8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2053060" y="5270500"/>
              <a:ext cx="0" cy="935038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31" y="5465288"/>
            <a:ext cx="346484" cy="432000"/>
          </a:xfrm>
          <a:prstGeom prst="rect">
            <a:avLst/>
          </a:prstGeom>
        </p:spPr>
      </p:pic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6328492" y="4759884"/>
            <a:ext cx="938964" cy="1841500"/>
            <a:chOff x="3285" y="1685"/>
            <a:chExt cx="684" cy="1160"/>
          </a:xfrm>
        </p:grpSpPr>
        <p:sp>
          <p:nvSpPr>
            <p:cNvPr id="54303" name="Line 31"/>
            <p:cNvSpPr>
              <a:spLocks noChangeShapeType="1"/>
            </p:cNvSpPr>
            <p:nvPr/>
          </p:nvSpPr>
          <p:spPr bwMode="auto">
            <a:xfrm>
              <a:off x="3285" y="2256"/>
              <a:ext cx="0" cy="589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 flipV="1">
              <a:off x="3285" y="1728"/>
              <a:ext cx="0" cy="454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5" name="Text Box 33"/>
            <p:cNvSpPr txBox="1">
              <a:spLocks noChangeArrowheads="1"/>
            </p:cNvSpPr>
            <p:nvPr/>
          </p:nvSpPr>
          <p:spPr bwMode="auto">
            <a:xfrm>
              <a:off x="3288" y="1685"/>
              <a:ext cx="6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800" i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w,l</a:t>
              </a:r>
              <a:endParaRPr lang="nl-NL" altLang="nl-NL" sz="28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6" name="Text Box 34"/>
            <p:cNvSpPr txBox="1">
              <a:spLocks noChangeArrowheads="1"/>
            </p:cNvSpPr>
            <p:nvPr/>
          </p:nvSpPr>
          <p:spPr bwMode="auto">
            <a:xfrm>
              <a:off x="3288" y="2445"/>
              <a:ext cx="4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i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800" i="1" baseline="-2500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9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 advAuto="0"/>
      <p:bldP spid="54278" grpId="0" build="p" autoUpdateAnimBg="0" advAuto="0"/>
      <p:bldP spid="5428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/>
          <p:cNvGrpSpPr/>
          <p:nvPr/>
        </p:nvGrpSpPr>
        <p:grpSpPr>
          <a:xfrm>
            <a:off x="611560" y="1086390"/>
            <a:ext cx="3317658" cy="1620000"/>
            <a:chOff x="1058466" y="1439368"/>
            <a:chExt cx="3317658" cy="1620000"/>
          </a:xfrm>
        </p:grpSpPr>
        <p:grpSp>
          <p:nvGrpSpPr>
            <p:cNvPr id="23" name="Groep 22"/>
            <p:cNvGrpSpPr>
              <a:grpSpLocks noChangeAspect="1"/>
            </p:cNvGrpSpPr>
            <p:nvPr/>
          </p:nvGrpSpPr>
          <p:grpSpPr>
            <a:xfrm>
              <a:off x="1735359" y="1439368"/>
              <a:ext cx="2640765" cy="1620000"/>
              <a:chOff x="1735359" y="1439360"/>
              <a:chExt cx="3463584" cy="2124770"/>
            </a:xfrm>
          </p:grpSpPr>
          <p:pic>
            <p:nvPicPr>
              <p:cNvPr id="18" name="Afbeelding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2133" y="1439360"/>
                <a:ext cx="1936810" cy="2124770"/>
              </a:xfrm>
              <a:prstGeom prst="rect">
                <a:avLst/>
              </a:prstGeom>
            </p:spPr>
          </p:pic>
          <p:cxnSp>
            <p:nvCxnSpPr>
              <p:cNvPr id="20" name="Rechte verbindingslijn 19"/>
              <p:cNvCxnSpPr/>
              <p:nvPr/>
            </p:nvCxnSpPr>
            <p:spPr>
              <a:xfrm flipH="1">
                <a:off x="2843808" y="2416666"/>
                <a:ext cx="997780" cy="7923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Afbeelding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359" y="2331195"/>
                <a:ext cx="1171973" cy="1112043"/>
              </a:xfrm>
              <a:prstGeom prst="rect">
                <a:avLst/>
              </a:prstGeom>
            </p:spPr>
          </p:pic>
        </p:grpSp>
        <p:cxnSp>
          <p:nvCxnSpPr>
            <p:cNvPr id="25" name="Rechte verbindingslijn 24"/>
            <p:cNvCxnSpPr/>
            <p:nvPr/>
          </p:nvCxnSpPr>
          <p:spPr>
            <a:xfrm>
              <a:off x="1058466" y="2969311"/>
              <a:ext cx="32605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2/2.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22344" y="5486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46188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882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voorgetrokken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-94007" y="364926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46188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882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heuvel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trappen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283" name="Groep 54282"/>
          <p:cNvGrpSpPr/>
          <p:nvPr/>
        </p:nvGrpSpPr>
        <p:grpSpPr>
          <a:xfrm>
            <a:off x="1009584" y="4517501"/>
            <a:ext cx="3259911" cy="1812924"/>
            <a:chOff x="1009584" y="4091819"/>
            <a:chExt cx="3259911" cy="181292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40000">
              <a:off x="1227464" y="4091819"/>
              <a:ext cx="2214885" cy="1812924"/>
            </a:xfrm>
            <a:prstGeom prst="rect">
              <a:avLst/>
            </a:prstGeom>
          </p:spPr>
        </p:pic>
        <p:sp>
          <p:nvSpPr>
            <p:cNvPr id="54326" name="Freeform 54"/>
            <p:cNvSpPr>
              <a:spLocks/>
            </p:cNvSpPr>
            <p:nvPr/>
          </p:nvSpPr>
          <p:spPr bwMode="auto">
            <a:xfrm rot="19800000">
              <a:off x="1009584" y="5555095"/>
              <a:ext cx="3259911" cy="1970"/>
            </a:xfrm>
            <a:custGeom>
              <a:avLst/>
              <a:gdLst>
                <a:gd name="T0" fmla="*/ 0 w 1227"/>
                <a:gd name="T1" fmla="*/ 0 h 1"/>
                <a:gd name="T2" fmla="*/ 1227 w 1227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7" h="1">
                  <a:moveTo>
                    <a:pt x="0" y="0"/>
                  </a:moveTo>
                  <a:lnTo>
                    <a:pt x="1227" y="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81" name="Groep 54280"/>
          <p:cNvGrpSpPr/>
          <p:nvPr/>
        </p:nvGrpSpPr>
        <p:grpSpPr>
          <a:xfrm>
            <a:off x="2339752" y="4907911"/>
            <a:ext cx="474706" cy="1217654"/>
            <a:chOff x="2339752" y="4482229"/>
            <a:chExt cx="474706" cy="1217654"/>
          </a:xfrm>
        </p:grpSpPr>
        <p:sp>
          <p:nvSpPr>
            <p:cNvPr id="54330" name="Line 58"/>
            <p:cNvSpPr>
              <a:spLocks noChangeShapeType="1"/>
            </p:cNvSpPr>
            <p:nvPr/>
          </p:nvSpPr>
          <p:spPr bwMode="auto">
            <a:xfrm rot="5400000">
              <a:off x="1748813" y="5091056"/>
              <a:ext cx="121765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39" name="Rectangle 67"/>
            <p:cNvSpPr>
              <a:spLocks noChangeArrowheads="1"/>
            </p:cNvSpPr>
            <p:nvPr/>
          </p:nvSpPr>
          <p:spPr bwMode="auto">
            <a:xfrm>
              <a:off x="2339752" y="5157192"/>
              <a:ext cx="474706" cy="460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82" name="Groep 54281"/>
          <p:cNvGrpSpPr/>
          <p:nvPr/>
        </p:nvGrpSpPr>
        <p:grpSpPr>
          <a:xfrm>
            <a:off x="2076430" y="5423497"/>
            <a:ext cx="1874147" cy="1179418"/>
            <a:chOff x="2076430" y="4997815"/>
            <a:chExt cx="1874147" cy="1179418"/>
          </a:xfrm>
        </p:grpSpPr>
        <p:sp>
          <p:nvSpPr>
            <p:cNvPr id="54333" name="Freeform 61"/>
            <p:cNvSpPr>
              <a:spLocks noChangeAspect="1"/>
            </p:cNvSpPr>
            <p:nvPr/>
          </p:nvSpPr>
          <p:spPr bwMode="auto">
            <a:xfrm>
              <a:off x="2076430" y="5613178"/>
              <a:ext cx="431372" cy="246217"/>
            </a:xfrm>
            <a:custGeom>
              <a:avLst/>
              <a:gdLst>
                <a:gd name="T0" fmla="*/ 0 w 839"/>
                <a:gd name="T1" fmla="*/ 475 h 475"/>
                <a:gd name="T2" fmla="*/ 839 w 839"/>
                <a:gd name="T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9" h="475">
                  <a:moveTo>
                    <a:pt x="0" y="475"/>
                  </a:moveTo>
                  <a:lnTo>
                    <a:pt x="839" y="0"/>
                  </a:lnTo>
                </a:path>
              </a:pathLst>
            </a:custGeom>
            <a:noFill/>
            <a:ln w="31750" cmpd="sng">
              <a:solidFill>
                <a:srgbClr val="0070C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272" name="Groep 54271"/>
            <p:cNvGrpSpPr/>
            <p:nvPr/>
          </p:nvGrpSpPr>
          <p:grpSpPr>
            <a:xfrm>
              <a:off x="3187126" y="4997815"/>
              <a:ext cx="763451" cy="528487"/>
              <a:chOff x="6566206" y="4584952"/>
              <a:chExt cx="763451" cy="528487"/>
            </a:xfrm>
          </p:grpSpPr>
          <p:sp>
            <p:nvSpPr>
              <p:cNvPr id="54336" name="Freeform 64"/>
              <p:cNvSpPr>
                <a:spLocks noChangeAspect="1"/>
              </p:cNvSpPr>
              <p:nvPr/>
            </p:nvSpPr>
            <p:spPr bwMode="auto">
              <a:xfrm rot="10800000">
                <a:off x="6566206" y="4584952"/>
                <a:ext cx="431372" cy="246217"/>
              </a:xfrm>
              <a:custGeom>
                <a:avLst/>
                <a:gdLst>
                  <a:gd name="T0" fmla="*/ 278 w 278"/>
                  <a:gd name="T1" fmla="*/ 0 h 168"/>
                  <a:gd name="T2" fmla="*/ 0 w 278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8" h="168">
                    <a:moveTo>
                      <a:pt x="278" y="0"/>
                    </a:moveTo>
                    <a:lnTo>
                      <a:pt x="0" y="168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1" name="Rectangle 69"/>
              <p:cNvSpPr>
                <a:spLocks noChangeArrowheads="1"/>
              </p:cNvSpPr>
              <p:nvPr/>
            </p:nvSpPr>
            <p:spPr bwMode="auto">
              <a:xfrm>
                <a:off x="6704266" y="4651774"/>
                <a:ext cx="62539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nl-NL" altLang="nl-NL" sz="2400" baseline="-25000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rol</a:t>
                </a:r>
                <a:endParaRPr lang="nl-NL" altLang="nl-NL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342" name="Rectangle 70"/>
            <p:cNvSpPr>
              <a:spLocks noChangeArrowheads="1"/>
            </p:cNvSpPr>
            <p:nvPr/>
          </p:nvSpPr>
          <p:spPr bwMode="auto">
            <a:xfrm>
              <a:off x="2164204" y="5715568"/>
              <a:ext cx="98289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86" name="Groep 54285"/>
          <p:cNvGrpSpPr/>
          <p:nvPr/>
        </p:nvGrpSpPr>
        <p:grpSpPr>
          <a:xfrm>
            <a:off x="1924822" y="4430746"/>
            <a:ext cx="2057082" cy="504252"/>
            <a:chOff x="1924822" y="4005064"/>
            <a:chExt cx="2057082" cy="504252"/>
          </a:xfrm>
        </p:grpSpPr>
        <p:sp>
          <p:nvSpPr>
            <p:cNvPr id="54335" name="Freeform 63"/>
            <p:cNvSpPr>
              <a:spLocks/>
            </p:cNvSpPr>
            <p:nvPr/>
          </p:nvSpPr>
          <p:spPr bwMode="auto">
            <a:xfrm rot="10800000">
              <a:off x="1924822" y="4005064"/>
              <a:ext cx="862744" cy="504252"/>
            </a:xfrm>
            <a:custGeom>
              <a:avLst/>
              <a:gdLst>
                <a:gd name="T0" fmla="*/ 438 w 438"/>
                <a:gd name="T1" fmla="*/ 0 h 256"/>
                <a:gd name="T2" fmla="*/ 0 w 438"/>
                <a:gd name="T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8" h="256">
                  <a:moveTo>
                    <a:pt x="438" y="0"/>
                  </a:moveTo>
                  <a:lnTo>
                    <a:pt x="0" y="25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43" name="Rectangle 71"/>
            <p:cNvSpPr>
              <a:spLocks noChangeArrowheads="1"/>
            </p:cNvSpPr>
            <p:nvPr/>
          </p:nvSpPr>
          <p:spPr bwMode="auto">
            <a:xfrm>
              <a:off x="2642484" y="4040633"/>
              <a:ext cx="13394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w.l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Actieknop: Verder of Volgende 7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2219051" y="2565344"/>
            <a:ext cx="0" cy="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H="1">
            <a:off x="2296838" y="1914469"/>
            <a:ext cx="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V="1">
            <a:off x="2468288" y="1784294"/>
            <a:ext cx="0" cy="0"/>
          </a:xfrm>
          <a:prstGeom prst="line">
            <a:avLst/>
          </a:prstGeom>
          <a:noFill/>
          <a:ln w="31750">
            <a:solidFill>
              <a:srgbClr val="CC66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2096467" y="2066318"/>
            <a:ext cx="828675" cy="461665"/>
            <a:chOff x="2593701" y="2419294"/>
            <a:chExt cx="828675" cy="394948"/>
          </a:xfrm>
        </p:grpSpPr>
        <p:sp>
          <p:nvSpPr>
            <p:cNvPr id="54312" name="Line 40"/>
            <p:cNvSpPr>
              <a:spLocks noChangeAspect="1" noChangeShapeType="1"/>
            </p:cNvSpPr>
            <p:nvPr/>
          </p:nvSpPr>
          <p:spPr bwMode="auto">
            <a:xfrm rot="19380000" flipV="1">
              <a:off x="2593701" y="2474790"/>
              <a:ext cx="828675" cy="19050"/>
            </a:xfrm>
            <a:prstGeom prst="line">
              <a:avLst/>
            </a:prstGeom>
            <a:noFill/>
            <a:ln w="31750" cap="sq">
              <a:solidFill>
                <a:srgbClr val="00B050"/>
              </a:solidFill>
              <a:bevel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20" name="Rectangle 48"/>
            <p:cNvSpPr>
              <a:spLocks noChangeArrowheads="1"/>
            </p:cNvSpPr>
            <p:nvPr/>
          </p:nvSpPr>
          <p:spPr bwMode="auto">
            <a:xfrm>
              <a:off x="2915964" y="2419294"/>
              <a:ext cx="474810" cy="394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nl-NL" altLang="nl-NL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1022692" y="2590192"/>
            <a:ext cx="684213" cy="461963"/>
            <a:chOff x="1519926" y="2943170"/>
            <a:chExt cx="684213" cy="461963"/>
          </a:xfrm>
        </p:grpSpPr>
        <p:sp>
          <p:nvSpPr>
            <p:cNvPr id="54314" name="Line 42"/>
            <p:cNvSpPr>
              <a:spLocks noChangeShapeType="1"/>
            </p:cNvSpPr>
            <p:nvPr/>
          </p:nvSpPr>
          <p:spPr bwMode="auto">
            <a:xfrm flipH="1">
              <a:off x="1519926" y="2975544"/>
              <a:ext cx="684213" cy="0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22" name="Rectangle 50"/>
            <p:cNvSpPr>
              <a:spLocks noChangeArrowheads="1"/>
            </p:cNvSpPr>
            <p:nvPr/>
          </p:nvSpPr>
          <p:spPr bwMode="auto">
            <a:xfrm>
              <a:off x="1587226" y="2943170"/>
              <a:ext cx="5191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1728167" y="2192862"/>
            <a:ext cx="474663" cy="1440000"/>
            <a:chOff x="2225401" y="2545840"/>
            <a:chExt cx="474663" cy="1440000"/>
          </a:xfrm>
        </p:grpSpPr>
        <p:sp>
          <p:nvSpPr>
            <p:cNvPr id="54323" name="Rectangle 51"/>
            <p:cNvSpPr>
              <a:spLocks noChangeArrowheads="1"/>
            </p:cNvSpPr>
            <p:nvPr/>
          </p:nvSpPr>
          <p:spPr bwMode="auto">
            <a:xfrm>
              <a:off x="2225401" y="3160657"/>
              <a:ext cx="474663" cy="46196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58"/>
            <p:cNvSpPr>
              <a:spLocks noChangeShapeType="1"/>
            </p:cNvSpPr>
            <p:nvPr/>
          </p:nvSpPr>
          <p:spPr bwMode="auto">
            <a:xfrm rot="5400000">
              <a:off x="1506880" y="3265840"/>
              <a:ext cx="1440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1728167" y="1719729"/>
            <a:ext cx="485775" cy="900000"/>
            <a:chOff x="2225401" y="2072707"/>
            <a:chExt cx="485775" cy="900000"/>
          </a:xfrm>
        </p:grpSpPr>
        <p:sp>
          <p:nvSpPr>
            <p:cNvPr id="54319" name="Rectangle 47"/>
            <p:cNvSpPr>
              <a:spLocks noChangeArrowheads="1"/>
            </p:cNvSpPr>
            <p:nvPr/>
          </p:nvSpPr>
          <p:spPr bwMode="auto">
            <a:xfrm>
              <a:off x="2225401" y="2117669"/>
              <a:ext cx="48577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sz="2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58"/>
            <p:cNvSpPr>
              <a:spLocks noChangeShapeType="1"/>
            </p:cNvSpPr>
            <p:nvPr/>
          </p:nvSpPr>
          <p:spPr bwMode="auto">
            <a:xfrm rot="16200000">
              <a:off x="1818647" y="2522707"/>
              <a:ext cx="90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77" name="Groep 54276"/>
          <p:cNvGrpSpPr/>
          <p:nvPr/>
        </p:nvGrpSpPr>
        <p:grpSpPr>
          <a:xfrm>
            <a:off x="1565195" y="5049949"/>
            <a:ext cx="1998693" cy="1353882"/>
            <a:chOff x="1565195" y="4624267"/>
            <a:chExt cx="1998693" cy="1353882"/>
          </a:xfrm>
        </p:grpSpPr>
        <p:grpSp>
          <p:nvGrpSpPr>
            <p:cNvPr id="31" name="Groep 30"/>
            <p:cNvGrpSpPr/>
            <p:nvPr/>
          </p:nvGrpSpPr>
          <p:grpSpPr>
            <a:xfrm>
              <a:off x="1565195" y="5378754"/>
              <a:ext cx="486525" cy="599395"/>
              <a:chOff x="1565195" y="5378754"/>
              <a:chExt cx="486525" cy="599395"/>
            </a:xfrm>
          </p:grpSpPr>
          <p:sp>
            <p:nvSpPr>
              <p:cNvPr id="54334" name="Line 62"/>
              <p:cNvSpPr>
                <a:spLocks noChangeShapeType="1"/>
              </p:cNvSpPr>
              <p:nvPr/>
            </p:nvSpPr>
            <p:spPr bwMode="auto">
              <a:xfrm rot="14400000">
                <a:off x="1669445" y="5648608"/>
                <a:ext cx="539707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0" name="Rectangle 68"/>
              <p:cNvSpPr>
                <a:spLocks noChangeArrowheads="1"/>
              </p:cNvSpPr>
              <p:nvPr/>
            </p:nvSpPr>
            <p:spPr bwMode="auto">
              <a:xfrm>
                <a:off x="1565195" y="5517232"/>
                <a:ext cx="486525" cy="460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nl-NL" altLang="nl-NL" sz="2400" baseline="-250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nl-NL" altLang="nl-NL" sz="24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273" name="Groep 54272"/>
            <p:cNvGrpSpPr/>
            <p:nvPr/>
          </p:nvGrpSpPr>
          <p:grpSpPr>
            <a:xfrm>
              <a:off x="3068942" y="4624267"/>
              <a:ext cx="494946" cy="643867"/>
              <a:chOff x="3068942" y="4624267"/>
              <a:chExt cx="494946" cy="643867"/>
            </a:xfrm>
          </p:grpSpPr>
          <p:sp>
            <p:nvSpPr>
              <p:cNvPr id="102" name="Line 62"/>
              <p:cNvSpPr>
                <a:spLocks noChangeShapeType="1"/>
              </p:cNvSpPr>
              <p:nvPr/>
            </p:nvSpPr>
            <p:spPr bwMode="auto">
              <a:xfrm rot="14400000">
                <a:off x="2799088" y="4998281"/>
                <a:ext cx="539707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68"/>
              <p:cNvSpPr>
                <a:spLocks noChangeArrowheads="1"/>
              </p:cNvSpPr>
              <p:nvPr/>
            </p:nvSpPr>
            <p:spPr bwMode="auto">
              <a:xfrm>
                <a:off x="3077363" y="4624267"/>
                <a:ext cx="486525" cy="460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nl-NL" altLang="nl-NL" sz="2400" baseline="-250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nl-NL" altLang="nl-NL" sz="24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kstvak 49"/>
          <p:cNvSpPr txBox="1"/>
          <p:nvPr/>
        </p:nvSpPr>
        <p:spPr>
          <a:xfrm>
            <a:off x="4211960" y="5504994"/>
            <a:ext cx="324120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normaalkracht </a:t>
            </a:r>
            <a:r>
              <a:rPr lang="nl-NL" sz="2400" dirty="0" err="1" smtClean="0"/>
              <a:t>F</a:t>
            </a:r>
            <a:r>
              <a:rPr lang="nl-NL" sz="2400" baseline="-25000" dirty="0" err="1" smtClean="0"/>
              <a:t>n</a:t>
            </a:r>
            <a:r>
              <a:rPr lang="nl-NL" sz="2400" dirty="0" smtClean="0"/>
              <a:t> staat altijd loodrecht op de ondergrond.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248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6" grpId="0" autoUpdateAnimBg="0"/>
      <p:bldP spid="54279" grpId="0" autoUpdateAnimBg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/>
          <p:cNvGrpSpPr/>
          <p:nvPr/>
        </p:nvGrpSpPr>
        <p:grpSpPr>
          <a:xfrm>
            <a:off x="377200" y="1210652"/>
            <a:ext cx="4699282" cy="1620000"/>
            <a:chOff x="377200" y="2355466"/>
            <a:chExt cx="4699282" cy="162000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00" y="2355466"/>
              <a:ext cx="2865374" cy="1620000"/>
            </a:xfrm>
            <a:prstGeom prst="rect">
              <a:avLst/>
            </a:prstGeom>
          </p:spPr>
        </p:pic>
        <p:grpSp>
          <p:nvGrpSpPr>
            <p:cNvPr id="33819" name="Group 27"/>
            <p:cNvGrpSpPr>
              <a:grpSpLocks/>
            </p:cNvGrpSpPr>
            <p:nvPr/>
          </p:nvGrpSpPr>
          <p:grpSpPr bwMode="auto">
            <a:xfrm>
              <a:off x="1051144" y="2570553"/>
              <a:ext cx="1584635" cy="461944"/>
              <a:chOff x="598" y="1816"/>
              <a:chExt cx="834" cy="522"/>
            </a:xfrm>
          </p:grpSpPr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598" y="1816"/>
                <a:ext cx="83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i="1" baseline="-25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altLang="nl-NL" sz="2400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30 N</a:t>
                </a:r>
                <a:endParaRPr lang="nl-NL" altLang="nl-NL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>
                <a:off x="619" y="2338"/>
                <a:ext cx="379" cy="0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820" name="Group 28"/>
            <p:cNvGrpSpPr>
              <a:grpSpLocks/>
            </p:cNvGrpSpPr>
            <p:nvPr/>
          </p:nvGrpSpPr>
          <p:grpSpPr bwMode="auto">
            <a:xfrm>
              <a:off x="2061600" y="3067236"/>
              <a:ext cx="3014882" cy="466725"/>
              <a:chOff x="285" y="1474"/>
              <a:chExt cx="1667" cy="294"/>
            </a:xfrm>
          </p:grpSpPr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>
                <a:off x="285" y="1474"/>
                <a:ext cx="1194" cy="0"/>
              </a:xfrm>
              <a:prstGeom prst="line">
                <a:avLst/>
              </a:prstGeom>
              <a:noFill/>
              <a:ln w="3175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16" name="Text Box 24"/>
              <p:cNvSpPr txBox="1">
                <a:spLocks noChangeArrowheads="1"/>
              </p:cNvSpPr>
              <p:nvPr/>
            </p:nvSpPr>
            <p:spPr bwMode="auto">
              <a:xfrm>
                <a:off x="887" y="1477"/>
                <a:ext cx="10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i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90 N</a:t>
                </a:r>
                <a:endParaRPr lang="nl-NL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36512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</a:rPr>
              <a:t>optellen</a:t>
            </a:r>
            <a:r>
              <a:rPr lang="en-US" altLang="nl-NL" sz="2800" dirty="0">
                <a:solidFill>
                  <a:srgbClr val="FF0000"/>
                </a:solidFill>
              </a:rPr>
              <a:t> die </a:t>
            </a:r>
            <a:r>
              <a:rPr lang="en-US" altLang="nl-NL" sz="2800" dirty="0" err="1">
                <a:solidFill>
                  <a:srgbClr val="FF0000"/>
                </a:solidFill>
              </a:rPr>
              <a:t>dezelfde</a:t>
            </a:r>
            <a:r>
              <a:rPr lang="en-US" altLang="nl-NL" sz="2800" dirty="0">
                <a:solidFill>
                  <a:srgbClr val="FF0000"/>
                </a:solidFill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</a:rPr>
              <a:t>werklijn</a:t>
            </a:r>
            <a:r>
              <a:rPr lang="en-US" altLang="nl-NL" sz="2800" dirty="0">
                <a:solidFill>
                  <a:srgbClr val="FF0000"/>
                </a:solidFill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</a:rPr>
              <a:t>hebben</a:t>
            </a:r>
            <a:r>
              <a:rPr lang="en-US" altLang="nl-NL" sz="2800" dirty="0" smtClean="0">
                <a:solidFill>
                  <a:srgbClr val="FF0000"/>
                </a:solidFill>
              </a:rPr>
              <a:t>.</a:t>
            </a:r>
            <a:endParaRPr lang="nl-NL" altLang="nl-NL" sz="2800" dirty="0">
              <a:solidFill>
                <a:srgbClr val="FF00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154764" y="4308862"/>
            <a:ext cx="1078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+mj-lt"/>
              </a:rPr>
              <a:t>F</a:t>
            </a:r>
            <a:r>
              <a:rPr lang="en-US" altLang="nl-NL" sz="2800" i="1" baseline="-25000" dirty="0" err="1" smtClean="0">
                <a:latin typeface="+mj-lt"/>
              </a:rPr>
              <a:t>res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>
                <a:latin typeface="+mj-lt"/>
              </a:rPr>
              <a:t>=  </a:t>
            </a:r>
            <a:endParaRPr lang="nl-NL" altLang="nl-NL" sz="2800" dirty="0">
              <a:latin typeface="+mj-lt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7128619" y="4308862"/>
            <a:ext cx="1993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70C0"/>
                </a:solidFill>
                <a:latin typeface="+mj-lt"/>
              </a:rPr>
              <a:t>800</a:t>
            </a:r>
            <a:r>
              <a:rPr lang="en-US" altLang="nl-NL" sz="2800" dirty="0" smtClean="0">
                <a:latin typeface="+mj-lt"/>
              </a:rPr>
              <a:t> - </a:t>
            </a:r>
            <a:r>
              <a:rPr lang="en-US" altLang="nl-NL" sz="2800" dirty="0" smtClean="0">
                <a:latin typeface="+mj-lt"/>
              </a:rPr>
              <a:t>600</a:t>
            </a:r>
            <a:endParaRPr lang="nl-NL" altLang="nl-NL" sz="2800" dirty="0">
              <a:latin typeface="+mj-lt"/>
            </a:endParaRP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-36512" y="2849694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+mj-lt"/>
              </a:rPr>
              <a:t>F</a:t>
            </a:r>
            <a:r>
              <a:rPr lang="en-US" altLang="nl-NL" sz="2800" i="1" baseline="-25000" dirty="0" err="1" smtClean="0">
                <a:latin typeface="+mj-lt"/>
              </a:rPr>
              <a:t>res</a:t>
            </a:r>
            <a:r>
              <a:rPr lang="en-US" altLang="nl-NL" sz="2800" i="1" dirty="0" smtClean="0">
                <a:latin typeface="+mj-lt"/>
              </a:rPr>
              <a:t> </a:t>
            </a:r>
            <a:r>
              <a:rPr lang="en-US" altLang="nl-NL" sz="2800" dirty="0">
                <a:latin typeface="+mj-lt"/>
              </a:rPr>
              <a:t>=</a:t>
            </a:r>
            <a:r>
              <a:rPr lang="en-US" altLang="nl-NL" sz="2800" i="1" dirty="0">
                <a:latin typeface="+mj-lt"/>
              </a:rPr>
              <a:t>  </a:t>
            </a:r>
            <a:endParaRPr lang="nl-NL" altLang="nl-NL" sz="2800" i="1" dirty="0">
              <a:latin typeface="+mj-lt"/>
            </a:endParaRP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967909" y="2895097"/>
            <a:ext cx="3203575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+mj-lt"/>
              </a:rPr>
              <a:t>90 </a:t>
            </a:r>
            <a:r>
              <a:rPr lang="en-US" altLang="nl-NL" sz="2800" dirty="0">
                <a:latin typeface="+mj-lt"/>
              </a:rPr>
              <a:t>- 30 = </a:t>
            </a:r>
            <a:r>
              <a:rPr lang="en-US" altLang="nl-NL" sz="2800" dirty="0" smtClean="0">
                <a:latin typeface="+mj-lt"/>
              </a:rPr>
              <a:t>60 </a:t>
            </a:r>
            <a:r>
              <a:rPr lang="en-US" altLang="nl-NL" sz="2800" dirty="0">
                <a:latin typeface="+mj-lt"/>
              </a:rPr>
              <a:t>N  </a:t>
            </a:r>
            <a:endParaRPr lang="nl-NL" altLang="nl-NL" sz="2800" dirty="0">
              <a:latin typeface="+mj-lt"/>
            </a:endParaRP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-36512" y="5848783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+mj-lt"/>
              </a:rPr>
              <a:t>F</a:t>
            </a:r>
            <a:r>
              <a:rPr lang="en-US" altLang="nl-NL" sz="2800" i="1" baseline="-25000" dirty="0" err="1" smtClean="0">
                <a:latin typeface="+mj-lt"/>
              </a:rPr>
              <a:t>res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>
                <a:latin typeface="+mj-lt"/>
              </a:rPr>
              <a:t>=  </a:t>
            </a:r>
            <a:endParaRPr lang="nl-NL" altLang="nl-NL" sz="2800" dirty="0">
              <a:latin typeface="+mj-lt"/>
            </a:endParaRP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978967" y="5848783"/>
            <a:ext cx="4441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+mj-lt"/>
              </a:rPr>
              <a:t>60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>
                <a:latin typeface="+mj-lt"/>
              </a:rPr>
              <a:t>+ </a:t>
            </a:r>
            <a:r>
              <a:rPr lang="en-US" altLang="nl-NL" sz="2800" dirty="0" smtClean="0">
                <a:solidFill>
                  <a:srgbClr val="00B050"/>
                </a:solidFill>
                <a:latin typeface="+mj-lt"/>
              </a:rPr>
              <a:t>20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>
                <a:latin typeface="+mj-lt"/>
              </a:rPr>
              <a:t>– </a:t>
            </a:r>
            <a:r>
              <a:rPr lang="en-US" altLang="nl-NL" sz="2800" dirty="0" smtClean="0">
                <a:solidFill>
                  <a:srgbClr val="0070C0"/>
                </a:solidFill>
                <a:latin typeface="+mj-lt"/>
              </a:rPr>
              <a:t>40</a:t>
            </a:r>
            <a:r>
              <a:rPr lang="en-US" altLang="nl-NL" sz="2800" dirty="0" smtClean="0">
                <a:latin typeface="+mj-lt"/>
              </a:rPr>
              <a:t> - </a:t>
            </a:r>
            <a:r>
              <a:rPr lang="en-US" altLang="nl-NL" sz="2800" dirty="0" smtClean="0">
                <a:solidFill>
                  <a:srgbClr val="0070C0"/>
                </a:solidFill>
                <a:latin typeface="+mj-lt"/>
              </a:rPr>
              <a:t>40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>
                <a:latin typeface="+mj-lt"/>
              </a:rPr>
              <a:t>= 0 </a:t>
            </a:r>
            <a:r>
              <a:rPr lang="en-US" altLang="nl-NL" sz="2800" dirty="0" smtClean="0">
                <a:latin typeface="+mj-lt"/>
              </a:rPr>
              <a:t>N</a:t>
            </a:r>
            <a:endParaRPr lang="nl-NL" altLang="nl-NL" sz="2800" dirty="0">
              <a:latin typeface="+mj-lt"/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-36511" y="6337454"/>
            <a:ext cx="6222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i="1" dirty="0" smtClean="0">
                <a:latin typeface="+mj-lt"/>
              </a:rPr>
              <a:t>De </a:t>
            </a:r>
            <a:r>
              <a:rPr lang="en-US" altLang="nl-NL" sz="2800" i="1" dirty="0" err="1" smtClean="0">
                <a:latin typeface="+mj-lt"/>
              </a:rPr>
              <a:t>vier</a:t>
            </a:r>
            <a:r>
              <a:rPr lang="en-US" altLang="nl-NL" sz="2800" i="1" dirty="0" smtClean="0">
                <a:latin typeface="+mj-lt"/>
              </a:rPr>
              <a:t> </a:t>
            </a:r>
            <a:r>
              <a:rPr lang="en-US" altLang="nl-NL" sz="2800" i="1" dirty="0" err="1" smtClean="0">
                <a:latin typeface="+mj-lt"/>
              </a:rPr>
              <a:t>krachten</a:t>
            </a:r>
            <a:r>
              <a:rPr lang="en-US" altLang="nl-NL" sz="2800" i="1" dirty="0" smtClean="0">
                <a:latin typeface="+mj-lt"/>
              </a:rPr>
              <a:t> </a:t>
            </a:r>
            <a:r>
              <a:rPr lang="en-US" altLang="nl-NL" sz="2800" i="1" dirty="0" err="1" smtClean="0">
                <a:latin typeface="+mj-lt"/>
              </a:rPr>
              <a:t>heffen</a:t>
            </a:r>
            <a:r>
              <a:rPr lang="en-US" altLang="nl-NL" sz="2800" i="1" dirty="0" smtClean="0">
                <a:latin typeface="+mj-lt"/>
              </a:rPr>
              <a:t> </a:t>
            </a:r>
            <a:r>
              <a:rPr lang="en-US" altLang="nl-NL" sz="2800" i="1" dirty="0" err="1" smtClean="0">
                <a:latin typeface="+mj-lt"/>
              </a:rPr>
              <a:t>elkaar</a:t>
            </a:r>
            <a:r>
              <a:rPr lang="en-US" altLang="nl-NL" sz="2800" i="1" dirty="0" smtClean="0">
                <a:latin typeface="+mj-lt"/>
              </a:rPr>
              <a:t> op.</a:t>
            </a:r>
            <a:endParaRPr lang="nl-NL" altLang="nl-NL" sz="2800" dirty="0">
              <a:latin typeface="+mj-lt"/>
            </a:endParaRPr>
          </a:p>
        </p:txBody>
      </p:sp>
      <p:sp>
        <p:nvSpPr>
          <p:cNvPr id="45" name="Actieknop: Verder of Volgende 4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5"/>
          <p:cNvSpPr txBox="1">
            <a:spLocks noChangeArrowheads="1"/>
          </p:cNvSpPr>
          <p:nvPr/>
        </p:nvSpPr>
        <p:spPr bwMode="auto">
          <a:xfrm>
            <a:off x="-36512" y="60532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err="1" smtClean="0">
                <a:solidFill>
                  <a:schemeClr val="tx1"/>
                </a:solidFill>
              </a:rPr>
              <a:t>Bereken</a:t>
            </a:r>
            <a:r>
              <a:rPr lang="en-US" altLang="nl-NL" sz="2800" kern="0" dirty="0" smtClean="0">
                <a:solidFill>
                  <a:schemeClr val="tx1"/>
                </a:solidFill>
              </a:rPr>
              <a:t> de </a:t>
            </a:r>
            <a:r>
              <a:rPr lang="en-US" altLang="nl-NL" sz="2800" i="1" kern="0" dirty="0" err="1" smtClean="0">
                <a:solidFill>
                  <a:schemeClr val="tx1"/>
                </a:solidFill>
              </a:rPr>
              <a:t>totale</a:t>
            </a:r>
            <a:r>
              <a:rPr lang="en-US" altLang="nl-NL" sz="2800" i="1" kern="0" dirty="0" smtClean="0">
                <a:solidFill>
                  <a:schemeClr val="tx1"/>
                </a:solidFill>
              </a:rPr>
              <a:t> </a:t>
            </a:r>
            <a:r>
              <a:rPr lang="en-US" altLang="nl-NL" sz="2800" i="1" kern="0" dirty="0" err="1" smtClean="0">
                <a:solidFill>
                  <a:schemeClr val="tx1"/>
                </a:solidFill>
              </a:rPr>
              <a:t>kracht</a:t>
            </a:r>
            <a:r>
              <a:rPr lang="en-US" altLang="nl-NL" sz="2800" i="1" kern="0" dirty="0" smtClean="0">
                <a:solidFill>
                  <a:schemeClr val="tx1"/>
                </a:solidFill>
              </a:rPr>
              <a:t> </a:t>
            </a:r>
            <a:r>
              <a:rPr lang="en-US" altLang="nl-NL" sz="2800" kern="0" dirty="0" smtClean="0">
                <a:solidFill>
                  <a:schemeClr val="tx1"/>
                </a:solidFill>
              </a:rPr>
              <a:t>of </a:t>
            </a:r>
            <a:r>
              <a:rPr lang="en-US" altLang="nl-NL" sz="2800" i="1" kern="0" dirty="0" err="1" smtClean="0">
                <a:solidFill>
                  <a:schemeClr val="tx1"/>
                </a:solidFill>
              </a:rPr>
              <a:t>resulterende</a:t>
            </a:r>
            <a:r>
              <a:rPr lang="en-US" altLang="nl-NL" sz="2800" i="1" kern="0" dirty="0" smtClean="0">
                <a:solidFill>
                  <a:schemeClr val="tx1"/>
                </a:solidFill>
              </a:rPr>
              <a:t> </a:t>
            </a:r>
            <a:r>
              <a:rPr lang="en-US" altLang="nl-NL" sz="2800" i="1" kern="0" dirty="0" err="1" smtClean="0">
                <a:solidFill>
                  <a:schemeClr val="tx1"/>
                </a:solidFill>
              </a:rPr>
              <a:t>kracht</a:t>
            </a:r>
            <a:r>
              <a:rPr lang="en-US" altLang="nl-NL" sz="2800" i="1" kern="0" dirty="0" smtClean="0">
                <a:solidFill>
                  <a:schemeClr val="tx1"/>
                </a:solidFill>
              </a:rPr>
              <a:t> </a:t>
            </a:r>
            <a:r>
              <a:rPr lang="en-US" altLang="nl-NL" sz="2800" kern="0" dirty="0" smtClean="0">
                <a:solidFill>
                  <a:schemeClr val="tx1"/>
                </a:solidFill>
              </a:rPr>
              <a:t> </a:t>
            </a:r>
            <a:r>
              <a:rPr lang="en-US" altLang="nl-NL" sz="2800" i="1" kern="0" dirty="0" err="1" smtClean="0">
                <a:solidFill>
                  <a:schemeClr val="tx1"/>
                </a:solidFill>
              </a:rPr>
              <a:t>F</a:t>
            </a:r>
            <a:r>
              <a:rPr lang="en-US" altLang="nl-NL" sz="2800" i="1" kern="0" baseline="-25000" dirty="0" err="1" smtClean="0">
                <a:solidFill>
                  <a:schemeClr val="tx1"/>
                </a:solidFill>
              </a:rPr>
              <a:t>res</a:t>
            </a:r>
            <a:r>
              <a:rPr lang="en-US" altLang="nl-NL" sz="2800" kern="0" dirty="0" smtClean="0">
                <a:solidFill>
                  <a:schemeClr val="tx1"/>
                </a:solidFill>
              </a:rPr>
              <a:t>.</a:t>
            </a:r>
            <a:endParaRPr lang="nl-NL" altLang="nl-NL" sz="2800" kern="0" dirty="0">
              <a:solidFill>
                <a:schemeClr val="tx1"/>
              </a:solidFill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6114204" y="1210652"/>
            <a:ext cx="2850284" cy="3153418"/>
            <a:chOff x="4515951" y="1790275"/>
            <a:chExt cx="2850284" cy="3153418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951" y="2641998"/>
              <a:ext cx="1571650" cy="1620000"/>
            </a:xfrm>
            <a:prstGeom prst="rect">
              <a:avLst/>
            </a:prstGeom>
          </p:spPr>
        </p:pic>
        <p:grpSp>
          <p:nvGrpSpPr>
            <p:cNvPr id="19" name="Groep 18"/>
            <p:cNvGrpSpPr/>
            <p:nvPr/>
          </p:nvGrpSpPr>
          <p:grpSpPr>
            <a:xfrm>
              <a:off x="5247721" y="1790275"/>
              <a:ext cx="1719005" cy="1079221"/>
              <a:chOff x="5247721" y="1790275"/>
              <a:chExt cx="1719005" cy="1079221"/>
            </a:xfrm>
          </p:grpSpPr>
          <p:sp>
            <p:nvSpPr>
              <p:cNvPr id="141" name="Text Box 6"/>
              <p:cNvSpPr txBox="1">
                <a:spLocks noChangeArrowheads="1"/>
              </p:cNvSpPr>
              <p:nvPr/>
            </p:nvSpPr>
            <p:spPr bwMode="auto">
              <a:xfrm>
                <a:off x="5254479" y="2048862"/>
                <a:ext cx="171224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i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600 N</a:t>
                </a:r>
                <a:endParaRPr lang="nl-NL" altLang="nl-NL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Line 22"/>
              <p:cNvSpPr>
                <a:spLocks noChangeShapeType="1"/>
              </p:cNvSpPr>
              <p:nvPr/>
            </p:nvSpPr>
            <p:spPr bwMode="auto">
              <a:xfrm rot="16200000">
                <a:off x="4708110" y="2329886"/>
                <a:ext cx="107922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5247720" y="4043693"/>
              <a:ext cx="2118515" cy="900000"/>
              <a:chOff x="4757740" y="4043693"/>
              <a:chExt cx="2118515" cy="900000"/>
            </a:xfrm>
          </p:grpSpPr>
          <p:sp>
            <p:nvSpPr>
              <p:cNvPr id="139" name="Line 23"/>
              <p:cNvSpPr>
                <a:spLocks noChangeShapeType="1"/>
              </p:cNvSpPr>
              <p:nvPr/>
            </p:nvSpPr>
            <p:spPr bwMode="auto">
              <a:xfrm rot="5400000">
                <a:off x="4307740" y="4493693"/>
                <a:ext cx="900000" cy="0"/>
              </a:xfrm>
              <a:prstGeom prst="line">
                <a:avLst/>
              </a:prstGeom>
              <a:noFill/>
              <a:ln w="317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 Box 24"/>
              <p:cNvSpPr txBox="1">
                <a:spLocks noChangeArrowheads="1"/>
              </p:cNvSpPr>
              <p:nvPr/>
            </p:nvSpPr>
            <p:spPr bwMode="auto">
              <a:xfrm>
                <a:off x="4773506" y="4196709"/>
                <a:ext cx="210274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i="1" baseline="-25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800 N</a:t>
                </a:r>
                <a:endParaRPr lang="nl-NL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ep 21"/>
          <p:cNvGrpSpPr/>
          <p:nvPr/>
        </p:nvGrpSpPr>
        <p:grpSpPr>
          <a:xfrm>
            <a:off x="-25053" y="3749669"/>
            <a:ext cx="4974694" cy="2136841"/>
            <a:chOff x="1689030" y="4873646"/>
            <a:chExt cx="4974694" cy="2136841"/>
          </a:xfrm>
        </p:grpSpPr>
        <p:grpSp>
          <p:nvGrpSpPr>
            <p:cNvPr id="21" name="Groep 20"/>
            <p:cNvGrpSpPr/>
            <p:nvPr/>
          </p:nvGrpSpPr>
          <p:grpSpPr>
            <a:xfrm>
              <a:off x="1689030" y="4873646"/>
              <a:ext cx="4974694" cy="2136841"/>
              <a:chOff x="1689030" y="4861600"/>
              <a:chExt cx="4974694" cy="2136841"/>
            </a:xfrm>
          </p:grpSpPr>
          <p:grpSp>
            <p:nvGrpSpPr>
              <p:cNvPr id="15" name="Groep 14"/>
              <p:cNvGrpSpPr/>
              <p:nvPr/>
            </p:nvGrpSpPr>
            <p:grpSpPr>
              <a:xfrm>
                <a:off x="2024123" y="4861600"/>
                <a:ext cx="3052359" cy="1761390"/>
                <a:chOff x="4943350" y="3549002"/>
                <a:chExt cx="3052359" cy="1761390"/>
              </a:xfrm>
            </p:grpSpPr>
            <p:pic>
              <p:nvPicPr>
                <p:cNvPr id="136" name="Afbeelding 13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0335" y="3549002"/>
                  <a:ext cx="2865374" cy="1620000"/>
                </a:xfrm>
                <a:prstGeom prst="rect">
                  <a:avLst/>
                </a:prstGeom>
              </p:spPr>
            </p:pic>
            <p:sp>
              <p:nvSpPr>
                <p:cNvPr id="14" name="Rechthoek 13"/>
                <p:cNvSpPr/>
                <p:nvPr/>
              </p:nvSpPr>
              <p:spPr>
                <a:xfrm>
                  <a:off x="4943350" y="5130902"/>
                  <a:ext cx="3052359" cy="179490"/>
                </a:xfrm>
                <a:prstGeom prst="rect">
                  <a:avLst/>
                </a:prstGeom>
                <a:pattFill prst="zigZ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8" name="Groep 7"/>
              <p:cNvGrpSpPr/>
              <p:nvPr/>
            </p:nvGrpSpPr>
            <p:grpSpPr>
              <a:xfrm>
                <a:off x="1689030" y="5122347"/>
                <a:ext cx="4974694" cy="1876094"/>
                <a:chOff x="-2891861" y="5192494"/>
                <a:chExt cx="4974694" cy="1876094"/>
              </a:xfrm>
            </p:grpSpPr>
            <p:grpSp>
              <p:nvGrpSpPr>
                <p:cNvPr id="143" name="Groep 142"/>
                <p:cNvGrpSpPr/>
                <p:nvPr/>
              </p:nvGrpSpPr>
              <p:grpSpPr>
                <a:xfrm>
                  <a:off x="-2891861" y="5634605"/>
                  <a:ext cx="4974694" cy="1433983"/>
                  <a:chOff x="-2775225" y="2250457"/>
                  <a:chExt cx="4974694" cy="1433983"/>
                </a:xfrm>
              </p:grpSpPr>
              <p:grpSp>
                <p:nvGrpSpPr>
                  <p:cNvPr id="144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-2775225" y="3126038"/>
                    <a:ext cx="2200226" cy="558402"/>
                    <a:chOff x="-1096" y="3886"/>
                    <a:chExt cx="1158" cy="631"/>
                  </a:xfrm>
                </p:grpSpPr>
                <p:sp>
                  <p:nvSpPr>
                    <p:cNvPr id="173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096" y="3995"/>
                      <a:ext cx="850" cy="5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400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2400" i="1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altLang="nl-NL" sz="2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40 N</a:t>
                      </a:r>
                      <a:endParaRPr lang="nl-NL" altLang="nl-NL" sz="2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4" name="Line 22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-317" y="3886"/>
                      <a:ext cx="379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70C0"/>
                      </a:solidFill>
                      <a:round/>
                      <a:headEnd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45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-540491" y="2250457"/>
                    <a:ext cx="2739960" cy="466726"/>
                    <a:chOff x="-281" y="1848"/>
                    <a:chExt cx="1515" cy="294"/>
                  </a:xfrm>
                </p:grpSpPr>
                <p:sp>
                  <p:nvSpPr>
                    <p:cNvPr id="17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281" y="1848"/>
                      <a:ext cx="1194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3300"/>
                      </a:solidFill>
                      <a:round/>
                      <a:headEnd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" y="1851"/>
                      <a:ext cx="860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2400" i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altLang="nl-NL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60 N</a:t>
                      </a:r>
                      <a:endParaRPr lang="nl-NL" altLang="nl-NL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75" name="Line 23"/>
                <p:cNvSpPr>
                  <a:spLocks noChangeShapeType="1"/>
                </p:cNvSpPr>
                <p:nvPr/>
              </p:nvSpPr>
              <p:spPr bwMode="auto">
                <a:xfrm>
                  <a:off x="-1698317" y="5631958"/>
                  <a:ext cx="720000" cy="0"/>
                </a:xfrm>
                <a:prstGeom prst="line">
                  <a:avLst/>
                </a:prstGeom>
                <a:noFill/>
                <a:ln w="31750">
                  <a:solidFill>
                    <a:srgbClr val="00B05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-1598476" y="5192494"/>
                  <a:ext cx="145573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i="1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i="1" baseline="-250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altLang="nl-NL" sz="24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20 N</a:t>
                  </a:r>
                  <a:endParaRPr lang="nl-NL" altLang="nl-NL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6" name="Line 22"/>
              <p:cNvSpPr>
                <a:spLocks noChangeShapeType="1"/>
              </p:cNvSpPr>
              <p:nvPr/>
            </p:nvSpPr>
            <p:spPr bwMode="auto">
              <a:xfrm rot="10800000">
                <a:off x="2164204" y="6440287"/>
                <a:ext cx="720111" cy="0"/>
              </a:xfrm>
              <a:prstGeom prst="line">
                <a:avLst/>
              </a:prstGeom>
              <a:noFill/>
              <a:ln w="317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3034245" y="6535555"/>
              <a:ext cx="14643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i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40 N</a:t>
              </a:r>
              <a:endParaRPr lang="nl-NL" alt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6154764" y="4990781"/>
            <a:ext cx="23675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+mj-lt"/>
              </a:rPr>
              <a:t>F</a:t>
            </a:r>
            <a:r>
              <a:rPr lang="en-US" altLang="nl-NL" sz="2800" baseline="-25000" dirty="0" err="1" smtClean="0">
                <a:latin typeface="+mj-lt"/>
              </a:rPr>
              <a:t>res</a:t>
            </a:r>
            <a:r>
              <a:rPr lang="en-US" altLang="nl-NL" sz="2800" dirty="0" smtClean="0">
                <a:latin typeface="+mj-lt"/>
              </a:rPr>
              <a:t> = </a:t>
            </a:r>
            <a:r>
              <a:rPr lang="en-US" altLang="nl-NL" sz="2800" dirty="0" smtClean="0">
                <a:latin typeface="+mj-lt"/>
              </a:rPr>
              <a:t>200 </a:t>
            </a:r>
            <a:r>
              <a:rPr lang="en-US" altLang="nl-NL" sz="2800" dirty="0">
                <a:latin typeface="+mj-lt"/>
              </a:rPr>
              <a:t>N  </a:t>
            </a:r>
            <a:endParaRPr lang="nl-NL" altLang="nl-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5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/>
      <p:bldP spid="33818" grpId="0"/>
      <p:bldP spid="33822" grpId="0"/>
      <p:bldP spid="33830" grpId="0"/>
      <p:bldP spid="33850" grpId="0"/>
      <p:bldP spid="33851" grpId="0"/>
      <p:bldP spid="33853" grpId="0"/>
      <p:bldP spid="110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499975" y="3979762"/>
            <a:ext cx="7624030" cy="383167"/>
            <a:chOff x="1499975" y="3979762"/>
            <a:chExt cx="7624030" cy="383167"/>
          </a:xfrm>
        </p:grpSpPr>
        <p:sp>
          <p:nvSpPr>
            <p:cNvPr id="56" name="Rechthoek 55"/>
            <p:cNvSpPr/>
            <p:nvPr/>
          </p:nvSpPr>
          <p:spPr>
            <a:xfrm rot="19920000">
              <a:off x="1564005" y="3979762"/>
              <a:ext cx="75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6" name="Groep 245"/>
            <p:cNvGrpSpPr/>
            <p:nvPr/>
          </p:nvGrpSpPr>
          <p:grpSpPr>
            <a:xfrm rot="-1680000">
              <a:off x="1499975" y="3987917"/>
              <a:ext cx="7622332" cy="375012"/>
              <a:chOff x="437391" y="3429000"/>
              <a:chExt cx="7622332" cy="375012"/>
            </a:xfrm>
          </p:grpSpPr>
          <p:grpSp>
            <p:nvGrpSpPr>
              <p:cNvPr id="247" name="Groep 246"/>
              <p:cNvGrpSpPr/>
              <p:nvPr/>
            </p:nvGrpSpPr>
            <p:grpSpPr>
              <a:xfrm>
                <a:off x="499723" y="3429000"/>
                <a:ext cx="7560000" cy="360000"/>
                <a:chOff x="395536" y="2209056"/>
                <a:chExt cx="7560000" cy="360000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395536" y="2209056"/>
                  <a:ext cx="7560000" cy="360000"/>
                  <a:chOff x="395536" y="2132856"/>
                  <a:chExt cx="7560000" cy="360000"/>
                </a:xfrm>
              </p:grpSpPr>
              <p:cxnSp>
                <p:nvCxnSpPr>
                  <p:cNvPr id="256" name="Rechte verbindingslijn 255"/>
                  <p:cNvCxnSpPr/>
                  <p:nvPr/>
                </p:nvCxnSpPr>
                <p:spPr>
                  <a:xfrm>
                    <a:off x="395536" y="2132856"/>
                    <a:ext cx="756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Rechte verbindingslijn 256"/>
                  <p:cNvCxnSpPr/>
                  <p:nvPr/>
                </p:nvCxnSpPr>
                <p:spPr>
                  <a:xfrm>
                    <a:off x="395536" y="2490487"/>
                    <a:ext cx="756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8" name="Groep 257"/>
                  <p:cNvGrpSpPr/>
                  <p:nvPr/>
                </p:nvGrpSpPr>
                <p:grpSpPr>
                  <a:xfrm>
                    <a:off x="395536" y="2135225"/>
                    <a:ext cx="7200840" cy="357631"/>
                    <a:chOff x="395536" y="2135225"/>
                    <a:chExt cx="7200840" cy="357631"/>
                  </a:xfrm>
                </p:grpSpPr>
                <p:cxnSp>
                  <p:nvCxnSpPr>
                    <p:cNvPr id="259" name="Rechte verbindingslijn 258"/>
                    <p:cNvCxnSpPr/>
                    <p:nvPr/>
                  </p:nvCxnSpPr>
                  <p:spPr>
                    <a:xfrm>
                      <a:off x="39553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Rechte verbindingslijn 259"/>
                    <p:cNvCxnSpPr/>
                    <p:nvPr/>
                  </p:nvCxnSpPr>
                  <p:spPr>
                    <a:xfrm>
                      <a:off x="75557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Rechte verbindingslijn 260"/>
                    <p:cNvCxnSpPr/>
                    <p:nvPr/>
                  </p:nvCxnSpPr>
                  <p:spPr>
                    <a:xfrm>
                      <a:off x="111562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Rechte verbindingslijn 261"/>
                    <p:cNvCxnSpPr/>
                    <p:nvPr/>
                  </p:nvCxnSpPr>
                  <p:spPr>
                    <a:xfrm>
                      <a:off x="147566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Rechte verbindingslijn 262"/>
                    <p:cNvCxnSpPr/>
                    <p:nvPr/>
                  </p:nvCxnSpPr>
                  <p:spPr>
                    <a:xfrm>
                      <a:off x="183570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Rechte verbindingslijn 263"/>
                    <p:cNvCxnSpPr/>
                    <p:nvPr/>
                  </p:nvCxnSpPr>
                  <p:spPr>
                    <a:xfrm>
                      <a:off x="219574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Rechte verbindingslijn 264"/>
                    <p:cNvCxnSpPr/>
                    <p:nvPr/>
                  </p:nvCxnSpPr>
                  <p:spPr>
                    <a:xfrm>
                      <a:off x="255578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Rechte verbindingslijn 265"/>
                    <p:cNvCxnSpPr/>
                    <p:nvPr/>
                  </p:nvCxnSpPr>
                  <p:spPr>
                    <a:xfrm>
                      <a:off x="291583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Rechte verbindingslijn 266"/>
                    <p:cNvCxnSpPr/>
                    <p:nvPr/>
                  </p:nvCxnSpPr>
                  <p:spPr>
                    <a:xfrm>
                      <a:off x="327587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Rechte verbindingslijn 267"/>
                    <p:cNvCxnSpPr/>
                    <p:nvPr/>
                  </p:nvCxnSpPr>
                  <p:spPr>
                    <a:xfrm>
                      <a:off x="363591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Rechte verbindingslijn 268"/>
                    <p:cNvCxnSpPr/>
                    <p:nvPr/>
                  </p:nvCxnSpPr>
                  <p:spPr>
                    <a:xfrm>
                      <a:off x="399595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Rechte verbindingslijn 269"/>
                    <p:cNvCxnSpPr/>
                    <p:nvPr/>
                  </p:nvCxnSpPr>
                  <p:spPr>
                    <a:xfrm>
                      <a:off x="435599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Rechte verbindingslijn 270"/>
                    <p:cNvCxnSpPr/>
                    <p:nvPr/>
                  </p:nvCxnSpPr>
                  <p:spPr>
                    <a:xfrm>
                      <a:off x="471604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Rechte verbindingslijn 271"/>
                    <p:cNvCxnSpPr/>
                    <p:nvPr/>
                  </p:nvCxnSpPr>
                  <p:spPr>
                    <a:xfrm>
                      <a:off x="507608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Rechte verbindingslijn 272"/>
                    <p:cNvCxnSpPr/>
                    <p:nvPr/>
                  </p:nvCxnSpPr>
                  <p:spPr>
                    <a:xfrm>
                      <a:off x="543612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Rechte verbindingslijn 273"/>
                    <p:cNvCxnSpPr/>
                    <p:nvPr/>
                  </p:nvCxnSpPr>
                  <p:spPr>
                    <a:xfrm>
                      <a:off x="579616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Rechte verbindingslijn 274"/>
                    <p:cNvCxnSpPr/>
                    <p:nvPr/>
                  </p:nvCxnSpPr>
                  <p:spPr>
                    <a:xfrm>
                      <a:off x="615620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Rechte verbindingslijn 275"/>
                    <p:cNvCxnSpPr/>
                    <p:nvPr/>
                  </p:nvCxnSpPr>
                  <p:spPr>
                    <a:xfrm>
                      <a:off x="651625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Rechte verbindingslijn 276"/>
                    <p:cNvCxnSpPr/>
                    <p:nvPr/>
                  </p:nvCxnSpPr>
                  <p:spPr>
                    <a:xfrm>
                      <a:off x="687629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Rechte verbindingslijn 277"/>
                    <p:cNvCxnSpPr/>
                    <p:nvPr/>
                  </p:nvCxnSpPr>
                  <p:spPr>
                    <a:xfrm>
                      <a:off x="723633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Rechte verbindingslijn 278"/>
                    <p:cNvCxnSpPr/>
                    <p:nvPr/>
                  </p:nvCxnSpPr>
                  <p:spPr>
                    <a:xfrm>
                      <a:off x="759637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5" name="Rechte verbindingslijn 254"/>
                <p:cNvCxnSpPr/>
                <p:nvPr/>
              </p:nvCxnSpPr>
              <p:spPr>
                <a:xfrm>
                  <a:off x="7955536" y="2210241"/>
                  <a:ext cx="0" cy="3576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ep 247"/>
              <p:cNvGrpSpPr/>
              <p:nvPr/>
            </p:nvGrpSpPr>
            <p:grpSpPr>
              <a:xfrm>
                <a:off x="437391" y="3434680"/>
                <a:ext cx="7521035" cy="369332"/>
                <a:chOff x="437391" y="3434680"/>
                <a:chExt cx="7521035" cy="369332"/>
              </a:xfrm>
            </p:grpSpPr>
            <p:sp>
              <p:nvSpPr>
                <p:cNvPr id="249" name="Tekstvak 248"/>
                <p:cNvSpPr txBox="1"/>
                <p:nvPr/>
              </p:nvSpPr>
              <p:spPr>
                <a:xfrm>
                  <a:off x="437391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250" name="Tekstvak 249"/>
                <p:cNvSpPr txBox="1"/>
                <p:nvPr/>
              </p:nvSpPr>
              <p:spPr>
                <a:xfrm>
                  <a:off x="2250094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5</a:t>
                  </a:r>
                  <a:endParaRPr lang="nl-NL" dirty="0"/>
                </a:p>
              </p:txBody>
            </p:sp>
            <p:sp>
              <p:nvSpPr>
                <p:cNvPr id="251" name="Tekstvak 250"/>
                <p:cNvSpPr txBox="1"/>
                <p:nvPr/>
              </p:nvSpPr>
              <p:spPr>
                <a:xfrm>
                  <a:off x="3892269" y="3434680"/>
                  <a:ext cx="7990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10</a:t>
                  </a:r>
                  <a:endParaRPr lang="nl-NL" dirty="0"/>
                </a:p>
              </p:txBody>
            </p:sp>
            <p:sp>
              <p:nvSpPr>
                <p:cNvPr id="252" name="Tekstvak 251"/>
                <p:cNvSpPr txBox="1"/>
                <p:nvPr/>
              </p:nvSpPr>
              <p:spPr>
                <a:xfrm>
                  <a:off x="5690312" y="3434680"/>
                  <a:ext cx="690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15</a:t>
                  </a:r>
                  <a:endParaRPr lang="nl-NL" dirty="0"/>
                </a:p>
              </p:txBody>
            </p:sp>
            <p:sp>
              <p:nvSpPr>
                <p:cNvPr id="253" name="Tekstvak 252"/>
                <p:cNvSpPr txBox="1"/>
                <p:nvPr/>
              </p:nvSpPr>
              <p:spPr>
                <a:xfrm>
                  <a:off x="7486581" y="3434680"/>
                  <a:ext cx="471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20</a:t>
                  </a:r>
                  <a:endParaRPr lang="nl-NL" dirty="0"/>
                </a:p>
              </p:txBody>
            </p:sp>
          </p:grp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26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parallellogram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0" y="512941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schaal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1,0 cm 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0" y="2114177"/>
            <a:ext cx="3749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3201245" y="2109087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ctieknop: Verder of Volgende 5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0" y="1048588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parallellogram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0" y="1584235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diagonaal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arallellogram 4"/>
          <p:cNvSpPr/>
          <p:nvPr/>
        </p:nvSpPr>
        <p:spPr>
          <a:xfrm>
            <a:off x="2000573" y="3251649"/>
            <a:ext cx="5076000" cy="2700000"/>
          </a:xfrm>
          <a:prstGeom prst="parallelogram">
            <a:avLst>
              <a:gd name="adj" fmla="val 55192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827584" y="3251649"/>
            <a:ext cx="4772989" cy="3205160"/>
            <a:chOff x="1187624" y="3590535"/>
            <a:chExt cx="4772989" cy="3205160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3707904" y="6334030"/>
              <a:ext cx="21558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i="1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en-US" altLang="nl-NL" sz="24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</a:t>
              </a:r>
              <a:endParaRPr lang="nl-NL" alt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9" name="Text Box 97"/>
            <p:cNvSpPr txBox="1">
              <a:spLocks noChangeArrowheads="1"/>
            </p:cNvSpPr>
            <p:nvPr/>
          </p:nvSpPr>
          <p:spPr bwMode="auto">
            <a:xfrm>
              <a:off x="1187624" y="4335487"/>
              <a:ext cx="19876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altLang="nl-NL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ep 13"/>
            <p:cNvGrpSpPr/>
            <p:nvPr/>
          </p:nvGrpSpPr>
          <p:grpSpPr>
            <a:xfrm>
              <a:off x="2360612" y="3590535"/>
              <a:ext cx="3600001" cy="2700000"/>
              <a:chOff x="2360612" y="3590535"/>
              <a:chExt cx="3600001" cy="2700000"/>
            </a:xfrm>
          </p:grpSpPr>
          <p:cxnSp>
            <p:nvCxnSpPr>
              <p:cNvPr id="9" name="Rechte verbindingslijn met pijl 8"/>
              <p:cNvCxnSpPr/>
              <p:nvPr/>
            </p:nvCxnSpPr>
            <p:spPr>
              <a:xfrm flipV="1">
                <a:off x="2360612" y="3590535"/>
                <a:ext cx="1494000" cy="270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met pijl 10"/>
              <p:cNvCxnSpPr/>
              <p:nvPr/>
            </p:nvCxnSpPr>
            <p:spPr>
              <a:xfrm>
                <a:off x="2360613" y="6290535"/>
                <a:ext cx="3600000" cy="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ep 24"/>
          <p:cNvGrpSpPr/>
          <p:nvPr/>
        </p:nvGrpSpPr>
        <p:grpSpPr>
          <a:xfrm>
            <a:off x="2000573" y="3186384"/>
            <a:ext cx="5890269" cy="2765265"/>
            <a:chOff x="2360613" y="3525270"/>
            <a:chExt cx="5890269" cy="2765265"/>
          </a:xfrm>
        </p:grpSpPr>
        <p:sp>
          <p:nvSpPr>
            <p:cNvPr id="3171" name="Text Box 99"/>
            <p:cNvSpPr txBox="1">
              <a:spLocks noChangeArrowheads="1"/>
            </p:cNvSpPr>
            <p:nvPr/>
          </p:nvSpPr>
          <p:spPr bwMode="auto">
            <a:xfrm>
              <a:off x="7367258" y="3525270"/>
              <a:ext cx="88362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i="1" baseline="-250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</a:t>
              </a:r>
              <a:endParaRPr lang="nl-NL" altLang="nl-NL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Rechte verbindingslijn met pijl 12"/>
            <p:cNvCxnSpPr/>
            <p:nvPr/>
          </p:nvCxnSpPr>
          <p:spPr>
            <a:xfrm flipV="1">
              <a:off x="2360613" y="3590535"/>
              <a:ext cx="5112000" cy="2700000"/>
            </a:xfrm>
            <a:prstGeom prst="straightConnector1">
              <a:avLst/>
            </a:prstGeom>
            <a:ln w="317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hthoek 128"/>
          <p:cNvSpPr>
            <a:spLocks noChangeAspect="1"/>
          </p:cNvSpPr>
          <p:nvPr/>
        </p:nvSpPr>
        <p:spPr>
          <a:xfrm>
            <a:off x="4717185" y="-747445"/>
            <a:ext cx="0" cy="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/>
          </a:p>
        </p:txBody>
      </p:sp>
      <p:sp>
        <p:nvSpPr>
          <p:cNvPr id="217" name="Rectangle 100"/>
          <p:cNvSpPr>
            <a:spLocks noChangeArrowheads="1"/>
          </p:cNvSpPr>
          <p:nvPr/>
        </p:nvSpPr>
        <p:spPr bwMode="auto">
          <a:xfrm>
            <a:off x="1442243" y="2114177"/>
            <a:ext cx="1874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16,0 cm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135" grpId="0" autoUpdateAnimBg="0"/>
      <p:bldP spid="3172" grpId="0" autoUpdateAnimBg="0"/>
      <p:bldP spid="3174" grpId="0" autoUpdateAnimBg="0"/>
      <p:bldP spid="59" grpId="0" autoUpdateAnimBg="0"/>
      <p:bldP spid="60" grpId="0" autoUpdateAnimBg="0"/>
      <p:bldP spid="5" grpId="0" animBg="1"/>
      <p:bldP spid="2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5218387" y="1102109"/>
            <a:ext cx="3859890" cy="5569744"/>
            <a:chOff x="5218387" y="759209"/>
            <a:chExt cx="3859890" cy="5569744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438" y="3248514"/>
              <a:ext cx="360000" cy="360000"/>
            </a:xfrm>
            <a:prstGeom prst="rect">
              <a:avLst/>
            </a:prstGeom>
          </p:spPr>
        </p:pic>
        <p:sp>
          <p:nvSpPr>
            <p:cNvPr id="6" name="Vrije vorm 5"/>
            <p:cNvSpPr/>
            <p:nvPr/>
          </p:nvSpPr>
          <p:spPr>
            <a:xfrm>
              <a:off x="5218387" y="759209"/>
              <a:ext cx="3859890" cy="2672154"/>
            </a:xfrm>
            <a:custGeom>
              <a:avLst/>
              <a:gdLst>
                <a:gd name="connsiteX0" fmla="*/ 3563007 w 3563007"/>
                <a:gd name="connsiteY0" fmla="*/ 914400 h 2695904"/>
                <a:gd name="connsiteX1" fmla="*/ 1781504 w 3563007"/>
                <a:gd name="connsiteY1" fmla="*/ 2695904 h 2695904"/>
                <a:gd name="connsiteX2" fmla="*/ 0 w 3563007"/>
                <a:gd name="connsiteY2" fmla="*/ 0 h 2695904"/>
                <a:gd name="connsiteX0" fmla="*/ 3859890 w 3859890"/>
                <a:gd name="connsiteY0" fmla="*/ 831273 h 2695904"/>
                <a:gd name="connsiteX1" fmla="*/ 1781504 w 3859890"/>
                <a:gd name="connsiteY1" fmla="*/ 2695904 h 2695904"/>
                <a:gd name="connsiteX2" fmla="*/ 0 w 3859890"/>
                <a:gd name="connsiteY2" fmla="*/ 0 h 2695904"/>
                <a:gd name="connsiteX0" fmla="*/ 3859890 w 3859890"/>
                <a:gd name="connsiteY0" fmla="*/ 831273 h 2707780"/>
                <a:gd name="connsiteX1" fmla="*/ 1793380 w 3859890"/>
                <a:gd name="connsiteY1" fmla="*/ 2707780 h 2707780"/>
                <a:gd name="connsiteX2" fmla="*/ 0 w 3859890"/>
                <a:gd name="connsiteY2" fmla="*/ 0 h 2707780"/>
                <a:gd name="connsiteX0" fmla="*/ 3859890 w 3859890"/>
                <a:gd name="connsiteY0" fmla="*/ 795647 h 2672154"/>
                <a:gd name="connsiteX1" fmla="*/ 1793380 w 3859890"/>
                <a:gd name="connsiteY1" fmla="*/ 2672154 h 2672154"/>
                <a:gd name="connsiteX2" fmla="*/ 0 w 3859890"/>
                <a:gd name="connsiteY2" fmla="*/ 0 h 26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890" h="2672154">
                  <a:moveTo>
                    <a:pt x="3859890" y="795647"/>
                  </a:moveTo>
                  <a:lnTo>
                    <a:pt x="1793380" y="2672154"/>
                  </a:lnTo>
                  <a:lnTo>
                    <a:pt x="0" y="0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7020272" y="3448953"/>
              <a:ext cx="0" cy="2880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/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6995557" y="5375131"/>
              <a:ext cx="17462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</a:t>
              </a:r>
              <a:r>
                <a:rPr lang="en-US" alt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 rot="60000">
            <a:off x="6262825" y="1862591"/>
            <a:ext cx="362853" cy="2160000"/>
            <a:chOff x="6262825" y="1519691"/>
            <a:chExt cx="362853" cy="2160000"/>
          </a:xfrm>
        </p:grpSpPr>
        <p:sp>
          <p:nvSpPr>
            <p:cNvPr id="5" name="Rechthoek 4"/>
            <p:cNvSpPr/>
            <p:nvPr/>
          </p:nvSpPr>
          <p:spPr>
            <a:xfrm rot="14100000">
              <a:off x="5380825" y="2421200"/>
              <a:ext cx="2088000" cy="32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87" name="Groep 86"/>
            <p:cNvGrpSpPr/>
            <p:nvPr/>
          </p:nvGrpSpPr>
          <p:grpSpPr>
            <a:xfrm rot="14089576">
              <a:off x="5365346" y="2419358"/>
              <a:ext cx="2160000" cy="360665"/>
              <a:chOff x="437391" y="3428374"/>
              <a:chExt cx="2287124" cy="375638"/>
            </a:xfrm>
          </p:grpSpPr>
          <p:grpSp>
            <p:nvGrpSpPr>
              <p:cNvPr id="95" name="Groep 94"/>
              <p:cNvGrpSpPr/>
              <p:nvPr/>
            </p:nvGrpSpPr>
            <p:grpSpPr>
              <a:xfrm>
                <a:off x="499691" y="3429067"/>
                <a:ext cx="2224824" cy="359934"/>
                <a:chOff x="395504" y="2132923"/>
                <a:chExt cx="2224824" cy="359934"/>
              </a:xfrm>
            </p:grpSpPr>
            <p:cxnSp>
              <p:nvCxnSpPr>
                <p:cNvPr id="97" name="Rechte verbindingslijn 96"/>
                <p:cNvCxnSpPr/>
                <p:nvPr/>
              </p:nvCxnSpPr>
              <p:spPr>
                <a:xfrm>
                  <a:off x="395509" y="2132923"/>
                  <a:ext cx="2222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/>
                <p:cNvCxnSpPr/>
                <p:nvPr/>
              </p:nvCxnSpPr>
              <p:spPr>
                <a:xfrm>
                  <a:off x="395504" y="2490532"/>
                  <a:ext cx="2222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ep 98"/>
                <p:cNvGrpSpPr/>
                <p:nvPr/>
              </p:nvGrpSpPr>
              <p:grpSpPr>
                <a:xfrm>
                  <a:off x="395536" y="2135225"/>
                  <a:ext cx="2224792" cy="357632"/>
                  <a:chOff x="395536" y="2135225"/>
                  <a:chExt cx="2224792" cy="357632"/>
                </a:xfrm>
              </p:grpSpPr>
              <p:cxnSp>
                <p:nvCxnSpPr>
                  <p:cNvPr id="100" name="Rechte verbindingslijn 99"/>
                  <p:cNvCxnSpPr/>
                  <p:nvPr/>
                </p:nvCxnSpPr>
                <p:spPr>
                  <a:xfrm>
                    <a:off x="39553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Rechte verbindingslijn 100"/>
                  <p:cNvCxnSpPr/>
                  <p:nvPr/>
                </p:nvCxnSpPr>
                <p:spPr>
                  <a:xfrm>
                    <a:off x="75557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Rechte verbindingslijn 101"/>
                  <p:cNvCxnSpPr/>
                  <p:nvPr/>
                </p:nvCxnSpPr>
                <p:spPr>
                  <a:xfrm>
                    <a:off x="1115620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Rechte verbindingslijn 102"/>
                  <p:cNvCxnSpPr/>
                  <p:nvPr/>
                </p:nvCxnSpPr>
                <p:spPr>
                  <a:xfrm>
                    <a:off x="1495264" y="2135226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Rechte verbindingslijn 103"/>
                  <p:cNvCxnSpPr/>
                  <p:nvPr/>
                </p:nvCxnSpPr>
                <p:spPr>
                  <a:xfrm>
                    <a:off x="1865107" y="2135226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Rechte verbindingslijn 104"/>
                  <p:cNvCxnSpPr/>
                  <p:nvPr/>
                </p:nvCxnSpPr>
                <p:spPr>
                  <a:xfrm>
                    <a:off x="2234950" y="2135226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Rechte verbindingslijn 105"/>
                  <p:cNvCxnSpPr/>
                  <p:nvPr/>
                </p:nvCxnSpPr>
                <p:spPr>
                  <a:xfrm>
                    <a:off x="2620328" y="2135226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9" name="Groep 88"/>
              <p:cNvGrpSpPr/>
              <p:nvPr/>
            </p:nvGrpSpPr>
            <p:grpSpPr>
              <a:xfrm>
                <a:off x="437391" y="3428374"/>
                <a:ext cx="2115122" cy="375638"/>
                <a:chOff x="437391" y="3428374"/>
                <a:chExt cx="2115122" cy="375638"/>
              </a:xfrm>
            </p:grpSpPr>
            <p:sp>
              <p:nvSpPr>
                <p:cNvPr id="90" name="Tekstvak 89"/>
                <p:cNvSpPr txBox="1"/>
                <p:nvPr/>
              </p:nvSpPr>
              <p:spPr>
                <a:xfrm>
                  <a:off x="437391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91" name="Tekstvak 90"/>
                <p:cNvSpPr txBox="1"/>
                <p:nvPr/>
              </p:nvSpPr>
              <p:spPr>
                <a:xfrm>
                  <a:off x="2250094" y="3428374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5</a:t>
                  </a:r>
                  <a:endParaRPr lang="nl-NL" dirty="0"/>
                </a:p>
              </p:txBody>
            </p:sp>
          </p:grpSp>
        </p:grpSp>
      </p:grpSp>
      <p:grpSp>
        <p:nvGrpSpPr>
          <p:cNvPr id="4" name="Groep 3"/>
          <p:cNvGrpSpPr/>
          <p:nvPr/>
        </p:nvGrpSpPr>
        <p:grpSpPr>
          <a:xfrm rot="60000">
            <a:off x="6691991" y="2887110"/>
            <a:ext cx="2232000" cy="371860"/>
            <a:chOff x="6638071" y="2533870"/>
            <a:chExt cx="2232000" cy="371860"/>
          </a:xfrm>
        </p:grpSpPr>
        <p:sp>
          <p:nvSpPr>
            <p:cNvPr id="3" name="Rechthoek 2"/>
            <p:cNvSpPr/>
            <p:nvPr/>
          </p:nvSpPr>
          <p:spPr>
            <a:xfrm rot="19020000">
              <a:off x="6695308" y="2533870"/>
              <a:ext cx="2160000" cy="32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21" name="Groep 120"/>
            <p:cNvGrpSpPr/>
            <p:nvPr/>
          </p:nvGrpSpPr>
          <p:grpSpPr>
            <a:xfrm rot="19020000">
              <a:off x="6638071" y="2545730"/>
              <a:ext cx="2232000" cy="360000"/>
              <a:chOff x="437391" y="3429068"/>
              <a:chExt cx="2222584" cy="374944"/>
            </a:xfrm>
          </p:grpSpPr>
          <p:grpSp>
            <p:nvGrpSpPr>
              <p:cNvPr id="122" name="Groep 121"/>
              <p:cNvGrpSpPr/>
              <p:nvPr/>
            </p:nvGrpSpPr>
            <p:grpSpPr>
              <a:xfrm>
                <a:off x="499691" y="3429068"/>
                <a:ext cx="2160284" cy="359932"/>
                <a:chOff x="395504" y="2132924"/>
                <a:chExt cx="2160284" cy="359932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>
                <a:xfrm>
                  <a:off x="395510" y="2132924"/>
                  <a:ext cx="214714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>
                <a:xfrm>
                  <a:off x="395504" y="2490530"/>
                  <a:ext cx="214714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oep 127"/>
                <p:cNvGrpSpPr/>
                <p:nvPr/>
              </p:nvGrpSpPr>
              <p:grpSpPr>
                <a:xfrm>
                  <a:off x="395536" y="2135225"/>
                  <a:ext cx="2160252" cy="357631"/>
                  <a:chOff x="395536" y="2135225"/>
                  <a:chExt cx="2160252" cy="357631"/>
                </a:xfrm>
              </p:grpSpPr>
              <p:cxnSp>
                <p:nvCxnSpPr>
                  <p:cNvPr id="129" name="Rechte verbindingslijn 128"/>
                  <p:cNvCxnSpPr/>
                  <p:nvPr/>
                </p:nvCxnSpPr>
                <p:spPr>
                  <a:xfrm>
                    <a:off x="39553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Rechte verbindingslijn 129"/>
                  <p:cNvCxnSpPr/>
                  <p:nvPr/>
                </p:nvCxnSpPr>
                <p:spPr>
                  <a:xfrm>
                    <a:off x="75557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Rechte verbindingslijn 130"/>
                  <p:cNvCxnSpPr/>
                  <p:nvPr/>
                </p:nvCxnSpPr>
                <p:spPr>
                  <a:xfrm>
                    <a:off x="1115620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Rechte verbindingslijn 131"/>
                  <p:cNvCxnSpPr/>
                  <p:nvPr/>
                </p:nvCxnSpPr>
                <p:spPr>
                  <a:xfrm>
                    <a:off x="1475662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Rechte verbindingslijn 132"/>
                  <p:cNvCxnSpPr/>
                  <p:nvPr/>
                </p:nvCxnSpPr>
                <p:spPr>
                  <a:xfrm>
                    <a:off x="1835704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Rechte verbindingslijn 133"/>
                  <p:cNvCxnSpPr/>
                  <p:nvPr/>
                </p:nvCxnSpPr>
                <p:spPr>
                  <a:xfrm>
                    <a:off x="2195746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Rechte verbindingslijn 134"/>
                  <p:cNvCxnSpPr/>
                  <p:nvPr/>
                </p:nvCxnSpPr>
                <p:spPr>
                  <a:xfrm>
                    <a:off x="2555788" y="2135225"/>
                    <a:ext cx="0" cy="3576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3" name="Groep 122"/>
              <p:cNvGrpSpPr/>
              <p:nvPr/>
            </p:nvGrpSpPr>
            <p:grpSpPr>
              <a:xfrm>
                <a:off x="437391" y="3434680"/>
                <a:ext cx="2115122" cy="369332"/>
                <a:chOff x="437391" y="3434680"/>
                <a:chExt cx="2115122" cy="369332"/>
              </a:xfrm>
            </p:grpSpPr>
            <p:sp>
              <p:nvSpPr>
                <p:cNvPr id="124" name="Tekstvak 123"/>
                <p:cNvSpPr txBox="1"/>
                <p:nvPr/>
              </p:nvSpPr>
              <p:spPr>
                <a:xfrm>
                  <a:off x="437391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125" name="Tekstvak 124"/>
                <p:cNvSpPr txBox="1"/>
                <p:nvPr/>
              </p:nvSpPr>
              <p:spPr>
                <a:xfrm>
                  <a:off x="2250094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5</a:t>
                  </a:r>
                  <a:endParaRPr lang="nl-NL" dirty="0"/>
                </a:p>
              </p:txBody>
            </p:sp>
          </p:grpSp>
        </p:grpSp>
      </p:grpSp>
      <p:sp>
        <p:nvSpPr>
          <p:cNvPr id="3585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-23211" y="10299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Samen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kist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dragen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hoeveel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+mn-lt"/>
              </a:rPr>
              <a:t>draagt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 elk</a:t>
            </a:r>
            <a:r>
              <a:rPr lang="en-US" altLang="nl-NL" sz="2800" dirty="0" smtClean="0">
                <a:solidFill>
                  <a:srgbClr val="FF0000"/>
                </a:solidFill>
                <a:latin typeface="+mn-lt"/>
              </a:rPr>
              <a:t>?</a:t>
            </a:r>
            <a:endParaRPr lang="nl-NL" altLang="nl-NL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392964" y="5678269"/>
            <a:ext cx="3908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sym typeface="Symbol" pitchFamily="18" charset="2"/>
              </a:rPr>
              <a:t></a:t>
            </a:r>
            <a:r>
              <a:rPr lang="en-US" altLang="nl-NL" sz="2800" dirty="0"/>
              <a:t>  F</a:t>
            </a:r>
            <a:r>
              <a:rPr lang="en-US" altLang="nl-NL" sz="2800" baseline="-25000" dirty="0"/>
              <a:t>1</a:t>
            </a:r>
            <a:r>
              <a:rPr lang="en-US" altLang="nl-NL" sz="2800" dirty="0"/>
              <a:t> = </a:t>
            </a:r>
            <a:r>
              <a:rPr lang="en-US" altLang="nl-NL" sz="2800" dirty="0" smtClean="0"/>
              <a:t>4,4.10 </a:t>
            </a:r>
            <a:r>
              <a:rPr lang="en-US" altLang="nl-NL" sz="2800" dirty="0" smtClean="0"/>
              <a:t>= </a:t>
            </a:r>
            <a:r>
              <a:rPr lang="en-US" altLang="nl-NL" sz="2800" dirty="0" smtClean="0"/>
              <a:t>44 </a:t>
            </a:r>
            <a:r>
              <a:rPr lang="en-US" altLang="nl-NL" sz="2800" dirty="0"/>
              <a:t>N</a:t>
            </a:r>
            <a:endParaRPr lang="nl-NL" altLang="nl-NL" sz="2800" dirty="0">
              <a:sym typeface="Symbol" pitchFamily="18" charset="2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-23211" y="5678269"/>
            <a:ext cx="2484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indent="3619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/>
              <a:t>F</a:t>
            </a:r>
            <a:r>
              <a:rPr lang="en-US" altLang="nl-NL" sz="2800" baseline="-25000" dirty="0"/>
              <a:t>1</a:t>
            </a:r>
            <a:r>
              <a:rPr lang="en-US" altLang="nl-NL" sz="2800" dirty="0"/>
              <a:t> = </a:t>
            </a:r>
            <a:r>
              <a:rPr lang="en-US" altLang="nl-NL" sz="2800" dirty="0" smtClean="0"/>
              <a:t>4,4 </a:t>
            </a:r>
            <a:r>
              <a:rPr lang="en-US" altLang="nl-NL" sz="2800" dirty="0"/>
              <a:t>cm</a:t>
            </a:r>
            <a:endParaRPr lang="nl-NL" altLang="nl-NL" sz="2800" dirty="0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6995557" y="893701"/>
            <a:ext cx="21573" cy="2880000"/>
          </a:xfrm>
          <a:prstGeom prst="line">
            <a:avLst/>
          </a:prstGeom>
          <a:noFill/>
          <a:ln w="31750">
            <a:solidFill>
              <a:srgbClr val="FF0000">
                <a:alpha val="95000"/>
              </a:srgb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7001180" y="902646"/>
            <a:ext cx="1188000" cy="1764000"/>
          </a:xfrm>
          <a:custGeom>
            <a:avLst/>
            <a:gdLst>
              <a:gd name="T0" fmla="*/ 0 w 688"/>
              <a:gd name="T1" fmla="*/ 0 h 941"/>
              <a:gd name="T2" fmla="*/ 688 w 688"/>
              <a:gd name="T3" fmla="*/ 941 h 9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941">
                <a:moveTo>
                  <a:pt x="0" y="0"/>
                </a:moveTo>
                <a:lnTo>
                  <a:pt x="688" y="941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35860" name="Freeform 20"/>
          <p:cNvSpPr>
            <a:spLocks noChangeAspect="1"/>
          </p:cNvSpPr>
          <p:nvPr/>
        </p:nvSpPr>
        <p:spPr bwMode="auto">
          <a:xfrm>
            <a:off x="5880712" y="902510"/>
            <a:ext cx="1116000" cy="1116000"/>
          </a:xfrm>
          <a:custGeom>
            <a:avLst/>
            <a:gdLst>
              <a:gd name="T0" fmla="*/ 684 w 684"/>
              <a:gd name="T1" fmla="*/ 0 h 632"/>
              <a:gd name="T2" fmla="*/ 0 w 684"/>
              <a:gd name="T3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4" h="632">
                <a:moveTo>
                  <a:pt x="684" y="0"/>
                </a:moveTo>
                <a:lnTo>
                  <a:pt x="0" y="63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 dirty="0"/>
          </a:p>
        </p:txBody>
      </p: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5861396" y="2036037"/>
            <a:ext cx="1152486" cy="1727362"/>
            <a:chOff x="2959" y="1655"/>
            <a:chExt cx="1006" cy="975"/>
          </a:xfrm>
        </p:grpSpPr>
        <p:sp>
          <p:nvSpPr>
            <p:cNvPr id="35863" name="Freeform 23"/>
            <p:cNvSpPr>
              <a:spLocks/>
            </p:cNvSpPr>
            <p:nvPr/>
          </p:nvSpPr>
          <p:spPr bwMode="auto">
            <a:xfrm>
              <a:off x="2959" y="1655"/>
              <a:ext cx="1006" cy="975"/>
            </a:xfrm>
            <a:custGeom>
              <a:avLst/>
              <a:gdLst>
                <a:gd name="T0" fmla="*/ 680 w 680"/>
                <a:gd name="T1" fmla="*/ 940 h 940"/>
                <a:gd name="T2" fmla="*/ 0 w 680"/>
                <a:gd name="T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940">
                  <a:moveTo>
                    <a:pt x="680" y="940"/>
                  </a:moveTo>
                  <a:lnTo>
                    <a:pt x="0" y="0"/>
                  </a:lnTo>
                </a:path>
              </a:pathLst>
            </a:custGeom>
            <a:noFill/>
            <a:ln w="31750" cmpd="sng">
              <a:solidFill>
                <a:srgbClr val="0070C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3061" y="2024"/>
              <a:ext cx="45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17588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035175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0527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07035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275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9847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4419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89915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altLang="nl-NL" sz="2800">
                <a:latin typeface="+mn-lt"/>
              </a:endParaRPr>
            </a:p>
          </p:txBody>
        </p:sp>
      </p:grpSp>
      <p:sp>
        <p:nvSpPr>
          <p:cNvPr id="35866" name="Freeform 26"/>
          <p:cNvSpPr>
            <a:spLocks/>
          </p:cNvSpPr>
          <p:nvPr/>
        </p:nvSpPr>
        <p:spPr bwMode="auto">
          <a:xfrm>
            <a:off x="7022874" y="2686924"/>
            <a:ext cx="1188000" cy="1080000"/>
          </a:xfrm>
          <a:custGeom>
            <a:avLst/>
            <a:gdLst>
              <a:gd name="T0" fmla="*/ 0 w 686"/>
              <a:gd name="T1" fmla="*/ 633 h 633"/>
              <a:gd name="T2" fmla="*/ 686 w 686"/>
              <a:gd name="T3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6" h="633">
                <a:moveTo>
                  <a:pt x="0" y="633"/>
                </a:moveTo>
                <a:lnTo>
                  <a:pt x="686" y="0"/>
                </a:lnTo>
              </a:path>
            </a:pathLst>
          </a:custGeom>
          <a:noFill/>
          <a:ln w="31750" cmpd="sng">
            <a:solidFill>
              <a:srgbClr val="0070C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8020814" y="4018547"/>
            <a:ext cx="697080" cy="46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2800">
              <a:latin typeface="+mn-lt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443663" y="5229225"/>
            <a:ext cx="7191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2800">
              <a:latin typeface="+mn-lt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6440462" y="505677"/>
            <a:ext cx="1226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alt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-4617" y="611797"/>
            <a:ext cx="39405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/>
              <a:t>Gegeven</a:t>
            </a:r>
            <a:r>
              <a:rPr lang="en-US" altLang="nl-NL" sz="2800" dirty="0" smtClean="0"/>
              <a:t>: 1 </a:t>
            </a:r>
            <a:r>
              <a:rPr lang="en-US" altLang="nl-NL" sz="2800" dirty="0"/>
              <a:t>cm → </a:t>
            </a:r>
            <a:r>
              <a:rPr lang="en-US" altLang="nl-NL" sz="2800" dirty="0" smtClean="0"/>
              <a:t>10 </a:t>
            </a:r>
            <a:r>
              <a:rPr lang="en-US" altLang="nl-NL" sz="2800" dirty="0"/>
              <a:t>N</a:t>
            </a:r>
            <a:endParaRPr lang="nl-NL" altLang="nl-NL" sz="2800" dirty="0"/>
          </a:p>
        </p:txBody>
      </p:sp>
      <p:grpSp>
        <p:nvGrpSpPr>
          <p:cNvPr id="35881" name="Group 41"/>
          <p:cNvGrpSpPr>
            <a:grpSpLocks/>
          </p:cNvGrpSpPr>
          <p:nvPr/>
        </p:nvGrpSpPr>
        <p:grpSpPr bwMode="auto">
          <a:xfrm>
            <a:off x="6869812" y="1941542"/>
            <a:ext cx="292100" cy="3181350"/>
            <a:chOff x="3875" y="1762"/>
            <a:chExt cx="184" cy="2004"/>
          </a:xfrm>
        </p:grpSpPr>
        <p:grpSp>
          <p:nvGrpSpPr>
            <p:cNvPr id="35882" name="Group 42"/>
            <p:cNvGrpSpPr>
              <a:grpSpLocks/>
            </p:cNvGrpSpPr>
            <p:nvPr/>
          </p:nvGrpSpPr>
          <p:grpSpPr bwMode="auto">
            <a:xfrm>
              <a:off x="3875" y="3612"/>
              <a:ext cx="184" cy="154"/>
              <a:chOff x="3875" y="3612"/>
              <a:chExt cx="184" cy="154"/>
            </a:xfrm>
          </p:grpSpPr>
          <p:sp>
            <p:nvSpPr>
              <p:cNvPr id="35883" name="Line 43"/>
              <p:cNvSpPr>
                <a:spLocks noChangeShapeType="1"/>
              </p:cNvSpPr>
              <p:nvPr/>
            </p:nvSpPr>
            <p:spPr bwMode="auto">
              <a:xfrm flipV="1">
                <a:off x="3878" y="3612"/>
                <a:ext cx="181" cy="9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35884" name="Line 44"/>
              <p:cNvSpPr>
                <a:spLocks noChangeShapeType="1"/>
              </p:cNvSpPr>
              <p:nvPr/>
            </p:nvSpPr>
            <p:spPr bwMode="auto">
              <a:xfrm flipV="1">
                <a:off x="3875" y="3676"/>
                <a:ext cx="181" cy="9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</p:grpSp>
        <p:grpSp>
          <p:nvGrpSpPr>
            <p:cNvPr id="35885" name="Group 45"/>
            <p:cNvGrpSpPr>
              <a:grpSpLocks/>
            </p:cNvGrpSpPr>
            <p:nvPr/>
          </p:nvGrpSpPr>
          <p:grpSpPr bwMode="auto">
            <a:xfrm>
              <a:off x="3875" y="1762"/>
              <a:ext cx="184" cy="154"/>
              <a:chOff x="3875" y="3612"/>
              <a:chExt cx="184" cy="154"/>
            </a:xfrm>
          </p:grpSpPr>
          <p:sp>
            <p:nvSpPr>
              <p:cNvPr id="35886" name="Line 46"/>
              <p:cNvSpPr>
                <a:spLocks noChangeShapeType="1"/>
              </p:cNvSpPr>
              <p:nvPr/>
            </p:nvSpPr>
            <p:spPr bwMode="auto">
              <a:xfrm flipV="1">
                <a:off x="3878" y="3612"/>
                <a:ext cx="181" cy="9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  <p:sp>
            <p:nvSpPr>
              <p:cNvPr id="35887" name="Line 47"/>
              <p:cNvSpPr>
                <a:spLocks noChangeShapeType="1"/>
              </p:cNvSpPr>
              <p:nvPr/>
            </p:nvSpPr>
            <p:spPr bwMode="auto">
              <a:xfrm flipV="1">
                <a:off x="3875" y="3676"/>
                <a:ext cx="181" cy="9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/>
              </a:p>
            </p:txBody>
          </p:sp>
        </p:grpSp>
      </p:grp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-23212" y="1814793"/>
            <a:ext cx="47392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+mn-lt"/>
              </a:rPr>
              <a:t>1. </a:t>
            </a:r>
            <a:r>
              <a:rPr lang="en-US" altLang="nl-NL" sz="2800" dirty="0" err="1" smtClean="0">
                <a:latin typeface="+mn-lt"/>
              </a:rPr>
              <a:t>Er</a:t>
            </a:r>
            <a:r>
              <a:rPr lang="en-US" altLang="nl-NL" sz="2800" dirty="0" smtClean="0">
                <a:latin typeface="+mn-lt"/>
              </a:rPr>
              <a:t> is </a:t>
            </a:r>
            <a:r>
              <a:rPr lang="en-US" altLang="nl-NL" sz="2800" dirty="0" err="1" smtClean="0">
                <a:latin typeface="+mn-lt"/>
              </a:rPr>
              <a:t>evenwicht</a:t>
            </a:r>
            <a:r>
              <a:rPr lang="en-US" altLang="nl-NL" sz="2800" dirty="0" smtClean="0">
                <a:latin typeface="+mn-lt"/>
              </a:rPr>
              <a:t> </a:t>
            </a:r>
            <a:r>
              <a:rPr lang="en-US" altLang="nl-NL" sz="2800" dirty="0">
                <a:latin typeface="+mn-lt"/>
                <a:cs typeface="Times New Roman" pitchFamily="18" charset="0"/>
              </a:rPr>
              <a:t>→</a:t>
            </a:r>
          </a:p>
          <a:p>
            <a:pPr marL="36195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+mn-lt"/>
              </a:rPr>
              <a:t>F</a:t>
            </a:r>
            <a:r>
              <a:rPr lang="en-US" altLang="nl-NL" sz="2800" baseline="-25000" dirty="0">
                <a:latin typeface="+mn-lt"/>
              </a:rPr>
              <a:t>1</a:t>
            </a:r>
            <a:r>
              <a:rPr lang="en-US" altLang="nl-NL" sz="2800" dirty="0">
                <a:latin typeface="+mn-lt"/>
              </a:rPr>
              <a:t> + F</a:t>
            </a:r>
            <a:r>
              <a:rPr lang="en-US" altLang="nl-NL" sz="2800" baseline="-25000" dirty="0">
                <a:latin typeface="+mn-lt"/>
              </a:rPr>
              <a:t>2</a:t>
            </a:r>
            <a:r>
              <a:rPr lang="en-US" altLang="nl-NL" sz="2800" dirty="0">
                <a:latin typeface="+mn-lt"/>
              </a:rPr>
              <a:t> </a:t>
            </a:r>
            <a:r>
              <a:rPr lang="en-US" altLang="nl-NL" sz="2800" dirty="0" smtClean="0">
                <a:latin typeface="+mn-lt"/>
              </a:rPr>
              <a:t>is </a:t>
            </a:r>
            <a:r>
              <a:rPr lang="en-US" altLang="nl-NL" sz="2800" dirty="0" err="1" smtClean="0">
                <a:latin typeface="+mn-lt"/>
              </a:rPr>
              <a:t>ook</a:t>
            </a:r>
            <a:r>
              <a:rPr lang="en-US" altLang="nl-NL" sz="2800" dirty="0" smtClean="0">
                <a:latin typeface="+mn-lt"/>
              </a:rPr>
              <a:t> 100 </a:t>
            </a:r>
            <a:r>
              <a:rPr lang="en-US" altLang="nl-NL" sz="2800" dirty="0" smtClean="0">
                <a:latin typeface="+mn-lt"/>
              </a:rPr>
              <a:t>N</a:t>
            </a:r>
          </a:p>
          <a:p>
            <a:pPr marL="36195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+mn-lt"/>
              </a:rPr>
              <a:t>maar </a:t>
            </a:r>
            <a:r>
              <a:rPr lang="en-US" altLang="nl-NL" sz="2800" dirty="0" err="1" smtClean="0">
                <a:latin typeface="+mn-lt"/>
              </a:rPr>
              <a:t>tegengesteld</a:t>
            </a:r>
            <a:r>
              <a:rPr lang="en-US" altLang="nl-NL" sz="2800" dirty="0" smtClean="0">
                <a:latin typeface="+mn-lt"/>
              </a:rPr>
              <a:t> </a:t>
            </a:r>
            <a:r>
              <a:rPr lang="en-US" altLang="nl-NL" sz="2800" dirty="0" err="1" smtClean="0">
                <a:latin typeface="+mn-lt"/>
              </a:rPr>
              <a:t>aan</a:t>
            </a:r>
            <a:r>
              <a:rPr lang="en-US" altLang="nl-NL" sz="2800" dirty="0" smtClean="0">
                <a:latin typeface="+mn-lt"/>
              </a:rPr>
              <a:t> </a:t>
            </a:r>
            <a:r>
              <a:rPr lang="en-US" altLang="nl-NL" sz="2800" dirty="0" err="1" smtClean="0">
                <a:latin typeface="+mn-lt"/>
              </a:rPr>
              <a:t>F</a:t>
            </a:r>
            <a:r>
              <a:rPr lang="en-US" altLang="nl-NL" sz="2800" baseline="-25000" dirty="0" err="1" smtClean="0">
                <a:latin typeface="+mn-lt"/>
              </a:rPr>
              <a:t>z</a:t>
            </a:r>
            <a:r>
              <a:rPr lang="en-US" altLang="nl-NL" sz="2800" dirty="0" smtClean="0">
                <a:latin typeface="+mn-lt"/>
              </a:rPr>
              <a:t>.</a:t>
            </a:r>
            <a:endParaRPr lang="nl-NL" altLang="nl-NL" sz="2800" baseline="-25000" dirty="0">
              <a:latin typeface="+mn-lt"/>
            </a:endParaRP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2392964" y="6285557"/>
            <a:ext cx="3920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sym typeface="Symbol" pitchFamily="18" charset="2"/>
              </a:rPr>
              <a:t></a:t>
            </a:r>
            <a:r>
              <a:rPr lang="en-US" altLang="nl-NL" sz="2800" dirty="0"/>
              <a:t>  F</a:t>
            </a:r>
            <a:r>
              <a:rPr lang="en-US" altLang="nl-NL" sz="2800" baseline="-25000" dirty="0"/>
              <a:t>2</a:t>
            </a:r>
            <a:r>
              <a:rPr lang="en-US" altLang="nl-NL" sz="2800" dirty="0"/>
              <a:t> = </a:t>
            </a:r>
            <a:r>
              <a:rPr lang="en-US" altLang="nl-NL" sz="2800" dirty="0" smtClean="0"/>
              <a:t>6,0.10 = 60 </a:t>
            </a:r>
            <a:r>
              <a:rPr lang="en-US" altLang="nl-NL" sz="2800" dirty="0"/>
              <a:t>N</a:t>
            </a:r>
            <a:endParaRPr lang="nl-NL" altLang="nl-NL" sz="2800" dirty="0">
              <a:sym typeface="Symbol" pitchFamily="18" charset="2"/>
            </a:endParaRP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-23211" y="6285557"/>
            <a:ext cx="2484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indent="3619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/>
              <a:t>F</a:t>
            </a:r>
            <a:r>
              <a:rPr lang="en-US" altLang="nl-NL" sz="2800" baseline="-25000" dirty="0"/>
              <a:t>2</a:t>
            </a:r>
            <a:r>
              <a:rPr lang="en-US" altLang="nl-NL" sz="2800" dirty="0"/>
              <a:t> = </a:t>
            </a:r>
            <a:r>
              <a:rPr lang="en-US" altLang="nl-NL" sz="2800" dirty="0" smtClean="0"/>
              <a:t>6,0 </a:t>
            </a:r>
            <a:r>
              <a:rPr lang="en-US" altLang="nl-NL" sz="2800" dirty="0"/>
              <a:t>cm</a:t>
            </a:r>
            <a:endParaRPr lang="nl-NL" altLang="nl-NL" sz="2800" dirty="0"/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-23211" y="5082560"/>
            <a:ext cx="5027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/>
              <a:t>5. </a:t>
            </a:r>
            <a:r>
              <a:rPr lang="en-US" altLang="nl-NL" sz="2800" dirty="0" err="1" smtClean="0"/>
              <a:t>Bepaal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grootte</a:t>
            </a:r>
            <a:r>
              <a:rPr lang="en-US" altLang="nl-NL" sz="2800" dirty="0" smtClean="0"/>
              <a:t> van elk:</a:t>
            </a:r>
            <a:endParaRPr lang="nl-NL" altLang="nl-NL" sz="2800" dirty="0"/>
          </a:p>
        </p:txBody>
      </p:sp>
      <p:sp>
        <p:nvSpPr>
          <p:cNvPr id="75" name="Actieknop: Verder of Volgende 7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48"/>
          <p:cNvSpPr>
            <a:spLocks noChangeArrowheads="1"/>
          </p:cNvSpPr>
          <p:nvPr/>
        </p:nvSpPr>
        <p:spPr bwMode="auto">
          <a:xfrm>
            <a:off x="-23211" y="3278066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+mn-lt"/>
              </a:rPr>
              <a:t>2. </a:t>
            </a:r>
            <a:r>
              <a:rPr lang="en-US" altLang="nl-NL" sz="2800" dirty="0" err="1" smtClean="0">
                <a:latin typeface="+mn-lt"/>
              </a:rPr>
              <a:t>Teken</a:t>
            </a:r>
            <a:r>
              <a:rPr lang="en-US" altLang="nl-NL" sz="2800" dirty="0" smtClean="0">
                <a:latin typeface="+mn-lt"/>
              </a:rPr>
              <a:t> F</a:t>
            </a:r>
            <a:r>
              <a:rPr lang="en-US" altLang="nl-NL" sz="2800" baseline="-25000" dirty="0" smtClean="0">
                <a:latin typeface="+mn-lt"/>
              </a:rPr>
              <a:t>1</a:t>
            </a:r>
            <a:r>
              <a:rPr lang="en-US" altLang="nl-NL" sz="2800" dirty="0" smtClean="0">
                <a:latin typeface="+mn-lt"/>
              </a:rPr>
              <a:t> </a:t>
            </a:r>
            <a:r>
              <a:rPr lang="en-US" altLang="nl-NL" sz="2800" dirty="0">
                <a:latin typeface="+mn-lt"/>
              </a:rPr>
              <a:t>+ </a:t>
            </a:r>
            <a:r>
              <a:rPr lang="en-US" altLang="nl-NL" sz="2800" dirty="0" smtClean="0">
                <a:latin typeface="+mn-lt"/>
              </a:rPr>
              <a:t>F</a:t>
            </a:r>
            <a:r>
              <a:rPr lang="en-US" altLang="nl-NL" sz="2800" baseline="-25000" dirty="0" smtClean="0">
                <a:latin typeface="+mn-lt"/>
              </a:rPr>
              <a:t>2</a:t>
            </a:r>
            <a:r>
              <a:rPr lang="en-US" altLang="nl-NL" sz="2800" dirty="0" smtClean="0">
                <a:latin typeface="+mn-lt"/>
              </a:rPr>
              <a:t>.</a:t>
            </a:r>
            <a:endParaRPr lang="nl-NL" altLang="nl-NL" sz="2800" baseline="-25000" dirty="0">
              <a:latin typeface="+mn-lt"/>
            </a:endParaRPr>
          </a:p>
        </p:txBody>
      </p:sp>
      <p:sp>
        <p:nvSpPr>
          <p:cNvPr id="83" name="Rectangle 48"/>
          <p:cNvSpPr>
            <a:spLocks noChangeArrowheads="1"/>
          </p:cNvSpPr>
          <p:nvPr/>
        </p:nvSpPr>
        <p:spPr bwMode="auto">
          <a:xfrm>
            <a:off x="-23211" y="3879564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+mn-lt"/>
              </a:rPr>
              <a:t>3. </a:t>
            </a:r>
            <a:r>
              <a:rPr lang="en-US" altLang="nl-NL" sz="2800" dirty="0" err="1" smtClean="0">
                <a:latin typeface="+mn-lt"/>
              </a:rPr>
              <a:t>Teken</a:t>
            </a:r>
            <a:r>
              <a:rPr lang="en-US" altLang="nl-NL" sz="2800" dirty="0" smtClean="0">
                <a:latin typeface="+mn-lt"/>
              </a:rPr>
              <a:t> het </a:t>
            </a:r>
            <a:r>
              <a:rPr lang="en-US" altLang="nl-NL" sz="2800" dirty="0" err="1" smtClean="0">
                <a:latin typeface="+mn-lt"/>
              </a:rPr>
              <a:t>parallellogram</a:t>
            </a:r>
            <a:r>
              <a:rPr lang="en-US" altLang="nl-NL" sz="2800" dirty="0" smtClean="0">
                <a:latin typeface="+mn-lt"/>
              </a:rPr>
              <a:t>.</a:t>
            </a:r>
            <a:endParaRPr lang="nl-NL" altLang="nl-NL" sz="2800" baseline="-25000" dirty="0">
              <a:latin typeface="+mn-lt"/>
            </a:endParaRP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-23211" y="4481062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+mn-lt"/>
              </a:rPr>
              <a:t>4. </a:t>
            </a:r>
            <a:r>
              <a:rPr lang="en-US" altLang="nl-NL" sz="2800" dirty="0" err="1" smtClean="0">
                <a:latin typeface="+mn-lt"/>
              </a:rPr>
              <a:t>Teken</a:t>
            </a:r>
            <a:r>
              <a:rPr lang="en-US" altLang="nl-NL" sz="2800" dirty="0" smtClean="0">
                <a:latin typeface="+mn-lt"/>
              </a:rPr>
              <a:t> F</a:t>
            </a:r>
            <a:r>
              <a:rPr lang="en-US" altLang="nl-NL" sz="2800" baseline="-25000" dirty="0" smtClean="0">
                <a:latin typeface="+mn-lt"/>
              </a:rPr>
              <a:t>1</a:t>
            </a:r>
            <a:r>
              <a:rPr lang="en-US" altLang="nl-NL" sz="2800" dirty="0" smtClean="0">
                <a:latin typeface="+mn-lt"/>
              </a:rPr>
              <a:t> </a:t>
            </a:r>
            <a:r>
              <a:rPr lang="en-US" altLang="nl-NL" sz="2800" dirty="0" err="1" smtClean="0">
                <a:latin typeface="+mn-lt"/>
              </a:rPr>
              <a:t>en</a:t>
            </a:r>
            <a:r>
              <a:rPr lang="en-US" altLang="nl-NL" sz="2800" dirty="0" smtClean="0">
                <a:latin typeface="+mn-lt"/>
              </a:rPr>
              <a:t> </a:t>
            </a:r>
            <a:r>
              <a:rPr lang="en-US" altLang="nl-NL" sz="2800" dirty="0" smtClean="0">
                <a:latin typeface="+mn-lt"/>
              </a:rPr>
              <a:t>F</a:t>
            </a:r>
            <a:r>
              <a:rPr lang="en-US" altLang="nl-NL" sz="2800" baseline="-25000" dirty="0" smtClean="0">
                <a:latin typeface="+mn-lt"/>
              </a:rPr>
              <a:t>2</a:t>
            </a:r>
            <a:r>
              <a:rPr lang="en-US" altLang="nl-NL" sz="2800" dirty="0" smtClean="0">
                <a:latin typeface="+mn-lt"/>
              </a:rPr>
              <a:t>.</a:t>
            </a:r>
            <a:endParaRPr lang="nl-NL" altLang="nl-NL" sz="2800" baseline="-25000" dirty="0">
              <a:latin typeface="+mn-lt"/>
            </a:endParaRPr>
          </a:p>
        </p:txBody>
      </p:sp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8162969" y="2453348"/>
            <a:ext cx="7808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70C0"/>
                </a:solidFill>
              </a:rPr>
              <a:t>F</a:t>
            </a:r>
            <a:r>
              <a:rPr lang="en-US" altLang="nl-NL" sz="2800" baseline="-25000" dirty="0" smtClean="0">
                <a:solidFill>
                  <a:srgbClr val="0070C0"/>
                </a:solidFill>
              </a:rPr>
              <a:t>1</a:t>
            </a:r>
            <a:endParaRPr lang="nl-NL" altLang="nl-NL" sz="2800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139" name="Text Box 16"/>
          <p:cNvSpPr txBox="1">
            <a:spLocks noChangeArrowheads="1"/>
          </p:cNvSpPr>
          <p:nvPr/>
        </p:nvSpPr>
        <p:spPr bwMode="auto">
          <a:xfrm>
            <a:off x="5633621" y="2605748"/>
            <a:ext cx="7808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70C0"/>
                </a:solidFill>
              </a:rPr>
              <a:t>F</a:t>
            </a:r>
            <a:r>
              <a:rPr lang="en-US" altLang="nl-NL" sz="2800" baseline="-25000" dirty="0" smtClean="0">
                <a:solidFill>
                  <a:srgbClr val="0070C0"/>
                </a:solidFill>
              </a:rPr>
              <a:t>2</a:t>
            </a:r>
            <a:endParaRPr lang="nl-NL" altLang="nl-NL" sz="2800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199" name="Rectangle 36"/>
          <p:cNvSpPr>
            <a:spLocks noChangeArrowheads="1"/>
          </p:cNvSpPr>
          <p:nvPr/>
        </p:nvSpPr>
        <p:spPr bwMode="auto">
          <a:xfrm>
            <a:off x="-4617" y="1213295"/>
            <a:ext cx="3927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smtClean="0"/>
              <a:t>Hoe </a:t>
            </a:r>
            <a:r>
              <a:rPr lang="en-US" altLang="nl-NL" sz="2800" i="1" dirty="0" err="1" smtClean="0"/>
              <a:t>groot</a:t>
            </a:r>
            <a:r>
              <a:rPr lang="en-US" altLang="nl-NL" sz="2800" i="1" dirty="0" smtClean="0"/>
              <a:t> is F</a:t>
            </a:r>
            <a:r>
              <a:rPr lang="en-US" altLang="nl-NL" sz="2800" i="1" baseline="-25000" dirty="0" smtClean="0"/>
              <a:t>1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en</a:t>
            </a:r>
            <a:r>
              <a:rPr lang="en-US" altLang="nl-NL" sz="2800" i="1" dirty="0" smtClean="0"/>
              <a:t>  F</a:t>
            </a:r>
            <a:r>
              <a:rPr lang="en-US" altLang="nl-NL" sz="2800" i="1" baseline="-25000" dirty="0" smtClean="0"/>
              <a:t>2</a:t>
            </a:r>
            <a:r>
              <a:rPr lang="en-US" altLang="nl-NL" sz="2800" i="1" dirty="0" smtClean="0"/>
              <a:t>?</a:t>
            </a:r>
            <a:endParaRPr lang="nl-NL" alt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28888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  <p:bldP spid="35856" grpId="0"/>
      <p:bldP spid="35857" grpId="0"/>
      <p:bldP spid="35858" grpId="0" animBg="1"/>
      <p:bldP spid="35859" grpId="0" animBg="1"/>
      <p:bldP spid="35860" grpId="0" animBg="1"/>
      <p:bldP spid="35866" grpId="0" animBg="1"/>
      <p:bldP spid="35868" grpId="0" autoUpdateAnimBg="0"/>
      <p:bldP spid="35873" grpId="0" autoUpdateAnimBg="0"/>
      <p:bldP spid="35876" grpId="0"/>
      <p:bldP spid="35888" grpId="0"/>
      <p:bldP spid="35889" grpId="0"/>
      <p:bldP spid="35890" grpId="0"/>
      <p:bldP spid="35891" grpId="0"/>
      <p:bldP spid="82" grpId="0"/>
      <p:bldP spid="83" grpId="0"/>
      <p:bldP spid="84" grpId="0"/>
      <p:bldP spid="138" grpId="0"/>
      <p:bldP spid="139" grpId="0"/>
      <p:bldP spid="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48" name="Group 28"/>
          <p:cNvGrpSpPr>
            <a:grpSpLocks/>
          </p:cNvGrpSpPr>
          <p:nvPr/>
        </p:nvGrpSpPr>
        <p:grpSpPr bwMode="auto">
          <a:xfrm>
            <a:off x="-20638" y="2564904"/>
            <a:ext cx="9215439" cy="4317419"/>
            <a:chOff x="146" y="981"/>
            <a:chExt cx="5805" cy="2713"/>
          </a:xfrm>
        </p:grpSpPr>
        <p:pic>
          <p:nvPicPr>
            <p:cNvPr id="56345" name="Picture 25" descr="Sleepboten 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981"/>
              <a:ext cx="5805" cy="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6" name="Freeform 26"/>
            <p:cNvSpPr>
              <a:spLocks/>
            </p:cNvSpPr>
            <p:nvPr/>
          </p:nvSpPr>
          <p:spPr bwMode="auto">
            <a:xfrm>
              <a:off x="1307" y="1953"/>
              <a:ext cx="1165" cy="1087"/>
            </a:xfrm>
            <a:custGeom>
              <a:avLst/>
              <a:gdLst>
                <a:gd name="T0" fmla="*/ 0 w 1165"/>
                <a:gd name="T1" fmla="*/ 0 h 1087"/>
                <a:gd name="T2" fmla="*/ 1165 w 1165"/>
                <a:gd name="T3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5" h="1087">
                  <a:moveTo>
                    <a:pt x="0" y="0"/>
                  </a:moveTo>
                  <a:lnTo>
                    <a:pt x="1165" y="1087"/>
                  </a:lnTo>
                </a:path>
              </a:pathLst>
            </a:custGeom>
            <a:noFill/>
            <a:ln w="9525">
              <a:pattFill prst="sphere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1307" y="1950"/>
              <a:ext cx="3841" cy="1344"/>
            </a:xfrm>
            <a:custGeom>
              <a:avLst/>
              <a:gdLst>
                <a:gd name="T0" fmla="*/ 0 w 3841"/>
                <a:gd name="T1" fmla="*/ 0 h 1344"/>
                <a:gd name="T2" fmla="*/ 3841 w 3841"/>
                <a:gd name="T3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41" h="1344">
                  <a:moveTo>
                    <a:pt x="0" y="0"/>
                  </a:moveTo>
                  <a:lnTo>
                    <a:pt x="3841" y="1344"/>
                  </a:lnTo>
                </a:path>
              </a:pathLst>
            </a:custGeom>
            <a:noFill/>
            <a:ln w="9525">
              <a:pattFill prst="sphere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-15339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optellen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containerschip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slepen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450432" y="4623519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 </a:t>
            </a:r>
            <a:r>
              <a:rPr lang="en-US" altLang="nl-NL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-15339" y="102870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parallellogram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-15339" y="50926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schaal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is: 1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=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54" name="Freeform 34"/>
          <p:cNvSpPr>
            <a:spLocks noChangeAspect="1"/>
          </p:cNvSpPr>
          <p:nvPr/>
        </p:nvSpPr>
        <p:spPr bwMode="auto">
          <a:xfrm>
            <a:off x="3275855" y="5503588"/>
            <a:ext cx="3384377" cy="1102194"/>
          </a:xfrm>
          <a:custGeom>
            <a:avLst/>
            <a:gdLst>
              <a:gd name="T0" fmla="*/ 0 w 1626"/>
              <a:gd name="T1" fmla="*/ 0 h 537"/>
              <a:gd name="T2" fmla="*/ 1626 w 1626"/>
              <a:gd name="T3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6" h="537">
                <a:moveTo>
                  <a:pt x="0" y="0"/>
                </a:moveTo>
                <a:lnTo>
                  <a:pt x="1626" y="53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6355" name="Freeform 35"/>
          <p:cNvSpPr>
            <a:spLocks noChangeAspect="1"/>
          </p:cNvSpPr>
          <p:nvPr/>
        </p:nvSpPr>
        <p:spPr bwMode="auto">
          <a:xfrm>
            <a:off x="5373032" y="5357450"/>
            <a:ext cx="1298938" cy="1224000"/>
          </a:xfrm>
          <a:custGeom>
            <a:avLst/>
            <a:gdLst>
              <a:gd name="T0" fmla="*/ 0 w 624"/>
              <a:gd name="T1" fmla="*/ 0 h 588"/>
              <a:gd name="T2" fmla="*/ 624 w 624"/>
              <a:gd name="T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588">
                <a:moveTo>
                  <a:pt x="0" y="0"/>
                </a:moveTo>
                <a:lnTo>
                  <a:pt x="624" y="58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6349" name="Freeform 29"/>
          <p:cNvSpPr>
            <a:spLocks noChangeAspect="1"/>
          </p:cNvSpPr>
          <p:nvPr/>
        </p:nvSpPr>
        <p:spPr bwMode="auto">
          <a:xfrm rot="-60000">
            <a:off x="1854501" y="4115900"/>
            <a:ext cx="1451331" cy="1404000"/>
          </a:xfrm>
          <a:custGeom>
            <a:avLst/>
            <a:gdLst>
              <a:gd name="T0" fmla="*/ 0 w 644"/>
              <a:gd name="T1" fmla="*/ 0 h 623"/>
              <a:gd name="T2" fmla="*/ 644 w 644"/>
              <a:gd name="T3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4" h="623">
                <a:moveTo>
                  <a:pt x="0" y="0"/>
                </a:moveTo>
                <a:lnTo>
                  <a:pt x="644" y="623"/>
                </a:lnTo>
              </a:path>
            </a:pathLst>
          </a:custGeom>
          <a:noFill/>
          <a:ln w="25400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6350" name="Freeform 30"/>
          <p:cNvSpPr>
            <a:spLocks noChangeAspect="1"/>
          </p:cNvSpPr>
          <p:nvPr/>
        </p:nvSpPr>
        <p:spPr bwMode="auto">
          <a:xfrm rot="60000">
            <a:off x="1824532" y="4148879"/>
            <a:ext cx="3570291" cy="1188000"/>
          </a:xfrm>
          <a:custGeom>
            <a:avLst/>
            <a:gdLst>
              <a:gd name="T0" fmla="*/ 0 w 1704"/>
              <a:gd name="T1" fmla="*/ 0 h 567"/>
              <a:gd name="T2" fmla="*/ 1704 w 1704"/>
              <a:gd name="T3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04" h="567">
                <a:moveTo>
                  <a:pt x="0" y="0"/>
                </a:moveTo>
                <a:lnTo>
                  <a:pt x="1704" y="567"/>
                </a:lnTo>
              </a:path>
            </a:pathLst>
          </a:custGeom>
          <a:noFill/>
          <a:ln w="25400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611560" y="4983559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 </a:t>
            </a:r>
            <a:r>
              <a:rPr lang="en-US" altLang="nl-NL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nl-NL" altLang="nl-NL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819242" y="4110499"/>
            <a:ext cx="5845074" cy="2740186"/>
            <a:chOff x="1782667" y="4117814"/>
            <a:chExt cx="5845074" cy="2740186"/>
          </a:xfrm>
        </p:grpSpPr>
        <p:sp>
          <p:nvSpPr>
            <p:cNvPr id="56353" name="Freeform 33"/>
            <p:cNvSpPr>
              <a:spLocks noChangeAspect="1"/>
            </p:cNvSpPr>
            <p:nvPr/>
          </p:nvSpPr>
          <p:spPr bwMode="auto">
            <a:xfrm>
              <a:off x="1782667" y="4117814"/>
              <a:ext cx="4895560" cy="2487585"/>
            </a:xfrm>
            <a:custGeom>
              <a:avLst/>
              <a:gdLst>
                <a:gd name="T0" fmla="*/ 0 w 2343"/>
                <a:gd name="T1" fmla="*/ 0 h 1182"/>
                <a:gd name="T2" fmla="*/ 2343 w 2343"/>
                <a:gd name="T3" fmla="*/ 118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43" h="1182">
                  <a:moveTo>
                    <a:pt x="0" y="0"/>
                  </a:moveTo>
                  <a:lnTo>
                    <a:pt x="2343" y="1182"/>
                  </a:ln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6442" name="Text Box 122"/>
            <p:cNvSpPr txBox="1">
              <a:spLocks noChangeArrowheads="1"/>
            </p:cNvSpPr>
            <p:nvPr/>
          </p:nvSpPr>
          <p:spPr bwMode="auto">
            <a:xfrm>
              <a:off x="6796886" y="6396335"/>
              <a:ext cx="8308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ep 89"/>
          <p:cNvGrpSpPr>
            <a:grpSpLocks/>
          </p:cNvGrpSpPr>
          <p:nvPr/>
        </p:nvGrpSpPr>
        <p:grpSpPr>
          <a:xfrm rot="3300000">
            <a:off x="1255910" y="5831274"/>
            <a:ext cx="7704000" cy="396000"/>
            <a:chOff x="1499871" y="3979762"/>
            <a:chExt cx="7624134" cy="382749"/>
          </a:xfrm>
        </p:grpSpPr>
        <p:sp>
          <p:nvSpPr>
            <p:cNvPr id="91" name="Rechthoek 90"/>
            <p:cNvSpPr/>
            <p:nvPr/>
          </p:nvSpPr>
          <p:spPr>
            <a:xfrm rot="19920000">
              <a:off x="1564005" y="3979762"/>
              <a:ext cx="75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92" name="Groep 91"/>
            <p:cNvGrpSpPr/>
            <p:nvPr/>
          </p:nvGrpSpPr>
          <p:grpSpPr>
            <a:xfrm rot="-1680000">
              <a:off x="1499871" y="3987499"/>
              <a:ext cx="7624110" cy="375012"/>
              <a:chOff x="437391" y="3429000"/>
              <a:chExt cx="7624110" cy="375012"/>
            </a:xfrm>
          </p:grpSpPr>
          <p:grpSp>
            <p:nvGrpSpPr>
              <p:cNvPr id="93" name="Groep 92"/>
              <p:cNvGrpSpPr/>
              <p:nvPr/>
            </p:nvGrpSpPr>
            <p:grpSpPr>
              <a:xfrm>
                <a:off x="499723" y="3429000"/>
                <a:ext cx="7561778" cy="361122"/>
                <a:chOff x="395536" y="2209056"/>
                <a:chExt cx="7561778" cy="361122"/>
              </a:xfrm>
            </p:grpSpPr>
            <p:grpSp>
              <p:nvGrpSpPr>
                <p:cNvPr id="100" name="Groep 99"/>
                <p:cNvGrpSpPr/>
                <p:nvPr/>
              </p:nvGrpSpPr>
              <p:grpSpPr>
                <a:xfrm>
                  <a:off x="395536" y="2209056"/>
                  <a:ext cx="7561778" cy="361122"/>
                  <a:chOff x="395536" y="2132856"/>
                  <a:chExt cx="7561778" cy="361122"/>
                </a:xfrm>
              </p:grpSpPr>
              <p:cxnSp>
                <p:nvCxnSpPr>
                  <p:cNvPr id="102" name="Rechte verbindingslijn 101"/>
                  <p:cNvCxnSpPr/>
                  <p:nvPr/>
                </p:nvCxnSpPr>
                <p:spPr>
                  <a:xfrm>
                    <a:off x="395536" y="2132856"/>
                    <a:ext cx="756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Rechte verbindingslijn 102"/>
                  <p:cNvCxnSpPr/>
                  <p:nvPr/>
                </p:nvCxnSpPr>
                <p:spPr>
                  <a:xfrm>
                    <a:off x="397314" y="2493978"/>
                    <a:ext cx="756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4" name="Groep 103"/>
                  <p:cNvGrpSpPr/>
                  <p:nvPr/>
                </p:nvGrpSpPr>
                <p:grpSpPr>
                  <a:xfrm>
                    <a:off x="395536" y="2135225"/>
                    <a:ext cx="7200840" cy="357631"/>
                    <a:chOff x="395536" y="2135225"/>
                    <a:chExt cx="7200840" cy="357631"/>
                  </a:xfrm>
                </p:grpSpPr>
                <p:cxnSp>
                  <p:nvCxnSpPr>
                    <p:cNvPr id="105" name="Rechte verbindingslijn 104"/>
                    <p:cNvCxnSpPr/>
                    <p:nvPr/>
                  </p:nvCxnSpPr>
                  <p:spPr>
                    <a:xfrm>
                      <a:off x="39553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Rechte verbindingslijn 105"/>
                    <p:cNvCxnSpPr/>
                    <p:nvPr/>
                  </p:nvCxnSpPr>
                  <p:spPr>
                    <a:xfrm>
                      <a:off x="75557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Rechte verbindingslijn 106"/>
                    <p:cNvCxnSpPr/>
                    <p:nvPr/>
                  </p:nvCxnSpPr>
                  <p:spPr>
                    <a:xfrm>
                      <a:off x="111562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Rechte verbindingslijn 107"/>
                    <p:cNvCxnSpPr/>
                    <p:nvPr/>
                  </p:nvCxnSpPr>
                  <p:spPr>
                    <a:xfrm>
                      <a:off x="147566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Rechte verbindingslijn 108"/>
                    <p:cNvCxnSpPr/>
                    <p:nvPr/>
                  </p:nvCxnSpPr>
                  <p:spPr>
                    <a:xfrm>
                      <a:off x="183570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Rechte verbindingslijn 109"/>
                    <p:cNvCxnSpPr/>
                    <p:nvPr/>
                  </p:nvCxnSpPr>
                  <p:spPr>
                    <a:xfrm>
                      <a:off x="219574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Rechte verbindingslijn 110"/>
                    <p:cNvCxnSpPr/>
                    <p:nvPr/>
                  </p:nvCxnSpPr>
                  <p:spPr>
                    <a:xfrm>
                      <a:off x="255578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Rechte verbindingslijn 111"/>
                    <p:cNvCxnSpPr/>
                    <p:nvPr/>
                  </p:nvCxnSpPr>
                  <p:spPr>
                    <a:xfrm>
                      <a:off x="291583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Rechte verbindingslijn 112"/>
                    <p:cNvCxnSpPr/>
                    <p:nvPr/>
                  </p:nvCxnSpPr>
                  <p:spPr>
                    <a:xfrm>
                      <a:off x="327587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Rechte verbindingslijn 113"/>
                    <p:cNvCxnSpPr/>
                    <p:nvPr/>
                  </p:nvCxnSpPr>
                  <p:spPr>
                    <a:xfrm>
                      <a:off x="363591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Rechte verbindingslijn 114"/>
                    <p:cNvCxnSpPr/>
                    <p:nvPr/>
                  </p:nvCxnSpPr>
                  <p:spPr>
                    <a:xfrm>
                      <a:off x="399595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Rechte verbindingslijn 115"/>
                    <p:cNvCxnSpPr/>
                    <p:nvPr/>
                  </p:nvCxnSpPr>
                  <p:spPr>
                    <a:xfrm>
                      <a:off x="435599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Rechte verbindingslijn 116"/>
                    <p:cNvCxnSpPr/>
                    <p:nvPr/>
                  </p:nvCxnSpPr>
                  <p:spPr>
                    <a:xfrm>
                      <a:off x="471604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Rechte verbindingslijn 117"/>
                    <p:cNvCxnSpPr/>
                    <p:nvPr/>
                  </p:nvCxnSpPr>
                  <p:spPr>
                    <a:xfrm>
                      <a:off x="507608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Rechte verbindingslijn 118"/>
                    <p:cNvCxnSpPr/>
                    <p:nvPr/>
                  </p:nvCxnSpPr>
                  <p:spPr>
                    <a:xfrm>
                      <a:off x="543612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Rechte verbindingslijn 119"/>
                    <p:cNvCxnSpPr/>
                    <p:nvPr/>
                  </p:nvCxnSpPr>
                  <p:spPr>
                    <a:xfrm>
                      <a:off x="579616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Rechte verbindingslijn 120"/>
                    <p:cNvCxnSpPr/>
                    <p:nvPr/>
                  </p:nvCxnSpPr>
                  <p:spPr>
                    <a:xfrm>
                      <a:off x="6156208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Rechte verbindingslijn 121"/>
                    <p:cNvCxnSpPr/>
                    <p:nvPr/>
                  </p:nvCxnSpPr>
                  <p:spPr>
                    <a:xfrm>
                      <a:off x="6516250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Rechte verbindingslijn 122"/>
                    <p:cNvCxnSpPr/>
                    <p:nvPr/>
                  </p:nvCxnSpPr>
                  <p:spPr>
                    <a:xfrm>
                      <a:off x="6876292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Rechte verbindingslijn 123"/>
                    <p:cNvCxnSpPr/>
                    <p:nvPr/>
                  </p:nvCxnSpPr>
                  <p:spPr>
                    <a:xfrm>
                      <a:off x="7236334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Rechte verbindingslijn 124"/>
                    <p:cNvCxnSpPr/>
                    <p:nvPr/>
                  </p:nvCxnSpPr>
                  <p:spPr>
                    <a:xfrm>
                      <a:off x="7596376" y="2135225"/>
                      <a:ext cx="0" cy="35763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1" name="Rechte verbindingslijn 100"/>
                <p:cNvCxnSpPr/>
                <p:nvPr/>
              </p:nvCxnSpPr>
              <p:spPr>
                <a:xfrm>
                  <a:off x="7955536" y="2210241"/>
                  <a:ext cx="0" cy="3576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ep 93"/>
              <p:cNvGrpSpPr/>
              <p:nvPr/>
            </p:nvGrpSpPr>
            <p:grpSpPr>
              <a:xfrm>
                <a:off x="437391" y="3434680"/>
                <a:ext cx="7521035" cy="369332"/>
                <a:chOff x="437391" y="3434680"/>
                <a:chExt cx="7521035" cy="369332"/>
              </a:xfrm>
            </p:grpSpPr>
            <p:sp>
              <p:nvSpPr>
                <p:cNvPr id="95" name="Tekstvak 94"/>
                <p:cNvSpPr txBox="1"/>
                <p:nvPr/>
              </p:nvSpPr>
              <p:spPr>
                <a:xfrm>
                  <a:off x="437391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96" name="Tekstvak 95"/>
                <p:cNvSpPr txBox="1"/>
                <p:nvPr/>
              </p:nvSpPr>
              <p:spPr>
                <a:xfrm>
                  <a:off x="2250094" y="3434680"/>
                  <a:ext cx="302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5</a:t>
                  </a:r>
                  <a:endParaRPr lang="nl-NL" dirty="0"/>
                </a:p>
              </p:txBody>
            </p:sp>
            <p:sp>
              <p:nvSpPr>
                <p:cNvPr id="97" name="Tekstvak 96"/>
                <p:cNvSpPr txBox="1"/>
                <p:nvPr/>
              </p:nvSpPr>
              <p:spPr>
                <a:xfrm>
                  <a:off x="3892269" y="3434680"/>
                  <a:ext cx="7990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10</a:t>
                  </a:r>
                  <a:endParaRPr lang="nl-NL" dirty="0"/>
                </a:p>
              </p:txBody>
            </p:sp>
            <p:sp>
              <p:nvSpPr>
                <p:cNvPr id="98" name="Tekstvak 97"/>
                <p:cNvSpPr txBox="1"/>
                <p:nvPr/>
              </p:nvSpPr>
              <p:spPr>
                <a:xfrm>
                  <a:off x="5690312" y="3434680"/>
                  <a:ext cx="690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15</a:t>
                  </a:r>
                  <a:endParaRPr lang="nl-NL" dirty="0"/>
                </a:p>
              </p:txBody>
            </p:sp>
            <p:sp>
              <p:nvSpPr>
                <p:cNvPr id="99" name="Tekstvak 98"/>
                <p:cNvSpPr txBox="1"/>
                <p:nvPr/>
              </p:nvSpPr>
              <p:spPr>
                <a:xfrm>
                  <a:off x="7486581" y="3434680"/>
                  <a:ext cx="471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20</a:t>
                  </a:r>
                  <a:endParaRPr lang="nl-NL" dirty="0"/>
                </a:p>
              </p:txBody>
            </p:sp>
          </p:grpSp>
        </p:grpSp>
      </p:grp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-15339" y="2044452"/>
            <a:ext cx="127497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Fr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0"/>
          <p:cNvSpPr>
            <a:spLocks noChangeArrowheads="1"/>
          </p:cNvSpPr>
          <p:nvPr/>
        </p:nvSpPr>
        <p:spPr bwMode="auto">
          <a:xfrm>
            <a:off x="-15339" y="1548140"/>
            <a:ext cx="922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diagonaal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10"/>
          <p:cNvSpPr>
            <a:spLocks noChangeArrowheads="1"/>
          </p:cNvSpPr>
          <p:nvPr/>
        </p:nvSpPr>
        <p:spPr bwMode="auto">
          <a:xfrm>
            <a:off x="1172041" y="2049542"/>
            <a:ext cx="1824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15,0 cm =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0"/>
          <p:cNvSpPr>
            <a:spLocks noChangeArrowheads="1"/>
          </p:cNvSpPr>
          <p:nvPr/>
        </p:nvSpPr>
        <p:spPr bwMode="auto">
          <a:xfrm>
            <a:off x="2875132" y="2044452"/>
            <a:ext cx="6268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15 . 100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1500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1,50.10</a:t>
            </a:r>
            <a:r>
              <a:rPr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ctieknop: Verder of Volgende 5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utoUpdateAnimBg="0"/>
      <p:bldP spid="56328" grpId="0"/>
      <p:bldP spid="56330" grpId="0" autoUpdateAnimBg="0"/>
      <p:bldP spid="56343" grpId="0" autoUpdateAnimBg="0"/>
      <p:bldP spid="56354" grpId="0" animBg="1"/>
      <p:bldP spid="56355" grpId="0" animBg="1"/>
      <p:bldP spid="56349" grpId="0" animBg="1"/>
      <p:bldP spid="56350" grpId="0" animBg="1"/>
      <p:bldP spid="56420" grpId="0"/>
      <p:bldP spid="126" grpId="0" autoUpdateAnimBg="0"/>
      <p:bldP spid="127" grpId="0" autoUpdateAnimBg="0"/>
      <p:bldP spid="166" grpId="0" autoUpdateAnimBg="0"/>
      <p:bldP spid="167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1464</Words>
  <Application>Microsoft Office PowerPoint</Application>
  <PresentationFormat>Diavoorstelling (4:3)</PresentationFormat>
  <Paragraphs>310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Standaardontwerp</vt:lpstr>
      <vt:lpstr>Krachten optellen en ontbinden.</vt:lpstr>
      <vt:lpstr>De Kracht.</vt:lpstr>
      <vt:lpstr>Soorten krachten</vt:lpstr>
      <vt:lpstr>Welke krachten werken er? 1/2.</vt:lpstr>
      <vt:lpstr>Welke krachten werken er? 2/2.</vt:lpstr>
      <vt:lpstr>Krachten optellen die dezelfde werklijn hebben.</vt:lpstr>
      <vt:lpstr>Krachten optellen door constructie met een parallellogram.</vt:lpstr>
      <vt:lpstr>Samen een kist dragen, hoeveel draagt elk?</vt:lpstr>
      <vt:lpstr>Krachten optellen. Een containerschip slepen.</vt:lpstr>
      <vt:lpstr>Krachten optellen. Koorddansen in de Andes.</vt:lpstr>
      <vt:lpstr>Voorkennis: sinus, cosinus en tangens</vt:lpstr>
      <vt:lpstr>1. Kies een x- en een y-as.</vt:lpstr>
      <vt:lpstr>Krachten optellen door berekening 2/2: Trampoline.</vt:lpstr>
      <vt:lpstr>Samenvatting 1/2.</vt:lpstr>
      <vt:lpstr>Samenvatting 2/2. Het berekenen van de totale kracht.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Krachten optellen en ontbinden</dc:title>
  <dc:creator>Ton&amp;Els</dc:creator>
  <cp:lastModifiedBy>Ton&amp;Els</cp:lastModifiedBy>
  <cp:revision>187</cp:revision>
  <dcterms:created xsi:type="dcterms:W3CDTF">2018-10-18T21:26:49Z</dcterms:created>
  <dcterms:modified xsi:type="dcterms:W3CDTF">2021-07-15T15:30:07Z</dcterms:modified>
</cp:coreProperties>
</file>