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5A29B5-0333-4AD5-9306-EF92A8EC3E9D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835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892918-0B8A-41DB-BB6B-0FC0A9A9CF50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060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B3A18-07DE-4357-822F-A08EFB1C8BDD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56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5BA235-35D9-48C8-9929-F4F4B6642E02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745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B759BF-4A47-4F40-A69D-A5E11B62CCB4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04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2A1EDF-0D6C-40AE-A943-E8752489489C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63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565DC5-7BC5-472E-A1B7-4353B2630E15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294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397CA5-B58F-4847-98D6-A85589AB1E63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764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3C3053-4E78-4CBB-A509-652F13C9B7EB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771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AA006F-874A-40B6-AC08-7D76BA9E53DE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716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60604-E513-4E96-B878-01B2A75956A0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47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38DB6EE-B123-4280-AD0A-226794488411}" type="slidenum">
              <a:rPr lang="nl-NL" altLang="nl-NL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954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tijmensen.nl/" TargetMode="Externa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3.xml"/><Relationship Id="rId5" Type="http://schemas.openxmlformats.org/officeDocument/2006/relationships/slide" Target="slide3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7163"/>
            <a:ext cx="9144000" cy="900112"/>
          </a:xfrm>
        </p:spPr>
        <p:txBody>
          <a:bodyPr/>
          <a:lstStyle/>
          <a:p>
            <a:pPr algn="l"/>
            <a:r>
              <a:rPr lang="en-US" altLang="nl-NL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Oppervlaktegolven</a:t>
            </a:r>
            <a:endParaRPr lang="nl-NL" altLang="nl-NL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725863"/>
            <a:ext cx="9144000" cy="685800"/>
          </a:xfrm>
        </p:spPr>
        <p:txBody>
          <a:bodyPr/>
          <a:lstStyle/>
          <a:p>
            <a:pPr marL="609600" indent="-609600" algn="l"/>
            <a:r>
              <a:rPr lang="en-US" altLang="nl-NL" sz="40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 </a:t>
            </a:r>
            <a:r>
              <a:rPr lang="en-US" altLang="nl-NL" sz="40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2" action="ppaction://hlinksldjump"/>
              </a:rPr>
              <a:t>Wegverschil en faseverschil</a:t>
            </a:r>
            <a:endParaRPr lang="nl-NL" altLang="nl-NL" sz="4000" b="1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© </a:t>
            </a:r>
            <a:r>
              <a:rPr lang="en-US" altLang="nl-NL" sz="1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hlinkClick r:id="rId3"/>
              </a:rPr>
              <a:t>www.agtijmensen.nl</a:t>
            </a:r>
            <a:r>
              <a:rPr lang="en-US" altLang="nl-NL" sz="1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15102018</a:t>
            </a:r>
            <a:endParaRPr lang="nl-NL" altLang="nl-NL" sz="1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1484313"/>
            <a:ext cx="7685088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fontAlgn="base">
              <a:spcAft>
                <a:spcPct val="0"/>
              </a:spcAft>
            </a:pPr>
            <a:r>
              <a:rPr lang="en-US" altLang="nl-NL" sz="4000" b="1" dirty="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 </a:t>
            </a:r>
            <a:r>
              <a:rPr lang="en-US" altLang="nl-NL" sz="4000" b="1" dirty="0" err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4" action="ppaction://hlinksldjump"/>
              </a:rPr>
              <a:t>Cirkelgolven</a:t>
            </a:r>
            <a:r>
              <a:rPr lang="en-US" altLang="nl-NL" sz="4000" b="1" dirty="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4" action="ppaction://hlinksldjump"/>
              </a:rPr>
              <a:t> </a:t>
            </a:r>
            <a:r>
              <a:rPr lang="en-US" altLang="nl-NL" sz="4000" b="1" dirty="0" err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4" action="ppaction://hlinksldjump"/>
              </a:rPr>
              <a:t>en</a:t>
            </a:r>
            <a:r>
              <a:rPr lang="en-US" altLang="nl-NL" sz="4000" b="1" dirty="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4" action="ppaction://hlinksldjump"/>
              </a:rPr>
              <a:t> </a:t>
            </a:r>
            <a:r>
              <a:rPr lang="en-US" altLang="nl-NL" sz="4000" b="1" dirty="0" err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4" action="ppaction://hlinksldjump"/>
              </a:rPr>
              <a:t>golflengte</a:t>
            </a:r>
            <a:endParaRPr lang="nl-NL" altLang="nl-NL" sz="4000" b="1" dirty="0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0" y="2276475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fontAlgn="base">
              <a:spcAft>
                <a:spcPct val="0"/>
              </a:spcAft>
            </a:pPr>
            <a:r>
              <a:rPr lang="en-US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</a:t>
            </a:r>
            <a:r>
              <a:rPr lang="en-US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5" action="ppaction://hlinksldjump"/>
              </a:rPr>
              <a:t>Interferentie: knoop- en buiklijnen</a:t>
            </a:r>
            <a:endParaRPr lang="nl-NL" altLang="nl-NL" sz="40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0" y="4586288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 dirty="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5. </a:t>
            </a:r>
            <a:r>
              <a:rPr lang="en-US" altLang="nl-NL" sz="4000" b="1" dirty="0" err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6" action="ppaction://hlinksldjump"/>
              </a:rPr>
              <a:t>Foto</a:t>
            </a:r>
            <a:r>
              <a:rPr lang="en-US" altLang="nl-NL" sz="4000" b="1" dirty="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6" action="ppaction://hlinksldjump"/>
              </a:rPr>
              <a:t> </a:t>
            </a:r>
            <a:r>
              <a:rPr lang="en-US" altLang="nl-NL" sz="4000" b="1" dirty="0" err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6" action="ppaction://hlinksldjump"/>
              </a:rPr>
              <a:t>leerlingen</a:t>
            </a:r>
            <a:r>
              <a:rPr lang="en-US" altLang="nl-NL" sz="4000" b="1" dirty="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6" action="ppaction://hlinksldjump"/>
              </a:rPr>
              <a:t> met twee </a:t>
            </a:r>
            <a:r>
              <a:rPr lang="en-US" altLang="nl-NL" sz="4000" b="1" dirty="0" err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6" action="ppaction://hlinksldjump"/>
              </a:rPr>
              <a:t>luidsprekers</a:t>
            </a:r>
            <a:endParaRPr lang="nl-NL" altLang="nl-NL" sz="4000" b="1" dirty="0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0" y="5340350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6. Einde</a:t>
            </a:r>
            <a:endParaRPr lang="nl-NL" altLang="nl-NL" sz="40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0" y="29972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fontAlgn="base">
              <a:spcAft>
                <a:spcPct val="0"/>
              </a:spcAft>
            </a:pPr>
            <a:r>
              <a:rPr lang="en-US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 </a:t>
            </a:r>
            <a:r>
              <a:rPr lang="en-US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6" action="ppaction://hlinksldjump"/>
              </a:rPr>
              <a:t>Foto interferentie in golfbak</a:t>
            </a:r>
            <a:endParaRPr lang="nl-NL" altLang="nl-NL" sz="40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3843624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8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8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utoUpdateAnimBg="0"/>
      <p:bldP spid="38915" grpId="0" build="p" autoUpdateAnimBg="0" advAuto="1000"/>
      <p:bldP spid="38918" grpId="0" build="p" autoUpdateAnimBg="0" advAuto="1000"/>
      <p:bldP spid="38919" grpId="0" build="p" autoUpdateAnimBg="0" advAuto="1000"/>
      <p:bldP spid="38921" grpId="0" autoUpdateAnimBg="0"/>
      <p:bldP spid="38923" grpId="0" autoUpdateAnimBg="0"/>
      <p:bldP spid="38924" grpId="0" build="p" autoUpdateAnimBg="0" advAuto="1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reeform 2"/>
          <p:cNvSpPr>
            <a:spLocks/>
          </p:cNvSpPr>
          <p:nvPr/>
        </p:nvSpPr>
        <p:spPr bwMode="auto">
          <a:xfrm>
            <a:off x="4833938" y="1828800"/>
            <a:ext cx="333375" cy="3817938"/>
          </a:xfrm>
          <a:custGeom>
            <a:avLst/>
            <a:gdLst>
              <a:gd name="T0" fmla="*/ 0 w 210"/>
              <a:gd name="T1" fmla="*/ 0 h 2405"/>
              <a:gd name="T2" fmla="*/ 210 w 210"/>
              <a:gd name="T3" fmla="*/ 2405 h 240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0" h="2405">
                <a:moveTo>
                  <a:pt x="0" y="0"/>
                </a:moveTo>
                <a:lnTo>
                  <a:pt x="210" y="2405"/>
                </a:lnTo>
              </a:path>
            </a:pathLst>
          </a:custGeom>
          <a:noFill/>
          <a:ln w="28575" cmpd="sng">
            <a:solidFill>
              <a:schemeClr val="tx2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grpSp>
        <p:nvGrpSpPr>
          <p:cNvPr id="33795" name="Group 3"/>
          <p:cNvGrpSpPr>
            <a:grpSpLocks/>
          </p:cNvGrpSpPr>
          <p:nvPr/>
        </p:nvGrpSpPr>
        <p:grpSpPr bwMode="auto">
          <a:xfrm>
            <a:off x="-2105025" y="-4267200"/>
            <a:ext cx="13296900" cy="9896475"/>
            <a:chOff x="-1326" y="-2688"/>
            <a:chExt cx="8376" cy="6234"/>
          </a:xfrm>
        </p:grpSpPr>
        <p:grpSp>
          <p:nvGrpSpPr>
            <p:cNvPr id="33796" name="Group 4"/>
            <p:cNvGrpSpPr>
              <a:grpSpLocks/>
            </p:cNvGrpSpPr>
            <p:nvPr/>
          </p:nvGrpSpPr>
          <p:grpSpPr bwMode="auto">
            <a:xfrm>
              <a:off x="1799" y="414"/>
              <a:ext cx="2165" cy="51"/>
              <a:chOff x="1799" y="414"/>
              <a:chExt cx="2165" cy="51"/>
            </a:xfrm>
          </p:grpSpPr>
          <p:sp>
            <p:nvSpPr>
              <p:cNvPr id="33797" name="Oval 5"/>
              <p:cNvSpPr>
                <a:spLocks noChangeAspect="1" noChangeArrowheads="1"/>
              </p:cNvSpPr>
              <p:nvPr/>
            </p:nvSpPr>
            <p:spPr bwMode="auto">
              <a:xfrm>
                <a:off x="1799" y="414"/>
                <a:ext cx="48" cy="48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3798" name="Oval 6"/>
              <p:cNvSpPr>
                <a:spLocks noChangeAspect="1" noChangeArrowheads="1"/>
              </p:cNvSpPr>
              <p:nvPr/>
            </p:nvSpPr>
            <p:spPr bwMode="auto">
              <a:xfrm>
                <a:off x="3916" y="417"/>
                <a:ext cx="48" cy="48"/>
              </a:xfrm>
              <a:prstGeom prst="ellipse">
                <a:avLst/>
              </a:prstGeom>
              <a:solidFill>
                <a:srgbClr val="FF66FF"/>
              </a:solidFill>
              <a:ln w="9525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33799" name="Group 7"/>
            <p:cNvGrpSpPr>
              <a:grpSpLocks/>
            </p:cNvGrpSpPr>
            <p:nvPr/>
          </p:nvGrpSpPr>
          <p:grpSpPr bwMode="auto">
            <a:xfrm>
              <a:off x="1542" y="153"/>
              <a:ext cx="2684" cy="570"/>
              <a:chOff x="1542" y="153"/>
              <a:chExt cx="2684" cy="570"/>
            </a:xfrm>
          </p:grpSpPr>
          <p:sp>
            <p:nvSpPr>
              <p:cNvPr id="33800" name="Oval 8"/>
              <p:cNvSpPr>
                <a:spLocks noChangeAspect="1" noChangeArrowheads="1"/>
              </p:cNvSpPr>
              <p:nvPr/>
            </p:nvSpPr>
            <p:spPr bwMode="auto">
              <a:xfrm>
                <a:off x="1542" y="153"/>
                <a:ext cx="567" cy="567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3801" name="Oval 9"/>
              <p:cNvSpPr>
                <a:spLocks noChangeAspect="1" noChangeArrowheads="1"/>
              </p:cNvSpPr>
              <p:nvPr/>
            </p:nvSpPr>
            <p:spPr bwMode="auto">
              <a:xfrm>
                <a:off x="3659" y="156"/>
                <a:ext cx="567" cy="567"/>
              </a:xfrm>
              <a:prstGeom prst="ellips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33802" name="Group 10"/>
            <p:cNvGrpSpPr>
              <a:grpSpLocks/>
            </p:cNvGrpSpPr>
            <p:nvPr/>
          </p:nvGrpSpPr>
          <p:grpSpPr bwMode="auto">
            <a:xfrm>
              <a:off x="975" y="-417"/>
              <a:ext cx="3817" cy="1703"/>
              <a:chOff x="975" y="-417"/>
              <a:chExt cx="3817" cy="1703"/>
            </a:xfrm>
          </p:grpSpPr>
          <p:sp>
            <p:nvSpPr>
              <p:cNvPr id="33803" name="Oval 11"/>
              <p:cNvSpPr>
                <a:spLocks noChangeAspect="1" noChangeArrowheads="1"/>
              </p:cNvSpPr>
              <p:nvPr/>
            </p:nvSpPr>
            <p:spPr bwMode="auto">
              <a:xfrm>
                <a:off x="975" y="-417"/>
                <a:ext cx="1700" cy="1700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3804" name="Oval 12"/>
              <p:cNvSpPr>
                <a:spLocks noChangeAspect="1" noChangeArrowheads="1"/>
              </p:cNvSpPr>
              <p:nvPr/>
            </p:nvSpPr>
            <p:spPr bwMode="auto">
              <a:xfrm>
                <a:off x="3092" y="-414"/>
                <a:ext cx="1700" cy="1700"/>
              </a:xfrm>
              <a:prstGeom prst="ellips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33805" name="Group 13"/>
            <p:cNvGrpSpPr>
              <a:grpSpLocks/>
            </p:cNvGrpSpPr>
            <p:nvPr/>
          </p:nvGrpSpPr>
          <p:grpSpPr bwMode="auto">
            <a:xfrm>
              <a:off x="399" y="-990"/>
              <a:ext cx="4951" cy="2837"/>
              <a:chOff x="399" y="-990"/>
              <a:chExt cx="4951" cy="2837"/>
            </a:xfrm>
          </p:grpSpPr>
          <p:sp>
            <p:nvSpPr>
              <p:cNvPr id="33806" name="Oval 14"/>
              <p:cNvSpPr>
                <a:spLocks noChangeAspect="1" noChangeArrowheads="1"/>
              </p:cNvSpPr>
              <p:nvPr/>
            </p:nvSpPr>
            <p:spPr bwMode="auto">
              <a:xfrm>
                <a:off x="399" y="-990"/>
                <a:ext cx="2834" cy="2834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3807" name="Oval 15"/>
              <p:cNvSpPr>
                <a:spLocks noChangeAspect="1" noChangeArrowheads="1"/>
              </p:cNvSpPr>
              <p:nvPr/>
            </p:nvSpPr>
            <p:spPr bwMode="auto">
              <a:xfrm>
                <a:off x="2516" y="-987"/>
                <a:ext cx="2834" cy="2834"/>
              </a:xfrm>
              <a:prstGeom prst="ellips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33808" name="Group 16"/>
            <p:cNvGrpSpPr>
              <a:grpSpLocks/>
            </p:cNvGrpSpPr>
            <p:nvPr/>
          </p:nvGrpSpPr>
          <p:grpSpPr bwMode="auto">
            <a:xfrm>
              <a:off x="-162" y="-1545"/>
              <a:ext cx="6084" cy="3970"/>
              <a:chOff x="-162" y="-1545"/>
              <a:chExt cx="6084" cy="3970"/>
            </a:xfrm>
          </p:grpSpPr>
          <p:sp>
            <p:nvSpPr>
              <p:cNvPr id="33809" name="Oval 17"/>
              <p:cNvSpPr>
                <a:spLocks noChangeAspect="1" noChangeArrowheads="1"/>
              </p:cNvSpPr>
              <p:nvPr/>
            </p:nvSpPr>
            <p:spPr bwMode="auto">
              <a:xfrm>
                <a:off x="-162" y="-1545"/>
                <a:ext cx="3967" cy="3967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3810" name="Oval 18"/>
              <p:cNvSpPr>
                <a:spLocks noChangeAspect="1" noChangeArrowheads="1"/>
              </p:cNvSpPr>
              <p:nvPr/>
            </p:nvSpPr>
            <p:spPr bwMode="auto">
              <a:xfrm>
                <a:off x="1955" y="-1542"/>
                <a:ext cx="3967" cy="3967"/>
              </a:xfrm>
              <a:prstGeom prst="ellips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33811" name="Group 19"/>
            <p:cNvGrpSpPr>
              <a:grpSpLocks/>
            </p:cNvGrpSpPr>
            <p:nvPr/>
          </p:nvGrpSpPr>
          <p:grpSpPr bwMode="auto">
            <a:xfrm>
              <a:off x="-720" y="-2112"/>
              <a:ext cx="7218" cy="5104"/>
              <a:chOff x="-730" y="-2112"/>
              <a:chExt cx="7218" cy="5104"/>
            </a:xfrm>
          </p:grpSpPr>
          <p:sp>
            <p:nvSpPr>
              <p:cNvPr id="33812" name="Oval 20"/>
              <p:cNvSpPr>
                <a:spLocks noChangeAspect="1" noChangeArrowheads="1"/>
              </p:cNvSpPr>
              <p:nvPr/>
            </p:nvSpPr>
            <p:spPr bwMode="auto">
              <a:xfrm>
                <a:off x="-730" y="-2112"/>
                <a:ext cx="5101" cy="5101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3813" name="Oval 21"/>
              <p:cNvSpPr>
                <a:spLocks noChangeAspect="1" noChangeArrowheads="1"/>
              </p:cNvSpPr>
              <p:nvPr/>
            </p:nvSpPr>
            <p:spPr bwMode="auto">
              <a:xfrm>
                <a:off x="1387" y="-2109"/>
                <a:ext cx="5101" cy="5101"/>
              </a:xfrm>
              <a:prstGeom prst="ellips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33814" name="Group 22"/>
            <p:cNvGrpSpPr>
              <a:grpSpLocks/>
            </p:cNvGrpSpPr>
            <p:nvPr/>
          </p:nvGrpSpPr>
          <p:grpSpPr bwMode="auto">
            <a:xfrm>
              <a:off x="-1029" y="-2400"/>
              <a:ext cx="7785" cy="5671"/>
              <a:chOff x="-1029" y="-2400"/>
              <a:chExt cx="7785" cy="5671"/>
            </a:xfrm>
          </p:grpSpPr>
          <p:grpSp>
            <p:nvGrpSpPr>
              <p:cNvPr id="33815" name="Group 23"/>
              <p:cNvGrpSpPr>
                <a:grpSpLocks/>
              </p:cNvGrpSpPr>
              <p:nvPr/>
            </p:nvGrpSpPr>
            <p:grpSpPr bwMode="auto">
              <a:xfrm>
                <a:off x="1248" y="-144"/>
                <a:ext cx="3251" cy="1137"/>
                <a:chOff x="1263" y="-132"/>
                <a:chExt cx="3251" cy="1137"/>
              </a:xfrm>
            </p:grpSpPr>
            <p:sp>
              <p:nvSpPr>
                <p:cNvPr id="33816" name="Oval 24"/>
                <p:cNvSpPr>
                  <a:spLocks noChangeAspect="1" noChangeArrowheads="1"/>
                </p:cNvSpPr>
                <p:nvPr/>
              </p:nvSpPr>
              <p:spPr bwMode="auto">
                <a:xfrm>
                  <a:off x="1263" y="-132"/>
                  <a:ext cx="1134" cy="1134"/>
                </a:xfrm>
                <a:prstGeom prst="ellipse">
                  <a:avLst/>
                </a:prstGeom>
                <a:noFill/>
                <a:ln w="38100">
                  <a:solidFill>
                    <a:schemeClr val="accent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3817" name="Oval 25"/>
                <p:cNvSpPr>
                  <a:spLocks noChangeAspect="1" noChangeArrowheads="1"/>
                </p:cNvSpPr>
                <p:nvPr/>
              </p:nvSpPr>
              <p:spPr bwMode="auto">
                <a:xfrm>
                  <a:off x="3380" y="-129"/>
                  <a:ext cx="1134" cy="1134"/>
                </a:xfrm>
                <a:prstGeom prst="ellipse">
                  <a:avLst/>
                </a:prstGeom>
                <a:noFill/>
                <a:ln w="38100">
                  <a:solidFill>
                    <a:srgbClr val="FF66FF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33818" name="Group 26"/>
              <p:cNvGrpSpPr>
                <a:grpSpLocks/>
              </p:cNvGrpSpPr>
              <p:nvPr/>
            </p:nvGrpSpPr>
            <p:grpSpPr bwMode="auto">
              <a:xfrm>
                <a:off x="679" y="-702"/>
                <a:ext cx="4384" cy="2270"/>
                <a:chOff x="694" y="-702"/>
                <a:chExt cx="4384" cy="2270"/>
              </a:xfrm>
            </p:grpSpPr>
            <p:sp>
              <p:nvSpPr>
                <p:cNvPr id="33819" name="Oval 27"/>
                <p:cNvSpPr>
                  <a:spLocks noChangeAspect="1" noChangeArrowheads="1"/>
                </p:cNvSpPr>
                <p:nvPr/>
              </p:nvSpPr>
              <p:spPr bwMode="auto">
                <a:xfrm>
                  <a:off x="694" y="-702"/>
                  <a:ext cx="2267" cy="2267"/>
                </a:xfrm>
                <a:prstGeom prst="ellipse">
                  <a:avLst/>
                </a:prstGeom>
                <a:noFill/>
                <a:ln w="38100">
                  <a:solidFill>
                    <a:schemeClr val="accent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3820" name="Oval 28"/>
                <p:cNvSpPr>
                  <a:spLocks noChangeAspect="1" noChangeArrowheads="1"/>
                </p:cNvSpPr>
                <p:nvPr/>
              </p:nvSpPr>
              <p:spPr bwMode="auto">
                <a:xfrm>
                  <a:off x="2811" y="-699"/>
                  <a:ext cx="2267" cy="2267"/>
                </a:xfrm>
                <a:prstGeom prst="ellipse">
                  <a:avLst/>
                </a:prstGeom>
                <a:noFill/>
                <a:ln w="38100">
                  <a:solidFill>
                    <a:srgbClr val="FF66FF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33821" name="Group 29"/>
              <p:cNvGrpSpPr>
                <a:grpSpLocks/>
              </p:cNvGrpSpPr>
              <p:nvPr/>
            </p:nvGrpSpPr>
            <p:grpSpPr bwMode="auto">
              <a:xfrm>
                <a:off x="102" y="-1275"/>
                <a:ext cx="5518" cy="3404"/>
                <a:chOff x="117" y="-1275"/>
                <a:chExt cx="5518" cy="3404"/>
              </a:xfrm>
            </p:grpSpPr>
            <p:sp>
              <p:nvSpPr>
                <p:cNvPr id="33822" name="Oval 30"/>
                <p:cNvSpPr>
                  <a:spLocks noChangeAspect="1" noChangeArrowheads="1"/>
                </p:cNvSpPr>
                <p:nvPr/>
              </p:nvSpPr>
              <p:spPr bwMode="auto">
                <a:xfrm>
                  <a:off x="117" y="-1275"/>
                  <a:ext cx="3401" cy="3401"/>
                </a:xfrm>
                <a:prstGeom prst="ellipse">
                  <a:avLst/>
                </a:prstGeom>
                <a:noFill/>
                <a:ln w="38100">
                  <a:solidFill>
                    <a:schemeClr val="accent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3823" name="Oval 31"/>
                <p:cNvSpPr>
                  <a:spLocks noChangeAspect="1" noChangeArrowheads="1"/>
                </p:cNvSpPr>
                <p:nvPr/>
              </p:nvSpPr>
              <p:spPr bwMode="auto">
                <a:xfrm>
                  <a:off x="2234" y="-1272"/>
                  <a:ext cx="3401" cy="3401"/>
                </a:xfrm>
                <a:prstGeom prst="ellipse">
                  <a:avLst/>
                </a:prstGeom>
                <a:noFill/>
                <a:ln w="38100">
                  <a:solidFill>
                    <a:srgbClr val="FF66FF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33824" name="Group 32"/>
              <p:cNvGrpSpPr>
                <a:grpSpLocks/>
              </p:cNvGrpSpPr>
              <p:nvPr/>
            </p:nvGrpSpPr>
            <p:grpSpPr bwMode="auto">
              <a:xfrm>
                <a:off x="-462" y="-1828"/>
                <a:ext cx="6651" cy="4537"/>
                <a:chOff x="-447" y="-1828"/>
                <a:chExt cx="6651" cy="4537"/>
              </a:xfrm>
            </p:grpSpPr>
            <p:sp>
              <p:nvSpPr>
                <p:cNvPr id="33825" name="Oval 33"/>
                <p:cNvSpPr>
                  <a:spLocks noChangeAspect="1" noChangeArrowheads="1"/>
                </p:cNvSpPr>
                <p:nvPr/>
              </p:nvSpPr>
              <p:spPr bwMode="auto">
                <a:xfrm>
                  <a:off x="-447" y="-1828"/>
                  <a:ext cx="4534" cy="4534"/>
                </a:xfrm>
                <a:prstGeom prst="ellipse">
                  <a:avLst/>
                </a:prstGeom>
                <a:noFill/>
                <a:ln w="38100">
                  <a:solidFill>
                    <a:schemeClr val="accent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3826" name="Oval 34"/>
                <p:cNvSpPr>
                  <a:spLocks noChangeAspect="1" noChangeArrowheads="1"/>
                </p:cNvSpPr>
                <p:nvPr/>
              </p:nvSpPr>
              <p:spPr bwMode="auto">
                <a:xfrm>
                  <a:off x="1670" y="-1825"/>
                  <a:ext cx="4534" cy="4534"/>
                </a:xfrm>
                <a:prstGeom prst="ellipse">
                  <a:avLst/>
                </a:prstGeom>
                <a:noFill/>
                <a:ln w="38100">
                  <a:solidFill>
                    <a:srgbClr val="FF66FF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33827" name="Group 35"/>
              <p:cNvGrpSpPr>
                <a:grpSpLocks/>
              </p:cNvGrpSpPr>
              <p:nvPr/>
            </p:nvGrpSpPr>
            <p:grpSpPr bwMode="auto">
              <a:xfrm>
                <a:off x="-1029" y="-2400"/>
                <a:ext cx="7785" cy="5671"/>
                <a:chOff x="-1014" y="-2400"/>
                <a:chExt cx="7785" cy="5671"/>
              </a:xfrm>
            </p:grpSpPr>
            <p:sp>
              <p:nvSpPr>
                <p:cNvPr id="33828" name="Oval 36"/>
                <p:cNvSpPr>
                  <a:spLocks noChangeAspect="1" noChangeArrowheads="1"/>
                </p:cNvSpPr>
                <p:nvPr/>
              </p:nvSpPr>
              <p:spPr bwMode="auto">
                <a:xfrm>
                  <a:off x="-1014" y="-2400"/>
                  <a:ext cx="5668" cy="5668"/>
                </a:xfrm>
                <a:prstGeom prst="ellipse">
                  <a:avLst/>
                </a:prstGeom>
                <a:noFill/>
                <a:ln w="38100">
                  <a:solidFill>
                    <a:schemeClr val="accent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3829" name="Oval 37"/>
                <p:cNvSpPr>
                  <a:spLocks noChangeAspect="1" noChangeArrowheads="1"/>
                </p:cNvSpPr>
                <p:nvPr/>
              </p:nvSpPr>
              <p:spPr bwMode="auto">
                <a:xfrm>
                  <a:off x="1103" y="-2397"/>
                  <a:ext cx="5668" cy="5668"/>
                </a:xfrm>
                <a:prstGeom prst="ellipse">
                  <a:avLst/>
                </a:prstGeom>
                <a:noFill/>
                <a:ln w="38100">
                  <a:solidFill>
                    <a:srgbClr val="FF66FF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</p:grpSp>
        <p:grpSp>
          <p:nvGrpSpPr>
            <p:cNvPr id="33830" name="Group 38"/>
            <p:cNvGrpSpPr>
              <a:grpSpLocks/>
            </p:cNvGrpSpPr>
            <p:nvPr/>
          </p:nvGrpSpPr>
          <p:grpSpPr bwMode="auto">
            <a:xfrm>
              <a:off x="-1326" y="-2688"/>
              <a:ext cx="8376" cy="6234"/>
              <a:chOff x="-1326" y="-2688"/>
              <a:chExt cx="8376" cy="6234"/>
            </a:xfrm>
          </p:grpSpPr>
          <p:sp>
            <p:nvSpPr>
              <p:cNvPr id="33831" name="Oval 39"/>
              <p:cNvSpPr>
                <a:spLocks noChangeAspect="1" noChangeArrowheads="1"/>
              </p:cNvSpPr>
              <p:nvPr/>
            </p:nvSpPr>
            <p:spPr bwMode="auto">
              <a:xfrm>
                <a:off x="816" y="-2688"/>
                <a:ext cx="6234" cy="6234"/>
              </a:xfrm>
              <a:prstGeom prst="ellips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3832" name="Oval 40"/>
              <p:cNvSpPr>
                <a:spLocks noChangeAspect="1" noChangeArrowheads="1"/>
              </p:cNvSpPr>
              <p:nvPr/>
            </p:nvSpPr>
            <p:spPr bwMode="auto">
              <a:xfrm>
                <a:off x="-1326" y="-2688"/>
                <a:ext cx="6234" cy="6234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33833" name="Text Box 41"/>
          <p:cNvSpPr txBox="1">
            <a:spLocks noChangeArrowheads="1"/>
          </p:cNvSpPr>
          <p:nvPr/>
        </p:nvSpPr>
        <p:spPr bwMode="auto">
          <a:xfrm>
            <a:off x="2366963" y="171450"/>
            <a:ext cx="685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3834" name="Text Box 42"/>
          <p:cNvSpPr txBox="1">
            <a:spLocks noChangeArrowheads="1"/>
          </p:cNvSpPr>
          <p:nvPr/>
        </p:nvSpPr>
        <p:spPr bwMode="auto">
          <a:xfrm>
            <a:off x="6224588" y="157163"/>
            <a:ext cx="685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endParaRPr lang="nl-NL" altLang="nl-NL" sz="4000" b="1">
              <a:solidFill>
                <a:srgbClr val="FF66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3835" name="Freeform 43"/>
          <p:cNvSpPr>
            <a:spLocks/>
          </p:cNvSpPr>
          <p:nvPr/>
        </p:nvSpPr>
        <p:spPr bwMode="auto">
          <a:xfrm>
            <a:off x="4572000" y="0"/>
            <a:ext cx="1588" cy="5646738"/>
          </a:xfrm>
          <a:custGeom>
            <a:avLst/>
            <a:gdLst>
              <a:gd name="T0" fmla="*/ 0 w 1"/>
              <a:gd name="T1" fmla="*/ 0 h 3557"/>
              <a:gd name="T2" fmla="*/ 0 w 1"/>
              <a:gd name="T3" fmla="*/ 3557 h 355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3557">
                <a:moveTo>
                  <a:pt x="0" y="0"/>
                </a:moveTo>
                <a:lnTo>
                  <a:pt x="0" y="3557"/>
                </a:lnTo>
              </a:path>
            </a:pathLst>
          </a:custGeom>
          <a:noFill/>
          <a:ln w="28575" cmpd="sng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33836" name="Rectangle 44"/>
          <p:cNvSpPr>
            <a:spLocks noChangeArrowheads="1"/>
          </p:cNvSpPr>
          <p:nvPr/>
        </p:nvSpPr>
        <p:spPr bwMode="auto">
          <a:xfrm>
            <a:off x="3276600" y="5486400"/>
            <a:ext cx="152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Df</a:t>
            </a: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</a:t>
            </a:r>
            <a:r>
              <a:rPr lang="en-US" altLang="nl-NL" sz="3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nl-NL" altLang="nl-NL" sz="38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3837" name="Freeform 45"/>
          <p:cNvSpPr>
            <a:spLocks/>
          </p:cNvSpPr>
          <p:nvPr/>
        </p:nvSpPr>
        <p:spPr bwMode="auto">
          <a:xfrm>
            <a:off x="5029200" y="1295400"/>
            <a:ext cx="863600" cy="4365625"/>
          </a:xfrm>
          <a:custGeom>
            <a:avLst/>
            <a:gdLst>
              <a:gd name="T0" fmla="*/ 0 w 544"/>
              <a:gd name="T1" fmla="*/ 0 h 2750"/>
              <a:gd name="T2" fmla="*/ 544 w 544"/>
              <a:gd name="T3" fmla="*/ 2750 h 275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544" h="2750">
                <a:moveTo>
                  <a:pt x="0" y="0"/>
                </a:moveTo>
                <a:lnTo>
                  <a:pt x="544" y="2750"/>
                </a:lnTo>
              </a:path>
            </a:pathLst>
          </a:custGeom>
          <a:noFill/>
          <a:ln w="28575" cmpd="sng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33838" name="Freeform 46"/>
          <p:cNvSpPr>
            <a:spLocks/>
          </p:cNvSpPr>
          <p:nvPr/>
        </p:nvSpPr>
        <p:spPr bwMode="auto">
          <a:xfrm>
            <a:off x="5341938" y="1698625"/>
            <a:ext cx="1349375" cy="3948113"/>
          </a:xfrm>
          <a:custGeom>
            <a:avLst/>
            <a:gdLst>
              <a:gd name="T0" fmla="*/ 0 w 850"/>
              <a:gd name="T1" fmla="*/ 0 h 2487"/>
              <a:gd name="T2" fmla="*/ 850 w 850"/>
              <a:gd name="T3" fmla="*/ 2487 h 248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50" h="2487">
                <a:moveTo>
                  <a:pt x="0" y="0"/>
                </a:moveTo>
                <a:lnTo>
                  <a:pt x="850" y="2487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33839" name="Freeform 47"/>
          <p:cNvSpPr>
            <a:spLocks/>
          </p:cNvSpPr>
          <p:nvPr/>
        </p:nvSpPr>
        <p:spPr bwMode="auto">
          <a:xfrm>
            <a:off x="5500688" y="1233488"/>
            <a:ext cx="2017712" cy="4413250"/>
          </a:xfrm>
          <a:custGeom>
            <a:avLst/>
            <a:gdLst>
              <a:gd name="T0" fmla="*/ 0 w 1271"/>
              <a:gd name="T1" fmla="*/ 0 h 2780"/>
              <a:gd name="T2" fmla="*/ 1271 w 1271"/>
              <a:gd name="T3" fmla="*/ 2780 h 278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71" h="2780">
                <a:moveTo>
                  <a:pt x="0" y="0"/>
                </a:moveTo>
                <a:lnTo>
                  <a:pt x="1271" y="2780"/>
                </a:lnTo>
              </a:path>
            </a:pathLst>
          </a:custGeom>
          <a:noFill/>
          <a:ln w="28575" cmpd="sng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33840" name="Freeform 48"/>
          <p:cNvSpPr>
            <a:spLocks/>
          </p:cNvSpPr>
          <p:nvPr/>
        </p:nvSpPr>
        <p:spPr bwMode="auto">
          <a:xfrm>
            <a:off x="5921375" y="1524000"/>
            <a:ext cx="2773363" cy="4122738"/>
          </a:xfrm>
          <a:custGeom>
            <a:avLst/>
            <a:gdLst>
              <a:gd name="T0" fmla="*/ 0 w 1747"/>
              <a:gd name="T1" fmla="*/ 0 h 2597"/>
              <a:gd name="T2" fmla="*/ 1747 w 1747"/>
              <a:gd name="T3" fmla="*/ 2597 h 259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747" h="2597">
                <a:moveTo>
                  <a:pt x="0" y="0"/>
                </a:moveTo>
                <a:lnTo>
                  <a:pt x="1747" y="2597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33841" name="Freeform 49"/>
          <p:cNvSpPr>
            <a:spLocks/>
          </p:cNvSpPr>
          <p:nvPr/>
        </p:nvSpPr>
        <p:spPr bwMode="auto">
          <a:xfrm>
            <a:off x="6019800" y="1066800"/>
            <a:ext cx="1524000" cy="1676400"/>
          </a:xfrm>
          <a:custGeom>
            <a:avLst/>
            <a:gdLst>
              <a:gd name="T0" fmla="*/ 0 w 960"/>
              <a:gd name="T1" fmla="*/ 0 h 1056"/>
              <a:gd name="T2" fmla="*/ 213 w 960"/>
              <a:gd name="T3" fmla="*/ 315 h 1056"/>
              <a:gd name="T4" fmla="*/ 960 w 960"/>
              <a:gd name="T5" fmla="*/ 1056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0" h="1056">
                <a:moveTo>
                  <a:pt x="0" y="0"/>
                </a:moveTo>
                <a:lnTo>
                  <a:pt x="213" y="315"/>
                </a:lnTo>
                <a:lnTo>
                  <a:pt x="960" y="1056"/>
                </a:lnTo>
              </a:path>
            </a:pathLst>
          </a:custGeom>
          <a:noFill/>
          <a:ln w="28575" cmpd="sng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33842" name="Line 50"/>
          <p:cNvSpPr>
            <a:spLocks noChangeShapeType="1"/>
          </p:cNvSpPr>
          <p:nvPr/>
        </p:nvSpPr>
        <p:spPr bwMode="auto">
          <a:xfrm>
            <a:off x="6400800" y="1143000"/>
            <a:ext cx="1371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33843" name="Rectangle 51"/>
          <p:cNvSpPr>
            <a:spLocks noChangeArrowheads="1"/>
          </p:cNvSpPr>
          <p:nvPr/>
        </p:nvSpPr>
        <p:spPr bwMode="auto">
          <a:xfrm>
            <a:off x="4743450" y="5486400"/>
            <a:ext cx="914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Symbol" pitchFamily="18" charset="2"/>
              </a:rPr>
              <a:t>0,5</a:t>
            </a:r>
            <a:endParaRPr lang="nl-NL" altLang="nl-NL" sz="38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3844" name="Rectangle 52"/>
          <p:cNvSpPr>
            <a:spLocks noChangeArrowheads="1"/>
          </p:cNvSpPr>
          <p:nvPr/>
        </p:nvSpPr>
        <p:spPr bwMode="auto">
          <a:xfrm>
            <a:off x="6324600" y="5486400"/>
            <a:ext cx="99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Symbol" pitchFamily="18" charset="2"/>
              </a:rPr>
              <a:t>1,5</a:t>
            </a:r>
            <a:endParaRPr lang="nl-NL" altLang="nl-NL" sz="38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3845" name="Rectangle 53"/>
          <p:cNvSpPr>
            <a:spLocks noChangeArrowheads="1"/>
          </p:cNvSpPr>
          <p:nvPr/>
        </p:nvSpPr>
        <p:spPr bwMode="auto">
          <a:xfrm>
            <a:off x="7477125" y="2533650"/>
            <a:ext cx="457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3</a:t>
            </a:r>
            <a:endParaRPr lang="nl-NL" altLang="nl-NL" sz="38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3846" name="Rectangle 54"/>
          <p:cNvSpPr>
            <a:spLocks noChangeArrowheads="1"/>
          </p:cNvSpPr>
          <p:nvPr/>
        </p:nvSpPr>
        <p:spPr bwMode="auto">
          <a:xfrm>
            <a:off x="7319963" y="5486400"/>
            <a:ext cx="533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2</a:t>
            </a:r>
            <a:endParaRPr lang="nl-NL" altLang="nl-NL" sz="38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3847" name="Rectangle 55"/>
          <p:cNvSpPr>
            <a:spLocks noChangeArrowheads="1"/>
          </p:cNvSpPr>
          <p:nvPr/>
        </p:nvSpPr>
        <p:spPr bwMode="auto">
          <a:xfrm>
            <a:off x="8281988" y="5486400"/>
            <a:ext cx="1066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Symbol" pitchFamily="18" charset="2"/>
              </a:rPr>
              <a:t>2,5</a:t>
            </a:r>
            <a:endParaRPr lang="nl-NL" altLang="nl-NL" sz="38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3848" name="Rectangle 56"/>
          <p:cNvSpPr>
            <a:spLocks noChangeArrowheads="1"/>
          </p:cNvSpPr>
          <p:nvPr/>
        </p:nvSpPr>
        <p:spPr bwMode="auto">
          <a:xfrm>
            <a:off x="5715000" y="5486400"/>
            <a:ext cx="457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1</a:t>
            </a:r>
            <a:endParaRPr lang="nl-NL" altLang="nl-NL" sz="38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3849" name="Rectangle 57"/>
          <p:cNvSpPr>
            <a:spLocks noChangeArrowheads="1"/>
          </p:cNvSpPr>
          <p:nvPr/>
        </p:nvSpPr>
        <p:spPr bwMode="auto">
          <a:xfrm>
            <a:off x="7710488" y="1547813"/>
            <a:ext cx="914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Symbol" pitchFamily="18" charset="2"/>
              </a:rPr>
              <a:t>3,5</a:t>
            </a:r>
            <a:endParaRPr lang="nl-NL" altLang="nl-NL" sz="38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3850" name="Rectangle 58"/>
          <p:cNvSpPr>
            <a:spLocks noChangeArrowheads="1"/>
          </p:cNvSpPr>
          <p:nvPr/>
        </p:nvSpPr>
        <p:spPr bwMode="auto">
          <a:xfrm>
            <a:off x="4191000" y="6096000"/>
            <a:ext cx="4953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B</a:t>
            </a:r>
            <a:r>
              <a:rPr lang="en-US" altLang="nl-NL" sz="3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K    </a:t>
            </a:r>
            <a:r>
              <a:rPr lang="en-US" altLang="nl-NL" sz="3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altLang="nl-NL" sz="3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K    </a:t>
            </a:r>
            <a:r>
              <a:rPr lang="en-US" altLang="nl-NL" sz="3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altLang="nl-NL" sz="3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 K</a:t>
            </a:r>
            <a:endParaRPr lang="nl-NL" altLang="nl-NL" sz="38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3851" name="Text Box 59"/>
          <p:cNvSpPr txBox="1">
            <a:spLocks noChangeArrowheads="1"/>
          </p:cNvSpPr>
          <p:nvPr/>
        </p:nvSpPr>
        <p:spPr bwMode="auto">
          <a:xfrm>
            <a:off x="7772400" y="2971800"/>
            <a:ext cx="685800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endParaRPr lang="nl-NL" altLang="nl-NL" sz="38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3852" name="Text Box 60"/>
          <p:cNvSpPr txBox="1">
            <a:spLocks noChangeArrowheads="1"/>
          </p:cNvSpPr>
          <p:nvPr/>
        </p:nvSpPr>
        <p:spPr bwMode="auto">
          <a:xfrm>
            <a:off x="8382000" y="1905000"/>
            <a:ext cx="685800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</a:t>
            </a:r>
            <a:endParaRPr lang="nl-NL" altLang="nl-NL" sz="38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5569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3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3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3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3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3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3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3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3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3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3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3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3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3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3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3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3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3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3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33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3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3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3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3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nimBg="1"/>
      <p:bldP spid="33833" grpId="0" autoUpdateAnimBg="0"/>
      <p:bldP spid="33834" grpId="0" autoUpdateAnimBg="0"/>
      <p:bldP spid="33835" grpId="0" animBg="1"/>
      <p:bldP spid="33836" grpId="0" autoUpdateAnimBg="0"/>
      <p:bldP spid="33837" grpId="0" animBg="1"/>
      <p:bldP spid="33838" grpId="0" animBg="1"/>
      <p:bldP spid="33839" grpId="0" animBg="1"/>
      <p:bldP spid="33840" grpId="0" animBg="1"/>
      <p:bldP spid="33841" grpId="0" animBg="1"/>
      <p:bldP spid="33842" grpId="0" animBg="1"/>
      <p:bldP spid="33843" grpId="0" autoUpdateAnimBg="0"/>
      <p:bldP spid="33844" grpId="0" autoUpdateAnimBg="0"/>
      <p:bldP spid="33845" grpId="0" autoUpdateAnimBg="0"/>
      <p:bldP spid="33846" grpId="0" autoUpdateAnimBg="0"/>
      <p:bldP spid="33847" grpId="0" autoUpdateAnimBg="0"/>
      <p:bldP spid="33848" grpId="0" autoUpdateAnimBg="0"/>
      <p:bldP spid="33849" grpId="0" autoUpdateAnimBg="0"/>
      <p:bldP spid="33850" grpId="0" autoUpdateAnimBg="0"/>
      <p:bldP spid="33851" grpId="0" autoUpdateAnimBg="0"/>
      <p:bldP spid="3385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43" name="Freeform 55"/>
          <p:cNvSpPr>
            <a:spLocks/>
          </p:cNvSpPr>
          <p:nvPr/>
        </p:nvSpPr>
        <p:spPr bwMode="auto">
          <a:xfrm>
            <a:off x="4833938" y="1828800"/>
            <a:ext cx="333375" cy="3817938"/>
          </a:xfrm>
          <a:custGeom>
            <a:avLst/>
            <a:gdLst>
              <a:gd name="T0" fmla="*/ 0 w 210"/>
              <a:gd name="T1" fmla="*/ 0 h 2405"/>
              <a:gd name="T2" fmla="*/ 210 w 210"/>
              <a:gd name="T3" fmla="*/ 2405 h 240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0" h="2405">
                <a:moveTo>
                  <a:pt x="0" y="0"/>
                </a:moveTo>
                <a:lnTo>
                  <a:pt x="210" y="2405"/>
                </a:lnTo>
              </a:path>
            </a:pathLst>
          </a:custGeom>
          <a:noFill/>
          <a:ln w="28575" cmpd="sng">
            <a:solidFill>
              <a:schemeClr val="tx2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-2105025" y="-4267200"/>
            <a:ext cx="13296900" cy="9896475"/>
            <a:chOff x="-1326" y="-2688"/>
            <a:chExt cx="8376" cy="6234"/>
          </a:xfrm>
        </p:grpSpPr>
        <p:grpSp>
          <p:nvGrpSpPr>
            <p:cNvPr id="12291" name="Group 3"/>
            <p:cNvGrpSpPr>
              <a:grpSpLocks/>
            </p:cNvGrpSpPr>
            <p:nvPr/>
          </p:nvGrpSpPr>
          <p:grpSpPr bwMode="auto">
            <a:xfrm>
              <a:off x="1799" y="414"/>
              <a:ext cx="2165" cy="51"/>
              <a:chOff x="1799" y="414"/>
              <a:chExt cx="2165" cy="51"/>
            </a:xfrm>
          </p:grpSpPr>
          <p:sp>
            <p:nvSpPr>
              <p:cNvPr id="12292" name="Oval 4"/>
              <p:cNvSpPr>
                <a:spLocks noChangeAspect="1" noChangeArrowheads="1"/>
              </p:cNvSpPr>
              <p:nvPr/>
            </p:nvSpPr>
            <p:spPr bwMode="auto">
              <a:xfrm>
                <a:off x="1799" y="414"/>
                <a:ext cx="48" cy="48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293" name="Oval 5"/>
              <p:cNvSpPr>
                <a:spLocks noChangeAspect="1" noChangeArrowheads="1"/>
              </p:cNvSpPr>
              <p:nvPr/>
            </p:nvSpPr>
            <p:spPr bwMode="auto">
              <a:xfrm>
                <a:off x="3916" y="417"/>
                <a:ext cx="48" cy="48"/>
              </a:xfrm>
              <a:prstGeom prst="ellipse">
                <a:avLst/>
              </a:prstGeom>
              <a:solidFill>
                <a:srgbClr val="FF66FF"/>
              </a:solidFill>
              <a:ln w="9525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294" name="Group 6"/>
            <p:cNvGrpSpPr>
              <a:grpSpLocks/>
            </p:cNvGrpSpPr>
            <p:nvPr/>
          </p:nvGrpSpPr>
          <p:grpSpPr bwMode="auto">
            <a:xfrm>
              <a:off x="1542" y="153"/>
              <a:ext cx="2684" cy="570"/>
              <a:chOff x="1542" y="153"/>
              <a:chExt cx="2684" cy="570"/>
            </a:xfrm>
          </p:grpSpPr>
          <p:sp>
            <p:nvSpPr>
              <p:cNvPr id="12295" name="Oval 7"/>
              <p:cNvSpPr>
                <a:spLocks noChangeAspect="1" noChangeArrowheads="1"/>
              </p:cNvSpPr>
              <p:nvPr/>
            </p:nvSpPr>
            <p:spPr bwMode="auto">
              <a:xfrm>
                <a:off x="1542" y="153"/>
                <a:ext cx="567" cy="567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296" name="Oval 8"/>
              <p:cNvSpPr>
                <a:spLocks noChangeAspect="1" noChangeArrowheads="1"/>
              </p:cNvSpPr>
              <p:nvPr/>
            </p:nvSpPr>
            <p:spPr bwMode="auto">
              <a:xfrm>
                <a:off x="3659" y="156"/>
                <a:ext cx="567" cy="567"/>
              </a:xfrm>
              <a:prstGeom prst="ellips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297" name="Group 9"/>
            <p:cNvGrpSpPr>
              <a:grpSpLocks/>
            </p:cNvGrpSpPr>
            <p:nvPr/>
          </p:nvGrpSpPr>
          <p:grpSpPr bwMode="auto">
            <a:xfrm>
              <a:off x="975" y="-417"/>
              <a:ext cx="3817" cy="1703"/>
              <a:chOff x="975" y="-417"/>
              <a:chExt cx="3817" cy="1703"/>
            </a:xfrm>
          </p:grpSpPr>
          <p:sp>
            <p:nvSpPr>
              <p:cNvPr id="12298" name="Oval 10"/>
              <p:cNvSpPr>
                <a:spLocks noChangeAspect="1" noChangeArrowheads="1"/>
              </p:cNvSpPr>
              <p:nvPr/>
            </p:nvSpPr>
            <p:spPr bwMode="auto">
              <a:xfrm>
                <a:off x="975" y="-417"/>
                <a:ext cx="1700" cy="1700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299" name="Oval 11"/>
              <p:cNvSpPr>
                <a:spLocks noChangeAspect="1" noChangeArrowheads="1"/>
              </p:cNvSpPr>
              <p:nvPr/>
            </p:nvSpPr>
            <p:spPr bwMode="auto">
              <a:xfrm>
                <a:off x="3092" y="-414"/>
                <a:ext cx="1700" cy="1700"/>
              </a:xfrm>
              <a:prstGeom prst="ellips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300" name="Group 12"/>
            <p:cNvGrpSpPr>
              <a:grpSpLocks/>
            </p:cNvGrpSpPr>
            <p:nvPr/>
          </p:nvGrpSpPr>
          <p:grpSpPr bwMode="auto">
            <a:xfrm>
              <a:off x="399" y="-990"/>
              <a:ext cx="4951" cy="2837"/>
              <a:chOff x="399" y="-990"/>
              <a:chExt cx="4951" cy="2837"/>
            </a:xfrm>
          </p:grpSpPr>
          <p:sp>
            <p:nvSpPr>
              <p:cNvPr id="12301" name="Oval 13"/>
              <p:cNvSpPr>
                <a:spLocks noChangeAspect="1" noChangeArrowheads="1"/>
              </p:cNvSpPr>
              <p:nvPr/>
            </p:nvSpPr>
            <p:spPr bwMode="auto">
              <a:xfrm>
                <a:off x="399" y="-990"/>
                <a:ext cx="2834" cy="2834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02" name="Oval 14"/>
              <p:cNvSpPr>
                <a:spLocks noChangeAspect="1" noChangeArrowheads="1"/>
              </p:cNvSpPr>
              <p:nvPr/>
            </p:nvSpPr>
            <p:spPr bwMode="auto">
              <a:xfrm>
                <a:off x="2516" y="-987"/>
                <a:ext cx="2834" cy="2834"/>
              </a:xfrm>
              <a:prstGeom prst="ellips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303" name="Group 15"/>
            <p:cNvGrpSpPr>
              <a:grpSpLocks/>
            </p:cNvGrpSpPr>
            <p:nvPr/>
          </p:nvGrpSpPr>
          <p:grpSpPr bwMode="auto">
            <a:xfrm>
              <a:off x="-162" y="-1545"/>
              <a:ext cx="6084" cy="3970"/>
              <a:chOff x="-162" y="-1545"/>
              <a:chExt cx="6084" cy="3970"/>
            </a:xfrm>
          </p:grpSpPr>
          <p:sp>
            <p:nvSpPr>
              <p:cNvPr id="12304" name="Oval 16"/>
              <p:cNvSpPr>
                <a:spLocks noChangeAspect="1" noChangeArrowheads="1"/>
              </p:cNvSpPr>
              <p:nvPr/>
            </p:nvSpPr>
            <p:spPr bwMode="auto">
              <a:xfrm>
                <a:off x="-162" y="-1545"/>
                <a:ext cx="3967" cy="3967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05" name="Oval 17"/>
              <p:cNvSpPr>
                <a:spLocks noChangeAspect="1" noChangeArrowheads="1"/>
              </p:cNvSpPr>
              <p:nvPr/>
            </p:nvSpPr>
            <p:spPr bwMode="auto">
              <a:xfrm>
                <a:off x="1955" y="-1542"/>
                <a:ext cx="3967" cy="3967"/>
              </a:xfrm>
              <a:prstGeom prst="ellips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306" name="Group 18"/>
            <p:cNvGrpSpPr>
              <a:grpSpLocks/>
            </p:cNvGrpSpPr>
            <p:nvPr/>
          </p:nvGrpSpPr>
          <p:grpSpPr bwMode="auto">
            <a:xfrm>
              <a:off x="-720" y="-2112"/>
              <a:ext cx="7218" cy="5104"/>
              <a:chOff x="-730" y="-2112"/>
              <a:chExt cx="7218" cy="5104"/>
            </a:xfrm>
          </p:grpSpPr>
          <p:sp>
            <p:nvSpPr>
              <p:cNvPr id="12307" name="Oval 19"/>
              <p:cNvSpPr>
                <a:spLocks noChangeAspect="1" noChangeArrowheads="1"/>
              </p:cNvSpPr>
              <p:nvPr/>
            </p:nvSpPr>
            <p:spPr bwMode="auto">
              <a:xfrm>
                <a:off x="-730" y="-2112"/>
                <a:ext cx="5101" cy="5101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08" name="Oval 20"/>
              <p:cNvSpPr>
                <a:spLocks noChangeAspect="1" noChangeArrowheads="1"/>
              </p:cNvSpPr>
              <p:nvPr/>
            </p:nvSpPr>
            <p:spPr bwMode="auto">
              <a:xfrm>
                <a:off x="1387" y="-2109"/>
                <a:ext cx="5101" cy="5101"/>
              </a:xfrm>
              <a:prstGeom prst="ellips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309" name="Group 21"/>
            <p:cNvGrpSpPr>
              <a:grpSpLocks/>
            </p:cNvGrpSpPr>
            <p:nvPr/>
          </p:nvGrpSpPr>
          <p:grpSpPr bwMode="auto">
            <a:xfrm>
              <a:off x="-1029" y="-2400"/>
              <a:ext cx="7785" cy="5671"/>
              <a:chOff x="-1029" y="-2400"/>
              <a:chExt cx="7785" cy="5671"/>
            </a:xfrm>
          </p:grpSpPr>
          <p:grpSp>
            <p:nvGrpSpPr>
              <p:cNvPr id="12310" name="Group 22"/>
              <p:cNvGrpSpPr>
                <a:grpSpLocks/>
              </p:cNvGrpSpPr>
              <p:nvPr/>
            </p:nvGrpSpPr>
            <p:grpSpPr bwMode="auto">
              <a:xfrm>
                <a:off x="1248" y="-144"/>
                <a:ext cx="3251" cy="1137"/>
                <a:chOff x="1263" y="-132"/>
                <a:chExt cx="3251" cy="1137"/>
              </a:xfrm>
            </p:grpSpPr>
            <p:sp>
              <p:nvSpPr>
                <p:cNvPr id="12311" name="Oval 23"/>
                <p:cNvSpPr>
                  <a:spLocks noChangeAspect="1" noChangeArrowheads="1"/>
                </p:cNvSpPr>
                <p:nvPr/>
              </p:nvSpPr>
              <p:spPr bwMode="auto">
                <a:xfrm>
                  <a:off x="1263" y="-132"/>
                  <a:ext cx="1134" cy="1134"/>
                </a:xfrm>
                <a:prstGeom prst="ellipse">
                  <a:avLst/>
                </a:prstGeom>
                <a:noFill/>
                <a:ln w="38100">
                  <a:solidFill>
                    <a:schemeClr val="accent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312" name="Oval 24"/>
                <p:cNvSpPr>
                  <a:spLocks noChangeAspect="1" noChangeArrowheads="1"/>
                </p:cNvSpPr>
                <p:nvPr/>
              </p:nvSpPr>
              <p:spPr bwMode="auto">
                <a:xfrm>
                  <a:off x="3380" y="-129"/>
                  <a:ext cx="1134" cy="1134"/>
                </a:xfrm>
                <a:prstGeom prst="ellipse">
                  <a:avLst/>
                </a:prstGeom>
                <a:noFill/>
                <a:ln w="38100">
                  <a:solidFill>
                    <a:srgbClr val="FF66FF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2313" name="Group 25"/>
              <p:cNvGrpSpPr>
                <a:grpSpLocks/>
              </p:cNvGrpSpPr>
              <p:nvPr/>
            </p:nvGrpSpPr>
            <p:grpSpPr bwMode="auto">
              <a:xfrm>
                <a:off x="679" y="-702"/>
                <a:ext cx="4384" cy="2270"/>
                <a:chOff x="694" y="-702"/>
                <a:chExt cx="4384" cy="2270"/>
              </a:xfrm>
            </p:grpSpPr>
            <p:sp>
              <p:nvSpPr>
                <p:cNvPr id="12314" name="Oval 26"/>
                <p:cNvSpPr>
                  <a:spLocks noChangeAspect="1" noChangeArrowheads="1"/>
                </p:cNvSpPr>
                <p:nvPr/>
              </p:nvSpPr>
              <p:spPr bwMode="auto">
                <a:xfrm>
                  <a:off x="694" y="-702"/>
                  <a:ext cx="2267" cy="2267"/>
                </a:xfrm>
                <a:prstGeom prst="ellipse">
                  <a:avLst/>
                </a:prstGeom>
                <a:noFill/>
                <a:ln w="38100">
                  <a:solidFill>
                    <a:schemeClr val="accent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315" name="Oval 27"/>
                <p:cNvSpPr>
                  <a:spLocks noChangeAspect="1" noChangeArrowheads="1"/>
                </p:cNvSpPr>
                <p:nvPr/>
              </p:nvSpPr>
              <p:spPr bwMode="auto">
                <a:xfrm>
                  <a:off x="2811" y="-699"/>
                  <a:ext cx="2267" cy="2267"/>
                </a:xfrm>
                <a:prstGeom prst="ellipse">
                  <a:avLst/>
                </a:prstGeom>
                <a:noFill/>
                <a:ln w="38100">
                  <a:solidFill>
                    <a:srgbClr val="FF66FF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2316" name="Group 28"/>
              <p:cNvGrpSpPr>
                <a:grpSpLocks/>
              </p:cNvGrpSpPr>
              <p:nvPr/>
            </p:nvGrpSpPr>
            <p:grpSpPr bwMode="auto">
              <a:xfrm>
                <a:off x="102" y="-1275"/>
                <a:ext cx="5518" cy="3404"/>
                <a:chOff x="117" y="-1275"/>
                <a:chExt cx="5518" cy="3404"/>
              </a:xfrm>
            </p:grpSpPr>
            <p:sp>
              <p:nvSpPr>
                <p:cNvPr id="12317" name="Oval 29"/>
                <p:cNvSpPr>
                  <a:spLocks noChangeAspect="1" noChangeArrowheads="1"/>
                </p:cNvSpPr>
                <p:nvPr/>
              </p:nvSpPr>
              <p:spPr bwMode="auto">
                <a:xfrm>
                  <a:off x="117" y="-1275"/>
                  <a:ext cx="3401" cy="3401"/>
                </a:xfrm>
                <a:prstGeom prst="ellipse">
                  <a:avLst/>
                </a:prstGeom>
                <a:noFill/>
                <a:ln w="38100">
                  <a:solidFill>
                    <a:schemeClr val="accent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318" name="Oval 30"/>
                <p:cNvSpPr>
                  <a:spLocks noChangeAspect="1" noChangeArrowheads="1"/>
                </p:cNvSpPr>
                <p:nvPr/>
              </p:nvSpPr>
              <p:spPr bwMode="auto">
                <a:xfrm>
                  <a:off x="2234" y="-1272"/>
                  <a:ext cx="3401" cy="3401"/>
                </a:xfrm>
                <a:prstGeom prst="ellipse">
                  <a:avLst/>
                </a:prstGeom>
                <a:noFill/>
                <a:ln w="38100">
                  <a:solidFill>
                    <a:srgbClr val="FF66FF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2319" name="Group 31"/>
              <p:cNvGrpSpPr>
                <a:grpSpLocks/>
              </p:cNvGrpSpPr>
              <p:nvPr/>
            </p:nvGrpSpPr>
            <p:grpSpPr bwMode="auto">
              <a:xfrm>
                <a:off x="-462" y="-1828"/>
                <a:ext cx="6651" cy="4537"/>
                <a:chOff x="-447" y="-1828"/>
                <a:chExt cx="6651" cy="4537"/>
              </a:xfrm>
            </p:grpSpPr>
            <p:sp>
              <p:nvSpPr>
                <p:cNvPr id="12320" name="Oval 32"/>
                <p:cNvSpPr>
                  <a:spLocks noChangeAspect="1" noChangeArrowheads="1"/>
                </p:cNvSpPr>
                <p:nvPr/>
              </p:nvSpPr>
              <p:spPr bwMode="auto">
                <a:xfrm>
                  <a:off x="-447" y="-1828"/>
                  <a:ext cx="4534" cy="4534"/>
                </a:xfrm>
                <a:prstGeom prst="ellipse">
                  <a:avLst/>
                </a:prstGeom>
                <a:noFill/>
                <a:ln w="38100">
                  <a:solidFill>
                    <a:schemeClr val="accent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321" name="Oval 33"/>
                <p:cNvSpPr>
                  <a:spLocks noChangeAspect="1" noChangeArrowheads="1"/>
                </p:cNvSpPr>
                <p:nvPr/>
              </p:nvSpPr>
              <p:spPr bwMode="auto">
                <a:xfrm>
                  <a:off x="1670" y="-1825"/>
                  <a:ext cx="4534" cy="4534"/>
                </a:xfrm>
                <a:prstGeom prst="ellipse">
                  <a:avLst/>
                </a:prstGeom>
                <a:noFill/>
                <a:ln w="38100">
                  <a:solidFill>
                    <a:srgbClr val="FF66FF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2322" name="Group 34"/>
              <p:cNvGrpSpPr>
                <a:grpSpLocks/>
              </p:cNvGrpSpPr>
              <p:nvPr/>
            </p:nvGrpSpPr>
            <p:grpSpPr bwMode="auto">
              <a:xfrm>
                <a:off x="-1029" y="-2400"/>
                <a:ext cx="7785" cy="5671"/>
                <a:chOff x="-1014" y="-2400"/>
                <a:chExt cx="7785" cy="5671"/>
              </a:xfrm>
            </p:grpSpPr>
            <p:sp>
              <p:nvSpPr>
                <p:cNvPr id="12323" name="Oval 35"/>
                <p:cNvSpPr>
                  <a:spLocks noChangeAspect="1" noChangeArrowheads="1"/>
                </p:cNvSpPr>
                <p:nvPr/>
              </p:nvSpPr>
              <p:spPr bwMode="auto">
                <a:xfrm>
                  <a:off x="-1014" y="-2400"/>
                  <a:ext cx="5668" cy="5668"/>
                </a:xfrm>
                <a:prstGeom prst="ellipse">
                  <a:avLst/>
                </a:prstGeom>
                <a:noFill/>
                <a:ln w="38100">
                  <a:solidFill>
                    <a:schemeClr val="accent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324" name="Oval 36"/>
                <p:cNvSpPr>
                  <a:spLocks noChangeAspect="1" noChangeArrowheads="1"/>
                </p:cNvSpPr>
                <p:nvPr/>
              </p:nvSpPr>
              <p:spPr bwMode="auto">
                <a:xfrm>
                  <a:off x="1103" y="-2397"/>
                  <a:ext cx="5668" cy="5668"/>
                </a:xfrm>
                <a:prstGeom prst="ellipse">
                  <a:avLst/>
                </a:prstGeom>
                <a:noFill/>
                <a:ln w="38100">
                  <a:solidFill>
                    <a:srgbClr val="FF66FF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</p:grpSp>
        <p:grpSp>
          <p:nvGrpSpPr>
            <p:cNvPr id="12325" name="Group 37"/>
            <p:cNvGrpSpPr>
              <a:grpSpLocks/>
            </p:cNvGrpSpPr>
            <p:nvPr/>
          </p:nvGrpSpPr>
          <p:grpSpPr bwMode="auto">
            <a:xfrm>
              <a:off x="-1326" y="-2688"/>
              <a:ext cx="8376" cy="6234"/>
              <a:chOff x="-1326" y="-2688"/>
              <a:chExt cx="8376" cy="6234"/>
            </a:xfrm>
          </p:grpSpPr>
          <p:sp>
            <p:nvSpPr>
              <p:cNvPr id="12326" name="Oval 38"/>
              <p:cNvSpPr>
                <a:spLocks noChangeAspect="1" noChangeArrowheads="1"/>
              </p:cNvSpPr>
              <p:nvPr/>
            </p:nvSpPr>
            <p:spPr bwMode="auto">
              <a:xfrm>
                <a:off x="816" y="-2688"/>
                <a:ext cx="6234" cy="6234"/>
              </a:xfrm>
              <a:prstGeom prst="ellips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27" name="Oval 39"/>
              <p:cNvSpPr>
                <a:spLocks noChangeAspect="1" noChangeArrowheads="1"/>
              </p:cNvSpPr>
              <p:nvPr/>
            </p:nvSpPr>
            <p:spPr bwMode="auto">
              <a:xfrm>
                <a:off x="-1326" y="-2688"/>
                <a:ext cx="6234" cy="6234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2332" name="Text Box 44"/>
          <p:cNvSpPr txBox="1">
            <a:spLocks noChangeArrowheads="1"/>
          </p:cNvSpPr>
          <p:nvPr/>
        </p:nvSpPr>
        <p:spPr bwMode="auto">
          <a:xfrm>
            <a:off x="2366963" y="171450"/>
            <a:ext cx="685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333" name="Text Box 45"/>
          <p:cNvSpPr txBox="1">
            <a:spLocks noChangeArrowheads="1"/>
          </p:cNvSpPr>
          <p:nvPr/>
        </p:nvSpPr>
        <p:spPr bwMode="auto">
          <a:xfrm>
            <a:off x="6224588" y="157163"/>
            <a:ext cx="685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endParaRPr lang="nl-NL" altLang="nl-NL" sz="4000" b="1">
              <a:solidFill>
                <a:srgbClr val="FF66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336" name="Freeform 48"/>
          <p:cNvSpPr>
            <a:spLocks/>
          </p:cNvSpPr>
          <p:nvPr/>
        </p:nvSpPr>
        <p:spPr bwMode="auto">
          <a:xfrm>
            <a:off x="4572000" y="0"/>
            <a:ext cx="1588" cy="5646738"/>
          </a:xfrm>
          <a:custGeom>
            <a:avLst/>
            <a:gdLst>
              <a:gd name="T0" fmla="*/ 0 w 1"/>
              <a:gd name="T1" fmla="*/ 0 h 3557"/>
              <a:gd name="T2" fmla="*/ 0 w 1"/>
              <a:gd name="T3" fmla="*/ 3557 h 355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3557">
                <a:moveTo>
                  <a:pt x="0" y="0"/>
                </a:moveTo>
                <a:lnTo>
                  <a:pt x="0" y="3557"/>
                </a:lnTo>
              </a:path>
            </a:pathLst>
          </a:custGeom>
          <a:noFill/>
          <a:ln w="28575" cmpd="sng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2340" name="Rectangle 52"/>
          <p:cNvSpPr>
            <a:spLocks noChangeArrowheads="1"/>
          </p:cNvSpPr>
          <p:nvPr/>
        </p:nvSpPr>
        <p:spPr bwMode="auto">
          <a:xfrm>
            <a:off x="152400" y="5472113"/>
            <a:ext cx="480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wegverschil AP – BP =</a:t>
            </a: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nl-NL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r>
              <a:rPr lang="en-US" altLang="nl-NL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l</a:t>
            </a:r>
            <a:endParaRPr lang="nl-NL" altLang="nl-NL" sz="32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ymbol" pitchFamily="18" charset="2"/>
            </a:endParaRPr>
          </a:p>
        </p:txBody>
      </p:sp>
      <p:sp>
        <p:nvSpPr>
          <p:cNvPr id="12344" name="Freeform 56"/>
          <p:cNvSpPr>
            <a:spLocks/>
          </p:cNvSpPr>
          <p:nvPr/>
        </p:nvSpPr>
        <p:spPr bwMode="auto">
          <a:xfrm>
            <a:off x="5029200" y="1295400"/>
            <a:ext cx="863600" cy="4365625"/>
          </a:xfrm>
          <a:custGeom>
            <a:avLst/>
            <a:gdLst>
              <a:gd name="T0" fmla="*/ 0 w 544"/>
              <a:gd name="T1" fmla="*/ 0 h 2750"/>
              <a:gd name="T2" fmla="*/ 544 w 544"/>
              <a:gd name="T3" fmla="*/ 2750 h 275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544" h="2750">
                <a:moveTo>
                  <a:pt x="0" y="0"/>
                </a:moveTo>
                <a:lnTo>
                  <a:pt x="544" y="2750"/>
                </a:lnTo>
              </a:path>
            </a:pathLst>
          </a:custGeom>
          <a:noFill/>
          <a:ln w="28575" cmpd="sng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2347" name="Freeform 59"/>
          <p:cNvSpPr>
            <a:spLocks/>
          </p:cNvSpPr>
          <p:nvPr/>
        </p:nvSpPr>
        <p:spPr bwMode="auto">
          <a:xfrm>
            <a:off x="5341938" y="1698625"/>
            <a:ext cx="1349375" cy="3948113"/>
          </a:xfrm>
          <a:custGeom>
            <a:avLst/>
            <a:gdLst>
              <a:gd name="T0" fmla="*/ 0 w 850"/>
              <a:gd name="T1" fmla="*/ 0 h 2487"/>
              <a:gd name="T2" fmla="*/ 850 w 850"/>
              <a:gd name="T3" fmla="*/ 2487 h 248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50" h="2487">
                <a:moveTo>
                  <a:pt x="0" y="0"/>
                </a:moveTo>
                <a:lnTo>
                  <a:pt x="850" y="2487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2348" name="Freeform 60"/>
          <p:cNvSpPr>
            <a:spLocks/>
          </p:cNvSpPr>
          <p:nvPr/>
        </p:nvSpPr>
        <p:spPr bwMode="auto">
          <a:xfrm>
            <a:off x="5500688" y="1233488"/>
            <a:ext cx="2017712" cy="4413250"/>
          </a:xfrm>
          <a:custGeom>
            <a:avLst/>
            <a:gdLst>
              <a:gd name="T0" fmla="*/ 0 w 1271"/>
              <a:gd name="T1" fmla="*/ 0 h 2780"/>
              <a:gd name="T2" fmla="*/ 1271 w 1271"/>
              <a:gd name="T3" fmla="*/ 2780 h 278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71" h="2780">
                <a:moveTo>
                  <a:pt x="0" y="0"/>
                </a:moveTo>
                <a:lnTo>
                  <a:pt x="1271" y="2780"/>
                </a:lnTo>
              </a:path>
            </a:pathLst>
          </a:custGeom>
          <a:noFill/>
          <a:ln w="28575" cmpd="sng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2349" name="Freeform 61"/>
          <p:cNvSpPr>
            <a:spLocks/>
          </p:cNvSpPr>
          <p:nvPr/>
        </p:nvSpPr>
        <p:spPr bwMode="auto">
          <a:xfrm>
            <a:off x="5921375" y="1524000"/>
            <a:ext cx="2773363" cy="4122738"/>
          </a:xfrm>
          <a:custGeom>
            <a:avLst/>
            <a:gdLst>
              <a:gd name="T0" fmla="*/ 0 w 1747"/>
              <a:gd name="T1" fmla="*/ 0 h 2597"/>
              <a:gd name="T2" fmla="*/ 1747 w 1747"/>
              <a:gd name="T3" fmla="*/ 2597 h 259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747" h="2597">
                <a:moveTo>
                  <a:pt x="0" y="0"/>
                </a:moveTo>
                <a:lnTo>
                  <a:pt x="1747" y="2597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2351" name="Freeform 63"/>
          <p:cNvSpPr>
            <a:spLocks/>
          </p:cNvSpPr>
          <p:nvPr/>
        </p:nvSpPr>
        <p:spPr bwMode="auto">
          <a:xfrm>
            <a:off x="6019800" y="1066800"/>
            <a:ext cx="1524000" cy="1676400"/>
          </a:xfrm>
          <a:custGeom>
            <a:avLst/>
            <a:gdLst>
              <a:gd name="T0" fmla="*/ 0 w 960"/>
              <a:gd name="T1" fmla="*/ 0 h 1056"/>
              <a:gd name="T2" fmla="*/ 213 w 960"/>
              <a:gd name="T3" fmla="*/ 315 h 1056"/>
              <a:gd name="T4" fmla="*/ 960 w 960"/>
              <a:gd name="T5" fmla="*/ 1056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0" h="1056">
                <a:moveTo>
                  <a:pt x="0" y="0"/>
                </a:moveTo>
                <a:lnTo>
                  <a:pt x="213" y="315"/>
                </a:lnTo>
                <a:lnTo>
                  <a:pt x="960" y="1056"/>
                </a:lnTo>
              </a:path>
            </a:pathLst>
          </a:custGeom>
          <a:noFill/>
          <a:ln w="28575" cmpd="sng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2353" name="Line 65"/>
          <p:cNvSpPr>
            <a:spLocks noChangeShapeType="1"/>
          </p:cNvSpPr>
          <p:nvPr/>
        </p:nvSpPr>
        <p:spPr bwMode="auto">
          <a:xfrm>
            <a:off x="6372225" y="1125538"/>
            <a:ext cx="1371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2354" name="Rectangle 66"/>
          <p:cNvSpPr>
            <a:spLocks noChangeArrowheads="1"/>
          </p:cNvSpPr>
          <p:nvPr/>
        </p:nvSpPr>
        <p:spPr bwMode="auto">
          <a:xfrm>
            <a:off x="4743450" y="5486400"/>
            <a:ext cx="914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Symbol" pitchFamily="18" charset="2"/>
              </a:rPr>
              <a:t>0,5l</a:t>
            </a:r>
            <a:endParaRPr lang="nl-NL" altLang="nl-NL" sz="28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Symbol" pitchFamily="18" charset="2"/>
            </a:endParaRPr>
          </a:p>
        </p:txBody>
      </p:sp>
      <p:sp>
        <p:nvSpPr>
          <p:cNvPr id="12355" name="Rectangle 67"/>
          <p:cNvSpPr>
            <a:spLocks noChangeArrowheads="1"/>
          </p:cNvSpPr>
          <p:nvPr/>
        </p:nvSpPr>
        <p:spPr bwMode="auto">
          <a:xfrm>
            <a:off x="6324600" y="5486400"/>
            <a:ext cx="99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Symbol" pitchFamily="18" charset="2"/>
              </a:rPr>
              <a:t>1,5l</a:t>
            </a:r>
            <a:endParaRPr lang="nl-NL" altLang="nl-NL" sz="32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Symbol" pitchFamily="18" charset="2"/>
            </a:endParaRPr>
          </a:p>
        </p:txBody>
      </p:sp>
      <p:sp>
        <p:nvSpPr>
          <p:cNvPr id="12356" name="Rectangle 68"/>
          <p:cNvSpPr>
            <a:spLocks noChangeArrowheads="1"/>
          </p:cNvSpPr>
          <p:nvPr/>
        </p:nvSpPr>
        <p:spPr bwMode="auto">
          <a:xfrm>
            <a:off x="7477125" y="2533650"/>
            <a:ext cx="7524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3l</a:t>
            </a:r>
            <a:endParaRPr lang="nl-NL" altLang="nl-NL" sz="32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ymbol" pitchFamily="18" charset="2"/>
            </a:endParaRPr>
          </a:p>
        </p:txBody>
      </p:sp>
      <p:sp>
        <p:nvSpPr>
          <p:cNvPr id="12357" name="Rectangle 69"/>
          <p:cNvSpPr>
            <a:spLocks noChangeArrowheads="1"/>
          </p:cNvSpPr>
          <p:nvPr/>
        </p:nvSpPr>
        <p:spPr bwMode="auto">
          <a:xfrm>
            <a:off x="7319963" y="5486400"/>
            <a:ext cx="7572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2l</a:t>
            </a:r>
            <a:endParaRPr lang="nl-NL" altLang="nl-NL" sz="32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ymbol" pitchFamily="18" charset="2"/>
            </a:endParaRPr>
          </a:p>
        </p:txBody>
      </p:sp>
      <p:sp>
        <p:nvSpPr>
          <p:cNvPr id="12358" name="Rectangle 70"/>
          <p:cNvSpPr>
            <a:spLocks noChangeArrowheads="1"/>
          </p:cNvSpPr>
          <p:nvPr/>
        </p:nvSpPr>
        <p:spPr bwMode="auto">
          <a:xfrm>
            <a:off x="8281988" y="5486400"/>
            <a:ext cx="1066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Symbol" pitchFamily="18" charset="2"/>
              </a:rPr>
              <a:t>2,5l</a:t>
            </a:r>
            <a:endParaRPr lang="nl-NL" altLang="nl-NL" sz="32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Symbol" pitchFamily="18" charset="2"/>
            </a:endParaRPr>
          </a:p>
        </p:txBody>
      </p:sp>
      <p:sp>
        <p:nvSpPr>
          <p:cNvPr id="12360" name="Rectangle 72"/>
          <p:cNvSpPr>
            <a:spLocks noChangeArrowheads="1"/>
          </p:cNvSpPr>
          <p:nvPr/>
        </p:nvSpPr>
        <p:spPr bwMode="auto">
          <a:xfrm>
            <a:off x="5572125" y="5486400"/>
            <a:ext cx="685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1l</a:t>
            </a:r>
            <a:endParaRPr lang="nl-NL" altLang="nl-NL" sz="32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ymbol" pitchFamily="18" charset="2"/>
            </a:endParaRPr>
          </a:p>
        </p:txBody>
      </p:sp>
      <p:sp>
        <p:nvSpPr>
          <p:cNvPr id="12361" name="Rectangle 73"/>
          <p:cNvSpPr>
            <a:spLocks noChangeArrowheads="1"/>
          </p:cNvSpPr>
          <p:nvPr/>
        </p:nvSpPr>
        <p:spPr bwMode="auto">
          <a:xfrm>
            <a:off x="7710488" y="1547813"/>
            <a:ext cx="11287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Symbol" pitchFamily="18" charset="2"/>
              </a:rPr>
              <a:t>3,5l</a:t>
            </a:r>
            <a:endParaRPr lang="nl-NL" altLang="nl-NL" sz="32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Symbol" pitchFamily="18" charset="2"/>
            </a:endParaRPr>
          </a:p>
        </p:txBody>
      </p:sp>
      <p:sp>
        <p:nvSpPr>
          <p:cNvPr id="12365" name="Rectangle 77"/>
          <p:cNvSpPr>
            <a:spLocks noChangeArrowheads="1"/>
          </p:cNvSpPr>
          <p:nvPr/>
        </p:nvSpPr>
        <p:spPr bwMode="auto">
          <a:xfrm>
            <a:off x="4191000" y="6096000"/>
            <a:ext cx="4953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B</a:t>
            </a:r>
            <a:r>
              <a:rPr lang="en-US" altLang="nl-NL" sz="3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K    </a:t>
            </a:r>
            <a:r>
              <a:rPr lang="en-US" altLang="nl-NL" sz="3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altLang="nl-NL" sz="3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K    </a:t>
            </a:r>
            <a:r>
              <a:rPr lang="en-US" altLang="nl-NL" sz="3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altLang="nl-NL" sz="3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 K</a:t>
            </a:r>
            <a:endParaRPr lang="nl-NL" altLang="nl-NL" sz="38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366" name="Text Box 78"/>
          <p:cNvSpPr txBox="1">
            <a:spLocks noChangeArrowheads="1"/>
          </p:cNvSpPr>
          <p:nvPr/>
        </p:nvSpPr>
        <p:spPr bwMode="auto">
          <a:xfrm>
            <a:off x="7772400" y="2971800"/>
            <a:ext cx="685800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endParaRPr lang="nl-NL" altLang="nl-NL" sz="38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367" name="Text Box 79"/>
          <p:cNvSpPr txBox="1">
            <a:spLocks noChangeArrowheads="1"/>
          </p:cNvSpPr>
          <p:nvPr/>
        </p:nvSpPr>
        <p:spPr bwMode="auto">
          <a:xfrm>
            <a:off x="8382000" y="1905000"/>
            <a:ext cx="685800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</a:t>
            </a:r>
            <a:endParaRPr lang="nl-NL" altLang="nl-NL" sz="38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369" name="AutoShape 81"/>
          <p:cNvSpPr>
            <a:spLocks noChangeArrowheads="1"/>
          </p:cNvSpPr>
          <p:nvPr/>
        </p:nvSpPr>
        <p:spPr bwMode="auto">
          <a:xfrm>
            <a:off x="0" y="1412875"/>
            <a:ext cx="3240088" cy="1728788"/>
          </a:xfrm>
          <a:prstGeom prst="wedgeRoundRectCallout">
            <a:avLst>
              <a:gd name="adj1" fmla="val 128787"/>
              <a:gd name="adj2" fmla="val 194722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Wegverschil = 0</a:t>
            </a:r>
            <a:r>
              <a:rPr lang="nl-NL" altLang="nl-NL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l</a:t>
            </a:r>
            <a:r>
              <a:rPr lang="nl-NL" altLang="nl-NL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,</a:t>
            </a:r>
            <a:r>
              <a:rPr lang="nl-NL" altLang="nl-NL" sz="2400">
                <a:solidFill>
                  <a:srgbClr val="FF3300"/>
                </a:solidFill>
              </a:rPr>
              <a:t> </a:t>
            </a:r>
            <a:r>
              <a:rPr lang="nl-NL" altLang="nl-NL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</a:t>
            </a:r>
            <a:r>
              <a:rPr lang="nl-NL" altLang="nl-NL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l</a:t>
            </a:r>
            <a:r>
              <a:rPr lang="nl-NL" altLang="nl-NL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, 2</a:t>
            </a:r>
            <a:r>
              <a:rPr lang="nl-NL" altLang="nl-NL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l</a:t>
            </a:r>
            <a:r>
              <a:rPr lang="nl-NL" altLang="nl-NL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, 3</a:t>
            </a:r>
            <a:r>
              <a:rPr lang="nl-NL" altLang="nl-NL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l</a:t>
            </a:r>
            <a:r>
              <a:rPr lang="nl-NL" altLang="nl-NL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, enz. dan ontstaat een maximum (Buik)</a:t>
            </a:r>
          </a:p>
        </p:txBody>
      </p:sp>
      <p:sp>
        <p:nvSpPr>
          <p:cNvPr id="12371" name="AutoShape 83"/>
          <p:cNvSpPr>
            <a:spLocks noChangeArrowheads="1"/>
          </p:cNvSpPr>
          <p:nvPr/>
        </p:nvSpPr>
        <p:spPr bwMode="auto">
          <a:xfrm>
            <a:off x="0" y="3500438"/>
            <a:ext cx="3097213" cy="3168650"/>
          </a:xfrm>
          <a:prstGeom prst="wedgeRoundRectCallout">
            <a:avLst>
              <a:gd name="adj1" fmla="val 96949"/>
              <a:gd name="adj2" fmla="val -23648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Uit A en uit B arriveren gelijktijdig twee bergen, gevolgd door twee dalen enz.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Beide golven versterken elkaar!</a:t>
            </a:r>
          </a:p>
        </p:txBody>
      </p:sp>
      <p:sp>
        <p:nvSpPr>
          <p:cNvPr id="12372" name="AutoShape 84"/>
          <p:cNvSpPr>
            <a:spLocks noChangeArrowheads="1"/>
          </p:cNvSpPr>
          <p:nvPr/>
        </p:nvSpPr>
        <p:spPr bwMode="auto">
          <a:xfrm>
            <a:off x="0" y="3357563"/>
            <a:ext cx="3024188" cy="3500437"/>
          </a:xfrm>
          <a:prstGeom prst="wedgeRoundRectCallout">
            <a:avLst>
              <a:gd name="adj1" fmla="val 114250"/>
              <a:gd name="adj2" fmla="val -28685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Uit A arriveert een berg en uit B een dal, gevolgd door een dal uit A en een berg uit B enz.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Beide golven verzwakken elkaar!</a:t>
            </a:r>
          </a:p>
        </p:txBody>
      </p:sp>
      <p:sp>
        <p:nvSpPr>
          <p:cNvPr id="12370" name="AutoShape 82"/>
          <p:cNvSpPr>
            <a:spLocks noChangeArrowheads="1"/>
          </p:cNvSpPr>
          <p:nvPr/>
        </p:nvSpPr>
        <p:spPr bwMode="auto">
          <a:xfrm>
            <a:off x="0" y="3357563"/>
            <a:ext cx="3203575" cy="2087562"/>
          </a:xfrm>
          <a:prstGeom prst="wedgeRoundRectCallout">
            <a:avLst>
              <a:gd name="adj1" fmla="val 105847"/>
              <a:gd name="adj2" fmla="val 61481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Wegverschil = 0,5</a:t>
            </a:r>
            <a:r>
              <a:rPr lang="nl-NL" altLang="nl-NL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Symbol" pitchFamily="18" charset="2"/>
              </a:rPr>
              <a:t>l</a:t>
            </a:r>
            <a:r>
              <a:rPr lang="nl-NL" altLang="nl-NL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,</a:t>
            </a:r>
            <a:r>
              <a:rPr lang="nl-NL" altLang="nl-NL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1,5</a:t>
            </a:r>
            <a:r>
              <a:rPr lang="nl-NL" altLang="nl-NL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Symbol" pitchFamily="18" charset="2"/>
              </a:rPr>
              <a:t>l</a:t>
            </a:r>
            <a:r>
              <a:rPr lang="nl-NL" altLang="nl-NL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, 2,5</a:t>
            </a:r>
            <a:r>
              <a:rPr lang="nl-NL" altLang="nl-NL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Symbol" pitchFamily="18" charset="2"/>
              </a:rPr>
              <a:t>l</a:t>
            </a:r>
            <a:r>
              <a:rPr lang="nl-NL" altLang="nl-NL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, 3,5</a:t>
            </a:r>
            <a:r>
              <a:rPr lang="nl-NL" altLang="nl-NL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Symbol" pitchFamily="18" charset="2"/>
              </a:rPr>
              <a:t>l</a:t>
            </a:r>
            <a:r>
              <a:rPr lang="nl-NL" altLang="nl-NL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, enz. dan ontstaat een minimum (Knoop)</a:t>
            </a:r>
          </a:p>
        </p:txBody>
      </p:sp>
    </p:spTree>
    <p:extLst>
      <p:ext uri="{BB962C8B-B14F-4D97-AF65-F5344CB8AC3E}">
        <p14:creationId xmlns:p14="http://schemas.microsoft.com/office/powerpoint/2010/main" val="1510007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2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2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2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2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23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23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2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2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2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2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2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2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2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2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2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2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2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2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2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12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2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2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2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2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12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12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43" grpId="0" animBg="1"/>
      <p:bldP spid="12332" grpId="0" autoUpdateAnimBg="0"/>
      <p:bldP spid="12333" grpId="0" autoUpdateAnimBg="0"/>
      <p:bldP spid="12336" grpId="0" animBg="1"/>
      <p:bldP spid="12340" grpId="0" autoUpdateAnimBg="0"/>
      <p:bldP spid="12344" grpId="0" animBg="1"/>
      <p:bldP spid="12347" grpId="0" animBg="1"/>
      <p:bldP spid="12348" grpId="0" animBg="1"/>
      <p:bldP spid="12349" grpId="0" animBg="1"/>
      <p:bldP spid="12351" grpId="0" animBg="1"/>
      <p:bldP spid="12353" grpId="0" animBg="1"/>
      <p:bldP spid="12354" grpId="0" autoUpdateAnimBg="0"/>
      <p:bldP spid="12355" grpId="0" autoUpdateAnimBg="0"/>
      <p:bldP spid="12356" grpId="0" autoUpdateAnimBg="0"/>
      <p:bldP spid="12357" grpId="0" autoUpdateAnimBg="0"/>
      <p:bldP spid="12358" grpId="0" autoUpdateAnimBg="0"/>
      <p:bldP spid="12360" grpId="0" autoUpdateAnimBg="0"/>
      <p:bldP spid="12361" grpId="0" autoUpdateAnimBg="0"/>
      <p:bldP spid="12365" grpId="0" autoUpdateAnimBg="0"/>
      <p:bldP spid="12366" grpId="0" autoUpdateAnimBg="0"/>
      <p:bldP spid="12367" grpId="0" autoUpdateAnimBg="0"/>
      <p:bldP spid="12369" grpId="0" animBg="1"/>
      <p:bldP spid="12371" grpId="0" animBg="1"/>
      <p:bldP spid="12372" grpId="0" animBg="1"/>
      <p:bldP spid="1237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83" name="Rectangle 67"/>
          <p:cNvSpPr>
            <a:spLocks noChangeArrowheads="1"/>
          </p:cNvSpPr>
          <p:nvPr/>
        </p:nvSpPr>
        <p:spPr bwMode="auto">
          <a:xfrm>
            <a:off x="0" y="5257800"/>
            <a:ext cx="8839200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Wat ontstaat er in punt  P?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Een maximum of een minimum?</a:t>
            </a:r>
            <a:endParaRPr lang="nl-NL" altLang="nl-NL" sz="28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ymbol" pitchFamily="18" charset="2"/>
            </a:endParaRPr>
          </a:p>
        </p:txBody>
      </p:sp>
      <p:sp>
        <p:nvSpPr>
          <p:cNvPr id="34911" name="AutoShape 95"/>
          <p:cNvSpPr>
            <a:spLocks noChangeArrowheads="1"/>
          </p:cNvSpPr>
          <p:nvPr/>
        </p:nvSpPr>
        <p:spPr bwMode="auto">
          <a:xfrm>
            <a:off x="6659563" y="3716338"/>
            <a:ext cx="2484437" cy="3141662"/>
          </a:xfrm>
          <a:prstGeom prst="wedgeRoundRectCallout">
            <a:avLst>
              <a:gd name="adj1" fmla="val -253065"/>
              <a:gd name="adj2" fmla="val -84259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Wegverschil is 11,0 – 5,0 = 6,0 cm.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Dat is 3</a:t>
            </a:r>
            <a:r>
              <a:rPr lang="nl-NL" altLang="nl-NL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l</a:t>
            </a:r>
            <a:r>
              <a:rPr lang="nl-NL" altLang="nl-NL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Beide golven versterken elkaar!</a:t>
            </a:r>
          </a:p>
        </p:txBody>
      </p:sp>
      <p:grpSp>
        <p:nvGrpSpPr>
          <p:cNvPr id="34898" name="Group 82"/>
          <p:cNvGrpSpPr>
            <a:grpSpLocks/>
          </p:cNvGrpSpPr>
          <p:nvPr/>
        </p:nvGrpSpPr>
        <p:grpSpPr bwMode="auto">
          <a:xfrm>
            <a:off x="2895600" y="685800"/>
            <a:ext cx="4343400" cy="3567113"/>
            <a:chOff x="1824" y="432"/>
            <a:chExt cx="2736" cy="2247"/>
          </a:xfrm>
        </p:grpSpPr>
        <p:sp>
          <p:nvSpPr>
            <p:cNvPr id="34875" name="Text Box 59"/>
            <p:cNvSpPr txBox="1">
              <a:spLocks noChangeArrowheads="1"/>
            </p:cNvSpPr>
            <p:nvPr/>
          </p:nvSpPr>
          <p:spPr bwMode="auto">
            <a:xfrm>
              <a:off x="3888" y="2256"/>
              <a:ext cx="432" cy="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38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R</a:t>
              </a:r>
              <a:endParaRPr lang="nl-NL" altLang="nl-NL" sz="3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79" name="Oval 63"/>
            <p:cNvSpPr>
              <a:spLocks noChangeAspect="1" noChangeArrowheads="1"/>
            </p:cNvSpPr>
            <p:nvPr/>
          </p:nvSpPr>
          <p:spPr bwMode="auto">
            <a:xfrm>
              <a:off x="3936" y="2208"/>
              <a:ext cx="96" cy="96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34887" name="Freeform 71"/>
            <p:cNvSpPr>
              <a:spLocks/>
            </p:cNvSpPr>
            <p:nvPr/>
          </p:nvSpPr>
          <p:spPr bwMode="auto">
            <a:xfrm>
              <a:off x="1824" y="432"/>
              <a:ext cx="2171" cy="1817"/>
            </a:xfrm>
            <a:custGeom>
              <a:avLst/>
              <a:gdLst>
                <a:gd name="T0" fmla="*/ 0 w 2171"/>
                <a:gd name="T1" fmla="*/ 0 h 1817"/>
                <a:gd name="T2" fmla="*/ 2171 w 2171"/>
                <a:gd name="T3" fmla="*/ 1817 h 1817"/>
                <a:gd name="T4" fmla="*/ 2112 w 2171"/>
                <a:gd name="T5" fmla="*/ 1 h 1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71" h="1817">
                  <a:moveTo>
                    <a:pt x="0" y="0"/>
                  </a:moveTo>
                  <a:lnTo>
                    <a:pt x="2171" y="1817"/>
                  </a:lnTo>
                  <a:lnTo>
                    <a:pt x="2112" y="1"/>
                  </a:lnTo>
                </a:path>
              </a:pathLst>
            </a:custGeom>
            <a:noFill/>
            <a:ln w="28575" cmpd="sng">
              <a:solidFill>
                <a:srgbClr val="FF3300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34891" name="Rectangle 75"/>
            <p:cNvSpPr>
              <a:spLocks noChangeArrowheads="1"/>
            </p:cNvSpPr>
            <p:nvPr/>
          </p:nvSpPr>
          <p:spPr bwMode="auto">
            <a:xfrm>
              <a:off x="3744" y="1104"/>
              <a:ext cx="816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32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6,0cm</a:t>
              </a:r>
              <a:endParaRPr lang="nl-NL" altLang="nl-NL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endParaRPr>
            </a:p>
          </p:txBody>
        </p:sp>
        <p:sp>
          <p:nvSpPr>
            <p:cNvPr id="34892" name="Rectangle 76"/>
            <p:cNvSpPr>
              <a:spLocks noChangeArrowheads="1"/>
            </p:cNvSpPr>
            <p:nvPr/>
          </p:nvSpPr>
          <p:spPr bwMode="auto">
            <a:xfrm>
              <a:off x="3024" y="1584"/>
              <a:ext cx="816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32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10cm</a:t>
              </a:r>
              <a:endParaRPr lang="nl-NL" altLang="nl-NL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endParaRPr>
            </a:p>
          </p:txBody>
        </p:sp>
      </p:grpSp>
      <p:sp>
        <p:nvSpPr>
          <p:cNvPr id="34882" name="Rectangle 66"/>
          <p:cNvSpPr>
            <a:spLocks noChangeArrowheads="1"/>
          </p:cNvSpPr>
          <p:nvPr/>
        </p:nvSpPr>
        <p:spPr bwMode="auto">
          <a:xfrm>
            <a:off x="0" y="4495800"/>
            <a:ext cx="9144000" cy="87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en B zijn trillingsbronnen, </a:t>
            </a:r>
            <a:r>
              <a:rPr lang="en-US" altLang="nl-NL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l = 2,0 </a:t>
            </a:r>
            <a:r>
              <a:rPr lang="en-US" altLang="nl-NL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cm</a:t>
            </a:r>
            <a:endParaRPr lang="nl-NL" altLang="nl-NL" sz="32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34896" name="Group 80"/>
          <p:cNvGrpSpPr>
            <a:grpSpLocks/>
          </p:cNvGrpSpPr>
          <p:nvPr/>
        </p:nvGrpSpPr>
        <p:grpSpPr bwMode="auto">
          <a:xfrm>
            <a:off x="1143000" y="685800"/>
            <a:ext cx="5105400" cy="2652713"/>
            <a:chOff x="720" y="432"/>
            <a:chExt cx="3216" cy="1671"/>
          </a:xfrm>
        </p:grpSpPr>
        <p:grpSp>
          <p:nvGrpSpPr>
            <p:cNvPr id="34895" name="Group 79"/>
            <p:cNvGrpSpPr>
              <a:grpSpLocks/>
            </p:cNvGrpSpPr>
            <p:nvPr/>
          </p:nvGrpSpPr>
          <p:grpSpPr bwMode="auto">
            <a:xfrm>
              <a:off x="720" y="432"/>
              <a:ext cx="3216" cy="1671"/>
              <a:chOff x="720" y="432"/>
              <a:chExt cx="3216" cy="1671"/>
            </a:xfrm>
          </p:grpSpPr>
          <p:grpSp>
            <p:nvGrpSpPr>
              <p:cNvPr id="34894" name="Group 78"/>
              <p:cNvGrpSpPr>
                <a:grpSpLocks/>
              </p:cNvGrpSpPr>
              <p:nvPr/>
            </p:nvGrpSpPr>
            <p:grpSpPr bwMode="auto">
              <a:xfrm>
                <a:off x="720" y="432"/>
                <a:ext cx="3216" cy="1671"/>
                <a:chOff x="720" y="432"/>
                <a:chExt cx="3216" cy="1671"/>
              </a:xfrm>
            </p:grpSpPr>
            <p:sp>
              <p:nvSpPr>
                <p:cNvPr id="34885" name="Freeform 69"/>
                <p:cNvSpPr>
                  <a:spLocks/>
                </p:cNvSpPr>
                <p:nvPr/>
              </p:nvSpPr>
              <p:spPr bwMode="auto">
                <a:xfrm>
                  <a:off x="1015" y="432"/>
                  <a:ext cx="2921" cy="1159"/>
                </a:xfrm>
                <a:custGeom>
                  <a:avLst/>
                  <a:gdLst>
                    <a:gd name="T0" fmla="*/ 809 w 2921"/>
                    <a:gd name="T1" fmla="*/ 0 h 1159"/>
                    <a:gd name="T2" fmla="*/ 0 w 2921"/>
                    <a:gd name="T3" fmla="*/ 1159 h 1159"/>
                    <a:gd name="T4" fmla="*/ 2921 w 2921"/>
                    <a:gd name="T5" fmla="*/ 1 h 1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921" h="1159">
                      <a:moveTo>
                        <a:pt x="809" y="0"/>
                      </a:moveTo>
                      <a:lnTo>
                        <a:pt x="0" y="1159"/>
                      </a:lnTo>
                      <a:lnTo>
                        <a:pt x="2921" y="1"/>
                      </a:ln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4893" name="Text Box 77"/>
                <p:cNvSpPr txBox="1">
                  <a:spLocks noChangeArrowheads="1"/>
                </p:cNvSpPr>
                <p:nvPr/>
              </p:nvSpPr>
              <p:spPr bwMode="auto">
                <a:xfrm>
                  <a:off x="720" y="1680"/>
                  <a:ext cx="432" cy="42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US" altLang="nl-NL" sz="3800" b="1">
                      <a:solidFill>
                        <a:srgbClr val="00CC99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P</a:t>
                  </a:r>
                  <a:endParaRPr lang="nl-NL" altLang="nl-NL" sz="3800" b="1">
                    <a:solidFill>
                      <a:srgbClr val="00CC9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</p:grpSp>
          <p:sp>
            <p:nvSpPr>
              <p:cNvPr id="34877" name="Oval 61"/>
              <p:cNvSpPr>
                <a:spLocks noChangeAspect="1" noChangeArrowheads="1"/>
              </p:cNvSpPr>
              <p:nvPr/>
            </p:nvSpPr>
            <p:spPr bwMode="auto">
              <a:xfrm>
                <a:off x="960" y="1536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34881" name="Rectangle 65"/>
            <p:cNvSpPr>
              <a:spLocks noChangeArrowheads="1"/>
            </p:cNvSpPr>
            <p:nvPr/>
          </p:nvSpPr>
          <p:spPr bwMode="auto">
            <a:xfrm>
              <a:off x="1008" y="720"/>
              <a:ext cx="816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3200" b="1">
                  <a:solidFill>
                    <a:srgbClr val="00CC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5,0cm</a:t>
              </a:r>
              <a:endParaRPr lang="nl-NL" altLang="nl-NL" sz="32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endParaRPr>
            </a:p>
          </p:txBody>
        </p:sp>
        <p:sp>
          <p:nvSpPr>
            <p:cNvPr id="34888" name="Rectangle 72"/>
            <p:cNvSpPr>
              <a:spLocks noChangeArrowheads="1"/>
            </p:cNvSpPr>
            <p:nvPr/>
          </p:nvSpPr>
          <p:spPr bwMode="auto">
            <a:xfrm>
              <a:off x="2736" y="480"/>
              <a:ext cx="816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3200" b="1">
                  <a:solidFill>
                    <a:srgbClr val="00CC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11cm</a:t>
              </a:r>
              <a:endParaRPr lang="nl-NL" altLang="nl-NL" sz="32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endParaRPr>
            </a:p>
          </p:txBody>
        </p:sp>
      </p:grpSp>
      <p:grpSp>
        <p:nvGrpSpPr>
          <p:cNvPr id="34897" name="Group 81"/>
          <p:cNvGrpSpPr>
            <a:grpSpLocks/>
          </p:cNvGrpSpPr>
          <p:nvPr/>
        </p:nvGrpSpPr>
        <p:grpSpPr bwMode="auto">
          <a:xfrm>
            <a:off x="2819400" y="685800"/>
            <a:ext cx="3429000" cy="3567113"/>
            <a:chOff x="1776" y="432"/>
            <a:chExt cx="2160" cy="2247"/>
          </a:xfrm>
        </p:grpSpPr>
        <p:sp>
          <p:nvSpPr>
            <p:cNvPr id="34876" name="Text Box 60"/>
            <p:cNvSpPr txBox="1">
              <a:spLocks noChangeArrowheads="1"/>
            </p:cNvSpPr>
            <p:nvPr/>
          </p:nvSpPr>
          <p:spPr bwMode="auto">
            <a:xfrm>
              <a:off x="2400" y="2256"/>
              <a:ext cx="432" cy="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38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Q</a:t>
              </a:r>
              <a:endParaRPr lang="nl-NL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78" name="Oval 62"/>
            <p:cNvSpPr>
              <a:spLocks noChangeAspect="1" noChangeArrowheads="1"/>
            </p:cNvSpPr>
            <p:nvPr/>
          </p:nvSpPr>
          <p:spPr bwMode="auto">
            <a:xfrm>
              <a:off x="2544" y="2208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34886" name="Freeform 70"/>
            <p:cNvSpPr>
              <a:spLocks/>
            </p:cNvSpPr>
            <p:nvPr/>
          </p:nvSpPr>
          <p:spPr bwMode="auto">
            <a:xfrm>
              <a:off x="1824" y="432"/>
              <a:ext cx="2112" cy="1808"/>
            </a:xfrm>
            <a:custGeom>
              <a:avLst/>
              <a:gdLst>
                <a:gd name="T0" fmla="*/ 0 w 2112"/>
                <a:gd name="T1" fmla="*/ 0 h 1808"/>
                <a:gd name="T2" fmla="*/ 773 w 2112"/>
                <a:gd name="T3" fmla="*/ 1808 h 1808"/>
                <a:gd name="T4" fmla="*/ 2112 w 2112"/>
                <a:gd name="T5" fmla="*/ 1 h 18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2" h="1808">
                  <a:moveTo>
                    <a:pt x="0" y="0"/>
                  </a:moveTo>
                  <a:lnTo>
                    <a:pt x="773" y="1808"/>
                  </a:lnTo>
                  <a:lnTo>
                    <a:pt x="2112" y="1"/>
                  </a:lnTo>
                </a:path>
              </a:pathLst>
            </a:custGeom>
            <a:noFill/>
            <a:ln w="2857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34889" name="Rectangle 73"/>
            <p:cNvSpPr>
              <a:spLocks noChangeArrowheads="1"/>
            </p:cNvSpPr>
            <p:nvPr/>
          </p:nvSpPr>
          <p:spPr bwMode="auto">
            <a:xfrm>
              <a:off x="3120" y="816"/>
              <a:ext cx="816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32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8,0cm</a:t>
              </a:r>
              <a:endParaRPr lang="nl-NL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endParaRPr>
            </a:p>
          </p:txBody>
        </p:sp>
        <p:sp>
          <p:nvSpPr>
            <p:cNvPr id="34890" name="Rectangle 74"/>
            <p:cNvSpPr>
              <a:spLocks noChangeArrowheads="1"/>
            </p:cNvSpPr>
            <p:nvPr/>
          </p:nvSpPr>
          <p:spPr bwMode="auto">
            <a:xfrm>
              <a:off x="1776" y="1392"/>
              <a:ext cx="816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32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7,0cm</a:t>
              </a:r>
              <a:endParaRPr lang="nl-NL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endParaRPr>
            </a:p>
          </p:txBody>
        </p:sp>
      </p:grpSp>
      <p:grpSp>
        <p:nvGrpSpPr>
          <p:cNvPr id="34904" name="Group 88"/>
          <p:cNvGrpSpPr>
            <a:grpSpLocks/>
          </p:cNvGrpSpPr>
          <p:nvPr/>
        </p:nvGrpSpPr>
        <p:grpSpPr bwMode="auto">
          <a:xfrm>
            <a:off x="2381250" y="114300"/>
            <a:ext cx="4543425" cy="715963"/>
            <a:chOff x="1491" y="99"/>
            <a:chExt cx="2862" cy="451"/>
          </a:xfrm>
        </p:grpSpPr>
        <p:sp>
          <p:nvSpPr>
            <p:cNvPr id="34857" name="Text Box 41"/>
            <p:cNvSpPr txBox="1">
              <a:spLocks noChangeArrowheads="1"/>
            </p:cNvSpPr>
            <p:nvPr/>
          </p:nvSpPr>
          <p:spPr bwMode="auto">
            <a:xfrm>
              <a:off x="1491" y="108"/>
              <a:ext cx="43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58" name="Text Box 42"/>
            <p:cNvSpPr txBox="1">
              <a:spLocks noChangeArrowheads="1"/>
            </p:cNvSpPr>
            <p:nvPr/>
          </p:nvSpPr>
          <p:spPr bwMode="auto">
            <a:xfrm>
              <a:off x="3921" y="99"/>
              <a:ext cx="43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FF66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</a:t>
              </a:r>
              <a:endParaRPr lang="nl-NL" altLang="nl-NL" sz="4000" b="1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99" name="Oval 83"/>
            <p:cNvSpPr>
              <a:spLocks noChangeAspect="1" noChangeArrowheads="1"/>
            </p:cNvSpPr>
            <p:nvPr/>
          </p:nvSpPr>
          <p:spPr bwMode="auto">
            <a:xfrm>
              <a:off x="1785" y="432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34900" name="Oval 84"/>
            <p:cNvSpPr>
              <a:spLocks noChangeAspect="1" noChangeArrowheads="1"/>
            </p:cNvSpPr>
            <p:nvPr/>
          </p:nvSpPr>
          <p:spPr bwMode="auto">
            <a:xfrm>
              <a:off x="3840" y="429"/>
              <a:ext cx="96" cy="96"/>
            </a:xfrm>
            <a:prstGeom prst="ellipse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34905" name="Rectangle 89"/>
          <p:cNvSpPr>
            <a:spLocks noChangeArrowheads="1"/>
          </p:cNvSpPr>
          <p:nvPr/>
        </p:nvSpPr>
        <p:spPr bwMode="auto">
          <a:xfrm>
            <a:off x="914400" y="3276600"/>
            <a:ext cx="192881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max in P</a:t>
            </a:r>
            <a:endParaRPr lang="nl-NL" altLang="nl-NL" sz="32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ymbol" pitchFamily="18" charset="2"/>
            </a:endParaRPr>
          </a:p>
        </p:txBody>
      </p:sp>
      <p:sp>
        <p:nvSpPr>
          <p:cNvPr id="34906" name="Rectangle 90"/>
          <p:cNvSpPr>
            <a:spLocks noChangeArrowheads="1"/>
          </p:cNvSpPr>
          <p:nvPr/>
        </p:nvSpPr>
        <p:spPr bwMode="auto">
          <a:xfrm>
            <a:off x="3733800" y="4038600"/>
            <a:ext cx="220662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min in Q</a:t>
            </a:r>
            <a:endParaRPr lang="nl-NL" altLang="nl-NL" sz="32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ymbol" pitchFamily="18" charset="2"/>
            </a:endParaRPr>
          </a:p>
        </p:txBody>
      </p:sp>
      <p:sp>
        <p:nvSpPr>
          <p:cNvPr id="34907" name="Rectangle 91"/>
          <p:cNvSpPr>
            <a:spLocks noChangeArrowheads="1"/>
          </p:cNvSpPr>
          <p:nvPr/>
        </p:nvSpPr>
        <p:spPr bwMode="auto">
          <a:xfrm>
            <a:off x="6172200" y="4191000"/>
            <a:ext cx="2971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Max in Q</a:t>
            </a:r>
            <a:endParaRPr lang="nl-NL" altLang="nl-NL" sz="32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ymbol" pitchFamily="18" charset="2"/>
            </a:endParaRPr>
          </a:p>
        </p:txBody>
      </p:sp>
      <p:sp>
        <p:nvSpPr>
          <p:cNvPr id="34908" name="Rectangle 92"/>
          <p:cNvSpPr>
            <a:spLocks noChangeArrowheads="1"/>
          </p:cNvSpPr>
          <p:nvPr/>
        </p:nvSpPr>
        <p:spPr bwMode="auto">
          <a:xfrm>
            <a:off x="3779838" y="5229225"/>
            <a:ext cx="990600" cy="6858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Q?</a:t>
            </a:r>
            <a:endParaRPr lang="nl-NL" altLang="nl-NL" sz="32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ymbol" pitchFamily="18" charset="2"/>
            </a:endParaRPr>
          </a:p>
        </p:txBody>
      </p:sp>
      <p:sp>
        <p:nvSpPr>
          <p:cNvPr id="34910" name="Rectangle 94"/>
          <p:cNvSpPr>
            <a:spLocks noChangeArrowheads="1"/>
          </p:cNvSpPr>
          <p:nvPr/>
        </p:nvSpPr>
        <p:spPr bwMode="auto">
          <a:xfrm>
            <a:off x="3692525" y="5229225"/>
            <a:ext cx="1152525" cy="6858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R?</a:t>
            </a:r>
            <a:endParaRPr lang="nl-NL" altLang="nl-NL" sz="32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ymbol" pitchFamily="18" charset="2"/>
            </a:endParaRPr>
          </a:p>
        </p:txBody>
      </p:sp>
      <p:sp>
        <p:nvSpPr>
          <p:cNvPr id="34913" name="AutoShape 97"/>
          <p:cNvSpPr>
            <a:spLocks noChangeArrowheads="1"/>
          </p:cNvSpPr>
          <p:nvPr/>
        </p:nvSpPr>
        <p:spPr bwMode="auto">
          <a:xfrm>
            <a:off x="6588125" y="0"/>
            <a:ext cx="2771775" cy="3095625"/>
          </a:xfrm>
          <a:prstGeom prst="wedgeRoundRectCallout">
            <a:avLst>
              <a:gd name="adj1" fmla="val -137227"/>
              <a:gd name="adj2" fmla="val 65537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Wegverschil is 1,0 cm.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Dat is 1/2</a:t>
            </a:r>
            <a:r>
              <a:rPr lang="nl-NL" altLang="nl-NL" sz="24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l</a:t>
            </a:r>
            <a:r>
              <a:rPr lang="nl-NL" altLang="nl-NL" sz="24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Beide golven werken elkaar tegen</a:t>
            </a:r>
          </a:p>
        </p:txBody>
      </p:sp>
      <p:sp>
        <p:nvSpPr>
          <p:cNvPr id="34914" name="AutoShape 98"/>
          <p:cNvSpPr>
            <a:spLocks noChangeArrowheads="1"/>
          </p:cNvSpPr>
          <p:nvPr/>
        </p:nvSpPr>
        <p:spPr bwMode="auto">
          <a:xfrm>
            <a:off x="0" y="0"/>
            <a:ext cx="2627313" cy="2565400"/>
          </a:xfrm>
          <a:prstGeom prst="wedgeRoundRectCallout">
            <a:avLst>
              <a:gd name="adj1" fmla="val 188731"/>
              <a:gd name="adj2" fmla="val 3898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Wegverschil is . . . .cm.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Dat is . . . .</a:t>
            </a:r>
            <a:r>
              <a:rPr lang="nl-NL" altLang="nl-NL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l</a:t>
            </a:r>
            <a:r>
              <a:rPr lang="nl-NL" altLang="nl-NL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Beide golven ………………..</a:t>
            </a:r>
          </a:p>
        </p:txBody>
      </p:sp>
      <p:sp>
        <p:nvSpPr>
          <p:cNvPr id="34915" name="Text Box 99"/>
          <p:cNvSpPr txBox="1">
            <a:spLocks noChangeArrowheads="1"/>
          </p:cNvSpPr>
          <p:nvPr/>
        </p:nvSpPr>
        <p:spPr bwMode="auto">
          <a:xfrm>
            <a:off x="558800" y="511175"/>
            <a:ext cx="733425" cy="4572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4,0</a:t>
            </a:r>
          </a:p>
        </p:txBody>
      </p:sp>
      <p:sp>
        <p:nvSpPr>
          <p:cNvPr id="34916" name="Text Box 100"/>
          <p:cNvSpPr txBox="1">
            <a:spLocks noChangeArrowheads="1"/>
          </p:cNvSpPr>
          <p:nvPr/>
        </p:nvSpPr>
        <p:spPr bwMode="auto">
          <a:xfrm>
            <a:off x="1360488" y="836613"/>
            <a:ext cx="590550" cy="4572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2</a:t>
            </a:r>
          </a:p>
        </p:txBody>
      </p:sp>
      <p:sp>
        <p:nvSpPr>
          <p:cNvPr id="34917" name="Text Box 101"/>
          <p:cNvSpPr txBox="1">
            <a:spLocks noChangeArrowheads="1"/>
          </p:cNvSpPr>
          <p:nvPr/>
        </p:nvSpPr>
        <p:spPr bwMode="auto">
          <a:xfrm>
            <a:off x="468313" y="1628775"/>
            <a:ext cx="1800225" cy="82232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versterken elkaar</a:t>
            </a:r>
          </a:p>
        </p:txBody>
      </p:sp>
    </p:spTree>
    <p:extLst>
      <p:ext uri="{BB962C8B-B14F-4D97-AF65-F5344CB8AC3E}">
        <p14:creationId xmlns:p14="http://schemas.microsoft.com/office/powerpoint/2010/main" val="347563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4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4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4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49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4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4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49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4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34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4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34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34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34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34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34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34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34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83" grpId="0" autoUpdateAnimBg="0"/>
      <p:bldP spid="34911" grpId="0" animBg="1"/>
      <p:bldP spid="34882" grpId="0" autoUpdateAnimBg="0"/>
      <p:bldP spid="34905" grpId="0" autoUpdateAnimBg="0"/>
      <p:bldP spid="34906" grpId="0" autoUpdateAnimBg="0"/>
      <p:bldP spid="34907" grpId="0" autoUpdateAnimBg="0"/>
      <p:bldP spid="34908" grpId="0" animBg="1" autoUpdateAnimBg="0"/>
      <p:bldP spid="34910" grpId="0" animBg="1" autoUpdateAnimBg="0"/>
      <p:bldP spid="34913" grpId="0" animBg="1"/>
      <p:bldP spid="34914" grpId="0" animBg="1"/>
      <p:bldP spid="34915" grpId="0" animBg="1"/>
      <p:bldP spid="34916" grpId="0" animBg="1"/>
      <p:bldP spid="349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9" name="Picture 3" descr="Scannen0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1588"/>
            <a:ext cx="9144000" cy="6958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15100" y="6538913"/>
            <a:ext cx="2700338" cy="503237"/>
          </a:xfrm>
        </p:spPr>
        <p:txBody>
          <a:bodyPr/>
          <a:lstStyle/>
          <a:p>
            <a:r>
              <a:rPr lang="en-US" altLang="nl-NL" sz="1600" b="1">
                <a:solidFill>
                  <a:schemeClr val="tx1"/>
                </a:solidFill>
              </a:rPr>
              <a:t>Systematische Natuurkunde</a:t>
            </a:r>
            <a:endParaRPr lang="nl-NL" altLang="nl-NL" sz="1600" b="1">
              <a:solidFill>
                <a:schemeClr val="tx1"/>
              </a:solidFill>
            </a:endParaRPr>
          </a:p>
        </p:txBody>
      </p:sp>
      <p:grpSp>
        <p:nvGrpSpPr>
          <p:cNvPr id="39958" name="Group 22"/>
          <p:cNvGrpSpPr>
            <a:grpSpLocks/>
          </p:cNvGrpSpPr>
          <p:nvPr/>
        </p:nvGrpSpPr>
        <p:grpSpPr bwMode="auto">
          <a:xfrm>
            <a:off x="1495425" y="14288"/>
            <a:ext cx="5094288" cy="5289550"/>
            <a:chOff x="942" y="9"/>
            <a:chExt cx="3209" cy="3332"/>
          </a:xfrm>
        </p:grpSpPr>
        <p:sp>
          <p:nvSpPr>
            <p:cNvPr id="39945" name="Freeform 9"/>
            <p:cNvSpPr>
              <a:spLocks/>
            </p:cNvSpPr>
            <p:nvPr/>
          </p:nvSpPr>
          <p:spPr bwMode="auto">
            <a:xfrm>
              <a:off x="942" y="9"/>
              <a:ext cx="1570" cy="3332"/>
            </a:xfrm>
            <a:custGeom>
              <a:avLst/>
              <a:gdLst>
                <a:gd name="T0" fmla="*/ 1570 w 1570"/>
                <a:gd name="T1" fmla="*/ 3332 h 3332"/>
                <a:gd name="T2" fmla="*/ 951 w 1570"/>
                <a:gd name="T3" fmla="*/ 1682 h 3332"/>
                <a:gd name="T4" fmla="*/ 512 w 1570"/>
                <a:gd name="T5" fmla="*/ 841 h 3332"/>
                <a:gd name="T6" fmla="*/ 0 w 1570"/>
                <a:gd name="T7" fmla="*/ 0 h 3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0" h="3332">
                  <a:moveTo>
                    <a:pt x="1570" y="3332"/>
                  </a:moveTo>
                  <a:cubicBezTo>
                    <a:pt x="1467" y="3057"/>
                    <a:pt x="1127" y="2097"/>
                    <a:pt x="951" y="1682"/>
                  </a:cubicBezTo>
                  <a:cubicBezTo>
                    <a:pt x="775" y="1267"/>
                    <a:pt x="671" y="1121"/>
                    <a:pt x="512" y="841"/>
                  </a:cubicBezTo>
                  <a:cubicBezTo>
                    <a:pt x="353" y="561"/>
                    <a:pt x="107" y="175"/>
                    <a:pt x="0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39946" name="Freeform 10"/>
            <p:cNvSpPr>
              <a:spLocks/>
            </p:cNvSpPr>
            <p:nvPr/>
          </p:nvSpPr>
          <p:spPr bwMode="auto">
            <a:xfrm>
              <a:off x="2094" y="18"/>
              <a:ext cx="658" cy="3315"/>
            </a:xfrm>
            <a:custGeom>
              <a:avLst/>
              <a:gdLst>
                <a:gd name="T0" fmla="*/ 658 w 658"/>
                <a:gd name="T1" fmla="*/ 3315 h 3315"/>
                <a:gd name="T2" fmla="*/ 559 w 658"/>
                <a:gd name="T3" fmla="*/ 2473 h 3315"/>
                <a:gd name="T4" fmla="*/ 393 w 658"/>
                <a:gd name="T5" fmla="*/ 1024 h 3315"/>
                <a:gd name="T6" fmla="*/ 0 w 658"/>
                <a:gd name="T7" fmla="*/ 0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8" h="3315">
                  <a:moveTo>
                    <a:pt x="658" y="3315"/>
                  </a:moveTo>
                  <a:cubicBezTo>
                    <a:pt x="641" y="3174"/>
                    <a:pt x="603" y="2855"/>
                    <a:pt x="559" y="2473"/>
                  </a:cubicBezTo>
                  <a:cubicBezTo>
                    <a:pt x="515" y="2091"/>
                    <a:pt x="486" y="1436"/>
                    <a:pt x="393" y="1024"/>
                  </a:cubicBezTo>
                  <a:cubicBezTo>
                    <a:pt x="300" y="612"/>
                    <a:pt x="82" y="213"/>
                    <a:pt x="0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39948" name="Freeform 12"/>
            <p:cNvSpPr>
              <a:spLocks/>
            </p:cNvSpPr>
            <p:nvPr/>
          </p:nvSpPr>
          <p:spPr bwMode="auto">
            <a:xfrm>
              <a:off x="3291" y="18"/>
              <a:ext cx="860" cy="3305"/>
            </a:xfrm>
            <a:custGeom>
              <a:avLst/>
              <a:gdLst>
                <a:gd name="T0" fmla="*/ 0 w 860"/>
                <a:gd name="T1" fmla="*/ 3305 h 3305"/>
                <a:gd name="T2" fmla="*/ 266 w 860"/>
                <a:gd name="T3" fmla="*/ 2176 h 3305"/>
                <a:gd name="T4" fmla="*/ 860 w 860"/>
                <a:gd name="T5" fmla="*/ 0 h 3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0" h="3305">
                  <a:moveTo>
                    <a:pt x="0" y="3305"/>
                  </a:moveTo>
                  <a:cubicBezTo>
                    <a:pt x="44" y="3117"/>
                    <a:pt x="123" y="2727"/>
                    <a:pt x="266" y="2176"/>
                  </a:cubicBezTo>
                  <a:cubicBezTo>
                    <a:pt x="409" y="1625"/>
                    <a:pt x="736" y="453"/>
                    <a:pt x="860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39949" name="Freeform 13"/>
            <p:cNvSpPr>
              <a:spLocks/>
            </p:cNvSpPr>
            <p:nvPr/>
          </p:nvSpPr>
          <p:spPr bwMode="auto">
            <a:xfrm>
              <a:off x="2988" y="9"/>
              <a:ext cx="249" cy="3315"/>
            </a:xfrm>
            <a:custGeom>
              <a:avLst/>
              <a:gdLst>
                <a:gd name="T0" fmla="*/ 19 w 249"/>
                <a:gd name="T1" fmla="*/ 3315 h 3315"/>
                <a:gd name="T2" fmla="*/ 38 w 249"/>
                <a:gd name="T3" fmla="*/ 2487 h 3315"/>
                <a:gd name="T4" fmla="*/ 249 w 249"/>
                <a:gd name="T5" fmla="*/ 0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9" h="3315">
                  <a:moveTo>
                    <a:pt x="19" y="3315"/>
                  </a:moveTo>
                  <a:cubicBezTo>
                    <a:pt x="22" y="3177"/>
                    <a:pt x="0" y="3039"/>
                    <a:pt x="38" y="2487"/>
                  </a:cubicBezTo>
                  <a:cubicBezTo>
                    <a:pt x="76" y="1935"/>
                    <a:pt x="205" y="518"/>
                    <a:pt x="249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39953" name="AutoShape 17"/>
          <p:cNvSpPr>
            <a:spLocks noChangeArrowheads="1"/>
          </p:cNvSpPr>
          <p:nvPr/>
        </p:nvSpPr>
        <p:spPr bwMode="auto">
          <a:xfrm>
            <a:off x="6877050" y="3716338"/>
            <a:ext cx="2305050" cy="2160587"/>
          </a:xfrm>
          <a:prstGeom prst="wedgeRoundRectCallout">
            <a:avLst>
              <a:gd name="adj1" fmla="val -106750"/>
              <a:gd name="adj2" fmla="val -47208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Knooplijnen: minimale amplitude, zwak geluid, (bijna) stilte</a:t>
            </a:r>
          </a:p>
        </p:txBody>
      </p:sp>
      <p:sp>
        <p:nvSpPr>
          <p:cNvPr id="39954" name="AutoShape 18"/>
          <p:cNvSpPr>
            <a:spLocks noChangeArrowheads="1"/>
          </p:cNvSpPr>
          <p:nvPr/>
        </p:nvSpPr>
        <p:spPr bwMode="auto">
          <a:xfrm>
            <a:off x="34925" y="5157788"/>
            <a:ext cx="2232025" cy="1800225"/>
          </a:xfrm>
          <a:prstGeom prst="wedgeRoundRectCallout">
            <a:avLst>
              <a:gd name="adj1" fmla="val 84778"/>
              <a:gd name="adj2" fmla="val -10705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Buiklijnen: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maximale amplitude, sterk geluid</a:t>
            </a:r>
          </a:p>
        </p:txBody>
      </p:sp>
      <p:grpSp>
        <p:nvGrpSpPr>
          <p:cNvPr id="39961" name="Group 25"/>
          <p:cNvGrpSpPr>
            <a:grpSpLocks/>
          </p:cNvGrpSpPr>
          <p:nvPr/>
        </p:nvGrpSpPr>
        <p:grpSpPr bwMode="auto">
          <a:xfrm>
            <a:off x="130175" y="-28575"/>
            <a:ext cx="8896350" cy="5329238"/>
            <a:chOff x="82" y="-18"/>
            <a:chExt cx="5604" cy="3357"/>
          </a:xfrm>
        </p:grpSpPr>
        <p:grpSp>
          <p:nvGrpSpPr>
            <p:cNvPr id="39957" name="Group 21"/>
            <p:cNvGrpSpPr>
              <a:grpSpLocks/>
            </p:cNvGrpSpPr>
            <p:nvPr/>
          </p:nvGrpSpPr>
          <p:grpSpPr bwMode="auto">
            <a:xfrm>
              <a:off x="1509" y="-18"/>
              <a:ext cx="2276" cy="3342"/>
              <a:chOff x="1509" y="-18"/>
              <a:chExt cx="2276" cy="3342"/>
            </a:xfrm>
          </p:grpSpPr>
          <p:sp>
            <p:nvSpPr>
              <p:cNvPr id="39941" name="Freeform 5"/>
              <p:cNvSpPr>
                <a:spLocks/>
              </p:cNvSpPr>
              <p:nvPr/>
            </p:nvSpPr>
            <p:spPr bwMode="auto">
              <a:xfrm>
                <a:off x="2779" y="0"/>
                <a:ext cx="55" cy="3301"/>
              </a:xfrm>
              <a:custGeom>
                <a:avLst/>
                <a:gdLst>
                  <a:gd name="T0" fmla="*/ 55 w 55"/>
                  <a:gd name="T1" fmla="*/ 3301 h 3301"/>
                  <a:gd name="T2" fmla="*/ 0 w 55"/>
                  <a:gd name="T3" fmla="*/ 0 h 33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5" h="3301">
                    <a:moveTo>
                      <a:pt x="55" y="3301"/>
                    </a:moveTo>
                    <a:lnTo>
                      <a:pt x="0" y="0"/>
                    </a:lnTo>
                  </a:path>
                </a:pathLst>
              </a:custGeom>
              <a:noFill/>
              <a:ln w="28575" cmpd="sng">
                <a:solidFill>
                  <a:srgbClr val="FF3300"/>
                </a:solidFill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9944" name="Freeform 8"/>
              <p:cNvSpPr>
                <a:spLocks/>
              </p:cNvSpPr>
              <p:nvPr/>
            </p:nvSpPr>
            <p:spPr bwMode="auto">
              <a:xfrm>
                <a:off x="1509" y="-18"/>
                <a:ext cx="1139" cy="3342"/>
              </a:xfrm>
              <a:custGeom>
                <a:avLst/>
                <a:gdLst>
                  <a:gd name="T0" fmla="*/ 1139 w 1139"/>
                  <a:gd name="T1" fmla="*/ 3342 h 3342"/>
                  <a:gd name="T2" fmla="*/ 713 w 1139"/>
                  <a:gd name="T3" fmla="*/ 1920 h 3342"/>
                  <a:gd name="T4" fmla="*/ 173 w 1139"/>
                  <a:gd name="T5" fmla="*/ 411 h 3342"/>
                  <a:gd name="T6" fmla="*/ 0 w 1139"/>
                  <a:gd name="T7" fmla="*/ 0 h 33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39" h="3342">
                    <a:moveTo>
                      <a:pt x="1139" y="3342"/>
                    </a:moveTo>
                    <a:cubicBezTo>
                      <a:pt x="1068" y="3105"/>
                      <a:pt x="874" y="2408"/>
                      <a:pt x="713" y="1920"/>
                    </a:cubicBezTo>
                    <a:cubicBezTo>
                      <a:pt x="552" y="1432"/>
                      <a:pt x="292" y="731"/>
                      <a:pt x="173" y="411"/>
                    </a:cubicBezTo>
                    <a:cubicBezTo>
                      <a:pt x="54" y="91"/>
                      <a:pt x="36" y="86"/>
                      <a:pt x="0" y="0"/>
                    </a:cubicBezTo>
                  </a:path>
                </a:pathLst>
              </a:custGeom>
              <a:noFill/>
              <a:ln w="28575" cmpd="sng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9947" name="Freeform 11"/>
              <p:cNvSpPr>
                <a:spLocks/>
              </p:cNvSpPr>
              <p:nvPr/>
            </p:nvSpPr>
            <p:spPr bwMode="auto">
              <a:xfrm>
                <a:off x="3174" y="18"/>
                <a:ext cx="611" cy="3297"/>
              </a:xfrm>
              <a:custGeom>
                <a:avLst/>
                <a:gdLst>
                  <a:gd name="T0" fmla="*/ 0 w 611"/>
                  <a:gd name="T1" fmla="*/ 3297 h 3297"/>
                  <a:gd name="T2" fmla="*/ 291 w 611"/>
                  <a:gd name="T3" fmla="*/ 1481 h 3297"/>
                  <a:gd name="T4" fmla="*/ 611 w 611"/>
                  <a:gd name="T5" fmla="*/ 0 h 32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11" h="3297">
                    <a:moveTo>
                      <a:pt x="0" y="3297"/>
                    </a:moveTo>
                    <a:cubicBezTo>
                      <a:pt x="48" y="2994"/>
                      <a:pt x="189" y="2030"/>
                      <a:pt x="291" y="1481"/>
                    </a:cubicBezTo>
                    <a:cubicBezTo>
                      <a:pt x="393" y="932"/>
                      <a:pt x="544" y="309"/>
                      <a:pt x="611" y="0"/>
                    </a:cubicBezTo>
                  </a:path>
                </a:pathLst>
              </a:custGeom>
              <a:noFill/>
              <a:ln w="28575" cmpd="sng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39959" name="Freeform 23"/>
            <p:cNvSpPr>
              <a:spLocks/>
            </p:cNvSpPr>
            <p:nvPr/>
          </p:nvSpPr>
          <p:spPr bwMode="auto">
            <a:xfrm>
              <a:off x="82" y="-9"/>
              <a:ext cx="2254" cy="3348"/>
            </a:xfrm>
            <a:custGeom>
              <a:avLst/>
              <a:gdLst>
                <a:gd name="T0" fmla="*/ 2254 w 2254"/>
                <a:gd name="T1" fmla="*/ 3348 h 3348"/>
                <a:gd name="T2" fmla="*/ 1683 w 2254"/>
                <a:gd name="T3" fmla="*/ 2350 h 3348"/>
                <a:gd name="T4" fmla="*/ 1143 w 2254"/>
                <a:gd name="T5" fmla="*/ 1545 h 3348"/>
                <a:gd name="T6" fmla="*/ 585 w 2254"/>
                <a:gd name="T7" fmla="*/ 750 h 3348"/>
                <a:gd name="T8" fmla="*/ 0 w 2254"/>
                <a:gd name="T9" fmla="*/ 0 h 3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54" h="3348">
                  <a:moveTo>
                    <a:pt x="2254" y="3348"/>
                  </a:moveTo>
                  <a:cubicBezTo>
                    <a:pt x="2159" y="3182"/>
                    <a:pt x="1868" y="2651"/>
                    <a:pt x="1683" y="2350"/>
                  </a:cubicBezTo>
                  <a:cubicBezTo>
                    <a:pt x="1498" y="2049"/>
                    <a:pt x="1326" y="1812"/>
                    <a:pt x="1143" y="1545"/>
                  </a:cubicBezTo>
                  <a:cubicBezTo>
                    <a:pt x="960" y="1278"/>
                    <a:pt x="776" y="1007"/>
                    <a:pt x="585" y="750"/>
                  </a:cubicBezTo>
                  <a:cubicBezTo>
                    <a:pt x="394" y="493"/>
                    <a:pt x="122" y="156"/>
                    <a:pt x="0" y="0"/>
                  </a:cubicBezTo>
                </a:path>
              </a:pathLst>
            </a:custGeom>
            <a:noFill/>
            <a:ln w="28575" cmpd="sng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39960" name="Freeform 24"/>
            <p:cNvSpPr>
              <a:spLocks/>
            </p:cNvSpPr>
            <p:nvPr/>
          </p:nvSpPr>
          <p:spPr bwMode="auto">
            <a:xfrm flipH="1">
              <a:off x="3432" y="-17"/>
              <a:ext cx="2254" cy="3348"/>
            </a:xfrm>
            <a:custGeom>
              <a:avLst/>
              <a:gdLst>
                <a:gd name="T0" fmla="*/ 2254 w 2254"/>
                <a:gd name="T1" fmla="*/ 3348 h 3348"/>
                <a:gd name="T2" fmla="*/ 1683 w 2254"/>
                <a:gd name="T3" fmla="*/ 2350 h 3348"/>
                <a:gd name="T4" fmla="*/ 1143 w 2254"/>
                <a:gd name="T5" fmla="*/ 1545 h 3348"/>
                <a:gd name="T6" fmla="*/ 585 w 2254"/>
                <a:gd name="T7" fmla="*/ 750 h 3348"/>
                <a:gd name="T8" fmla="*/ 0 w 2254"/>
                <a:gd name="T9" fmla="*/ 0 h 3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54" h="3348">
                  <a:moveTo>
                    <a:pt x="2254" y="3348"/>
                  </a:moveTo>
                  <a:cubicBezTo>
                    <a:pt x="2159" y="3182"/>
                    <a:pt x="1868" y="2651"/>
                    <a:pt x="1683" y="2350"/>
                  </a:cubicBezTo>
                  <a:cubicBezTo>
                    <a:pt x="1498" y="2049"/>
                    <a:pt x="1326" y="1812"/>
                    <a:pt x="1143" y="1545"/>
                  </a:cubicBezTo>
                  <a:cubicBezTo>
                    <a:pt x="960" y="1278"/>
                    <a:pt x="776" y="1007"/>
                    <a:pt x="585" y="750"/>
                  </a:cubicBezTo>
                  <a:cubicBezTo>
                    <a:pt x="394" y="493"/>
                    <a:pt x="122" y="156"/>
                    <a:pt x="0" y="0"/>
                  </a:cubicBezTo>
                </a:path>
              </a:pathLst>
            </a:custGeom>
            <a:noFill/>
            <a:ln w="28575" cmpd="sng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3091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3000"/>
                                        <p:tgtEl>
                                          <p:spTgt spid="39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39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53" grpId="0" animBg="1"/>
      <p:bldP spid="3995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743200"/>
            <a:ext cx="9144000" cy="685800"/>
          </a:xfrm>
        </p:spPr>
        <p:txBody>
          <a:bodyPr/>
          <a:lstStyle/>
          <a:p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Einde</a:t>
            </a:r>
            <a:endParaRPr lang="nl-NL" altLang="nl-NL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8826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algn="l"/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Oppervlaktegolven</a:t>
            </a:r>
            <a:endParaRPr lang="nl-NL" altLang="nl-NL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79" name="Oval 31"/>
          <p:cNvSpPr>
            <a:spLocks noChangeAspect="1" noChangeArrowheads="1"/>
          </p:cNvSpPr>
          <p:nvPr/>
        </p:nvSpPr>
        <p:spPr bwMode="auto">
          <a:xfrm>
            <a:off x="4513263" y="1571625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grpSp>
        <p:nvGrpSpPr>
          <p:cNvPr id="2125" name="Group 77"/>
          <p:cNvGrpSpPr>
            <a:grpSpLocks/>
          </p:cNvGrpSpPr>
          <p:nvPr/>
        </p:nvGrpSpPr>
        <p:grpSpPr bwMode="auto">
          <a:xfrm>
            <a:off x="47625" y="-2895600"/>
            <a:ext cx="8997950" cy="8997950"/>
            <a:chOff x="30" y="-1824"/>
            <a:chExt cx="5668" cy="5668"/>
          </a:xfrm>
        </p:grpSpPr>
        <p:sp>
          <p:nvSpPr>
            <p:cNvPr id="2120" name="Oval 72" descr="10%"/>
            <p:cNvSpPr>
              <a:spLocks noChangeAspect="1" noChangeArrowheads="1"/>
            </p:cNvSpPr>
            <p:nvPr/>
          </p:nvSpPr>
          <p:spPr bwMode="auto">
            <a:xfrm>
              <a:off x="30" y="-1824"/>
              <a:ext cx="5668" cy="5668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pct10">
                    <a:fgClr>
                      <a:schemeClr val="accent2"/>
                    </a:fgClr>
                    <a:bgClr>
                      <a:srgbClr val="CCFFFF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2110" name="Oval 62"/>
            <p:cNvSpPr>
              <a:spLocks noChangeAspect="1" noChangeArrowheads="1"/>
            </p:cNvSpPr>
            <p:nvPr/>
          </p:nvSpPr>
          <p:spPr bwMode="auto">
            <a:xfrm>
              <a:off x="2307" y="444"/>
              <a:ext cx="1134" cy="1134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2112" name="Oval 64"/>
            <p:cNvSpPr>
              <a:spLocks noChangeAspect="1" noChangeArrowheads="1"/>
            </p:cNvSpPr>
            <p:nvPr/>
          </p:nvSpPr>
          <p:spPr bwMode="auto">
            <a:xfrm>
              <a:off x="1738" y="-126"/>
              <a:ext cx="2267" cy="2267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2117" name="Oval 69" descr="10%"/>
            <p:cNvSpPr>
              <a:spLocks noChangeAspect="1" noChangeArrowheads="1"/>
            </p:cNvSpPr>
            <p:nvPr/>
          </p:nvSpPr>
          <p:spPr bwMode="auto">
            <a:xfrm>
              <a:off x="597" y="-1252"/>
              <a:ext cx="4534" cy="4534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pct10">
                    <a:fgClr>
                      <a:schemeClr val="accent2"/>
                    </a:fgClr>
                    <a:bgClr>
                      <a:srgbClr val="CCFFFF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2115" name="Oval 67"/>
            <p:cNvSpPr>
              <a:spLocks noChangeAspect="1" noChangeArrowheads="1"/>
            </p:cNvSpPr>
            <p:nvPr/>
          </p:nvSpPr>
          <p:spPr bwMode="auto">
            <a:xfrm>
              <a:off x="1161" y="-699"/>
              <a:ext cx="3401" cy="3401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2111" name="Oval 63"/>
          <p:cNvSpPr>
            <a:spLocks noChangeAspect="1" noChangeArrowheads="1"/>
          </p:cNvSpPr>
          <p:nvPr/>
        </p:nvSpPr>
        <p:spPr bwMode="auto">
          <a:xfrm>
            <a:off x="4114800" y="1157288"/>
            <a:ext cx="900113" cy="900112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2113" name="Oval 65"/>
          <p:cNvSpPr>
            <a:spLocks noChangeAspect="1" noChangeArrowheads="1"/>
          </p:cNvSpPr>
          <p:nvPr/>
        </p:nvSpPr>
        <p:spPr bwMode="auto">
          <a:xfrm>
            <a:off x="3240088" y="252413"/>
            <a:ext cx="2698750" cy="269875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2114" name="Oval 66"/>
          <p:cNvSpPr>
            <a:spLocks noChangeAspect="1" noChangeArrowheads="1"/>
          </p:cNvSpPr>
          <p:nvPr/>
        </p:nvSpPr>
        <p:spPr bwMode="auto">
          <a:xfrm>
            <a:off x="2325688" y="-657225"/>
            <a:ext cx="4498975" cy="4498975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2116" name="Oval 68"/>
          <p:cNvSpPr>
            <a:spLocks noChangeAspect="1" noChangeArrowheads="1"/>
          </p:cNvSpPr>
          <p:nvPr/>
        </p:nvSpPr>
        <p:spPr bwMode="auto">
          <a:xfrm>
            <a:off x="1435100" y="-1538288"/>
            <a:ext cx="6297613" cy="6297613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2118" name="Oval 70"/>
          <p:cNvSpPr>
            <a:spLocks noChangeAspect="1" noChangeArrowheads="1"/>
          </p:cNvSpPr>
          <p:nvPr/>
        </p:nvSpPr>
        <p:spPr bwMode="auto">
          <a:xfrm>
            <a:off x="533400" y="-2438400"/>
            <a:ext cx="8097838" cy="8097838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2124" name="Oval 76" descr="10%"/>
          <p:cNvSpPr>
            <a:spLocks noChangeAspect="1" noChangeArrowheads="1"/>
          </p:cNvSpPr>
          <p:nvPr/>
        </p:nvSpPr>
        <p:spPr bwMode="auto">
          <a:xfrm>
            <a:off x="-384175" y="-3333750"/>
            <a:ext cx="9896475" cy="9896475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pattFill prst="pct10">
                  <a:fgClr>
                    <a:schemeClr val="accent2"/>
                  </a:fgClr>
                  <a:bgClr>
                    <a:srgbClr val="CCFFFF"/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2126" name="Freeform 78"/>
          <p:cNvSpPr>
            <a:spLocks/>
          </p:cNvSpPr>
          <p:nvPr/>
        </p:nvSpPr>
        <p:spPr bwMode="auto">
          <a:xfrm>
            <a:off x="2395538" y="3236913"/>
            <a:ext cx="623887" cy="652462"/>
          </a:xfrm>
          <a:custGeom>
            <a:avLst/>
            <a:gdLst>
              <a:gd name="T0" fmla="*/ 393 w 393"/>
              <a:gd name="T1" fmla="*/ 0 h 411"/>
              <a:gd name="T2" fmla="*/ 0 w 393"/>
              <a:gd name="T3" fmla="*/ 411 h 41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93" h="411">
                <a:moveTo>
                  <a:pt x="393" y="0"/>
                </a:moveTo>
                <a:lnTo>
                  <a:pt x="0" y="411"/>
                </a:ln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2128" name="Text Box 80"/>
          <p:cNvSpPr txBox="1">
            <a:spLocks noChangeArrowheads="1"/>
          </p:cNvSpPr>
          <p:nvPr/>
        </p:nvSpPr>
        <p:spPr bwMode="auto">
          <a:xfrm>
            <a:off x="2667000" y="3413125"/>
            <a:ext cx="60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l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ymbol" pitchFamily="18" charset="2"/>
            </a:endParaRPr>
          </a:p>
        </p:txBody>
      </p:sp>
      <p:sp>
        <p:nvSpPr>
          <p:cNvPr id="2129" name="Text Box 81"/>
          <p:cNvSpPr txBox="1">
            <a:spLocks noChangeArrowheads="1"/>
          </p:cNvSpPr>
          <p:nvPr/>
        </p:nvSpPr>
        <p:spPr bwMode="auto">
          <a:xfrm>
            <a:off x="3962400" y="5257800"/>
            <a:ext cx="1295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Berg</a:t>
            </a:r>
            <a:endParaRPr lang="nl-NL" altLang="nl-NL" sz="40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31" name="Text Box 83"/>
          <p:cNvSpPr txBox="1">
            <a:spLocks noChangeArrowheads="1"/>
          </p:cNvSpPr>
          <p:nvPr/>
        </p:nvSpPr>
        <p:spPr bwMode="auto">
          <a:xfrm>
            <a:off x="4038600" y="3890963"/>
            <a:ext cx="1143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Dal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32" name="Rectangle 84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1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© Het Vlietland College Leiden</a:t>
            </a:r>
            <a:endParaRPr lang="nl-NL" altLang="nl-NL" sz="16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0957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79" grpId="0" animBg="1"/>
      <p:bldP spid="2111" grpId="0" animBg="1"/>
      <p:bldP spid="2113" grpId="0" animBg="1"/>
      <p:bldP spid="2114" grpId="0" animBg="1"/>
      <p:bldP spid="2116" grpId="0" animBg="1"/>
      <p:bldP spid="2118" grpId="0" animBg="1"/>
      <p:bldP spid="2124" grpId="0" animBg="1"/>
      <p:bldP spid="2126" grpId="0" animBg="1"/>
      <p:bldP spid="2128" grpId="0" autoUpdateAnimBg="0"/>
      <p:bldP spid="2129" grpId="0" autoUpdateAnimBg="0"/>
      <p:bldP spid="213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5" name="Freeform 111"/>
          <p:cNvSpPr>
            <a:spLocks/>
          </p:cNvSpPr>
          <p:nvPr/>
        </p:nvSpPr>
        <p:spPr bwMode="auto">
          <a:xfrm>
            <a:off x="4829175" y="1795463"/>
            <a:ext cx="411163" cy="4024312"/>
          </a:xfrm>
          <a:custGeom>
            <a:avLst/>
            <a:gdLst>
              <a:gd name="T0" fmla="*/ 0 w 259"/>
              <a:gd name="T1" fmla="*/ 0 h 2535"/>
              <a:gd name="T2" fmla="*/ 33 w 259"/>
              <a:gd name="T3" fmla="*/ 435 h 2535"/>
              <a:gd name="T4" fmla="*/ 72 w 259"/>
              <a:gd name="T5" fmla="*/ 798 h 2535"/>
              <a:gd name="T6" fmla="*/ 259 w 259"/>
              <a:gd name="T7" fmla="*/ 2535 h 25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9" h="2535">
                <a:moveTo>
                  <a:pt x="0" y="0"/>
                </a:moveTo>
                <a:lnTo>
                  <a:pt x="33" y="435"/>
                </a:lnTo>
                <a:lnTo>
                  <a:pt x="72" y="798"/>
                </a:lnTo>
                <a:lnTo>
                  <a:pt x="259" y="2535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6256" name="Freeform 112"/>
          <p:cNvSpPr>
            <a:spLocks/>
          </p:cNvSpPr>
          <p:nvPr/>
        </p:nvSpPr>
        <p:spPr bwMode="auto">
          <a:xfrm>
            <a:off x="5043488" y="1309688"/>
            <a:ext cx="900112" cy="4481512"/>
          </a:xfrm>
          <a:custGeom>
            <a:avLst/>
            <a:gdLst>
              <a:gd name="T0" fmla="*/ 0 w 567"/>
              <a:gd name="T1" fmla="*/ 0 h 2823"/>
              <a:gd name="T2" fmla="*/ 78 w 567"/>
              <a:gd name="T3" fmla="*/ 519 h 2823"/>
              <a:gd name="T4" fmla="*/ 160 w 567"/>
              <a:gd name="T5" fmla="*/ 903 h 2823"/>
              <a:gd name="T6" fmla="*/ 306 w 567"/>
              <a:gd name="T7" fmla="*/ 1543 h 2823"/>
              <a:gd name="T8" fmla="*/ 567 w 567"/>
              <a:gd name="T9" fmla="*/ 2823 h 28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7" h="2823">
                <a:moveTo>
                  <a:pt x="0" y="0"/>
                </a:moveTo>
                <a:lnTo>
                  <a:pt x="78" y="519"/>
                </a:lnTo>
                <a:lnTo>
                  <a:pt x="160" y="903"/>
                </a:lnTo>
                <a:lnTo>
                  <a:pt x="306" y="1543"/>
                </a:lnTo>
                <a:lnTo>
                  <a:pt x="567" y="2823"/>
                </a:ln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6254" name="Freeform 110"/>
          <p:cNvSpPr>
            <a:spLocks/>
          </p:cNvSpPr>
          <p:nvPr/>
        </p:nvSpPr>
        <p:spPr bwMode="auto">
          <a:xfrm>
            <a:off x="4572000" y="1333500"/>
            <a:ext cx="4763" cy="4457700"/>
          </a:xfrm>
          <a:custGeom>
            <a:avLst/>
            <a:gdLst>
              <a:gd name="T0" fmla="*/ 0 w 3"/>
              <a:gd name="T1" fmla="*/ 2808 h 2808"/>
              <a:gd name="T2" fmla="*/ 3 w 3"/>
              <a:gd name="T3" fmla="*/ 0 h 280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" h="2808">
                <a:moveTo>
                  <a:pt x="0" y="2808"/>
                </a:moveTo>
                <a:lnTo>
                  <a:pt x="3" y="0"/>
                </a:ln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2855913" y="657225"/>
            <a:ext cx="3436937" cy="80963"/>
            <a:chOff x="1799" y="414"/>
            <a:chExt cx="2165" cy="51"/>
          </a:xfrm>
        </p:grpSpPr>
        <p:sp>
          <p:nvSpPr>
            <p:cNvPr id="6147" name="Oval 3"/>
            <p:cNvSpPr>
              <a:spLocks noChangeAspect="1" noChangeArrowheads="1"/>
            </p:cNvSpPr>
            <p:nvPr/>
          </p:nvSpPr>
          <p:spPr bwMode="auto">
            <a:xfrm>
              <a:off x="1799" y="414"/>
              <a:ext cx="48" cy="4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148" name="Oval 4"/>
            <p:cNvSpPr>
              <a:spLocks noChangeAspect="1" noChangeArrowheads="1"/>
            </p:cNvSpPr>
            <p:nvPr/>
          </p:nvSpPr>
          <p:spPr bwMode="auto">
            <a:xfrm>
              <a:off x="3916" y="417"/>
              <a:ext cx="48" cy="48"/>
            </a:xfrm>
            <a:prstGeom prst="ellipse">
              <a:avLst/>
            </a:prstGeom>
            <a:solidFill>
              <a:srgbClr val="FF66FF"/>
            </a:solidFill>
            <a:ln w="9525">
              <a:solidFill>
                <a:srgbClr val="FF66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6152" name="Group 8"/>
          <p:cNvGrpSpPr>
            <a:grpSpLocks/>
          </p:cNvGrpSpPr>
          <p:nvPr/>
        </p:nvGrpSpPr>
        <p:grpSpPr bwMode="auto">
          <a:xfrm>
            <a:off x="2447925" y="242888"/>
            <a:ext cx="4260850" cy="904875"/>
            <a:chOff x="1542" y="153"/>
            <a:chExt cx="2684" cy="570"/>
          </a:xfrm>
        </p:grpSpPr>
        <p:sp>
          <p:nvSpPr>
            <p:cNvPr id="6153" name="Oval 9"/>
            <p:cNvSpPr>
              <a:spLocks noChangeAspect="1" noChangeArrowheads="1"/>
            </p:cNvSpPr>
            <p:nvPr/>
          </p:nvSpPr>
          <p:spPr bwMode="auto">
            <a:xfrm>
              <a:off x="1542" y="153"/>
              <a:ext cx="567" cy="567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154" name="Oval 10"/>
            <p:cNvSpPr>
              <a:spLocks noChangeAspect="1" noChangeArrowheads="1"/>
            </p:cNvSpPr>
            <p:nvPr/>
          </p:nvSpPr>
          <p:spPr bwMode="auto">
            <a:xfrm>
              <a:off x="3659" y="156"/>
              <a:ext cx="567" cy="567"/>
            </a:xfrm>
            <a:prstGeom prst="ellipse">
              <a:avLst/>
            </a:prstGeom>
            <a:noFill/>
            <a:ln w="38100">
              <a:solidFill>
                <a:srgbClr val="FF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6158" name="Group 14"/>
          <p:cNvGrpSpPr>
            <a:grpSpLocks/>
          </p:cNvGrpSpPr>
          <p:nvPr/>
        </p:nvGrpSpPr>
        <p:grpSpPr bwMode="auto">
          <a:xfrm>
            <a:off x="1547813" y="-661988"/>
            <a:ext cx="6059487" cy="2703513"/>
            <a:chOff x="975" y="-417"/>
            <a:chExt cx="3817" cy="1703"/>
          </a:xfrm>
        </p:grpSpPr>
        <p:sp>
          <p:nvSpPr>
            <p:cNvPr id="6159" name="Oval 15"/>
            <p:cNvSpPr>
              <a:spLocks noChangeAspect="1" noChangeArrowheads="1"/>
            </p:cNvSpPr>
            <p:nvPr/>
          </p:nvSpPr>
          <p:spPr bwMode="auto">
            <a:xfrm>
              <a:off x="975" y="-417"/>
              <a:ext cx="1700" cy="1700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160" name="Oval 16"/>
            <p:cNvSpPr>
              <a:spLocks noChangeAspect="1" noChangeArrowheads="1"/>
            </p:cNvSpPr>
            <p:nvPr/>
          </p:nvSpPr>
          <p:spPr bwMode="auto">
            <a:xfrm>
              <a:off x="3092" y="-414"/>
              <a:ext cx="1700" cy="1700"/>
            </a:xfrm>
            <a:prstGeom prst="ellipse">
              <a:avLst/>
            </a:prstGeom>
            <a:noFill/>
            <a:ln w="38100">
              <a:solidFill>
                <a:srgbClr val="FF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6161" name="Group 17"/>
          <p:cNvGrpSpPr>
            <a:grpSpLocks/>
          </p:cNvGrpSpPr>
          <p:nvPr/>
        </p:nvGrpSpPr>
        <p:grpSpPr bwMode="auto">
          <a:xfrm>
            <a:off x="633413" y="-1571625"/>
            <a:ext cx="7859712" cy="4503738"/>
            <a:chOff x="399" y="-990"/>
            <a:chExt cx="4951" cy="2837"/>
          </a:xfrm>
        </p:grpSpPr>
        <p:sp>
          <p:nvSpPr>
            <p:cNvPr id="6162" name="Oval 18"/>
            <p:cNvSpPr>
              <a:spLocks noChangeAspect="1" noChangeArrowheads="1"/>
            </p:cNvSpPr>
            <p:nvPr/>
          </p:nvSpPr>
          <p:spPr bwMode="auto">
            <a:xfrm>
              <a:off x="399" y="-990"/>
              <a:ext cx="2834" cy="2834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163" name="Oval 19"/>
            <p:cNvSpPr>
              <a:spLocks noChangeAspect="1" noChangeArrowheads="1"/>
            </p:cNvSpPr>
            <p:nvPr/>
          </p:nvSpPr>
          <p:spPr bwMode="auto">
            <a:xfrm>
              <a:off x="2516" y="-987"/>
              <a:ext cx="2834" cy="2834"/>
            </a:xfrm>
            <a:prstGeom prst="ellipse">
              <a:avLst/>
            </a:prstGeom>
            <a:noFill/>
            <a:ln w="38100">
              <a:solidFill>
                <a:srgbClr val="FF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6167" name="Group 23"/>
          <p:cNvGrpSpPr>
            <a:grpSpLocks/>
          </p:cNvGrpSpPr>
          <p:nvPr/>
        </p:nvGrpSpPr>
        <p:grpSpPr bwMode="auto">
          <a:xfrm>
            <a:off x="-257175" y="-2452688"/>
            <a:ext cx="9658350" cy="6302376"/>
            <a:chOff x="-162" y="-1545"/>
            <a:chExt cx="6084" cy="3970"/>
          </a:xfrm>
        </p:grpSpPr>
        <p:sp>
          <p:nvSpPr>
            <p:cNvPr id="6168" name="Oval 24"/>
            <p:cNvSpPr>
              <a:spLocks noChangeAspect="1" noChangeArrowheads="1"/>
            </p:cNvSpPr>
            <p:nvPr/>
          </p:nvSpPr>
          <p:spPr bwMode="auto">
            <a:xfrm>
              <a:off x="-162" y="-1545"/>
              <a:ext cx="3967" cy="3967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169" name="Oval 25"/>
            <p:cNvSpPr>
              <a:spLocks noChangeAspect="1" noChangeArrowheads="1"/>
            </p:cNvSpPr>
            <p:nvPr/>
          </p:nvSpPr>
          <p:spPr bwMode="auto">
            <a:xfrm>
              <a:off x="1955" y="-1542"/>
              <a:ext cx="3967" cy="3967"/>
            </a:xfrm>
            <a:prstGeom prst="ellipse">
              <a:avLst/>
            </a:prstGeom>
            <a:noFill/>
            <a:ln w="38100">
              <a:solidFill>
                <a:srgbClr val="FF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6173" name="Group 29"/>
          <p:cNvGrpSpPr>
            <a:grpSpLocks/>
          </p:cNvGrpSpPr>
          <p:nvPr/>
        </p:nvGrpSpPr>
        <p:grpSpPr bwMode="auto">
          <a:xfrm>
            <a:off x="-1143000" y="-3352800"/>
            <a:ext cx="11458575" cy="8102600"/>
            <a:chOff x="-730" y="-2112"/>
            <a:chExt cx="7218" cy="5104"/>
          </a:xfrm>
        </p:grpSpPr>
        <p:sp>
          <p:nvSpPr>
            <p:cNvPr id="6174" name="Oval 30"/>
            <p:cNvSpPr>
              <a:spLocks noChangeAspect="1" noChangeArrowheads="1"/>
            </p:cNvSpPr>
            <p:nvPr/>
          </p:nvSpPr>
          <p:spPr bwMode="auto">
            <a:xfrm>
              <a:off x="-730" y="-2112"/>
              <a:ext cx="5101" cy="5101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175" name="Oval 31"/>
            <p:cNvSpPr>
              <a:spLocks noChangeAspect="1" noChangeArrowheads="1"/>
            </p:cNvSpPr>
            <p:nvPr/>
          </p:nvSpPr>
          <p:spPr bwMode="auto">
            <a:xfrm>
              <a:off x="1387" y="-2109"/>
              <a:ext cx="5101" cy="5101"/>
            </a:xfrm>
            <a:prstGeom prst="ellipse">
              <a:avLst/>
            </a:prstGeom>
            <a:noFill/>
            <a:ln w="38100">
              <a:solidFill>
                <a:srgbClr val="FF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6270" name="Group 126"/>
          <p:cNvGrpSpPr>
            <a:grpSpLocks/>
          </p:cNvGrpSpPr>
          <p:nvPr/>
        </p:nvGrpSpPr>
        <p:grpSpPr bwMode="auto">
          <a:xfrm>
            <a:off x="-1633538" y="-3810000"/>
            <a:ext cx="12358688" cy="9002713"/>
            <a:chOff x="-1029" y="-2400"/>
            <a:chExt cx="7785" cy="5671"/>
          </a:xfrm>
        </p:grpSpPr>
        <p:grpSp>
          <p:nvGrpSpPr>
            <p:cNvPr id="6149" name="Group 5"/>
            <p:cNvGrpSpPr>
              <a:grpSpLocks/>
            </p:cNvGrpSpPr>
            <p:nvPr/>
          </p:nvGrpSpPr>
          <p:grpSpPr bwMode="auto">
            <a:xfrm>
              <a:off x="1248" y="-144"/>
              <a:ext cx="3251" cy="1137"/>
              <a:chOff x="1263" y="-132"/>
              <a:chExt cx="3251" cy="1137"/>
            </a:xfrm>
          </p:grpSpPr>
          <p:sp>
            <p:nvSpPr>
              <p:cNvPr id="6150" name="Oval 6"/>
              <p:cNvSpPr>
                <a:spLocks noChangeAspect="1" noChangeArrowheads="1"/>
              </p:cNvSpPr>
              <p:nvPr/>
            </p:nvSpPr>
            <p:spPr bwMode="auto">
              <a:xfrm>
                <a:off x="1263" y="-132"/>
                <a:ext cx="1134" cy="1134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6151" name="Oval 7"/>
              <p:cNvSpPr>
                <a:spLocks noChangeAspect="1" noChangeArrowheads="1"/>
              </p:cNvSpPr>
              <p:nvPr/>
            </p:nvSpPr>
            <p:spPr bwMode="auto">
              <a:xfrm>
                <a:off x="3380" y="-129"/>
                <a:ext cx="1134" cy="1134"/>
              </a:xfrm>
              <a:prstGeom prst="ellips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155" name="Group 11"/>
            <p:cNvGrpSpPr>
              <a:grpSpLocks/>
            </p:cNvGrpSpPr>
            <p:nvPr/>
          </p:nvGrpSpPr>
          <p:grpSpPr bwMode="auto">
            <a:xfrm>
              <a:off x="679" y="-702"/>
              <a:ext cx="4384" cy="2270"/>
              <a:chOff x="694" y="-702"/>
              <a:chExt cx="4384" cy="2270"/>
            </a:xfrm>
          </p:grpSpPr>
          <p:sp>
            <p:nvSpPr>
              <p:cNvPr id="6156" name="Oval 12"/>
              <p:cNvSpPr>
                <a:spLocks noChangeAspect="1" noChangeArrowheads="1"/>
              </p:cNvSpPr>
              <p:nvPr/>
            </p:nvSpPr>
            <p:spPr bwMode="auto">
              <a:xfrm>
                <a:off x="694" y="-702"/>
                <a:ext cx="2267" cy="2267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6157" name="Oval 13"/>
              <p:cNvSpPr>
                <a:spLocks noChangeAspect="1" noChangeArrowheads="1"/>
              </p:cNvSpPr>
              <p:nvPr/>
            </p:nvSpPr>
            <p:spPr bwMode="auto">
              <a:xfrm>
                <a:off x="2811" y="-699"/>
                <a:ext cx="2267" cy="2267"/>
              </a:xfrm>
              <a:prstGeom prst="ellips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164" name="Group 20"/>
            <p:cNvGrpSpPr>
              <a:grpSpLocks/>
            </p:cNvGrpSpPr>
            <p:nvPr/>
          </p:nvGrpSpPr>
          <p:grpSpPr bwMode="auto">
            <a:xfrm>
              <a:off x="102" y="-1275"/>
              <a:ext cx="5518" cy="3404"/>
              <a:chOff x="117" y="-1275"/>
              <a:chExt cx="5518" cy="3404"/>
            </a:xfrm>
          </p:grpSpPr>
          <p:sp>
            <p:nvSpPr>
              <p:cNvPr id="6165" name="Oval 21"/>
              <p:cNvSpPr>
                <a:spLocks noChangeAspect="1" noChangeArrowheads="1"/>
              </p:cNvSpPr>
              <p:nvPr/>
            </p:nvSpPr>
            <p:spPr bwMode="auto">
              <a:xfrm>
                <a:off x="117" y="-1275"/>
                <a:ext cx="3401" cy="3401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6166" name="Oval 22"/>
              <p:cNvSpPr>
                <a:spLocks noChangeAspect="1" noChangeArrowheads="1"/>
              </p:cNvSpPr>
              <p:nvPr/>
            </p:nvSpPr>
            <p:spPr bwMode="auto">
              <a:xfrm>
                <a:off x="2234" y="-1272"/>
                <a:ext cx="3401" cy="3401"/>
              </a:xfrm>
              <a:prstGeom prst="ellips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170" name="Group 26"/>
            <p:cNvGrpSpPr>
              <a:grpSpLocks/>
            </p:cNvGrpSpPr>
            <p:nvPr/>
          </p:nvGrpSpPr>
          <p:grpSpPr bwMode="auto">
            <a:xfrm>
              <a:off x="-462" y="-1828"/>
              <a:ext cx="6651" cy="4537"/>
              <a:chOff x="-447" y="-1828"/>
              <a:chExt cx="6651" cy="4537"/>
            </a:xfrm>
          </p:grpSpPr>
          <p:sp>
            <p:nvSpPr>
              <p:cNvPr id="6171" name="Oval 27"/>
              <p:cNvSpPr>
                <a:spLocks noChangeAspect="1" noChangeArrowheads="1"/>
              </p:cNvSpPr>
              <p:nvPr/>
            </p:nvSpPr>
            <p:spPr bwMode="auto">
              <a:xfrm>
                <a:off x="-447" y="-1828"/>
                <a:ext cx="4534" cy="4534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6172" name="Oval 28"/>
              <p:cNvSpPr>
                <a:spLocks noChangeAspect="1" noChangeArrowheads="1"/>
              </p:cNvSpPr>
              <p:nvPr/>
            </p:nvSpPr>
            <p:spPr bwMode="auto">
              <a:xfrm>
                <a:off x="1670" y="-1825"/>
                <a:ext cx="4534" cy="4534"/>
              </a:xfrm>
              <a:prstGeom prst="ellips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176" name="Group 32"/>
            <p:cNvGrpSpPr>
              <a:grpSpLocks/>
            </p:cNvGrpSpPr>
            <p:nvPr/>
          </p:nvGrpSpPr>
          <p:grpSpPr bwMode="auto">
            <a:xfrm>
              <a:off x="-1029" y="-2400"/>
              <a:ext cx="7785" cy="5671"/>
              <a:chOff x="-1014" y="-2400"/>
              <a:chExt cx="7785" cy="5671"/>
            </a:xfrm>
          </p:grpSpPr>
          <p:sp>
            <p:nvSpPr>
              <p:cNvPr id="6177" name="Oval 33"/>
              <p:cNvSpPr>
                <a:spLocks noChangeAspect="1" noChangeArrowheads="1"/>
              </p:cNvSpPr>
              <p:nvPr/>
            </p:nvSpPr>
            <p:spPr bwMode="auto">
              <a:xfrm>
                <a:off x="-1014" y="-2400"/>
                <a:ext cx="5668" cy="5668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6178" name="Oval 34"/>
              <p:cNvSpPr>
                <a:spLocks noChangeAspect="1" noChangeArrowheads="1"/>
              </p:cNvSpPr>
              <p:nvPr/>
            </p:nvSpPr>
            <p:spPr bwMode="auto">
              <a:xfrm>
                <a:off x="1103" y="-2397"/>
                <a:ext cx="5668" cy="5668"/>
              </a:xfrm>
              <a:prstGeom prst="ellipse">
                <a:avLst/>
              </a:prstGeom>
              <a:noFill/>
              <a:ln w="38100">
                <a:solidFill>
                  <a:srgbClr val="FF66FF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6193" name="Group 49"/>
          <p:cNvGrpSpPr>
            <a:grpSpLocks/>
          </p:cNvGrpSpPr>
          <p:nvPr/>
        </p:nvGrpSpPr>
        <p:grpSpPr bwMode="auto">
          <a:xfrm>
            <a:off x="-2105025" y="-4267200"/>
            <a:ext cx="13296900" cy="9896475"/>
            <a:chOff x="-1326" y="-2688"/>
            <a:chExt cx="8376" cy="6234"/>
          </a:xfrm>
        </p:grpSpPr>
        <p:sp>
          <p:nvSpPr>
            <p:cNvPr id="6180" name="Oval 36"/>
            <p:cNvSpPr>
              <a:spLocks noChangeAspect="1" noChangeArrowheads="1"/>
            </p:cNvSpPr>
            <p:nvPr/>
          </p:nvSpPr>
          <p:spPr bwMode="auto">
            <a:xfrm>
              <a:off x="816" y="-2688"/>
              <a:ext cx="6234" cy="6234"/>
            </a:xfrm>
            <a:prstGeom prst="ellipse">
              <a:avLst/>
            </a:prstGeom>
            <a:noFill/>
            <a:ln w="38100">
              <a:solidFill>
                <a:srgbClr val="FF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181" name="Oval 37"/>
            <p:cNvSpPr>
              <a:spLocks noChangeAspect="1" noChangeArrowheads="1"/>
            </p:cNvSpPr>
            <p:nvPr/>
          </p:nvSpPr>
          <p:spPr bwMode="auto">
            <a:xfrm>
              <a:off x="-1326" y="-2688"/>
              <a:ext cx="6234" cy="6234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6182" name="Rectangle 38"/>
          <p:cNvSpPr>
            <a:spLocks noGrp="1" noChangeArrowheads="1"/>
          </p:cNvSpPr>
          <p:nvPr>
            <p:ph type="ctrTitle"/>
          </p:nvPr>
        </p:nvSpPr>
        <p:spPr>
          <a:xfrm>
            <a:off x="0" y="6019800"/>
            <a:ext cx="9144000" cy="838200"/>
          </a:xfrm>
          <a:noFill/>
          <a:ln/>
        </p:spPr>
        <p:txBody>
          <a:bodyPr/>
          <a:lstStyle/>
          <a:p>
            <a:r>
              <a:rPr lang="en-US" altLang="nl-NL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Twee coherente trillingsbronnen</a:t>
            </a:r>
            <a:endParaRPr lang="nl-NL" altLang="nl-NL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84" name="Oval 40"/>
          <p:cNvSpPr>
            <a:spLocks noChangeAspect="1" noChangeArrowheads="1"/>
          </p:cNvSpPr>
          <p:nvPr/>
        </p:nvSpPr>
        <p:spPr bwMode="auto">
          <a:xfrm>
            <a:off x="4491038" y="129063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6185" name="Oval 41"/>
          <p:cNvSpPr>
            <a:spLocks noChangeAspect="1" noChangeArrowheads="1"/>
          </p:cNvSpPr>
          <p:nvPr/>
        </p:nvSpPr>
        <p:spPr bwMode="auto">
          <a:xfrm>
            <a:off x="4486275" y="5243513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6187" name="Oval 43"/>
          <p:cNvSpPr>
            <a:spLocks noChangeAspect="1" noChangeArrowheads="1"/>
          </p:cNvSpPr>
          <p:nvPr/>
        </p:nvSpPr>
        <p:spPr bwMode="auto">
          <a:xfrm>
            <a:off x="4495800" y="3286125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6188" name="Oval 44"/>
          <p:cNvSpPr>
            <a:spLocks noChangeAspect="1" noChangeArrowheads="1"/>
          </p:cNvSpPr>
          <p:nvPr/>
        </p:nvSpPr>
        <p:spPr bwMode="auto">
          <a:xfrm>
            <a:off x="4486275" y="380047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6189" name="Oval 45"/>
          <p:cNvSpPr>
            <a:spLocks noChangeAspect="1" noChangeArrowheads="1"/>
          </p:cNvSpPr>
          <p:nvPr/>
        </p:nvSpPr>
        <p:spPr bwMode="auto">
          <a:xfrm>
            <a:off x="4495800" y="4300538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6191" name="Oval 47"/>
          <p:cNvSpPr>
            <a:spLocks noChangeAspect="1" noChangeArrowheads="1"/>
          </p:cNvSpPr>
          <p:nvPr/>
        </p:nvSpPr>
        <p:spPr bwMode="auto">
          <a:xfrm>
            <a:off x="4486275" y="2105025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6194" name="Oval 50"/>
          <p:cNvSpPr>
            <a:spLocks noChangeAspect="1" noChangeArrowheads="1"/>
          </p:cNvSpPr>
          <p:nvPr/>
        </p:nvSpPr>
        <p:spPr bwMode="auto">
          <a:xfrm>
            <a:off x="4486275" y="27051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6195" name="Oval 51"/>
          <p:cNvSpPr>
            <a:spLocks noChangeAspect="1" noChangeArrowheads="1"/>
          </p:cNvSpPr>
          <p:nvPr/>
        </p:nvSpPr>
        <p:spPr bwMode="auto">
          <a:xfrm>
            <a:off x="4486275" y="479107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6196" name="Oval 52"/>
          <p:cNvSpPr>
            <a:spLocks noChangeAspect="1" noChangeArrowheads="1"/>
          </p:cNvSpPr>
          <p:nvPr/>
        </p:nvSpPr>
        <p:spPr bwMode="auto">
          <a:xfrm>
            <a:off x="4738688" y="1704975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6198" name="Oval 54"/>
          <p:cNvSpPr>
            <a:spLocks noChangeAspect="1" noChangeArrowheads="1"/>
          </p:cNvSpPr>
          <p:nvPr/>
        </p:nvSpPr>
        <p:spPr bwMode="auto">
          <a:xfrm>
            <a:off x="4795838" y="24003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6199" name="Oval 55"/>
          <p:cNvSpPr>
            <a:spLocks noChangeAspect="1" noChangeArrowheads="1"/>
          </p:cNvSpPr>
          <p:nvPr/>
        </p:nvSpPr>
        <p:spPr bwMode="auto">
          <a:xfrm>
            <a:off x="4867275" y="3000375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6200" name="Oval 56"/>
          <p:cNvSpPr>
            <a:spLocks noChangeAspect="1" noChangeArrowheads="1"/>
          </p:cNvSpPr>
          <p:nvPr/>
        </p:nvSpPr>
        <p:spPr bwMode="auto">
          <a:xfrm>
            <a:off x="4919663" y="3514725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6201" name="Oval 57"/>
          <p:cNvSpPr>
            <a:spLocks noChangeAspect="1" noChangeArrowheads="1"/>
          </p:cNvSpPr>
          <p:nvPr/>
        </p:nvSpPr>
        <p:spPr bwMode="auto">
          <a:xfrm>
            <a:off x="4972050" y="4033838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6202" name="Oval 58"/>
          <p:cNvSpPr>
            <a:spLocks noChangeAspect="1" noChangeArrowheads="1"/>
          </p:cNvSpPr>
          <p:nvPr/>
        </p:nvSpPr>
        <p:spPr bwMode="auto">
          <a:xfrm>
            <a:off x="5029200" y="4524375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6205" name="Oval 61"/>
          <p:cNvSpPr>
            <a:spLocks noChangeAspect="1" noChangeArrowheads="1"/>
          </p:cNvSpPr>
          <p:nvPr/>
        </p:nvSpPr>
        <p:spPr bwMode="auto">
          <a:xfrm>
            <a:off x="5076825" y="4986338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6258" name="Freeform 114"/>
          <p:cNvSpPr>
            <a:spLocks/>
          </p:cNvSpPr>
          <p:nvPr/>
        </p:nvSpPr>
        <p:spPr bwMode="auto">
          <a:xfrm>
            <a:off x="6443663" y="1103313"/>
            <a:ext cx="1495425" cy="768350"/>
          </a:xfrm>
          <a:custGeom>
            <a:avLst/>
            <a:gdLst>
              <a:gd name="T0" fmla="*/ 0 w 942"/>
              <a:gd name="T1" fmla="*/ 0 h 484"/>
              <a:gd name="T2" fmla="*/ 942 w 942"/>
              <a:gd name="T3" fmla="*/ 484 h 48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42" h="484">
                <a:moveTo>
                  <a:pt x="0" y="0"/>
                </a:moveTo>
                <a:lnTo>
                  <a:pt x="942" y="484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6261" name="Freeform 117"/>
          <p:cNvSpPr>
            <a:spLocks/>
          </p:cNvSpPr>
          <p:nvPr/>
        </p:nvSpPr>
        <p:spPr bwMode="auto">
          <a:xfrm>
            <a:off x="6019800" y="1066800"/>
            <a:ext cx="1600200" cy="1719263"/>
          </a:xfrm>
          <a:custGeom>
            <a:avLst/>
            <a:gdLst>
              <a:gd name="T0" fmla="*/ 0 w 1008"/>
              <a:gd name="T1" fmla="*/ 0 h 1083"/>
              <a:gd name="T2" fmla="*/ 222 w 1008"/>
              <a:gd name="T3" fmla="*/ 315 h 1083"/>
              <a:gd name="T4" fmla="*/ 1008 w 1008"/>
              <a:gd name="T5" fmla="*/ 1083 h 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8" h="1083">
                <a:moveTo>
                  <a:pt x="0" y="0"/>
                </a:moveTo>
                <a:lnTo>
                  <a:pt x="222" y="315"/>
                </a:lnTo>
                <a:lnTo>
                  <a:pt x="1008" y="1083"/>
                </a:ln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6207" name="Freeform 63"/>
          <p:cNvSpPr>
            <a:spLocks/>
          </p:cNvSpPr>
          <p:nvPr/>
        </p:nvSpPr>
        <p:spPr bwMode="auto">
          <a:xfrm>
            <a:off x="5384800" y="1741488"/>
            <a:ext cx="1473200" cy="4125912"/>
          </a:xfrm>
          <a:custGeom>
            <a:avLst/>
            <a:gdLst>
              <a:gd name="T0" fmla="*/ 0 w 928"/>
              <a:gd name="T1" fmla="*/ 0 h 2599"/>
              <a:gd name="T2" fmla="*/ 110 w 928"/>
              <a:gd name="T3" fmla="*/ 393 h 2599"/>
              <a:gd name="T4" fmla="*/ 928 w 928"/>
              <a:gd name="T5" fmla="*/ 2599 h 2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28" h="2599">
                <a:moveTo>
                  <a:pt x="0" y="0"/>
                </a:moveTo>
                <a:lnTo>
                  <a:pt x="110" y="393"/>
                </a:lnTo>
                <a:lnTo>
                  <a:pt x="928" y="2599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6208" name="Freeform 64"/>
          <p:cNvSpPr>
            <a:spLocks/>
          </p:cNvSpPr>
          <p:nvPr/>
        </p:nvSpPr>
        <p:spPr bwMode="auto">
          <a:xfrm>
            <a:off x="5529263" y="1223963"/>
            <a:ext cx="2090737" cy="4643437"/>
          </a:xfrm>
          <a:custGeom>
            <a:avLst/>
            <a:gdLst>
              <a:gd name="T0" fmla="*/ 0 w 1317"/>
              <a:gd name="T1" fmla="*/ 0 h 2925"/>
              <a:gd name="T2" fmla="*/ 159 w 1317"/>
              <a:gd name="T3" fmla="*/ 462 h 2925"/>
              <a:gd name="T4" fmla="*/ 306 w 1317"/>
              <a:gd name="T5" fmla="*/ 795 h 2925"/>
              <a:gd name="T6" fmla="*/ 1317 w 1317"/>
              <a:gd name="T7" fmla="*/ 2925 h 29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17" h="2925">
                <a:moveTo>
                  <a:pt x="0" y="0"/>
                </a:moveTo>
                <a:lnTo>
                  <a:pt x="159" y="462"/>
                </a:lnTo>
                <a:lnTo>
                  <a:pt x="306" y="795"/>
                </a:lnTo>
                <a:lnTo>
                  <a:pt x="1317" y="2925"/>
                </a:ln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6209" name="Freeform 65"/>
          <p:cNvSpPr>
            <a:spLocks/>
          </p:cNvSpPr>
          <p:nvPr/>
        </p:nvSpPr>
        <p:spPr bwMode="auto">
          <a:xfrm>
            <a:off x="5924550" y="1528763"/>
            <a:ext cx="2686050" cy="4262437"/>
          </a:xfrm>
          <a:custGeom>
            <a:avLst/>
            <a:gdLst>
              <a:gd name="T0" fmla="*/ 0 w 1692"/>
              <a:gd name="T1" fmla="*/ 0 h 2685"/>
              <a:gd name="T2" fmla="*/ 195 w 1692"/>
              <a:gd name="T3" fmla="*/ 324 h 2685"/>
              <a:gd name="T4" fmla="*/ 401 w 1692"/>
              <a:gd name="T5" fmla="*/ 600 h 2685"/>
              <a:gd name="T6" fmla="*/ 739 w 1692"/>
              <a:gd name="T7" fmla="*/ 1085 h 2685"/>
              <a:gd name="T8" fmla="*/ 1692 w 1692"/>
              <a:gd name="T9" fmla="*/ 2685 h 26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92" h="2685">
                <a:moveTo>
                  <a:pt x="0" y="0"/>
                </a:moveTo>
                <a:lnTo>
                  <a:pt x="195" y="324"/>
                </a:lnTo>
                <a:lnTo>
                  <a:pt x="401" y="600"/>
                </a:lnTo>
                <a:lnTo>
                  <a:pt x="739" y="1085"/>
                </a:lnTo>
                <a:lnTo>
                  <a:pt x="1692" y="2685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grpSp>
        <p:nvGrpSpPr>
          <p:cNvPr id="6275" name="Group 131"/>
          <p:cNvGrpSpPr>
            <a:grpSpLocks/>
          </p:cNvGrpSpPr>
          <p:nvPr/>
        </p:nvGrpSpPr>
        <p:grpSpPr bwMode="auto">
          <a:xfrm>
            <a:off x="5305425" y="1662113"/>
            <a:ext cx="1033463" cy="2686050"/>
            <a:chOff x="3342" y="1047"/>
            <a:chExt cx="651" cy="1692"/>
          </a:xfrm>
        </p:grpSpPr>
        <p:sp>
          <p:nvSpPr>
            <p:cNvPr id="6211" name="Oval 67"/>
            <p:cNvSpPr>
              <a:spLocks noChangeAspect="1" noChangeArrowheads="1"/>
            </p:cNvSpPr>
            <p:nvPr/>
          </p:nvSpPr>
          <p:spPr bwMode="auto">
            <a:xfrm>
              <a:off x="3342" y="1047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212" name="Oval 68"/>
            <p:cNvSpPr>
              <a:spLocks noChangeAspect="1" noChangeArrowheads="1"/>
            </p:cNvSpPr>
            <p:nvPr/>
          </p:nvSpPr>
          <p:spPr bwMode="auto">
            <a:xfrm>
              <a:off x="3684" y="2073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213" name="Oval 69"/>
            <p:cNvSpPr>
              <a:spLocks noChangeAspect="1" noChangeArrowheads="1"/>
            </p:cNvSpPr>
            <p:nvPr/>
          </p:nvSpPr>
          <p:spPr bwMode="auto">
            <a:xfrm>
              <a:off x="3579" y="1767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214" name="Oval 70"/>
            <p:cNvSpPr>
              <a:spLocks noChangeAspect="1" noChangeArrowheads="1"/>
            </p:cNvSpPr>
            <p:nvPr/>
          </p:nvSpPr>
          <p:spPr bwMode="auto">
            <a:xfrm>
              <a:off x="3456" y="1440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215" name="Oval 71"/>
            <p:cNvSpPr>
              <a:spLocks noChangeAspect="1" noChangeArrowheads="1"/>
            </p:cNvSpPr>
            <p:nvPr/>
          </p:nvSpPr>
          <p:spPr bwMode="auto">
            <a:xfrm>
              <a:off x="3783" y="2361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216" name="Oval 72"/>
            <p:cNvSpPr>
              <a:spLocks noChangeAspect="1" noChangeArrowheads="1"/>
            </p:cNvSpPr>
            <p:nvPr/>
          </p:nvSpPr>
          <p:spPr bwMode="auto">
            <a:xfrm>
              <a:off x="3897" y="2643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6279" name="Group 135"/>
          <p:cNvGrpSpPr>
            <a:grpSpLocks/>
          </p:cNvGrpSpPr>
          <p:nvPr/>
        </p:nvGrpSpPr>
        <p:grpSpPr bwMode="auto">
          <a:xfrm>
            <a:off x="4972050" y="1252538"/>
            <a:ext cx="819150" cy="3538537"/>
            <a:chOff x="3132" y="789"/>
            <a:chExt cx="516" cy="2229"/>
          </a:xfrm>
        </p:grpSpPr>
        <p:sp>
          <p:nvSpPr>
            <p:cNvPr id="6192" name="Oval 48"/>
            <p:cNvSpPr>
              <a:spLocks noChangeAspect="1" noChangeArrowheads="1"/>
            </p:cNvSpPr>
            <p:nvPr/>
          </p:nvSpPr>
          <p:spPr bwMode="auto">
            <a:xfrm>
              <a:off x="3132" y="789"/>
              <a:ext cx="96" cy="96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217" name="Oval 73"/>
            <p:cNvSpPr>
              <a:spLocks noChangeAspect="1" noChangeArrowheads="1"/>
            </p:cNvSpPr>
            <p:nvPr/>
          </p:nvSpPr>
          <p:spPr bwMode="auto">
            <a:xfrm>
              <a:off x="3354" y="1995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218" name="Oval 74"/>
            <p:cNvSpPr>
              <a:spLocks noChangeAspect="1" noChangeArrowheads="1"/>
            </p:cNvSpPr>
            <p:nvPr/>
          </p:nvSpPr>
          <p:spPr bwMode="auto">
            <a:xfrm>
              <a:off x="3438" y="2322"/>
              <a:ext cx="96" cy="96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219" name="Oval 75"/>
            <p:cNvSpPr>
              <a:spLocks noChangeAspect="1" noChangeArrowheads="1"/>
            </p:cNvSpPr>
            <p:nvPr/>
          </p:nvSpPr>
          <p:spPr bwMode="auto">
            <a:xfrm>
              <a:off x="3498" y="2613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220" name="Oval 76"/>
            <p:cNvSpPr>
              <a:spLocks noChangeAspect="1" noChangeArrowheads="1"/>
            </p:cNvSpPr>
            <p:nvPr/>
          </p:nvSpPr>
          <p:spPr bwMode="auto">
            <a:xfrm>
              <a:off x="3552" y="2922"/>
              <a:ext cx="96" cy="96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221" name="Oval 77"/>
            <p:cNvSpPr>
              <a:spLocks noChangeAspect="1" noChangeArrowheads="1"/>
            </p:cNvSpPr>
            <p:nvPr/>
          </p:nvSpPr>
          <p:spPr bwMode="auto">
            <a:xfrm>
              <a:off x="3294" y="1671"/>
              <a:ext cx="96" cy="96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222" name="Oval 78"/>
            <p:cNvSpPr>
              <a:spLocks noChangeAspect="1" noChangeArrowheads="1"/>
            </p:cNvSpPr>
            <p:nvPr/>
          </p:nvSpPr>
          <p:spPr bwMode="auto">
            <a:xfrm>
              <a:off x="3210" y="129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6267" name="Group 123"/>
          <p:cNvGrpSpPr>
            <a:grpSpLocks/>
          </p:cNvGrpSpPr>
          <p:nvPr/>
        </p:nvGrpSpPr>
        <p:grpSpPr bwMode="auto">
          <a:xfrm>
            <a:off x="5867400" y="1447800"/>
            <a:ext cx="1281113" cy="1876425"/>
            <a:chOff x="3696" y="912"/>
            <a:chExt cx="807" cy="1182"/>
          </a:xfrm>
        </p:grpSpPr>
        <p:sp>
          <p:nvSpPr>
            <p:cNvPr id="6223" name="Oval 79"/>
            <p:cNvSpPr>
              <a:spLocks noChangeAspect="1" noChangeArrowheads="1"/>
            </p:cNvSpPr>
            <p:nvPr/>
          </p:nvSpPr>
          <p:spPr bwMode="auto">
            <a:xfrm>
              <a:off x="3696" y="91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224" name="Oval 80"/>
            <p:cNvSpPr>
              <a:spLocks noChangeAspect="1" noChangeArrowheads="1"/>
            </p:cNvSpPr>
            <p:nvPr/>
          </p:nvSpPr>
          <p:spPr bwMode="auto">
            <a:xfrm>
              <a:off x="3888" y="124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225" name="Oval 81"/>
            <p:cNvSpPr>
              <a:spLocks noChangeAspect="1" noChangeArrowheads="1"/>
            </p:cNvSpPr>
            <p:nvPr/>
          </p:nvSpPr>
          <p:spPr bwMode="auto">
            <a:xfrm>
              <a:off x="4071" y="1497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226" name="Oval 82"/>
            <p:cNvSpPr>
              <a:spLocks noChangeAspect="1" noChangeArrowheads="1"/>
            </p:cNvSpPr>
            <p:nvPr/>
          </p:nvSpPr>
          <p:spPr bwMode="auto">
            <a:xfrm>
              <a:off x="4245" y="176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227" name="Oval 83"/>
            <p:cNvSpPr>
              <a:spLocks noChangeAspect="1" noChangeArrowheads="1"/>
            </p:cNvSpPr>
            <p:nvPr/>
          </p:nvSpPr>
          <p:spPr bwMode="auto">
            <a:xfrm>
              <a:off x="4407" y="199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6276" name="Group 132"/>
          <p:cNvGrpSpPr>
            <a:grpSpLocks/>
          </p:cNvGrpSpPr>
          <p:nvPr/>
        </p:nvGrpSpPr>
        <p:grpSpPr bwMode="auto">
          <a:xfrm>
            <a:off x="5457825" y="1143000"/>
            <a:ext cx="1295400" cy="2743200"/>
            <a:chOff x="3438" y="720"/>
            <a:chExt cx="816" cy="1728"/>
          </a:xfrm>
        </p:grpSpPr>
        <p:sp>
          <p:nvSpPr>
            <p:cNvPr id="6233" name="Oval 89"/>
            <p:cNvSpPr>
              <a:spLocks noChangeAspect="1" noChangeArrowheads="1"/>
            </p:cNvSpPr>
            <p:nvPr/>
          </p:nvSpPr>
          <p:spPr bwMode="auto">
            <a:xfrm>
              <a:off x="3438" y="72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234" name="Oval 90"/>
            <p:cNvSpPr>
              <a:spLocks noChangeAspect="1" noChangeArrowheads="1"/>
            </p:cNvSpPr>
            <p:nvPr/>
          </p:nvSpPr>
          <p:spPr bwMode="auto">
            <a:xfrm>
              <a:off x="3732" y="150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235" name="Oval 91"/>
            <p:cNvSpPr>
              <a:spLocks noChangeAspect="1" noChangeArrowheads="1"/>
            </p:cNvSpPr>
            <p:nvPr/>
          </p:nvSpPr>
          <p:spPr bwMode="auto">
            <a:xfrm>
              <a:off x="4026" y="2073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236" name="Oval 92"/>
            <p:cNvSpPr>
              <a:spLocks noChangeAspect="1" noChangeArrowheads="1"/>
            </p:cNvSpPr>
            <p:nvPr/>
          </p:nvSpPr>
          <p:spPr bwMode="auto">
            <a:xfrm>
              <a:off x="3591" y="1173"/>
              <a:ext cx="96" cy="96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237" name="Oval 93"/>
            <p:cNvSpPr>
              <a:spLocks noChangeAspect="1" noChangeArrowheads="1"/>
            </p:cNvSpPr>
            <p:nvPr/>
          </p:nvSpPr>
          <p:spPr bwMode="auto">
            <a:xfrm>
              <a:off x="3891" y="1797"/>
              <a:ext cx="96" cy="96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238" name="Oval 94"/>
            <p:cNvSpPr>
              <a:spLocks noChangeAspect="1" noChangeArrowheads="1"/>
            </p:cNvSpPr>
            <p:nvPr/>
          </p:nvSpPr>
          <p:spPr bwMode="auto">
            <a:xfrm>
              <a:off x="4158" y="2352"/>
              <a:ext cx="96" cy="96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6277" name="Group 133"/>
          <p:cNvGrpSpPr>
            <a:grpSpLocks/>
          </p:cNvGrpSpPr>
          <p:nvPr/>
        </p:nvGrpSpPr>
        <p:grpSpPr bwMode="auto">
          <a:xfrm>
            <a:off x="5943600" y="1004888"/>
            <a:ext cx="1538288" cy="1662112"/>
            <a:chOff x="3744" y="633"/>
            <a:chExt cx="969" cy="1047"/>
          </a:xfrm>
        </p:grpSpPr>
        <p:sp>
          <p:nvSpPr>
            <p:cNvPr id="6228" name="Oval 84"/>
            <p:cNvSpPr>
              <a:spLocks noChangeAspect="1" noChangeArrowheads="1"/>
            </p:cNvSpPr>
            <p:nvPr/>
          </p:nvSpPr>
          <p:spPr bwMode="auto">
            <a:xfrm>
              <a:off x="4617" y="1584"/>
              <a:ext cx="96" cy="96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229" name="Oval 85"/>
            <p:cNvSpPr>
              <a:spLocks noChangeAspect="1" noChangeArrowheads="1"/>
            </p:cNvSpPr>
            <p:nvPr/>
          </p:nvSpPr>
          <p:spPr bwMode="auto">
            <a:xfrm>
              <a:off x="4206" y="1167"/>
              <a:ext cx="96" cy="96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230" name="Oval 86"/>
            <p:cNvSpPr>
              <a:spLocks noChangeAspect="1" noChangeArrowheads="1"/>
            </p:cNvSpPr>
            <p:nvPr/>
          </p:nvSpPr>
          <p:spPr bwMode="auto">
            <a:xfrm>
              <a:off x="3960" y="933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231" name="Oval 87"/>
            <p:cNvSpPr>
              <a:spLocks noChangeAspect="1" noChangeArrowheads="1"/>
            </p:cNvSpPr>
            <p:nvPr/>
          </p:nvSpPr>
          <p:spPr bwMode="auto">
            <a:xfrm>
              <a:off x="4422" y="138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239" name="Oval 95"/>
            <p:cNvSpPr>
              <a:spLocks noChangeAspect="1" noChangeArrowheads="1"/>
            </p:cNvSpPr>
            <p:nvPr/>
          </p:nvSpPr>
          <p:spPr bwMode="auto">
            <a:xfrm>
              <a:off x="3744" y="633"/>
              <a:ext cx="96" cy="96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6278" name="Group 134"/>
          <p:cNvGrpSpPr>
            <a:grpSpLocks/>
          </p:cNvGrpSpPr>
          <p:nvPr/>
        </p:nvGrpSpPr>
        <p:grpSpPr bwMode="auto">
          <a:xfrm>
            <a:off x="6372225" y="1038225"/>
            <a:ext cx="1376363" cy="795338"/>
            <a:chOff x="4014" y="654"/>
            <a:chExt cx="867" cy="501"/>
          </a:xfrm>
        </p:grpSpPr>
        <p:sp>
          <p:nvSpPr>
            <p:cNvPr id="6240" name="Oval 96"/>
            <p:cNvSpPr>
              <a:spLocks noChangeAspect="1" noChangeArrowheads="1"/>
            </p:cNvSpPr>
            <p:nvPr/>
          </p:nvSpPr>
          <p:spPr bwMode="auto">
            <a:xfrm>
              <a:off x="4548" y="942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241" name="Oval 97"/>
            <p:cNvSpPr>
              <a:spLocks noChangeAspect="1" noChangeArrowheads="1"/>
            </p:cNvSpPr>
            <p:nvPr/>
          </p:nvSpPr>
          <p:spPr bwMode="auto">
            <a:xfrm>
              <a:off x="4293" y="77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242" name="Oval 98"/>
            <p:cNvSpPr>
              <a:spLocks noChangeAspect="1" noChangeArrowheads="1"/>
            </p:cNvSpPr>
            <p:nvPr/>
          </p:nvSpPr>
          <p:spPr bwMode="auto">
            <a:xfrm>
              <a:off x="4785" y="1059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243" name="Oval 99"/>
            <p:cNvSpPr>
              <a:spLocks noChangeAspect="1" noChangeArrowheads="1"/>
            </p:cNvSpPr>
            <p:nvPr/>
          </p:nvSpPr>
          <p:spPr bwMode="auto">
            <a:xfrm>
              <a:off x="4014" y="65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6280" name="Group 136"/>
          <p:cNvGrpSpPr>
            <a:grpSpLocks/>
          </p:cNvGrpSpPr>
          <p:nvPr/>
        </p:nvGrpSpPr>
        <p:grpSpPr bwMode="auto">
          <a:xfrm>
            <a:off x="290513" y="1066800"/>
            <a:ext cx="4019550" cy="4724400"/>
            <a:chOff x="183" y="672"/>
            <a:chExt cx="2532" cy="2976"/>
          </a:xfrm>
        </p:grpSpPr>
        <p:sp>
          <p:nvSpPr>
            <p:cNvPr id="6248" name="Freeform 104"/>
            <p:cNvSpPr>
              <a:spLocks/>
            </p:cNvSpPr>
            <p:nvPr/>
          </p:nvSpPr>
          <p:spPr bwMode="auto">
            <a:xfrm>
              <a:off x="2400" y="1143"/>
              <a:ext cx="315" cy="2505"/>
            </a:xfrm>
            <a:custGeom>
              <a:avLst/>
              <a:gdLst>
                <a:gd name="T0" fmla="*/ 315 w 315"/>
                <a:gd name="T1" fmla="*/ 0 h 2505"/>
                <a:gd name="T2" fmla="*/ 197 w 315"/>
                <a:gd name="T3" fmla="*/ 1115 h 2505"/>
                <a:gd name="T4" fmla="*/ 0 w 315"/>
                <a:gd name="T5" fmla="*/ 2505 h 2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5" h="2505">
                  <a:moveTo>
                    <a:pt x="315" y="0"/>
                  </a:moveTo>
                  <a:lnTo>
                    <a:pt x="197" y="1115"/>
                  </a:lnTo>
                  <a:lnTo>
                    <a:pt x="0" y="2505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249" name="Line 105"/>
            <p:cNvSpPr>
              <a:spLocks noChangeShapeType="1"/>
            </p:cNvSpPr>
            <p:nvPr/>
          </p:nvSpPr>
          <p:spPr bwMode="auto">
            <a:xfrm flipH="1">
              <a:off x="1440" y="1104"/>
              <a:ext cx="912" cy="25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250" name="Freeform 106"/>
            <p:cNvSpPr>
              <a:spLocks/>
            </p:cNvSpPr>
            <p:nvPr/>
          </p:nvSpPr>
          <p:spPr bwMode="auto">
            <a:xfrm>
              <a:off x="183" y="960"/>
              <a:ext cx="1833" cy="2688"/>
            </a:xfrm>
            <a:custGeom>
              <a:avLst/>
              <a:gdLst>
                <a:gd name="T0" fmla="*/ 1833 w 1833"/>
                <a:gd name="T1" fmla="*/ 0 h 2688"/>
                <a:gd name="T2" fmla="*/ 1646 w 1833"/>
                <a:gd name="T3" fmla="*/ 311 h 2688"/>
                <a:gd name="T4" fmla="*/ 1088 w 1833"/>
                <a:gd name="T5" fmla="*/ 1097 h 2688"/>
                <a:gd name="T6" fmla="*/ 0 w 1833"/>
                <a:gd name="T7" fmla="*/ 2688 h 2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33" h="2688">
                  <a:moveTo>
                    <a:pt x="1833" y="0"/>
                  </a:moveTo>
                  <a:lnTo>
                    <a:pt x="1646" y="311"/>
                  </a:lnTo>
                  <a:lnTo>
                    <a:pt x="1088" y="1097"/>
                  </a:lnTo>
                  <a:lnTo>
                    <a:pt x="0" y="2688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251" name="Freeform 107"/>
            <p:cNvSpPr>
              <a:spLocks/>
            </p:cNvSpPr>
            <p:nvPr/>
          </p:nvSpPr>
          <p:spPr bwMode="auto">
            <a:xfrm>
              <a:off x="912" y="816"/>
              <a:ext cx="1344" cy="2832"/>
            </a:xfrm>
            <a:custGeom>
              <a:avLst/>
              <a:gdLst>
                <a:gd name="T0" fmla="*/ 1344 w 1344"/>
                <a:gd name="T1" fmla="*/ 0 h 2832"/>
                <a:gd name="T2" fmla="*/ 1200 w 1344"/>
                <a:gd name="T3" fmla="*/ 402 h 2832"/>
                <a:gd name="T4" fmla="*/ 0 w 1344"/>
                <a:gd name="T5" fmla="*/ 2832 h 28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4" h="2832">
                  <a:moveTo>
                    <a:pt x="1344" y="0"/>
                  </a:moveTo>
                  <a:lnTo>
                    <a:pt x="1200" y="402"/>
                  </a:lnTo>
                  <a:lnTo>
                    <a:pt x="0" y="2832"/>
                  </a:lnTo>
                </a:path>
              </a:pathLst>
            </a:cu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252" name="Line 108"/>
            <p:cNvSpPr>
              <a:spLocks noChangeShapeType="1"/>
            </p:cNvSpPr>
            <p:nvPr/>
          </p:nvSpPr>
          <p:spPr bwMode="auto">
            <a:xfrm flipH="1">
              <a:off x="1968" y="864"/>
              <a:ext cx="624" cy="278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253" name="Freeform 109"/>
            <p:cNvSpPr>
              <a:spLocks/>
            </p:cNvSpPr>
            <p:nvPr/>
          </p:nvSpPr>
          <p:spPr bwMode="auto">
            <a:xfrm>
              <a:off x="960" y="672"/>
              <a:ext cx="1008" cy="1008"/>
            </a:xfrm>
            <a:custGeom>
              <a:avLst/>
              <a:gdLst>
                <a:gd name="T0" fmla="*/ 1008 w 1008"/>
                <a:gd name="T1" fmla="*/ 0 h 1008"/>
                <a:gd name="T2" fmla="*/ 768 w 1008"/>
                <a:gd name="T3" fmla="*/ 306 h 1008"/>
                <a:gd name="T4" fmla="*/ 539 w 1008"/>
                <a:gd name="T5" fmla="*/ 535 h 1008"/>
                <a:gd name="T6" fmla="*/ 320 w 1008"/>
                <a:gd name="T7" fmla="*/ 754 h 1008"/>
                <a:gd name="T8" fmla="*/ 0 w 1008"/>
                <a:gd name="T9" fmla="*/ 1008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8" h="1008">
                  <a:moveTo>
                    <a:pt x="1008" y="0"/>
                  </a:moveTo>
                  <a:lnTo>
                    <a:pt x="768" y="306"/>
                  </a:lnTo>
                  <a:lnTo>
                    <a:pt x="539" y="535"/>
                  </a:lnTo>
                  <a:lnTo>
                    <a:pt x="320" y="754"/>
                  </a:lnTo>
                  <a:lnTo>
                    <a:pt x="0" y="1008"/>
                  </a:ln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6260" name="Freeform 116"/>
            <p:cNvSpPr>
              <a:spLocks/>
            </p:cNvSpPr>
            <p:nvPr/>
          </p:nvSpPr>
          <p:spPr bwMode="auto">
            <a:xfrm>
              <a:off x="720" y="672"/>
              <a:ext cx="960" cy="480"/>
            </a:xfrm>
            <a:custGeom>
              <a:avLst/>
              <a:gdLst>
                <a:gd name="T0" fmla="*/ 960 w 960"/>
                <a:gd name="T1" fmla="*/ 0 h 480"/>
                <a:gd name="T2" fmla="*/ 688 w 960"/>
                <a:gd name="T3" fmla="*/ 160 h 480"/>
                <a:gd name="T4" fmla="*/ 0 w 960"/>
                <a:gd name="T5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60" h="480">
                  <a:moveTo>
                    <a:pt x="960" y="0"/>
                  </a:moveTo>
                  <a:lnTo>
                    <a:pt x="688" y="160"/>
                  </a:lnTo>
                  <a:lnTo>
                    <a:pt x="0" y="480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428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6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6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6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6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6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6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6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6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6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6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6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6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500"/>
                                        <p:tgtEl>
                                          <p:spTgt spid="6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500"/>
                                        <p:tgtEl>
                                          <p:spTgt spid="6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9" dur="500"/>
                                        <p:tgtEl>
                                          <p:spTgt spid="6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500"/>
                                        <p:tgtEl>
                                          <p:spTgt spid="6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9" dur="500"/>
                                        <p:tgtEl>
                                          <p:spTgt spid="6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4" dur="500"/>
                                        <p:tgtEl>
                                          <p:spTgt spid="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9" dur="500"/>
                                        <p:tgtEl>
                                          <p:spTgt spid="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4" dur="500"/>
                                        <p:tgtEl>
                                          <p:spTgt spid="6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5" grpId="0" animBg="1"/>
      <p:bldP spid="6256" grpId="0" animBg="1"/>
      <p:bldP spid="6254" grpId="0" animBg="1"/>
      <p:bldP spid="6182" grpId="0" autoUpdateAnimBg="0"/>
      <p:bldP spid="6184" grpId="0" animBg="1"/>
      <p:bldP spid="6185" grpId="0" animBg="1"/>
      <p:bldP spid="6187" grpId="0" animBg="1"/>
      <p:bldP spid="6188" grpId="0" animBg="1"/>
      <p:bldP spid="6189" grpId="0" animBg="1"/>
      <p:bldP spid="6191" grpId="0" animBg="1"/>
      <p:bldP spid="6194" grpId="0" animBg="1"/>
      <p:bldP spid="6195" grpId="0" animBg="1"/>
      <p:bldP spid="6196" grpId="0" animBg="1"/>
      <p:bldP spid="6198" grpId="0" animBg="1"/>
      <p:bldP spid="6199" grpId="0" animBg="1"/>
      <p:bldP spid="6200" grpId="0" animBg="1"/>
      <p:bldP spid="6201" grpId="0" animBg="1"/>
      <p:bldP spid="6202" grpId="0" animBg="1"/>
      <p:bldP spid="6205" grpId="0" animBg="1"/>
      <p:bldP spid="6258" grpId="0" animBg="1"/>
      <p:bldP spid="6261" grpId="0" animBg="1"/>
      <p:bldP spid="6207" grpId="0" animBg="1"/>
      <p:bldP spid="6208" grpId="0" animBg="1"/>
      <p:bldP spid="620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3124200" cy="2743200"/>
          </a:xfrm>
        </p:spPr>
        <p:txBody>
          <a:bodyPr/>
          <a:lstStyle/>
          <a:p>
            <a:pPr algn="l"/>
            <a:r>
              <a:rPr lang="en-US" altLang="nl-NL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Interferentie bij twee trillingsbron-nen</a:t>
            </a:r>
            <a:endParaRPr lang="nl-NL" altLang="nl-NL" sz="40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8435" name="Picture 3" descr="interference in wa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9163" y="152400"/>
            <a:ext cx="5456237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150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3124200" cy="1295400"/>
          </a:xfrm>
        </p:spPr>
        <p:txBody>
          <a:bodyPr/>
          <a:lstStyle/>
          <a:p>
            <a:pPr algn="l"/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Buiklijnen</a:t>
            </a:r>
            <a:r>
              <a:rPr lang="en-US" altLang="nl-NL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nl-NL" sz="4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en</a:t>
            </a:r>
            <a:r>
              <a:rPr lang="en-US" altLang="nl-NL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knooplijnen</a:t>
            </a:r>
            <a:endParaRPr lang="nl-NL" altLang="nl-NL" sz="40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9459" name="Picture 3" descr="interference in wa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9163" y="152400"/>
            <a:ext cx="5456237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60" name="Freeform 4"/>
          <p:cNvSpPr>
            <a:spLocks/>
          </p:cNvSpPr>
          <p:nvPr/>
        </p:nvSpPr>
        <p:spPr bwMode="auto">
          <a:xfrm>
            <a:off x="6299200" y="682625"/>
            <a:ext cx="1588" cy="6022975"/>
          </a:xfrm>
          <a:custGeom>
            <a:avLst/>
            <a:gdLst>
              <a:gd name="T0" fmla="*/ 0 w 1"/>
              <a:gd name="T1" fmla="*/ 0 h 3794"/>
              <a:gd name="T2" fmla="*/ 0 w 1"/>
              <a:gd name="T3" fmla="*/ 3794 h 379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3794">
                <a:moveTo>
                  <a:pt x="0" y="0"/>
                </a:moveTo>
                <a:lnTo>
                  <a:pt x="0" y="3794"/>
                </a:ln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6400800" y="1295400"/>
            <a:ext cx="1066800" cy="5410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6553200" y="1371600"/>
            <a:ext cx="2057400" cy="5334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9464" name="Freeform 8"/>
          <p:cNvSpPr>
            <a:spLocks/>
          </p:cNvSpPr>
          <p:nvPr/>
        </p:nvSpPr>
        <p:spPr bwMode="auto">
          <a:xfrm>
            <a:off x="6858000" y="1447800"/>
            <a:ext cx="2044700" cy="3549650"/>
          </a:xfrm>
          <a:custGeom>
            <a:avLst/>
            <a:gdLst>
              <a:gd name="T0" fmla="*/ 0 w 1288"/>
              <a:gd name="T1" fmla="*/ 0 h 2236"/>
              <a:gd name="T2" fmla="*/ 1288 w 1288"/>
              <a:gd name="T3" fmla="*/ 2236 h 22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88" h="2236">
                <a:moveTo>
                  <a:pt x="0" y="0"/>
                </a:moveTo>
                <a:lnTo>
                  <a:pt x="1288" y="2236"/>
                </a:ln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9465" name="Freeform 9"/>
          <p:cNvSpPr>
            <a:spLocks/>
          </p:cNvSpPr>
          <p:nvPr/>
        </p:nvSpPr>
        <p:spPr bwMode="auto">
          <a:xfrm>
            <a:off x="7097713" y="1379538"/>
            <a:ext cx="1817687" cy="1820862"/>
          </a:xfrm>
          <a:custGeom>
            <a:avLst/>
            <a:gdLst>
              <a:gd name="T0" fmla="*/ 0 w 1145"/>
              <a:gd name="T1" fmla="*/ 0 h 1147"/>
              <a:gd name="T2" fmla="*/ 1145 w 1145"/>
              <a:gd name="T3" fmla="*/ 1147 h 114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45" h="1147">
                <a:moveTo>
                  <a:pt x="0" y="0"/>
                </a:moveTo>
                <a:lnTo>
                  <a:pt x="1145" y="1147"/>
                </a:ln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9466" name="Freeform 10"/>
          <p:cNvSpPr>
            <a:spLocks/>
          </p:cNvSpPr>
          <p:nvPr/>
        </p:nvSpPr>
        <p:spPr bwMode="auto">
          <a:xfrm>
            <a:off x="6400800" y="1752600"/>
            <a:ext cx="493713" cy="4938713"/>
          </a:xfrm>
          <a:custGeom>
            <a:avLst/>
            <a:gdLst>
              <a:gd name="T0" fmla="*/ 0 w 311"/>
              <a:gd name="T1" fmla="*/ 0 h 3111"/>
              <a:gd name="T2" fmla="*/ 311 w 311"/>
              <a:gd name="T3" fmla="*/ 3111 h 311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11" h="3111">
                <a:moveTo>
                  <a:pt x="0" y="0"/>
                </a:moveTo>
                <a:lnTo>
                  <a:pt x="311" y="3111"/>
                </a:lnTo>
              </a:path>
            </a:pathLst>
          </a:custGeom>
          <a:noFill/>
          <a:ln w="38100" cmpd="sng">
            <a:solidFill>
              <a:schemeClr val="accent2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9467" name="Freeform 11"/>
          <p:cNvSpPr>
            <a:spLocks/>
          </p:cNvSpPr>
          <p:nvPr/>
        </p:nvSpPr>
        <p:spPr bwMode="auto">
          <a:xfrm>
            <a:off x="6488113" y="1393825"/>
            <a:ext cx="1581150" cy="5283200"/>
          </a:xfrm>
          <a:custGeom>
            <a:avLst/>
            <a:gdLst>
              <a:gd name="T0" fmla="*/ 0 w 996"/>
              <a:gd name="T1" fmla="*/ 0 h 3328"/>
              <a:gd name="T2" fmla="*/ 996 w 996"/>
              <a:gd name="T3" fmla="*/ 3328 h 332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96" h="3328">
                <a:moveTo>
                  <a:pt x="0" y="0"/>
                </a:moveTo>
                <a:lnTo>
                  <a:pt x="996" y="3328"/>
                </a:lnTo>
              </a:path>
            </a:pathLst>
          </a:custGeom>
          <a:noFill/>
          <a:ln w="38100" cmpd="sng">
            <a:solidFill>
              <a:schemeClr val="accent2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9468" name="Freeform 12"/>
          <p:cNvSpPr>
            <a:spLocks/>
          </p:cNvSpPr>
          <p:nvPr/>
        </p:nvSpPr>
        <p:spPr bwMode="auto">
          <a:xfrm>
            <a:off x="6719888" y="1524000"/>
            <a:ext cx="2182812" cy="4622800"/>
          </a:xfrm>
          <a:custGeom>
            <a:avLst/>
            <a:gdLst>
              <a:gd name="T0" fmla="*/ 0 w 1375"/>
              <a:gd name="T1" fmla="*/ 0 h 2912"/>
              <a:gd name="T2" fmla="*/ 1375 w 1375"/>
              <a:gd name="T3" fmla="*/ 2912 h 29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375" h="2912">
                <a:moveTo>
                  <a:pt x="0" y="0"/>
                </a:moveTo>
                <a:lnTo>
                  <a:pt x="1375" y="2912"/>
                </a:lnTo>
              </a:path>
            </a:pathLst>
          </a:custGeom>
          <a:noFill/>
          <a:ln w="38100" cmpd="sng">
            <a:solidFill>
              <a:schemeClr val="accent2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9469" name="Freeform 13"/>
          <p:cNvSpPr>
            <a:spLocks/>
          </p:cNvSpPr>
          <p:nvPr/>
        </p:nvSpPr>
        <p:spPr bwMode="auto">
          <a:xfrm>
            <a:off x="7010400" y="1447800"/>
            <a:ext cx="1892300" cy="2540000"/>
          </a:xfrm>
          <a:custGeom>
            <a:avLst/>
            <a:gdLst>
              <a:gd name="T0" fmla="*/ 0 w 1192"/>
              <a:gd name="T1" fmla="*/ 0 h 1600"/>
              <a:gd name="T2" fmla="*/ 1192 w 1192"/>
              <a:gd name="T3" fmla="*/ 1600 h 1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92" h="1600">
                <a:moveTo>
                  <a:pt x="0" y="0"/>
                </a:moveTo>
                <a:lnTo>
                  <a:pt x="1192" y="1600"/>
                </a:lnTo>
              </a:path>
            </a:pathLst>
          </a:custGeom>
          <a:noFill/>
          <a:ln w="38100" cmpd="sng">
            <a:solidFill>
              <a:schemeClr val="accent2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782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utoUpdateAnimBg="0"/>
      <p:bldP spid="19460" grpId="0" animBg="1"/>
      <p:bldP spid="19462" grpId="0" animBg="1"/>
      <p:bldP spid="19463" grpId="0" animBg="1"/>
      <p:bldP spid="19464" grpId="0" animBg="1"/>
      <p:bldP spid="19465" grpId="0" animBg="1"/>
      <p:bldP spid="19466" grpId="0" animBg="1"/>
      <p:bldP spid="19467" grpId="0" animBg="1"/>
      <p:bldP spid="19468" grpId="0" animBg="1"/>
      <p:bldP spid="1946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84" name="Group 116"/>
          <p:cNvGrpSpPr>
            <a:grpSpLocks/>
          </p:cNvGrpSpPr>
          <p:nvPr/>
        </p:nvGrpSpPr>
        <p:grpSpPr bwMode="auto">
          <a:xfrm>
            <a:off x="-2105025" y="-4267200"/>
            <a:ext cx="13296900" cy="9896475"/>
            <a:chOff x="-1326" y="-2688"/>
            <a:chExt cx="8376" cy="6234"/>
          </a:xfrm>
        </p:grpSpPr>
        <p:grpSp>
          <p:nvGrpSpPr>
            <p:cNvPr id="7173" name="Group 5"/>
            <p:cNvGrpSpPr>
              <a:grpSpLocks/>
            </p:cNvGrpSpPr>
            <p:nvPr/>
          </p:nvGrpSpPr>
          <p:grpSpPr bwMode="auto">
            <a:xfrm>
              <a:off x="1799" y="414"/>
              <a:ext cx="2165" cy="51"/>
              <a:chOff x="1799" y="414"/>
              <a:chExt cx="2165" cy="51"/>
            </a:xfrm>
          </p:grpSpPr>
          <p:sp>
            <p:nvSpPr>
              <p:cNvPr id="7174" name="Oval 6"/>
              <p:cNvSpPr>
                <a:spLocks noChangeAspect="1" noChangeArrowheads="1"/>
              </p:cNvSpPr>
              <p:nvPr/>
            </p:nvSpPr>
            <p:spPr bwMode="auto">
              <a:xfrm>
                <a:off x="1799" y="414"/>
                <a:ext cx="48" cy="48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7175" name="Oval 7"/>
              <p:cNvSpPr>
                <a:spLocks noChangeAspect="1" noChangeArrowheads="1"/>
              </p:cNvSpPr>
              <p:nvPr/>
            </p:nvSpPr>
            <p:spPr bwMode="auto">
              <a:xfrm>
                <a:off x="3916" y="417"/>
                <a:ext cx="48" cy="48"/>
              </a:xfrm>
              <a:prstGeom prst="ellipse">
                <a:avLst/>
              </a:prstGeom>
              <a:solidFill>
                <a:srgbClr val="FF66FF"/>
              </a:solidFill>
              <a:ln w="9525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176" name="Group 8"/>
            <p:cNvGrpSpPr>
              <a:grpSpLocks/>
            </p:cNvGrpSpPr>
            <p:nvPr/>
          </p:nvGrpSpPr>
          <p:grpSpPr bwMode="auto">
            <a:xfrm>
              <a:off x="1542" y="153"/>
              <a:ext cx="2684" cy="570"/>
              <a:chOff x="1542" y="153"/>
              <a:chExt cx="2684" cy="570"/>
            </a:xfrm>
          </p:grpSpPr>
          <p:sp>
            <p:nvSpPr>
              <p:cNvPr id="7177" name="Oval 9"/>
              <p:cNvSpPr>
                <a:spLocks noChangeAspect="1" noChangeArrowheads="1"/>
              </p:cNvSpPr>
              <p:nvPr/>
            </p:nvSpPr>
            <p:spPr bwMode="auto">
              <a:xfrm>
                <a:off x="1542" y="153"/>
                <a:ext cx="567" cy="567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7178" name="Oval 10"/>
              <p:cNvSpPr>
                <a:spLocks noChangeAspect="1" noChangeArrowheads="1"/>
              </p:cNvSpPr>
              <p:nvPr/>
            </p:nvSpPr>
            <p:spPr bwMode="auto">
              <a:xfrm>
                <a:off x="3659" y="156"/>
                <a:ext cx="567" cy="567"/>
              </a:xfrm>
              <a:prstGeom prst="ellips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179" name="Group 11"/>
            <p:cNvGrpSpPr>
              <a:grpSpLocks/>
            </p:cNvGrpSpPr>
            <p:nvPr/>
          </p:nvGrpSpPr>
          <p:grpSpPr bwMode="auto">
            <a:xfrm>
              <a:off x="975" y="-417"/>
              <a:ext cx="3817" cy="1703"/>
              <a:chOff x="975" y="-417"/>
              <a:chExt cx="3817" cy="1703"/>
            </a:xfrm>
          </p:grpSpPr>
          <p:sp>
            <p:nvSpPr>
              <p:cNvPr id="7180" name="Oval 12"/>
              <p:cNvSpPr>
                <a:spLocks noChangeAspect="1" noChangeArrowheads="1"/>
              </p:cNvSpPr>
              <p:nvPr/>
            </p:nvSpPr>
            <p:spPr bwMode="auto">
              <a:xfrm>
                <a:off x="975" y="-417"/>
                <a:ext cx="1700" cy="1700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7181" name="Oval 13"/>
              <p:cNvSpPr>
                <a:spLocks noChangeAspect="1" noChangeArrowheads="1"/>
              </p:cNvSpPr>
              <p:nvPr/>
            </p:nvSpPr>
            <p:spPr bwMode="auto">
              <a:xfrm>
                <a:off x="3092" y="-414"/>
                <a:ext cx="1700" cy="1700"/>
              </a:xfrm>
              <a:prstGeom prst="ellips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182" name="Group 14"/>
            <p:cNvGrpSpPr>
              <a:grpSpLocks/>
            </p:cNvGrpSpPr>
            <p:nvPr/>
          </p:nvGrpSpPr>
          <p:grpSpPr bwMode="auto">
            <a:xfrm>
              <a:off x="399" y="-990"/>
              <a:ext cx="4951" cy="2837"/>
              <a:chOff x="399" y="-990"/>
              <a:chExt cx="4951" cy="2837"/>
            </a:xfrm>
          </p:grpSpPr>
          <p:sp>
            <p:nvSpPr>
              <p:cNvPr id="7183" name="Oval 15"/>
              <p:cNvSpPr>
                <a:spLocks noChangeAspect="1" noChangeArrowheads="1"/>
              </p:cNvSpPr>
              <p:nvPr/>
            </p:nvSpPr>
            <p:spPr bwMode="auto">
              <a:xfrm>
                <a:off x="399" y="-990"/>
                <a:ext cx="2834" cy="2834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7184" name="Oval 16"/>
              <p:cNvSpPr>
                <a:spLocks noChangeAspect="1" noChangeArrowheads="1"/>
              </p:cNvSpPr>
              <p:nvPr/>
            </p:nvSpPr>
            <p:spPr bwMode="auto">
              <a:xfrm>
                <a:off x="2516" y="-987"/>
                <a:ext cx="2834" cy="2834"/>
              </a:xfrm>
              <a:prstGeom prst="ellips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185" name="Group 17"/>
            <p:cNvGrpSpPr>
              <a:grpSpLocks/>
            </p:cNvGrpSpPr>
            <p:nvPr/>
          </p:nvGrpSpPr>
          <p:grpSpPr bwMode="auto">
            <a:xfrm>
              <a:off x="-162" y="-1545"/>
              <a:ext cx="6084" cy="3970"/>
              <a:chOff x="-162" y="-1545"/>
              <a:chExt cx="6084" cy="3970"/>
            </a:xfrm>
          </p:grpSpPr>
          <p:sp>
            <p:nvSpPr>
              <p:cNvPr id="7186" name="Oval 18"/>
              <p:cNvSpPr>
                <a:spLocks noChangeAspect="1" noChangeArrowheads="1"/>
              </p:cNvSpPr>
              <p:nvPr/>
            </p:nvSpPr>
            <p:spPr bwMode="auto">
              <a:xfrm>
                <a:off x="-162" y="-1545"/>
                <a:ext cx="3967" cy="3967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7187" name="Oval 19"/>
              <p:cNvSpPr>
                <a:spLocks noChangeAspect="1" noChangeArrowheads="1"/>
              </p:cNvSpPr>
              <p:nvPr/>
            </p:nvSpPr>
            <p:spPr bwMode="auto">
              <a:xfrm>
                <a:off x="1955" y="-1542"/>
                <a:ext cx="3967" cy="3967"/>
              </a:xfrm>
              <a:prstGeom prst="ellips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188" name="Group 20"/>
            <p:cNvGrpSpPr>
              <a:grpSpLocks/>
            </p:cNvGrpSpPr>
            <p:nvPr/>
          </p:nvGrpSpPr>
          <p:grpSpPr bwMode="auto">
            <a:xfrm>
              <a:off x="-720" y="-2112"/>
              <a:ext cx="7218" cy="5104"/>
              <a:chOff x="-730" y="-2112"/>
              <a:chExt cx="7218" cy="5104"/>
            </a:xfrm>
          </p:grpSpPr>
          <p:sp>
            <p:nvSpPr>
              <p:cNvPr id="7189" name="Oval 21"/>
              <p:cNvSpPr>
                <a:spLocks noChangeAspect="1" noChangeArrowheads="1"/>
              </p:cNvSpPr>
              <p:nvPr/>
            </p:nvSpPr>
            <p:spPr bwMode="auto">
              <a:xfrm>
                <a:off x="-730" y="-2112"/>
                <a:ext cx="5101" cy="5101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7190" name="Oval 22"/>
              <p:cNvSpPr>
                <a:spLocks noChangeAspect="1" noChangeArrowheads="1"/>
              </p:cNvSpPr>
              <p:nvPr/>
            </p:nvSpPr>
            <p:spPr bwMode="auto">
              <a:xfrm>
                <a:off x="1387" y="-2109"/>
                <a:ext cx="5101" cy="5101"/>
              </a:xfrm>
              <a:prstGeom prst="ellips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191" name="Group 23"/>
            <p:cNvGrpSpPr>
              <a:grpSpLocks/>
            </p:cNvGrpSpPr>
            <p:nvPr/>
          </p:nvGrpSpPr>
          <p:grpSpPr bwMode="auto">
            <a:xfrm>
              <a:off x="-1029" y="-2400"/>
              <a:ext cx="7785" cy="5671"/>
              <a:chOff x="-1029" y="-2400"/>
              <a:chExt cx="7785" cy="5671"/>
            </a:xfrm>
          </p:grpSpPr>
          <p:grpSp>
            <p:nvGrpSpPr>
              <p:cNvPr id="7192" name="Group 24"/>
              <p:cNvGrpSpPr>
                <a:grpSpLocks/>
              </p:cNvGrpSpPr>
              <p:nvPr/>
            </p:nvGrpSpPr>
            <p:grpSpPr bwMode="auto">
              <a:xfrm>
                <a:off x="1248" y="-144"/>
                <a:ext cx="3251" cy="1137"/>
                <a:chOff x="1263" y="-132"/>
                <a:chExt cx="3251" cy="1137"/>
              </a:xfrm>
            </p:grpSpPr>
            <p:sp>
              <p:nvSpPr>
                <p:cNvPr id="7193" name="Oval 25"/>
                <p:cNvSpPr>
                  <a:spLocks noChangeAspect="1" noChangeArrowheads="1"/>
                </p:cNvSpPr>
                <p:nvPr/>
              </p:nvSpPr>
              <p:spPr bwMode="auto">
                <a:xfrm>
                  <a:off x="1263" y="-132"/>
                  <a:ext cx="1134" cy="1134"/>
                </a:xfrm>
                <a:prstGeom prst="ellipse">
                  <a:avLst/>
                </a:prstGeom>
                <a:noFill/>
                <a:ln w="38100">
                  <a:solidFill>
                    <a:schemeClr val="accent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194" name="Oval 26"/>
                <p:cNvSpPr>
                  <a:spLocks noChangeAspect="1" noChangeArrowheads="1"/>
                </p:cNvSpPr>
                <p:nvPr/>
              </p:nvSpPr>
              <p:spPr bwMode="auto">
                <a:xfrm>
                  <a:off x="3380" y="-129"/>
                  <a:ext cx="1134" cy="1134"/>
                </a:xfrm>
                <a:prstGeom prst="ellipse">
                  <a:avLst/>
                </a:prstGeom>
                <a:noFill/>
                <a:ln w="38100">
                  <a:solidFill>
                    <a:srgbClr val="FF66FF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7195" name="Group 27"/>
              <p:cNvGrpSpPr>
                <a:grpSpLocks/>
              </p:cNvGrpSpPr>
              <p:nvPr/>
            </p:nvGrpSpPr>
            <p:grpSpPr bwMode="auto">
              <a:xfrm>
                <a:off x="679" y="-702"/>
                <a:ext cx="4384" cy="2270"/>
                <a:chOff x="694" y="-702"/>
                <a:chExt cx="4384" cy="2270"/>
              </a:xfrm>
            </p:grpSpPr>
            <p:sp>
              <p:nvSpPr>
                <p:cNvPr id="7196" name="Oval 28"/>
                <p:cNvSpPr>
                  <a:spLocks noChangeAspect="1" noChangeArrowheads="1"/>
                </p:cNvSpPr>
                <p:nvPr/>
              </p:nvSpPr>
              <p:spPr bwMode="auto">
                <a:xfrm>
                  <a:off x="694" y="-702"/>
                  <a:ext cx="2267" cy="2267"/>
                </a:xfrm>
                <a:prstGeom prst="ellipse">
                  <a:avLst/>
                </a:prstGeom>
                <a:noFill/>
                <a:ln w="38100">
                  <a:solidFill>
                    <a:schemeClr val="accent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197" name="Oval 29"/>
                <p:cNvSpPr>
                  <a:spLocks noChangeAspect="1" noChangeArrowheads="1"/>
                </p:cNvSpPr>
                <p:nvPr/>
              </p:nvSpPr>
              <p:spPr bwMode="auto">
                <a:xfrm>
                  <a:off x="2811" y="-699"/>
                  <a:ext cx="2267" cy="2267"/>
                </a:xfrm>
                <a:prstGeom prst="ellipse">
                  <a:avLst/>
                </a:prstGeom>
                <a:noFill/>
                <a:ln w="38100">
                  <a:solidFill>
                    <a:srgbClr val="FF66FF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7198" name="Group 30"/>
              <p:cNvGrpSpPr>
                <a:grpSpLocks/>
              </p:cNvGrpSpPr>
              <p:nvPr/>
            </p:nvGrpSpPr>
            <p:grpSpPr bwMode="auto">
              <a:xfrm>
                <a:off x="102" y="-1275"/>
                <a:ext cx="5518" cy="3404"/>
                <a:chOff x="117" y="-1275"/>
                <a:chExt cx="5518" cy="3404"/>
              </a:xfrm>
            </p:grpSpPr>
            <p:sp>
              <p:nvSpPr>
                <p:cNvPr id="7199" name="Oval 31"/>
                <p:cNvSpPr>
                  <a:spLocks noChangeAspect="1" noChangeArrowheads="1"/>
                </p:cNvSpPr>
                <p:nvPr/>
              </p:nvSpPr>
              <p:spPr bwMode="auto">
                <a:xfrm>
                  <a:off x="117" y="-1275"/>
                  <a:ext cx="3401" cy="3401"/>
                </a:xfrm>
                <a:prstGeom prst="ellipse">
                  <a:avLst/>
                </a:prstGeom>
                <a:noFill/>
                <a:ln w="38100">
                  <a:solidFill>
                    <a:schemeClr val="accent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00" name="Oval 32"/>
                <p:cNvSpPr>
                  <a:spLocks noChangeAspect="1" noChangeArrowheads="1"/>
                </p:cNvSpPr>
                <p:nvPr/>
              </p:nvSpPr>
              <p:spPr bwMode="auto">
                <a:xfrm>
                  <a:off x="2234" y="-1272"/>
                  <a:ext cx="3401" cy="3401"/>
                </a:xfrm>
                <a:prstGeom prst="ellipse">
                  <a:avLst/>
                </a:prstGeom>
                <a:noFill/>
                <a:ln w="38100">
                  <a:solidFill>
                    <a:srgbClr val="FF66FF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7201" name="Group 33"/>
              <p:cNvGrpSpPr>
                <a:grpSpLocks/>
              </p:cNvGrpSpPr>
              <p:nvPr/>
            </p:nvGrpSpPr>
            <p:grpSpPr bwMode="auto">
              <a:xfrm>
                <a:off x="-462" y="-1828"/>
                <a:ext cx="6651" cy="4537"/>
                <a:chOff x="-447" y="-1828"/>
                <a:chExt cx="6651" cy="4537"/>
              </a:xfrm>
            </p:grpSpPr>
            <p:sp>
              <p:nvSpPr>
                <p:cNvPr id="7202" name="Oval 34"/>
                <p:cNvSpPr>
                  <a:spLocks noChangeAspect="1" noChangeArrowheads="1"/>
                </p:cNvSpPr>
                <p:nvPr/>
              </p:nvSpPr>
              <p:spPr bwMode="auto">
                <a:xfrm>
                  <a:off x="-447" y="-1828"/>
                  <a:ext cx="4534" cy="4534"/>
                </a:xfrm>
                <a:prstGeom prst="ellipse">
                  <a:avLst/>
                </a:prstGeom>
                <a:noFill/>
                <a:ln w="38100">
                  <a:solidFill>
                    <a:schemeClr val="accent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03" name="Oval 35"/>
                <p:cNvSpPr>
                  <a:spLocks noChangeAspect="1" noChangeArrowheads="1"/>
                </p:cNvSpPr>
                <p:nvPr/>
              </p:nvSpPr>
              <p:spPr bwMode="auto">
                <a:xfrm>
                  <a:off x="1670" y="-1825"/>
                  <a:ext cx="4534" cy="4534"/>
                </a:xfrm>
                <a:prstGeom prst="ellipse">
                  <a:avLst/>
                </a:prstGeom>
                <a:noFill/>
                <a:ln w="38100">
                  <a:solidFill>
                    <a:srgbClr val="FF66FF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7204" name="Group 36"/>
              <p:cNvGrpSpPr>
                <a:grpSpLocks/>
              </p:cNvGrpSpPr>
              <p:nvPr/>
            </p:nvGrpSpPr>
            <p:grpSpPr bwMode="auto">
              <a:xfrm>
                <a:off x="-1029" y="-2400"/>
                <a:ext cx="7785" cy="5671"/>
                <a:chOff x="-1014" y="-2400"/>
                <a:chExt cx="7785" cy="5671"/>
              </a:xfrm>
            </p:grpSpPr>
            <p:sp>
              <p:nvSpPr>
                <p:cNvPr id="7205" name="Oval 37"/>
                <p:cNvSpPr>
                  <a:spLocks noChangeAspect="1" noChangeArrowheads="1"/>
                </p:cNvSpPr>
                <p:nvPr/>
              </p:nvSpPr>
              <p:spPr bwMode="auto">
                <a:xfrm>
                  <a:off x="-1014" y="-2400"/>
                  <a:ext cx="5668" cy="5668"/>
                </a:xfrm>
                <a:prstGeom prst="ellipse">
                  <a:avLst/>
                </a:prstGeom>
                <a:noFill/>
                <a:ln w="38100">
                  <a:solidFill>
                    <a:schemeClr val="accent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06" name="Oval 38"/>
                <p:cNvSpPr>
                  <a:spLocks noChangeAspect="1" noChangeArrowheads="1"/>
                </p:cNvSpPr>
                <p:nvPr/>
              </p:nvSpPr>
              <p:spPr bwMode="auto">
                <a:xfrm>
                  <a:off x="1103" y="-2397"/>
                  <a:ext cx="5668" cy="5668"/>
                </a:xfrm>
                <a:prstGeom prst="ellipse">
                  <a:avLst/>
                </a:prstGeom>
                <a:noFill/>
                <a:ln w="38100">
                  <a:solidFill>
                    <a:srgbClr val="FF66FF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</p:grpSp>
        <p:grpSp>
          <p:nvGrpSpPr>
            <p:cNvPr id="7207" name="Group 39"/>
            <p:cNvGrpSpPr>
              <a:grpSpLocks/>
            </p:cNvGrpSpPr>
            <p:nvPr/>
          </p:nvGrpSpPr>
          <p:grpSpPr bwMode="auto">
            <a:xfrm>
              <a:off x="-1326" y="-2688"/>
              <a:ext cx="8376" cy="6234"/>
              <a:chOff x="-1326" y="-2688"/>
              <a:chExt cx="8376" cy="6234"/>
            </a:xfrm>
          </p:grpSpPr>
          <p:sp>
            <p:nvSpPr>
              <p:cNvPr id="7208" name="Oval 40"/>
              <p:cNvSpPr>
                <a:spLocks noChangeAspect="1" noChangeArrowheads="1"/>
              </p:cNvSpPr>
              <p:nvPr/>
            </p:nvSpPr>
            <p:spPr bwMode="auto">
              <a:xfrm>
                <a:off x="816" y="-2688"/>
                <a:ext cx="6234" cy="6234"/>
              </a:xfrm>
              <a:prstGeom prst="ellips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7209" name="Oval 41"/>
              <p:cNvSpPr>
                <a:spLocks noChangeAspect="1" noChangeArrowheads="1"/>
              </p:cNvSpPr>
              <p:nvPr/>
            </p:nvSpPr>
            <p:spPr bwMode="auto">
              <a:xfrm>
                <a:off x="-1326" y="-2688"/>
                <a:ext cx="6234" cy="6234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7210" name="Rectangle 42"/>
          <p:cNvSpPr>
            <a:spLocks noGrp="1" noChangeArrowheads="1"/>
          </p:cNvSpPr>
          <p:nvPr>
            <p:ph type="ctrTitle"/>
          </p:nvPr>
        </p:nvSpPr>
        <p:spPr>
          <a:xfrm>
            <a:off x="0" y="5486400"/>
            <a:ext cx="1295400" cy="762000"/>
          </a:xfrm>
          <a:noFill/>
          <a:ln/>
        </p:spPr>
        <p:txBody>
          <a:bodyPr/>
          <a:lstStyle/>
          <a:p>
            <a:pPr algn="l"/>
            <a:r>
              <a:rPr lang="en-US" altLang="nl-NL" sz="3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 =</a:t>
            </a:r>
            <a:endParaRPr lang="nl-NL" altLang="nl-NL" sz="38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213" name="Oval 45"/>
          <p:cNvSpPr>
            <a:spLocks noChangeAspect="1" noChangeArrowheads="1"/>
          </p:cNvSpPr>
          <p:nvPr/>
        </p:nvSpPr>
        <p:spPr bwMode="auto">
          <a:xfrm>
            <a:off x="4495800" y="3286125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7278" name="Freeform 110"/>
          <p:cNvSpPr>
            <a:spLocks/>
          </p:cNvSpPr>
          <p:nvPr/>
        </p:nvSpPr>
        <p:spPr bwMode="auto">
          <a:xfrm>
            <a:off x="2897188" y="700088"/>
            <a:ext cx="1617662" cy="2593975"/>
          </a:xfrm>
          <a:custGeom>
            <a:avLst/>
            <a:gdLst>
              <a:gd name="T0" fmla="*/ 0 w 1019"/>
              <a:gd name="T1" fmla="*/ 0 h 1634"/>
              <a:gd name="T2" fmla="*/ 1019 w 1019"/>
              <a:gd name="T3" fmla="*/ 1634 h 163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19" h="1634">
                <a:moveTo>
                  <a:pt x="0" y="0"/>
                </a:moveTo>
                <a:lnTo>
                  <a:pt x="1019" y="1634"/>
                </a:lnTo>
              </a:path>
            </a:pathLst>
          </a:custGeom>
          <a:noFill/>
          <a:ln w="57150" cmpd="sng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7279" name="Freeform 111"/>
          <p:cNvSpPr>
            <a:spLocks/>
          </p:cNvSpPr>
          <p:nvPr/>
        </p:nvSpPr>
        <p:spPr bwMode="auto">
          <a:xfrm>
            <a:off x="4602163" y="711200"/>
            <a:ext cx="1655762" cy="2554288"/>
          </a:xfrm>
          <a:custGeom>
            <a:avLst/>
            <a:gdLst>
              <a:gd name="T0" fmla="*/ 1043 w 1043"/>
              <a:gd name="T1" fmla="*/ 0 h 1609"/>
              <a:gd name="T2" fmla="*/ 0 w 1043"/>
              <a:gd name="T3" fmla="*/ 1609 h 160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43" h="1609">
                <a:moveTo>
                  <a:pt x="1043" y="0"/>
                </a:moveTo>
                <a:lnTo>
                  <a:pt x="0" y="1609"/>
                </a:lnTo>
              </a:path>
            </a:pathLst>
          </a:custGeom>
          <a:noFill/>
          <a:ln w="57150" cmpd="sng">
            <a:solidFill>
              <a:srgbClr val="FF66FF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7280" name="Text Box 112"/>
          <p:cNvSpPr txBox="1">
            <a:spLocks noChangeArrowheads="1"/>
          </p:cNvSpPr>
          <p:nvPr/>
        </p:nvSpPr>
        <p:spPr bwMode="auto">
          <a:xfrm>
            <a:off x="2366963" y="171450"/>
            <a:ext cx="685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281" name="Text Box 113"/>
          <p:cNvSpPr txBox="1">
            <a:spLocks noChangeArrowheads="1"/>
          </p:cNvSpPr>
          <p:nvPr/>
        </p:nvSpPr>
        <p:spPr bwMode="auto">
          <a:xfrm>
            <a:off x="6224588" y="157163"/>
            <a:ext cx="685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endParaRPr lang="nl-NL" altLang="nl-NL" sz="4000" b="1">
              <a:solidFill>
                <a:srgbClr val="FF66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282" name="Text Box 114"/>
          <p:cNvSpPr txBox="1">
            <a:spLocks noChangeArrowheads="1"/>
          </p:cNvSpPr>
          <p:nvPr/>
        </p:nvSpPr>
        <p:spPr bwMode="auto">
          <a:xfrm>
            <a:off x="4281488" y="3381375"/>
            <a:ext cx="685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283" name="Rectangle 115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Wegverschil = 0 </a:t>
            </a: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l</a:t>
            </a: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Faseverschil </a:t>
            </a: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Df</a:t>
            </a: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0.</a:t>
            </a:r>
            <a:endParaRPr lang="nl-NL" altLang="nl-NL" sz="3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285" name="Line 117"/>
          <p:cNvSpPr>
            <a:spLocks noChangeShapeType="1"/>
          </p:cNvSpPr>
          <p:nvPr/>
        </p:nvSpPr>
        <p:spPr bwMode="auto">
          <a:xfrm>
            <a:off x="4572000" y="0"/>
            <a:ext cx="0" cy="55626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7286" name="Rectangle 118"/>
          <p:cNvSpPr>
            <a:spLocks noChangeArrowheads="1"/>
          </p:cNvSpPr>
          <p:nvPr/>
        </p:nvSpPr>
        <p:spPr bwMode="auto">
          <a:xfrm>
            <a:off x="4191000" y="5467350"/>
            <a:ext cx="1295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3,5 </a:t>
            </a: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l</a:t>
            </a:r>
            <a:endParaRPr lang="nl-NL" altLang="nl-NL" sz="3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287" name="Rectangle 119"/>
          <p:cNvSpPr>
            <a:spLocks noChangeArrowheads="1"/>
          </p:cNvSpPr>
          <p:nvPr/>
        </p:nvSpPr>
        <p:spPr bwMode="auto">
          <a:xfrm>
            <a:off x="1143000" y="5486400"/>
            <a:ext cx="1447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3,5 </a:t>
            </a: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l</a:t>
            </a:r>
            <a:endParaRPr lang="nl-NL" altLang="nl-NL" sz="3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288" name="Rectangle 120"/>
          <p:cNvSpPr>
            <a:spLocks noChangeArrowheads="1"/>
          </p:cNvSpPr>
          <p:nvPr/>
        </p:nvSpPr>
        <p:spPr bwMode="auto">
          <a:xfrm>
            <a:off x="2362200" y="5486400"/>
            <a:ext cx="1905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 BC = </a:t>
            </a:r>
            <a:endParaRPr lang="nl-NL" altLang="nl-NL" sz="3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2193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7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7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7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7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7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10" grpId="0" autoUpdateAnimBg="0"/>
      <p:bldP spid="7213" grpId="0" animBg="1"/>
      <p:bldP spid="7278" grpId="0" animBg="1"/>
      <p:bldP spid="7279" grpId="0" animBg="1"/>
      <p:bldP spid="7280" grpId="0" autoUpdateAnimBg="0"/>
      <p:bldP spid="7281" grpId="0" autoUpdateAnimBg="0"/>
      <p:bldP spid="7282" grpId="0" autoUpdateAnimBg="0"/>
      <p:bldP spid="7283" grpId="0" autoUpdateAnimBg="0"/>
      <p:bldP spid="7285" grpId="0" animBg="1"/>
      <p:bldP spid="7286" grpId="0" autoUpdateAnimBg="0"/>
      <p:bldP spid="7287" grpId="0" autoUpdateAnimBg="0"/>
      <p:bldP spid="728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0" name="Text Box 46"/>
          <p:cNvSpPr txBox="1">
            <a:spLocks noChangeArrowheads="1"/>
          </p:cNvSpPr>
          <p:nvPr/>
        </p:nvSpPr>
        <p:spPr bwMode="auto">
          <a:xfrm>
            <a:off x="4695825" y="3000375"/>
            <a:ext cx="685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-2105025" y="-4267200"/>
            <a:ext cx="13296900" cy="9896475"/>
            <a:chOff x="-1326" y="-2688"/>
            <a:chExt cx="8376" cy="6234"/>
          </a:xfrm>
        </p:grpSpPr>
        <p:grpSp>
          <p:nvGrpSpPr>
            <p:cNvPr id="11267" name="Group 3"/>
            <p:cNvGrpSpPr>
              <a:grpSpLocks/>
            </p:cNvGrpSpPr>
            <p:nvPr/>
          </p:nvGrpSpPr>
          <p:grpSpPr bwMode="auto">
            <a:xfrm>
              <a:off x="1799" y="414"/>
              <a:ext cx="2165" cy="51"/>
              <a:chOff x="1799" y="414"/>
              <a:chExt cx="2165" cy="51"/>
            </a:xfrm>
          </p:grpSpPr>
          <p:sp>
            <p:nvSpPr>
              <p:cNvPr id="11268" name="Oval 4"/>
              <p:cNvSpPr>
                <a:spLocks noChangeAspect="1" noChangeArrowheads="1"/>
              </p:cNvSpPr>
              <p:nvPr/>
            </p:nvSpPr>
            <p:spPr bwMode="auto">
              <a:xfrm>
                <a:off x="1799" y="414"/>
                <a:ext cx="48" cy="48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269" name="Oval 5"/>
              <p:cNvSpPr>
                <a:spLocks noChangeAspect="1" noChangeArrowheads="1"/>
              </p:cNvSpPr>
              <p:nvPr/>
            </p:nvSpPr>
            <p:spPr bwMode="auto">
              <a:xfrm>
                <a:off x="3916" y="417"/>
                <a:ext cx="48" cy="48"/>
              </a:xfrm>
              <a:prstGeom prst="ellipse">
                <a:avLst/>
              </a:prstGeom>
              <a:solidFill>
                <a:srgbClr val="FF66FF"/>
              </a:solidFill>
              <a:ln w="9525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70" name="Group 6"/>
            <p:cNvGrpSpPr>
              <a:grpSpLocks/>
            </p:cNvGrpSpPr>
            <p:nvPr/>
          </p:nvGrpSpPr>
          <p:grpSpPr bwMode="auto">
            <a:xfrm>
              <a:off x="1542" y="153"/>
              <a:ext cx="2684" cy="570"/>
              <a:chOff x="1542" y="153"/>
              <a:chExt cx="2684" cy="570"/>
            </a:xfrm>
          </p:grpSpPr>
          <p:sp>
            <p:nvSpPr>
              <p:cNvPr id="11271" name="Oval 7"/>
              <p:cNvSpPr>
                <a:spLocks noChangeAspect="1" noChangeArrowheads="1"/>
              </p:cNvSpPr>
              <p:nvPr/>
            </p:nvSpPr>
            <p:spPr bwMode="auto">
              <a:xfrm>
                <a:off x="1542" y="153"/>
                <a:ext cx="567" cy="567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272" name="Oval 8"/>
              <p:cNvSpPr>
                <a:spLocks noChangeAspect="1" noChangeArrowheads="1"/>
              </p:cNvSpPr>
              <p:nvPr/>
            </p:nvSpPr>
            <p:spPr bwMode="auto">
              <a:xfrm>
                <a:off x="3659" y="156"/>
                <a:ext cx="567" cy="567"/>
              </a:xfrm>
              <a:prstGeom prst="ellips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73" name="Group 9"/>
            <p:cNvGrpSpPr>
              <a:grpSpLocks/>
            </p:cNvGrpSpPr>
            <p:nvPr/>
          </p:nvGrpSpPr>
          <p:grpSpPr bwMode="auto">
            <a:xfrm>
              <a:off x="975" y="-417"/>
              <a:ext cx="3817" cy="1703"/>
              <a:chOff x="975" y="-417"/>
              <a:chExt cx="3817" cy="1703"/>
            </a:xfrm>
          </p:grpSpPr>
          <p:sp>
            <p:nvSpPr>
              <p:cNvPr id="11274" name="Oval 10"/>
              <p:cNvSpPr>
                <a:spLocks noChangeAspect="1" noChangeArrowheads="1"/>
              </p:cNvSpPr>
              <p:nvPr/>
            </p:nvSpPr>
            <p:spPr bwMode="auto">
              <a:xfrm>
                <a:off x="975" y="-417"/>
                <a:ext cx="1700" cy="1700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275" name="Oval 11"/>
              <p:cNvSpPr>
                <a:spLocks noChangeAspect="1" noChangeArrowheads="1"/>
              </p:cNvSpPr>
              <p:nvPr/>
            </p:nvSpPr>
            <p:spPr bwMode="auto">
              <a:xfrm>
                <a:off x="3092" y="-414"/>
                <a:ext cx="1700" cy="1700"/>
              </a:xfrm>
              <a:prstGeom prst="ellips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76" name="Group 12"/>
            <p:cNvGrpSpPr>
              <a:grpSpLocks/>
            </p:cNvGrpSpPr>
            <p:nvPr/>
          </p:nvGrpSpPr>
          <p:grpSpPr bwMode="auto">
            <a:xfrm>
              <a:off x="399" y="-990"/>
              <a:ext cx="4951" cy="2837"/>
              <a:chOff x="399" y="-990"/>
              <a:chExt cx="4951" cy="2837"/>
            </a:xfrm>
          </p:grpSpPr>
          <p:sp>
            <p:nvSpPr>
              <p:cNvPr id="11277" name="Oval 13"/>
              <p:cNvSpPr>
                <a:spLocks noChangeAspect="1" noChangeArrowheads="1"/>
              </p:cNvSpPr>
              <p:nvPr/>
            </p:nvSpPr>
            <p:spPr bwMode="auto">
              <a:xfrm>
                <a:off x="399" y="-990"/>
                <a:ext cx="2834" cy="2834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278" name="Oval 14"/>
              <p:cNvSpPr>
                <a:spLocks noChangeAspect="1" noChangeArrowheads="1"/>
              </p:cNvSpPr>
              <p:nvPr/>
            </p:nvSpPr>
            <p:spPr bwMode="auto">
              <a:xfrm>
                <a:off x="2516" y="-987"/>
                <a:ext cx="2834" cy="2834"/>
              </a:xfrm>
              <a:prstGeom prst="ellips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79" name="Group 15"/>
            <p:cNvGrpSpPr>
              <a:grpSpLocks/>
            </p:cNvGrpSpPr>
            <p:nvPr/>
          </p:nvGrpSpPr>
          <p:grpSpPr bwMode="auto">
            <a:xfrm>
              <a:off x="-162" y="-1545"/>
              <a:ext cx="6084" cy="3970"/>
              <a:chOff x="-162" y="-1545"/>
              <a:chExt cx="6084" cy="3970"/>
            </a:xfrm>
          </p:grpSpPr>
          <p:sp>
            <p:nvSpPr>
              <p:cNvPr id="11280" name="Oval 16"/>
              <p:cNvSpPr>
                <a:spLocks noChangeAspect="1" noChangeArrowheads="1"/>
              </p:cNvSpPr>
              <p:nvPr/>
            </p:nvSpPr>
            <p:spPr bwMode="auto">
              <a:xfrm>
                <a:off x="-162" y="-1545"/>
                <a:ext cx="3967" cy="3967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281" name="Oval 17"/>
              <p:cNvSpPr>
                <a:spLocks noChangeAspect="1" noChangeArrowheads="1"/>
              </p:cNvSpPr>
              <p:nvPr/>
            </p:nvSpPr>
            <p:spPr bwMode="auto">
              <a:xfrm>
                <a:off x="1955" y="-1542"/>
                <a:ext cx="3967" cy="3967"/>
              </a:xfrm>
              <a:prstGeom prst="ellips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82" name="Group 18"/>
            <p:cNvGrpSpPr>
              <a:grpSpLocks/>
            </p:cNvGrpSpPr>
            <p:nvPr/>
          </p:nvGrpSpPr>
          <p:grpSpPr bwMode="auto">
            <a:xfrm>
              <a:off x="-720" y="-2112"/>
              <a:ext cx="7218" cy="5104"/>
              <a:chOff x="-730" y="-2112"/>
              <a:chExt cx="7218" cy="5104"/>
            </a:xfrm>
          </p:grpSpPr>
          <p:sp>
            <p:nvSpPr>
              <p:cNvPr id="11283" name="Oval 19"/>
              <p:cNvSpPr>
                <a:spLocks noChangeAspect="1" noChangeArrowheads="1"/>
              </p:cNvSpPr>
              <p:nvPr/>
            </p:nvSpPr>
            <p:spPr bwMode="auto">
              <a:xfrm>
                <a:off x="-730" y="-2112"/>
                <a:ext cx="5101" cy="5101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284" name="Oval 20"/>
              <p:cNvSpPr>
                <a:spLocks noChangeAspect="1" noChangeArrowheads="1"/>
              </p:cNvSpPr>
              <p:nvPr/>
            </p:nvSpPr>
            <p:spPr bwMode="auto">
              <a:xfrm>
                <a:off x="1387" y="-2109"/>
                <a:ext cx="5101" cy="5101"/>
              </a:xfrm>
              <a:prstGeom prst="ellips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85" name="Group 21"/>
            <p:cNvGrpSpPr>
              <a:grpSpLocks/>
            </p:cNvGrpSpPr>
            <p:nvPr/>
          </p:nvGrpSpPr>
          <p:grpSpPr bwMode="auto">
            <a:xfrm>
              <a:off x="-1029" y="-2400"/>
              <a:ext cx="7785" cy="5671"/>
              <a:chOff x="-1029" y="-2400"/>
              <a:chExt cx="7785" cy="5671"/>
            </a:xfrm>
          </p:grpSpPr>
          <p:grpSp>
            <p:nvGrpSpPr>
              <p:cNvPr id="11286" name="Group 22"/>
              <p:cNvGrpSpPr>
                <a:grpSpLocks/>
              </p:cNvGrpSpPr>
              <p:nvPr/>
            </p:nvGrpSpPr>
            <p:grpSpPr bwMode="auto">
              <a:xfrm>
                <a:off x="1248" y="-144"/>
                <a:ext cx="3251" cy="1137"/>
                <a:chOff x="1263" y="-132"/>
                <a:chExt cx="3251" cy="1137"/>
              </a:xfrm>
            </p:grpSpPr>
            <p:sp>
              <p:nvSpPr>
                <p:cNvPr id="11287" name="Oval 23"/>
                <p:cNvSpPr>
                  <a:spLocks noChangeAspect="1" noChangeArrowheads="1"/>
                </p:cNvSpPr>
                <p:nvPr/>
              </p:nvSpPr>
              <p:spPr bwMode="auto">
                <a:xfrm>
                  <a:off x="1263" y="-132"/>
                  <a:ext cx="1134" cy="1134"/>
                </a:xfrm>
                <a:prstGeom prst="ellipse">
                  <a:avLst/>
                </a:prstGeom>
                <a:noFill/>
                <a:ln w="38100">
                  <a:solidFill>
                    <a:schemeClr val="accent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288" name="Oval 24"/>
                <p:cNvSpPr>
                  <a:spLocks noChangeAspect="1" noChangeArrowheads="1"/>
                </p:cNvSpPr>
                <p:nvPr/>
              </p:nvSpPr>
              <p:spPr bwMode="auto">
                <a:xfrm>
                  <a:off x="3380" y="-129"/>
                  <a:ext cx="1134" cy="1134"/>
                </a:xfrm>
                <a:prstGeom prst="ellipse">
                  <a:avLst/>
                </a:prstGeom>
                <a:noFill/>
                <a:ln w="38100">
                  <a:solidFill>
                    <a:srgbClr val="FF66FF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1289" name="Group 25"/>
              <p:cNvGrpSpPr>
                <a:grpSpLocks/>
              </p:cNvGrpSpPr>
              <p:nvPr/>
            </p:nvGrpSpPr>
            <p:grpSpPr bwMode="auto">
              <a:xfrm>
                <a:off x="679" y="-702"/>
                <a:ext cx="4384" cy="2270"/>
                <a:chOff x="694" y="-702"/>
                <a:chExt cx="4384" cy="2270"/>
              </a:xfrm>
            </p:grpSpPr>
            <p:sp>
              <p:nvSpPr>
                <p:cNvPr id="11290" name="Oval 26"/>
                <p:cNvSpPr>
                  <a:spLocks noChangeAspect="1" noChangeArrowheads="1"/>
                </p:cNvSpPr>
                <p:nvPr/>
              </p:nvSpPr>
              <p:spPr bwMode="auto">
                <a:xfrm>
                  <a:off x="694" y="-702"/>
                  <a:ext cx="2267" cy="2267"/>
                </a:xfrm>
                <a:prstGeom prst="ellipse">
                  <a:avLst/>
                </a:prstGeom>
                <a:noFill/>
                <a:ln w="38100">
                  <a:solidFill>
                    <a:schemeClr val="accent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291" name="Oval 27"/>
                <p:cNvSpPr>
                  <a:spLocks noChangeAspect="1" noChangeArrowheads="1"/>
                </p:cNvSpPr>
                <p:nvPr/>
              </p:nvSpPr>
              <p:spPr bwMode="auto">
                <a:xfrm>
                  <a:off x="2811" y="-699"/>
                  <a:ext cx="2267" cy="2267"/>
                </a:xfrm>
                <a:prstGeom prst="ellipse">
                  <a:avLst/>
                </a:prstGeom>
                <a:noFill/>
                <a:ln w="38100">
                  <a:solidFill>
                    <a:srgbClr val="FF66FF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1292" name="Group 28"/>
              <p:cNvGrpSpPr>
                <a:grpSpLocks/>
              </p:cNvGrpSpPr>
              <p:nvPr/>
            </p:nvGrpSpPr>
            <p:grpSpPr bwMode="auto">
              <a:xfrm>
                <a:off x="102" y="-1275"/>
                <a:ext cx="5518" cy="3404"/>
                <a:chOff x="117" y="-1275"/>
                <a:chExt cx="5518" cy="3404"/>
              </a:xfrm>
            </p:grpSpPr>
            <p:sp>
              <p:nvSpPr>
                <p:cNvPr id="11293" name="Oval 29"/>
                <p:cNvSpPr>
                  <a:spLocks noChangeAspect="1" noChangeArrowheads="1"/>
                </p:cNvSpPr>
                <p:nvPr/>
              </p:nvSpPr>
              <p:spPr bwMode="auto">
                <a:xfrm>
                  <a:off x="117" y="-1275"/>
                  <a:ext cx="3401" cy="3401"/>
                </a:xfrm>
                <a:prstGeom prst="ellipse">
                  <a:avLst/>
                </a:prstGeom>
                <a:noFill/>
                <a:ln w="38100">
                  <a:solidFill>
                    <a:schemeClr val="accent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294" name="Oval 30"/>
                <p:cNvSpPr>
                  <a:spLocks noChangeAspect="1" noChangeArrowheads="1"/>
                </p:cNvSpPr>
                <p:nvPr/>
              </p:nvSpPr>
              <p:spPr bwMode="auto">
                <a:xfrm>
                  <a:off x="2234" y="-1272"/>
                  <a:ext cx="3401" cy="3401"/>
                </a:xfrm>
                <a:prstGeom prst="ellipse">
                  <a:avLst/>
                </a:prstGeom>
                <a:noFill/>
                <a:ln w="38100">
                  <a:solidFill>
                    <a:srgbClr val="FF66FF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1295" name="Group 31"/>
              <p:cNvGrpSpPr>
                <a:grpSpLocks/>
              </p:cNvGrpSpPr>
              <p:nvPr/>
            </p:nvGrpSpPr>
            <p:grpSpPr bwMode="auto">
              <a:xfrm>
                <a:off x="-462" y="-1828"/>
                <a:ext cx="6651" cy="4537"/>
                <a:chOff x="-447" y="-1828"/>
                <a:chExt cx="6651" cy="4537"/>
              </a:xfrm>
            </p:grpSpPr>
            <p:sp>
              <p:nvSpPr>
                <p:cNvPr id="11296" name="Oval 32"/>
                <p:cNvSpPr>
                  <a:spLocks noChangeAspect="1" noChangeArrowheads="1"/>
                </p:cNvSpPr>
                <p:nvPr/>
              </p:nvSpPr>
              <p:spPr bwMode="auto">
                <a:xfrm>
                  <a:off x="-447" y="-1828"/>
                  <a:ext cx="4534" cy="4534"/>
                </a:xfrm>
                <a:prstGeom prst="ellipse">
                  <a:avLst/>
                </a:prstGeom>
                <a:noFill/>
                <a:ln w="38100">
                  <a:solidFill>
                    <a:schemeClr val="accent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297" name="Oval 33"/>
                <p:cNvSpPr>
                  <a:spLocks noChangeAspect="1" noChangeArrowheads="1"/>
                </p:cNvSpPr>
                <p:nvPr/>
              </p:nvSpPr>
              <p:spPr bwMode="auto">
                <a:xfrm>
                  <a:off x="1670" y="-1825"/>
                  <a:ext cx="4534" cy="4534"/>
                </a:xfrm>
                <a:prstGeom prst="ellipse">
                  <a:avLst/>
                </a:prstGeom>
                <a:noFill/>
                <a:ln w="38100">
                  <a:solidFill>
                    <a:srgbClr val="FF66FF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1298" name="Group 34"/>
              <p:cNvGrpSpPr>
                <a:grpSpLocks/>
              </p:cNvGrpSpPr>
              <p:nvPr/>
            </p:nvGrpSpPr>
            <p:grpSpPr bwMode="auto">
              <a:xfrm>
                <a:off x="-1029" y="-2400"/>
                <a:ext cx="7785" cy="5671"/>
                <a:chOff x="-1014" y="-2400"/>
                <a:chExt cx="7785" cy="5671"/>
              </a:xfrm>
            </p:grpSpPr>
            <p:sp>
              <p:nvSpPr>
                <p:cNvPr id="11299" name="Oval 35"/>
                <p:cNvSpPr>
                  <a:spLocks noChangeAspect="1" noChangeArrowheads="1"/>
                </p:cNvSpPr>
                <p:nvPr/>
              </p:nvSpPr>
              <p:spPr bwMode="auto">
                <a:xfrm>
                  <a:off x="-1014" y="-2400"/>
                  <a:ext cx="5668" cy="5668"/>
                </a:xfrm>
                <a:prstGeom prst="ellipse">
                  <a:avLst/>
                </a:prstGeom>
                <a:noFill/>
                <a:ln w="38100">
                  <a:solidFill>
                    <a:schemeClr val="accent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300" name="Oval 36"/>
                <p:cNvSpPr>
                  <a:spLocks noChangeAspect="1" noChangeArrowheads="1"/>
                </p:cNvSpPr>
                <p:nvPr/>
              </p:nvSpPr>
              <p:spPr bwMode="auto">
                <a:xfrm>
                  <a:off x="1103" y="-2397"/>
                  <a:ext cx="5668" cy="5668"/>
                </a:xfrm>
                <a:prstGeom prst="ellipse">
                  <a:avLst/>
                </a:prstGeom>
                <a:noFill/>
                <a:ln w="38100">
                  <a:solidFill>
                    <a:srgbClr val="FF66FF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</p:grpSp>
        <p:grpSp>
          <p:nvGrpSpPr>
            <p:cNvPr id="11301" name="Group 37"/>
            <p:cNvGrpSpPr>
              <a:grpSpLocks/>
            </p:cNvGrpSpPr>
            <p:nvPr/>
          </p:nvGrpSpPr>
          <p:grpSpPr bwMode="auto">
            <a:xfrm>
              <a:off x="-1326" y="-2688"/>
              <a:ext cx="8376" cy="6234"/>
              <a:chOff x="-1326" y="-2688"/>
              <a:chExt cx="8376" cy="6234"/>
            </a:xfrm>
          </p:grpSpPr>
          <p:sp>
            <p:nvSpPr>
              <p:cNvPr id="11302" name="Oval 38"/>
              <p:cNvSpPr>
                <a:spLocks noChangeAspect="1" noChangeArrowheads="1"/>
              </p:cNvSpPr>
              <p:nvPr/>
            </p:nvSpPr>
            <p:spPr bwMode="auto">
              <a:xfrm>
                <a:off x="816" y="-2688"/>
                <a:ext cx="6234" cy="6234"/>
              </a:xfrm>
              <a:prstGeom prst="ellips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03" name="Oval 39"/>
              <p:cNvSpPr>
                <a:spLocks noChangeAspect="1" noChangeArrowheads="1"/>
              </p:cNvSpPr>
              <p:nvPr/>
            </p:nvSpPr>
            <p:spPr bwMode="auto">
              <a:xfrm>
                <a:off x="-1326" y="-2688"/>
                <a:ext cx="6234" cy="6234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1304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0" y="5486400"/>
            <a:ext cx="1295400" cy="762000"/>
          </a:xfrm>
          <a:noFill/>
          <a:ln/>
        </p:spPr>
        <p:txBody>
          <a:bodyPr/>
          <a:lstStyle/>
          <a:p>
            <a:pPr algn="l"/>
            <a:r>
              <a:rPr lang="en-US" altLang="nl-NL" sz="3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 =</a:t>
            </a:r>
            <a:endParaRPr lang="nl-NL" altLang="nl-NL" sz="38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305" name="Oval 41"/>
          <p:cNvSpPr>
            <a:spLocks noChangeAspect="1" noChangeArrowheads="1"/>
          </p:cNvSpPr>
          <p:nvPr/>
        </p:nvSpPr>
        <p:spPr bwMode="auto">
          <a:xfrm>
            <a:off x="4862513" y="299085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1306" name="Freeform 42"/>
          <p:cNvSpPr>
            <a:spLocks/>
          </p:cNvSpPr>
          <p:nvPr/>
        </p:nvSpPr>
        <p:spPr bwMode="auto">
          <a:xfrm>
            <a:off x="2897188" y="700088"/>
            <a:ext cx="1965325" cy="2274887"/>
          </a:xfrm>
          <a:custGeom>
            <a:avLst/>
            <a:gdLst>
              <a:gd name="T0" fmla="*/ 0 w 1238"/>
              <a:gd name="T1" fmla="*/ 0 h 1433"/>
              <a:gd name="T2" fmla="*/ 1238 w 1238"/>
              <a:gd name="T3" fmla="*/ 1433 h 143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38" h="1433">
                <a:moveTo>
                  <a:pt x="0" y="0"/>
                </a:moveTo>
                <a:lnTo>
                  <a:pt x="1238" y="1433"/>
                </a:lnTo>
              </a:path>
            </a:pathLst>
          </a:custGeom>
          <a:noFill/>
          <a:ln w="57150" cmpd="sng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1307" name="Freeform 43"/>
          <p:cNvSpPr>
            <a:spLocks/>
          </p:cNvSpPr>
          <p:nvPr/>
        </p:nvSpPr>
        <p:spPr bwMode="auto">
          <a:xfrm>
            <a:off x="4992688" y="711200"/>
            <a:ext cx="1265237" cy="2308225"/>
          </a:xfrm>
          <a:custGeom>
            <a:avLst/>
            <a:gdLst>
              <a:gd name="T0" fmla="*/ 797 w 797"/>
              <a:gd name="T1" fmla="*/ 0 h 1454"/>
              <a:gd name="T2" fmla="*/ 0 w 797"/>
              <a:gd name="T3" fmla="*/ 1454 h 145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97" h="1454">
                <a:moveTo>
                  <a:pt x="797" y="0"/>
                </a:moveTo>
                <a:lnTo>
                  <a:pt x="0" y="1454"/>
                </a:lnTo>
              </a:path>
            </a:pathLst>
          </a:custGeom>
          <a:noFill/>
          <a:ln w="57150" cmpd="sng">
            <a:solidFill>
              <a:srgbClr val="FF66FF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1308" name="Text Box 44"/>
          <p:cNvSpPr txBox="1">
            <a:spLocks noChangeArrowheads="1"/>
          </p:cNvSpPr>
          <p:nvPr/>
        </p:nvSpPr>
        <p:spPr bwMode="auto">
          <a:xfrm>
            <a:off x="2366963" y="171450"/>
            <a:ext cx="685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309" name="Text Box 45"/>
          <p:cNvSpPr txBox="1">
            <a:spLocks noChangeArrowheads="1"/>
          </p:cNvSpPr>
          <p:nvPr/>
        </p:nvSpPr>
        <p:spPr bwMode="auto">
          <a:xfrm>
            <a:off x="6224588" y="157163"/>
            <a:ext cx="685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endParaRPr lang="nl-NL" altLang="nl-NL" sz="4000" b="1">
              <a:solidFill>
                <a:srgbClr val="FF66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311" name="Rectangle 47"/>
          <p:cNvSpPr>
            <a:spLocks noChangeArrowheads="1"/>
          </p:cNvSpPr>
          <p:nvPr/>
        </p:nvSpPr>
        <p:spPr bwMode="auto">
          <a:xfrm>
            <a:off x="0" y="6096000"/>
            <a:ext cx="3124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Wegverschil =</a:t>
            </a:r>
            <a:endParaRPr lang="nl-NL" altLang="nl-NL" sz="3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312" name="Line 48"/>
          <p:cNvSpPr>
            <a:spLocks noChangeShapeType="1"/>
          </p:cNvSpPr>
          <p:nvPr/>
        </p:nvSpPr>
        <p:spPr bwMode="auto">
          <a:xfrm>
            <a:off x="4572000" y="0"/>
            <a:ext cx="0" cy="55626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1313" name="Rectangle 49"/>
          <p:cNvSpPr>
            <a:spLocks noChangeArrowheads="1"/>
          </p:cNvSpPr>
          <p:nvPr/>
        </p:nvSpPr>
        <p:spPr bwMode="auto">
          <a:xfrm>
            <a:off x="4191000" y="5467350"/>
            <a:ext cx="1295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3,0 </a:t>
            </a: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l</a:t>
            </a:r>
            <a:endParaRPr lang="nl-NL" altLang="nl-NL" sz="3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314" name="Rectangle 50"/>
          <p:cNvSpPr>
            <a:spLocks noChangeArrowheads="1"/>
          </p:cNvSpPr>
          <p:nvPr/>
        </p:nvSpPr>
        <p:spPr bwMode="auto">
          <a:xfrm>
            <a:off x="1143000" y="5486400"/>
            <a:ext cx="1447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3,5 </a:t>
            </a: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l</a:t>
            </a:r>
            <a:endParaRPr lang="nl-NL" altLang="nl-NL" sz="3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315" name="Rectangle 51"/>
          <p:cNvSpPr>
            <a:spLocks noChangeArrowheads="1"/>
          </p:cNvSpPr>
          <p:nvPr/>
        </p:nvSpPr>
        <p:spPr bwMode="auto">
          <a:xfrm>
            <a:off x="2362200" y="5486400"/>
            <a:ext cx="1905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 BC = </a:t>
            </a:r>
            <a:endParaRPr lang="nl-NL" altLang="nl-NL" sz="3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316" name="Rectangle 52"/>
          <p:cNvSpPr>
            <a:spLocks noChangeArrowheads="1"/>
          </p:cNvSpPr>
          <p:nvPr/>
        </p:nvSpPr>
        <p:spPr bwMode="auto">
          <a:xfrm>
            <a:off x="4572000" y="6081713"/>
            <a:ext cx="3810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Faseverschil </a:t>
            </a: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Df</a:t>
            </a: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</a:t>
            </a:r>
            <a:endParaRPr lang="nl-NL" altLang="nl-NL" sz="3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317" name="Rectangle 53"/>
          <p:cNvSpPr>
            <a:spLocks noChangeArrowheads="1"/>
          </p:cNvSpPr>
          <p:nvPr/>
        </p:nvSpPr>
        <p:spPr bwMode="auto">
          <a:xfrm>
            <a:off x="3124200" y="6062663"/>
            <a:ext cx="1447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0,5 </a:t>
            </a: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l</a:t>
            </a:r>
            <a:endParaRPr lang="nl-NL" altLang="nl-NL" sz="3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318" name="Rectangle 54"/>
          <p:cNvSpPr>
            <a:spLocks noChangeArrowheads="1"/>
          </p:cNvSpPr>
          <p:nvPr/>
        </p:nvSpPr>
        <p:spPr bwMode="auto">
          <a:xfrm>
            <a:off x="8305800" y="6081713"/>
            <a:ext cx="99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0,5</a:t>
            </a:r>
            <a:endParaRPr lang="nl-NL" altLang="nl-NL" sz="3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319" name="Freeform 55"/>
          <p:cNvSpPr>
            <a:spLocks/>
          </p:cNvSpPr>
          <p:nvPr/>
        </p:nvSpPr>
        <p:spPr bwMode="auto">
          <a:xfrm>
            <a:off x="4833938" y="1828800"/>
            <a:ext cx="319087" cy="3454400"/>
          </a:xfrm>
          <a:custGeom>
            <a:avLst/>
            <a:gdLst>
              <a:gd name="T0" fmla="*/ 0 w 201"/>
              <a:gd name="T1" fmla="*/ 0 h 2176"/>
              <a:gd name="T2" fmla="*/ 201 w 201"/>
              <a:gd name="T3" fmla="*/ 2176 h 217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01" h="2176">
                <a:moveTo>
                  <a:pt x="0" y="0"/>
                </a:moveTo>
                <a:lnTo>
                  <a:pt x="201" y="2176"/>
                </a:lnTo>
              </a:path>
            </a:pathLst>
          </a:custGeom>
          <a:noFill/>
          <a:ln w="28575" cmpd="sng">
            <a:solidFill>
              <a:schemeClr val="tx2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183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1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1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1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1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1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1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10" grpId="0" autoUpdateAnimBg="0"/>
      <p:bldP spid="11304" grpId="0" autoUpdateAnimBg="0"/>
      <p:bldP spid="11305" grpId="0" animBg="1"/>
      <p:bldP spid="11306" grpId="0" animBg="1"/>
      <p:bldP spid="11307" grpId="0" animBg="1"/>
      <p:bldP spid="11308" grpId="0" autoUpdateAnimBg="0"/>
      <p:bldP spid="11309" grpId="0" autoUpdateAnimBg="0"/>
      <p:bldP spid="11311" grpId="0" autoUpdateAnimBg="0"/>
      <p:bldP spid="11312" grpId="0" animBg="1"/>
      <p:bldP spid="11313" grpId="0" autoUpdateAnimBg="0"/>
      <p:bldP spid="11314" grpId="0" autoUpdateAnimBg="0"/>
      <p:bldP spid="11315" grpId="0" autoUpdateAnimBg="0"/>
      <p:bldP spid="11316" grpId="0" autoUpdateAnimBg="0"/>
      <p:bldP spid="11317" grpId="0" autoUpdateAnimBg="0"/>
      <p:bldP spid="11318" grpId="0" autoUpdateAnimBg="0"/>
      <p:bldP spid="113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89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0" y="5486400"/>
            <a:ext cx="9144000" cy="762000"/>
          </a:xfrm>
          <a:noFill/>
          <a:ln/>
        </p:spPr>
        <p:txBody>
          <a:bodyPr/>
          <a:lstStyle/>
          <a:p>
            <a:pPr algn="l"/>
            <a:r>
              <a:rPr lang="en-US" altLang="nl-NL" sz="3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C komt een berg aan uit A en</a:t>
            </a:r>
            <a:endParaRPr lang="nl-NL" altLang="nl-NL" sz="38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691" name="Freeform 43"/>
          <p:cNvSpPr>
            <a:spLocks/>
          </p:cNvSpPr>
          <p:nvPr/>
        </p:nvSpPr>
        <p:spPr bwMode="auto">
          <a:xfrm>
            <a:off x="2897188" y="700088"/>
            <a:ext cx="1965325" cy="2274887"/>
          </a:xfrm>
          <a:custGeom>
            <a:avLst/>
            <a:gdLst>
              <a:gd name="T0" fmla="*/ 0 w 1238"/>
              <a:gd name="T1" fmla="*/ 0 h 1433"/>
              <a:gd name="T2" fmla="*/ 1238 w 1238"/>
              <a:gd name="T3" fmla="*/ 1433 h 143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38" h="1433">
                <a:moveTo>
                  <a:pt x="0" y="0"/>
                </a:moveTo>
                <a:lnTo>
                  <a:pt x="1238" y="1433"/>
                </a:lnTo>
              </a:path>
            </a:pathLst>
          </a:custGeom>
          <a:noFill/>
          <a:ln w="57150" cmpd="sng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27692" name="Freeform 44"/>
          <p:cNvSpPr>
            <a:spLocks/>
          </p:cNvSpPr>
          <p:nvPr/>
        </p:nvSpPr>
        <p:spPr bwMode="auto">
          <a:xfrm>
            <a:off x="4992688" y="711200"/>
            <a:ext cx="1265237" cy="2308225"/>
          </a:xfrm>
          <a:custGeom>
            <a:avLst/>
            <a:gdLst>
              <a:gd name="T0" fmla="*/ 797 w 797"/>
              <a:gd name="T1" fmla="*/ 0 h 1454"/>
              <a:gd name="T2" fmla="*/ 0 w 797"/>
              <a:gd name="T3" fmla="*/ 1454 h 145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97" h="1454">
                <a:moveTo>
                  <a:pt x="797" y="0"/>
                </a:moveTo>
                <a:lnTo>
                  <a:pt x="0" y="1454"/>
                </a:lnTo>
              </a:path>
            </a:pathLst>
          </a:custGeom>
          <a:noFill/>
          <a:ln w="57150" cmpd="sng">
            <a:solidFill>
              <a:srgbClr val="FF66FF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27695" name="Rectangle 47"/>
          <p:cNvSpPr>
            <a:spLocks noChangeArrowheads="1"/>
          </p:cNvSpPr>
          <p:nvPr/>
        </p:nvSpPr>
        <p:spPr bwMode="auto">
          <a:xfrm>
            <a:off x="0" y="6096000"/>
            <a:ext cx="2819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een dal uit B</a:t>
            </a:r>
            <a:endParaRPr lang="nl-NL" altLang="nl-NL" sz="3800" b="1">
              <a:solidFill>
                <a:srgbClr val="FF66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27707" name="Group 59"/>
          <p:cNvGrpSpPr>
            <a:grpSpLocks/>
          </p:cNvGrpSpPr>
          <p:nvPr/>
        </p:nvGrpSpPr>
        <p:grpSpPr bwMode="auto">
          <a:xfrm>
            <a:off x="-2105025" y="-4267200"/>
            <a:ext cx="13296900" cy="9896475"/>
            <a:chOff x="-1326" y="-2688"/>
            <a:chExt cx="8376" cy="6234"/>
          </a:xfrm>
        </p:grpSpPr>
        <p:sp>
          <p:nvSpPr>
            <p:cNvPr id="27690" name="Oval 42"/>
            <p:cNvSpPr>
              <a:spLocks noChangeAspect="1" noChangeArrowheads="1"/>
            </p:cNvSpPr>
            <p:nvPr/>
          </p:nvSpPr>
          <p:spPr bwMode="auto">
            <a:xfrm>
              <a:off x="3061" y="188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grpSp>
          <p:nvGrpSpPr>
            <p:cNvPr id="27706" name="Group 58"/>
            <p:cNvGrpSpPr>
              <a:grpSpLocks/>
            </p:cNvGrpSpPr>
            <p:nvPr/>
          </p:nvGrpSpPr>
          <p:grpSpPr bwMode="auto">
            <a:xfrm>
              <a:off x="-1326" y="-2688"/>
              <a:ext cx="8376" cy="6234"/>
              <a:chOff x="-1326" y="-2688"/>
              <a:chExt cx="8376" cy="6234"/>
            </a:xfrm>
          </p:grpSpPr>
          <p:sp>
            <p:nvSpPr>
              <p:cNvPr id="27650" name="Text Box 2"/>
              <p:cNvSpPr txBox="1">
                <a:spLocks noChangeArrowheads="1"/>
              </p:cNvSpPr>
              <p:nvPr/>
            </p:nvSpPr>
            <p:spPr bwMode="auto">
              <a:xfrm>
                <a:off x="2958" y="1890"/>
                <a:ext cx="432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nl-NL" sz="4000" b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C</a:t>
                </a:r>
                <a:endParaRPr lang="nl-NL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grpSp>
            <p:nvGrpSpPr>
              <p:cNvPr id="27651" name="Group 3"/>
              <p:cNvGrpSpPr>
                <a:grpSpLocks/>
              </p:cNvGrpSpPr>
              <p:nvPr/>
            </p:nvGrpSpPr>
            <p:grpSpPr bwMode="auto">
              <a:xfrm>
                <a:off x="-1326" y="-2688"/>
                <a:ext cx="8376" cy="6234"/>
                <a:chOff x="-1326" y="-2688"/>
                <a:chExt cx="8376" cy="6234"/>
              </a:xfrm>
            </p:grpSpPr>
            <p:grpSp>
              <p:nvGrpSpPr>
                <p:cNvPr id="27652" name="Group 4"/>
                <p:cNvGrpSpPr>
                  <a:grpSpLocks/>
                </p:cNvGrpSpPr>
                <p:nvPr/>
              </p:nvGrpSpPr>
              <p:grpSpPr bwMode="auto">
                <a:xfrm>
                  <a:off x="1799" y="414"/>
                  <a:ext cx="2165" cy="51"/>
                  <a:chOff x="1799" y="414"/>
                  <a:chExt cx="2165" cy="51"/>
                </a:xfrm>
              </p:grpSpPr>
              <p:sp>
                <p:nvSpPr>
                  <p:cNvPr id="27653" name="Oval 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799" y="414"/>
                    <a:ext cx="48" cy="48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7654" name="Oval 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916" y="417"/>
                    <a:ext cx="48" cy="48"/>
                  </a:xfrm>
                  <a:prstGeom prst="ellipse">
                    <a:avLst/>
                  </a:prstGeom>
                  <a:solidFill>
                    <a:srgbClr val="FF66FF"/>
                  </a:solidFill>
                  <a:ln w="9525">
                    <a:solidFill>
                      <a:srgbClr val="FF66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27655" name="Group 7"/>
                <p:cNvGrpSpPr>
                  <a:grpSpLocks/>
                </p:cNvGrpSpPr>
                <p:nvPr/>
              </p:nvGrpSpPr>
              <p:grpSpPr bwMode="auto">
                <a:xfrm>
                  <a:off x="1542" y="153"/>
                  <a:ext cx="2684" cy="570"/>
                  <a:chOff x="1542" y="153"/>
                  <a:chExt cx="2684" cy="570"/>
                </a:xfrm>
              </p:grpSpPr>
              <p:sp>
                <p:nvSpPr>
                  <p:cNvPr id="27656" name="Oval 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542" y="153"/>
                    <a:ext cx="567" cy="567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7657" name="Oval 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659" y="156"/>
                    <a:ext cx="567" cy="567"/>
                  </a:xfrm>
                  <a:prstGeom prst="ellipse">
                    <a:avLst/>
                  </a:prstGeom>
                  <a:noFill/>
                  <a:ln w="38100">
                    <a:solidFill>
                      <a:srgbClr val="FF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27658" name="Group 10"/>
                <p:cNvGrpSpPr>
                  <a:grpSpLocks/>
                </p:cNvGrpSpPr>
                <p:nvPr/>
              </p:nvGrpSpPr>
              <p:grpSpPr bwMode="auto">
                <a:xfrm>
                  <a:off x="975" y="-417"/>
                  <a:ext cx="3817" cy="1703"/>
                  <a:chOff x="975" y="-417"/>
                  <a:chExt cx="3817" cy="1703"/>
                </a:xfrm>
              </p:grpSpPr>
              <p:sp>
                <p:nvSpPr>
                  <p:cNvPr id="27659" name="Oval 1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975" y="-417"/>
                    <a:ext cx="1700" cy="1700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7660" name="Oval 1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092" y="-414"/>
                    <a:ext cx="1700" cy="1700"/>
                  </a:xfrm>
                  <a:prstGeom prst="ellipse">
                    <a:avLst/>
                  </a:prstGeom>
                  <a:noFill/>
                  <a:ln w="38100">
                    <a:solidFill>
                      <a:srgbClr val="FF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27661" name="Group 13"/>
                <p:cNvGrpSpPr>
                  <a:grpSpLocks/>
                </p:cNvGrpSpPr>
                <p:nvPr/>
              </p:nvGrpSpPr>
              <p:grpSpPr bwMode="auto">
                <a:xfrm>
                  <a:off x="399" y="-990"/>
                  <a:ext cx="4951" cy="2837"/>
                  <a:chOff x="399" y="-990"/>
                  <a:chExt cx="4951" cy="2837"/>
                </a:xfrm>
              </p:grpSpPr>
              <p:sp>
                <p:nvSpPr>
                  <p:cNvPr id="27662" name="Oval 1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99" y="-990"/>
                    <a:ext cx="2834" cy="2834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7663" name="Oval 1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516" y="-987"/>
                    <a:ext cx="2834" cy="2834"/>
                  </a:xfrm>
                  <a:prstGeom prst="ellipse">
                    <a:avLst/>
                  </a:prstGeom>
                  <a:noFill/>
                  <a:ln w="38100">
                    <a:solidFill>
                      <a:srgbClr val="FF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27664" name="Group 16"/>
                <p:cNvGrpSpPr>
                  <a:grpSpLocks/>
                </p:cNvGrpSpPr>
                <p:nvPr/>
              </p:nvGrpSpPr>
              <p:grpSpPr bwMode="auto">
                <a:xfrm>
                  <a:off x="-162" y="-1545"/>
                  <a:ext cx="6084" cy="3970"/>
                  <a:chOff x="-162" y="-1545"/>
                  <a:chExt cx="6084" cy="3970"/>
                </a:xfrm>
              </p:grpSpPr>
              <p:sp>
                <p:nvSpPr>
                  <p:cNvPr id="27665" name="Oval 1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-162" y="-1545"/>
                    <a:ext cx="3967" cy="3967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7666" name="Oval 1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955" y="-1542"/>
                    <a:ext cx="3967" cy="3967"/>
                  </a:xfrm>
                  <a:prstGeom prst="ellipse">
                    <a:avLst/>
                  </a:prstGeom>
                  <a:noFill/>
                  <a:ln w="38100">
                    <a:solidFill>
                      <a:srgbClr val="FF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27667" name="Group 19"/>
                <p:cNvGrpSpPr>
                  <a:grpSpLocks/>
                </p:cNvGrpSpPr>
                <p:nvPr/>
              </p:nvGrpSpPr>
              <p:grpSpPr bwMode="auto">
                <a:xfrm>
                  <a:off x="-720" y="-2112"/>
                  <a:ext cx="7218" cy="5104"/>
                  <a:chOff x="-730" y="-2112"/>
                  <a:chExt cx="7218" cy="5104"/>
                </a:xfrm>
              </p:grpSpPr>
              <p:sp>
                <p:nvSpPr>
                  <p:cNvPr id="27668" name="Oval 2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-730" y="-2112"/>
                    <a:ext cx="5101" cy="5101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7669" name="Oval 2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387" y="-2109"/>
                    <a:ext cx="5101" cy="5101"/>
                  </a:xfrm>
                  <a:prstGeom prst="ellipse">
                    <a:avLst/>
                  </a:prstGeom>
                  <a:noFill/>
                  <a:ln w="38100">
                    <a:solidFill>
                      <a:srgbClr val="FF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27670" name="Group 22"/>
                <p:cNvGrpSpPr>
                  <a:grpSpLocks/>
                </p:cNvGrpSpPr>
                <p:nvPr/>
              </p:nvGrpSpPr>
              <p:grpSpPr bwMode="auto">
                <a:xfrm>
                  <a:off x="-1029" y="-2400"/>
                  <a:ext cx="7785" cy="5671"/>
                  <a:chOff x="-1029" y="-2400"/>
                  <a:chExt cx="7785" cy="5671"/>
                </a:xfrm>
              </p:grpSpPr>
              <p:grpSp>
                <p:nvGrpSpPr>
                  <p:cNvPr id="27671" name="Group 23"/>
                  <p:cNvGrpSpPr>
                    <a:grpSpLocks/>
                  </p:cNvGrpSpPr>
                  <p:nvPr/>
                </p:nvGrpSpPr>
                <p:grpSpPr bwMode="auto">
                  <a:xfrm>
                    <a:off x="1248" y="-144"/>
                    <a:ext cx="3251" cy="1137"/>
                    <a:chOff x="1263" y="-132"/>
                    <a:chExt cx="3251" cy="1137"/>
                  </a:xfrm>
                </p:grpSpPr>
                <p:sp>
                  <p:nvSpPr>
                    <p:cNvPr id="27672" name="Oval 2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263" y="-132"/>
                      <a:ext cx="1134" cy="1134"/>
                    </a:xfrm>
                    <a:prstGeom prst="ellipse">
                      <a:avLst/>
                    </a:prstGeom>
                    <a:noFill/>
                    <a:ln w="38100">
                      <a:solidFill>
                        <a:schemeClr val="accent2"/>
                      </a:solidFill>
                      <a:prstDash val="sysDot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673" name="Oval 2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380" y="-129"/>
                      <a:ext cx="1134" cy="1134"/>
                    </a:xfrm>
                    <a:prstGeom prst="ellipse">
                      <a:avLst/>
                    </a:prstGeom>
                    <a:noFill/>
                    <a:ln w="38100">
                      <a:solidFill>
                        <a:srgbClr val="FF66FF"/>
                      </a:solidFill>
                      <a:prstDash val="sysDot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grpSp>
                <p:nvGrpSpPr>
                  <p:cNvPr id="27674" name="Group 26"/>
                  <p:cNvGrpSpPr>
                    <a:grpSpLocks/>
                  </p:cNvGrpSpPr>
                  <p:nvPr/>
                </p:nvGrpSpPr>
                <p:grpSpPr bwMode="auto">
                  <a:xfrm>
                    <a:off x="679" y="-702"/>
                    <a:ext cx="4384" cy="2270"/>
                    <a:chOff x="694" y="-702"/>
                    <a:chExt cx="4384" cy="2270"/>
                  </a:xfrm>
                </p:grpSpPr>
                <p:sp>
                  <p:nvSpPr>
                    <p:cNvPr id="27675" name="Oval 2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94" y="-702"/>
                      <a:ext cx="2267" cy="2267"/>
                    </a:xfrm>
                    <a:prstGeom prst="ellipse">
                      <a:avLst/>
                    </a:prstGeom>
                    <a:noFill/>
                    <a:ln w="38100">
                      <a:solidFill>
                        <a:schemeClr val="accent2"/>
                      </a:solidFill>
                      <a:prstDash val="sysDot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676" name="Oval 2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811" y="-699"/>
                      <a:ext cx="2267" cy="2267"/>
                    </a:xfrm>
                    <a:prstGeom prst="ellipse">
                      <a:avLst/>
                    </a:prstGeom>
                    <a:noFill/>
                    <a:ln w="38100">
                      <a:solidFill>
                        <a:srgbClr val="FF66FF"/>
                      </a:solidFill>
                      <a:prstDash val="sysDot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grpSp>
                <p:nvGrpSpPr>
                  <p:cNvPr id="27677" name="Group 29"/>
                  <p:cNvGrpSpPr>
                    <a:grpSpLocks/>
                  </p:cNvGrpSpPr>
                  <p:nvPr/>
                </p:nvGrpSpPr>
                <p:grpSpPr bwMode="auto">
                  <a:xfrm>
                    <a:off x="102" y="-1275"/>
                    <a:ext cx="5518" cy="3404"/>
                    <a:chOff x="117" y="-1275"/>
                    <a:chExt cx="5518" cy="3404"/>
                  </a:xfrm>
                </p:grpSpPr>
                <p:sp>
                  <p:nvSpPr>
                    <p:cNvPr id="27678" name="Oval 3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17" y="-1275"/>
                      <a:ext cx="3401" cy="3401"/>
                    </a:xfrm>
                    <a:prstGeom prst="ellipse">
                      <a:avLst/>
                    </a:prstGeom>
                    <a:noFill/>
                    <a:ln w="38100">
                      <a:solidFill>
                        <a:schemeClr val="accent2"/>
                      </a:solidFill>
                      <a:prstDash val="sysDot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679" name="Oval 3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2234" y="-1272"/>
                      <a:ext cx="3401" cy="3401"/>
                    </a:xfrm>
                    <a:prstGeom prst="ellipse">
                      <a:avLst/>
                    </a:prstGeom>
                    <a:noFill/>
                    <a:ln w="38100">
                      <a:solidFill>
                        <a:srgbClr val="FF66FF"/>
                      </a:solidFill>
                      <a:prstDash val="sysDot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grpSp>
                <p:nvGrpSpPr>
                  <p:cNvPr id="27680" name="Group 32"/>
                  <p:cNvGrpSpPr>
                    <a:grpSpLocks/>
                  </p:cNvGrpSpPr>
                  <p:nvPr/>
                </p:nvGrpSpPr>
                <p:grpSpPr bwMode="auto">
                  <a:xfrm>
                    <a:off x="-462" y="-1828"/>
                    <a:ext cx="6651" cy="4537"/>
                    <a:chOff x="-447" y="-1828"/>
                    <a:chExt cx="6651" cy="4537"/>
                  </a:xfrm>
                </p:grpSpPr>
                <p:sp>
                  <p:nvSpPr>
                    <p:cNvPr id="27681" name="Oval 3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-447" y="-1828"/>
                      <a:ext cx="4534" cy="4534"/>
                    </a:xfrm>
                    <a:prstGeom prst="ellipse">
                      <a:avLst/>
                    </a:prstGeom>
                    <a:noFill/>
                    <a:ln w="38100">
                      <a:solidFill>
                        <a:schemeClr val="accent2"/>
                      </a:solidFill>
                      <a:prstDash val="sysDot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682" name="Oval 3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670" y="-1825"/>
                      <a:ext cx="4534" cy="4534"/>
                    </a:xfrm>
                    <a:prstGeom prst="ellipse">
                      <a:avLst/>
                    </a:prstGeom>
                    <a:noFill/>
                    <a:ln w="38100">
                      <a:solidFill>
                        <a:srgbClr val="FF66FF"/>
                      </a:solidFill>
                      <a:prstDash val="sysDot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grpSp>
                <p:nvGrpSpPr>
                  <p:cNvPr id="27683" name="Group 35"/>
                  <p:cNvGrpSpPr>
                    <a:grpSpLocks/>
                  </p:cNvGrpSpPr>
                  <p:nvPr/>
                </p:nvGrpSpPr>
                <p:grpSpPr bwMode="auto">
                  <a:xfrm>
                    <a:off x="-1029" y="-2400"/>
                    <a:ext cx="7785" cy="5671"/>
                    <a:chOff x="-1014" y="-2400"/>
                    <a:chExt cx="7785" cy="5671"/>
                  </a:xfrm>
                </p:grpSpPr>
                <p:sp>
                  <p:nvSpPr>
                    <p:cNvPr id="27684" name="Oval 36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-1014" y="-2400"/>
                      <a:ext cx="5668" cy="5668"/>
                    </a:xfrm>
                    <a:prstGeom prst="ellipse">
                      <a:avLst/>
                    </a:prstGeom>
                    <a:noFill/>
                    <a:ln w="38100">
                      <a:solidFill>
                        <a:schemeClr val="accent2"/>
                      </a:solidFill>
                      <a:prstDash val="sysDot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685" name="Oval 3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103" y="-2397"/>
                      <a:ext cx="5668" cy="5668"/>
                    </a:xfrm>
                    <a:prstGeom prst="ellipse">
                      <a:avLst/>
                    </a:prstGeom>
                    <a:noFill/>
                    <a:ln w="38100">
                      <a:solidFill>
                        <a:srgbClr val="FF66FF"/>
                      </a:solidFill>
                      <a:prstDash val="sysDot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27686" name="Group 38"/>
                <p:cNvGrpSpPr>
                  <a:grpSpLocks/>
                </p:cNvGrpSpPr>
                <p:nvPr/>
              </p:nvGrpSpPr>
              <p:grpSpPr bwMode="auto">
                <a:xfrm>
                  <a:off x="-1326" y="-2688"/>
                  <a:ext cx="8376" cy="6234"/>
                  <a:chOff x="-1326" y="-2688"/>
                  <a:chExt cx="8376" cy="6234"/>
                </a:xfrm>
              </p:grpSpPr>
              <p:sp>
                <p:nvSpPr>
                  <p:cNvPr id="27687" name="Oval 3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816" y="-2688"/>
                    <a:ext cx="6234" cy="6234"/>
                  </a:xfrm>
                  <a:prstGeom prst="ellipse">
                    <a:avLst/>
                  </a:prstGeom>
                  <a:noFill/>
                  <a:ln w="38100">
                    <a:solidFill>
                      <a:srgbClr val="FF66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7688" name="Oval 4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-1326" y="-2688"/>
                    <a:ext cx="6234" cy="6234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27693" name="Text Box 45"/>
              <p:cNvSpPr txBox="1">
                <a:spLocks noChangeArrowheads="1"/>
              </p:cNvSpPr>
              <p:nvPr/>
            </p:nvSpPr>
            <p:spPr bwMode="auto">
              <a:xfrm>
                <a:off x="1491" y="108"/>
                <a:ext cx="432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nl-NL" sz="40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A</a:t>
                </a:r>
                <a:endParaRPr lang="nl-NL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7694" name="Text Box 46"/>
              <p:cNvSpPr txBox="1">
                <a:spLocks noChangeArrowheads="1"/>
              </p:cNvSpPr>
              <p:nvPr/>
            </p:nvSpPr>
            <p:spPr bwMode="auto">
              <a:xfrm>
                <a:off x="3921" y="99"/>
                <a:ext cx="432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nl-NL" sz="4000" b="1">
                    <a:solidFill>
                      <a:srgbClr val="FF66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B</a:t>
                </a:r>
                <a:endParaRPr lang="nl-NL" altLang="nl-NL" sz="4000" b="1">
                  <a:solidFill>
                    <a:srgbClr val="FF66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7696" name="Line 48"/>
              <p:cNvSpPr>
                <a:spLocks noChangeShapeType="1"/>
              </p:cNvSpPr>
              <p:nvPr/>
            </p:nvSpPr>
            <p:spPr bwMode="auto">
              <a:xfrm>
                <a:off x="2880" y="0"/>
                <a:ext cx="0" cy="350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7703" name="Freeform 55"/>
              <p:cNvSpPr>
                <a:spLocks/>
              </p:cNvSpPr>
              <p:nvPr/>
            </p:nvSpPr>
            <p:spPr bwMode="auto">
              <a:xfrm>
                <a:off x="3045" y="1152"/>
                <a:ext cx="201" cy="2176"/>
              </a:xfrm>
              <a:custGeom>
                <a:avLst/>
                <a:gdLst>
                  <a:gd name="T0" fmla="*/ 0 w 201"/>
                  <a:gd name="T1" fmla="*/ 0 h 2176"/>
                  <a:gd name="T2" fmla="*/ 201 w 201"/>
                  <a:gd name="T3" fmla="*/ 2176 h 2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01" h="2176">
                    <a:moveTo>
                      <a:pt x="0" y="0"/>
                    </a:moveTo>
                    <a:lnTo>
                      <a:pt x="201" y="2176"/>
                    </a:lnTo>
                  </a:path>
                </a:pathLst>
              </a:custGeom>
              <a:noFill/>
              <a:ln w="28575" cmpd="sng">
                <a:solidFill>
                  <a:schemeClr val="tx2"/>
                </a:solidFill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7704" name="Freeform 56"/>
          <p:cNvSpPr>
            <a:spLocks/>
          </p:cNvSpPr>
          <p:nvPr/>
        </p:nvSpPr>
        <p:spPr bwMode="auto">
          <a:xfrm rot="2920077">
            <a:off x="1353344" y="1219993"/>
            <a:ext cx="4529138" cy="631825"/>
          </a:xfrm>
          <a:custGeom>
            <a:avLst/>
            <a:gdLst>
              <a:gd name="T0" fmla="*/ 2682 w 2682"/>
              <a:gd name="T1" fmla="*/ 200 h 398"/>
              <a:gd name="T2" fmla="*/ 2544 w 2682"/>
              <a:gd name="T3" fmla="*/ 8 h 398"/>
              <a:gd name="T4" fmla="*/ 2394 w 2682"/>
              <a:gd name="T5" fmla="*/ 200 h 398"/>
              <a:gd name="T6" fmla="*/ 2262 w 2682"/>
              <a:gd name="T7" fmla="*/ 386 h 398"/>
              <a:gd name="T8" fmla="*/ 2118 w 2682"/>
              <a:gd name="T9" fmla="*/ 194 h 398"/>
              <a:gd name="T10" fmla="*/ 1998 w 2682"/>
              <a:gd name="T11" fmla="*/ 8 h 398"/>
              <a:gd name="T12" fmla="*/ 1866 w 2682"/>
              <a:gd name="T13" fmla="*/ 200 h 398"/>
              <a:gd name="T14" fmla="*/ 1740 w 2682"/>
              <a:gd name="T15" fmla="*/ 392 h 398"/>
              <a:gd name="T16" fmla="*/ 1608 w 2682"/>
              <a:gd name="T17" fmla="*/ 194 h 398"/>
              <a:gd name="T18" fmla="*/ 1476 w 2682"/>
              <a:gd name="T19" fmla="*/ 14 h 398"/>
              <a:gd name="T20" fmla="*/ 1338 w 2682"/>
              <a:gd name="T21" fmla="*/ 200 h 398"/>
              <a:gd name="T22" fmla="*/ 1194 w 2682"/>
              <a:gd name="T23" fmla="*/ 392 h 398"/>
              <a:gd name="T24" fmla="*/ 1050 w 2682"/>
              <a:gd name="T25" fmla="*/ 200 h 398"/>
              <a:gd name="T26" fmla="*/ 936 w 2682"/>
              <a:gd name="T27" fmla="*/ 14 h 398"/>
              <a:gd name="T28" fmla="*/ 786 w 2682"/>
              <a:gd name="T29" fmla="*/ 194 h 398"/>
              <a:gd name="T30" fmla="*/ 648 w 2682"/>
              <a:gd name="T31" fmla="*/ 398 h 398"/>
              <a:gd name="T32" fmla="*/ 534 w 2682"/>
              <a:gd name="T33" fmla="*/ 194 h 398"/>
              <a:gd name="T34" fmla="*/ 402 w 2682"/>
              <a:gd name="T35" fmla="*/ 2 h 398"/>
              <a:gd name="T36" fmla="*/ 258 w 2682"/>
              <a:gd name="T37" fmla="*/ 206 h 398"/>
              <a:gd name="T38" fmla="*/ 138 w 2682"/>
              <a:gd name="T39" fmla="*/ 392 h 398"/>
              <a:gd name="T40" fmla="*/ 0 w 2682"/>
              <a:gd name="T41" fmla="*/ 20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682" h="398">
                <a:moveTo>
                  <a:pt x="2682" y="200"/>
                </a:moveTo>
                <a:cubicBezTo>
                  <a:pt x="2659" y="168"/>
                  <a:pt x="2592" y="8"/>
                  <a:pt x="2544" y="8"/>
                </a:cubicBezTo>
                <a:cubicBezTo>
                  <a:pt x="2496" y="8"/>
                  <a:pt x="2441" y="137"/>
                  <a:pt x="2394" y="200"/>
                </a:cubicBezTo>
                <a:cubicBezTo>
                  <a:pt x="2347" y="263"/>
                  <a:pt x="2308" y="387"/>
                  <a:pt x="2262" y="386"/>
                </a:cubicBezTo>
                <a:cubicBezTo>
                  <a:pt x="2216" y="385"/>
                  <a:pt x="2162" y="257"/>
                  <a:pt x="2118" y="194"/>
                </a:cubicBezTo>
                <a:cubicBezTo>
                  <a:pt x="2074" y="131"/>
                  <a:pt x="2040" y="7"/>
                  <a:pt x="1998" y="8"/>
                </a:cubicBezTo>
                <a:cubicBezTo>
                  <a:pt x="1956" y="9"/>
                  <a:pt x="1909" y="136"/>
                  <a:pt x="1866" y="200"/>
                </a:cubicBezTo>
                <a:cubicBezTo>
                  <a:pt x="1823" y="264"/>
                  <a:pt x="1783" y="393"/>
                  <a:pt x="1740" y="392"/>
                </a:cubicBezTo>
                <a:cubicBezTo>
                  <a:pt x="1697" y="391"/>
                  <a:pt x="1652" y="257"/>
                  <a:pt x="1608" y="194"/>
                </a:cubicBezTo>
                <a:cubicBezTo>
                  <a:pt x="1564" y="131"/>
                  <a:pt x="1521" y="13"/>
                  <a:pt x="1476" y="14"/>
                </a:cubicBezTo>
                <a:cubicBezTo>
                  <a:pt x="1431" y="15"/>
                  <a:pt x="1385" y="137"/>
                  <a:pt x="1338" y="200"/>
                </a:cubicBezTo>
                <a:cubicBezTo>
                  <a:pt x="1291" y="263"/>
                  <a:pt x="1242" y="392"/>
                  <a:pt x="1194" y="392"/>
                </a:cubicBezTo>
                <a:cubicBezTo>
                  <a:pt x="1146" y="392"/>
                  <a:pt x="1093" y="263"/>
                  <a:pt x="1050" y="200"/>
                </a:cubicBezTo>
                <a:cubicBezTo>
                  <a:pt x="1007" y="137"/>
                  <a:pt x="980" y="15"/>
                  <a:pt x="936" y="14"/>
                </a:cubicBezTo>
                <a:cubicBezTo>
                  <a:pt x="892" y="13"/>
                  <a:pt x="834" y="130"/>
                  <a:pt x="786" y="194"/>
                </a:cubicBezTo>
                <a:cubicBezTo>
                  <a:pt x="738" y="258"/>
                  <a:pt x="690" y="398"/>
                  <a:pt x="648" y="398"/>
                </a:cubicBezTo>
                <a:cubicBezTo>
                  <a:pt x="606" y="398"/>
                  <a:pt x="575" y="260"/>
                  <a:pt x="534" y="194"/>
                </a:cubicBezTo>
                <a:cubicBezTo>
                  <a:pt x="493" y="128"/>
                  <a:pt x="448" y="0"/>
                  <a:pt x="402" y="2"/>
                </a:cubicBezTo>
                <a:cubicBezTo>
                  <a:pt x="356" y="4"/>
                  <a:pt x="302" y="141"/>
                  <a:pt x="258" y="206"/>
                </a:cubicBezTo>
                <a:cubicBezTo>
                  <a:pt x="214" y="271"/>
                  <a:pt x="181" y="393"/>
                  <a:pt x="138" y="392"/>
                </a:cubicBezTo>
                <a:cubicBezTo>
                  <a:pt x="95" y="391"/>
                  <a:pt x="29" y="240"/>
                  <a:pt x="0" y="200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27705" name="Freeform 57"/>
          <p:cNvSpPr>
            <a:spLocks/>
          </p:cNvSpPr>
          <p:nvPr/>
        </p:nvSpPr>
        <p:spPr bwMode="auto">
          <a:xfrm rot="17988040" flipH="1">
            <a:off x="3478212" y="1412875"/>
            <a:ext cx="4495801" cy="631825"/>
          </a:xfrm>
          <a:custGeom>
            <a:avLst/>
            <a:gdLst>
              <a:gd name="T0" fmla="*/ 2682 w 2682"/>
              <a:gd name="T1" fmla="*/ 200 h 398"/>
              <a:gd name="T2" fmla="*/ 2544 w 2682"/>
              <a:gd name="T3" fmla="*/ 8 h 398"/>
              <a:gd name="T4" fmla="*/ 2394 w 2682"/>
              <a:gd name="T5" fmla="*/ 200 h 398"/>
              <a:gd name="T6" fmla="*/ 2262 w 2682"/>
              <a:gd name="T7" fmla="*/ 386 h 398"/>
              <a:gd name="T8" fmla="*/ 2118 w 2682"/>
              <a:gd name="T9" fmla="*/ 194 h 398"/>
              <a:gd name="T10" fmla="*/ 1998 w 2682"/>
              <a:gd name="T11" fmla="*/ 8 h 398"/>
              <a:gd name="T12" fmla="*/ 1866 w 2682"/>
              <a:gd name="T13" fmla="*/ 200 h 398"/>
              <a:gd name="T14" fmla="*/ 1740 w 2682"/>
              <a:gd name="T15" fmla="*/ 392 h 398"/>
              <a:gd name="T16" fmla="*/ 1608 w 2682"/>
              <a:gd name="T17" fmla="*/ 194 h 398"/>
              <a:gd name="T18" fmla="*/ 1476 w 2682"/>
              <a:gd name="T19" fmla="*/ 14 h 398"/>
              <a:gd name="T20" fmla="*/ 1338 w 2682"/>
              <a:gd name="T21" fmla="*/ 200 h 398"/>
              <a:gd name="T22" fmla="*/ 1194 w 2682"/>
              <a:gd name="T23" fmla="*/ 392 h 398"/>
              <a:gd name="T24" fmla="*/ 1050 w 2682"/>
              <a:gd name="T25" fmla="*/ 200 h 398"/>
              <a:gd name="T26" fmla="*/ 936 w 2682"/>
              <a:gd name="T27" fmla="*/ 14 h 398"/>
              <a:gd name="T28" fmla="*/ 786 w 2682"/>
              <a:gd name="T29" fmla="*/ 194 h 398"/>
              <a:gd name="T30" fmla="*/ 648 w 2682"/>
              <a:gd name="T31" fmla="*/ 398 h 398"/>
              <a:gd name="T32" fmla="*/ 534 w 2682"/>
              <a:gd name="T33" fmla="*/ 194 h 398"/>
              <a:gd name="T34" fmla="*/ 402 w 2682"/>
              <a:gd name="T35" fmla="*/ 2 h 398"/>
              <a:gd name="T36" fmla="*/ 258 w 2682"/>
              <a:gd name="T37" fmla="*/ 206 h 398"/>
              <a:gd name="T38" fmla="*/ 138 w 2682"/>
              <a:gd name="T39" fmla="*/ 392 h 398"/>
              <a:gd name="T40" fmla="*/ 0 w 2682"/>
              <a:gd name="T41" fmla="*/ 20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682" h="398">
                <a:moveTo>
                  <a:pt x="2682" y="200"/>
                </a:moveTo>
                <a:cubicBezTo>
                  <a:pt x="2659" y="168"/>
                  <a:pt x="2592" y="8"/>
                  <a:pt x="2544" y="8"/>
                </a:cubicBezTo>
                <a:cubicBezTo>
                  <a:pt x="2496" y="8"/>
                  <a:pt x="2441" y="137"/>
                  <a:pt x="2394" y="200"/>
                </a:cubicBezTo>
                <a:cubicBezTo>
                  <a:pt x="2347" y="263"/>
                  <a:pt x="2308" y="387"/>
                  <a:pt x="2262" y="386"/>
                </a:cubicBezTo>
                <a:cubicBezTo>
                  <a:pt x="2216" y="385"/>
                  <a:pt x="2162" y="257"/>
                  <a:pt x="2118" y="194"/>
                </a:cubicBezTo>
                <a:cubicBezTo>
                  <a:pt x="2074" y="131"/>
                  <a:pt x="2040" y="7"/>
                  <a:pt x="1998" y="8"/>
                </a:cubicBezTo>
                <a:cubicBezTo>
                  <a:pt x="1956" y="9"/>
                  <a:pt x="1909" y="136"/>
                  <a:pt x="1866" y="200"/>
                </a:cubicBezTo>
                <a:cubicBezTo>
                  <a:pt x="1823" y="264"/>
                  <a:pt x="1783" y="393"/>
                  <a:pt x="1740" y="392"/>
                </a:cubicBezTo>
                <a:cubicBezTo>
                  <a:pt x="1697" y="391"/>
                  <a:pt x="1652" y="257"/>
                  <a:pt x="1608" y="194"/>
                </a:cubicBezTo>
                <a:cubicBezTo>
                  <a:pt x="1564" y="131"/>
                  <a:pt x="1521" y="13"/>
                  <a:pt x="1476" y="14"/>
                </a:cubicBezTo>
                <a:cubicBezTo>
                  <a:pt x="1431" y="15"/>
                  <a:pt x="1385" y="137"/>
                  <a:pt x="1338" y="200"/>
                </a:cubicBezTo>
                <a:cubicBezTo>
                  <a:pt x="1291" y="263"/>
                  <a:pt x="1242" y="392"/>
                  <a:pt x="1194" y="392"/>
                </a:cubicBezTo>
                <a:cubicBezTo>
                  <a:pt x="1146" y="392"/>
                  <a:pt x="1093" y="263"/>
                  <a:pt x="1050" y="200"/>
                </a:cubicBezTo>
                <a:cubicBezTo>
                  <a:pt x="1007" y="137"/>
                  <a:pt x="980" y="15"/>
                  <a:pt x="936" y="14"/>
                </a:cubicBezTo>
                <a:cubicBezTo>
                  <a:pt x="892" y="13"/>
                  <a:pt x="834" y="130"/>
                  <a:pt x="786" y="194"/>
                </a:cubicBezTo>
                <a:cubicBezTo>
                  <a:pt x="738" y="258"/>
                  <a:pt x="690" y="398"/>
                  <a:pt x="648" y="398"/>
                </a:cubicBezTo>
                <a:cubicBezTo>
                  <a:pt x="606" y="398"/>
                  <a:pt x="575" y="260"/>
                  <a:pt x="534" y="194"/>
                </a:cubicBezTo>
                <a:cubicBezTo>
                  <a:pt x="493" y="128"/>
                  <a:pt x="448" y="0"/>
                  <a:pt x="402" y="2"/>
                </a:cubicBezTo>
                <a:cubicBezTo>
                  <a:pt x="356" y="4"/>
                  <a:pt x="302" y="141"/>
                  <a:pt x="258" y="206"/>
                </a:cubicBezTo>
                <a:cubicBezTo>
                  <a:pt x="214" y="271"/>
                  <a:pt x="181" y="393"/>
                  <a:pt x="138" y="392"/>
                </a:cubicBezTo>
                <a:cubicBezTo>
                  <a:pt x="95" y="391"/>
                  <a:pt x="29" y="240"/>
                  <a:pt x="0" y="200"/>
                </a:cubicBezTo>
              </a:path>
            </a:pathLst>
          </a:custGeom>
          <a:noFill/>
          <a:ln w="38100" cmpd="sng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871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7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7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7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7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89" grpId="0" autoUpdateAnimBg="0"/>
      <p:bldP spid="27691" grpId="0" animBg="1"/>
      <p:bldP spid="27692" grpId="0" animBg="1"/>
      <p:bldP spid="27695" grpId="0" autoUpdateAnimBg="0"/>
      <p:bldP spid="27704" grpId="0" animBg="1"/>
      <p:bldP spid="2770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5105400" y="3155950"/>
            <a:ext cx="685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4339" name="Group 3"/>
          <p:cNvGrpSpPr>
            <a:grpSpLocks/>
          </p:cNvGrpSpPr>
          <p:nvPr/>
        </p:nvGrpSpPr>
        <p:grpSpPr bwMode="auto">
          <a:xfrm>
            <a:off x="-2105025" y="-4267200"/>
            <a:ext cx="13296900" cy="9896475"/>
            <a:chOff x="-1326" y="-2688"/>
            <a:chExt cx="8376" cy="6234"/>
          </a:xfrm>
        </p:grpSpPr>
        <p:grpSp>
          <p:nvGrpSpPr>
            <p:cNvPr id="14340" name="Group 4"/>
            <p:cNvGrpSpPr>
              <a:grpSpLocks/>
            </p:cNvGrpSpPr>
            <p:nvPr/>
          </p:nvGrpSpPr>
          <p:grpSpPr bwMode="auto">
            <a:xfrm>
              <a:off x="1799" y="414"/>
              <a:ext cx="2165" cy="51"/>
              <a:chOff x="1799" y="414"/>
              <a:chExt cx="2165" cy="51"/>
            </a:xfrm>
          </p:grpSpPr>
          <p:sp>
            <p:nvSpPr>
              <p:cNvPr id="14341" name="Oval 5"/>
              <p:cNvSpPr>
                <a:spLocks noChangeAspect="1" noChangeArrowheads="1"/>
              </p:cNvSpPr>
              <p:nvPr/>
            </p:nvSpPr>
            <p:spPr bwMode="auto">
              <a:xfrm>
                <a:off x="1799" y="414"/>
                <a:ext cx="48" cy="48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4342" name="Oval 6"/>
              <p:cNvSpPr>
                <a:spLocks noChangeAspect="1" noChangeArrowheads="1"/>
              </p:cNvSpPr>
              <p:nvPr/>
            </p:nvSpPr>
            <p:spPr bwMode="auto">
              <a:xfrm>
                <a:off x="3916" y="417"/>
                <a:ext cx="48" cy="48"/>
              </a:xfrm>
              <a:prstGeom prst="ellipse">
                <a:avLst/>
              </a:prstGeom>
              <a:solidFill>
                <a:srgbClr val="FF66FF"/>
              </a:solidFill>
              <a:ln w="9525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4343" name="Group 7"/>
            <p:cNvGrpSpPr>
              <a:grpSpLocks/>
            </p:cNvGrpSpPr>
            <p:nvPr/>
          </p:nvGrpSpPr>
          <p:grpSpPr bwMode="auto">
            <a:xfrm>
              <a:off x="1542" y="153"/>
              <a:ext cx="2684" cy="570"/>
              <a:chOff x="1542" y="153"/>
              <a:chExt cx="2684" cy="570"/>
            </a:xfrm>
          </p:grpSpPr>
          <p:sp>
            <p:nvSpPr>
              <p:cNvPr id="14344" name="Oval 8"/>
              <p:cNvSpPr>
                <a:spLocks noChangeAspect="1" noChangeArrowheads="1"/>
              </p:cNvSpPr>
              <p:nvPr/>
            </p:nvSpPr>
            <p:spPr bwMode="auto">
              <a:xfrm>
                <a:off x="1542" y="153"/>
                <a:ext cx="567" cy="567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4345" name="Oval 9"/>
              <p:cNvSpPr>
                <a:spLocks noChangeAspect="1" noChangeArrowheads="1"/>
              </p:cNvSpPr>
              <p:nvPr/>
            </p:nvSpPr>
            <p:spPr bwMode="auto">
              <a:xfrm>
                <a:off x="3659" y="156"/>
                <a:ext cx="567" cy="567"/>
              </a:xfrm>
              <a:prstGeom prst="ellips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4346" name="Group 10"/>
            <p:cNvGrpSpPr>
              <a:grpSpLocks/>
            </p:cNvGrpSpPr>
            <p:nvPr/>
          </p:nvGrpSpPr>
          <p:grpSpPr bwMode="auto">
            <a:xfrm>
              <a:off x="975" y="-417"/>
              <a:ext cx="3817" cy="1703"/>
              <a:chOff x="975" y="-417"/>
              <a:chExt cx="3817" cy="1703"/>
            </a:xfrm>
          </p:grpSpPr>
          <p:sp>
            <p:nvSpPr>
              <p:cNvPr id="14347" name="Oval 11"/>
              <p:cNvSpPr>
                <a:spLocks noChangeAspect="1" noChangeArrowheads="1"/>
              </p:cNvSpPr>
              <p:nvPr/>
            </p:nvSpPr>
            <p:spPr bwMode="auto">
              <a:xfrm>
                <a:off x="975" y="-417"/>
                <a:ext cx="1700" cy="1700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4348" name="Oval 12"/>
              <p:cNvSpPr>
                <a:spLocks noChangeAspect="1" noChangeArrowheads="1"/>
              </p:cNvSpPr>
              <p:nvPr/>
            </p:nvSpPr>
            <p:spPr bwMode="auto">
              <a:xfrm>
                <a:off x="3092" y="-414"/>
                <a:ext cx="1700" cy="1700"/>
              </a:xfrm>
              <a:prstGeom prst="ellips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4349" name="Group 13"/>
            <p:cNvGrpSpPr>
              <a:grpSpLocks/>
            </p:cNvGrpSpPr>
            <p:nvPr/>
          </p:nvGrpSpPr>
          <p:grpSpPr bwMode="auto">
            <a:xfrm>
              <a:off x="399" y="-990"/>
              <a:ext cx="4951" cy="2837"/>
              <a:chOff x="399" y="-990"/>
              <a:chExt cx="4951" cy="2837"/>
            </a:xfrm>
          </p:grpSpPr>
          <p:sp>
            <p:nvSpPr>
              <p:cNvPr id="14350" name="Oval 14"/>
              <p:cNvSpPr>
                <a:spLocks noChangeAspect="1" noChangeArrowheads="1"/>
              </p:cNvSpPr>
              <p:nvPr/>
            </p:nvSpPr>
            <p:spPr bwMode="auto">
              <a:xfrm>
                <a:off x="399" y="-990"/>
                <a:ext cx="2834" cy="2834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4351" name="Oval 15"/>
              <p:cNvSpPr>
                <a:spLocks noChangeAspect="1" noChangeArrowheads="1"/>
              </p:cNvSpPr>
              <p:nvPr/>
            </p:nvSpPr>
            <p:spPr bwMode="auto">
              <a:xfrm>
                <a:off x="2516" y="-987"/>
                <a:ext cx="2834" cy="2834"/>
              </a:xfrm>
              <a:prstGeom prst="ellips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4352" name="Group 16"/>
            <p:cNvGrpSpPr>
              <a:grpSpLocks/>
            </p:cNvGrpSpPr>
            <p:nvPr/>
          </p:nvGrpSpPr>
          <p:grpSpPr bwMode="auto">
            <a:xfrm>
              <a:off x="-162" y="-1545"/>
              <a:ext cx="6084" cy="3970"/>
              <a:chOff x="-162" y="-1545"/>
              <a:chExt cx="6084" cy="3970"/>
            </a:xfrm>
          </p:grpSpPr>
          <p:sp>
            <p:nvSpPr>
              <p:cNvPr id="14353" name="Oval 17"/>
              <p:cNvSpPr>
                <a:spLocks noChangeAspect="1" noChangeArrowheads="1"/>
              </p:cNvSpPr>
              <p:nvPr/>
            </p:nvSpPr>
            <p:spPr bwMode="auto">
              <a:xfrm>
                <a:off x="-162" y="-1545"/>
                <a:ext cx="3967" cy="3967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4354" name="Oval 18"/>
              <p:cNvSpPr>
                <a:spLocks noChangeAspect="1" noChangeArrowheads="1"/>
              </p:cNvSpPr>
              <p:nvPr/>
            </p:nvSpPr>
            <p:spPr bwMode="auto">
              <a:xfrm>
                <a:off x="1955" y="-1542"/>
                <a:ext cx="3967" cy="3967"/>
              </a:xfrm>
              <a:prstGeom prst="ellips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4355" name="Group 19"/>
            <p:cNvGrpSpPr>
              <a:grpSpLocks/>
            </p:cNvGrpSpPr>
            <p:nvPr/>
          </p:nvGrpSpPr>
          <p:grpSpPr bwMode="auto">
            <a:xfrm>
              <a:off x="-720" y="-2112"/>
              <a:ext cx="7218" cy="5104"/>
              <a:chOff x="-730" y="-2112"/>
              <a:chExt cx="7218" cy="5104"/>
            </a:xfrm>
          </p:grpSpPr>
          <p:sp>
            <p:nvSpPr>
              <p:cNvPr id="14356" name="Oval 20"/>
              <p:cNvSpPr>
                <a:spLocks noChangeAspect="1" noChangeArrowheads="1"/>
              </p:cNvSpPr>
              <p:nvPr/>
            </p:nvSpPr>
            <p:spPr bwMode="auto">
              <a:xfrm>
                <a:off x="-730" y="-2112"/>
                <a:ext cx="5101" cy="5101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4357" name="Oval 21"/>
              <p:cNvSpPr>
                <a:spLocks noChangeAspect="1" noChangeArrowheads="1"/>
              </p:cNvSpPr>
              <p:nvPr/>
            </p:nvSpPr>
            <p:spPr bwMode="auto">
              <a:xfrm>
                <a:off x="1387" y="-2109"/>
                <a:ext cx="5101" cy="5101"/>
              </a:xfrm>
              <a:prstGeom prst="ellips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4358" name="Group 22"/>
            <p:cNvGrpSpPr>
              <a:grpSpLocks/>
            </p:cNvGrpSpPr>
            <p:nvPr/>
          </p:nvGrpSpPr>
          <p:grpSpPr bwMode="auto">
            <a:xfrm>
              <a:off x="-1029" y="-2400"/>
              <a:ext cx="7785" cy="5671"/>
              <a:chOff x="-1029" y="-2400"/>
              <a:chExt cx="7785" cy="5671"/>
            </a:xfrm>
          </p:grpSpPr>
          <p:grpSp>
            <p:nvGrpSpPr>
              <p:cNvPr id="14359" name="Group 23"/>
              <p:cNvGrpSpPr>
                <a:grpSpLocks/>
              </p:cNvGrpSpPr>
              <p:nvPr/>
            </p:nvGrpSpPr>
            <p:grpSpPr bwMode="auto">
              <a:xfrm>
                <a:off x="1248" y="-144"/>
                <a:ext cx="3251" cy="1137"/>
                <a:chOff x="1263" y="-132"/>
                <a:chExt cx="3251" cy="1137"/>
              </a:xfrm>
            </p:grpSpPr>
            <p:sp>
              <p:nvSpPr>
                <p:cNvPr id="14360" name="Oval 24"/>
                <p:cNvSpPr>
                  <a:spLocks noChangeAspect="1" noChangeArrowheads="1"/>
                </p:cNvSpPr>
                <p:nvPr/>
              </p:nvSpPr>
              <p:spPr bwMode="auto">
                <a:xfrm>
                  <a:off x="1263" y="-132"/>
                  <a:ext cx="1134" cy="1134"/>
                </a:xfrm>
                <a:prstGeom prst="ellipse">
                  <a:avLst/>
                </a:prstGeom>
                <a:noFill/>
                <a:ln w="38100">
                  <a:solidFill>
                    <a:schemeClr val="accent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4361" name="Oval 25"/>
                <p:cNvSpPr>
                  <a:spLocks noChangeAspect="1" noChangeArrowheads="1"/>
                </p:cNvSpPr>
                <p:nvPr/>
              </p:nvSpPr>
              <p:spPr bwMode="auto">
                <a:xfrm>
                  <a:off x="3380" y="-129"/>
                  <a:ext cx="1134" cy="1134"/>
                </a:xfrm>
                <a:prstGeom prst="ellipse">
                  <a:avLst/>
                </a:prstGeom>
                <a:noFill/>
                <a:ln w="38100">
                  <a:solidFill>
                    <a:srgbClr val="FF66FF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4362" name="Group 26"/>
              <p:cNvGrpSpPr>
                <a:grpSpLocks/>
              </p:cNvGrpSpPr>
              <p:nvPr/>
            </p:nvGrpSpPr>
            <p:grpSpPr bwMode="auto">
              <a:xfrm>
                <a:off x="679" y="-702"/>
                <a:ext cx="4384" cy="2270"/>
                <a:chOff x="694" y="-702"/>
                <a:chExt cx="4384" cy="2270"/>
              </a:xfrm>
            </p:grpSpPr>
            <p:sp>
              <p:nvSpPr>
                <p:cNvPr id="14363" name="Oval 27"/>
                <p:cNvSpPr>
                  <a:spLocks noChangeAspect="1" noChangeArrowheads="1"/>
                </p:cNvSpPr>
                <p:nvPr/>
              </p:nvSpPr>
              <p:spPr bwMode="auto">
                <a:xfrm>
                  <a:off x="694" y="-702"/>
                  <a:ext cx="2267" cy="2267"/>
                </a:xfrm>
                <a:prstGeom prst="ellipse">
                  <a:avLst/>
                </a:prstGeom>
                <a:noFill/>
                <a:ln w="38100">
                  <a:solidFill>
                    <a:schemeClr val="accent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4364" name="Oval 28"/>
                <p:cNvSpPr>
                  <a:spLocks noChangeAspect="1" noChangeArrowheads="1"/>
                </p:cNvSpPr>
                <p:nvPr/>
              </p:nvSpPr>
              <p:spPr bwMode="auto">
                <a:xfrm>
                  <a:off x="2811" y="-699"/>
                  <a:ext cx="2267" cy="2267"/>
                </a:xfrm>
                <a:prstGeom prst="ellipse">
                  <a:avLst/>
                </a:prstGeom>
                <a:noFill/>
                <a:ln w="38100">
                  <a:solidFill>
                    <a:srgbClr val="FF66FF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4365" name="Group 29"/>
              <p:cNvGrpSpPr>
                <a:grpSpLocks/>
              </p:cNvGrpSpPr>
              <p:nvPr/>
            </p:nvGrpSpPr>
            <p:grpSpPr bwMode="auto">
              <a:xfrm>
                <a:off x="102" y="-1275"/>
                <a:ext cx="5518" cy="3404"/>
                <a:chOff x="117" y="-1275"/>
                <a:chExt cx="5518" cy="3404"/>
              </a:xfrm>
            </p:grpSpPr>
            <p:sp>
              <p:nvSpPr>
                <p:cNvPr id="14366" name="Oval 30"/>
                <p:cNvSpPr>
                  <a:spLocks noChangeAspect="1" noChangeArrowheads="1"/>
                </p:cNvSpPr>
                <p:nvPr/>
              </p:nvSpPr>
              <p:spPr bwMode="auto">
                <a:xfrm>
                  <a:off x="117" y="-1275"/>
                  <a:ext cx="3401" cy="3401"/>
                </a:xfrm>
                <a:prstGeom prst="ellipse">
                  <a:avLst/>
                </a:prstGeom>
                <a:noFill/>
                <a:ln w="38100">
                  <a:solidFill>
                    <a:schemeClr val="accent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4367" name="Oval 31"/>
                <p:cNvSpPr>
                  <a:spLocks noChangeAspect="1" noChangeArrowheads="1"/>
                </p:cNvSpPr>
                <p:nvPr/>
              </p:nvSpPr>
              <p:spPr bwMode="auto">
                <a:xfrm>
                  <a:off x="2234" y="-1272"/>
                  <a:ext cx="3401" cy="3401"/>
                </a:xfrm>
                <a:prstGeom prst="ellipse">
                  <a:avLst/>
                </a:prstGeom>
                <a:noFill/>
                <a:ln w="38100">
                  <a:solidFill>
                    <a:srgbClr val="FF66FF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4368" name="Group 32"/>
              <p:cNvGrpSpPr>
                <a:grpSpLocks/>
              </p:cNvGrpSpPr>
              <p:nvPr/>
            </p:nvGrpSpPr>
            <p:grpSpPr bwMode="auto">
              <a:xfrm>
                <a:off x="-462" y="-1828"/>
                <a:ext cx="6651" cy="4537"/>
                <a:chOff x="-447" y="-1828"/>
                <a:chExt cx="6651" cy="4537"/>
              </a:xfrm>
            </p:grpSpPr>
            <p:sp>
              <p:nvSpPr>
                <p:cNvPr id="14369" name="Oval 33"/>
                <p:cNvSpPr>
                  <a:spLocks noChangeAspect="1" noChangeArrowheads="1"/>
                </p:cNvSpPr>
                <p:nvPr/>
              </p:nvSpPr>
              <p:spPr bwMode="auto">
                <a:xfrm>
                  <a:off x="-447" y="-1828"/>
                  <a:ext cx="4534" cy="4534"/>
                </a:xfrm>
                <a:prstGeom prst="ellipse">
                  <a:avLst/>
                </a:prstGeom>
                <a:noFill/>
                <a:ln w="38100">
                  <a:solidFill>
                    <a:schemeClr val="accent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4370" name="Oval 34"/>
                <p:cNvSpPr>
                  <a:spLocks noChangeAspect="1" noChangeArrowheads="1"/>
                </p:cNvSpPr>
                <p:nvPr/>
              </p:nvSpPr>
              <p:spPr bwMode="auto">
                <a:xfrm>
                  <a:off x="1670" y="-1825"/>
                  <a:ext cx="4534" cy="4534"/>
                </a:xfrm>
                <a:prstGeom prst="ellipse">
                  <a:avLst/>
                </a:prstGeom>
                <a:noFill/>
                <a:ln w="38100">
                  <a:solidFill>
                    <a:srgbClr val="FF66FF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4371" name="Group 35"/>
              <p:cNvGrpSpPr>
                <a:grpSpLocks/>
              </p:cNvGrpSpPr>
              <p:nvPr/>
            </p:nvGrpSpPr>
            <p:grpSpPr bwMode="auto">
              <a:xfrm>
                <a:off x="-1029" y="-2400"/>
                <a:ext cx="7785" cy="5671"/>
                <a:chOff x="-1014" y="-2400"/>
                <a:chExt cx="7785" cy="5671"/>
              </a:xfrm>
            </p:grpSpPr>
            <p:sp>
              <p:nvSpPr>
                <p:cNvPr id="14372" name="Oval 36"/>
                <p:cNvSpPr>
                  <a:spLocks noChangeAspect="1" noChangeArrowheads="1"/>
                </p:cNvSpPr>
                <p:nvPr/>
              </p:nvSpPr>
              <p:spPr bwMode="auto">
                <a:xfrm>
                  <a:off x="-1014" y="-2400"/>
                  <a:ext cx="5668" cy="5668"/>
                </a:xfrm>
                <a:prstGeom prst="ellipse">
                  <a:avLst/>
                </a:prstGeom>
                <a:noFill/>
                <a:ln w="38100">
                  <a:solidFill>
                    <a:schemeClr val="accent2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4373" name="Oval 37"/>
                <p:cNvSpPr>
                  <a:spLocks noChangeAspect="1" noChangeArrowheads="1"/>
                </p:cNvSpPr>
                <p:nvPr/>
              </p:nvSpPr>
              <p:spPr bwMode="auto">
                <a:xfrm>
                  <a:off x="1103" y="-2397"/>
                  <a:ext cx="5668" cy="5668"/>
                </a:xfrm>
                <a:prstGeom prst="ellipse">
                  <a:avLst/>
                </a:prstGeom>
                <a:noFill/>
                <a:ln w="38100">
                  <a:solidFill>
                    <a:srgbClr val="FF66FF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</p:grpSp>
        <p:grpSp>
          <p:nvGrpSpPr>
            <p:cNvPr id="14374" name="Group 38"/>
            <p:cNvGrpSpPr>
              <a:grpSpLocks/>
            </p:cNvGrpSpPr>
            <p:nvPr/>
          </p:nvGrpSpPr>
          <p:grpSpPr bwMode="auto">
            <a:xfrm>
              <a:off x="-1326" y="-2688"/>
              <a:ext cx="8376" cy="6234"/>
              <a:chOff x="-1326" y="-2688"/>
              <a:chExt cx="8376" cy="6234"/>
            </a:xfrm>
          </p:grpSpPr>
          <p:sp>
            <p:nvSpPr>
              <p:cNvPr id="14375" name="Oval 39"/>
              <p:cNvSpPr>
                <a:spLocks noChangeAspect="1" noChangeArrowheads="1"/>
              </p:cNvSpPr>
              <p:nvPr/>
            </p:nvSpPr>
            <p:spPr bwMode="auto">
              <a:xfrm>
                <a:off x="816" y="-2688"/>
                <a:ext cx="6234" cy="6234"/>
              </a:xfrm>
              <a:prstGeom prst="ellips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4376" name="Oval 40"/>
              <p:cNvSpPr>
                <a:spLocks noChangeAspect="1" noChangeArrowheads="1"/>
              </p:cNvSpPr>
              <p:nvPr/>
            </p:nvSpPr>
            <p:spPr bwMode="auto">
              <a:xfrm>
                <a:off x="-1326" y="-2688"/>
                <a:ext cx="6234" cy="6234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4377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0" y="5486400"/>
            <a:ext cx="1295400" cy="762000"/>
          </a:xfrm>
          <a:noFill/>
          <a:ln/>
        </p:spPr>
        <p:txBody>
          <a:bodyPr/>
          <a:lstStyle/>
          <a:p>
            <a:pPr algn="l"/>
            <a:r>
              <a:rPr lang="en-US" altLang="nl-NL" sz="3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 =</a:t>
            </a:r>
            <a:endParaRPr lang="nl-NL" altLang="nl-NL" sz="38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378" name="Oval 42"/>
          <p:cNvSpPr>
            <a:spLocks noChangeAspect="1" noChangeArrowheads="1"/>
          </p:cNvSpPr>
          <p:nvPr/>
        </p:nvSpPr>
        <p:spPr bwMode="auto">
          <a:xfrm>
            <a:off x="5334000" y="318135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4379" name="Freeform 43"/>
          <p:cNvSpPr>
            <a:spLocks/>
          </p:cNvSpPr>
          <p:nvPr/>
        </p:nvSpPr>
        <p:spPr bwMode="auto">
          <a:xfrm>
            <a:off x="2897188" y="700088"/>
            <a:ext cx="2428875" cy="2449512"/>
          </a:xfrm>
          <a:custGeom>
            <a:avLst/>
            <a:gdLst>
              <a:gd name="T0" fmla="*/ 0 w 1530"/>
              <a:gd name="T1" fmla="*/ 0 h 1543"/>
              <a:gd name="T2" fmla="*/ 1530 w 1530"/>
              <a:gd name="T3" fmla="*/ 1543 h 15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530" h="1543">
                <a:moveTo>
                  <a:pt x="0" y="0"/>
                </a:moveTo>
                <a:lnTo>
                  <a:pt x="1530" y="1543"/>
                </a:lnTo>
              </a:path>
            </a:pathLst>
          </a:custGeom>
          <a:noFill/>
          <a:ln w="57150" cmpd="sng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4380" name="Freeform 44"/>
          <p:cNvSpPr>
            <a:spLocks/>
          </p:cNvSpPr>
          <p:nvPr/>
        </p:nvSpPr>
        <p:spPr bwMode="auto">
          <a:xfrm>
            <a:off x="5399088" y="711200"/>
            <a:ext cx="858837" cy="2452688"/>
          </a:xfrm>
          <a:custGeom>
            <a:avLst/>
            <a:gdLst>
              <a:gd name="T0" fmla="*/ 541 w 541"/>
              <a:gd name="T1" fmla="*/ 0 h 1545"/>
              <a:gd name="T2" fmla="*/ 0 w 541"/>
              <a:gd name="T3" fmla="*/ 1545 h 15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541" h="1545">
                <a:moveTo>
                  <a:pt x="541" y="0"/>
                </a:moveTo>
                <a:lnTo>
                  <a:pt x="0" y="1545"/>
                </a:lnTo>
              </a:path>
            </a:pathLst>
          </a:custGeom>
          <a:noFill/>
          <a:ln w="57150" cmpd="sng">
            <a:solidFill>
              <a:srgbClr val="FF66FF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4381" name="Text Box 45"/>
          <p:cNvSpPr txBox="1">
            <a:spLocks noChangeArrowheads="1"/>
          </p:cNvSpPr>
          <p:nvPr/>
        </p:nvSpPr>
        <p:spPr bwMode="auto">
          <a:xfrm>
            <a:off x="2366963" y="171450"/>
            <a:ext cx="685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382" name="Text Box 46"/>
          <p:cNvSpPr txBox="1">
            <a:spLocks noChangeArrowheads="1"/>
          </p:cNvSpPr>
          <p:nvPr/>
        </p:nvSpPr>
        <p:spPr bwMode="auto">
          <a:xfrm>
            <a:off x="6224588" y="157163"/>
            <a:ext cx="685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endParaRPr lang="nl-NL" altLang="nl-NL" sz="4000" b="1">
              <a:solidFill>
                <a:srgbClr val="FF66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383" name="Rectangle 47"/>
          <p:cNvSpPr>
            <a:spLocks noChangeArrowheads="1"/>
          </p:cNvSpPr>
          <p:nvPr/>
        </p:nvSpPr>
        <p:spPr bwMode="auto">
          <a:xfrm>
            <a:off x="0" y="6096000"/>
            <a:ext cx="3124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Wegverschil =</a:t>
            </a:r>
            <a:endParaRPr lang="nl-NL" altLang="nl-NL" sz="3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384" name="Freeform 48"/>
          <p:cNvSpPr>
            <a:spLocks/>
          </p:cNvSpPr>
          <p:nvPr/>
        </p:nvSpPr>
        <p:spPr bwMode="auto">
          <a:xfrm>
            <a:off x="4572000" y="1306513"/>
            <a:ext cx="1588" cy="4256087"/>
          </a:xfrm>
          <a:custGeom>
            <a:avLst/>
            <a:gdLst>
              <a:gd name="T0" fmla="*/ 0 w 1"/>
              <a:gd name="T1" fmla="*/ 0 h 2681"/>
              <a:gd name="T2" fmla="*/ 1 w 1"/>
              <a:gd name="T3" fmla="*/ 2681 h 268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2681">
                <a:moveTo>
                  <a:pt x="0" y="0"/>
                </a:moveTo>
                <a:lnTo>
                  <a:pt x="1" y="2681"/>
                </a:lnTo>
              </a:path>
            </a:pathLst>
          </a:cu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4191000" y="5467350"/>
            <a:ext cx="1295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</a:t>
            </a: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l</a:t>
            </a:r>
            <a:endParaRPr lang="nl-NL" altLang="nl-NL" sz="3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1143000" y="5486400"/>
            <a:ext cx="1447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</a:t>
            </a: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l</a:t>
            </a:r>
            <a:endParaRPr lang="nl-NL" altLang="nl-NL" sz="3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2362200" y="5486400"/>
            <a:ext cx="1905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 BC = </a:t>
            </a:r>
            <a:endParaRPr lang="nl-NL" altLang="nl-NL" sz="3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4572000" y="6081713"/>
            <a:ext cx="3810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Faseverschil </a:t>
            </a: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Df</a:t>
            </a: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</a:t>
            </a:r>
            <a:endParaRPr lang="nl-NL" altLang="nl-NL" sz="3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389" name="Rectangle 53"/>
          <p:cNvSpPr>
            <a:spLocks noChangeArrowheads="1"/>
          </p:cNvSpPr>
          <p:nvPr/>
        </p:nvSpPr>
        <p:spPr bwMode="auto">
          <a:xfrm>
            <a:off x="3124200" y="6062663"/>
            <a:ext cx="1447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</a:t>
            </a: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l</a:t>
            </a:r>
            <a:endParaRPr lang="nl-NL" altLang="nl-NL" sz="3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390" name="Rectangle 54"/>
          <p:cNvSpPr>
            <a:spLocks noChangeArrowheads="1"/>
          </p:cNvSpPr>
          <p:nvPr/>
        </p:nvSpPr>
        <p:spPr bwMode="auto">
          <a:xfrm>
            <a:off x="8305800" y="6081713"/>
            <a:ext cx="99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nl-NL" altLang="nl-NL" sz="3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391" name="Freeform 55"/>
          <p:cNvSpPr>
            <a:spLocks/>
          </p:cNvSpPr>
          <p:nvPr/>
        </p:nvSpPr>
        <p:spPr bwMode="auto">
          <a:xfrm>
            <a:off x="4833938" y="1828800"/>
            <a:ext cx="319087" cy="3454400"/>
          </a:xfrm>
          <a:custGeom>
            <a:avLst/>
            <a:gdLst>
              <a:gd name="T0" fmla="*/ 0 w 201"/>
              <a:gd name="T1" fmla="*/ 0 h 2176"/>
              <a:gd name="T2" fmla="*/ 201 w 201"/>
              <a:gd name="T3" fmla="*/ 2176 h 217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01" h="2176">
                <a:moveTo>
                  <a:pt x="0" y="0"/>
                </a:moveTo>
                <a:lnTo>
                  <a:pt x="201" y="2176"/>
                </a:lnTo>
              </a:path>
            </a:pathLst>
          </a:custGeom>
          <a:noFill/>
          <a:ln w="28575" cmpd="sng">
            <a:solidFill>
              <a:schemeClr val="tx2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4392" name="Freeform 56"/>
          <p:cNvSpPr>
            <a:spLocks/>
          </p:cNvSpPr>
          <p:nvPr/>
        </p:nvSpPr>
        <p:spPr bwMode="auto">
          <a:xfrm>
            <a:off x="5065713" y="1292225"/>
            <a:ext cx="711200" cy="3744913"/>
          </a:xfrm>
          <a:custGeom>
            <a:avLst/>
            <a:gdLst>
              <a:gd name="T0" fmla="*/ 0 w 448"/>
              <a:gd name="T1" fmla="*/ 0 h 2359"/>
              <a:gd name="T2" fmla="*/ 448 w 448"/>
              <a:gd name="T3" fmla="*/ 2359 h 235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48" h="2359">
                <a:moveTo>
                  <a:pt x="0" y="0"/>
                </a:moveTo>
                <a:lnTo>
                  <a:pt x="448" y="2359"/>
                </a:lnTo>
              </a:path>
            </a:pathLst>
          </a:custGeom>
          <a:noFill/>
          <a:ln w="28575" cmpd="sng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279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4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4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4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4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4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4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4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4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4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4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14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77" grpId="0" autoUpdateAnimBg="0"/>
      <p:bldP spid="14378" grpId="0" animBg="1"/>
      <p:bldP spid="14379" grpId="0" animBg="1"/>
      <p:bldP spid="14380" grpId="0" animBg="1"/>
      <p:bldP spid="14381" grpId="0" autoUpdateAnimBg="0"/>
      <p:bldP spid="14382" grpId="0" autoUpdateAnimBg="0"/>
      <p:bldP spid="14383" grpId="0" autoUpdateAnimBg="0"/>
      <p:bldP spid="14384" grpId="0" animBg="1"/>
      <p:bldP spid="14385" grpId="0" autoUpdateAnimBg="0"/>
      <p:bldP spid="14386" grpId="0" autoUpdateAnimBg="0"/>
      <p:bldP spid="14387" grpId="0" autoUpdateAnimBg="0"/>
      <p:bldP spid="14388" grpId="0" autoUpdateAnimBg="0"/>
      <p:bldP spid="14389" grpId="0" autoUpdateAnimBg="0"/>
      <p:bldP spid="14390" grpId="0" autoUpdateAnimBg="0"/>
      <p:bldP spid="14391" grpId="0" animBg="1"/>
      <p:bldP spid="14392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ppt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B9D5FB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392</Words>
  <Application>Microsoft Office PowerPoint</Application>
  <PresentationFormat>Diavoorstelling (4:3)</PresentationFormat>
  <Paragraphs>119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Standaardontwerp</vt:lpstr>
      <vt:lpstr>     Oppervlaktegolven</vt:lpstr>
      <vt:lpstr>Oppervlaktegolven</vt:lpstr>
      <vt:lpstr>Twee coherente trillingsbronnen</vt:lpstr>
      <vt:lpstr>Interferentie bij twee trillingsbron-nen</vt:lpstr>
      <vt:lpstr>Buiklijnen en knooplijnen</vt:lpstr>
      <vt:lpstr>AC =</vt:lpstr>
      <vt:lpstr>AC =</vt:lpstr>
      <vt:lpstr>In C komt een berg aan uit A en</vt:lpstr>
      <vt:lpstr>AC =</vt:lpstr>
      <vt:lpstr>PowerPoint-presentatie</vt:lpstr>
      <vt:lpstr>PowerPoint-presentatie</vt:lpstr>
      <vt:lpstr>PowerPoint-presentatie</vt:lpstr>
      <vt:lpstr>Systematische Natuurkunde</vt:lpstr>
      <vt:lpstr>Einde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Oppervlaktegolven</dc:title>
  <dc:creator>Ton&amp;Els</dc:creator>
  <cp:lastModifiedBy>Ton&amp;Els</cp:lastModifiedBy>
  <cp:revision>2</cp:revision>
  <dcterms:created xsi:type="dcterms:W3CDTF">2018-10-18T21:35:03Z</dcterms:created>
  <dcterms:modified xsi:type="dcterms:W3CDTF">2018-10-19T14:20:59Z</dcterms:modified>
</cp:coreProperties>
</file>