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4" r:id="rId6"/>
    <p:sldId id="283" r:id="rId7"/>
    <p:sldId id="275" r:id="rId8"/>
    <p:sldId id="276" r:id="rId9"/>
    <p:sldId id="277" r:id="rId10"/>
    <p:sldId id="278" r:id="rId11"/>
    <p:sldId id="265" r:id="rId12"/>
    <p:sldId id="279" r:id="rId13"/>
    <p:sldId id="268" r:id="rId14"/>
    <p:sldId id="269" r:id="rId15"/>
    <p:sldId id="282" r:id="rId16"/>
    <p:sldId id="280" r:id="rId17"/>
    <p:sldId id="281" r:id="rId18"/>
    <p:sldId id="284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000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2" autoAdjust="0"/>
  </p:normalViewPr>
  <p:slideViewPr>
    <p:cSldViewPr>
      <p:cViewPr>
        <p:scale>
          <a:sx n="60" d="100"/>
          <a:sy n="60" d="100"/>
        </p:scale>
        <p:origin x="-70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255E7-78EF-444B-AAAD-B93B31A130C7}" type="datetimeFigureOut">
              <a:rPr lang="nl-NL" smtClean="0"/>
              <a:t>26-3-2023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B548F-CB7A-4615-9D3D-4373777F4B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9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548F-CB7A-4615-9D3D-4373777F4BB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88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548F-CB7A-4615-9D3D-4373777F4BB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88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46CEA-F9E5-4684-ACC2-008D295C97A0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33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0AE02-5063-45C8-B4D6-CB11000B45D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155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63CB-042D-41CA-97F4-CD2DD84E5942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13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7888E-7BFF-49B7-8490-7F9CD6466F9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709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C897-2FF3-4AA0-921D-5CEB4AF027A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041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BA6CF-04AA-43C8-A4B3-61F22678DE8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711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E4E8-9749-4D0F-A7C9-C4BE5DD1752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603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577C-E50C-4851-88B0-13E80548D37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40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5CCFD-4039-44A6-B0B3-8CE2F1ED0A7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37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419E4-E87F-4A50-9702-E2FFA90D6A6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00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30CD-B6EB-4A2A-A86F-AB243C56973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342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9F6103-0ED8-4D3A-A9B8-5FB26657935F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2.png"/><Relationship Id="rId5" Type="http://schemas.openxmlformats.org/officeDocument/2006/relationships/slide" Target="slide6.xml"/><Relationship Id="rId10" Type="http://schemas.openxmlformats.org/officeDocument/2006/relationships/hyperlink" Target="http://www.agtijmensen.nl/" TargetMode="Externa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vision/eyescal.html#:~:text=The%20index%20of%20refraction%20of,at%20the%20cornea-air%20interfa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gezichtshoek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4659737"/>
          </a:xfrm>
        </p:spPr>
        <p:txBody>
          <a:bodyPr anchor="t" anchorCtr="0">
            <a:spAutoFit/>
          </a:bodyPr>
          <a:lstStyle/>
          <a:p>
            <a:pPr marL="609600" indent="-609600" algn="l">
              <a:buFont typeface="+mj-lt"/>
              <a:buAutoNum type="arabicPeriod"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bouw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van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oog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Verdeling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kegeltjes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staafjes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op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netvlies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blinde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vlek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Nabijheidspunt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vertepunt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Bijziend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verziend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De sterkte van een bril berekenen</a:t>
            </a:r>
            <a:endParaRPr lang="nl-NL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Loep en gezichtshoek</a:t>
            </a:r>
            <a:endParaRPr lang="nl-NL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r>
              <a:rPr lang="nl-NL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Data van het oog</a:t>
            </a:r>
            <a:endParaRPr lang="nl-NL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l">
              <a:buFont typeface="+mj-lt"/>
              <a:buAutoNum type="arabicPeriod"/>
            </a:pP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513" y="436165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0" y="6567353"/>
            <a:ext cx="4075921" cy="290647"/>
            <a:chOff x="-7977" y="6573814"/>
            <a:chExt cx="4075921" cy="290647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797446" y="6587462"/>
              <a:ext cx="327049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609600" indent="-6096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526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098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36575" indent="-5365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nl-NL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0"/>
                </a:rPr>
                <a:t>agtijmensen.nl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-03-2023</a:t>
              </a:r>
              <a:endParaRPr kumimoji="0" lang="nl-NL" altLang="nl-NL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7" y="6573814"/>
              <a:ext cx="817549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337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  <p:bldP spid="225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7" y="-34206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Oudziendheid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877" y="3004186"/>
            <a:ext cx="913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beeld valt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achter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 netvlies.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877" y="3380253"/>
            <a:ext cx="67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Conclusie: Je hebt een bril met + glazen nodig.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ctieknop: Verder of Volgende 4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6877" y="944763"/>
            <a:ext cx="916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Door ouderdom verliest de ooglens zijn elasticiteit.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ep 38"/>
          <p:cNvGrpSpPr/>
          <p:nvPr/>
        </p:nvGrpSpPr>
        <p:grpSpPr>
          <a:xfrm>
            <a:off x="5538327" y="4517048"/>
            <a:ext cx="2232000" cy="835574"/>
            <a:chOff x="6654113" y="1200941"/>
            <a:chExt cx="2284936" cy="835574"/>
          </a:xfrm>
        </p:grpSpPr>
        <p:sp>
          <p:nvSpPr>
            <p:cNvPr id="15" name="Vrije vorm 14"/>
            <p:cNvSpPr/>
            <p:nvPr/>
          </p:nvSpPr>
          <p:spPr>
            <a:xfrm>
              <a:off x="6662633" y="1200941"/>
              <a:ext cx="2276415" cy="416728"/>
            </a:xfrm>
            <a:custGeom>
              <a:avLst/>
              <a:gdLst>
                <a:gd name="connsiteX0" fmla="*/ 0 w 5391807"/>
                <a:gd name="connsiteY0" fmla="*/ 394138 h 409904"/>
                <a:gd name="connsiteX1" fmla="*/ 3720662 w 5391807"/>
                <a:gd name="connsiteY1" fmla="*/ 0 h 409904"/>
                <a:gd name="connsiteX2" fmla="*/ 5391807 w 5391807"/>
                <a:gd name="connsiteY2" fmla="*/ 409904 h 409904"/>
                <a:gd name="connsiteX0" fmla="*/ 0 w 2254469"/>
                <a:gd name="connsiteY0" fmla="*/ 63062 h 409904"/>
                <a:gd name="connsiteX1" fmla="*/ 583324 w 2254469"/>
                <a:gd name="connsiteY1" fmla="*/ 0 h 409904"/>
                <a:gd name="connsiteX2" fmla="*/ 2254469 w 2254469"/>
                <a:gd name="connsiteY2" fmla="*/ 409904 h 409904"/>
                <a:gd name="connsiteX0" fmla="*/ 0 w 2276415"/>
                <a:gd name="connsiteY0" fmla="*/ 77693 h 409904"/>
                <a:gd name="connsiteX1" fmla="*/ 605270 w 2276415"/>
                <a:gd name="connsiteY1" fmla="*/ 0 h 409904"/>
                <a:gd name="connsiteX2" fmla="*/ 2276415 w 2276415"/>
                <a:gd name="connsiteY2" fmla="*/ 409904 h 409904"/>
                <a:gd name="connsiteX0" fmla="*/ 0 w 2276415"/>
                <a:gd name="connsiteY0" fmla="*/ 84517 h 416728"/>
                <a:gd name="connsiteX1" fmla="*/ 557503 w 2276415"/>
                <a:gd name="connsiteY1" fmla="*/ 0 h 416728"/>
                <a:gd name="connsiteX2" fmla="*/ 2276415 w 2276415"/>
                <a:gd name="connsiteY2" fmla="*/ 416728 h 416728"/>
                <a:gd name="connsiteX0" fmla="*/ 0 w 2276415"/>
                <a:gd name="connsiteY0" fmla="*/ 57222 h 416728"/>
                <a:gd name="connsiteX1" fmla="*/ 557503 w 2276415"/>
                <a:gd name="connsiteY1" fmla="*/ 0 h 416728"/>
                <a:gd name="connsiteX2" fmla="*/ 2276415 w 2276415"/>
                <a:gd name="connsiteY2" fmla="*/ 416728 h 41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415" h="416728">
                  <a:moveTo>
                    <a:pt x="0" y="57222"/>
                  </a:moveTo>
                  <a:lnTo>
                    <a:pt x="557503" y="0"/>
                  </a:lnTo>
                  <a:lnTo>
                    <a:pt x="2276415" y="41672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6654113" y="1633435"/>
              <a:ext cx="2284936" cy="403080"/>
            </a:xfrm>
            <a:custGeom>
              <a:avLst/>
              <a:gdLst>
                <a:gd name="connsiteX0" fmla="*/ 0 w 5376041"/>
                <a:gd name="connsiteY0" fmla="*/ 0 h 425669"/>
                <a:gd name="connsiteX1" fmla="*/ 3704896 w 5376041"/>
                <a:gd name="connsiteY1" fmla="*/ 425669 h 425669"/>
                <a:gd name="connsiteX2" fmla="*/ 5376041 w 5376041"/>
                <a:gd name="connsiteY2" fmla="*/ 15765 h 425669"/>
                <a:gd name="connsiteX0" fmla="*/ 0 w 2301765"/>
                <a:gd name="connsiteY0" fmla="*/ 331076 h 409904"/>
                <a:gd name="connsiteX1" fmla="*/ 630620 w 2301765"/>
                <a:gd name="connsiteY1" fmla="*/ 409904 h 409904"/>
                <a:gd name="connsiteX2" fmla="*/ 2301765 w 2301765"/>
                <a:gd name="connsiteY2" fmla="*/ 0 h 409904"/>
                <a:gd name="connsiteX0" fmla="*/ 0 w 2301765"/>
                <a:gd name="connsiteY0" fmla="*/ 331076 h 403080"/>
                <a:gd name="connsiteX1" fmla="*/ 582853 w 2301765"/>
                <a:gd name="connsiteY1" fmla="*/ 403080 h 403080"/>
                <a:gd name="connsiteX2" fmla="*/ 2301765 w 2301765"/>
                <a:gd name="connsiteY2" fmla="*/ 0 h 403080"/>
                <a:gd name="connsiteX0" fmla="*/ 0 w 2284936"/>
                <a:gd name="connsiteY0" fmla="*/ 347905 h 403080"/>
                <a:gd name="connsiteX1" fmla="*/ 566024 w 2284936"/>
                <a:gd name="connsiteY1" fmla="*/ 403080 h 403080"/>
                <a:gd name="connsiteX2" fmla="*/ 2284936 w 2284936"/>
                <a:gd name="connsiteY2" fmla="*/ 0 h 40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36" h="403080">
                  <a:moveTo>
                    <a:pt x="0" y="347905"/>
                  </a:moveTo>
                  <a:lnTo>
                    <a:pt x="566024" y="403080"/>
                  </a:lnTo>
                  <a:lnTo>
                    <a:pt x="2284936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5364867" y="3820685"/>
            <a:ext cx="504056" cy="2011026"/>
            <a:chOff x="6487968" y="382478"/>
            <a:chExt cx="504056" cy="2011026"/>
          </a:xfrm>
        </p:grpSpPr>
        <p:cxnSp>
          <p:nvCxnSpPr>
            <p:cNvPr id="64" name="Rechte verbindingslijn 63"/>
            <p:cNvCxnSpPr/>
            <p:nvPr/>
          </p:nvCxnSpPr>
          <p:spPr>
            <a:xfrm>
              <a:off x="6660232" y="809504"/>
              <a:ext cx="0" cy="158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6487968" y="3824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1763687" y="1573703"/>
            <a:ext cx="6767667" cy="1804996"/>
            <a:chOff x="2909120" y="734224"/>
            <a:chExt cx="6781808" cy="1804996"/>
          </a:xfrm>
        </p:grpSpPr>
        <p:grpSp>
          <p:nvGrpSpPr>
            <p:cNvPr id="67" name="Group 1042"/>
            <p:cNvGrpSpPr>
              <a:grpSpLocks/>
            </p:cNvGrpSpPr>
            <p:nvPr/>
          </p:nvGrpSpPr>
          <p:grpSpPr bwMode="auto">
            <a:xfrm>
              <a:off x="2909120" y="734224"/>
              <a:ext cx="6781808" cy="1804996"/>
              <a:chOff x="1706" y="762"/>
              <a:chExt cx="4272" cy="1137"/>
            </a:xfrm>
          </p:grpSpPr>
          <p:grpSp>
            <p:nvGrpSpPr>
              <p:cNvPr id="70" name="Group 1043"/>
              <p:cNvGrpSpPr>
                <a:grpSpLocks/>
              </p:cNvGrpSpPr>
              <p:nvPr/>
            </p:nvGrpSpPr>
            <p:grpSpPr bwMode="auto">
              <a:xfrm>
                <a:off x="4368" y="762"/>
                <a:ext cx="1136" cy="1137"/>
                <a:chOff x="3044" y="1194"/>
                <a:chExt cx="1136" cy="1137"/>
              </a:xfrm>
            </p:grpSpPr>
            <p:sp>
              <p:nvSpPr>
                <p:cNvPr id="72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44" y="1194"/>
                  <a:ext cx="1136" cy="11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51000"/>
                      </a:schemeClr>
                    </a:gs>
                    <a:gs pos="50000">
                      <a:schemeClr val="accent1">
                        <a:lumMod val="20000"/>
                        <a:lumOff val="80000"/>
                        <a:alpha val="51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49000"/>
                      </a:schemeClr>
                    </a:gs>
                  </a:gsLst>
                  <a:lin ang="2700000" scaled="1"/>
                  <a:tileRect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1045"/>
                <p:cNvSpPr>
                  <a:spLocks/>
                </p:cNvSpPr>
                <p:nvPr/>
              </p:nvSpPr>
              <p:spPr bwMode="auto">
                <a:xfrm>
                  <a:off x="3117" y="1481"/>
                  <a:ext cx="68" cy="567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  <a:alpha val="51000"/>
                      </a:schemeClr>
                    </a:gs>
                    <a:gs pos="50000">
                      <a:schemeClr val="bg1">
                        <a:lumMod val="95000"/>
                        <a:alpha val="51000"/>
                      </a:schemeClr>
                    </a:gs>
                    <a:gs pos="100000">
                      <a:schemeClr val="bg1">
                        <a:lumMod val="85000"/>
                        <a:alpha val="50000"/>
                      </a:schemeClr>
                    </a:gs>
                  </a:gsLst>
                  <a:lin ang="5400000" scaled="0"/>
                </a:gradFill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1" name="Line 1046"/>
              <p:cNvSpPr>
                <a:spLocks noChangeShapeType="1"/>
              </p:cNvSpPr>
              <p:nvPr/>
            </p:nvSpPr>
            <p:spPr bwMode="auto">
              <a:xfrm>
                <a:off x="1706" y="1329"/>
                <a:ext cx="4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" name="Rectangle 1045"/>
            <p:cNvSpPr>
              <a:spLocks noChangeArrowheads="1"/>
            </p:cNvSpPr>
            <p:nvPr/>
          </p:nvSpPr>
          <p:spPr bwMode="auto">
            <a:xfrm>
              <a:off x="3324044" y="1230323"/>
              <a:ext cx="5760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Rechte verbindingslijn 68"/>
            <p:cNvCxnSpPr/>
            <p:nvPr/>
          </p:nvCxnSpPr>
          <p:spPr>
            <a:xfrm>
              <a:off x="3563888" y="1601504"/>
              <a:ext cx="0" cy="7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ep 73"/>
          <p:cNvGrpSpPr/>
          <p:nvPr/>
        </p:nvGrpSpPr>
        <p:grpSpPr>
          <a:xfrm>
            <a:off x="3706280" y="2135761"/>
            <a:ext cx="2332025" cy="672498"/>
            <a:chOff x="3302971" y="1315332"/>
            <a:chExt cx="3378388" cy="672498"/>
          </a:xfrm>
        </p:grpSpPr>
        <p:cxnSp>
          <p:nvCxnSpPr>
            <p:cNvPr id="75" name="Rechte verbindingslijn 74"/>
            <p:cNvCxnSpPr/>
            <p:nvPr/>
          </p:nvCxnSpPr>
          <p:spPr>
            <a:xfrm flipH="1">
              <a:off x="3302971" y="1315332"/>
              <a:ext cx="3378388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/>
            <p:nvPr/>
          </p:nvCxnSpPr>
          <p:spPr>
            <a:xfrm rot="5400000" flipH="1">
              <a:off x="4830163" y="136638"/>
              <a:ext cx="324000" cy="337838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ep 82"/>
          <p:cNvGrpSpPr/>
          <p:nvPr/>
        </p:nvGrpSpPr>
        <p:grpSpPr>
          <a:xfrm>
            <a:off x="6038937" y="2142585"/>
            <a:ext cx="2303996" cy="661602"/>
            <a:chOff x="7204841" y="1303106"/>
            <a:chExt cx="2303996" cy="661602"/>
          </a:xfrm>
        </p:grpSpPr>
        <p:cxnSp>
          <p:nvCxnSpPr>
            <p:cNvPr id="46" name="Rechte verbindingslijn 45"/>
            <p:cNvCxnSpPr>
              <a:cxnSpLocks noChangeAspect="1"/>
            </p:cNvCxnSpPr>
            <p:nvPr/>
          </p:nvCxnSpPr>
          <p:spPr>
            <a:xfrm>
              <a:off x="7204841" y="1303106"/>
              <a:ext cx="2303996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Vrije vorm 81"/>
            <p:cNvSpPr>
              <a:spLocks noChangeAspect="1"/>
            </p:cNvSpPr>
            <p:nvPr/>
          </p:nvSpPr>
          <p:spPr>
            <a:xfrm>
              <a:off x="7204841" y="1640708"/>
              <a:ext cx="2303996" cy="324000"/>
            </a:xfrm>
            <a:custGeom>
              <a:avLst/>
              <a:gdLst>
                <a:gd name="connsiteX0" fmla="*/ 0 w 1734207"/>
                <a:gd name="connsiteY0" fmla="*/ 488731 h 488731"/>
                <a:gd name="connsiteX1" fmla="*/ 1734207 w 1734207"/>
                <a:gd name="connsiteY1" fmla="*/ 0 h 48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4207" h="488731">
                  <a:moveTo>
                    <a:pt x="0" y="488731"/>
                  </a:moveTo>
                  <a:lnTo>
                    <a:pt x="1734207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4" name="Tekstvak 83"/>
          <p:cNvSpPr txBox="1"/>
          <p:nvPr/>
        </p:nvSpPr>
        <p:spPr>
          <a:xfrm>
            <a:off x="6877" y="5900533"/>
            <a:ext cx="913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bril maakt van het voorwerp in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een virtueel beeld in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kstvak 84"/>
          <p:cNvSpPr txBox="1"/>
          <p:nvPr/>
        </p:nvSpPr>
        <p:spPr>
          <a:xfrm>
            <a:off x="6877" y="6279703"/>
            <a:ext cx="920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stralen die in het oog vallen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lijken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uit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 komen.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ep 50"/>
          <p:cNvGrpSpPr/>
          <p:nvPr/>
        </p:nvGrpSpPr>
        <p:grpSpPr>
          <a:xfrm>
            <a:off x="3692444" y="4599013"/>
            <a:ext cx="1836001" cy="708497"/>
            <a:chOff x="3350778" y="1315332"/>
            <a:chExt cx="2607649" cy="708497"/>
          </a:xfrm>
        </p:grpSpPr>
        <p:cxnSp>
          <p:nvCxnSpPr>
            <p:cNvPr id="52" name="Rechte verbindingslijn 51"/>
            <p:cNvCxnSpPr/>
            <p:nvPr/>
          </p:nvCxnSpPr>
          <p:spPr>
            <a:xfrm flipH="1">
              <a:off x="3350778" y="1315332"/>
              <a:ext cx="2607648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5400000" flipH="1">
              <a:off x="4474603" y="540005"/>
              <a:ext cx="360000" cy="26076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2435207" y="4581719"/>
            <a:ext cx="3097989" cy="725217"/>
            <a:chOff x="2435207" y="4126410"/>
            <a:chExt cx="3097989" cy="725217"/>
          </a:xfrm>
        </p:grpSpPr>
        <p:sp>
          <p:nvSpPr>
            <p:cNvPr id="5" name="Vrije vorm 4"/>
            <p:cNvSpPr>
              <a:spLocks/>
            </p:cNvSpPr>
            <p:nvPr/>
          </p:nvSpPr>
          <p:spPr>
            <a:xfrm>
              <a:off x="2435207" y="4126410"/>
              <a:ext cx="3096000" cy="360000"/>
            </a:xfrm>
            <a:custGeom>
              <a:avLst/>
              <a:gdLst>
                <a:gd name="connsiteX0" fmla="*/ 0 w 6096000"/>
                <a:gd name="connsiteY0" fmla="*/ 723900 h 723900"/>
                <a:gd name="connsiteX1" fmla="*/ 6096000 w 6096000"/>
                <a:gd name="connsiteY1" fmla="*/ 0 h 723900"/>
                <a:gd name="connsiteX0" fmla="*/ 0 w 3714750"/>
                <a:gd name="connsiteY0" fmla="*/ 457200 h 457200"/>
                <a:gd name="connsiteX1" fmla="*/ 3714750 w 3714750"/>
                <a:gd name="connsiteY1" fmla="*/ 0 h 457200"/>
                <a:gd name="connsiteX0" fmla="*/ 0 w 3686175"/>
                <a:gd name="connsiteY0" fmla="*/ 409575 h 409575"/>
                <a:gd name="connsiteX1" fmla="*/ 3686175 w 3686175"/>
                <a:gd name="connsiteY1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6175" h="409575">
                  <a:moveTo>
                    <a:pt x="0" y="409575"/>
                  </a:moveTo>
                  <a:lnTo>
                    <a:pt x="3686175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Vrije vorm 5"/>
            <p:cNvSpPr/>
            <p:nvPr/>
          </p:nvSpPr>
          <p:spPr>
            <a:xfrm>
              <a:off x="2437196" y="4491627"/>
              <a:ext cx="3096000" cy="360000"/>
            </a:xfrm>
            <a:custGeom>
              <a:avLst/>
              <a:gdLst>
                <a:gd name="connsiteX0" fmla="*/ 0 w 5712031"/>
                <a:gd name="connsiteY0" fmla="*/ 0 h 700645"/>
                <a:gd name="connsiteX1" fmla="*/ 5712031 w 5712031"/>
                <a:gd name="connsiteY1" fmla="*/ 700645 h 7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2031" h="700645">
                  <a:moveTo>
                    <a:pt x="0" y="0"/>
                  </a:moveTo>
                  <a:lnTo>
                    <a:pt x="5712031" y="700645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763752" y="4049366"/>
            <a:ext cx="6768777" cy="1811346"/>
            <a:chOff x="1763752" y="3594057"/>
            <a:chExt cx="6768777" cy="1811346"/>
          </a:xfrm>
        </p:grpSpPr>
        <p:grpSp>
          <p:nvGrpSpPr>
            <p:cNvPr id="13" name="Groep 12"/>
            <p:cNvGrpSpPr/>
            <p:nvPr/>
          </p:nvGrpSpPr>
          <p:grpSpPr>
            <a:xfrm>
              <a:off x="1763752" y="3594057"/>
              <a:ext cx="6768777" cy="1811346"/>
              <a:chOff x="2899597" y="740574"/>
              <a:chExt cx="6802438" cy="1811346"/>
            </a:xfrm>
          </p:grpSpPr>
          <p:grpSp>
            <p:nvGrpSpPr>
              <p:cNvPr id="27" name="Group 1042"/>
              <p:cNvGrpSpPr>
                <a:grpSpLocks/>
              </p:cNvGrpSpPr>
              <p:nvPr/>
            </p:nvGrpSpPr>
            <p:grpSpPr bwMode="auto">
              <a:xfrm>
                <a:off x="2899597" y="740574"/>
                <a:ext cx="6802438" cy="1811346"/>
                <a:chOff x="1700" y="766"/>
                <a:chExt cx="4285" cy="1141"/>
              </a:xfrm>
            </p:grpSpPr>
            <p:grpSp>
              <p:nvGrpSpPr>
                <p:cNvPr id="28" name="Group 1043"/>
                <p:cNvGrpSpPr>
                  <a:grpSpLocks/>
                </p:cNvGrpSpPr>
                <p:nvPr/>
              </p:nvGrpSpPr>
              <p:grpSpPr bwMode="auto">
                <a:xfrm>
                  <a:off x="4368" y="766"/>
                  <a:ext cx="1139" cy="1141"/>
                  <a:chOff x="3044" y="1198"/>
                  <a:chExt cx="1139" cy="1141"/>
                </a:xfrm>
              </p:grpSpPr>
              <p:sp>
                <p:nvSpPr>
                  <p:cNvPr id="30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4" y="1198"/>
                    <a:ext cx="1139" cy="114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51000"/>
                        </a:schemeClr>
                      </a:gs>
                      <a:gs pos="50000">
                        <a:schemeClr val="accent1">
                          <a:lumMod val="20000"/>
                          <a:lumOff val="80000"/>
                          <a:alpha val="51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alpha val="49000"/>
                        </a:schemeClr>
                      </a:gs>
                    </a:gsLst>
                    <a:lin ang="2700000" scaled="1"/>
                    <a:tileRect/>
                  </a:gra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" name="Freeform 1045"/>
                  <p:cNvSpPr>
                    <a:spLocks/>
                  </p:cNvSpPr>
                  <p:nvPr/>
                </p:nvSpPr>
                <p:spPr bwMode="auto">
                  <a:xfrm>
                    <a:off x="3117" y="1481"/>
                    <a:ext cx="68" cy="567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85000"/>
                          <a:alpha val="51000"/>
                        </a:schemeClr>
                      </a:gs>
                      <a:gs pos="50000">
                        <a:schemeClr val="bg1">
                          <a:lumMod val="95000"/>
                          <a:alpha val="51000"/>
                        </a:schemeClr>
                      </a:gs>
                      <a:gs pos="100000">
                        <a:schemeClr val="bg1">
                          <a:lumMod val="85000"/>
                          <a:alpha val="50000"/>
                        </a:schemeClr>
                      </a:gs>
                    </a:gsLst>
                    <a:lin ang="5400000" scaled="0"/>
                  </a:gra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Line 1046"/>
                <p:cNvSpPr>
                  <a:spLocks noChangeShapeType="1"/>
                </p:cNvSpPr>
                <p:nvPr/>
              </p:nvSpPr>
              <p:spPr bwMode="auto">
                <a:xfrm>
                  <a:off x="1700" y="1329"/>
                  <a:ext cx="428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" name="Rectangle 1045"/>
              <p:cNvSpPr>
                <a:spLocks noChangeArrowheads="1"/>
              </p:cNvSpPr>
              <p:nvPr/>
            </p:nvSpPr>
            <p:spPr bwMode="auto">
              <a:xfrm>
                <a:off x="3324044" y="1230323"/>
                <a:ext cx="57606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Rechte verbindingslijn 11"/>
              <p:cNvCxnSpPr/>
              <p:nvPr/>
            </p:nvCxnSpPr>
            <p:spPr>
              <a:xfrm>
                <a:off x="3563888" y="1601504"/>
                <a:ext cx="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ep 7"/>
            <p:cNvGrpSpPr/>
            <p:nvPr/>
          </p:nvGrpSpPr>
          <p:grpSpPr>
            <a:xfrm>
              <a:off x="3474915" y="3943649"/>
              <a:ext cx="573213" cy="580321"/>
              <a:chOff x="3474915" y="3943649"/>
              <a:chExt cx="573213" cy="580321"/>
            </a:xfrm>
          </p:grpSpPr>
          <p:cxnSp>
            <p:nvCxnSpPr>
              <p:cNvPr id="48" name="Rechte verbindingslijn 47"/>
              <p:cNvCxnSpPr/>
              <p:nvPr/>
            </p:nvCxnSpPr>
            <p:spPr>
              <a:xfrm>
                <a:off x="3684662" y="4451970"/>
                <a:ext cx="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1045"/>
              <p:cNvSpPr>
                <a:spLocks noChangeArrowheads="1"/>
              </p:cNvSpPr>
              <p:nvPr/>
            </p:nvSpPr>
            <p:spPr bwMode="auto">
              <a:xfrm>
                <a:off x="3474915" y="3943649"/>
                <a:ext cx="5732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nl-NL" altLang="nl-NL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Tekstvak 54"/>
          <p:cNvSpPr txBox="1"/>
          <p:nvPr/>
        </p:nvSpPr>
        <p:spPr>
          <a:xfrm>
            <a:off x="-12097" y="483098"/>
            <a:ext cx="916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Oudziendheid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een vorm van verziendheid.</a:t>
            </a:r>
            <a:endParaRPr lang="nl-NL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41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47" grpId="0"/>
      <p:bldP spid="63" grpId="0"/>
      <p:bldP spid="84" grpId="0"/>
      <p:bldP spid="85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verziende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-8946" y="4725144"/>
            <a:ext cx="5526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lenzenformule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gebruiken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-8946" y="3762056"/>
            <a:ext cx="272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 = 25 cm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436096" y="5328402"/>
            <a:ext cx="1422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3,0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280400" y="6396335"/>
            <a:ext cx="863600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24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Actieknop: Verder of Volgende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461665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-8946" y="50346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verziende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100 cm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gehouden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-8946" y="135434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nabijheidspunt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25 cm.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-8946" y="183588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-8946" y="2317427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-8946" y="2798970"/>
            <a:ext cx="9141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houdt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(met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25 cm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-8946" y="4243599"/>
            <a:ext cx="20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 = 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971600" y="4373493"/>
            <a:ext cx="540745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Wat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-20746" y="4247713"/>
            <a:ext cx="2844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 = - 100 cm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-259358" y="5157192"/>
                <a:ext cx="2352253" cy="74142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b="0" i="1" smtClean="0">
                          <a:latin typeface="Cambria Math"/>
                        </a:rPr>
                        <m:t>𝑠</m:t>
                      </m:r>
                      <m:r>
                        <a:rPr lang="nl-NL" sz="36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nl-NL" sz="360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3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3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6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box>
                          <m:r>
                            <a:rPr lang="nl-NL" sz="3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box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9358" y="5157192"/>
                <a:ext cx="2352253" cy="741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/>
              <p:cNvSpPr txBox="1"/>
              <p:nvPr/>
            </p:nvSpPr>
            <p:spPr>
              <a:xfrm>
                <a:off x="1843624" y="5157192"/>
                <a:ext cx="3304440" cy="783933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latin typeface="Cambria Math"/>
                                </a:rPr>
                                <m:t>−1,00</m:t>
                              </m:r>
                            </m:den>
                          </m:f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nl-NL" sz="360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3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3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600" b="0" i="1" smtClean="0">
                                      <a:latin typeface="Cambria Math"/>
                                      <a:ea typeface="Cambria Math"/>
                                    </a:rPr>
                                    <m:t>0,25</m:t>
                                  </m:r>
                                </m:den>
                              </m:f>
                            </m:e>
                          </m:box>
                          <m:r>
                            <a:rPr lang="nl-NL" sz="3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box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3" name="Tekstvak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624" y="5157192"/>
                <a:ext cx="3304440" cy="783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vak 53"/>
              <p:cNvSpPr txBox="1"/>
              <p:nvPr/>
            </p:nvSpPr>
            <p:spPr>
              <a:xfrm>
                <a:off x="3570738" y="5190465"/>
                <a:ext cx="2513430" cy="64633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nl-NL" sz="36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nl-NL" sz="3600" b="0" i="1" smtClean="0">
                              <a:latin typeface="Cambria Math"/>
                              <a:ea typeface="Cambria Math"/>
                            </a:rPr>
                            <m:t>4 </m:t>
                          </m:r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box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4" name="Tekstvak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38" y="5190465"/>
                <a:ext cx="251343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-8946" y="3280513"/>
            <a:ext cx="9141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N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08320" y="6093296"/>
            <a:ext cx="71279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verziende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inderdaad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3" grpId="0"/>
      <p:bldP spid="73736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 animBg="1"/>
      <p:bldP spid="51" grpId="0"/>
      <p:bldP spid="2" grpId="0"/>
      <p:bldP spid="53" grpId="0"/>
      <p:bldP spid="54" grpId="0"/>
      <p:bldP spid="57" grpId="0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bijziende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-11802" y="4238145"/>
            <a:ext cx="5526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lenzenformule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gebruiken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-8946" y="3284984"/>
            <a:ext cx="272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oneindig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280400" y="6396335"/>
            <a:ext cx="863600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24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Actieknop: Verder of Volgende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461665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-8946" y="50346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bijziende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2,0 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-8946" y="97653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oneindige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-8946" y="144959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sterk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-8946" y="1922658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-8946" y="3748357"/>
            <a:ext cx="2031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 = 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1763688" y="3861048"/>
            <a:ext cx="540745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Wat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betekent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-20746" y="3758048"/>
            <a:ext cx="2844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 = - 2,0 m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-547390" y="4725144"/>
                <a:ext cx="3083448" cy="74142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b="0" i="1" smtClean="0">
                          <a:latin typeface="Cambria Math"/>
                        </a:rPr>
                        <m:t>𝑠</m:t>
                      </m:r>
                      <m:box>
                        <m:boxPr>
                          <m:ctrlPr>
                            <a:rPr lang="nl-NL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3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nl-NL" sz="3600" b="0" i="1" smtClean="0"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nl-NL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nl-NL" sz="360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nl-NL" sz="3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nl-NL" sz="36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36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box>
                          <m:r>
                            <a:rPr lang="nl-NL" sz="3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box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7390" y="4725144"/>
                <a:ext cx="3083448" cy="741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vak 52"/>
              <p:cNvSpPr txBox="1"/>
              <p:nvPr/>
            </p:nvSpPr>
            <p:spPr>
              <a:xfrm>
                <a:off x="1043608" y="4725144"/>
                <a:ext cx="3304440" cy="803938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latin typeface="Cambria Math"/>
                                </a:rPr>
                                <m:t>−2,0</m:t>
                              </m:r>
                            </m:den>
                          </m:f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nl-NL" sz="360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nl-NL" sz="360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  <m:r>
                                <a:rPr lang="nl-NL" sz="3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nl-NL" sz="36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box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3" name="Tekstvak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25144"/>
                <a:ext cx="3304440" cy="803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-8946" y="2348880"/>
            <a:ext cx="9141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oneindig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door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afgebeeld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V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2,0 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14326" y="5733256"/>
            <a:ext cx="712797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bijziende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inderdaad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563888" y="4797152"/>
            <a:ext cx="475204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 “heel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” is, is 1/v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praktisch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0!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404520" y="4781386"/>
            <a:ext cx="2175592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nl-NL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nl-NL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0,50 </a:t>
            </a:r>
            <a:r>
              <a:rPr lang="nl-NL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dpt</a:t>
            </a:r>
            <a:endParaRPr lang="nl-N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7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3" grpId="0"/>
      <p:bldP spid="44" grpId="0"/>
      <p:bldP spid="45" grpId="0"/>
      <p:bldP spid="46" grpId="0"/>
      <p:bldP spid="47" grpId="0"/>
      <p:bldP spid="49" grpId="0"/>
      <p:bldP spid="49" grpId="1"/>
      <p:bldP spid="50" grpId="0" animBg="1"/>
      <p:bldP spid="51" grpId="0"/>
      <p:bldP spid="2" grpId="0"/>
      <p:bldP spid="53" grpId="0"/>
      <p:bldP spid="57" grpId="0"/>
      <p:bldP spid="58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gezichtshoek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max</a:t>
            </a:r>
            <a:endParaRPr lang="nl-NL" altLang="nl-NL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838200" y="917575"/>
            <a:ext cx="1588" cy="606425"/>
          </a:xfrm>
          <a:custGeom>
            <a:avLst/>
            <a:gdLst>
              <a:gd name="T0" fmla="*/ 0 w 1"/>
              <a:gd name="T1" fmla="*/ 382 h 382"/>
              <a:gd name="T2" fmla="*/ 0 w 1"/>
              <a:gd name="T3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82">
                <a:moveTo>
                  <a:pt x="0" y="38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53" name="Group 53"/>
          <p:cNvGrpSpPr>
            <a:grpSpLocks/>
          </p:cNvGrpSpPr>
          <p:nvPr/>
        </p:nvGrpSpPr>
        <p:grpSpPr bwMode="auto">
          <a:xfrm>
            <a:off x="841375" y="976320"/>
            <a:ext cx="7769225" cy="623888"/>
            <a:chOff x="530" y="2487"/>
            <a:chExt cx="4894" cy="393"/>
          </a:xfrm>
        </p:grpSpPr>
        <p:sp>
          <p:nvSpPr>
            <p:cNvPr id="51219" name="Freeform 19"/>
            <p:cNvSpPr>
              <a:spLocks/>
            </p:cNvSpPr>
            <p:nvPr/>
          </p:nvSpPr>
          <p:spPr bwMode="auto">
            <a:xfrm rot="16440000">
              <a:off x="1962" y="2573"/>
              <a:ext cx="0" cy="68"/>
            </a:xfrm>
            <a:custGeom>
              <a:avLst/>
              <a:gdLst>
                <a:gd name="T0" fmla="*/ 0 w 135"/>
                <a:gd name="T1" fmla="*/ 0 h 126"/>
                <a:gd name="T2" fmla="*/ 135 w 135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5" h="126">
                  <a:moveTo>
                    <a:pt x="0" y="0"/>
                  </a:moveTo>
                  <a:lnTo>
                    <a:pt x="135" y="126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1" name="Freeform 21"/>
            <p:cNvSpPr>
              <a:spLocks/>
            </p:cNvSpPr>
            <p:nvPr/>
          </p:nvSpPr>
          <p:spPr bwMode="auto">
            <a:xfrm>
              <a:off x="530" y="2487"/>
              <a:ext cx="4894" cy="393"/>
            </a:xfrm>
            <a:custGeom>
              <a:avLst/>
              <a:gdLst>
                <a:gd name="T0" fmla="*/ 0 w 4563"/>
                <a:gd name="T1" fmla="*/ 0 h 1015"/>
                <a:gd name="T2" fmla="*/ 4563 w 4563"/>
                <a:gd name="T3" fmla="*/ 101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63" h="1015">
                  <a:moveTo>
                    <a:pt x="0" y="0"/>
                  </a:moveTo>
                  <a:lnTo>
                    <a:pt x="4563" y="1015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33400" y="1295400"/>
            <a:ext cx="129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64" name="Group 64"/>
          <p:cNvGrpSpPr>
            <a:grpSpLocks/>
          </p:cNvGrpSpPr>
          <p:nvPr/>
        </p:nvGrpSpPr>
        <p:grpSpPr bwMode="auto">
          <a:xfrm>
            <a:off x="533400" y="1019175"/>
            <a:ext cx="8077200" cy="990600"/>
            <a:chOff x="336" y="642"/>
            <a:chExt cx="5088" cy="624"/>
          </a:xfrm>
        </p:grpSpPr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336" y="960"/>
              <a:ext cx="5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09" name="Line 9"/>
            <p:cNvSpPr>
              <a:spLocks noChangeShapeType="1"/>
            </p:cNvSpPr>
            <p:nvPr/>
          </p:nvSpPr>
          <p:spPr bwMode="auto">
            <a:xfrm>
              <a:off x="528" y="9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252" name="Group 52"/>
            <p:cNvGrpSpPr>
              <a:grpSpLocks/>
            </p:cNvGrpSpPr>
            <p:nvPr/>
          </p:nvGrpSpPr>
          <p:grpSpPr bwMode="auto">
            <a:xfrm>
              <a:off x="4801" y="642"/>
              <a:ext cx="623" cy="624"/>
              <a:chOff x="2928" y="1440"/>
              <a:chExt cx="623" cy="624"/>
            </a:xfrm>
          </p:grpSpPr>
          <p:sp>
            <p:nvSpPr>
              <p:cNvPr id="51246" name="Oval 46"/>
              <p:cNvSpPr>
                <a:spLocks noChangeAspect="1" noChangeArrowheads="1"/>
              </p:cNvSpPr>
              <p:nvPr/>
            </p:nvSpPr>
            <p:spPr bwMode="auto">
              <a:xfrm>
                <a:off x="2928" y="1440"/>
                <a:ext cx="623" cy="62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51" name="Freeform 51"/>
              <p:cNvSpPr>
                <a:spLocks/>
              </p:cNvSpPr>
              <p:nvPr/>
            </p:nvSpPr>
            <p:spPr bwMode="auto">
              <a:xfrm>
                <a:off x="2997" y="1566"/>
                <a:ext cx="48" cy="384"/>
              </a:xfrm>
              <a:custGeom>
                <a:avLst/>
                <a:gdLst>
                  <a:gd name="T0" fmla="*/ 0 w 48"/>
                  <a:gd name="T1" fmla="*/ 0 h 432"/>
                  <a:gd name="T2" fmla="*/ 48 w 48"/>
                  <a:gd name="T3" fmla="*/ 240 h 432"/>
                  <a:gd name="T4" fmla="*/ 0 w 48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432">
                    <a:moveTo>
                      <a:pt x="0" y="0"/>
                    </a:moveTo>
                    <a:cubicBezTo>
                      <a:pt x="24" y="84"/>
                      <a:pt x="48" y="168"/>
                      <a:pt x="48" y="240"/>
                    </a:cubicBezTo>
                    <a:cubicBezTo>
                      <a:pt x="48" y="312"/>
                      <a:pt x="24" y="372"/>
                      <a:pt x="0" y="432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1255" name="Rectangle 55"/>
          <p:cNvSpPr>
            <a:spLocks noChangeArrowheads="1"/>
          </p:cNvSpPr>
          <p:nvPr/>
        </p:nvSpPr>
        <p:spPr bwMode="auto">
          <a:xfrm>
            <a:off x="303518" y="3963144"/>
            <a:ext cx="5840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max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cm/25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 =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445412" y="5446372"/>
            <a:ext cx="320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tan2,3° = BB’/2,5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7" name="Rectangle 57"/>
          <p:cNvSpPr>
            <a:spLocks noChangeArrowheads="1"/>
          </p:cNvSpPr>
          <p:nvPr/>
        </p:nvSpPr>
        <p:spPr bwMode="auto">
          <a:xfrm>
            <a:off x="3964" y="4581128"/>
            <a:ext cx="7427608" cy="6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oogbol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is 2,5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76200" y="2570466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pijl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N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pijl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nog net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9" name="Rectangle 59"/>
          <p:cNvSpPr>
            <a:spLocks noChangeArrowheads="1"/>
          </p:cNvSpPr>
          <p:nvPr/>
        </p:nvSpPr>
        <p:spPr bwMode="auto">
          <a:xfrm>
            <a:off x="6617398" y="3937120"/>
            <a:ext cx="1915042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max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2,3°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4135708" y="6040206"/>
            <a:ext cx="27058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BB’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0,10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1" name="Line 61"/>
          <p:cNvSpPr>
            <a:spLocks noChangeShapeType="1"/>
          </p:cNvSpPr>
          <p:nvPr/>
        </p:nvSpPr>
        <p:spPr bwMode="auto">
          <a:xfrm>
            <a:off x="6894104" y="6131870"/>
            <a:ext cx="685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5" name="AutoShape 65"/>
          <p:cNvSpPr>
            <a:spLocks noChangeArrowheads="1"/>
          </p:cNvSpPr>
          <p:nvPr/>
        </p:nvSpPr>
        <p:spPr bwMode="auto">
          <a:xfrm>
            <a:off x="6096000" y="1676400"/>
            <a:ext cx="1447800" cy="578882"/>
          </a:xfrm>
          <a:prstGeom prst="wedgeRoundRectCallout">
            <a:avLst>
              <a:gd name="adj1" fmla="val 111074"/>
              <a:gd name="adj2" fmla="val -7129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>
                <a:latin typeface="Arial" panose="020B0604020202020204" pitchFamily="34" charset="0"/>
                <a:cs typeface="Arial" panose="020B0604020202020204" pitchFamily="34" charset="0"/>
              </a:rPr>
              <a:t>2,3°</a:t>
            </a:r>
            <a:endParaRPr lang="nl-NL" alt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Actieknop: Verder of Volgende 2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8565324" y="1304598"/>
            <a:ext cx="370062" cy="493017"/>
            <a:chOff x="8565324" y="1304598"/>
            <a:chExt cx="370062" cy="493017"/>
          </a:xfrm>
        </p:grpSpPr>
        <p:sp>
          <p:nvSpPr>
            <p:cNvPr id="2" name="Tekstvak 1"/>
            <p:cNvSpPr txBox="1"/>
            <p:nvPr/>
          </p:nvSpPr>
          <p:spPr>
            <a:xfrm>
              <a:off x="8565324" y="130459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8571184" y="148983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B’</a:t>
              </a:r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3410928" y="5481912"/>
            <a:ext cx="3951496" cy="1219200"/>
            <a:chOff x="3059832" y="4693612"/>
            <a:chExt cx="3951496" cy="1219200"/>
          </a:xfrm>
        </p:grpSpPr>
        <p:sp>
          <p:nvSpPr>
            <p:cNvPr id="28" name="Rectangle 56"/>
            <p:cNvSpPr>
              <a:spLocks noChangeArrowheads="1"/>
            </p:cNvSpPr>
            <p:nvPr/>
          </p:nvSpPr>
          <p:spPr bwMode="auto">
            <a:xfrm>
              <a:off x="3796641" y="4693612"/>
              <a:ext cx="3214687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0,0402 </a:t>
              </a: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= BB’/2,5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61"/>
            <p:cNvSpPr>
              <a:spLocks noChangeShapeType="1"/>
            </p:cNvSpPr>
            <p:nvPr/>
          </p:nvSpPr>
          <p:spPr bwMode="auto">
            <a:xfrm>
              <a:off x="3059832" y="5278104"/>
              <a:ext cx="6858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Line 61"/>
          <p:cNvSpPr>
            <a:spLocks noChangeShapeType="1"/>
          </p:cNvSpPr>
          <p:nvPr/>
        </p:nvSpPr>
        <p:spPr bwMode="auto">
          <a:xfrm>
            <a:off x="5868144" y="4332452"/>
            <a:ext cx="6858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738372" y="876185"/>
            <a:ext cx="4088754" cy="1302430"/>
            <a:chOff x="738372" y="876185"/>
            <a:chExt cx="4088754" cy="1302430"/>
          </a:xfrm>
        </p:grpSpPr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3574256" y="1416615"/>
              <a:ext cx="125287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 cm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738372" y="876185"/>
              <a:ext cx="250574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1,0 cm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38100" y="3387080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gezichtshoek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8"/>
          <p:cNvSpPr>
            <a:spLocks noChangeArrowheads="1"/>
          </p:cNvSpPr>
          <p:nvPr/>
        </p:nvSpPr>
        <p:spPr bwMode="auto">
          <a:xfrm>
            <a:off x="448042" y="5100912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BB’ (de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netvies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4499992" y="3968456"/>
            <a:ext cx="151522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0,0402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2539752" y="822107"/>
            <a:ext cx="1350343" cy="844512"/>
            <a:chOff x="2539752" y="822107"/>
            <a:chExt cx="1350343" cy="844512"/>
          </a:xfrm>
        </p:grpSpPr>
        <p:sp>
          <p:nvSpPr>
            <p:cNvPr id="51254" name="Rectangle 54"/>
            <p:cNvSpPr>
              <a:spLocks noChangeArrowheads="1"/>
            </p:cNvSpPr>
            <p:nvPr/>
          </p:nvSpPr>
          <p:spPr bwMode="auto">
            <a:xfrm>
              <a:off x="2539752" y="822107"/>
              <a:ext cx="1168152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altLang="nl-NL" sz="28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Boog 5"/>
            <p:cNvSpPr>
              <a:spLocks noChangeAspect="1"/>
            </p:cNvSpPr>
            <p:nvPr/>
          </p:nvSpPr>
          <p:spPr>
            <a:xfrm rot="14400000">
              <a:off x="3386095" y="1162619"/>
              <a:ext cx="504000" cy="504000"/>
            </a:xfrm>
            <a:prstGeom prst="arc">
              <a:avLst>
                <a:gd name="adj1" fmla="val 16199994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42871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14" grpId="0" animBg="1"/>
      <p:bldP spid="51202" grpId="0" autoUpdateAnimBg="0"/>
      <p:bldP spid="51255" grpId="0" autoUpdateAnimBg="0"/>
      <p:bldP spid="51256" grpId="0" autoUpdateAnimBg="0"/>
      <p:bldP spid="51257" grpId="0" autoUpdateAnimBg="0"/>
      <p:bldP spid="51258" grpId="0" autoUpdateAnimBg="0"/>
      <p:bldP spid="51259" grpId="0" autoUpdateAnimBg="0"/>
      <p:bldP spid="51260" grpId="0" autoUpdateAnimBg="0"/>
      <p:bldP spid="51261" grpId="0" animBg="1"/>
      <p:bldP spid="51265" grpId="0" animBg="1"/>
      <p:bldP spid="32" grpId="0" animBg="1"/>
      <p:bldP spid="38" grpId="0" autoUpdateAnimBg="0"/>
      <p:bldP spid="39" grpId="0" autoUpdateAnimBg="0"/>
      <p:bldP spid="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gezichtshoek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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vergrootglas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5340786" y="4917134"/>
            <a:ext cx="1044000" cy="0"/>
          </a:xfrm>
          <a:custGeom>
            <a:avLst/>
            <a:gdLst>
              <a:gd name="T0" fmla="*/ 0 w 576"/>
              <a:gd name="T1" fmla="*/ 4 h 4"/>
              <a:gd name="T2" fmla="*/ 576 w 576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4">
                <a:moveTo>
                  <a:pt x="0" y="4"/>
                </a:moveTo>
                <a:lnTo>
                  <a:pt x="576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 rot="1140000">
            <a:off x="629082" y="3677809"/>
            <a:ext cx="4944082" cy="457288"/>
          </a:xfrm>
          <a:custGeom>
            <a:avLst/>
            <a:gdLst>
              <a:gd name="T0" fmla="*/ 0 w 3502"/>
              <a:gd name="T1" fmla="*/ 0 h 1591"/>
              <a:gd name="T2" fmla="*/ 3502 w 3502"/>
              <a:gd name="T3" fmla="*/ 1591 h 15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2" h="1591">
                <a:moveTo>
                  <a:pt x="0" y="0"/>
                </a:moveTo>
                <a:lnTo>
                  <a:pt x="3502" y="159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 rot="180000">
            <a:off x="5319575" y="5000249"/>
            <a:ext cx="2893732" cy="1212503"/>
          </a:xfrm>
          <a:custGeom>
            <a:avLst/>
            <a:gdLst>
              <a:gd name="T0" fmla="*/ 0 w 1444"/>
              <a:gd name="T1" fmla="*/ 0 h 778"/>
              <a:gd name="T2" fmla="*/ 1444 w 1444"/>
              <a:gd name="T3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4" h="778">
                <a:moveTo>
                  <a:pt x="0" y="0"/>
                </a:moveTo>
                <a:lnTo>
                  <a:pt x="1444" y="77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>
            <a:off x="6386513" y="4917772"/>
            <a:ext cx="1479550" cy="612000"/>
          </a:xfrm>
          <a:custGeom>
            <a:avLst/>
            <a:gdLst>
              <a:gd name="T0" fmla="*/ 0 w 932"/>
              <a:gd name="T1" fmla="*/ 0 h 393"/>
              <a:gd name="T2" fmla="*/ 932 w 932"/>
              <a:gd name="T3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2" h="393">
                <a:moveTo>
                  <a:pt x="0" y="0"/>
                </a:moveTo>
                <a:lnTo>
                  <a:pt x="932" y="393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1" name="Freeform 31"/>
          <p:cNvSpPr>
            <a:spLocks/>
          </p:cNvSpPr>
          <p:nvPr/>
        </p:nvSpPr>
        <p:spPr bwMode="auto">
          <a:xfrm>
            <a:off x="838200" y="2880336"/>
            <a:ext cx="1588" cy="2520000"/>
          </a:xfrm>
          <a:custGeom>
            <a:avLst/>
            <a:gdLst>
              <a:gd name="T0" fmla="*/ 0 w 1"/>
              <a:gd name="T1" fmla="*/ 1944 h 1944"/>
              <a:gd name="T2" fmla="*/ 0 w 1"/>
              <a:gd name="T3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44">
                <a:moveTo>
                  <a:pt x="0" y="1944"/>
                </a:move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2" name="Freeform 32"/>
          <p:cNvSpPr>
            <a:spLocks/>
          </p:cNvSpPr>
          <p:nvPr/>
        </p:nvSpPr>
        <p:spPr bwMode="auto">
          <a:xfrm rot="900000">
            <a:off x="671872" y="3637042"/>
            <a:ext cx="5876840" cy="523855"/>
          </a:xfrm>
          <a:custGeom>
            <a:avLst/>
            <a:gdLst>
              <a:gd name="T0" fmla="*/ 2935 w 2935"/>
              <a:gd name="T1" fmla="*/ 1600 h 1600"/>
              <a:gd name="T2" fmla="*/ 0 w 2935"/>
              <a:gd name="T3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35" h="1600">
                <a:moveTo>
                  <a:pt x="2935" y="160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3" name="Freeform 43"/>
          <p:cNvSpPr>
            <a:spLocks/>
          </p:cNvSpPr>
          <p:nvPr/>
        </p:nvSpPr>
        <p:spPr bwMode="auto">
          <a:xfrm>
            <a:off x="1896189" y="4884796"/>
            <a:ext cx="6714411" cy="793610"/>
          </a:xfrm>
          <a:custGeom>
            <a:avLst/>
            <a:gdLst>
              <a:gd name="T0" fmla="*/ 0 w 4098"/>
              <a:gd name="T1" fmla="*/ 0 h 2151"/>
              <a:gd name="T2" fmla="*/ 4098 w 4098"/>
              <a:gd name="T3" fmla="*/ 2151 h 21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98" h="2151">
                <a:moveTo>
                  <a:pt x="0" y="0"/>
                </a:moveTo>
                <a:lnTo>
                  <a:pt x="4098" y="2151"/>
                </a:ln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Freeform 3"/>
          <p:cNvSpPr>
            <a:spLocks/>
          </p:cNvSpPr>
          <p:nvPr/>
        </p:nvSpPr>
        <p:spPr bwMode="auto">
          <a:xfrm>
            <a:off x="5362500" y="4889837"/>
            <a:ext cx="1588" cy="504000"/>
          </a:xfrm>
          <a:custGeom>
            <a:avLst/>
            <a:gdLst>
              <a:gd name="T0" fmla="*/ 0 w 1"/>
              <a:gd name="T1" fmla="*/ 345 h 345"/>
              <a:gd name="T2" fmla="*/ 0 w 1"/>
              <a:gd name="T3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45">
                <a:moveTo>
                  <a:pt x="0" y="34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Actieknop: Verder of Volgende 3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67575" y="4325084"/>
            <a:ext cx="8077200" cy="2160000"/>
            <a:chOff x="567575" y="3410656"/>
            <a:chExt cx="8077200" cy="2160000"/>
          </a:xfrm>
        </p:grpSpPr>
        <p:grpSp>
          <p:nvGrpSpPr>
            <p:cNvPr id="61490" name="Group 50"/>
            <p:cNvGrpSpPr>
              <a:grpSpLocks/>
            </p:cNvGrpSpPr>
            <p:nvPr/>
          </p:nvGrpSpPr>
          <p:grpSpPr bwMode="auto">
            <a:xfrm>
              <a:off x="1682218" y="4435366"/>
              <a:ext cx="1295400" cy="590550"/>
              <a:chOff x="1058" y="2784"/>
              <a:chExt cx="816" cy="372"/>
            </a:xfrm>
          </p:grpSpPr>
          <p:sp>
            <p:nvSpPr>
              <p:cNvPr id="61480" name="Rectangle 40"/>
              <p:cNvSpPr>
                <a:spLocks noChangeArrowheads="1"/>
              </p:cNvSpPr>
              <p:nvPr/>
            </p:nvSpPr>
            <p:spPr bwMode="auto">
              <a:xfrm>
                <a:off x="1058" y="2826"/>
                <a:ext cx="81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8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800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489" name="Line 49"/>
              <p:cNvSpPr>
                <a:spLocks noChangeShapeType="1"/>
              </p:cNvSpPr>
              <p:nvPr/>
            </p:nvSpPr>
            <p:spPr bwMode="auto">
              <a:xfrm>
                <a:off x="1200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>
              <a:off x="567575" y="3410656"/>
              <a:ext cx="8077200" cy="2160000"/>
              <a:chOff x="583341" y="3410656"/>
              <a:chExt cx="8077200" cy="2160000"/>
            </a:xfrm>
          </p:grpSpPr>
          <p:grpSp>
            <p:nvGrpSpPr>
              <p:cNvPr id="5" name="Groep 4"/>
              <p:cNvGrpSpPr>
                <a:grpSpLocks noChangeAspect="1"/>
              </p:cNvGrpSpPr>
              <p:nvPr/>
            </p:nvGrpSpPr>
            <p:grpSpPr>
              <a:xfrm>
                <a:off x="6487487" y="3410656"/>
                <a:ext cx="2160000" cy="2160000"/>
                <a:chOff x="7961610" y="4862339"/>
                <a:chExt cx="1440000" cy="1440000"/>
              </a:xfrm>
            </p:grpSpPr>
            <p:sp>
              <p:nvSpPr>
                <p:cNvPr id="61478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7961610" y="4862339"/>
                  <a:ext cx="1440000" cy="1440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79" name="Freeform 39"/>
                <p:cNvSpPr>
                  <a:spLocks/>
                </p:cNvSpPr>
                <p:nvPr/>
              </p:nvSpPr>
              <p:spPr bwMode="auto">
                <a:xfrm>
                  <a:off x="8032868" y="5262523"/>
                  <a:ext cx="108000" cy="648000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583341" y="4495812"/>
                <a:ext cx="807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643" y="45750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BB’ </a:t>
            </a:r>
            <a:r>
              <a:rPr lang="en-US" altLang="nl-NL" sz="2800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98072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brandpunt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ep 45"/>
          <p:cNvGrpSpPr/>
          <p:nvPr/>
        </p:nvGrpSpPr>
        <p:grpSpPr>
          <a:xfrm>
            <a:off x="8604446" y="5296345"/>
            <a:ext cx="370062" cy="540315"/>
            <a:chOff x="8565324" y="1304598"/>
            <a:chExt cx="370062" cy="540315"/>
          </a:xfrm>
        </p:grpSpPr>
        <p:sp>
          <p:nvSpPr>
            <p:cNvPr id="47" name="Tekstvak 46"/>
            <p:cNvSpPr txBox="1"/>
            <p:nvPr/>
          </p:nvSpPr>
          <p:spPr>
            <a:xfrm>
              <a:off x="8565324" y="130459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8571184" y="1537136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nl-N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ep 48"/>
          <p:cNvGrpSpPr/>
          <p:nvPr/>
        </p:nvGrpSpPr>
        <p:grpSpPr>
          <a:xfrm>
            <a:off x="8197110" y="5295272"/>
            <a:ext cx="879101" cy="1200397"/>
            <a:chOff x="8000733" y="1304598"/>
            <a:chExt cx="879101" cy="1200397"/>
          </a:xfrm>
        </p:grpSpPr>
        <p:sp>
          <p:nvSpPr>
            <p:cNvPr id="50" name="Tekstvak 49"/>
            <p:cNvSpPr txBox="1"/>
            <p:nvPr/>
          </p:nvSpPr>
          <p:spPr>
            <a:xfrm>
              <a:off x="8565324" y="130459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8000733" y="219721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B’</a:t>
              </a:r>
              <a:endPara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41147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34175" y="182629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hiernaar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BB’.</a:t>
            </a:r>
            <a:endParaRPr lang="nl-NL" altLang="nl-NL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2643" y="230174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BB’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BB’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042129" y="2778795"/>
            <a:ext cx="407246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netvlies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Je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5042129" y="3553996"/>
            <a:ext cx="2596280" cy="3021680"/>
            <a:chOff x="5042129" y="3553996"/>
            <a:chExt cx="2596280" cy="3021680"/>
          </a:xfrm>
        </p:grpSpPr>
        <p:grpSp>
          <p:nvGrpSpPr>
            <p:cNvPr id="9" name="Groep 8"/>
            <p:cNvGrpSpPr/>
            <p:nvPr/>
          </p:nvGrpSpPr>
          <p:grpSpPr>
            <a:xfrm>
              <a:off x="5209534" y="3553996"/>
              <a:ext cx="2428875" cy="3021680"/>
              <a:chOff x="5209534" y="2639568"/>
              <a:chExt cx="2428875" cy="3021680"/>
            </a:xfrm>
          </p:grpSpPr>
          <p:grpSp>
            <p:nvGrpSpPr>
              <p:cNvPr id="61455" name="Group 15"/>
              <p:cNvGrpSpPr>
                <a:grpSpLocks/>
              </p:cNvGrpSpPr>
              <p:nvPr/>
            </p:nvGrpSpPr>
            <p:grpSpPr bwMode="auto">
              <a:xfrm>
                <a:off x="5209534" y="3146638"/>
                <a:ext cx="2428875" cy="2514610"/>
                <a:chOff x="2118" y="1982"/>
                <a:chExt cx="1530" cy="1584"/>
              </a:xfrm>
            </p:grpSpPr>
            <p:sp>
              <p:nvSpPr>
                <p:cNvPr id="61456" name="Line 16"/>
                <p:cNvSpPr>
                  <a:spLocks noChangeShapeType="1"/>
                </p:cNvSpPr>
                <p:nvPr/>
              </p:nvSpPr>
              <p:spPr bwMode="auto">
                <a:xfrm>
                  <a:off x="2849" y="1982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57" name="Line 17"/>
                <p:cNvSpPr>
                  <a:spLocks noChangeShapeType="1"/>
                </p:cNvSpPr>
                <p:nvPr/>
              </p:nvSpPr>
              <p:spPr bwMode="auto">
                <a:xfrm>
                  <a:off x="3648" y="27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58" name="Line 18"/>
                <p:cNvSpPr>
                  <a:spLocks noChangeShapeType="1"/>
                </p:cNvSpPr>
                <p:nvPr/>
              </p:nvSpPr>
              <p:spPr bwMode="auto">
                <a:xfrm>
                  <a:off x="2118" y="27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Tekstvak 1"/>
              <p:cNvSpPr txBox="1"/>
              <p:nvPr/>
            </p:nvSpPr>
            <p:spPr>
              <a:xfrm>
                <a:off x="6156176" y="2639568"/>
                <a:ext cx="620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 smtClean="0"/>
                  <a:t>+</a:t>
                </a:r>
                <a:endParaRPr lang="nl-NL" sz="3200" b="1" dirty="0"/>
              </a:p>
            </p:txBody>
          </p:sp>
        </p:grpSp>
        <p:sp>
          <p:nvSpPr>
            <p:cNvPr id="12" name="Tekstvak 11"/>
            <p:cNvSpPr txBox="1"/>
            <p:nvPr/>
          </p:nvSpPr>
          <p:spPr>
            <a:xfrm>
              <a:off x="5042129" y="5401645"/>
              <a:ext cx="82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loep</a:t>
              </a:r>
              <a:endParaRPr lang="nl-NL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ep 55"/>
          <p:cNvGrpSpPr/>
          <p:nvPr/>
        </p:nvGrpSpPr>
        <p:grpSpPr>
          <a:xfrm>
            <a:off x="2339752" y="4684668"/>
            <a:ext cx="1350343" cy="844512"/>
            <a:chOff x="2539752" y="822107"/>
            <a:chExt cx="1350343" cy="844512"/>
          </a:xfrm>
        </p:grpSpPr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539752" y="822107"/>
              <a:ext cx="1168152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err="1" smtClean="0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altLang="nl-NL" sz="2800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endParaRPr lang="nl-NL" altLang="nl-NL" sz="28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Boog 57"/>
            <p:cNvSpPr>
              <a:spLocks noChangeAspect="1"/>
            </p:cNvSpPr>
            <p:nvPr/>
          </p:nvSpPr>
          <p:spPr>
            <a:xfrm rot="14400000">
              <a:off x="3386095" y="1162619"/>
              <a:ext cx="504000" cy="504000"/>
            </a:xfrm>
            <a:prstGeom prst="arc">
              <a:avLst>
                <a:gd name="adj1" fmla="val 16199994"/>
                <a:gd name="adj2" fmla="val 0"/>
              </a:avLst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Groep 58"/>
          <p:cNvGrpSpPr/>
          <p:nvPr/>
        </p:nvGrpSpPr>
        <p:grpSpPr>
          <a:xfrm>
            <a:off x="3862547" y="4317806"/>
            <a:ext cx="1529771" cy="1514111"/>
            <a:chOff x="2820602" y="774809"/>
            <a:chExt cx="1529771" cy="1514111"/>
          </a:xfrm>
        </p:grpSpPr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2820602" y="774809"/>
              <a:ext cx="918833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endPara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Boog 60"/>
            <p:cNvSpPr>
              <a:spLocks noChangeAspect="1"/>
            </p:cNvSpPr>
            <p:nvPr/>
          </p:nvSpPr>
          <p:spPr>
            <a:xfrm rot="15000000">
              <a:off x="3054373" y="992920"/>
              <a:ext cx="1296000" cy="1296000"/>
            </a:xfrm>
            <a:prstGeom prst="arc">
              <a:avLst>
                <a:gd name="adj1" fmla="val 16199994"/>
                <a:gd name="adj2" fmla="val 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ep 61"/>
          <p:cNvGrpSpPr/>
          <p:nvPr/>
        </p:nvGrpSpPr>
        <p:grpSpPr>
          <a:xfrm>
            <a:off x="6817323" y="5227925"/>
            <a:ext cx="1545223" cy="888623"/>
            <a:chOff x="3651439" y="1410290"/>
            <a:chExt cx="1545223" cy="888623"/>
          </a:xfrm>
        </p:grpSpPr>
        <p:sp>
          <p:nvSpPr>
            <p:cNvPr id="63" name="Rectangle 54"/>
            <p:cNvSpPr>
              <a:spLocks noChangeArrowheads="1"/>
            </p:cNvSpPr>
            <p:nvPr/>
          </p:nvSpPr>
          <p:spPr bwMode="auto">
            <a:xfrm>
              <a:off x="4277829" y="1460713"/>
              <a:ext cx="918833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endPara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Boog 63"/>
            <p:cNvSpPr>
              <a:spLocks noChangeAspect="1"/>
            </p:cNvSpPr>
            <p:nvPr/>
          </p:nvSpPr>
          <p:spPr>
            <a:xfrm rot="3780000">
              <a:off x="3651439" y="1410290"/>
              <a:ext cx="684000" cy="684000"/>
            </a:xfrm>
            <a:prstGeom prst="arc">
              <a:avLst>
                <a:gd name="adj1" fmla="val 16199994"/>
                <a:gd name="adj2" fmla="val 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FF0000"/>
                </a:solidFill>
              </a:endParaRPr>
            </a:p>
          </p:txBody>
        </p:sp>
      </p:grpSp>
      <p:sp>
        <p:nvSpPr>
          <p:cNvPr id="36" name="Freeform 3"/>
          <p:cNvSpPr>
            <a:spLocks/>
          </p:cNvSpPr>
          <p:nvPr/>
        </p:nvSpPr>
        <p:spPr bwMode="auto">
          <a:xfrm>
            <a:off x="1916648" y="4863250"/>
            <a:ext cx="1588" cy="504000"/>
          </a:xfrm>
          <a:custGeom>
            <a:avLst/>
            <a:gdLst>
              <a:gd name="T0" fmla="*/ 0 w 1"/>
              <a:gd name="T1" fmla="*/ 345 h 345"/>
              <a:gd name="T2" fmla="*/ 0 w 1"/>
              <a:gd name="T3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45">
                <a:moveTo>
                  <a:pt x="0" y="34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79512" y="1486991"/>
            <a:ext cx="394947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we of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ooglens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samenvallen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animBg="1"/>
      <p:bldP spid="61445" grpId="0" animBg="1"/>
      <p:bldP spid="61448" grpId="0" animBg="1"/>
      <p:bldP spid="61450" grpId="0" animBg="1"/>
      <p:bldP spid="61471" grpId="0" animBg="1"/>
      <p:bldP spid="61472" grpId="0" animBg="1"/>
      <p:bldP spid="61483" grpId="0" animBg="1"/>
      <p:bldP spid="61443" grpId="0" animBg="1"/>
      <p:bldP spid="44" grpId="0"/>
      <p:bldP spid="45" grpId="0"/>
      <p:bldP spid="52" grpId="0"/>
      <p:bldP spid="53" grpId="0"/>
      <p:bldP spid="54" grpId="0"/>
      <p:bldP spid="55" grpId="1" animBg="1"/>
      <p:bldP spid="36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ongeaccommodeerd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5213718" y="4458034"/>
            <a:ext cx="1152000" cy="0"/>
          </a:xfrm>
          <a:custGeom>
            <a:avLst/>
            <a:gdLst>
              <a:gd name="T0" fmla="*/ 0 w 576"/>
              <a:gd name="T1" fmla="*/ 4 h 4"/>
              <a:gd name="T2" fmla="*/ 576 w 576"/>
              <a:gd name="T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6" h="4">
                <a:moveTo>
                  <a:pt x="0" y="4"/>
                </a:moveTo>
                <a:lnTo>
                  <a:pt x="576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Freeform 5"/>
          <p:cNvSpPr>
            <a:spLocks/>
          </p:cNvSpPr>
          <p:nvPr/>
        </p:nvSpPr>
        <p:spPr bwMode="auto">
          <a:xfrm rot="1140000">
            <a:off x="-429142" y="2978180"/>
            <a:ext cx="5892030" cy="541276"/>
          </a:xfrm>
          <a:custGeom>
            <a:avLst/>
            <a:gdLst>
              <a:gd name="T0" fmla="*/ 0 w 3502"/>
              <a:gd name="T1" fmla="*/ 0 h 1591"/>
              <a:gd name="T2" fmla="*/ 3502 w 3502"/>
              <a:gd name="T3" fmla="*/ 1591 h 159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02" h="1591">
                <a:moveTo>
                  <a:pt x="0" y="0"/>
                </a:moveTo>
                <a:lnTo>
                  <a:pt x="3502" y="1591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 rot="180000">
            <a:off x="5187054" y="4547258"/>
            <a:ext cx="3126898" cy="1200286"/>
          </a:xfrm>
          <a:custGeom>
            <a:avLst/>
            <a:gdLst>
              <a:gd name="T0" fmla="*/ 0 w 1444"/>
              <a:gd name="T1" fmla="*/ 0 h 778"/>
              <a:gd name="T2" fmla="*/ 1444 w 1444"/>
              <a:gd name="T3" fmla="*/ 778 h 7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4" h="778">
                <a:moveTo>
                  <a:pt x="0" y="0"/>
                </a:moveTo>
                <a:lnTo>
                  <a:pt x="1444" y="77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0" name="Freeform 10"/>
          <p:cNvSpPr>
            <a:spLocks/>
          </p:cNvSpPr>
          <p:nvPr/>
        </p:nvSpPr>
        <p:spPr bwMode="auto">
          <a:xfrm rot="120000">
            <a:off x="6365247" y="4479938"/>
            <a:ext cx="1479550" cy="612000"/>
          </a:xfrm>
          <a:custGeom>
            <a:avLst/>
            <a:gdLst>
              <a:gd name="T0" fmla="*/ 0 w 932"/>
              <a:gd name="T1" fmla="*/ 0 h 393"/>
              <a:gd name="T2" fmla="*/ 932 w 932"/>
              <a:gd name="T3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32" h="393">
                <a:moveTo>
                  <a:pt x="0" y="0"/>
                </a:moveTo>
                <a:lnTo>
                  <a:pt x="932" y="393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2" name="Freeform 32"/>
          <p:cNvSpPr>
            <a:spLocks/>
          </p:cNvSpPr>
          <p:nvPr/>
        </p:nvSpPr>
        <p:spPr bwMode="auto">
          <a:xfrm rot="1140000">
            <a:off x="-389563" y="2762978"/>
            <a:ext cx="7058619" cy="545268"/>
          </a:xfrm>
          <a:custGeom>
            <a:avLst/>
            <a:gdLst>
              <a:gd name="T0" fmla="*/ 2935 w 2935"/>
              <a:gd name="T1" fmla="*/ 1600 h 1600"/>
              <a:gd name="T2" fmla="*/ 0 w 2935"/>
              <a:gd name="T3" fmla="*/ 0 h 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35" h="1600">
                <a:moveTo>
                  <a:pt x="2935" y="160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Freeform 3"/>
          <p:cNvSpPr>
            <a:spLocks/>
          </p:cNvSpPr>
          <p:nvPr/>
        </p:nvSpPr>
        <p:spPr bwMode="auto">
          <a:xfrm>
            <a:off x="5206958" y="4446056"/>
            <a:ext cx="1588" cy="504000"/>
          </a:xfrm>
          <a:custGeom>
            <a:avLst/>
            <a:gdLst>
              <a:gd name="T0" fmla="*/ 0 w 1"/>
              <a:gd name="T1" fmla="*/ 345 h 345"/>
              <a:gd name="T2" fmla="*/ 0 w 1"/>
              <a:gd name="T3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45">
                <a:moveTo>
                  <a:pt x="0" y="34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Actieknop: Verder of Volgende 3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567575" y="3865984"/>
            <a:ext cx="8077200" cy="2160000"/>
            <a:chOff x="567575" y="3410656"/>
            <a:chExt cx="8077200" cy="2160000"/>
          </a:xfrm>
        </p:grpSpPr>
        <p:grpSp>
          <p:nvGrpSpPr>
            <p:cNvPr id="61490" name="Group 50"/>
            <p:cNvGrpSpPr>
              <a:grpSpLocks/>
            </p:cNvGrpSpPr>
            <p:nvPr/>
          </p:nvGrpSpPr>
          <p:grpSpPr bwMode="auto">
            <a:xfrm>
              <a:off x="1682218" y="4435366"/>
              <a:ext cx="1295400" cy="590550"/>
              <a:chOff x="1058" y="2784"/>
              <a:chExt cx="816" cy="372"/>
            </a:xfrm>
          </p:grpSpPr>
          <p:sp>
            <p:nvSpPr>
              <p:cNvPr id="61480" name="Rectangle 40"/>
              <p:cNvSpPr>
                <a:spLocks noChangeArrowheads="1"/>
              </p:cNvSpPr>
              <p:nvPr/>
            </p:nvSpPr>
            <p:spPr bwMode="auto">
              <a:xfrm>
                <a:off x="1058" y="2826"/>
                <a:ext cx="81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8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8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800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489" name="Line 49"/>
              <p:cNvSpPr>
                <a:spLocks noChangeShapeType="1"/>
              </p:cNvSpPr>
              <p:nvPr/>
            </p:nvSpPr>
            <p:spPr bwMode="auto">
              <a:xfrm>
                <a:off x="1200" y="278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ep 9"/>
            <p:cNvGrpSpPr/>
            <p:nvPr/>
          </p:nvGrpSpPr>
          <p:grpSpPr>
            <a:xfrm>
              <a:off x="567575" y="3410656"/>
              <a:ext cx="8077200" cy="2160000"/>
              <a:chOff x="583341" y="3410656"/>
              <a:chExt cx="8077200" cy="2160000"/>
            </a:xfrm>
          </p:grpSpPr>
          <p:grpSp>
            <p:nvGrpSpPr>
              <p:cNvPr id="5" name="Groep 4"/>
              <p:cNvGrpSpPr>
                <a:grpSpLocks noChangeAspect="1"/>
              </p:cNvGrpSpPr>
              <p:nvPr/>
            </p:nvGrpSpPr>
            <p:grpSpPr>
              <a:xfrm>
                <a:off x="6487487" y="3410656"/>
                <a:ext cx="2160000" cy="2160000"/>
                <a:chOff x="7961610" y="4862339"/>
                <a:chExt cx="1440000" cy="1440000"/>
              </a:xfrm>
            </p:grpSpPr>
            <p:sp>
              <p:nvSpPr>
                <p:cNvPr id="61478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7961610" y="4862339"/>
                  <a:ext cx="1440000" cy="1440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79" name="Freeform 39"/>
                <p:cNvSpPr>
                  <a:spLocks/>
                </p:cNvSpPr>
                <p:nvPr/>
              </p:nvSpPr>
              <p:spPr bwMode="auto">
                <a:xfrm>
                  <a:off x="8032868" y="5262523"/>
                  <a:ext cx="108000" cy="648000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583341" y="4495812"/>
                <a:ext cx="807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0" y="6206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in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brandpunt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ep 48"/>
          <p:cNvGrpSpPr/>
          <p:nvPr/>
        </p:nvGrpSpPr>
        <p:grpSpPr>
          <a:xfrm>
            <a:off x="8197110" y="4862338"/>
            <a:ext cx="831803" cy="1200397"/>
            <a:chOff x="8000733" y="1304598"/>
            <a:chExt cx="831803" cy="1200397"/>
          </a:xfrm>
        </p:grpSpPr>
        <p:sp>
          <p:nvSpPr>
            <p:cNvPr id="50" name="Tekstvak 49"/>
            <p:cNvSpPr txBox="1"/>
            <p:nvPr/>
          </p:nvSpPr>
          <p:spPr>
            <a:xfrm>
              <a:off x="8518026" y="130459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8000733" y="219721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B’</a:t>
              </a:r>
              <a:endParaRPr lang="nl-N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11856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virtuele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altLang="nl-NL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oneindig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34175" y="175067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hoeft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accommoderen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6086" y="612804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prettig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loep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en-US" altLang="nl-NL" sz="2800" kern="0" dirty="0" smtClean="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5042129" y="3112548"/>
            <a:ext cx="2467697" cy="3021680"/>
            <a:chOff x="5042129" y="3553996"/>
            <a:chExt cx="2467697" cy="3021680"/>
          </a:xfrm>
        </p:grpSpPr>
        <p:grpSp>
          <p:nvGrpSpPr>
            <p:cNvPr id="9" name="Groep 8"/>
            <p:cNvGrpSpPr/>
            <p:nvPr/>
          </p:nvGrpSpPr>
          <p:grpSpPr>
            <a:xfrm>
              <a:off x="5209537" y="3553996"/>
              <a:ext cx="2300289" cy="3021680"/>
              <a:chOff x="5209537" y="2639568"/>
              <a:chExt cx="2300289" cy="3021680"/>
            </a:xfrm>
          </p:grpSpPr>
          <p:grpSp>
            <p:nvGrpSpPr>
              <p:cNvPr id="61455" name="Group 15"/>
              <p:cNvGrpSpPr>
                <a:grpSpLocks/>
              </p:cNvGrpSpPr>
              <p:nvPr/>
            </p:nvGrpSpPr>
            <p:grpSpPr bwMode="auto">
              <a:xfrm>
                <a:off x="5209537" y="3146638"/>
                <a:ext cx="2300289" cy="2514610"/>
                <a:chOff x="2118" y="1982"/>
                <a:chExt cx="1449" cy="1584"/>
              </a:xfrm>
            </p:grpSpPr>
            <p:sp>
              <p:nvSpPr>
                <p:cNvPr id="61456" name="Line 16"/>
                <p:cNvSpPr>
                  <a:spLocks noChangeShapeType="1"/>
                </p:cNvSpPr>
                <p:nvPr/>
              </p:nvSpPr>
              <p:spPr bwMode="auto">
                <a:xfrm>
                  <a:off x="2849" y="1982"/>
                  <a:ext cx="0" cy="15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57" name="Line 17"/>
                <p:cNvSpPr>
                  <a:spLocks noChangeShapeType="1"/>
                </p:cNvSpPr>
                <p:nvPr/>
              </p:nvSpPr>
              <p:spPr bwMode="auto">
                <a:xfrm>
                  <a:off x="3567" y="27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58" name="Line 18"/>
                <p:cNvSpPr>
                  <a:spLocks noChangeShapeType="1"/>
                </p:cNvSpPr>
                <p:nvPr/>
              </p:nvSpPr>
              <p:spPr bwMode="auto">
                <a:xfrm>
                  <a:off x="2118" y="27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" name="Tekstvak 1"/>
              <p:cNvSpPr txBox="1"/>
              <p:nvPr/>
            </p:nvSpPr>
            <p:spPr>
              <a:xfrm>
                <a:off x="6156176" y="2639568"/>
                <a:ext cx="6207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b="1" dirty="0" smtClean="0"/>
                  <a:t>+</a:t>
                </a:r>
                <a:endParaRPr lang="nl-NL" sz="3200" b="1" dirty="0"/>
              </a:p>
            </p:txBody>
          </p:sp>
        </p:grpSp>
        <p:sp>
          <p:nvSpPr>
            <p:cNvPr id="12" name="Tekstvak 11"/>
            <p:cNvSpPr txBox="1"/>
            <p:nvPr/>
          </p:nvSpPr>
          <p:spPr>
            <a:xfrm>
              <a:off x="5042129" y="5401645"/>
              <a:ext cx="82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nl-NL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loep</a:t>
              </a:r>
              <a:endParaRPr lang="nl-NL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279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animBg="1"/>
      <p:bldP spid="61445" grpId="0" animBg="1"/>
      <p:bldP spid="61448" grpId="0" animBg="1"/>
      <p:bldP spid="61450" grpId="0" animBg="1"/>
      <p:bldP spid="61472" grpId="0" animBg="1"/>
      <p:bldP spid="61443" grpId="0" animBg="1"/>
      <p:bldP spid="45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0" y="0"/>
            <a:ext cx="91440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brilsterkte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f in m, S in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630" y="3719154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nl-N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1/f = 1/v + 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1/b = 1/0,25 + 1/-1,00 = 3,0 dpt.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leesbril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3,0 dpt. </a:t>
            </a:r>
            <a:endParaRPr lang="nl-NL" altLang="nl-NL" sz="2000" baseline="-25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2630" y="178614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Verziend</a:t>
            </a:r>
            <a:r>
              <a:rPr lang="en-US" altLang="nl-NL" sz="20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nl-NL" sz="2000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oudziend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dichtbij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000" baseline="-25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2630" y="3319044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boek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000" baseline="-25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nl-NL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= 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 m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afgebeeld</a:t>
            </a:r>
            <a:r>
              <a:rPr lang="en-US" altLang="nl-N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</a:t>
            </a:r>
            <a:r>
              <a:rPr lang="en-US" altLang="nl-NL" sz="20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nl-N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 =  -</a:t>
            </a:r>
            <a:r>
              <a:rPr lang="en-US" altLang="nl-NL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 m).</a:t>
            </a:r>
            <a:endParaRPr lang="en-US" altLang="nl-NL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2630" y="6413266"/>
            <a:ext cx="37772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vertebril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van 0,50 dpt.</a:t>
            </a:r>
            <a:endParaRPr lang="nl-NL" altLang="nl-NL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2630" y="4272915"/>
            <a:ext cx="91090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Bijziend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dichtbij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403538"/>
            <a:ext cx="863600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24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461665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400" dirty="0">
              <a:solidFill>
                <a:schemeClr val="bg2"/>
              </a:solidFill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2630" y="5530369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boom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horizon (v = ∞)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afgebeeld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V</a:t>
            </a:r>
            <a:r>
              <a:rPr lang="en-US" altLang="nl-N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(b = - 2,00 m)</a:t>
            </a:r>
            <a:endParaRPr lang="en-US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630" y="6015431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= 1/b + 1/v = 1/-2,00 + 1/∞= -0,5 +0 = -0,500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-40984" y="7637402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= 1/f = 1/b + 1/v = 1/-2,0 + 0 = - 0,50 </a:t>
            </a: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en-US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30354" y="496386"/>
            <a:ext cx="2402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</a:t>
            </a:r>
            <a:r>
              <a:rPr lang="en-US" altLang="nl-NL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nl-N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ep 24"/>
          <p:cNvGrpSpPr/>
          <p:nvPr/>
        </p:nvGrpSpPr>
        <p:grpSpPr>
          <a:xfrm>
            <a:off x="108696" y="764704"/>
            <a:ext cx="8567760" cy="990600"/>
            <a:chOff x="-36197" y="4365104"/>
            <a:chExt cx="8567760" cy="990600"/>
          </a:xfrm>
        </p:grpSpPr>
        <p:grpSp>
          <p:nvGrpSpPr>
            <p:cNvPr id="26" name="Groep 25"/>
            <p:cNvGrpSpPr/>
            <p:nvPr/>
          </p:nvGrpSpPr>
          <p:grpSpPr>
            <a:xfrm>
              <a:off x="-36197" y="4365104"/>
              <a:ext cx="8567760" cy="990600"/>
              <a:chOff x="-827093" y="908937"/>
              <a:chExt cx="8567760" cy="990600"/>
            </a:xfrm>
          </p:grpSpPr>
          <p:grpSp>
            <p:nvGrpSpPr>
              <p:cNvPr id="28" name="Groep 27"/>
              <p:cNvGrpSpPr/>
              <p:nvPr/>
            </p:nvGrpSpPr>
            <p:grpSpPr>
              <a:xfrm>
                <a:off x="-708102" y="958308"/>
                <a:ext cx="6432930" cy="513243"/>
                <a:chOff x="1917283" y="2122381"/>
                <a:chExt cx="6432930" cy="513243"/>
              </a:xfrm>
            </p:grpSpPr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auto">
                <a:xfrm>
                  <a:off x="8350213" y="2491624"/>
                  <a:ext cx="0" cy="144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1045"/>
                <p:cNvSpPr>
                  <a:spLocks noChangeArrowheads="1"/>
                </p:cNvSpPr>
                <p:nvPr/>
              </p:nvSpPr>
              <p:spPr bwMode="auto">
                <a:xfrm>
                  <a:off x="1917283" y="2122381"/>
                  <a:ext cx="84105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← V</a:t>
                  </a:r>
                  <a:r>
                    <a:rPr lang="en-US" altLang="nl-NL" sz="20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nl-NL" altLang="nl-NL" sz="20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1042"/>
              <p:cNvGrpSpPr>
                <a:grpSpLocks/>
              </p:cNvGrpSpPr>
              <p:nvPr/>
            </p:nvGrpSpPr>
            <p:grpSpPr bwMode="auto">
              <a:xfrm>
                <a:off x="-827093" y="908937"/>
                <a:ext cx="8567760" cy="990600"/>
                <a:chOff x="-521" y="1023"/>
                <a:chExt cx="5397" cy="624"/>
              </a:xfrm>
            </p:grpSpPr>
            <p:sp>
              <p:nvSpPr>
                <p:cNvPr id="30" name="Line 1046"/>
                <p:cNvSpPr>
                  <a:spLocks noChangeShapeType="1"/>
                </p:cNvSpPr>
                <p:nvPr/>
              </p:nvSpPr>
              <p:spPr bwMode="auto">
                <a:xfrm>
                  <a:off x="-521" y="1329"/>
                  <a:ext cx="539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1" name="Group 1043"/>
                <p:cNvGrpSpPr>
                  <a:grpSpLocks/>
                </p:cNvGrpSpPr>
                <p:nvPr/>
              </p:nvGrpSpPr>
              <p:grpSpPr bwMode="auto">
                <a:xfrm>
                  <a:off x="4252" y="1023"/>
                  <a:ext cx="623" cy="624"/>
                  <a:chOff x="2928" y="1455"/>
                  <a:chExt cx="623" cy="624"/>
                </a:xfrm>
              </p:grpSpPr>
              <p:sp>
                <p:nvSpPr>
                  <p:cNvPr id="32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8" y="1455"/>
                    <a:ext cx="623" cy="624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Freeform 1045"/>
                  <p:cNvSpPr>
                    <a:spLocks/>
                  </p:cNvSpPr>
                  <p:nvPr/>
                </p:nvSpPr>
                <p:spPr bwMode="auto">
                  <a:xfrm>
                    <a:off x="2997" y="1566"/>
                    <a:ext cx="48" cy="384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7" name="Rectangle 1045"/>
            <p:cNvSpPr>
              <a:spLocks noChangeArrowheads="1"/>
            </p:cNvSpPr>
            <p:nvPr/>
          </p:nvSpPr>
          <p:spPr bwMode="auto">
            <a:xfrm>
              <a:off x="5905194" y="4414475"/>
              <a:ext cx="15121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=25 cm</a:t>
              </a:r>
              <a:endParaRPr lang="nl-NL" alt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45744" y="2278994"/>
            <a:ext cx="8567760" cy="990600"/>
            <a:chOff x="45744" y="3493533"/>
            <a:chExt cx="8567760" cy="990600"/>
          </a:xfrm>
        </p:grpSpPr>
        <p:grpSp>
          <p:nvGrpSpPr>
            <p:cNvPr id="6" name="Groep 5"/>
            <p:cNvGrpSpPr/>
            <p:nvPr/>
          </p:nvGrpSpPr>
          <p:grpSpPr>
            <a:xfrm>
              <a:off x="45744" y="3493533"/>
              <a:ext cx="8567760" cy="990600"/>
              <a:chOff x="45744" y="3493533"/>
              <a:chExt cx="8567760" cy="990600"/>
            </a:xfrm>
          </p:grpSpPr>
          <p:grpSp>
            <p:nvGrpSpPr>
              <p:cNvPr id="37" name="Groep 36"/>
              <p:cNvGrpSpPr/>
              <p:nvPr/>
            </p:nvGrpSpPr>
            <p:grpSpPr>
              <a:xfrm>
                <a:off x="45744" y="3493533"/>
                <a:ext cx="8567760" cy="990600"/>
                <a:chOff x="-36197" y="4365104"/>
                <a:chExt cx="8567760" cy="990600"/>
              </a:xfrm>
            </p:grpSpPr>
            <p:grpSp>
              <p:nvGrpSpPr>
                <p:cNvPr id="38" name="Groep 37"/>
                <p:cNvGrpSpPr/>
                <p:nvPr/>
              </p:nvGrpSpPr>
              <p:grpSpPr>
                <a:xfrm>
                  <a:off x="-36197" y="4365104"/>
                  <a:ext cx="8567760" cy="990600"/>
                  <a:chOff x="-827093" y="908937"/>
                  <a:chExt cx="8567760" cy="990600"/>
                </a:xfrm>
              </p:grpSpPr>
              <p:sp>
                <p:nvSpPr>
                  <p:cNvPr id="46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5724828" y="1327551"/>
                    <a:ext cx="0" cy="14400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t" anchorCtr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1" name="Group 1042"/>
                  <p:cNvGrpSpPr>
                    <a:grpSpLocks/>
                  </p:cNvGrpSpPr>
                  <p:nvPr/>
                </p:nvGrpSpPr>
                <p:grpSpPr bwMode="auto">
                  <a:xfrm>
                    <a:off x="-827093" y="908937"/>
                    <a:ext cx="8567760" cy="990600"/>
                    <a:chOff x="-521" y="1023"/>
                    <a:chExt cx="5397" cy="624"/>
                  </a:xfrm>
                </p:grpSpPr>
                <p:sp>
                  <p:nvSpPr>
                    <p:cNvPr id="42" name="Line 10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521" y="1329"/>
                      <a:ext cx="5397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400">
                        <a:solidFill>
                          <a:srgbClr val="7030A0"/>
                        </a:solidFill>
                      </a:endParaRPr>
                    </a:p>
                  </p:txBody>
                </p:sp>
                <p:grpSp>
                  <p:nvGrpSpPr>
                    <p:cNvPr id="43" name="Group 10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52" y="1023"/>
                      <a:ext cx="623" cy="624"/>
                      <a:chOff x="2928" y="1455"/>
                      <a:chExt cx="623" cy="624"/>
                    </a:xfrm>
                  </p:grpSpPr>
                  <p:sp>
                    <p:nvSpPr>
                      <p:cNvPr id="44" name="Oval 10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28" y="1455"/>
                        <a:ext cx="623" cy="624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7030A0"/>
                          </a:solidFill>
                        </a:endParaRPr>
                      </a:p>
                    </p:txBody>
                  </p:sp>
                  <p:sp>
                    <p:nvSpPr>
                      <p:cNvPr id="45" name="Freeform 10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7" y="1566"/>
                        <a:ext cx="48" cy="384"/>
                      </a:xfrm>
                      <a:custGeom>
                        <a:avLst/>
                        <a:gdLst>
                          <a:gd name="T0" fmla="*/ 0 w 48"/>
                          <a:gd name="T1" fmla="*/ 0 h 432"/>
                          <a:gd name="T2" fmla="*/ 48 w 48"/>
                          <a:gd name="T3" fmla="*/ 240 h 432"/>
                          <a:gd name="T4" fmla="*/ 0 w 48"/>
                          <a:gd name="T5" fmla="*/ 432 h 4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8" h="432">
                            <a:moveTo>
                              <a:pt x="0" y="0"/>
                            </a:moveTo>
                            <a:cubicBezTo>
                              <a:pt x="24" y="84"/>
                              <a:pt x="48" y="168"/>
                              <a:pt x="48" y="240"/>
                            </a:cubicBezTo>
                            <a:cubicBezTo>
                              <a:pt x="48" y="312"/>
                              <a:pt x="24" y="372"/>
                              <a:pt x="0" y="432"/>
                            </a:cubicBezTo>
                          </a:path>
                        </a:pathLst>
                      </a:custGeom>
                      <a:noFill/>
                      <a:ln w="25400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solidFill>
                            <a:srgbClr val="7030A0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39" name="Rectangle 1045"/>
                <p:cNvSpPr>
                  <a:spLocks noChangeArrowheads="1"/>
                </p:cNvSpPr>
                <p:nvPr/>
              </p:nvSpPr>
              <p:spPr bwMode="auto">
                <a:xfrm>
                  <a:off x="2329819" y="4414475"/>
                  <a:ext cx="1512168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altLang="nl-NL" sz="2000" baseline="-25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 </a:t>
                  </a:r>
                  <a:r>
                    <a:rPr lang="en-US" altLang="nl-NL" sz="2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=1,00 m</a:t>
                  </a:r>
                  <a:endParaRPr lang="nl-NL" altLang="nl-NL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" name="Rechte verbindingslijn 4"/>
              <p:cNvCxnSpPr/>
              <p:nvPr/>
            </p:nvCxnSpPr>
            <p:spPr>
              <a:xfrm>
                <a:off x="2915816" y="3912147"/>
                <a:ext cx="0" cy="144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1045"/>
            <p:cNvSpPr>
              <a:spLocks noChangeArrowheads="1"/>
            </p:cNvSpPr>
            <p:nvPr/>
          </p:nvSpPr>
          <p:spPr bwMode="auto">
            <a:xfrm>
              <a:off x="5940152" y="3532946"/>
              <a:ext cx="151216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nl-NL" sz="2000" baseline="-25000" dirty="0" err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nl-NL" sz="2000" baseline="-25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=0,25 m</a:t>
              </a:r>
              <a:endParaRPr lang="nl-NL" altLang="nl-N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ep 64"/>
          <p:cNvGrpSpPr/>
          <p:nvPr/>
        </p:nvGrpSpPr>
        <p:grpSpPr>
          <a:xfrm>
            <a:off x="7393956" y="2134978"/>
            <a:ext cx="504056" cy="787026"/>
            <a:chOff x="6487968" y="382478"/>
            <a:chExt cx="504056" cy="787026"/>
          </a:xfrm>
        </p:grpSpPr>
        <p:cxnSp>
          <p:nvCxnSpPr>
            <p:cNvPr id="66" name="Rechte verbindingslijn 65"/>
            <p:cNvCxnSpPr/>
            <p:nvPr/>
          </p:nvCxnSpPr>
          <p:spPr>
            <a:xfrm>
              <a:off x="6660232" y="809504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vak 66"/>
            <p:cNvSpPr txBox="1"/>
            <p:nvPr/>
          </p:nvSpPr>
          <p:spPr>
            <a:xfrm>
              <a:off x="6487968" y="38247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ep 67"/>
          <p:cNvGrpSpPr/>
          <p:nvPr/>
        </p:nvGrpSpPr>
        <p:grpSpPr>
          <a:xfrm>
            <a:off x="7516450" y="4471128"/>
            <a:ext cx="504056" cy="787026"/>
            <a:chOff x="6487968" y="382478"/>
            <a:chExt cx="504056" cy="787026"/>
          </a:xfrm>
        </p:grpSpPr>
        <p:cxnSp>
          <p:nvCxnSpPr>
            <p:cNvPr id="69" name="Rechte verbindingslijn 68"/>
            <p:cNvCxnSpPr/>
            <p:nvPr/>
          </p:nvCxnSpPr>
          <p:spPr>
            <a:xfrm>
              <a:off x="6660232" y="809504"/>
              <a:ext cx="0" cy="36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69"/>
            <p:cNvSpPr txBox="1"/>
            <p:nvPr/>
          </p:nvSpPr>
          <p:spPr>
            <a:xfrm>
              <a:off x="6487968" y="38247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nl-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Rechte verbindingslijn met pijl 8"/>
          <p:cNvCxnSpPr/>
          <p:nvPr/>
        </p:nvCxnSpPr>
        <p:spPr>
          <a:xfrm>
            <a:off x="-756592" y="1394888"/>
            <a:ext cx="7417209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-1180344" y="2907056"/>
            <a:ext cx="4127692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ep 12"/>
          <p:cNvGrpSpPr/>
          <p:nvPr/>
        </p:nvGrpSpPr>
        <p:grpSpPr>
          <a:xfrm>
            <a:off x="211920" y="4597759"/>
            <a:ext cx="8567760" cy="990600"/>
            <a:chOff x="211920" y="4597759"/>
            <a:chExt cx="8567760" cy="990600"/>
          </a:xfrm>
        </p:grpSpPr>
        <p:grpSp>
          <p:nvGrpSpPr>
            <p:cNvPr id="4" name="Groep 3"/>
            <p:cNvGrpSpPr/>
            <p:nvPr/>
          </p:nvGrpSpPr>
          <p:grpSpPr>
            <a:xfrm>
              <a:off x="211920" y="4597759"/>
              <a:ext cx="8567760" cy="990600"/>
              <a:chOff x="211920" y="4944611"/>
              <a:chExt cx="8567760" cy="990600"/>
            </a:xfrm>
          </p:grpSpPr>
          <p:sp>
            <p:nvSpPr>
              <p:cNvPr id="54" name="Rectangle 1045"/>
              <p:cNvSpPr>
                <a:spLocks noChangeArrowheads="1"/>
              </p:cNvSpPr>
              <p:nvPr/>
            </p:nvSpPr>
            <p:spPr bwMode="auto">
              <a:xfrm>
                <a:off x="1356350" y="5005725"/>
                <a:ext cx="151216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nl-NL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altLang="nl-N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=2,0 m</a:t>
                </a:r>
                <a:endParaRPr lang="nl-NL" altLang="nl-N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Groep 2"/>
              <p:cNvGrpSpPr/>
              <p:nvPr/>
            </p:nvGrpSpPr>
            <p:grpSpPr>
              <a:xfrm>
                <a:off x="211920" y="4944611"/>
                <a:ext cx="8567760" cy="990600"/>
                <a:chOff x="45744" y="2445549"/>
                <a:chExt cx="8567760" cy="990600"/>
              </a:xfrm>
            </p:grpSpPr>
            <p:sp>
              <p:nvSpPr>
                <p:cNvPr id="58" name="Line 1046"/>
                <p:cNvSpPr>
                  <a:spLocks noChangeShapeType="1"/>
                </p:cNvSpPr>
                <p:nvPr/>
              </p:nvSpPr>
              <p:spPr bwMode="auto">
                <a:xfrm>
                  <a:off x="45744" y="2946162"/>
                  <a:ext cx="85677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9" name="Group 1043"/>
                <p:cNvGrpSpPr>
                  <a:grpSpLocks/>
                </p:cNvGrpSpPr>
                <p:nvPr/>
              </p:nvGrpSpPr>
              <p:grpSpPr bwMode="auto">
                <a:xfrm>
                  <a:off x="7622901" y="2445549"/>
                  <a:ext cx="989015" cy="990600"/>
                  <a:chOff x="2928" y="1455"/>
                  <a:chExt cx="623" cy="624"/>
                </a:xfrm>
              </p:grpSpPr>
              <p:sp>
                <p:nvSpPr>
                  <p:cNvPr id="60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8" y="1455"/>
                    <a:ext cx="623" cy="624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" name="Freeform 1045"/>
                  <p:cNvSpPr>
                    <a:spLocks/>
                  </p:cNvSpPr>
                  <p:nvPr/>
                </p:nvSpPr>
                <p:spPr bwMode="auto">
                  <a:xfrm>
                    <a:off x="2997" y="1566"/>
                    <a:ext cx="48" cy="384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" name="Tekstvak 1"/>
                <p:cNvSpPr txBox="1"/>
                <p:nvPr/>
              </p:nvSpPr>
              <p:spPr>
                <a:xfrm>
                  <a:off x="1633516" y="2708717"/>
                  <a:ext cx="5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2" name="Groep 11"/>
            <p:cNvGrpSpPr/>
            <p:nvPr/>
          </p:nvGrpSpPr>
          <p:grpSpPr>
            <a:xfrm>
              <a:off x="6694342" y="4653613"/>
              <a:ext cx="1512168" cy="677367"/>
              <a:chOff x="6694342" y="4653613"/>
              <a:chExt cx="1512168" cy="677367"/>
            </a:xfrm>
          </p:grpSpPr>
          <p:sp>
            <p:nvSpPr>
              <p:cNvPr id="57" name="Rectangle 1045"/>
              <p:cNvSpPr>
                <a:spLocks noChangeArrowheads="1"/>
              </p:cNvSpPr>
              <p:nvPr/>
            </p:nvSpPr>
            <p:spPr bwMode="auto">
              <a:xfrm>
                <a:off x="6694342" y="4653613"/>
                <a:ext cx="151216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kstvak 61"/>
              <p:cNvSpPr txBox="1"/>
              <p:nvPr/>
            </p:nvSpPr>
            <p:spPr>
              <a:xfrm>
                <a:off x="6732240" y="4869315"/>
                <a:ext cx="5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3" name="Rechte verbindingslijn met pijl 62"/>
          <p:cNvCxnSpPr/>
          <p:nvPr/>
        </p:nvCxnSpPr>
        <p:spPr>
          <a:xfrm>
            <a:off x="1995138" y="5231421"/>
            <a:ext cx="4896000" cy="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667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34" grpId="0" autoUpdateAnimBg="0"/>
      <p:bldP spid="86041" grpId="0" autoUpdateAnimBg="0"/>
      <p:bldP spid="86042" grpId="0" autoUpdateAnimBg="0"/>
      <p:bldP spid="86045" grpId="0" autoUpdateAnimBg="0"/>
      <p:bldP spid="86052" grpId="0" autoUpdateAnimBg="0"/>
      <p:bldP spid="17" grpId="0" autoUpdateAnimBg="0"/>
      <p:bldP spid="18" grpId="0" autoUpdateAnimBg="0"/>
      <p:bldP spid="20" grpId="0" autoUpdateAnimBg="0"/>
      <p:bldP spid="2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6" y="0"/>
            <a:ext cx="8763784" cy="46166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van het oog.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-5592" y="1527263"/>
            <a:ext cx="891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indent="-2876550"/>
            <a:r>
              <a:rPr lang="nl-N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Brekingsindex (</a:t>
            </a:r>
            <a:r>
              <a:rPr lang="nl-NL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</a:t>
            </a:r>
            <a:r>
              <a:rPr lang="nl-N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lucht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76550" indent="-28765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Lucht	1,000</a:t>
            </a:r>
          </a:p>
          <a:p>
            <a:pPr marL="2876550" indent="-28765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Hoornvlies	1,376              </a:t>
            </a:r>
          </a:p>
          <a:p>
            <a:pPr marL="2876550" indent="-28765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Voorste oogkamer	1,336                </a:t>
            </a:r>
          </a:p>
          <a:p>
            <a:pPr marL="2876550" indent="-28765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Lens	1,406 (midden) -1,386 (rand)</a:t>
            </a:r>
          </a:p>
          <a:p>
            <a:pPr marL="2876550" indent="-2876550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Achterste oogkamer	1,337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21628" y="37348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475" indent="-1260475"/>
            <a:r>
              <a:rPr lang="nl-N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Oogbo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l:	diameter 24 mm</a:t>
            </a:r>
          </a:p>
          <a:p>
            <a:pPr marL="1260475" indent="-1260475"/>
            <a:r>
              <a:rPr lang="nl-N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	diameter 1–10 mm</a:t>
            </a:r>
          </a:p>
          <a:p>
            <a:pPr marL="1260475" indent="-1260475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oppervlakte 3–300 mm</a:t>
            </a:r>
            <a:r>
              <a:rPr 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-21628" y="3789040"/>
            <a:ext cx="891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2238" indent="-5202238"/>
            <a:r>
              <a:rPr lang="nl-N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Overgang medium 1 naar medium 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			n =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5202238" indent="-5202238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Overgang lucht naar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hoornvlies			1,376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2238" indent="-5202238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Overgang hoornvlies naar voorste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oogkamer	0,9709</a:t>
            </a:r>
          </a:p>
          <a:p>
            <a:pPr marL="5202238" indent="-5202238"/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Overgang voorste oogkamer naar lens		1,052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2238" indent="-5202238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Overgang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lens naar achterste oogkamer		1,038</a:t>
            </a:r>
          </a:p>
          <a:p>
            <a:pPr marL="5202238" indent="-5202238"/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Breking bij hoornvlies: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Voorkant 52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achterkant -7,0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Breking ooglens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8,1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achterkant 10,9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40011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40011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ige toelichting 4"/>
          <p:cNvSpPr/>
          <p:nvPr/>
        </p:nvSpPr>
        <p:spPr>
          <a:xfrm>
            <a:off x="4825764" y="878901"/>
            <a:ext cx="3886436" cy="1296724"/>
          </a:xfrm>
          <a:prstGeom prst="wedgeRectCallout">
            <a:avLst>
              <a:gd name="adj1" fmla="val -1592"/>
              <a:gd name="adj2" fmla="val 20717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meeste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plaats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voorkant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hoornvlies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81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6" y="0"/>
            <a:ext cx="8763784" cy="46166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van het oog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Bron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40011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40011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252536" y="692696"/>
            <a:ext cx="6696744" cy="5483380"/>
            <a:chOff x="955834" y="581210"/>
            <a:chExt cx="5935503" cy="476330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4"/>
            <a:stretch/>
          </p:blipFill>
          <p:spPr>
            <a:xfrm>
              <a:off x="1331640" y="581210"/>
              <a:ext cx="5559697" cy="4763300"/>
            </a:xfrm>
            <a:prstGeom prst="rect">
              <a:avLst/>
            </a:prstGeom>
          </p:spPr>
        </p:pic>
        <p:sp>
          <p:nvSpPr>
            <p:cNvPr id="5" name="Tekstvak 4"/>
            <p:cNvSpPr txBox="1"/>
            <p:nvPr/>
          </p:nvSpPr>
          <p:spPr>
            <a:xfrm>
              <a:off x="955834" y="184482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dirty="0" smtClean="0">
                  <a:latin typeface="Candara" panose="020E0502030303020204" pitchFamily="34" charset="0"/>
                  <a:cs typeface="Arial" panose="020B0604020202020204" pitchFamily="34" charset="0"/>
                </a:rPr>
                <a:t>n=1</a:t>
              </a:r>
              <a:endParaRPr lang="nl-NL" dirty="0"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6444208" y="735294"/>
            <a:ext cx="251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Cornea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hoornvlies</a:t>
            </a:r>
          </a:p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netvlies</a:t>
            </a:r>
          </a:p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front </a:t>
            </a:r>
            <a:r>
              <a:rPr 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retina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voorkant hoornvlies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straal</a:t>
            </a:r>
          </a:p>
          <a:p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(m</a:t>
            </a:r>
            <a:r>
              <a:rPr lang="nl-NL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S (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dpt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9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nl-NL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endParaRPr lang="nl-NL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3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35496" y="1158365"/>
            <a:ext cx="5929086" cy="5614535"/>
            <a:chOff x="35496" y="1158365"/>
            <a:chExt cx="5929086" cy="5614535"/>
          </a:xfrm>
        </p:grpSpPr>
        <p:grpSp>
          <p:nvGrpSpPr>
            <p:cNvPr id="11" name="Groep 10"/>
            <p:cNvGrpSpPr/>
            <p:nvPr/>
          </p:nvGrpSpPr>
          <p:grpSpPr>
            <a:xfrm>
              <a:off x="35496" y="1158365"/>
              <a:ext cx="5744124" cy="5577407"/>
              <a:chOff x="1776685" y="1158365"/>
              <a:chExt cx="5744124" cy="5577407"/>
            </a:xfrm>
          </p:grpSpPr>
          <p:grpSp>
            <p:nvGrpSpPr>
              <p:cNvPr id="8" name="Groep 7"/>
              <p:cNvGrpSpPr/>
              <p:nvPr/>
            </p:nvGrpSpPr>
            <p:grpSpPr>
              <a:xfrm>
                <a:off x="1835696" y="1158365"/>
                <a:ext cx="5685113" cy="5577407"/>
                <a:chOff x="2123728" y="1280593"/>
                <a:chExt cx="5685113" cy="5577407"/>
              </a:xfrm>
            </p:grpSpPr>
            <p:pic>
              <p:nvPicPr>
                <p:cNvPr id="6" name="Afbeelding 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553"/>
                <a:stretch/>
              </p:blipFill>
              <p:spPr>
                <a:xfrm>
                  <a:off x="2123728" y="1280593"/>
                  <a:ext cx="5685113" cy="5577407"/>
                </a:xfrm>
                <a:prstGeom prst="rect">
                  <a:avLst/>
                </a:prstGeom>
              </p:spPr>
            </p:pic>
            <p:sp>
              <p:nvSpPr>
                <p:cNvPr id="37" name="Ovaal 36"/>
                <p:cNvSpPr>
                  <a:spLocks noChangeAspect="1"/>
                </p:cNvSpPr>
                <p:nvPr/>
              </p:nvSpPr>
              <p:spPr>
                <a:xfrm>
                  <a:off x="3147261" y="4937908"/>
                  <a:ext cx="216000" cy="216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9" name="Ovaal 38"/>
                <p:cNvSpPr>
                  <a:spLocks noChangeAspect="1"/>
                </p:cNvSpPr>
                <p:nvPr/>
              </p:nvSpPr>
              <p:spPr>
                <a:xfrm>
                  <a:off x="3084364" y="3064424"/>
                  <a:ext cx="216000" cy="216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" name="Groep 3"/>
              <p:cNvGrpSpPr/>
              <p:nvPr/>
            </p:nvGrpSpPr>
            <p:grpSpPr>
              <a:xfrm>
                <a:off x="1776685" y="2865530"/>
                <a:ext cx="5621515" cy="3208809"/>
                <a:chOff x="1776685" y="2865530"/>
                <a:chExt cx="5621515" cy="3208809"/>
              </a:xfrm>
            </p:grpSpPr>
            <p:sp>
              <p:nvSpPr>
                <p:cNvPr id="10" name="Tekstvak 9"/>
                <p:cNvSpPr txBox="1"/>
                <p:nvPr/>
              </p:nvSpPr>
              <p:spPr>
                <a:xfrm>
                  <a:off x="1776685" y="3762402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Tekstvak 42"/>
                <p:cNvSpPr txBox="1"/>
                <p:nvPr/>
              </p:nvSpPr>
              <p:spPr>
                <a:xfrm>
                  <a:off x="2333510" y="335037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kstvak 43"/>
                <p:cNvSpPr txBox="1"/>
                <p:nvPr/>
              </p:nvSpPr>
              <p:spPr>
                <a:xfrm>
                  <a:off x="3054525" y="3829464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kstvak 44"/>
                <p:cNvSpPr txBox="1"/>
                <p:nvPr/>
              </p:nvSpPr>
              <p:spPr>
                <a:xfrm>
                  <a:off x="6586526" y="3376086"/>
                  <a:ext cx="4456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kstvak 45"/>
                <p:cNvSpPr txBox="1"/>
                <p:nvPr/>
              </p:nvSpPr>
              <p:spPr>
                <a:xfrm>
                  <a:off x="2421945" y="3815040"/>
                  <a:ext cx="4099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kstvak 46"/>
                <p:cNvSpPr txBox="1"/>
                <p:nvPr/>
              </p:nvSpPr>
              <p:spPr>
                <a:xfrm>
                  <a:off x="6655864" y="3714421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kstvak 47"/>
                <p:cNvSpPr txBox="1"/>
                <p:nvPr/>
              </p:nvSpPr>
              <p:spPr>
                <a:xfrm>
                  <a:off x="6822136" y="5705007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kstvak 48"/>
                <p:cNvSpPr txBox="1"/>
                <p:nvPr/>
              </p:nvSpPr>
              <p:spPr>
                <a:xfrm>
                  <a:off x="6156351" y="497828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kstvak 50"/>
                <p:cNvSpPr txBox="1"/>
                <p:nvPr/>
              </p:nvSpPr>
              <p:spPr>
                <a:xfrm>
                  <a:off x="2333510" y="424704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kstvak 49"/>
                <p:cNvSpPr txBox="1"/>
                <p:nvPr/>
              </p:nvSpPr>
              <p:spPr>
                <a:xfrm>
                  <a:off x="3012332" y="316420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2b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kstvak 51"/>
                <p:cNvSpPr txBox="1"/>
                <p:nvPr/>
              </p:nvSpPr>
              <p:spPr>
                <a:xfrm>
                  <a:off x="3054525" y="286553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2c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kstvak 52"/>
                <p:cNvSpPr txBox="1"/>
                <p:nvPr/>
              </p:nvSpPr>
              <p:spPr>
                <a:xfrm>
                  <a:off x="2967229" y="449495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2b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kstvak 55"/>
                <p:cNvSpPr txBox="1"/>
                <p:nvPr/>
              </p:nvSpPr>
              <p:spPr>
                <a:xfrm>
                  <a:off x="3012332" y="47663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2c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Tekstvak 6"/>
            <p:cNvSpPr txBox="1"/>
            <p:nvPr/>
          </p:nvSpPr>
          <p:spPr>
            <a:xfrm>
              <a:off x="4416918" y="6495901"/>
              <a:ext cx="1547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Quizlet.com</a:t>
              </a: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926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Bouw van het oog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5580112" y="3077850"/>
            <a:ext cx="102059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iris</a:t>
            </a:r>
            <a:endParaRPr lang="nl-NL" altLang="nl-NL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5580112" y="4233534"/>
            <a:ext cx="196907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gele vlek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5580112" y="4811376"/>
            <a:ext cx="211099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blinde vlek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5580112" y="188640"/>
            <a:ext cx="196907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hoornvlies</a:t>
            </a:r>
            <a:endParaRPr lang="nl-NL" altLang="nl-NL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5580112" y="1344324"/>
            <a:ext cx="238296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2b.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lensbandjes</a:t>
            </a:r>
            <a:endParaRPr lang="en-US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5580112" y="766482"/>
            <a:ext cx="113627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endParaRPr lang="en-US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5584093" y="1922166"/>
            <a:ext cx="3468169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2c.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accommodatiespier</a:t>
            </a: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5580112" y="3655692"/>
            <a:ext cx="127977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pupil</a:t>
            </a:r>
            <a:endParaRPr lang="nl-NL" altLang="nl-NL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5580112" y="2500008"/>
            <a:ext cx="330699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netvlies</a:t>
            </a:r>
            <a:endParaRPr lang="nl-NL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5580112" y="5389219"/>
            <a:ext cx="194567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altLang="nl-NL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oogzenuw</a:t>
            </a:r>
            <a:endParaRPr lang="en-US" alt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5699786" y="2387234"/>
            <a:ext cx="327600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Staafjes</a:t>
            </a: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zijn lichtgevoelig, maar niet kleurgevoelig. Bij weinig licht zie je alles in grijstinten.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Kegeltjes</a:t>
            </a: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zijn minder lichtgevoelig maar wel kleurgevoelig.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 voldoende licht zie je alles in kleur.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kstvak 72"/>
          <p:cNvSpPr txBox="1"/>
          <p:nvPr/>
        </p:nvSpPr>
        <p:spPr>
          <a:xfrm>
            <a:off x="5699786" y="592799"/>
            <a:ext cx="3312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voorkant treedt de meeste breking op (van lucht naar stof)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5699786" y="2383831"/>
            <a:ext cx="33120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spier gespa</a:t>
            </a:r>
            <a:r>
              <a:rPr lang="nl-NL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 wordt, wordt hij dikker en staan de lesbandjes minder strak. De lens (in het lenszakje) wordt minder plat getrokken.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5699786" y="4132598"/>
            <a:ext cx="3312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kleiner/groter gemaakt worden met kringspier/radiaalspieren in de iris.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5724128" y="4141529"/>
            <a:ext cx="3312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Heeft dezelfde functie als het diafragma bij een camera.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5699786" y="4678104"/>
            <a:ext cx="33120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Bestaat alleen uit kegeltjes. Deze zijn lichtongevoelig maar </a:t>
            </a:r>
            <a:r>
              <a:rPr lang="nl-NL" alt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onderscheiden wel </a:t>
            </a: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kleur. Functioneren overdag.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5699786" y="2937138"/>
            <a:ext cx="331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netvlies bestaat uit kegeltjes en staafjes.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5699786" y="5229200"/>
            <a:ext cx="33120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liggen geen kegeltjes of staafjes. Je ziet er niets mee.</a:t>
            </a:r>
            <a:endParaRPr lang="nl-NL" altLang="nl-N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Actieknop: Verder of Volgende 7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46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6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 animBg="1"/>
      <p:bldP spid="73" grpId="0" animBg="1"/>
      <p:bldP spid="74" grpId="0" animBg="1"/>
      <p:bldP spid="75" grpId="0" animBg="1"/>
      <p:bldP spid="76" grpId="0" animBg="1"/>
      <p:bldP spid="72" grpId="0" animBg="1"/>
      <p:bldP spid="58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ep 38"/>
          <p:cNvGrpSpPr/>
          <p:nvPr/>
        </p:nvGrpSpPr>
        <p:grpSpPr>
          <a:xfrm>
            <a:off x="84768" y="1707848"/>
            <a:ext cx="9239760" cy="5393560"/>
            <a:chOff x="-22736" y="1707848"/>
            <a:chExt cx="9239760" cy="5393560"/>
          </a:xfrm>
        </p:grpSpPr>
        <p:grpSp>
          <p:nvGrpSpPr>
            <p:cNvPr id="51" name="Groep 50"/>
            <p:cNvGrpSpPr/>
            <p:nvPr/>
          </p:nvGrpSpPr>
          <p:grpSpPr>
            <a:xfrm>
              <a:off x="-22736" y="1707848"/>
              <a:ext cx="9002357" cy="5393560"/>
              <a:chOff x="121280" y="1779856"/>
              <a:chExt cx="9002357" cy="5393560"/>
            </a:xfrm>
          </p:grpSpPr>
          <p:grpSp>
            <p:nvGrpSpPr>
              <p:cNvPr id="48" name="Groep 47"/>
              <p:cNvGrpSpPr/>
              <p:nvPr/>
            </p:nvGrpSpPr>
            <p:grpSpPr>
              <a:xfrm>
                <a:off x="121280" y="1779856"/>
                <a:ext cx="9002357" cy="5393560"/>
                <a:chOff x="121280" y="1635840"/>
                <a:chExt cx="9002357" cy="5393560"/>
              </a:xfrm>
            </p:grpSpPr>
            <p:grpSp>
              <p:nvGrpSpPr>
                <p:cNvPr id="8" name="Groep 7"/>
                <p:cNvGrpSpPr/>
                <p:nvPr/>
              </p:nvGrpSpPr>
              <p:grpSpPr>
                <a:xfrm>
                  <a:off x="121280" y="1635840"/>
                  <a:ext cx="9002357" cy="5393560"/>
                  <a:chOff x="-94744" y="1635840"/>
                  <a:chExt cx="9002357" cy="5393560"/>
                </a:xfrm>
              </p:grpSpPr>
              <p:pic>
                <p:nvPicPr>
                  <p:cNvPr id="6" name="Afbeelding 5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92387" y="1635840"/>
                    <a:ext cx="9000000" cy="5393560"/>
                  </a:xfrm>
                  <a:prstGeom prst="rect">
                    <a:avLst/>
                  </a:prstGeom>
                </p:spPr>
              </p:pic>
              <p:sp>
                <p:nvSpPr>
                  <p:cNvPr id="7" name="Tekstvak 6"/>
                  <p:cNvSpPr txBox="1"/>
                  <p:nvPr/>
                </p:nvSpPr>
                <p:spPr>
                  <a:xfrm>
                    <a:off x="2579888" y="6111184"/>
                    <a:ext cx="548500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hoek t.o.v. het midden van het netvlies in °</a:t>
                    </a:r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Tekstvak 19"/>
                  <p:cNvSpPr txBox="1"/>
                  <p:nvPr/>
                </p:nvSpPr>
                <p:spPr>
                  <a:xfrm>
                    <a:off x="1719500" y="5822721"/>
                    <a:ext cx="71729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60         40          20          0          20        40          60       80</a:t>
                    </a:r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Tekstvak 20"/>
                  <p:cNvSpPr txBox="1"/>
                  <p:nvPr/>
                </p:nvSpPr>
                <p:spPr>
                  <a:xfrm rot="16200000">
                    <a:off x="-1686905" y="3806524"/>
                    <a:ext cx="358443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aantal receptoren per mm</a:t>
                    </a:r>
                    <a:r>
                      <a:rPr lang="nl-NL" sz="20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kstvak 21"/>
                  <p:cNvSpPr txBox="1"/>
                  <p:nvPr/>
                </p:nvSpPr>
                <p:spPr>
                  <a:xfrm>
                    <a:off x="-38521" y="2767568"/>
                    <a:ext cx="1440160" cy="3170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150.000</a:t>
                    </a:r>
                  </a:p>
                  <a:p>
                    <a:pPr algn="r"/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:endParaRPr 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100.000</a:t>
                    </a:r>
                  </a:p>
                  <a:p>
                    <a:pPr algn="r"/>
                    <a:endParaRPr 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50.000</a:t>
                    </a:r>
                  </a:p>
                  <a:p>
                    <a:pPr algn="r"/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r"/>
                    <a:r>
                      <a:rPr 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  <a:endParaRPr 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" name="Tekstvak 8"/>
                <p:cNvSpPr txBox="1"/>
                <p:nvPr/>
              </p:nvSpPr>
              <p:spPr>
                <a:xfrm>
                  <a:off x="1979712" y="5165467"/>
                  <a:ext cx="12241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kegeltjes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kstvak 24"/>
                <p:cNvSpPr txBox="1"/>
                <p:nvPr/>
              </p:nvSpPr>
              <p:spPr>
                <a:xfrm>
                  <a:off x="2099926" y="3637247"/>
                  <a:ext cx="1080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staafjes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kstvak 25"/>
                <p:cNvSpPr txBox="1"/>
                <p:nvPr/>
              </p:nvSpPr>
              <p:spPr>
                <a:xfrm>
                  <a:off x="6668616" y="5165467"/>
                  <a:ext cx="13597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kegeltjes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kstvak 26"/>
                <p:cNvSpPr txBox="1"/>
                <p:nvPr/>
              </p:nvSpPr>
              <p:spPr>
                <a:xfrm>
                  <a:off x="7642820" y="3637247"/>
                  <a:ext cx="10801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staafjes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Groep 48"/>
              <p:cNvGrpSpPr/>
              <p:nvPr/>
            </p:nvGrpSpPr>
            <p:grpSpPr>
              <a:xfrm>
                <a:off x="3239852" y="2392546"/>
                <a:ext cx="1764196" cy="642506"/>
                <a:chOff x="3040596" y="2248400"/>
                <a:chExt cx="1764196" cy="642506"/>
              </a:xfrm>
            </p:grpSpPr>
            <p:sp>
              <p:nvSpPr>
                <p:cNvPr id="29" name="Tekstvak 28"/>
                <p:cNvSpPr txBox="1"/>
                <p:nvPr/>
              </p:nvSpPr>
              <p:spPr>
                <a:xfrm>
                  <a:off x="3040596" y="2248400"/>
                  <a:ext cx="17641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gele vlek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" name="Rechte verbindingslijn met pijl 14"/>
                <p:cNvCxnSpPr/>
                <p:nvPr/>
              </p:nvCxnSpPr>
              <p:spPr>
                <a:xfrm>
                  <a:off x="4765909" y="2350906"/>
                  <a:ext cx="0" cy="54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ep 49"/>
              <p:cNvGrpSpPr/>
              <p:nvPr/>
            </p:nvGrpSpPr>
            <p:grpSpPr>
              <a:xfrm>
                <a:off x="5671170" y="2392546"/>
                <a:ext cx="1678297" cy="642506"/>
                <a:chOff x="5480670" y="2248400"/>
                <a:chExt cx="1678297" cy="642506"/>
              </a:xfrm>
            </p:grpSpPr>
            <p:sp>
              <p:nvSpPr>
                <p:cNvPr id="28" name="Tekstvak 27"/>
                <p:cNvSpPr txBox="1"/>
                <p:nvPr/>
              </p:nvSpPr>
              <p:spPr>
                <a:xfrm>
                  <a:off x="5480670" y="2248400"/>
                  <a:ext cx="16782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blinde vlek</a:t>
                  </a:r>
                  <a:endParaRPr lang="nl-NL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2" name="Rechte verbindingslijn met pijl 31"/>
                <p:cNvCxnSpPr/>
                <p:nvPr/>
              </p:nvCxnSpPr>
              <p:spPr>
                <a:xfrm>
                  <a:off x="5522962" y="2350906"/>
                  <a:ext cx="0" cy="540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ep 37"/>
            <p:cNvGrpSpPr/>
            <p:nvPr/>
          </p:nvGrpSpPr>
          <p:grpSpPr>
            <a:xfrm>
              <a:off x="1001134" y="6453336"/>
              <a:ext cx="8215890" cy="369332"/>
              <a:chOff x="1001134" y="6453336"/>
              <a:chExt cx="8215890" cy="369332"/>
            </a:xfrm>
          </p:grpSpPr>
          <p:sp>
            <p:nvSpPr>
              <p:cNvPr id="31" name="Tekstvak 30"/>
              <p:cNvSpPr txBox="1"/>
              <p:nvPr/>
            </p:nvSpPr>
            <p:spPr>
              <a:xfrm>
                <a:off x="1001134" y="6453336"/>
                <a:ext cx="196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← </a:t>
                </a:r>
                <a:r>
                  <a:rPr lang="nl-NL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slaap-kant</a:t>
                </a:r>
                <a:endParaRPr lang="nl-N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7248696" y="6453336"/>
                <a:ext cx="196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neus-kant</a:t>
                </a:r>
                <a:r>
                  <a:rPr 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→</a:t>
                </a:r>
                <a:endParaRPr lang="nl-NL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0" name="Tekstvak 59"/>
          <p:cNvSpPr txBox="1"/>
          <p:nvPr/>
        </p:nvSpPr>
        <p:spPr>
          <a:xfrm>
            <a:off x="22647" y="1407869"/>
            <a:ext cx="914400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Overdag functioneren de kegeltjes en zie je wel kleur.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8" name="Rectangle 28"/>
          <p:cNvSpPr>
            <a:spLocks noGrp="1" noChangeArrowheads="1"/>
          </p:cNvSpPr>
          <p:nvPr>
            <p:ph type="title"/>
          </p:nvPr>
        </p:nvSpPr>
        <p:spPr>
          <a:xfrm>
            <a:off x="22647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Verdeling van kegeltjes en </a:t>
            </a:r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staafjes op het netvlies.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2647" y="476672"/>
            <a:ext cx="884320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Een moderne camera (2023) camera heeft ± 40.000 pixels/mm</a:t>
            </a:r>
            <a:r>
              <a:rPr lang="nl-NL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22647" y="515369"/>
            <a:ext cx="91440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‘s Nachts functioneren vooral de staafjes. Je ziet je bijna geen kleur.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ep 54"/>
          <p:cNvGrpSpPr/>
          <p:nvPr/>
        </p:nvGrpSpPr>
        <p:grpSpPr>
          <a:xfrm>
            <a:off x="755576" y="4941168"/>
            <a:ext cx="8081542" cy="369332"/>
            <a:chOff x="736398" y="4842469"/>
            <a:chExt cx="8081542" cy="369332"/>
          </a:xfrm>
        </p:grpSpPr>
        <p:cxnSp>
          <p:nvCxnSpPr>
            <p:cNvPr id="53" name="Rechte verbindingslijn 52"/>
            <p:cNvCxnSpPr/>
            <p:nvPr/>
          </p:nvCxnSpPr>
          <p:spPr>
            <a:xfrm flipV="1">
              <a:off x="1642664" y="4954953"/>
              <a:ext cx="7175276" cy="36000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/>
            <p:cNvSpPr txBox="1"/>
            <p:nvPr/>
          </p:nvSpPr>
          <p:spPr>
            <a:xfrm>
              <a:off x="736398" y="4842469"/>
              <a:ext cx="1603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40.000</a:t>
              </a: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Actieknop: Verder of Volgende 6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597" y="1916832"/>
            <a:ext cx="914400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Vanuit je ooghoeken ( &gt; 10°) zie je weinig kleur.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0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1948" grpId="0"/>
      <p:bldP spid="12" grpId="0" animBg="1"/>
      <p:bldP spid="12" grpId="1" animBg="1"/>
      <p:bldP spid="5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0" y="5013176"/>
            <a:ext cx="9144000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5013176"/>
            <a:ext cx="9144000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9433560" y="5085779"/>
            <a:ext cx="9180000" cy="2879725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2625304" y="5584824"/>
            <a:ext cx="3662671" cy="361498"/>
            <a:chOff x="2625304" y="5584824"/>
            <a:chExt cx="3662671" cy="361498"/>
          </a:xfrm>
        </p:grpSpPr>
        <p:sp>
          <p:nvSpPr>
            <p:cNvPr id="85013" name="Oval 21"/>
            <p:cNvSpPr>
              <a:spLocks noChangeAspect="1" noChangeArrowheads="1"/>
            </p:cNvSpPr>
            <p:nvPr/>
          </p:nvSpPr>
          <p:spPr bwMode="auto">
            <a:xfrm>
              <a:off x="2625304" y="5586322"/>
              <a:ext cx="359637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anchor="t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1" name="Oval 19"/>
            <p:cNvSpPr>
              <a:spLocks noChangeAspect="1" noChangeArrowheads="1"/>
            </p:cNvSpPr>
            <p:nvPr/>
          </p:nvSpPr>
          <p:spPr bwMode="auto">
            <a:xfrm>
              <a:off x="5928338" y="5584824"/>
              <a:ext cx="359637" cy="3600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t" anchorCtr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>
          <a:xfrm>
            <a:off x="-36513" y="-27384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blinde vlek.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(Deze ligt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“neuskant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op het netvlies)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-36513" y="121931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8288" indent="-268288"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Nader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scherm totdat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de rode stip niet meer ziet.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-36513" y="181189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indent="268288"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licht van de rode stip komt nu op je blinde vlek terecht.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-36513" y="240446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Je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hersenen vullen het ontbrekende stuk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met de kleur van</a:t>
            </a:r>
            <a:b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 omgeving.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-36513" y="3366368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8288" indent="-268288"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De omgeving is nu wit,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-36513" y="626744"/>
            <a:ext cx="9180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8288" indent="-268288"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Sluit je linker </a:t>
            </a: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 en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met je rechter oog naar de blauwe stip.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-36513" y="3958941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8288" indent="-268288"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nu geel,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-36513" y="4551511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68288" indent="-268288"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en nu groen.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79770" y="1631773"/>
            <a:ext cx="58074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Steeds naar de blauwe stip blijven kijken!</a:t>
            </a:r>
            <a:endParaRPr lang="nl-NL" altLang="nl-NL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1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84998" grpId="0"/>
      <p:bldP spid="85004" grpId="0"/>
      <p:bldP spid="85005" grpId="0"/>
      <p:bldP spid="85006" grpId="0"/>
      <p:bldP spid="85022" grpId="0"/>
      <p:bldP spid="17" grpId="0"/>
      <p:bldP spid="26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42"/>
          <p:cNvGrpSpPr>
            <a:grpSpLocks/>
          </p:cNvGrpSpPr>
          <p:nvPr/>
        </p:nvGrpSpPr>
        <p:grpSpPr bwMode="auto">
          <a:xfrm>
            <a:off x="107504" y="1312459"/>
            <a:ext cx="8610600" cy="990600"/>
            <a:chOff x="144" y="1008"/>
            <a:chExt cx="5424" cy="624"/>
          </a:xfrm>
        </p:grpSpPr>
        <p:grpSp>
          <p:nvGrpSpPr>
            <p:cNvPr id="33" name="Group 1043"/>
            <p:cNvGrpSpPr>
              <a:grpSpLocks/>
            </p:cNvGrpSpPr>
            <p:nvPr/>
          </p:nvGrpSpPr>
          <p:grpSpPr bwMode="auto">
            <a:xfrm>
              <a:off x="4938" y="1008"/>
              <a:ext cx="623" cy="624"/>
              <a:chOff x="3614" y="1440"/>
              <a:chExt cx="623" cy="624"/>
            </a:xfrm>
          </p:grpSpPr>
          <p:sp>
            <p:nvSpPr>
              <p:cNvPr id="35" name="Oval 1044"/>
              <p:cNvSpPr>
                <a:spLocks noChangeAspect="1" noChangeArrowheads="1"/>
              </p:cNvSpPr>
              <p:nvPr/>
            </p:nvSpPr>
            <p:spPr bwMode="auto">
              <a:xfrm>
                <a:off x="3614" y="1440"/>
                <a:ext cx="623" cy="6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51000"/>
                    </a:schemeClr>
                  </a:gs>
                  <a:gs pos="50000">
                    <a:schemeClr val="accent1">
                      <a:lumMod val="20000"/>
                      <a:lumOff val="80000"/>
                      <a:alpha val="51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49000"/>
                    </a:schemeClr>
                  </a:gs>
                </a:gsLst>
                <a:lin ang="270000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045"/>
              <p:cNvSpPr>
                <a:spLocks/>
              </p:cNvSpPr>
              <p:nvPr/>
            </p:nvSpPr>
            <p:spPr bwMode="auto">
              <a:xfrm>
                <a:off x="3683" y="1566"/>
                <a:ext cx="91" cy="384"/>
              </a:xfrm>
              <a:custGeom>
                <a:avLst/>
                <a:gdLst>
                  <a:gd name="T0" fmla="*/ 0 w 48"/>
                  <a:gd name="T1" fmla="*/ 0 h 432"/>
                  <a:gd name="T2" fmla="*/ 48 w 48"/>
                  <a:gd name="T3" fmla="*/ 240 h 432"/>
                  <a:gd name="T4" fmla="*/ 0 w 48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432">
                    <a:moveTo>
                      <a:pt x="0" y="0"/>
                    </a:moveTo>
                    <a:cubicBezTo>
                      <a:pt x="24" y="84"/>
                      <a:pt x="48" y="168"/>
                      <a:pt x="48" y="240"/>
                    </a:cubicBezTo>
                    <a:cubicBezTo>
                      <a:pt x="48" y="312"/>
                      <a:pt x="24" y="372"/>
                      <a:pt x="0" y="432"/>
                    </a:cubicBezTo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  <a:alpha val="51000"/>
                    </a:schemeClr>
                  </a:gs>
                  <a:gs pos="50000">
                    <a:schemeClr val="bg1">
                      <a:lumMod val="95000"/>
                      <a:alpha val="51000"/>
                    </a:schemeClr>
                  </a:gs>
                  <a:gs pos="100000">
                    <a:schemeClr val="bg1">
                      <a:lumMod val="85000"/>
                      <a:alpha val="50000"/>
                    </a:schemeClr>
                  </a:gs>
                </a:gsLst>
                <a:lin ang="5400000" scaled="0"/>
              </a:gra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Line 1046"/>
            <p:cNvSpPr>
              <a:spLocks noChangeShapeType="1"/>
            </p:cNvSpPr>
            <p:nvPr/>
          </p:nvSpPr>
          <p:spPr bwMode="auto">
            <a:xfrm>
              <a:off x="144" y="1329"/>
              <a:ext cx="54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rapezium 19"/>
          <p:cNvSpPr/>
          <p:nvPr/>
        </p:nvSpPr>
        <p:spPr>
          <a:xfrm rot="16200000">
            <a:off x="3572408" y="-604297"/>
            <a:ext cx="360000" cy="7992000"/>
          </a:xfrm>
          <a:prstGeom prst="trapezoid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0746" y="-34206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Lichtbundel naar het oog.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elijkbenige driehoek 17"/>
          <p:cNvSpPr/>
          <p:nvPr/>
        </p:nvSpPr>
        <p:spPr>
          <a:xfrm rot="16200000">
            <a:off x="3958665" y="-1778917"/>
            <a:ext cx="360000" cy="7200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rapezium 21"/>
          <p:cNvSpPr/>
          <p:nvPr/>
        </p:nvSpPr>
        <p:spPr>
          <a:xfrm rot="16200000">
            <a:off x="3567708" y="1019278"/>
            <a:ext cx="360000" cy="7992000"/>
          </a:xfrm>
          <a:prstGeom prst="trapezoid">
            <a:avLst>
              <a:gd name="adj" fmla="val 4229"/>
            </a:avLst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10230" y="12051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= 25 cm: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10230" y="27491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= 50 cm: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230" y="42930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= 100 cm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1042"/>
          <p:cNvGrpSpPr>
            <a:grpSpLocks/>
          </p:cNvGrpSpPr>
          <p:nvPr/>
        </p:nvGrpSpPr>
        <p:grpSpPr bwMode="auto">
          <a:xfrm>
            <a:off x="112548" y="4505244"/>
            <a:ext cx="8610600" cy="990600"/>
            <a:chOff x="144" y="1008"/>
            <a:chExt cx="5424" cy="624"/>
          </a:xfrm>
        </p:grpSpPr>
        <p:grpSp>
          <p:nvGrpSpPr>
            <p:cNvPr id="28" name="Group 1043"/>
            <p:cNvGrpSpPr>
              <a:grpSpLocks/>
            </p:cNvGrpSpPr>
            <p:nvPr/>
          </p:nvGrpSpPr>
          <p:grpSpPr bwMode="auto">
            <a:xfrm>
              <a:off x="4938" y="1008"/>
              <a:ext cx="623" cy="624"/>
              <a:chOff x="3614" y="1440"/>
              <a:chExt cx="623" cy="624"/>
            </a:xfrm>
          </p:grpSpPr>
          <p:sp>
            <p:nvSpPr>
              <p:cNvPr id="30" name="Oval 1044"/>
              <p:cNvSpPr>
                <a:spLocks noChangeAspect="1" noChangeArrowheads="1"/>
              </p:cNvSpPr>
              <p:nvPr/>
            </p:nvSpPr>
            <p:spPr bwMode="auto">
              <a:xfrm>
                <a:off x="3614" y="1440"/>
                <a:ext cx="623" cy="6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51000"/>
                    </a:schemeClr>
                  </a:gs>
                  <a:gs pos="50000">
                    <a:schemeClr val="accent1">
                      <a:lumMod val="20000"/>
                      <a:lumOff val="80000"/>
                      <a:alpha val="51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49000"/>
                    </a:schemeClr>
                  </a:gs>
                </a:gsLst>
                <a:lin ang="270000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1045"/>
              <p:cNvSpPr>
                <a:spLocks/>
              </p:cNvSpPr>
              <p:nvPr/>
            </p:nvSpPr>
            <p:spPr bwMode="auto">
              <a:xfrm>
                <a:off x="3683" y="1566"/>
                <a:ext cx="45" cy="384"/>
              </a:xfrm>
              <a:custGeom>
                <a:avLst/>
                <a:gdLst>
                  <a:gd name="T0" fmla="*/ 0 w 48"/>
                  <a:gd name="T1" fmla="*/ 0 h 432"/>
                  <a:gd name="T2" fmla="*/ 48 w 48"/>
                  <a:gd name="T3" fmla="*/ 240 h 432"/>
                  <a:gd name="T4" fmla="*/ 0 w 48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432">
                    <a:moveTo>
                      <a:pt x="0" y="0"/>
                    </a:moveTo>
                    <a:cubicBezTo>
                      <a:pt x="24" y="84"/>
                      <a:pt x="48" y="168"/>
                      <a:pt x="48" y="240"/>
                    </a:cubicBezTo>
                    <a:cubicBezTo>
                      <a:pt x="48" y="312"/>
                      <a:pt x="24" y="372"/>
                      <a:pt x="0" y="432"/>
                    </a:cubicBezTo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  <a:alpha val="51000"/>
                    </a:schemeClr>
                  </a:gs>
                  <a:gs pos="50000">
                    <a:schemeClr val="bg1">
                      <a:lumMod val="95000"/>
                      <a:alpha val="51000"/>
                    </a:schemeClr>
                  </a:gs>
                  <a:gs pos="100000">
                    <a:schemeClr val="bg1">
                      <a:lumMod val="85000"/>
                      <a:alpha val="50000"/>
                    </a:schemeClr>
                  </a:gs>
                </a:gsLst>
                <a:lin ang="5400000" scaled="0"/>
              </a:gra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Line 1046"/>
            <p:cNvSpPr>
              <a:spLocks noChangeShapeType="1"/>
            </p:cNvSpPr>
            <p:nvPr/>
          </p:nvSpPr>
          <p:spPr bwMode="auto">
            <a:xfrm>
              <a:off x="144" y="1329"/>
              <a:ext cx="54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1042"/>
          <p:cNvGrpSpPr>
            <a:grpSpLocks/>
          </p:cNvGrpSpPr>
          <p:nvPr/>
        </p:nvGrpSpPr>
        <p:grpSpPr bwMode="auto">
          <a:xfrm>
            <a:off x="117247" y="2877646"/>
            <a:ext cx="8610600" cy="990600"/>
            <a:chOff x="144" y="1008"/>
            <a:chExt cx="5424" cy="624"/>
          </a:xfrm>
        </p:grpSpPr>
        <p:grpSp>
          <p:nvGrpSpPr>
            <p:cNvPr id="38" name="Group 1043"/>
            <p:cNvGrpSpPr>
              <a:grpSpLocks/>
            </p:cNvGrpSpPr>
            <p:nvPr/>
          </p:nvGrpSpPr>
          <p:grpSpPr bwMode="auto">
            <a:xfrm>
              <a:off x="4938" y="1008"/>
              <a:ext cx="623" cy="624"/>
              <a:chOff x="3614" y="1440"/>
              <a:chExt cx="623" cy="624"/>
            </a:xfrm>
          </p:grpSpPr>
          <p:sp>
            <p:nvSpPr>
              <p:cNvPr id="40" name="Oval 1044"/>
              <p:cNvSpPr>
                <a:spLocks noChangeAspect="1" noChangeArrowheads="1"/>
              </p:cNvSpPr>
              <p:nvPr/>
            </p:nvSpPr>
            <p:spPr bwMode="auto">
              <a:xfrm>
                <a:off x="3614" y="1440"/>
                <a:ext cx="623" cy="6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51000"/>
                    </a:schemeClr>
                  </a:gs>
                  <a:gs pos="50000">
                    <a:schemeClr val="accent1">
                      <a:lumMod val="20000"/>
                      <a:lumOff val="80000"/>
                      <a:alpha val="51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49000"/>
                    </a:schemeClr>
                  </a:gs>
                </a:gsLst>
                <a:lin ang="270000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045"/>
              <p:cNvSpPr>
                <a:spLocks/>
              </p:cNvSpPr>
              <p:nvPr/>
            </p:nvSpPr>
            <p:spPr bwMode="auto">
              <a:xfrm>
                <a:off x="3683" y="1566"/>
                <a:ext cx="68" cy="384"/>
              </a:xfrm>
              <a:custGeom>
                <a:avLst/>
                <a:gdLst>
                  <a:gd name="T0" fmla="*/ 0 w 48"/>
                  <a:gd name="T1" fmla="*/ 0 h 432"/>
                  <a:gd name="T2" fmla="*/ 48 w 48"/>
                  <a:gd name="T3" fmla="*/ 240 h 432"/>
                  <a:gd name="T4" fmla="*/ 0 w 48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432">
                    <a:moveTo>
                      <a:pt x="0" y="0"/>
                    </a:moveTo>
                    <a:cubicBezTo>
                      <a:pt x="24" y="84"/>
                      <a:pt x="48" y="168"/>
                      <a:pt x="48" y="240"/>
                    </a:cubicBezTo>
                    <a:cubicBezTo>
                      <a:pt x="48" y="312"/>
                      <a:pt x="24" y="372"/>
                      <a:pt x="0" y="432"/>
                    </a:cubicBezTo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  <a:alpha val="51000"/>
                    </a:schemeClr>
                  </a:gs>
                  <a:gs pos="50000">
                    <a:schemeClr val="bg1">
                      <a:lumMod val="95000"/>
                      <a:alpha val="51000"/>
                    </a:schemeClr>
                  </a:gs>
                  <a:gs pos="100000">
                    <a:schemeClr val="bg1">
                      <a:lumMod val="85000"/>
                      <a:alpha val="50000"/>
                    </a:schemeClr>
                  </a:gs>
                </a:gsLst>
                <a:lin ang="5400000" scaled="0"/>
              </a:gra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Line 1046"/>
            <p:cNvSpPr>
              <a:spLocks noChangeShapeType="1"/>
            </p:cNvSpPr>
            <p:nvPr/>
          </p:nvSpPr>
          <p:spPr bwMode="auto">
            <a:xfrm>
              <a:off x="144" y="1329"/>
              <a:ext cx="54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</p:grpSp>
      <p:sp>
        <p:nvSpPr>
          <p:cNvPr id="42" name="Gelijkbenige driehoek 41"/>
          <p:cNvSpPr/>
          <p:nvPr/>
        </p:nvSpPr>
        <p:spPr>
          <a:xfrm rot="5400000">
            <a:off x="8040552" y="1337700"/>
            <a:ext cx="360000" cy="972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Gelijkbenige driehoek 42"/>
          <p:cNvSpPr/>
          <p:nvPr/>
        </p:nvSpPr>
        <p:spPr>
          <a:xfrm rot="5400000">
            <a:off x="8031414" y="2900203"/>
            <a:ext cx="360000" cy="972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Gelijkbenige driehoek 43"/>
          <p:cNvSpPr/>
          <p:nvPr/>
        </p:nvSpPr>
        <p:spPr>
          <a:xfrm rot="5400000">
            <a:off x="8059086" y="4532771"/>
            <a:ext cx="360000" cy="972000"/>
          </a:xfrm>
          <a:prstGeom prst="triangle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lichtbundel door een pupil van 10 mm diameter: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414448" y="15913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-34312" y="55905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Conclusie: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0" y="59733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 de voorwerpsafstand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eel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groot is valt er een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evenwijdige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bundel op het oog.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ctieknop: Verder of Volgende 4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75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8" grpId="0" animBg="1"/>
      <p:bldP spid="22" grpId="0" animBg="1"/>
      <p:bldP spid="23" grpId="0"/>
      <p:bldP spid="25" grpId="0"/>
      <p:bldP spid="26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7" t="60500" r="34551" b="26374"/>
          <a:stretch/>
        </p:blipFill>
        <p:spPr>
          <a:xfrm>
            <a:off x="5783014" y="698164"/>
            <a:ext cx="1066708" cy="540000"/>
          </a:xfrm>
          <a:prstGeom prst="rect">
            <a:avLst/>
          </a:prstGeom>
        </p:spPr>
      </p:pic>
      <p:sp>
        <p:nvSpPr>
          <p:cNvPr id="696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Nabijheidpunt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Rectangle 1027"/>
          <p:cNvSpPr>
            <a:spLocks noChangeArrowheads="1"/>
          </p:cNvSpPr>
          <p:nvPr/>
        </p:nvSpPr>
        <p:spPr bwMode="auto">
          <a:xfrm>
            <a:off x="246" y="1628800"/>
            <a:ext cx="9143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scherp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voorwerpsafstand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zit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oneindig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25 cm.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Actieknop: Verder of Volgende 3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43" name="Rectangle 1027"/>
          <p:cNvSpPr>
            <a:spLocks noChangeArrowheads="1"/>
          </p:cNvSpPr>
          <p:nvPr/>
        </p:nvSpPr>
        <p:spPr bwMode="auto">
          <a:xfrm>
            <a:off x="-15689" y="2492896"/>
            <a:ext cx="9143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of V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oneindig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ver.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027"/>
          <p:cNvSpPr>
            <a:spLocks noChangeArrowheads="1"/>
          </p:cNvSpPr>
          <p:nvPr/>
        </p:nvSpPr>
        <p:spPr bwMode="auto">
          <a:xfrm>
            <a:off x="568" y="3140968"/>
            <a:ext cx="903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nabijheidpunt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of N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 25 cm.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-169568" y="735699"/>
            <a:ext cx="8485230" cy="990600"/>
            <a:chOff x="-169568" y="1196261"/>
            <a:chExt cx="8485230" cy="990600"/>
          </a:xfrm>
        </p:grpSpPr>
        <p:grpSp>
          <p:nvGrpSpPr>
            <p:cNvPr id="45" name="Groep 44"/>
            <p:cNvGrpSpPr/>
            <p:nvPr/>
          </p:nvGrpSpPr>
          <p:grpSpPr>
            <a:xfrm>
              <a:off x="-169568" y="1196261"/>
              <a:ext cx="8485230" cy="990600"/>
              <a:chOff x="2182807" y="908937"/>
              <a:chExt cx="8485230" cy="990600"/>
            </a:xfrm>
          </p:grpSpPr>
          <p:grpSp>
            <p:nvGrpSpPr>
              <p:cNvPr id="46" name="Groep 45"/>
              <p:cNvGrpSpPr/>
              <p:nvPr/>
            </p:nvGrpSpPr>
            <p:grpSpPr>
              <a:xfrm>
                <a:off x="8270877" y="1350436"/>
                <a:ext cx="984062" cy="486152"/>
                <a:chOff x="10896262" y="2514509"/>
                <a:chExt cx="984062" cy="486152"/>
              </a:xfrm>
            </p:grpSpPr>
            <p:sp>
              <p:nvSpPr>
                <p:cNvPr id="52" name="Rectangle 1045"/>
                <p:cNvSpPr>
                  <a:spLocks noChangeArrowheads="1"/>
                </p:cNvSpPr>
                <p:nvPr/>
              </p:nvSpPr>
              <p:spPr bwMode="auto">
                <a:xfrm>
                  <a:off x="10896262" y="2600551"/>
                  <a:ext cx="98406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25 cm</a:t>
                  </a:r>
                  <a:endParaRPr lang="nl-NL" altLang="nl-NL" sz="20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Line 1046"/>
                <p:cNvSpPr>
                  <a:spLocks noChangeShapeType="1"/>
                </p:cNvSpPr>
                <p:nvPr/>
              </p:nvSpPr>
              <p:spPr bwMode="auto">
                <a:xfrm>
                  <a:off x="11277952" y="2514509"/>
                  <a:ext cx="0" cy="144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oup 1042"/>
              <p:cNvGrpSpPr>
                <a:grpSpLocks/>
              </p:cNvGrpSpPr>
              <p:nvPr/>
            </p:nvGrpSpPr>
            <p:grpSpPr bwMode="auto">
              <a:xfrm>
                <a:off x="2182807" y="908937"/>
                <a:ext cx="8485230" cy="990600"/>
                <a:chOff x="1375" y="1023"/>
                <a:chExt cx="5345" cy="624"/>
              </a:xfrm>
            </p:grpSpPr>
            <p:sp>
              <p:nvSpPr>
                <p:cNvPr id="48" name="Line 1046"/>
                <p:cNvSpPr>
                  <a:spLocks noChangeShapeType="1"/>
                </p:cNvSpPr>
                <p:nvPr/>
              </p:nvSpPr>
              <p:spPr bwMode="auto">
                <a:xfrm>
                  <a:off x="1375" y="1341"/>
                  <a:ext cx="532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9" name="Group 1043"/>
                <p:cNvGrpSpPr>
                  <a:grpSpLocks/>
                </p:cNvGrpSpPr>
                <p:nvPr/>
              </p:nvGrpSpPr>
              <p:grpSpPr bwMode="auto">
                <a:xfrm>
                  <a:off x="6097" y="1023"/>
                  <a:ext cx="623" cy="624"/>
                  <a:chOff x="4773" y="1455"/>
                  <a:chExt cx="623" cy="624"/>
                </a:xfrm>
              </p:grpSpPr>
              <p:sp>
                <p:nvSpPr>
                  <p:cNvPr id="50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73" y="1455"/>
                    <a:ext cx="623" cy="624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1" name="Freeform 1045"/>
                  <p:cNvSpPr>
                    <a:spLocks/>
                  </p:cNvSpPr>
                  <p:nvPr/>
                </p:nvSpPr>
                <p:spPr bwMode="auto">
                  <a:xfrm>
                    <a:off x="4850" y="1566"/>
                    <a:ext cx="48" cy="384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54" name="Rectangle 1045"/>
            <p:cNvSpPr>
              <a:spLocks noChangeArrowheads="1"/>
            </p:cNvSpPr>
            <p:nvPr/>
          </p:nvSpPr>
          <p:spPr bwMode="auto">
            <a:xfrm>
              <a:off x="35495" y="1667560"/>
              <a:ext cx="259228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← </a:t>
              </a:r>
              <a:r>
                <a:rPr lang="en-US" altLang="nl-NL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oneindig</a:t>
              </a: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9" y="692696"/>
            <a:ext cx="831533" cy="540000"/>
          </a:xfrm>
          <a:prstGeom prst="rect">
            <a:avLst/>
          </a:prstGeom>
        </p:spPr>
      </p:pic>
      <p:grpSp>
        <p:nvGrpSpPr>
          <p:cNvPr id="2" name="Groep 1"/>
          <p:cNvGrpSpPr/>
          <p:nvPr/>
        </p:nvGrpSpPr>
        <p:grpSpPr>
          <a:xfrm>
            <a:off x="-36197" y="4365104"/>
            <a:ext cx="8567760" cy="990600"/>
            <a:chOff x="-36197" y="4365104"/>
            <a:chExt cx="8567760" cy="990600"/>
          </a:xfrm>
        </p:grpSpPr>
        <p:grpSp>
          <p:nvGrpSpPr>
            <p:cNvPr id="59" name="Groep 58"/>
            <p:cNvGrpSpPr/>
            <p:nvPr/>
          </p:nvGrpSpPr>
          <p:grpSpPr>
            <a:xfrm>
              <a:off x="-36197" y="4365104"/>
              <a:ext cx="8567760" cy="990600"/>
              <a:chOff x="-827093" y="908937"/>
              <a:chExt cx="8567760" cy="990600"/>
            </a:xfrm>
          </p:grpSpPr>
          <p:grpSp>
            <p:nvGrpSpPr>
              <p:cNvPr id="60" name="Groep 59"/>
              <p:cNvGrpSpPr/>
              <p:nvPr/>
            </p:nvGrpSpPr>
            <p:grpSpPr>
              <a:xfrm>
                <a:off x="-708102" y="958308"/>
                <a:ext cx="6432930" cy="513243"/>
                <a:chOff x="1917283" y="2122381"/>
                <a:chExt cx="6432930" cy="513243"/>
              </a:xfrm>
            </p:grpSpPr>
            <p:sp>
              <p:nvSpPr>
                <p:cNvPr id="66" name="Line 1046"/>
                <p:cNvSpPr>
                  <a:spLocks noChangeShapeType="1"/>
                </p:cNvSpPr>
                <p:nvPr/>
              </p:nvSpPr>
              <p:spPr bwMode="auto">
                <a:xfrm>
                  <a:off x="8350213" y="2491624"/>
                  <a:ext cx="0" cy="144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Rectangle 1045"/>
                <p:cNvSpPr>
                  <a:spLocks noChangeArrowheads="1"/>
                </p:cNvSpPr>
                <p:nvPr/>
              </p:nvSpPr>
              <p:spPr bwMode="auto">
                <a:xfrm>
                  <a:off x="1917283" y="2122381"/>
                  <a:ext cx="841052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anchor="t" anchorCtr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← V</a:t>
                  </a:r>
                  <a:r>
                    <a:rPr lang="en-US" altLang="nl-NL" sz="20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nl-NL" altLang="nl-NL" sz="20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Group 1042"/>
              <p:cNvGrpSpPr>
                <a:grpSpLocks/>
              </p:cNvGrpSpPr>
              <p:nvPr/>
            </p:nvGrpSpPr>
            <p:grpSpPr bwMode="auto">
              <a:xfrm>
                <a:off x="-827093" y="908937"/>
                <a:ext cx="8567760" cy="990600"/>
                <a:chOff x="-521" y="1023"/>
                <a:chExt cx="5397" cy="624"/>
              </a:xfrm>
            </p:grpSpPr>
            <p:sp>
              <p:nvSpPr>
                <p:cNvPr id="62" name="Line 1046"/>
                <p:cNvSpPr>
                  <a:spLocks noChangeShapeType="1"/>
                </p:cNvSpPr>
                <p:nvPr/>
              </p:nvSpPr>
              <p:spPr bwMode="auto">
                <a:xfrm>
                  <a:off x="-521" y="1329"/>
                  <a:ext cx="539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3" name="Group 1043"/>
                <p:cNvGrpSpPr>
                  <a:grpSpLocks/>
                </p:cNvGrpSpPr>
                <p:nvPr/>
              </p:nvGrpSpPr>
              <p:grpSpPr bwMode="auto">
                <a:xfrm>
                  <a:off x="4252" y="1023"/>
                  <a:ext cx="623" cy="624"/>
                  <a:chOff x="2928" y="1455"/>
                  <a:chExt cx="623" cy="624"/>
                </a:xfrm>
              </p:grpSpPr>
              <p:sp>
                <p:nvSpPr>
                  <p:cNvPr id="64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8" y="1455"/>
                    <a:ext cx="623" cy="624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5" name="Freeform 1045"/>
                  <p:cNvSpPr>
                    <a:spLocks/>
                  </p:cNvSpPr>
                  <p:nvPr/>
                </p:nvSpPr>
                <p:spPr bwMode="auto">
                  <a:xfrm>
                    <a:off x="2997" y="1566"/>
                    <a:ext cx="48" cy="384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58" name="Rectangle 1045"/>
            <p:cNvSpPr>
              <a:spLocks noChangeArrowheads="1"/>
            </p:cNvSpPr>
            <p:nvPr/>
          </p:nvSpPr>
          <p:spPr bwMode="auto">
            <a:xfrm>
              <a:off x="6314292" y="4414475"/>
              <a:ext cx="8410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432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/>
          <p:cNvSpPr/>
          <p:nvPr/>
        </p:nvSpPr>
        <p:spPr>
          <a:xfrm>
            <a:off x="-74866" y="2025279"/>
            <a:ext cx="9324000" cy="20675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2209809" y="2776046"/>
            <a:ext cx="6496743" cy="334109"/>
            <a:chOff x="2209809" y="1340769"/>
            <a:chExt cx="6496743" cy="367520"/>
          </a:xfrm>
        </p:grpSpPr>
        <p:sp>
          <p:nvSpPr>
            <p:cNvPr id="18" name="Gelijkbenige driehoek 17"/>
            <p:cNvSpPr/>
            <p:nvPr/>
          </p:nvSpPr>
          <p:spPr>
            <a:xfrm rot="16200000">
              <a:off x="4794237" y="-1243659"/>
              <a:ext cx="360000" cy="5528856"/>
            </a:xfrm>
            <a:custGeom>
              <a:avLst/>
              <a:gdLst>
                <a:gd name="connsiteX0" fmla="*/ 0 w 360000"/>
                <a:gd name="connsiteY0" fmla="*/ 7200000 h 7200000"/>
                <a:gd name="connsiteX1" fmla="*/ 180000 w 360000"/>
                <a:gd name="connsiteY1" fmla="*/ 0 h 7200000"/>
                <a:gd name="connsiteX2" fmla="*/ 360000 w 360000"/>
                <a:gd name="connsiteY2" fmla="*/ 7200000 h 7200000"/>
                <a:gd name="connsiteX3" fmla="*/ 0 w 360000"/>
                <a:gd name="connsiteY3" fmla="*/ 7200000 h 7200000"/>
                <a:gd name="connsiteX0" fmla="*/ 0 w 360000"/>
                <a:gd name="connsiteY0" fmla="*/ 5528856 h 5528856"/>
                <a:gd name="connsiteX1" fmla="*/ 164234 w 360000"/>
                <a:gd name="connsiteY1" fmla="*/ 0 h 5528856"/>
                <a:gd name="connsiteX2" fmla="*/ 360000 w 360000"/>
                <a:gd name="connsiteY2" fmla="*/ 5528856 h 5528856"/>
                <a:gd name="connsiteX3" fmla="*/ 0 w 360000"/>
                <a:gd name="connsiteY3" fmla="*/ 5528856 h 552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00" h="5528856">
                  <a:moveTo>
                    <a:pt x="0" y="5528856"/>
                  </a:moveTo>
                  <a:lnTo>
                    <a:pt x="164234" y="0"/>
                  </a:lnTo>
                  <a:lnTo>
                    <a:pt x="360000" y="5528856"/>
                  </a:lnTo>
                  <a:lnTo>
                    <a:pt x="0" y="5528856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Gelijkbenige driehoek 41"/>
            <p:cNvSpPr/>
            <p:nvPr/>
          </p:nvSpPr>
          <p:spPr>
            <a:xfrm rot="5400000">
              <a:off x="8040552" y="1042289"/>
              <a:ext cx="360000" cy="972000"/>
            </a:xfrm>
            <a:prstGeom prst="triangle">
              <a:avLst>
                <a:gd name="adj" fmla="val 57288"/>
              </a:avLst>
            </a:prstGeom>
            <a:solidFill>
              <a:srgbClr val="FF00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107504" y="2501840"/>
            <a:ext cx="8610600" cy="900546"/>
            <a:chOff x="107504" y="2501840"/>
            <a:chExt cx="8610600" cy="900546"/>
          </a:xfrm>
        </p:grpSpPr>
        <p:grpSp>
          <p:nvGrpSpPr>
            <p:cNvPr id="33" name="Group 1043"/>
            <p:cNvGrpSpPr>
              <a:grpSpLocks/>
            </p:cNvGrpSpPr>
            <p:nvPr/>
          </p:nvGrpSpPr>
          <p:grpSpPr bwMode="auto">
            <a:xfrm>
              <a:off x="7717979" y="2501840"/>
              <a:ext cx="989013" cy="900546"/>
              <a:chOff x="3614" y="1250"/>
              <a:chExt cx="623" cy="624"/>
            </a:xfrm>
          </p:grpSpPr>
          <p:sp>
            <p:nvSpPr>
              <p:cNvPr id="35" name="Oval 1044"/>
              <p:cNvSpPr>
                <a:spLocks noChangeAspect="1" noChangeArrowheads="1"/>
              </p:cNvSpPr>
              <p:nvPr/>
            </p:nvSpPr>
            <p:spPr bwMode="auto">
              <a:xfrm>
                <a:off x="3614" y="1250"/>
                <a:ext cx="623" cy="6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51000"/>
                    </a:schemeClr>
                  </a:gs>
                  <a:gs pos="50000">
                    <a:schemeClr val="accent1">
                      <a:lumMod val="20000"/>
                      <a:lumOff val="80000"/>
                      <a:alpha val="51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49000"/>
                    </a:schemeClr>
                  </a:gs>
                </a:gsLst>
                <a:lin ang="270000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045"/>
              <p:cNvSpPr>
                <a:spLocks/>
              </p:cNvSpPr>
              <p:nvPr/>
            </p:nvSpPr>
            <p:spPr bwMode="auto">
              <a:xfrm>
                <a:off x="3683" y="1385"/>
                <a:ext cx="68" cy="384"/>
              </a:xfrm>
              <a:custGeom>
                <a:avLst/>
                <a:gdLst>
                  <a:gd name="T0" fmla="*/ 0 w 48"/>
                  <a:gd name="T1" fmla="*/ 0 h 432"/>
                  <a:gd name="T2" fmla="*/ 48 w 48"/>
                  <a:gd name="T3" fmla="*/ 240 h 432"/>
                  <a:gd name="T4" fmla="*/ 0 w 48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432">
                    <a:moveTo>
                      <a:pt x="0" y="0"/>
                    </a:moveTo>
                    <a:cubicBezTo>
                      <a:pt x="24" y="84"/>
                      <a:pt x="48" y="168"/>
                      <a:pt x="48" y="240"/>
                    </a:cubicBezTo>
                    <a:cubicBezTo>
                      <a:pt x="48" y="312"/>
                      <a:pt x="24" y="372"/>
                      <a:pt x="0" y="432"/>
                    </a:cubicBezTo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  <a:alpha val="51000"/>
                    </a:schemeClr>
                  </a:gs>
                  <a:gs pos="50000">
                    <a:schemeClr val="bg1">
                      <a:lumMod val="95000"/>
                      <a:alpha val="51000"/>
                    </a:schemeClr>
                  </a:gs>
                  <a:gs pos="100000">
                    <a:schemeClr val="bg1">
                      <a:lumMod val="85000"/>
                      <a:alpha val="50000"/>
                    </a:schemeClr>
                  </a:gs>
                </a:gsLst>
                <a:lin ang="5400000" scaled="0"/>
              </a:gra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Line 1046"/>
            <p:cNvSpPr>
              <a:spLocks noChangeShapeType="1"/>
            </p:cNvSpPr>
            <p:nvPr/>
          </p:nvSpPr>
          <p:spPr bwMode="auto">
            <a:xfrm>
              <a:off x="107504" y="2967988"/>
              <a:ext cx="861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</a:endParaRPr>
            </a:p>
          </p:txBody>
        </p:sp>
        <p:sp>
          <p:nvSpPr>
            <p:cNvPr id="52" name="Rectangle 1045"/>
            <p:cNvSpPr>
              <a:spLocks noChangeArrowheads="1"/>
            </p:cNvSpPr>
            <p:nvPr/>
          </p:nvSpPr>
          <p:spPr bwMode="auto">
            <a:xfrm>
              <a:off x="2002756" y="2566476"/>
              <a:ext cx="841052" cy="363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049942" y="2764547"/>
              <a:ext cx="239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70" name="Rechthoek 69"/>
          <p:cNvSpPr/>
          <p:nvPr/>
        </p:nvSpPr>
        <p:spPr>
          <a:xfrm>
            <a:off x="-74866" y="4092839"/>
            <a:ext cx="9324000" cy="2806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/>
          <p:cNvSpPr/>
          <p:nvPr/>
        </p:nvSpPr>
        <p:spPr>
          <a:xfrm>
            <a:off x="-74866" y="423337"/>
            <a:ext cx="9324000" cy="1601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/>
        </p:nvGrpSpPr>
        <p:grpSpPr>
          <a:xfrm>
            <a:off x="4068965" y="4742656"/>
            <a:ext cx="4440431" cy="990600"/>
            <a:chOff x="4068965" y="4742656"/>
            <a:chExt cx="4440431" cy="990600"/>
          </a:xfrm>
        </p:grpSpPr>
        <p:grpSp>
          <p:nvGrpSpPr>
            <p:cNvPr id="53" name="Groep 52"/>
            <p:cNvGrpSpPr/>
            <p:nvPr/>
          </p:nvGrpSpPr>
          <p:grpSpPr>
            <a:xfrm>
              <a:off x="4068965" y="4742656"/>
              <a:ext cx="4440431" cy="990600"/>
              <a:chOff x="5297345" y="4529058"/>
              <a:chExt cx="4440431" cy="990600"/>
            </a:xfrm>
          </p:grpSpPr>
          <p:grpSp>
            <p:nvGrpSpPr>
              <p:cNvPr id="55" name="Group 1042"/>
              <p:cNvGrpSpPr>
                <a:grpSpLocks/>
              </p:cNvGrpSpPr>
              <p:nvPr/>
            </p:nvGrpSpPr>
            <p:grpSpPr bwMode="auto">
              <a:xfrm>
                <a:off x="5297345" y="4529058"/>
                <a:ext cx="4140200" cy="990600"/>
                <a:chOff x="3410" y="1023"/>
                <a:chExt cx="2608" cy="624"/>
              </a:xfrm>
            </p:grpSpPr>
            <p:grpSp>
              <p:nvGrpSpPr>
                <p:cNvPr id="58" name="Group 1043"/>
                <p:cNvGrpSpPr>
                  <a:grpSpLocks/>
                </p:cNvGrpSpPr>
                <p:nvPr/>
              </p:nvGrpSpPr>
              <p:grpSpPr bwMode="auto">
                <a:xfrm>
                  <a:off x="4938" y="1023"/>
                  <a:ext cx="623" cy="624"/>
                  <a:chOff x="3614" y="1455"/>
                  <a:chExt cx="623" cy="624"/>
                </a:xfrm>
              </p:grpSpPr>
              <p:sp>
                <p:nvSpPr>
                  <p:cNvPr id="60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4" y="1455"/>
                    <a:ext cx="623" cy="6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51000"/>
                        </a:schemeClr>
                      </a:gs>
                      <a:gs pos="50000">
                        <a:schemeClr val="accent1">
                          <a:lumMod val="20000"/>
                          <a:lumOff val="80000"/>
                          <a:alpha val="51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alpha val="49000"/>
                        </a:schemeClr>
                      </a:gs>
                    </a:gsLst>
                    <a:lin ang="2700000" scaled="1"/>
                    <a:tileRect/>
                  </a:gra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1" name="Freeform 1045"/>
                  <p:cNvSpPr>
                    <a:spLocks/>
                  </p:cNvSpPr>
                  <p:nvPr/>
                </p:nvSpPr>
                <p:spPr bwMode="auto">
                  <a:xfrm>
                    <a:off x="3683" y="1576"/>
                    <a:ext cx="23" cy="384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85000"/>
                          <a:alpha val="51000"/>
                        </a:schemeClr>
                      </a:gs>
                      <a:gs pos="50000">
                        <a:schemeClr val="bg1">
                          <a:lumMod val="95000"/>
                          <a:alpha val="51000"/>
                        </a:schemeClr>
                      </a:gs>
                      <a:gs pos="100000">
                        <a:schemeClr val="bg1">
                          <a:lumMod val="85000"/>
                          <a:alpha val="50000"/>
                        </a:schemeClr>
                      </a:gs>
                    </a:gsLst>
                    <a:lin ang="5400000" scaled="0"/>
                  </a:gradFill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9" name="Line 1046"/>
                <p:cNvSpPr>
                  <a:spLocks noChangeShapeType="1"/>
                </p:cNvSpPr>
                <p:nvPr/>
              </p:nvSpPr>
              <p:spPr bwMode="auto">
                <a:xfrm>
                  <a:off x="3410" y="1335"/>
                  <a:ext cx="260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7" name="Rectangle 1045"/>
              <p:cNvSpPr>
                <a:spLocks noChangeArrowheads="1"/>
              </p:cNvSpPr>
              <p:nvPr/>
            </p:nvSpPr>
            <p:spPr bwMode="auto">
              <a:xfrm>
                <a:off x="8896724" y="4615489"/>
                <a:ext cx="84105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altLang="nl-NL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kstvak 55"/>
            <p:cNvSpPr txBox="1"/>
            <p:nvPr/>
          </p:nvSpPr>
          <p:spPr>
            <a:xfrm>
              <a:off x="7717979" y="5031001"/>
              <a:ext cx="2390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0746" y="-34206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vertepunt.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-2454" y="2060848"/>
            <a:ext cx="851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bijziende oog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ongeaccommodeerd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ligt te dichtbij.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-34312" y="404664"/>
            <a:ext cx="913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normale oog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ongeaccomodeerd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ligt oneindig ver weg.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ctieknop: Verder of Volgende 4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-248292" y="803167"/>
            <a:ext cx="8973378" cy="990600"/>
            <a:chOff x="-248292" y="4521119"/>
            <a:chExt cx="8973378" cy="990600"/>
          </a:xfrm>
        </p:grpSpPr>
        <p:sp>
          <p:nvSpPr>
            <p:cNvPr id="22" name="Trapezium 21"/>
            <p:cNvSpPr/>
            <p:nvPr/>
          </p:nvSpPr>
          <p:spPr>
            <a:xfrm rot="16200000">
              <a:off x="3567708" y="1019278"/>
              <a:ext cx="360000" cy="7992000"/>
            </a:xfrm>
            <a:prstGeom prst="trapezoid">
              <a:avLst>
                <a:gd name="adj" fmla="val 4229"/>
              </a:avLst>
            </a:prstGeom>
            <a:solidFill>
              <a:srgbClr val="FF00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7" name="Group 1042"/>
            <p:cNvGrpSpPr>
              <a:grpSpLocks/>
            </p:cNvGrpSpPr>
            <p:nvPr/>
          </p:nvGrpSpPr>
          <p:grpSpPr bwMode="auto">
            <a:xfrm>
              <a:off x="112548" y="4521119"/>
              <a:ext cx="8610600" cy="990600"/>
              <a:chOff x="144" y="1018"/>
              <a:chExt cx="5424" cy="624"/>
            </a:xfrm>
          </p:grpSpPr>
          <p:grpSp>
            <p:nvGrpSpPr>
              <p:cNvPr id="28" name="Group 1043"/>
              <p:cNvGrpSpPr>
                <a:grpSpLocks/>
              </p:cNvGrpSpPr>
              <p:nvPr/>
            </p:nvGrpSpPr>
            <p:grpSpPr bwMode="auto">
              <a:xfrm>
                <a:off x="4938" y="1018"/>
                <a:ext cx="623" cy="624"/>
                <a:chOff x="3614" y="1450"/>
                <a:chExt cx="623" cy="624"/>
              </a:xfrm>
            </p:grpSpPr>
            <p:sp>
              <p:nvSpPr>
                <p:cNvPr id="30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3614" y="1450"/>
                  <a:ext cx="623" cy="6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51000"/>
                      </a:schemeClr>
                    </a:gs>
                    <a:gs pos="50000">
                      <a:schemeClr val="accent1">
                        <a:lumMod val="20000"/>
                        <a:lumOff val="80000"/>
                        <a:alpha val="51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49000"/>
                      </a:schemeClr>
                    </a:gs>
                  </a:gsLst>
                  <a:lin ang="2700000" scaled="1"/>
                  <a:tileRect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1045"/>
                <p:cNvSpPr>
                  <a:spLocks/>
                </p:cNvSpPr>
                <p:nvPr/>
              </p:nvSpPr>
              <p:spPr bwMode="auto">
                <a:xfrm>
                  <a:off x="3683" y="1566"/>
                  <a:ext cx="45" cy="384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  <a:alpha val="51000"/>
                      </a:schemeClr>
                    </a:gs>
                    <a:gs pos="50000">
                      <a:schemeClr val="bg1">
                        <a:lumMod val="95000"/>
                        <a:alpha val="51000"/>
                      </a:schemeClr>
                    </a:gs>
                    <a:gs pos="100000">
                      <a:schemeClr val="bg1">
                        <a:lumMod val="85000"/>
                        <a:alpha val="50000"/>
                      </a:schemeClr>
                    </a:gs>
                  </a:gsLst>
                  <a:lin ang="5400000" scaled="0"/>
                </a:gradFill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" name="Line 1046"/>
              <p:cNvSpPr>
                <a:spLocks noChangeShapeType="1"/>
              </p:cNvSpPr>
              <p:nvPr/>
            </p:nvSpPr>
            <p:spPr bwMode="auto">
              <a:xfrm>
                <a:off x="144" y="1339"/>
                <a:ext cx="54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" name="Gelijkbenige driehoek 43"/>
            <p:cNvSpPr/>
            <p:nvPr/>
          </p:nvSpPr>
          <p:spPr>
            <a:xfrm rot="5400000">
              <a:off x="8059086" y="4532771"/>
              <a:ext cx="360000" cy="972000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tangle 1045"/>
            <p:cNvSpPr>
              <a:spLocks noChangeArrowheads="1"/>
            </p:cNvSpPr>
            <p:nvPr/>
          </p:nvSpPr>
          <p:spPr bwMode="auto">
            <a:xfrm>
              <a:off x="35496" y="4541058"/>
              <a:ext cx="8410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← V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kstvak 62"/>
          <p:cNvSpPr txBox="1"/>
          <p:nvPr/>
        </p:nvSpPr>
        <p:spPr>
          <a:xfrm>
            <a:off x="-37842" y="3631173"/>
            <a:ext cx="93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ooglens is te bol (kan niet plat genoeg gemaakt worden).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35496" y="1484784"/>
            <a:ext cx="771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evenwijdig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bundel komt samen op het netvlies.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-34312" y="3212976"/>
            <a:ext cx="771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d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ivergerend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bundel komt op het netvlies samen.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kstvak 63"/>
          <p:cNvSpPr txBox="1"/>
          <p:nvPr/>
        </p:nvSpPr>
        <p:spPr>
          <a:xfrm>
            <a:off x="-6370" y="4139305"/>
            <a:ext cx="910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verziende oog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ongeaccomodeerd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V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ligt achter het oog.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kstvak 64"/>
          <p:cNvSpPr txBox="1"/>
          <p:nvPr/>
        </p:nvSpPr>
        <p:spPr>
          <a:xfrm>
            <a:off x="-1684" y="5766577"/>
            <a:ext cx="916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ooglens is te plat (kan niet bol genoeg gemaakt worden).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-11802" y="6223461"/>
            <a:ext cx="771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convergerende bundel kom samen op het netvlies.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Vrije vorm 11"/>
          <p:cNvSpPr/>
          <p:nvPr/>
        </p:nvSpPr>
        <p:spPr>
          <a:xfrm>
            <a:off x="6543675" y="5001730"/>
            <a:ext cx="949325" cy="432000"/>
          </a:xfrm>
          <a:custGeom>
            <a:avLst/>
            <a:gdLst>
              <a:gd name="connsiteX0" fmla="*/ 942975 w 942975"/>
              <a:gd name="connsiteY0" fmla="*/ 200025 h 438150"/>
              <a:gd name="connsiteX1" fmla="*/ 0 w 942975"/>
              <a:gd name="connsiteY1" fmla="*/ 0 h 438150"/>
              <a:gd name="connsiteX2" fmla="*/ 28575 w 942975"/>
              <a:gd name="connsiteY2" fmla="*/ 438150 h 438150"/>
              <a:gd name="connsiteX3" fmla="*/ 942975 w 942975"/>
              <a:gd name="connsiteY3" fmla="*/ 200025 h 438150"/>
              <a:gd name="connsiteX0" fmla="*/ 942975 w 942975"/>
              <a:gd name="connsiteY0" fmla="*/ 200025 h 450850"/>
              <a:gd name="connsiteX1" fmla="*/ 0 w 942975"/>
              <a:gd name="connsiteY1" fmla="*/ 0 h 450850"/>
              <a:gd name="connsiteX2" fmla="*/ 3175 w 942975"/>
              <a:gd name="connsiteY2" fmla="*/ 450850 h 450850"/>
              <a:gd name="connsiteX3" fmla="*/ 942975 w 942975"/>
              <a:gd name="connsiteY3" fmla="*/ 200025 h 450850"/>
              <a:gd name="connsiteX0" fmla="*/ 949325 w 949325"/>
              <a:gd name="connsiteY0" fmla="*/ 219906 h 450850"/>
              <a:gd name="connsiteX1" fmla="*/ 0 w 949325"/>
              <a:gd name="connsiteY1" fmla="*/ 0 h 450850"/>
              <a:gd name="connsiteX2" fmla="*/ 3175 w 949325"/>
              <a:gd name="connsiteY2" fmla="*/ 450850 h 450850"/>
              <a:gd name="connsiteX3" fmla="*/ 949325 w 949325"/>
              <a:gd name="connsiteY3" fmla="*/ 219906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325" h="450850">
                <a:moveTo>
                  <a:pt x="949325" y="219906"/>
                </a:moveTo>
                <a:lnTo>
                  <a:pt x="0" y="0"/>
                </a:lnTo>
                <a:cubicBezTo>
                  <a:pt x="1058" y="150283"/>
                  <a:pt x="2117" y="300567"/>
                  <a:pt x="3175" y="450850"/>
                </a:cubicBezTo>
                <a:lnTo>
                  <a:pt x="949325" y="219906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Vrije vorm 12"/>
          <p:cNvSpPr/>
          <p:nvPr/>
        </p:nvSpPr>
        <p:spPr>
          <a:xfrm>
            <a:off x="4493741" y="4701532"/>
            <a:ext cx="2047875" cy="1007910"/>
          </a:xfrm>
          <a:custGeom>
            <a:avLst/>
            <a:gdLst>
              <a:gd name="connsiteX0" fmla="*/ 0 w 2038350"/>
              <a:gd name="connsiteY0" fmla="*/ 1095375 h 1095375"/>
              <a:gd name="connsiteX1" fmla="*/ 2038350 w 2038350"/>
              <a:gd name="connsiteY1" fmla="*/ 790575 h 1095375"/>
              <a:gd name="connsiteX2" fmla="*/ 2019300 w 2038350"/>
              <a:gd name="connsiteY2" fmla="*/ 342900 h 1095375"/>
              <a:gd name="connsiteX3" fmla="*/ 9525 w 2038350"/>
              <a:gd name="connsiteY3" fmla="*/ 0 h 1095375"/>
              <a:gd name="connsiteX4" fmla="*/ 0 w 2038350"/>
              <a:gd name="connsiteY4" fmla="*/ 1095375 h 1095375"/>
              <a:gd name="connsiteX0" fmla="*/ 0 w 2047875"/>
              <a:gd name="connsiteY0" fmla="*/ 1095375 h 1095375"/>
              <a:gd name="connsiteX1" fmla="*/ 2038350 w 2047875"/>
              <a:gd name="connsiteY1" fmla="*/ 790575 h 1095375"/>
              <a:gd name="connsiteX2" fmla="*/ 2047875 w 2047875"/>
              <a:gd name="connsiteY2" fmla="*/ 342900 h 1095375"/>
              <a:gd name="connsiteX3" fmla="*/ 9525 w 2047875"/>
              <a:gd name="connsiteY3" fmla="*/ 0 h 1095375"/>
              <a:gd name="connsiteX4" fmla="*/ 0 w 2047875"/>
              <a:gd name="connsiteY4" fmla="*/ 1095375 h 1095375"/>
              <a:gd name="connsiteX0" fmla="*/ 0 w 2047875"/>
              <a:gd name="connsiteY0" fmla="*/ 1071521 h 1071521"/>
              <a:gd name="connsiteX1" fmla="*/ 2038350 w 2047875"/>
              <a:gd name="connsiteY1" fmla="*/ 766721 h 1071521"/>
              <a:gd name="connsiteX2" fmla="*/ 2047875 w 2047875"/>
              <a:gd name="connsiteY2" fmla="*/ 319046 h 1071521"/>
              <a:gd name="connsiteX3" fmla="*/ 1574 w 2047875"/>
              <a:gd name="connsiteY3" fmla="*/ 0 h 1071521"/>
              <a:gd name="connsiteX4" fmla="*/ 0 w 2047875"/>
              <a:gd name="connsiteY4" fmla="*/ 1071521 h 1071521"/>
              <a:gd name="connsiteX0" fmla="*/ 0 w 2047875"/>
              <a:gd name="connsiteY0" fmla="*/ 1007910 h 1007910"/>
              <a:gd name="connsiteX1" fmla="*/ 2038350 w 2047875"/>
              <a:gd name="connsiteY1" fmla="*/ 766721 h 1007910"/>
              <a:gd name="connsiteX2" fmla="*/ 2047875 w 2047875"/>
              <a:gd name="connsiteY2" fmla="*/ 319046 h 1007910"/>
              <a:gd name="connsiteX3" fmla="*/ 1574 w 2047875"/>
              <a:gd name="connsiteY3" fmla="*/ 0 h 1007910"/>
              <a:gd name="connsiteX4" fmla="*/ 0 w 2047875"/>
              <a:gd name="connsiteY4" fmla="*/ 1007910 h 1007910"/>
              <a:gd name="connsiteX0" fmla="*/ 0 w 2047875"/>
              <a:gd name="connsiteY0" fmla="*/ 1007910 h 1007910"/>
              <a:gd name="connsiteX1" fmla="*/ 2038350 w 2047875"/>
              <a:gd name="connsiteY1" fmla="*/ 734916 h 1007910"/>
              <a:gd name="connsiteX2" fmla="*/ 2047875 w 2047875"/>
              <a:gd name="connsiteY2" fmla="*/ 319046 h 1007910"/>
              <a:gd name="connsiteX3" fmla="*/ 1574 w 2047875"/>
              <a:gd name="connsiteY3" fmla="*/ 0 h 1007910"/>
              <a:gd name="connsiteX4" fmla="*/ 0 w 2047875"/>
              <a:gd name="connsiteY4" fmla="*/ 1007910 h 10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875" h="1007910">
                <a:moveTo>
                  <a:pt x="0" y="1007910"/>
                </a:moveTo>
                <a:lnTo>
                  <a:pt x="2038350" y="734916"/>
                </a:lnTo>
                <a:lnTo>
                  <a:pt x="2047875" y="319046"/>
                </a:lnTo>
                <a:lnTo>
                  <a:pt x="1574" y="0"/>
                </a:lnTo>
                <a:cubicBezTo>
                  <a:pt x="1049" y="357174"/>
                  <a:pt x="525" y="650736"/>
                  <a:pt x="0" y="100791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  <p:sp>
        <p:nvSpPr>
          <p:cNvPr id="21" name="Vrije vorm 20"/>
          <p:cNvSpPr/>
          <p:nvPr/>
        </p:nvSpPr>
        <p:spPr>
          <a:xfrm>
            <a:off x="6535972" y="5000653"/>
            <a:ext cx="1335819" cy="429370"/>
          </a:xfrm>
          <a:custGeom>
            <a:avLst/>
            <a:gdLst>
              <a:gd name="connsiteX0" fmla="*/ 0 w 1335819"/>
              <a:gd name="connsiteY0" fmla="*/ 0 h 429370"/>
              <a:gd name="connsiteX1" fmla="*/ 1335819 w 1335819"/>
              <a:gd name="connsiteY1" fmla="*/ 222636 h 429370"/>
              <a:gd name="connsiteX2" fmla="*/ 7951 w 1335819"/>
              <a:gd name="connsiteY2" fmla="*/ 429370 h 4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819" h="429370">
                <a:moveTo>
                  <a:pt x="0" y="0"/>
                </a:moveTo>
                <a:lnTo>
                  <a:pt x="1335819" y="222636"/>
                </a:lnTo>
                <a:lnTo>
                  <a:pt x="7951" y="429370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3024" y="4581128"/>
            <a:ext cx="445014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bundel die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het oog valt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komt (virtueel) samen in V</a:t>
            </a:r>
            <a:r>
              <a:rPr 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in V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virtueel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4472" y="3355827"/>
            <a:ext cx="782304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Een evenwijdige bundel komt voor het netvlies samen.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rije vorm 18"/>
          <p:cNvSpPr/>
          <p:nvPr/>
        </p:nvSpPr>
        <p:spPr>
          <a:xfrm>
            <a:off x="-642939" y="2751350"/>
            <a:ext cx="9071839" cy="341864"/>
          </a:xfrm>
          <a:custGeom>
            <a:avLst/>
            <a:gdLst>
              <a:gd name="connsiteX0" fmla="*/ 0 w 8292662"/>
              <a:gd name="connsiteY0" fmla="*/ 0 h 441435"/>
              <a:gd name="connsiteX1" fmla="*/ 7740869 w 8292662"/>
              <a:gd name="connsiteY1" fmla="*/ 78828 h 441435"/>
              <a:gd name="connsiteX2" fmla="*/ 8292662 w 8292662"/>
              <a:gd name="connsiteY2" fmla="*/ 283780 h 441435"/>
              <a:gd name="connsiteX3" fmla="*/ 7677807 w 8292662"/>
              <a:gd name="connsiteY3" fmla="*/ 425669 h 441435"/>
              <a:gd name="connsiteX4" fmla="*/ 63062 w 8292662"/>
              <a:gd name="connsiteY4" fmla="*/ 4414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2662" h="441435">
                <a:moveTo>
                  <a:pt x="0" y="0"/>
                </a:moveTo>
                <a:lnTo>
                  <a:pt x="7740869" y="78828"/>
                </a:lnTo>
                <a:lnTo>
                  <a:pt x="8292662" y="283780"/>
                </a:lnTo>
                <a:lnTo>
                  <a:pt x="7677807" y="425669"/>
                </a:lnTo>
                <a:lnTo>
                  <a:pt x="63062" y="441435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Vrije vorm 61"/>
          <p:cNvSpPr/>
          <p:nvPr/>
        </p:nvSpPr>
        <p:spPr>
          <a:xfrm>
            <a:off x="-195219" y="5029461"/>
            <a:ext cx="8056922" cy="431490"/>
          </a:xfrm>
          <a:custGeom>
            <a:avLst/>
            <a:gdLst>
              <a:gd name="connsiteX0" fmla="*/ 0 w 8292662"/>
              <a:gd name="connsiteY0" fmla="*/ 0 h 441435"/>
              <a:gd name="connsiteX1" fmla="*/ 7740869 w 8292662"/>
              <a:gd name="connsiteY1" fmla="*/ 78828 h 441435"/>
              <a:gd name="connsiteX2" fmla="*/ 8292662 w 8292662"/>
              <a:gd name="connsiteY2" fmla="*/ 283780 h 441435"/>
              <a:gd name="connsiteX3" fmla="*/ 7677807 w 8292662"/>
              <a:gd name="connsiteY3" fmla="*/ 425669 h 441435"/>
              <a:gd name="connsiteX4" fmla="*/ 63062 w 8292662"/>
              <a:gd name="connsiteY4" fmla="*/ 441435 h 441435"/>
              <a:gd name="connsiteX0" fmla="*/ 0 w 8292662"/>
              <a:gd name="connsiteY0" fmla="*/ 0 h 441435"/>
              <a:gd name="connsiteX1" fmla="*/ 7668812 w 8292662"/>
              <a:gd name="connsiteY1" fmla="*/ 42149 h 441435"/>
              <a:gd name="connsiteX2" fmla="*/ 8292662 w 8292662"/>
              <a:gd name="connsiteY2" fmla="*/ 283780 h 441435"/>
              <a:gd name="connsiteX3" fmla="*/ 7677807 w 8292662"/>
              <a:gd name="connsiteY3" fmla="*/ 425669 h 441435"/>
              <a:gd name="connsiteX4" fmla="*/ 63062 w 8292662"/>
              <a:gd name="connsiteY4" fmla="*/ 441435 h 441435"/>
              <a:gd name="connsiteX0" fmla="*/ 0 w 8292662"/>
              <a:gd name="connsiteY0" fmla="*/ 0 h 441435"/>
              <a:gd name="connsiteX1" fmla="*/ 7668812 w 8292662"/>
              <a:gd name="connsiteY1" fmla="*/ 42149 h 441435"/>
              <a:gd name="connsiteX2" fmla="*/ 8292662 w 8292662"/>
              <a:gd name="connsiteY2" fmla="*/ 283780 h 441435"/>
              <a:gd name="connsiteX3" fmla="*/ 7677807 w 8292662"/>
              <a:gd name="connsiteY3" fmla="*/ 376765 h 441435"/>
              <a:gd name="connsiteX4" fmla="*/ 63062 w 8292662"/>
              <a:gd name="connsiteY4" fmla="*/ 441435 h 441435"/>
              <a:gd name="connsiteX0" fmla="*/ 0 w 8797063"/>
              <a:gd name="connsiteY0" fmla="*/ 0 h 441435"/>
              <a:gd name="connsiteX1" fmla="*/ 7668812 w 8797063"/>
              <a:gd name="connsiteY1" fmla="*/ 42149 h 441435"/>
              <a:gd name="connsiteX2" fmla="*/ 8797063 w 8797063"/>
              <a:gd name="connsiteY2" fmla="*/ 210424 h 441435"/>
              <a:gd name="connsiteX3" fmla="*/ 7677807 w 8797063"/>
              <a:gd name="connsiteY3" fmla="*/ 376765 h 441435"/>
              <a:gd name="connsiteX4" fmla="*/ 63062 w 8797063"/>
              <a:gd name="connsiteY4" fmla="*/ 441435 h 441435"/>
              <a:gd name="connsiteX0" fmla="*/ 1363669 w 8734001"/>
              <a:gd name="connsiteY0" fmla="*/ 31207 h 399286"/>
              <a:gd name="connsiteX1" fmla="*/ 7605750 w 8734001"/>
              <a:gd name="connsiteY1" fmla="*/ 0 h 399286"/>
              <a:gd name="connsiteX2" fmla="*/ 8734001 w 8734001"/>
              <a:gd name="connsiteY2" fmla="*/ 168275 h 399286"/>
              <a:gd name="connsiteX3" fmla="*/ 7614745 w 8734001"/>
              <a:gd name="connsiteY3" fmla="*/ 334616 h 399286"/>
              <a:gd name="connsiteX4" fmla="*/ 0 w 8734001"/>
              <a:gd name="connsiteY4" fmla="*/ 399286 h 399286"/>
              <a:gd name="connsiteX0" fmla="*/ 0 w 7370332"/>
              <a:gd name="connsiteY0" fmla="*/ 31207 h 334616"/>
              <a:gd name="connsiteX1" fmla="*/ 6242081 w 7370332"/>
              <a:gd name="connsiteY1" fmla="*/ 0 h 334616"/>
              <a:gd name="connsiteX2" fmla="*/ 7370332 w 7370332"/>
              <a:gd name="connsiteY2" fmla="*/ 168275 h 334616"/>
              <a:gd name="connsiteX3" fmla="*/ 6251076 w 7370332"/>
              <a:gd name="connsiteY3" fmla="*/ 334616 h 334616"/>
              <a:gd name="connsiteX4" fmla="*/ 5416 w 7370332"/>
              <a:gd name="connsiteY4" fmla="*/ 325929 h 334616"/>
              <a:gd name="connsiteX0" fmla="*/ 37819 w 7364916"/>
              <a:gd name="connsiteY0" fmla="*/ 6755 h 334616"/>
              <a:gd name="connsiteX1" fmla="*/ 6236665 w 7364916"/>
              <a:gd name="connsiteY1" fmla="*/ 0 h 334616"/>
              <a:gd name="connsiteX2" fmla="*/ 7364916 w 7364916"/>
              <a:gd name="connsiteY2" fmla="*/ 168275 h 334616"/>
              <a:gd name="connsiteX3" fmla="*/ 6245660 w 7364916"/>
              <a:gd name="connsiteY3" fmla="*/ 334616 h 334616"/>
              <a:gd name="connsiteX4" fmla="*/ 0 w 7364916"/>
              <a:gd name="connsiteY4" fmla="*/ 325929 h 33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4916" h="334616">
                <a:moveTo>
                  <a:pt x="37819" y="6755"/>
                </a:moveTo>
                <a:lnTo>
                  <a:pt x="6236665" y="0"/>
                </a:lnTo>
                <a:lnTo>
                  <a:pt x="7364916" y="168275"/>
                </a:lnTo>
                <a:lnTo>
                  <a:pt x="6245660" y="334616"/>
                </a:lnTo>
                <a:lnTo>
                  <a:pt x="0" y="325929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636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2" grpId="0"/>
      <p:bldP spid="23" grpId="0"/>
      <p:bldP spid="26" grpId="0"/>
      <p:bldP spid="63" grpId="0"/>
      <p:bldP spid="45" grpId="0"/>
      <p:bldP spid="46" grpId="0"/>
      <p:bldP spid="64" grpId="0"/>
      <p:bldP spid="65" grpId="0"/>
      <p:bldP spid="66" grpId="0"/>
      <p:bldP spid="12" grpId="0" animBg="1"/>
      <p:bldP spid="13" grpId="0" animBg="1"/>
      <p:bldP spid="21" grpId="0" animBg="1"/>
      <p:bldP spid="47" grpId="0" animBg="1"/>
      <p:bldP spid="72" grpId="0" animBg="1"/>
      <p:bldP spid="19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7" y="-34206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Bijziendheid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877" y="2564904"/>
            <a:ext cx="913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beeld valt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 netvlies.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877" y="2924944"/>
            <a:ext cx="67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Conclusie: Je hebt een bril met – glazen nodig.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ctieknop: Verder of Volgende 4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6877" y="489454"/>
            <a:ext cx="916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 in de verte te kunnen kijken is de ooglens te bol (kan niet plat genoeg gemaakt worden).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323082" y="3594057"/>
            <a:ext cx="8610600" cy="1800233"/>
            <a:chOff x="323082" y="740574"/>
            <a:chExt cx="8610600" cy="1800233"/>
          </a:xfrm>
        </p:grpSpPr>
        <p:grpSp>
          <p:nvGrpSpPr>
            <p:cNvPr id="27" name="Group 1042"/>
            <p:cNvGrpSpPr>
              <a:grpSpLocks/>
            </p:cNvGrpSpPr>
            <p:nvPr/>
          </p:nvGrpSpPr>
          <p:grpSpPr bwMode="auto">
            <a:xfrm>
              <a:off x="323082" y="740574"/>
              <a:ext cx="8610600" cy="1800233"/>
              <a:chOff x="77" y="766"/>
              <a:chExt cx="5424" cy="1134"/>
            </a:xfrm>
          </p:grpSpPr>
          <p:grpSp>
            <p:nvGrpSpPr>
              <p:cNvPr id="28" name="Group 1043"/>
              <p:cNvGrpSpPr>
                <a:grpSpLocks/>
              </p:cNvGrpSpPr>
              <p:nvPr/>
            </p:nvGrpSpPr>
            <p:grpSpPr bwMode="auto">
              <a:xfrm>
                <a:off x="4368" y="766"/>
                <a:ext cx="1133" cy="1134"/>
                <a:chOff x="3044" y="1198"/>
                <a:chExt cx="1133" cy="1134"/>
              </a:xfrm>
            </p:grpSpPr>
            <p:sp>
              <p:nvSpPr>
                <p:cNvPr id="30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44" y="1198"/>
                  <a:ext cx="1133" cy="113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51000"/>
                      </a:schemeClr>
                    </a:gs>
                    <a:gs pos="50000">
                      <a:schemeClr val="accent1">
                        <a:lumMod val="20000"/>
                        <a:lumOff val="80000"/>
                        <a:alpha val="51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49000"/>
                      </a:schemeClr>
                    </a:gs>
                  </a:gsLst>
                  <a:lin ang="2700000" scaled="1"/>
                  <a:tileRect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Freeform 1045"/>
                <p:cNvSpPr>
                  <a:spLocks/>
                </p:cNvSpPr>
                <p:nvPr/>
              </p:nvSpPr>
              <p:spPr bwMode="auto">
                <a:xfrm>
                  <a:off x="3117" y="1481"/>
                  <a:ext cx="68" cy="567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  <a:alpha val="51000"/>
                      </a:schemeClr>
                    </a:gs>
                    <a:gs pos="50000">
                      <a:schemeClr val="bg1">
                        <a:lumMod val="95000"/>
                        <a:alpha val="51000"/>
                      </a:schemeClr>
                    </a:gs>
                    <a:gs pos="100000">
                      <a:schemeClr val="bg1">
                        <a:lumMod val="85000"/>
                        <a:alpha val="50000"/>
                      </a:schemeClr>
                    </a:gs>
                  </a:gsLst>
                  <a:lin ang="5400000" scaled="0"/>
                </a:gradFill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9" name="Line 1046"/>
              <p:cNvSpPr>
                <a:spLocks noChangeShapeType="1"/>
              </p:cNvSpPr>
              <p:nvPr/>
            </p:nvSpPr>
            <p:spPr bwMode="auto">
              <a:xfrm>
                <a:off x="77" y="1329"/>
                <a:ext cx="54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Rectangle 1045"/>
            <p:cNvSpPr>
              <a:spLocks noChangeArrowheads="1"/>
            </p:cNvSpPr>
            <p:nvPr/>
          </p:nvSpPr>
          <p:spPr bwMode="auto">
            <a:xfrm>
              <a:off x="3324044" y="1230323"/>
              <a:ext cx="5760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3563888" y="1601504"/>
              <a:ext cx="0" cy="7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ep 36"/>
          <p:cNvGrpSpPr/>
          <p:nvPr/>
        </p:nvGrpSpPr>
        <p:grpSpPr>
          <a:xfrm>
            <a:off x="300940" y="4168815"/>
            <a:ext cx="6359292" cy="673508"/>
            <a:chOff x="300940" y="1315332"/>
            <a:chExt cx="6359292" cy="673508"/>
          </a:xfrm>
        </p:grpSpPr>
        <p:cxnSp>
          <p:nvCxnSpPr>
            <p:cNvPr id="19" name="Rechte verbindingslijn 18"/>
            <p:cNvCxnSpPr/>
            <p:nvPr/>
          </p:nvCxnSpPr>
          <p:spPr>
            <a:xfrm flipH="1">
              <a:off x="323082" y="1315332"/>
              <a:ext cx="63371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 flipH="1">
              <a:off x="300940" y="1988840"/>
              <a:ext cx="63371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ep 38"/>
          <p:cNvGrpSpPr/>
          <p:nvPr/>
        </p:nvGrpSpPr>
        <p:grpSpPr>
          <a:xfrm>
            <a:off x="6637283" y="4083193"/>
            <a:ext cx="2301765" cy="835574"/>
            <a:chOff x="6637283" y="1229710"/>
            <a:chExt cx="2301765" cy="835574"/>
          </a:xfrm>
        </p:grpSpPr>
        <p:sp>
          <p:nvSpPr>
            <p:cNvPr id="15" name="Vrije vorm 14"/>
            <p:cNvSpPr/>
            <p:nvPr/>
          </p:nvSpPr>
          <p:spPr>
            <a:xfrm>
              <a:off x="6662633" y="1229710"/>
              <a:ext cx="2276415" cy="409904"/>
            </a:xfrm>
            <a:custGeom>
              <a:avLst/>
              <a:gdLst>
                <a:gd name="connsiteX0" fmla="*/ 0 w 5391807"/>
                <a:gd name="connsiteY0" fmla="*/ 394138 h 409904"/>
                <a:gd name="connsiteX1" fmla="*/ 3720662 w 5391807"/>
                <a:gd name="connsiteY1" fmla="*/ 0 h 409904"/>
                <a:gd name="connsiteX2" fmla="*/ 5391807 w 5391807"/>
                <a:gd name="connsiteY2" fmla="*/ 409904 h 409904"/>
                <a:gd name="connsiteX0" fmla="*/ 0 w 2254469"/>
                <a:gd name="connsiteY0" fmla="*/ 63062 h 409904"/>
                <a:gd name="connsiteX1" fmla="*/ 583324 w 2254469"/>
                <a:gd name="connsiteY1" fmla="*/ 0 h 409904"/>
                <a:gd name="connsiteX2" fmla="*/ 2254469 w 2254469"/>
                <a:gd name="connsiteY2" fmla="*/ 409904 h 409904"/>
                <a:gd name="connsiteX0" fmla="*/ 0 w 2276415"/>
                <a:gd name="connsiteY0" fmla="*/ 77693 h 409904"/>
                <a:gd name="connsiteX1" fmla="*/ 605270 w 2276415"/>
                <a:gd name="connsiteY1" fmla="*/ 0 h 409904"/>
                <a:gd name="connsiteX2" fmla="*/ 2276415 w 2276415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415" h="409904">
                  <a:moveTo>
                    <a:pt x="0" y="77693"/>
                  </a:moveTo>
                  <a:lnTo>
                    <a:pt x="605270" y="0"/>
                  </a:lnTo>
                  <a:lnTo>
                    <a:pt x="2276415" y="40990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6637283" y="1655380"/>
              <a:ext cx="2301765" cy="409904"/>
            </a:xfrm>
            <a:custGeom>
              <a:avLst/>
              <a:gdLst>
                <a:gd name="connsiteX0" fmla="*/ 0 w 5376041"/>
                <a:gd name="connsiteY0" fmla="*/ 0 h 425669"/>
                <a:gd name="connsiteX1" fmla="*/ 3704896 w 5376041"/>
                <a:gd name="connsiteY1" fmla="*/ 425669 h 425669"/>
                <a:gd name="connsiteX2" fmla="*/ 5376041 w 5376041"/>
                <a:gd name="connsiteY2" fmla="*/ 15765 h 425669"/>
                <a:gd name="connsiteX0" fmla="*/ 0 w 2301765"/>
                <a:gd name="connsiteY0" fmla="*/ 331076 h 409904"/>
                <a:gd name="connsiteX1" fmla="*/ 630620 w 2301765"/>
                <a:gd name="connsiteY1" fmla="*/ 409904 h 409904"/>
                <a:gd name="connsiteX2" fmla="*/ 2301765 w 2301765"/>
                <a:gd name="connsiteY2" fmla="*/ 0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765" h="409904">
                  <a:moveTo>
                    <a:pt x="0" y="331076"/>
                  </a:moveTo>
                  <a:lnTo>
                    <a:pt x="630620" y="409904"/>
                  </a:lnTo>
                  <a:lnTo>
                    <a:pt x="230176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3547241" y="4168815"/>
            <a:ext cx="3105807" cy="671123"/>
            <a:chOff x="3547241" y="1315332"/>
            <a:chExt cx="3105807" cy="671123"/>
          </a:xfrm>
        </p:grpSpPr>
        <p:sp>
          <p:nvSpPr>
            <p:cNvPr id="21" name="Vrije vorm 20"/>
            <p:cNvSpPr/>
            <p:nvPr/>
          </p:nvSpPr>
          <p:spPr>
            <a:xfrm>
              <a:off x="3563007" y="1315332"/>
              <a:ext cx="3090041" cy="315310"/>
            </a:xfrm>
            <a:custGeom>
              <a:avLst/>
              <a:gdLst>
                <a:gd name="connsiteX0" fmla="*/ 0 w 3090041"/>
                <a:gd name="connsiteY0" fmla="*/ 315310 h 315310"/>
                <a:gd name="connsiteX1" fmla="*/ 3090041 w 3090041"/>
                <a:gd name="connsiteY1" fmla="*/ 0 h 31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0041" h="315310">
                  <a:moveTo>
                    <a:pt x="0" y="315310"/>
                  </a:moveTo>
                  <a:lnTo>
                    <a:pt x="3090041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Vrije vorm 24"/>
            <p:cNvSpPr/>
            <p:nvPr/>
          </p:nvSpPr>
          <p:spPr>
            <a:xfrm>
              <a:off x="3547241" y="1639614"/>
              <a:ext cx="3105807" cy="346841"/>
            </a:xfrm>
            <a:custGeom>
              <a:avLst/>
              <a:gdLst>
                <a:gd name="connsiteX0" fmla="*/ 0 w 3105807"/>
                <a:gd name="connsiteY0" fmla="*/ 0 h 346841"/>
                <a:gd name="connsiteX1" fmla="*/ 3105807 w 3105807"/>
                <a:gd name="connsiteY1" fmla="*/ 346841 h 34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807" h="346841">
                  <a:moveTo>
                    <a:pt x="0" y="0"/>
                  </a:moveTo>
                  <a:lnTo>
                    <a:pt x="3105807" y="346841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6468918" y="3212976"/>
            <a:ext cx="504056" cy="2163426"/>
            <a:chOff x="6468918" y="230078"/>
            <a:chExt cx="504056" cy="2163426"/>
          </a:xfrm>
        </p:grpSpPr>
        <p:cxnSp>
          <p:nvCxnSpPr>
            <p:cNvPr id="64" name="Rechte verbindingslijn 63"/>
            <p:cNvCxnSpPr/>
            <p:nvPr/>
          </p:nvCxnSpPr>
          <p:spPr>
            <a:xfrm>
              <a:off x="6660232" y="809504"/>
              <a:ext cx="0" cy="158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6468918" y="2300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endParaRPr 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323082" y="1124744"/>
            <a:ext cx="8610600" cy="1800233"/>
            <a:chOff x="323082" y="740574"/>
            <a:chExt cx="8610600" cy="1800233"/>
          </a:xfrm>
        </p:grpSpPr>
        <p:grpSp>
          <p:nvGrpSpPr>
            <p:cNvPr id="67" name="Group 1042"/>
            <p:cNvGrpSpPr>
              <a:grpSpLocks/>
            </p:cNvGrpSpPr>
            <p:nvPr/>
          </p:nvGrpSpPr>
          <p:grpSpPr bwMode="auto">
            <a:xfrm>
              <a:off x="323082" y="740574"/>
              <a:ext cx="8610600" cy="1800233"/>
              <a:chOff x="77" y="766"/>
              <a:chExt cx="5424" cy="1134"/>
            </a:xfrm>
          </p:grpSpPr>
          <p:grpSp>
            <p:nvGrpSpPr>
              <p:cNvPr id="70" name="Group 1043"/>
              <p:cNvGrpSpPr>
                <a:grpSpLocks/>
              </p:cNvGrpSpPr>
              <p:nvPr/>
            </p:nvGrpSpPr>
            <p:grpSpPr bwMode="auto">
              <a:xfrm>
                <a:off x="4368" y="766"/>
                <a:ext cx="1133" cy="1134"/>
                <a:chOff x="3044" y="1198"/>
                <a:chExt cx="1133" cy="1134"/>
              </a:xfrm>
            </p:grpSpPr>
            <p:sp>
              <p:nvSpPr>
                <p:cNvPr id="72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44" y="1198"/>
                  <a:ext cx="1133" cy="113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51000"/>
                      </a:schemeClr>
                    </a:gs>
                    <a:gs pos="50000">
                      <a:schemeClr val="accent1">
                        <a:lumMod val="20000"/>
                        <a:lumOff val="80000"/>
                        <a:alpha val="51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49000"/>
                      </a:schemeClr>
                    </a:gs>
                  </a:gsLst>
                  <a:lin ang="2700000" scaled="1"/>
                  <a:tileRect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1045"/>
                <p:cNvSpPr>
                  <a:spLocks/>
                </p:cNvSpPr>
                <p:nvPr/>
              </p:nvSpPr>
              <p:spPr bwMode="auto">
                <a:xfrm>
                  <a:off x="3117" y="1481"/>
                  <a:ext cx="68" cy="567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  <a:alpha val="51000"/>
                      </a:schemeClr>
                    </a:gs>
                    <a:gs pos="50000">
                      <a:schemeClr val="bg1">
                        <a:lumMod val="95000"/>
                        <a:alpha val="51000"/>
                      </a:schemeClr>
                    </a:gs>
                    <a:gs pos="100000">
                      <a:schemeClr val="bg1">
                        <a:lumMod val="85000"/>
                        <a:alpha val="50000"/>
                      </a:schemeClr>
                    </a:gs>
                  </a:gsLst>
                  <a:lin ang="5400000" scaled="0"/>
                </a:gradFill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1" name="Line 1046"/>
              <p:cNvSpPr>
                <a:spLocks noChangeShapeType="1"/>
              </p:cNvSpPr>
              <p:nvPr/>
            </p:nvSpPr>
            <p:spPr bwMode="auto">
              <a:xfrm>
                <a:off x="77" y="1329"/>
                <a:ext cx="54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" name="Rectangle 1045"/>
            <p:cNvSpPr>
              <a:spLocks noChangeArrowheads="1"/>
            </p:cNvSpPr>
            <p:nvPr/>
          </p:nvSpPr>
          <p:spPr bwMode="auto">
            <a:xfrm>
              <a:off x="3324044" y="1230323"/>
              <a:ext cx="5760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Rechte verbindingslijn 68"/>
            <p:cNvCxnSpPr/>
            <p:nvPr/>
          </p:nvCxnSpPr>
          <p:spPr>
            <a:xfrm>
              <a:off x="3563888" y="1601504"/>
              <a:ext cx="0" cy="7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ep 73"/>
          <p:cNvGrpSpPr/>
          <p:nvPr/>
        </p:nvGrpSpPr>
        <p:grpSpPr>
          <a:xfrm>
            <a:off x="300940" y="1699502"/>
            <a:ext cx="6912000" cy="673508"/>
            <a:chOff x="300940" y="1315332"/>
            <a:chExt cx="6359292" cy="673508"/>
          </a:xfrm>
        </p:grpSpPr>
        <p:cxnSp>
          <p:nvCxnSpPr>
            <p:cNvPr id="75" name="Rechte verbindingslijn 74"/>
            <p:cNvCxnSpPr/>
            <p:nvPr/>
          </p:nvCxnSpPr>
          <p:spPr>
            <a:xfrm flipH="1">
              <a:off x="323082" y="1315332"/>
              <a:ext cx="63371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/>
            <p:nvPr/>
          </p:nvCxnSpPr>
          <p:spPr>
            <a:xfrm flipH="1">
              <a:off x="300940" y="1988840"/>
              <a:ext cx="63371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ep 82"/>
          <p:cNvGrpSpPr/>
          <p:nvPr/>
        </p:nvGrpSpPr>
        <p:grpSpPr>
          <a:xfrm>
            <a:off x="7204841" y="1699502"/>
            <a:ext cx="1692000" cy="671123"/>
            <a:chOff x="7204841" y="1315332"/>
            <a:chExt cx="1692000" cy="671123"/>
          </a:xfrm>
        </p:grpSpPr>
        <p:cxnSp>
          <p:nvCxnSpPr>
            <p:cNvPr id="46" name="Rechte verbindingslijn 45"/>
            <p:cNvCxnSpPr>
              <a:cxnSpLocks noChangeAspect="1"/>
            </p:cNvCxnSpPr>
            <p:nvPr/>
          </p:nvCxnSpPr>
          <p:spPr>
            <a:xfrm>
              <a:off x="7204841" y="1315332"/>
              <a:ext cx="1692000" cy="46145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Vrije vorm 81"/>
            <p:cNvSpPr/>
            <p:nvPr/>
          </p:nvSpPr>
          <p:spPr>
            <a:xfrm>
              <a:off x="7204841" y="1497724"/>
              <a:ext cx="1692000" cy="488731"/>
            </a:xfrm>
            <a:custGeom>
              <a:avLst/>
              <a:gdLst>
                <a:gd name="connsiteX0" fmla="*/ 0 w 1734207"/>
                <a:gd name="connsiteY0" fmla="*/ 488731 h 488731"/>
                <a:gd name="connsiteX1" fmla="*/ 1734207 w 1734207"/>
                <a:gd name="connsiteY1" fmla="*/ 0 h 48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4207" h="488731">
                  <a:moveTo>
                    <a:pt x="0" y="488731"/>
                  </a:moveTo>
                  <a:lnTo>
                    <a:pt x="1734207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4" name="Tekstvak 83"/>
          <p:cNvSpPr txBox="1"/>
          <p:nvPr/>
        </p:nvSpPr>
        <p:spPr>
          <a:xfrm>
            <a:off x="6877" y="5445224"/>
            <a:ext cx="913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bril maakt van het voorwerp (v=∞) een virtueel beeld in V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kstvak 84"/>
          <p:cNvSpPr txBox="1"/>
          <p:nvPr/>
        </p:nvSpPr>
        <p:spPr>
          <a:xfrm>
            <a:off x="6877" y="5824394"/>
            <a:ext cx="920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stralen die in het oog vallen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lijken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uit V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 komen.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66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47" grpId="0"/>
      <p:bldP spid="6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7" y="-34206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Verziendheid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6877" y="2548877"/>
            <a:ext cx="913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beeld valt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achter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het netvlies.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877" y="2924944"/>
            <a:ext cx="67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Conclusie: Je hebt een bril met + glazen nodig.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ctieknop: Verder of Volgende 4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52322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63" name="Tekstvak 62"/>
          <p:cNvSpPr txBox="1"/>
          <p:nvPr/>
        </p:nvSpPr>
        <p:spPr>
          <a:xfrm>
            <a:off x="6877" y="489454"/>
            <a:ext cx="916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 dichtbij te kunnen kijken is de ooglens niet bol genoeg.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ep 40"/>
          <p:cNvGrpSpPr/>
          <p:nvPr/>
        </p:nvGrpSpPr>
        <p:grpSpPr>
          <a:xfrm>
            <a:off x="5364867" y="3365376"/>
            <a:ext cx="504056" cy="2011026"/>
            <a:chOff x="6487968" y="382478"/>
            <a:chExt cx="504056" cy="2011026"/>
          </a:xfrm>
        </p:grpSpPr>
        <p:cxnSp>
          <p:nvCxnSpPr>
            <p:cNvPr id="64" name="Rechte verbindingslijn 63"/>
            <p:cNvCxnSpPr/>
            <p:nvPr/>
          </p:nvCxnSpPr>
          <p:spPr>
            <a:xfrm>
              <a:off x="6660232" y="809504"/>
              <a:ext cx="0" cy="158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6487968" y="38247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1763687" y="1118394"/>
            <a:ext cx="6767667" cy="1804996"/>
            <a:chOff x="2909120" y="734224"/>
            <a:chExt cx="6781808" cy="1804996"/>
          </a:xfrm>
        </p:grpSpPr>
        <p:grpSp>
          <p:nvGrpSpPr>
            <p:cNvPr id="67" name="Group 1042"/>
            <p:cNvGrpSpPr>
              <a:grpSpLocks/>
            </p:cNvGrpSpPr>
            <p:nvPr/>
          </p:nvGrpSpPr>
          <p:grpSpPr bwMode="auto">
            <a:xfrm>
              <a:off x="2909120" y="734224"/>
              <a:ext cx="6781808" cy="1804996"/>
              <a:chOff x="1706" y="762"/>
              <a:chExt cx="4272" cy="1137"/>
            </a:xfrm>
          </p:grpSpPr>
          <p:grpSp>
            <p:nvGrpSpPr>
              <p:cNvPr id="70" name="Group 1043"/>
              <p:cNvGrpSpPr>
                <a:grpSpLocks/>
              </p:cNvGrpSpPr>
              <p:nvPr/>
            </p:nvGrpSpPr>
            <p:grpSpPr bwMode="auto">
              <a:xfrm>
                <a:off x="4368" y="762"/>
                <a:ext cx="1136" cy="1137"/>
                <a:chOff x="3044" y="1194"/>
                <a:chExt cx="1136" cy="1137"/>
              </a:xfrm>
            </p:grpSpPr>
            <p:sp>
              <p:nvSpPr>
                <p:cNvPr id="72" name="Oval 10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44" y="1194"/>
                  <a:ext cx="1136" cy="11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51000"/>
                      </a:schemeClr>
                    </a:gs>
                    <a:gs pos="50000">
                      <a:schemeClr val="accent1">
                        <a:lumMod val="20000"/>
                        <a:lumOff val="80000"/>
                        <a:alpha val="51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alpha val="49000"/>
                      </a:schemeClr>
                    </a:gs>
                  </a:gsLst>
                  <a:lin ang="2700000" scaled="1"/>
                  <a:tileRect/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Freeform 1045"/>
                <p:cNvSpPr>
                  <a:spLocks/>
                </p:cNvSpPr>
                <p:nvPr/>
              </p:nvSpPr>
              <p:spPr bwMode="auto">
                <a:xfrm>
                  <a:off x="3117" y="1481"/>
                  <a:ext cx="68" cy="567"/>
                </a:xfrm>
                <a:custGeom>
                  <a:avLst/>
                  <a:gdLst>
                    <a:gd name="T0" fmla="*/ 0 w 48"/>
                    <a:gd name="T1" fmla="*/ 0 h 432"/>
                    <a:gd name="T2" fmla="*/ 48 w 48"/>
                    <a:gd name="T3" fmla="*/ 240 h 432"/>
                    <a:gd name="T4" fmla="*/ 0 w 48"/>
                    <a:gd name="T5" fmla="*/ 43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432">
                      <a:moveTo>
                        <a:pt x="0" y="0"/>
                      </a:moveTo>
                      <a:cubicBezTo>
                        <a:pt x="24" y="84"/>
                        <a:pt x="48" y="168"/>
                        <a:pt x="48" y="240"/>
                      </a:cubicBezTo>
                      <a:cubicBezTo>
                        <a:pt x="48" y="312"/>
                        <a:pt x="24" y="372"/>
                        <a:pt x="0" y="432"/>
                      </a:cubicBezTo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  <a:alpha val="51000"/>
                      </a:schemeClr>
                    </a:gs>
                    <a:gs pos="50000">
                      <a:schemeClr val="bg1">
                        <a:lumMod val="95000"/>
                        <a:alpha val="51000"/>
                      </a:schemeClr>
                    </a:gs>
                    <a:gs pos="100000">
                      <a:schemeClr val="bg1">
                        <a:lumMod val="85000"/>
                        <a:alpha val="50000"/>
                      </a:schemeClr>
                    </a:gs>
                  </a:gsLst>
                  <a:lin ang="5400000" scaled="0"/>
                </a:gradFill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1" name="Line 1046"/>
              <p:cNvSpPr>
                <a:spLocks noChangeShapeType="1"/>
              </p:cNvSpPr>
              <p:nvPr/>
            </p:nvSpPr>
            <p:spPr bwMode="auto">
              <a:xfrm>
                <a:off x="1706" y="1329"/>
                <a:ext cx="42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" name="Rectangle 1045"/>
            <p:cNvSpPr>
              <a:spLocks noChangeArrowheads="1"/>
            </p:cNvSpPr>
            <p:nvPr/>
          </p:nvSpPr>
          <p:spPr bwMode="auto">
            <a:xfrm>
              <a:off x="3324044" y="1230323"/>
              <a:ext cx="57606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nl-NL" sz="2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Rechte verbindingslijn 68"/>
            <p:cNvCxnSpPr/>
            <p:nvPr/>
          </p:nvCxnSpPr>
          <p:spPr>
            <a:xfrm>
              <a:off x="3563888" y="1601504"/>
              <a:ext cx="0" cy="7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ep 73"/>
          <p:cNvGrpSpPr/>
          <p:nvPr/>
        </p:nvGrpSpPr>
        <p:grpSpPr>
          <a:xfrm>
            <a:off x="3706280" y="1680452"/>
            <a:ext cx="2332025" cy="672498"/>
            <a:chOff x="3302971" y="1315332"/>
            <a:chExt cx="3378388" cy="672498"/>
          </a:xfrm>
        </p:grpSpPr>
        <p:cxnSp>
          <p:nvCxnSpPr>
            <p:cNvPr id="75" name="Rechte verbindingslijn 74"/>
            <p:cNvCxnSpPr/>
            <p:nvPr/>
          </p:nvCxnSpPr>
          <p:spPr>
            <a:xfrm flipH="1">
              <a:off x="3302971" y="1315332"/>
              <a:ext cx="3378388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/>
            <p:nvPr/>
          </p:nvCxnSpPr>
          <p:spPr>
            <a:xfrm rot="5400000" flipH="1">
              <a:off x="4830163" y="136638"/>
              <a:ext cx="324000" cy="337838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ep 82"/>
          <p:cNvGrpSpPr/>
          <p:nvPr/>
        </p:nvGrpSpPr>
        <p:grpSpPr>
          <a:xfrm>
            <a:off x="6038937" y="1687276"/>
            <a:ext cx="2303996" cy="661602"/>
            <a:chOff x="7204841" y="1303106"/>
            <a:chExt cx="2303996" cy="661602"/>
          </a:xfrm>
        </p:grpSpPr>
        <p:cxnSp>
          <p:nvCxnSpPr>
            <p:cNvPr id="46" name="Rechte verbindingslijn 45"/>
            <p:cNvCxnSpPr>
              <a:cxnSpLocks noChangeAspect="1"/>
            </p:cNvCxnSpPr>
            <p:nvPr/>
          </p:nvCxnSpPr>
          <p:spPr>
            <a:xfrm>
              <a:off x="7204841" y="1303106"/>
              <a:ext cx="2303996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Vrije vorm 81"/>
            <p:cNvSpPr>
              <a:spLocks noChangeAspect="1"/>
            </p:cNvSpPr>
            <p:nvPr/>
          </p:nvSpPr>
          <p:spPr>
            <a:xfrm>
              <a:off x="7204841" y="1640708"/>
              <a:ext cx="2303996" cy="324000"/>
            </a:xfrm>
            <a:custGeom>
              <a:avLst/>
              <a:gdLst>
                <a:gd name="connsiteX0" fmla="*/ 0 w 1734207"/>
                <a:gd name="connsiteY0" fmla="*/ 488731 h 488731"/>
                <a:gd name="connsiteX1" fmla="*/ 1734207 w 1734207"/>
                <a:gd name="connsiteY1" fmla="*/ 0 h 48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4207" h="488731">
                  <a:moveTo>
                    <a:pt x="0" y="488731"/>
                  </a:moveTo>
                  <a:lnTo>
                    <a:pt x="1734207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4" name="Tekstvak 83"/>
          <p:cNvSpPr txBox="1"/>
          <p:nvPr/>
        </p:nvSpPr>
        <p:spPr>
          <a:xfrm>
            <a:off x="6877" y="5445224"/>
            <a:ext cx="913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bril maakt van het voorwerp in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een virtueel beeld in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kstvak 84"/>
          <p:cNvSpPr txBox="1"/>
          <p:nvPr/>
        </p:nvSpPr>
        <p:spPr>
          <a:xfrm>
            <a:off x="6877" y="5824394"/>
            <a:ext cx="920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stralen die in het oog vallen </a:t>
            </a:r>
            <a:r>
              <a:rPr 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lijken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uit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 komen.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ep 50"/>
          <p:cNvGrpSpPr/>
          <p:nvPr/>
        </p:nvGrpSpPr>
        <p:grpSpPr>
          <a:xfrm>
            <a:off x="3692444" y="4143704"/>
            <a:ext cx="1836001" cy="708497"/>
            <a:chOff x="3350778" y="1315332"/>
            <a:chExt cx="2607649" cy="708497"/>
          </a:xfrm>
        </p:grpSpPr>
        <p:cxnSp>
          <p:nvCxnSpPr>
            <p:cNvPr id="52" name="Rechte verbindingslijn 51"/>
            <p:cNvCxnSpPr/>
            <p:nvPr/>
          </p:nvCxnSpPr>
          <p:spPr>
            <a:xfrm flipH="1">
              <a:off x="3350778" y="1315332"/>
              <a:ext cx="2607648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5400000" flipH="1">
              <a:off x="4474603" y="540005"/>
              <a:ext cx="360000" cy="26076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2435207" y="4126410"/>
            <a:ext cx="3097989" cy="725217"/>
            <a:chOff x="2435207" y="4126410"/>
            <a:chExt cx="3097989" cy="725217"/>
          </a:xfrm>
        </p:grpSpPr>
        <p:sp>
          <p:nvSpPr>
            <p:cNvPr id="5" name="Vrije vorm 4"/>
            <p:cNvSpPr>
              <a:spLocks/>
            </p:cNvSpPr>
            <p:nvPr/>
          </p:nvSpPr>
          <p:spPr>
            <a:xfrm>
              <a:off x="2435207" y="4126410"/>
              <a:ext cx="3096000" cy="360000"/>
            </a:xfrm>
            <a:custGeom>
              <a:avLst/>
              <a:gdLst>
                <a:gd name="connsiteX0" fmla="*/ 0 w 6096000"/>
                <a:gd name="connsiteY0" fmla="*/ 723900 h 723900"/>
                <a:gd name="connsiteX1" fmla="*/ 6096000 w 6096000"/>
                <a:gd name="connsiteY1" fmla="*/ 0 h 723900"/>
                <a:gd name="connsiteX0" fmla="*/ 0 w 3714750"/>
                <a:gd name="connsiteY0" fmla="*/ 457200 h 457200"/>
                <a:gd name="connsiteX1" fmla="*/ 3714750 w 3714750"/>
                <a:gd name="connsiteY1" fmla="*/ 0 h 457200"/>
                <a:gd name="connsiteX0" fmla="*/ 0 w 3686175"/>
                <a:gd name="connsiteY0" fmla="*/ 409575 h 409575"/>
                <a:gd name="connsiteX1" fmla="*/ 3686175 w 3686175"/>
                <a:gd name="connsiteY1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6175" h="409575">
                  <a:moveTo>
                    <a:pt x="0" y="409575"/>
                  </a:moveTo>
                  <a:lnTo>
                    <a:pt x="3686175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Vrije vorm 5"/>
            <p:cNvSpPr/>
            <p:nvPr/>
          </p:nvSpPr>
          <p:spPr>
            <a:xfrm>
              <a:off x="2437196" y="4491627"/>
              <a:ext cx="3096000" cy="360000"/>
            </a:xfrm>
            <a:custGeom>
              <a:avLst/>
              <a:gdLst>
                <a:gd name="connsiteX0" fmla="*/ 0 w 5712031"/>
                <a:gd name="connsiteY0" fmla="*/ 0 h 700645"/>
                <a:gd name="connsiteX1" fmla="*/ 5712031 w 5712031"/>
                <a:gd name="connsiteY1" fmla="*/ 700645 h 70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2031" h="700645">
                  <a:moveTo>
                    <a:pt x="0" y="0"/>
                  </a:moveTo>
                  <a:lnTo>
                    <a:pt x="5712031" y="700645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763752" y="3594057"/>
            <a:ext cx="6768777" cy="1811346"/>
            <a:chOff x="1763752" y="3594057"/>
            <a:chExt cx="6768777" cy="1811346"/>
          </a:xfrm>
        </p:grpSpPr>
        <p:grpSp>
          <p:nvGrpSpPr>
            <p:cNvPr id="13" name="Groep 12"/>
            <p:cNvGrpSpPr/>
            <p:nvPr/>
          </p:nvGrpSpPr>
          <p:grpSpPr>
            <a:xfrm>
              <a:off x="1763752" y="3594057"/>
              <a:ext cx="6768777" cy="1811346"/>
              <a:chOff x="2899597" y="740574"/>
              <a:chExt cx="6802438" cy="1811346"/>
            </a:xfrm>
          </p:grpSpPr>
          <p:grpSp>
            <p:nvGrpSpPr>
              <p:cNvPr id="27" name="Group 1042"/>
              <p:cNvGrpSpPr>
                <a:grpSpLocks/>
              </p:cNvGrpSpPr>
              <p:nvPr/>
            </p:nvGrpSpPr>
            <p:grpSpPr bwMode="auto">
              <a:xfrm>
                <a:off x="2899597" y="740574"/>
                <a:ext cx="6802438" cy="1811346"/>
                <a:chOff x="1700" y="766"/>
                <a:chExt cx="4285" cy="1141"/>
              </a:xfrm>
            </p:grpSpPr>
            <p:grpSp>
              <p:nvGrpSpPr>
                <p:cNvPr id="28" name="Group 1043"/>
                <p:cNvGrpSpPr>
                  <a:grpSpLocks/>
                </p:cNvGrpSpPr>
                <p:nvPr/>
              </p:nvGrpSpPr>
              <p:grpSpPr bwMode="auto">
                <a:xfrm>
                  <a:off x="4379" y="766"/>
                  <a:ext cx="1139" cy="1141"/>
                  <a:chOff x="3055" y="1198"/>
                  <a:chExt cx="1139" cy="1141"/>
                </a:xfrm>
              </p:grpSpPr>
              <p:sp>
                <p:nvSpPr>
                  <p:cNvPr id="30" name="Oval 10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55" y="1198"/>
                    <a:ext cx="1139" cy="114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51000"/>
                        </a:schemeClr>
                      </a:gs>
                      <a:gs pos="50000">
                        <a:schemeClr val="accent1">
                          <a:lumMod val="20000"/>
                          <a:lumOff val="80000"/>
                          <a:alpha val="51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alpha val="49000"/>
                        </a:schemeClr>
                      </a:gs>
                    </a:gsLst>
                    <a:lin ang="2700000" scaled="1"/>
                    <a:tileRect/>
                  </a:gra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" name="Freeform 1045"/>
                  <p:cNvSpPr>
                    <a:spLocks/>
                  </p:cNvSpPr>
                  <p:nvPr/>
                </p:nvSpPr>
                <p:spPr bwMode="auto">
                  <a:xfrm>
                    <a:off x="3117" y="1481"/>
                    <a:ext cx="68" cy="567"/>
                  </a:xfrm>
                  <a:custGeom>
                    <a:avLst/>
                    <a:gdLst>
                      <a:gd name="T0" fmla="*/ 0 w 48"/>
                      <a:gd name="T1" fmla="*/ 0 h 432"/>
                      <a:gd name="T2" fmla="*/ 48 w 48"/>
                      <a:gd name="T3" fmla="*/ 240 h 432"/>
                      <a:gd name="T4" fmla="*/ 0 w 48"/>
                      <a:gd name="T5" fmla="*/ 432 h 4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8" h="432">
                        <a:moveTo>
                          <a:pt x="0" y="0"/>
                        </a:moveTo>
                        <a:cubicBezTo>
                          <a:pt x="24" y="84"/>
                          <a:pt x="48" y="168"/>
                          <a:pt x="48" y="240"/>
                        </a:cubicBezTo>
                        <a:cubicBezTo>
                          <a:pt x="48" y="312"/>
                          <a:pt x="24" y="372"/>
                          <a:pt x="0" y="432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bg1">
                          <a:lumMod val="85000"/>
                          <a:alpha val="51000"/>
                        </a:schemeClr>
                      </a:gs>
                      <a:gs pos="50000">
                        <a:schemeClr val="bg1">
                          <a:lumMod val="95000"/>
                          <a:alpha val="51000"/>
                        </a:schemeClr>
                      </a:gs>
                      <a:gs pos="100000">
                        <a:schemeClr val="bg1">
                          <a:lumMod val="85000"/>
                          <a:alpha val="50000"/>
                        </a:schemeClr>
                      </a:gs>
                    </a:gsLst>
                    <a:lin ang="5400000" scaled="0"/>
                  </a:gra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" name="Line 1046"/>
                <p:cNvSpPr>
                  <a:spLocks noChangeShapeType="1"/>
                </p:cNvSpPr>
                <p:nvPr/>
              </p:nvSpPr>
              <p:spPr bwMode="auto">
                <a:xfrm>
                  <a:off x="1700" y="1329"/>
                  <a:ext cx="428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" name="Rectangle 1045"/>
              <p:cNvSpPr>
                <a:spLocks noChangeArrowheads="1"/>
              </p:cNvSpPr>
              <p:nvPr/>
            </p:nvSpPr>
            <p:spPr bwMode="auto">
              <a:xfrm>
                <a:off x="3324044" y="1230323"/>
                <a:ext cx="57606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Rechte verbindingslijn 11"/>
              <p:cNvCxnSpPr/>
              <p:nvPr/>
            </p:nvCxnSpPr>
            <p:spPr>
              <a:xfrm>
                <a:off x="3563888" y="1601504"/>
                <a:ext cx="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ep 7"/>
            <p:cNvGrpSpPr/>
            <p:nvPr/>
          </p:nvGrpSpPr>
          <p:grpSpPr>
            <a:xfrm>
              <a:off x="3474915" y="3943649"/>
              <a:ext cx="573213" cy="580321"/>
              <a:chOff x="3474915" y="3943649"/>
              <a:chExt cx="573213" cy="580321"/>
            </a:xfrm>
          </p:grpSpPr>
          <p:cxnSp>
            <p:nvCxnSpPr>
              <p:cNvPr id="48" name="Rechte verbindingslijn 47"/>
              <p:cNvCxnSpPr/>
              <p:nvPr/>
            </p:nvCxnSpPr>
            <p:spPr>
              <a:xfrm>
                <a:off x="3684662" y="4451970"/>
                <a:ext cx="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1045"/>
              <p:cNvSpPr>
                <a:spLocks noChangeArrowheads="1"/>
              </p:cNvSpPr>
              <p:nvPr/>
            </p:nvSpPr>
            <p:spPr bwMode="auto">
              <a:xfrm>
                <a:off x="3474915" y="3943649"/>
                <a:ext cx="5732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20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nl-NL" altLang="nl-NL" sz="20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ep 38"/>
          <p:cNvGrpSpPr/>
          <p:nvPr/>
        </p:nvGrpSpPr>
        <p:grpSpPr>
          <a:xfrm>
            <a:off x="5538327" y="4061739"/>
            <a:ext cx="2232000" cy="835574"/>
            <a:chOff x="6654113" y="1200941"/>
            <a:chExt cx="2284936" cy="835574"/>
          </a:xfrm>
        </p:grpSpPr>
        <p:sp>
          <p:nvSpPr>
            <p:cNvPr id="15" name="Vrije vorm 14"/>
            <p:cNvSpPr/>
            <p:nvPr/>
          </p:nvSpPr>
          <p:spPr>
            <a:xfrm>
              <a:off x="6662633" y="1200941"/>
              <a:ext cx="2276415" cy="416728"/>
            </a:xfrm>
            <a:custGeom>
              <a:avLst/>
              <a:gdLst>
                <a:gd name="connsiteX0" fmla="*/ 0 w 5391807"/>
                <a:gd name="connsiteY0" fmla="*/ 394138 h 409904"/>
                <a:gd name="connsiteX1" fmla="*/ 3720662 w 5391807"/>
                <a:gd name="connsiteY1" fmla="*/ 0 h 409904"/>
                <a:gd name="connsiteX2" fmla="*/ 5391807 w 5391807"/>
                <a:gd name="connsiteY2" fmla="*/ 409904 h 409904"/>
                <a:gd name="connsiteX0" fmla="*/ 0 w 2254469"/>
                <a:gd name="connsiteY0" fmla="*/ 63062 h 409904"/>
                <a:gd name="connsiteX1" fmla="*/ 583324 w 2254469"/>
                <a:gd name="connsiteY1" fmla="*/ 0 h 409904"/>
                <a:gd name="connsiteX2" fmla="*/ 2254469 w 2254469"/>
                <a:gd name="connsiteY2" fmla="*/ 409904 h 409904"/>
                <a:gd name="connsiteX0" fmla="*/ 0 w 2276415"/>
                <a:gd name="connsiteY0" fmla="*/ 77693 h 409904"/>
                <a:gd name="connsiteX1" fmla="*/ 605270 w 2276415"/>
                <a:gd name="connsiteY1" fmla="*/ 0 h 409904"/>
                <a:gd name="connsiteX2" fmla="*/ 2276415 w 2276415"/>
                <a:gd name="connsiteY2" fmla="*/ 409904 h 409904"/>
                <a:gd name="connsiteX0" fmla="*/ 0 w 2276415"/>
                <a:gd name="connsiteY0" fmla="*/ 84517 h 416728"/>
                <a:gd name="connsiteX1" fmla="*/ 557503 w 2276415"/>
                <a:gd name="connsiteY1" fmla="*/ 0 h 416728"/>
                <a:gd name="connsiteX2" fmla="*/ 2276415 w 2276415"/>
                <a:gd name="connsiteY2" fmla="*/ 416728 h 416728"/>
                <a:gd name="connsiteX0" fmla="*/ 0 w 2276415"/>
                <a:gd name="connsiteY0" fmla="*/ 57222 h 416728"/>
                <a:gd name="connsiteX1" fmla="*/ 557503 w 2276415"/>
                <a:gd name="connsiteY1" fmla="*/ 0 h 416728"/>
                <a:gd name="connsiteX2" fmla="*/ 2276415 w 2276415"/>
                <a:gd name="connsiteY2" fmla="*/ 416728 h 41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415" h="416728">
                  <a:moveTo>
                    <a:pt x="0" y="57222"/>
                  </a:moveTo>
                  <a:lnTo>
                    <a:pt x="557503" y="0"/>
                  </a:lnTo>
                  <a:lnTo>
                    <a:pt x="2276415" y="41672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6654113" y="1633435"/>
              <a:ext cx="2284936" cy="403080"/>
            </a:xfrm>
            <a:custGeom>
              <a:avLst/>
              <a:gdLst>
                <a:gd name="connsiteX0" fmla="*/ 0 w 5376041"/>
                <a:gd name="connsiteY0" fmla="*/ 0 h 425669"/>
                <a:gd name="connsiteX1" fmla="*/ 3704896 w 5376041"/>
                <a:gd name="connsiteY1" fmla="*/ 425669 h 425669"/>
                <a:gd name="connsiteX2" fmla="*/ 5376041 w 5376041"/>
                <a:gd name="connsiteY2" fmla="*/ 15765 h 425669"/>
                <a:gd name="connsiteX0" fmla="*/ 0 w 2301765"/>
                <a:gd name="connsiteY0" fmla="*/ 331076 h 409904"/>
                <a:gd name="connsiteX1" fmla="*/ 630620 w 2301765"/>
                <a:gd name="connsiteY1" fmla="*/ 409904 h 409904"/>
                <a:gd name="connsiteX2" fmla="*/ 2301765 w 2301765"/>
                <a:gd name="connsiteY2" fmla="*/ 0 h 409904"/>
                <a:gd name="connsiteX0" fmla="*/ 0 w 2301765"/>
                <a:gd name="connsiteY0" fmla="*/ 331076 h 403080"/>
                <a:gd name="connsiteX1" fmla="*/ 582853 w 2301765"/>
                <a:gd name="connsiteY1" fmla="*/ 403080 h 403080"/>
                <a:gd name="connsiteX2" fmla="*/ 2301765 w 2301765"/>
                <a:gd name="connsiteY2" fmla="*/ 0 h 403080"/>
                <a:gd name="connsiteX0" fmla="*/ 0 w 2284936"/>
                <a:gd name="connsiteY0" fmla="*/ 347905 h 403080"/>
                <a:gd name="connsiteX1" fmla="*/ 566024 w 2284936"/>
                <a:gd name="connsiteY1" fmla="*/ 403080 h 403080"/>
                <a:gd name="connsiteX2" fmla="*/ 2284936 w 2284936"/>
                <a:gd name="connsiteY2" fmla="*/ 0 h 40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4936" h="403080">
                  <a:moveTo>
                    <a:pt x="0" y="347905"/>
                  </a:moveTo>
                  <a:lnTo>
                    <a:pt x="566024" y="403080"/>
                  </a:lnTo>
                  <a:lnTo>
                    <a:pt x="2284936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91843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47" grpId="0"/>
      <p:bldP spid="6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8120</TotalTime>
  <Words>1653</Words>
  <Application>Microsoft Office PowerPoint</Application>
  <PresentationFormat>Diavoorstelling (4:3)</PresentationFormat>
  <Paragraphs>291</Paragraphs>
  <Slides>19</Slides>
  <Notes>2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Standaardontwerp</vt:lpstr>
      <vt:lpstr>Oog, bril, gezichtshoek en loep</vt:lpstr>
      <vt:lpstr>Bouw van het oog</vt:lpstr>
      <vt:lpstr>Verdeling van kegeltjes en staafjes op het netvlies.</vt:lpstr>
      <vt:lpstr>De blinde vlek. (Deze ligt aan de “neuskant” op het netvlies)</vt:lpstr>
      <vt:lpstr>Lichtbundel naar het oog.</vt:lpstr>
      <vt:lpstr>Nabijheidpunt en vertepunt.</vt:lpstr>
      <vt:lpstr>Het vertepunt.</vt:lpstr>
      <vt:lpstr>Bijziendheid</vt:lpstr>
      <vt:lpstr>Verziendheid</vt:lpstr>
      <vt:lpstr>Oudziendheid</vt:lpstr>
      <vt:lpstr>Een bril voor een verziende. Een voorbeeld.</vt:lpstr>
      <vt:lpstr>Een bril voor een bijziende. Een voorbeeld.</vt:lpstr>
      <vt:lpstr>De maximale gezichtshoek max</vt:lpstr>
      <vt:lpstr>De gezichtshoek  met vergrootglas (loep)</vt:lpstr>
      <vt:lpstr>Een loep en een ongeaccommodeerd oog.</vt:lpstr>
      <vt:lpstr>Samenvatting brilsterkte ( f in m, S in dpt)</vt:lpstr>
      <vt:lpstr>Data van het oog.</vt:lpstr>
      <vt:lpstr>Data van het oog. Bron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Oog, bril en loep</dc:title>
  <dc:creator>Ton&amp;Els;agtijmensen</dc:creator>
  <cp:lastModifiedBy>Ton&amp;Els</cp:lastModifiedBy>
  <cp:revision>221</cp:revision>
  <dcterms:created xsi:type="dcterms:W3CDTF">2018-10-17T19:31:30Z</dcterms:created>
  <dcterms:modified xsi:type="dcterms:W3CDTF">2023-03-26T12:42:04Z</dcterms:modified>
</cp:coreProperties>
</file>