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9A62A-294A-45F0-8172-5A6853B8DCAC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837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B9206-80C1-4764-AF05-021D22AA14B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84342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56B24-2E0C-480B-BC0C-610655E1593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601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A700F-6525-49E0-B6A4-7D4A10F6020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861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8E055-87C9-4B5D-8CAB-F34B80D7FB78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3288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E45EC-D7C7-4986-8F55-2DA5AE64ED1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250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7DC02-E6E7-4748-8F8B-58EE71B21001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253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78854-0AAF-4489-9952-FCFD0405A06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441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1E307-517E-4EA7-AE91-E983EC89B1C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416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137C6-5029-490E-A32A-BA4FBA7518C1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724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EF96E-73C2-40F7-BF33-F0D9153EA79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3811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72D057-1F25-4DCA-B01A-9D4BABBF85D4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3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hyperlink" Target="http://www.agtijmensen.nl/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20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" y="28575"/>
            <a:ext cx="7772400" cy="765175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Numerieke natuurkunde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3" y="1125538"/>
            <a:ext cx="9101137" cy="2951162"/>
          </a:xfrm>
        </p:spPr>
        <p:txBody>
          <a:bodyPr/>
          <a:lstStyle/>
          <a:p>
            <a:pPr marL="171450" indent="-171450" algn="l">
              <a:buFontTx/>
              <a:buAutoNum type="arabicPeriod"/>
            </a:pPr>
            <a:r>
              <a:rPr lang="en-US" altLang="nl-NL" b="1" dirty="0" err="1">
                <a:solidFill>
                  <a:schemeClr val="accent2"/>
                </a:solidFill>
                <a:hlinkClick r:id="rId2" action="ppaction://hlinksldjump"/>
              </a:rPr>
              <a:t>Eenparige</a:t>
            </a:r>
            <a:r>
              <a:rPr lang="en-US" altLang="nl-NL" b="1" dirty="0">
                <a:solidFill>
                  <a:schemeClr val="accent2"/>
                </a:solidFill>
                <a:hlinkClick r:id="rId2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2" action="ppaction://hlinksldjump"/>
              </a:rPr>
              <a:t>beweging</a:t>
            </a:r>
            <a:endParaRPr lang="en-US" altLang="nl-NL" b="1" dirty="0">
              <a:solidFill>
                <a:schemeClr val="accent2"/>
              </a:solidFill>
            </a:endParaRPr>
          </a:p>
          <a:p>
            <a:pPr marL="171450" indent="-171450" algn="l">
              <a:buFontTx/>
              <a:buAutoNum type="arabicPeriod"/>
            </a:pPr>
            <a:r>
              <a:rPr lang="en-US" altLang="nl-NL" b="1" dirty="0" err="1">
                <a:solidFill>
                  <a:schemeClr val="accent2"/>
                </a:solidFill>
                <a:hlinkClick r:id="rId3" action="ppaction://hlinksldjump"/>
              </a:rPr>
              <a:t>Eenparig</a:t>
            </a:r>
            <a:r>
              <a:rPr lang="en-US" altLang="nl-NL" b="1" dirty="0">
                <a:solidFill>
                  <a:schemeClr val="accent2"/>
                </a:solidFill>
                <a:hlinkClick r:id="rId3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3" action="ppaction://hlinksldjump"/>
              </a:rPr>
              <a:t>versnelde</a:t>
            </a:r>
            <a:r>
              <a:rPr lang="en-US" altLang="nl-NL" b="1" dirty="0">
                <a:solidFill>
                  <a:schemeClr val="accent2"/>
                </a:solidFill>
                <a:hlinkClick r:id="rId3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3" action="ppaction://hlinksldjump"/>
              </a:rPr>
              <a:t>beweging</a:t>
            </a:r>
            <a:endParaRPr lang="en-US" altLang="nl-NL" b="1" dirty="0">
              <a:solidFill>
                <a:schemeClr val="accent2"/>
              </a:solidFill>
            </a:endParaRPr>
          </a:p>
          <a:p>
            <a:pPr marL="171450" indent="-171450" algn="l">
              <a:buFontTx/>
              <a:buAutoNum type="arabicPeriod"/>
            </a:pPr>
            <a:r>
              <a:rPr lang="en-US" altLang="nl-NL" b="1" dirty="0" err="1">
                <a:solidFill>
                  <a:schemeClr val="accent2"/>
                </a:solidFill>
                <a:hlinkClick r:id="rId4" action="ppaction://hlinksldjump"/>
              </a:rPr>
              <a:t>Banksaldo</a:t>
            </a:r>
            <a:r>
              <a:rPr lang="en-US" altLang="nl-NL" b="1" dirty="0">
                <a:solidFill>
                  <a:schemeClr val="accent2"/>
                </a:solidFill>
                <a:hlinkClick r:id="rId4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4" action="ppaction://hlinksldjump"/>
              </a:rPr>
              <a:t>bij</a:t>
            </a:r>
            <a:r>
              <a:rPr lang="en-US" altLang="nl-NL" b="1" dirty="0">
                <a:solidFill>
                  <a:schemeClr val="accent2"/>
                </a:solidFill>
                <a:hlinkClick r:id="rId4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4" action="ppaction://hlinksldjump"/>
              </a:rPr>
              <a:t>constante</a:t>
            </a:r>
            <a:r>
              <a:rPr lang="en-US" altLang="nl-NL" b="1" dirty="0">
                <a:solidFill>
                  <a:schemeClr val="accent2"/>
                </a:solidFill>
                <a:hlinkClick r:id="rId4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4" action="ppaction://hlinksldjump"/>
              </a:rPr>
              <a:t>rente</a:t>
            </a:r>
            <a:r>
              <a:rPr lang="en-US" altLang="nl-NL" b="1" dirty="0">
                <a:solidFill>
                  <a:schemeClr val="accent2"/>
                </a:solidFill>
                <a:hlinkClick r:id="rId4" action="ppaction://hlinksldjump"/>
              </a:rPr>
              <a:t> (</a:t>
            </a:r>
            <a:r>
              <a:rPr lang="en-US" altLang="nl-NL" b="1" dirty="0" err="1">
                <a:solidFill>
                  <a:schemeClr val="accent2"/>
                </a:solidFill>
                <a:hlinkClick r:id="rId4" action="ppaction://hlinksldjump"/>
              </a:rPr>
              <a:t>opgave</a:t>
            </a:r>
            <a:r>
              <a:rPr lang="en-US" altLang="nl-NL" b="1" dirty="0">
                <a:solidFill>
                  <a:schemeClr val="accent2"/>
                </a:solidFill>
                <a:hlinkClick r:id="rId4" action="ppaction://hlinksldjump"/>
              </a:rPr>
              <a:t> 1)</a:t>
            </a:r>
            <a:endParaRPr lang="en-US" altLang="nl-NL" b="1" dirty="0">
              <a:solidFill>
                <a:schemeClr val="accent2"/>
              </a:solidFill>
            </a:endParaRPr>
          </a:p>
          <a:p>
            <a:pPr marL="171450" indent="-171450" algn="l">
              <a:buFontTx/>
              <a:buAutoNum type="arabicPeriod"/>
            </a:pPr>
            <a:r>
              <a:rPr lang="en-US" altLang="nl-NL" b="1" dirty="0" err="1">
                <a:solidFill>
                  <a:schemeClr val="accent2"/>
                </a:solidFill>
                <a:hlinkClick r:id="rId5" action="ppaction://hlinksldjump"/>
              </a:rPr>
              <a:t>Optrekkende</a:t>
            </a:r>
            <a:r>
              <a:rPr lang="en-US" altLang="nl-NL" b="1" dirty="0">
                <a:solidFill>
                  <a:schemeClr val="accent2"/>
                </a:solidFill>
                <a:hlinkClick r:id="rId5" action="ppaction://hlinksldjump"/>
              </a:rPr>
              <a:t> auto </a:t>
            </a:r>
            <a:r>
              <a:rPr lang="en-US" altLang="nl-NL" b="1" dirty="0" err="1">
                <a:solidFill>
                  <a:schemeClr val="accent2"/>
                </a:solidFill>
                <a:hlinkClick r:id="rId5" action="ppaction://hlinksldjump"/>
              </a:rPr>
              <a:t>zonder</a:t>
            </a:r>
            <a:r>
              <a:rPr lang="en-US" altLang="nl-NL" b="1" dirty="0">
                <a:solidFill>
                  <a:schemeClr val="accent2"/>
                </a:solidFill>
                <a:hlinkClick r:id="rId5" action="ppaction://hlinksldjump"/>
              </a:rPr>
              <a:t> </a:t>
            </a:r>
            <a:r>
              <a:rPr lang="en-US" altLang="nl-NL" b="1" dirty="0" err="1">
                <a:solidFill>
                  <a:schemeClr val="accent2"/>
                </a:solidFill>
                <a:hlinkClick r:id="rId5" action="ppaction://hlinksldjump"/>
              </a:rPr>
              <a:t>luchtweerstand</a:t>
            </a:r>
            <a:endParaRPr lang="en-US" altLang="nl-NL" b="1" dirty="0">
              <a:solidFill>
                <a:schemeClr val="accent2"/>
              </a:solidFill>
            </a:endParaRPr>
          </a:p>
          <a:p>
            <a:pPr marL="171450" indent="-171450" algn="l">
              <a:buFontTx/>
              <a:buAutoNum type="arabicPeriod"/>
            </a:pPr>
            <a:r>
              <a:rPr lang="en-US" altLang="nl-NL" b="1" dirty="0" err="1">
                <a:solidFill>
                  <a:schemeClr val="accent2"/>
                </a:solidFill>
                <a:hlinkClick r:id="rId6" action="ppaction://hlinksldjump"/>
              </a:rPr>
              <a:t>Optrekkende</a:t>
            </a:r>
            <a:r>
              <a:rPr lang="en-US" altLang="nl-NL" b="1" dirty="0">
                <a:solidFill>
                  <a:schemeClr val="accent2"/>
                </a:solidFill>
                <a:hlinkClick r:id="rId6" action="ppaction://hlinksldjump"/>
              </a:rPr>
              <a:t> auto met </a:t>
            </a:r>
            <a:r>
              <a:rPr lang="en-US" altLang="nl-NL" b="1" dirty="0" err="1">
                <a:solidFill>
                  <a:schemeClr val="accent2"/>
                </a:solidFill>
                <a:hlinkClick r:id="rId6" action="ppaction://hlinksldjump"/>
              </a:rPr>
              <a:t>luchtweerstand</a:t>
            </a:r>
            <a:endParaRPr lang="en-US" altLang="nl-NL" b="1" dirty="0">
              <a:solidFill>
                <a:schemeClr val="accent2"/>
              </a:solidFill>
            </a:endParaRPr>
          </a:p>
          <a:p>
            <a:pPr marL="171450" indent="-171450" algn="l">
              <a:buFontTx/>
              <a:buAutoNum type="arabicPeriod"/>
            </a:pPr>
            <a:endParaRPr lang="en-US" altLang="nl-NL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7"/>
              </a:rPr>
              <a:t>www.agtijmensen.nl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3789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52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Rekencyclus 1 t/m 3: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19812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regels:</a:t>
            </a:r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651500" y="1066800"/>
            <a:ext cx="165735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nl-NL" sz="32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1,5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7380288" y="1066800"/>
            <a:ext cx="1763712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b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3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1,5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1,5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3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924300" y="1066800"/>
            <a:ext cx="17272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b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0,5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254250" y="1052513"/>
            <a:ext cx="158432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Startw.</a:t>
            </a:r>
            <a:b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38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63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6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6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6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6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animBg="1" autoUpdateAnimBg="0"/>
      <p:bldP spid="56324" grpId="0" animBg="1" autoUpdateAnimBg="0"/>
      <p:bldP spid="56325" grpId="0" build="p" animBg="1" autoUpdateAnimBg="0"/>
      <p:bldP spid="56326" grpId="0" animBg="1" autoUpdateAnimBg="0"/>
      <p:bldP spid="5632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57163" y="38100"/>
          <a:ext cx="8821737" cy="687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Grafiek" r:id="rId3" imgW="4781550" imgH="3724275" progId="Excel.Chart.8">
                  <p:embed/>
                </p:oleObj>
              </mc:Choice>
              <mc:Fallback>
                <p:oleObj name="Grafiek" r:id="rId3" imgW="4781550" imgH="37242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38100"/>
                        <a:ext cx="8821737" cy="687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2555875" y="333375"/>
            <a:ext cx="2879725" cy="2159000"/>
          </a:xfrm>
          <a:prstGeom prst="wedgeRoundRectCallout">
            <a:avLst>
              <a:gd name="adj1" fmla="val 101542"/>
              <a:gd name="adj2" fmla="val -100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Model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klopt met </a:t>
            </a:r>
            <a:r>
              <a: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analytische oplossing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25397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5539" grpId="0" bld="series"/>
      <p:bldP spid="655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252413" y="36513"/>
          <a:ext cx="8748712" cy="681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Grafiek" r:id="rId3" imgW="4772025" imgH="3714750" progId="Excel.Chart.8">
                  <p:embed/>
                </p:oleObj>
              </mc:Choice>
              <mc:Fallback>
                <p:oleObj name="Grafiek" r:id="rId3" imgW="4772025" imgH="37147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36513"/>
                        <a:ext cx="8748712" cy="681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2555875" y="333375"/>
            <a:ext cx="2879725" cy="2159000"/>
          </a:xfrm>
          <a:prstGeom prst="wedgeRoundRectCallout">
            <a:avLst>
              <a:gd name="adj1" fmla="val 101542"/>
              <a:gd name="adj2" fmla="val -100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Model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klopt niet met </a:t>
            </a:r>
            <a:r>
              <a: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analytische oplossing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9629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4515" grpId="0" bld="series"/>
      <p:bldP spid="645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100013" y="50800"/>
          <a:ext cx="8964612" cy="683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Grafiek" r:id="rId3" imgW="8343900" imgH="6362700" progId="Excel.Chart.8">
                  <p:embed/>
                </p:oleObj>
              </mc:Choice>
              <mc:Fallback>
                <p:oleObj name="Grafiek" r:id="rId3" imgW="8343900" imgH="63627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50800"/>
                        <a:ext cx="8964612" cy="683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2124075" y="333375"/>
            <a:ext cx="3455988" cy="3167063"/>
          </a:xfrm>
          <a:prstGeom prst="wedgeRoundRectCallout">
            <a:avLst>
              <a:gd name="adj1" fmla="val 126986"/>
              <a:gd name="adj2" fmla="val -1270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Met dt = 0,1 klopt</a:t>
            </a: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model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veel beter </a:t>
            </a:r>
            <a:r>
              <a: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met analytische oplossing</a:t>
            </a: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83480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904875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Numeriek zijn de waarden van “v” juist maar van  “s” niet . . .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066800"/>
            <a:ext cx="3959225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4400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4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sz="4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4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4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44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3708400" y="260350"/>
            <a:ext cx="5435600" cy="2663825"/>
          </a:xfrm>
          <a:prstGeom prst="wedgeRoundRectCallout">
            <a:avLst>
              <a:gd name="adj1" fmla="val -61477"/>
              <a:gd name="adj2" fmla="val 5840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Snelheid klopt: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</a:t>
            </a:r>
            <a:r>
              <a:rPr lang="nl-NL" altLang="nl-NL" sz="3200" b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gem</a:t>
            </a: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dv/dt mag je vervangen door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a = dv/dt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want . . .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6572" name="AutoShape 12"/>
          <p:cNvSpPr>
            <a:spLocks noChangeArrowheads="1"/>
          </p:cNvSpPr>
          <p:nvPr/>
        </p:nvSpPr>
        <p:spPr bwMode="auto">
          <a:xfrm>
            <a:off x="5580063" y="3644900"/>
            <a:ext cx="2952750" cy="1152525"/>
          </a:xfrm>
          <a:prstGeom prst="wedgeRoundRectCallout">
            <a:avLst>
              <a:gd name="adj1" fmla="val -143495"/>
              <a:gd name="adj2" fmla="val 4435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 boosdoener!</a:t>
            </a:r>
          </a:p>
        </p:txBody>
      </p:sp>
      <p:sp>
        <p:nvSpPr>
          <p:cNvPr id="66573" name="AutoShape 13"/>
          <p:cNvSpPr>
            <a:spLocks noChangeArrowheads="1"/>
          </p:cNvSpPr>
          <p:nvPr/>
        </p:nvSpPr>
        <p:spPr bwMode="auto">
          <a:xfrm>
            <a:off x="5508625" y="3141663"/>
            <a:ext cx="3311525" cy="3168650"/>
          </a:xfrm>
          <a:prstGeom prst="wedgeRoundRectCallout">
            <a:avLst>
              <a:gd name="adj1" fmla="val -132023"/>
              <a:gd name="adj2" fmla="val -40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nl-NL" altLang="nl-NL" sz="3200" b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gem</a:t>
            </a: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ds/dt mag je </a:t>
            </a:r>
            <a:r>
              <a:rPr lang="nl-NL" altLang="nl-NL" sz="3200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niet</a:t>
            </a: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vervangen door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 = ds/dt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want . . .</a:t>
            </a:r>
          </a:p>
        </p:txBody>
      </p:sp>
      <p:sp>
        <p:nvSpPr>
          <p:cNvPr id="66574" name="AutoShape 14"/>
          <p:cNvSpPr>
            <a:spLocks noChangeArrowheads="1"/>
          </p:cNvSpPr>
          <p:nvPr/>
        </p:nvSpPr>
        <p:spPr bwMode="auto">
          <a:xfrm>
            <a:off x="5580063" y="1773238"/>
            <a:ext cx="3311525" cy="1657350"/>
          </a:xfrm>
          <a:prstGeom prst="wedgeRoundRectCallout">
            <a:avLst>
              <a:gd name="adj1" fmla="val -137153"/>
              <a:gd name="adj2" fmla="val 12519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 = ds/dt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geldt beter naarmate . . .</a:t>
            </a:r>
          </a:p>
        </p:txBody>
      </p:sp>
      <p:sp>
        <p:nvSpPr>
          <p:cNvPr id="66575" name="AutoShape 15"/>
          <p:cNvSpPr>
            <a:spLocks noChangeArrowheads="1"/>
          </p:cNvSpPr>
          <p:nvPr/>
        </p:nvSpPr>
        <p:spPr bwMode="auto">
          <a:xfrm>
            <a:off x="4284663" y="5516563"/>
            <a:ext cx="4679950" cy="1154112"/>
          </a:xfrm>
          <a:prstGeom prst="wedgeRoundRectCallout">
            <a:avLst>
              <a:gd name="adj1" fmla="val -83819"/>
              <a:gd name="adj2" fmla="val -12001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Nadeel van kleinere stapgrootte dt . . .</a:t>
            </a: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0" y="640080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646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animBg="1" autoUpdateAnimBg="0"/>
      <p:bldP spid="66565" grpId="0" animBg="1"/>
      <p:bldP spid="66572" grpId="0" animBg="1"/>
      <p:bldP spid="66573" grpId="0" animBg="1"/>
      <p:bldP spid="66574" grpId="0" animBg="1"/>
      <p:bldP spid="665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1438"/>
            <a:ext cx="9144000" cy="1341437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voor je banksaldo S bij een rentepercentage r</a:t>
            </a:r>
            <a:r>
              <a:rPr lang="nl-NL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(Opgave 1):</a:t>
            </a:r>
          </a:p>
        </p:txBody>
      </p:sp>
    </p:spTree>
    <p:extLst>
      <p:ext uri="{BB962C8B-B14F-4D97-AF65-F5344CB8AC3E}">
        <p14:creationId xmlns:p14="http://schemas.microsoft.com/office/powerpoint/2010/main" val="771017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banksaldo S: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765175"/>
            <a:ext cx="3959225" cy="5880100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36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r*S</a:t>
            </a:r>
          </a:p>
          <a:p>
            <a:pPr algn="l"/>
            <a:r>
              <a:rPr lang="en-US" altLang="nl-NL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</a:p>
          <a:p>
            <a:pPr algn="l"/>
            <a:endParaRPr lang="nl-NL" altLang="nl-NL" sz="3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72000" y="755650"/>
            <a:ext cx="4392613" cy="58801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‘tijd in j: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‘rente r in %/jaar: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 = 0,05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‘Saldo S in €: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1000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1389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animBg="1" autoUpdateAnimBg="0"/>
      <p:bldP spid="2150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Eerste rekencyclus: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2690813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dS=r*S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2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71775" y="1066800"/>
            <a:ext cx="266382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‘tijd in j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‘rente r in %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 = 0,05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‘Saldo S in €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508625" y="1066800"/>
            <a:ext cx="355917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28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0 + 1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dS=0,05*1000=50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1000 + 50 = 1050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7479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 autoUpdateAnimBg="0"/>
      <p:bldP spid="24580" grpId="0" animBg="1" autoUpdateAnimBg="0"/>
      <p:bldP spid="24581" grpId="0" build="p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Modelregels, cyclus 1 en 2: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2619375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  <a:br>
              <a:rPr lang="en-US" altLang="nl-NL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  <a:b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r*S</a:t>
            </a:r>
            <a:b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2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987675" y="1052513"/>
            <a:ext cx="1944688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28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1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1050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76825" y="1066800"/>
            <a:ext cx="399097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28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</a:t>
            </a: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b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</a:t>
            </a:r>
            <a:b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0,05*1050 = 525</a:t>
            </a:r>
            <a:b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1050 + 52,5 = 1102,5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980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animBg="1" autoUpdateAnimBg="0"/>
      <p:bldP spid="25604" grpId="0" animBg="1" autoUpdateAnimBg="0"/>
      <p:bldP spid="25605" grpId="0" build="p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algn="l"/>
            <a:r>
              <a:rPr lang="en-US" altLang="nl-NL" sz="36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S-t grafiek: </a:t>
            </a:r>
            <a:r>
              <a:rPr lang="en-US" altLang="nl-NL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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 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Model met dt = 1</a:t>
            </a:r>
            <a:endParaRPr lang="nl-NL" altLang="nl-NL" sz="36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0" y="692150"/>
          <a:ext cx="9144000" cy="623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Grafiek" r:id="rId3" imgW="5324475" imgH="3714750" progId="Excel.Chart.8">
                  <p:embed/>
                </p:oleObj>
              </mc:Choice>
              <mc:Fallback>
                <p:oleObj name="Grafiek" r:id="rId3" imgW="5324475" imgH="37147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92150"/>
                        <a:ext cx="9144000" cy="623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0" y="640080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073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OleChart spid="225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" y="28575"/>
            <a:ext cx="7772400" cy="765175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Analytische oplossing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3" y="747713"/>
            <a:ext cx="9144000" cy="63817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nl-NL" sz="4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Eenparige beweging</a:t>
            </a:r>
            <a:r>
              <a:rPr lang="en-US" altLang="nl-NL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4925" y="2997200"/>
            <a:ext cx="9144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Vb.: v = 2,0 ms</a:t>
            </a:r>
            <a:r>
              <a:rPr lang="en-US" altLang="nl-NL" sz="40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-1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en t = 10 s. Bereken s(t).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4925" y="3773488"/>
            <a:ext cx="9144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Opl.: s(t) = 2.10 = 20 m</a:t>
            </a:r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323850" y="1508125"/>
          <a:ext cx="26638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ergelijking" r:id="rId3" imgW="596641" imgH="203112" progId="Equation.3">
                  <p:embed/>
                </p:oleObj>
              </mc:Choice>
              <mc:Fallback>
                <p:oleObj name="Vergelijking" r:id="rId3" imgW="59664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508125"/>
                        <a:ext cx="26638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9" name="Object 11"/>
          <p:cNvGraphicFramePr>
            <a:graphicFrameLocks noChangeAspect="1"/>
          </p:cNvGraphicFramePr>
          <p:nvPr/>
        </p:nvGraphicFramePr>
        <p:xfrm>
          <a:off x="3951288" y="1066800"/>
          <a:ext cx="1944687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ergelijking" r:id="rId5" imgW="507780" imgH="406224" progId="Equation.3">
                  <p:embed/>
                </p:oleObj>
              </mc:Choice>
              <mc:Fallback>
                <p:oleObj name="Vergelijking" r:id="rId5" imgW="50778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1066800"/>
                        <a:ext cx="1944687" cy="157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4273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 autoUpdateAnimBg="0" advAuto="0"/>
      <p:bldP spid="58374" grpId="0" build="p" autoUpdateAnimBg="0" advAuto="0"/>
      <p:bldP spid="58376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voor een optrekkende auto zonder wrijving.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73281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en startwaarden auto: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952500"/>
            <a:ext cx="3959225" cy="580072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40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F/m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19638" y="942975"/>
            <a:ext cx="3959225" cy="58007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‘Stuwkracht F</a:t>
            </a:r>
            <a:endParaRPr lang="en-US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 = 2000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 = 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3278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animBg="1" autoUpdateAnimBg="0"/>
      <p:bldP spid="3076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Eerste rekencyclus: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25146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F/m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819400" y="1066800"/>
            <a:ext cx="1905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Startw.: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  <a:r>
              <a:rPr lang="en-US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2000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 = 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876800" y="1066800"/>
            <a:ext cx="4191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32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0 + 1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2000/1000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2*1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0 + 2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2*1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0 + 2 = 2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456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animBg="1" autoUpdateAnimBg="0"/>
      <p:bldP spid="4100" grpId="0" animBg="1" autoUpdateAnimBg="0"/>
      <p:bldP spid="4101" grpId="0" build="p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Modelregels, cyclus 1 en 2: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32766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40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F/m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52825" y="1066800"/>
            <a:ext cx="28956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40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40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2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548438" y="1066800"/>
            <a:ext cx="2519362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</a:rPr>
              <a:t>2</a:t>
            </a:r>
            <a:r>
              <a:rPr lang="en-US" altLang="nl-NL" sz="4000" b="1" baseline="30000">
                <a:solidFill>
                  <a:srgbClr val="3333CC"/>
                </a:solidFill>
              </a:rPr>
              <a:t>e</a:t>
            </a:r>
            <a:r>
              <a:rPr lang="en-US" altLang="nl-NL" sz="4000" b="1">
                <a:solidFill>
                  <a:srgbClr val="3333CC"/>
                </a:solidFill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6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561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 autoUpdateAnimBg="0"/>
      <p:bldP spid="5124" grpId="0" animBg="1" autoUpdateAnimBg="0"/>
      <p:bldP spid="5125" grpId="0" build="p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Rekencyclus 1 t/m 3: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19812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</a:t>
            </a:r>
          </a:p>
          <a:p>
            <a:pPr algn="l"/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regels: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F/m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400800" y="1066800"/>
            <a:ext cx="13716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6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848600" y="1066800"/>
            <a:ext cx="12954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3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12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724400" y="1066800"/>
            <a:ext cx="16002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altLang="nl-NL" sz="32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ds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2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209800" y="1066800"/>
            <a:ext cx="2001838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Start-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  <a:r>
              <a:rPr lang="en-US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2000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 = 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4925" y="635635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33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 autoUpdateAnimBg="0"/>
      <p:bldP spid="6148" grpId="0" animBg="1" autoUpdateAnimBg="0"/>
      <p:bldP spid="6149" grpId="0" build="p" animBg="1" autoUpdateAnimBg="0"/>
      <p:bldP spid="6150" grpId="0" build="p" animBg="1" autoUpdateAnimBg="0"/>
      <p:bldP spid="615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573463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voor een optrekkende auto met wrijving.</a:t>
            </a:r>
            <a:b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evenredig met de snelheid:</a:t>
            </a:r>
            <a:b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= k*v^2</a:t>
            </a:r>
            <a:r>
              <a:rPr lang="nl-NL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nl-NL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nl-NL" altLang="nl-NL" sz="36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2961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720725"/>
            <a:ext cx="3959225" cy="609282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endParaRPr lang="en-US" altLang="nl-NL" sz="36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altLang="nl-NL" sz="36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F/m</a:t>
            </a: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36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0"/>
            <a:ext cx="8243888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aanpassen als er wel wrijving is: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719638" y="742950"/>
            <a:ext cx="3959225" cy="60928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“Stuwkracht F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 = 2000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 = 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4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716463" y="5876925"/>
            <a:ext cx="3959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 = 1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8313" y="1989138"/>
            <a:ext cx="3959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= k*v^2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68313" y="3357563"/>
            <a:ext cx="2232025" cy="6413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Fr/m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68313" y="2714625"/>
            <a:ext cx="3959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 = F - Fw</a:t>
            </a:r>
          </a:p>
        </p:txBody>
      </p:sp>
    </p:spTree>
    <p:extLst>
      <p:ext uri="{BB962C8B-B14F-4D97-AF65-F5344CB8AC3E}">
        <p14:creationId xmlns:p14="http://schemas.microsoft.com/office/powerpoint/2010/main" val="28122487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autoUpdateAnimBg="0"/>
      <p:bldP spid="15362" grpId="0"/>
      <p:bldP spid="15364" grpId="0" animBg="1" autoUpdateAnimBg="0"/>
      <p:bldP spid="15366" grpId="0"/>
      <p:bldP spid="15367" grpId="0"/>
      <p:bldP spid="15368" grpId="0" animBg="1"/>
      <p:bldP spid="153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Rekencyclus 1 t/m 3:</a:t>
            </a:r>
            <a:endParaRPr lang="nl-NL" altLang="nl-NL" sz="36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388" y="1066800"/>
            <a:ext cx="19812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Modelreg.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= k*v^2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 = F – Fw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Fr/m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a*dt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2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419725" y="1066800"/>
            <a:ext cx="1760538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28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Fw=4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Fr=1996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a=1,996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dv=1,996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=3,996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3,996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5,996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308850" y="1066800"/>
            <a:ext cx="183515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24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24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  <a:r>
              <a:rPr lang="en-US" altLang="nl-NL" sz="2800" b="1">
                <a:solidFill>
                  <a:srgbClr val="3333CC"/>
                </a:solidFill>
              </a:rPr>
              <a:t> </a:t>
            </a:r>
            <a:endParaRPr lang="en-US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3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Fw=15,97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Fr=1984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1,984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dv=1,984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5,98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5,98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11,98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641725" y="1066800"/>
            <a:ext cx="16891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28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t=1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Fr=2000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a=2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dv=2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v=2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ds=2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s=2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098675" y="1066800"/>
            <a:ext cx="1465263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t=0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dt=1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F=2000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m=1000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v=0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k=1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323850" y="260350"/>
            <a:ext cx="3311525" cy="1152525"/>
          </a:xfrm>
          <a:prstGeom prst="wedgeRoundRectCallout">
            <a:avLst>
              <a:gd name="adj1" fmla="val 54556"/>
              <a:gd name="adj2" fmla="val 1345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v neemt toe dus Fw ook!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323850" y="5373688"/>
            <a:ext cx="3311525" cy="1152525"/>
          </a:xfrm>
          <a:prstGeom prst="wedgeRoundRectCallout">
            <a:avLst>
              <a:gd name="adj1" fmla="val 60787"/>
              <a:gd name="adj2" fmla="val -22025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Fr neemt af dus a ook!</a:t>
            </a:r>
          </a:p>
        </p:txBody>
      </p:sp>
    </p:spTree>
    <p:extLst>
      <p:ext uri="{BB962C8B-B14F-4D97-AF65-F5344CB8AC3E}">
        <p14:creationId xmlns:p14="http://schemas.microsoft.com/office/powerpoint/2010/main" val="1280662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animBg="1" autoUpdateAnimBg="0"/>
      <p:bldP spid="17412" grpId="0" animBg="1" autoUpdateAnimBg="0"/>
      <p:bldP spid="17413" grpId="0" animBg="1" autoUpdateAnimBg="0"/>
      <p:bldP spid="17414" grpId="0" animBg="1" autoUpdateAnimBg="0"/>
      <p:bldP spid="17415" grpId="0" animBg="1" autoUpdateAnimBg="0"/>
      <p:bldP spid="17416" grpId="0" animBg="1"/>
      <p:bldP spid="174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63" name="Object 331"/>
          <p:cNvGraphicFramePr>
            <a:graphicFrameLocks noChangeAspect="1"/>
          </p:cNvGraphicFramePr>
          <p:nvPr/>
        </p:nvGraphicFramePr>
        <p:xfrm>
          <a:off x="30163" y="549275"/>
          <a:ext cx="9685337" cy="679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Grafiek" r:id="rId3" imgW="6686550" imgH="4219575" progId="Excel.Chart.8">
                  <p:embed/>
                </p:oleObj>
              </mc:Choice>
              <mc:Fallback>
                <p:oleObj name="Grafiek" r:id="rId3" imgW="6686550" imgH="42195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3" y="549275"/>
                        <a:ext cx="9685337" cy="679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algn="l"/>
            <a:r>
              <a:rPr lang="en-US" altLang="nl-NL" sz="36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v-t grafiek: </a:t>
            </a:r>
            <a:r>
              <a:rPr lang="en-US" altLang="nl-NL"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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 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Model met wrijving</a:t>
            </a:r>
            <a:endParaRPr lang="nl-NL" altLang="nl-NL" sz="36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760" name="AutoShape 328"/>
          <p:cNvSpPr>
            <a:spLocks noChangeArrowheads="1"/>
          </p:cNvSpPr>
          <p:nvPr/>
        </p:nvSpPr>
        <p:spPr bwMode="auto">
          <a:xfrm>
            <a:off x="2698750" y="3213100"/>
            <a:ext cx="3384550" cy="1584325"/>
          </a:xfrm>
          <a:prstGeom prst="wedgeRoundRectCallout">
            <a:avLst>
              <a:gd name="adj1" fmla="val -36116"/>
              <a:gd name="adj2" fmla="val -7715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Versneld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(a neemt af).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F&gt;Fw</a:t>
            </a:r>
          </a:p>
        </p:txBody>
      </p:sp>
      <p:sp>
        <p:nvSpPr>
          <p:cNvPr id="18762" name="AutoShape 330"/>
          <p:cNvSpPr>
            <a:spLocks noChangeArrowheads="1"/>
          </p:cNvSpPr>
          <p:nvPr/>
        </p:nvSpPr>
        <p:spPr bwMode="auto">
          <a:xfrm>
            <a:off x="6227763" y="3284538"/>
            <a:ext cx="1944687" cy="1152525"/>
          </a:xfrm>
          <a:prstGeom prst="wedgeRoundRectCallout">
            <a:avLst>
              <a:gd name="adj1" fmla="val -17917"/>
              <a:gd name="adj2" fmla="val -18663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a = 0!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F=Fw</a:t>
            </a:r>
          </a:p>
        </p:txBody>
      </p:sp>
    </p:spTree>
    <p:extLst>
      <p:ext uri="{BB962C8B-B14F-4D97-AF65-F5344CB8AC3E}">
        <p14:creationId xmlns:p14="http://schemas.microsoft.com/office/powerpoint/2010/main" val="2527002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8763" grpId="0"/>
      <p:bldP spid="18434" grpId="0"/>
      <p:bldP spid="18760" grpId="0" animBg="1"/>
      <p:bldP spid="1876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-1404938" y="628650"/>
          <a:ext cx="10945813" cy="622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Grafiek" r:id="rId3" imgW="8239125" imgH="4219575" progId="Excel.Chart.8">
                  <p:embed/>
                </p:oleObj>
              </mc:Choice>
              <mc:Fallback>
                <p:oleObj name="Grafiek" r:id="rId3" imgW="8239125" imgH="42195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04938" y="628650"/>
                        <a:ext cx="10945813" cy="622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en-US" altLang="nl-NL" sz="36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s-t grafiek:</a:t>
            </a:r>
            <a:r>
              <a:rPr lang="en-US" altLang="nl-NL"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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 2" pitchFamily="18" charset="2"/>
              </a:rPr>
              <a:t> </a:t>
            </a:r>
            <a:r>
              <a:rPr lang="en-US" altLang="nl-NL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Model met wrijving</a:t>
            </a:r>
            <a:endParaRPr lang="nl-NL" altLang="nl-NL" sz="36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835150" y="1773238"/>
            <a:ext cx="2665413" cy="1008062"/>
          </a:xfrm>
          <a:prstGeom prst="wedgeRoundRectCallout">
            <a:avLst>
              <a:gd name="adj1" fmla="val -11347"/>
              <a:gd name="adj2" fmla="val 248741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v neemt toe!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4787900" y="908050"/>
            <a:ext cx="3024188" cy="1008063"/>
          </a:xfrm>
          <a:prstGeom prst="wedgeRoundRectCallout">
            <a:avLst>
              <a:gd name="adj1" fmla="val 22597"/>
              <a:gd name="adj2" fmla="val 131731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latin typeface="Comic Sans MS" pitchFamily="66" charset="0"/>
              </a:rPr>
              <a:t>v = constant!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4925" y="635635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748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9463" grpId="0"/>
      <p:bldP spid="19458" grpId="0"/>
      <p:bldP spid="19461" grpId="0" animBg="1"/>
      <p:bldP spid="194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en startwaarden: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066800"/>
            <a:ext cx="3959225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4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44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719638" y="1057275"/>
            <a:ext cx="395922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5435600" y="2276475"/>
            <a:ext cx="2952750" cy="720725"/>
          </a:xfrm>
          <a:prstGeom prst="wedgeRoundRectCallout">
            <a:avLst>
              <a:gd name="adj1" fmla="val -138065"/>
              <a:gd name="adj2" fmla="val 6850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 = ds/dt</a:t>
            </a:r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3059113" y="188913"/>
            <a:ext cx="5834062" cy="1223962"/>
          </a:xfrm>
          <a:prstGeom prst="wedgeRoundRectCallout">
            <a:avLst>
              <a:gd name="adj1" fmla="val -55824"/>
              <a:gd name="adj2" fmla="val 12872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“nieuwe t wordt oude t + toename van t”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5940425" y="5084763"/>
            <a:ext cx="2952750" cy="720725"/>
          </a:xfrm>
          <a:prstGeom prst="wedgeRoundRectCallout">
            <a:avLst>
              <a:gd name="adj1" fmla="val -44139"/>
              <a:gd name="adj2" fmla="val -29119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stapgrootte</a:t>
            </a:r>
          </a:p>
        </p:txBody>
      </p:sp>
    </p:spTree>
    <p:extLst>
      <p:ext uri="{BB962C8B-B14F-4D97-AF65-F5344CB8AC3E}">
        <p14:creationId xmlns:p14="http://schemas.microsoft.com/office/powerpoint/2010/main" val="2637444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animBg="1" autoUpdateAnimBg="0"/>
      <p:bldP spid="59396" grpId="0" animBg="1" autoUpdateAnimBg="0"/>
      <p:bldP spid="59404" grpId="0" animBg="1"/>
      <p:bldP spid="59405" grpId="0" animBg="1"/>
      <p:bldP spid="5940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Numerieke natuurkunde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584950" cy="820738"/>
          </a:xfrm>
        </p:spPr>
        <p:txBody>
          <a:bodyPr/>
          <a:lstStyle/>
          <a:p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sz="4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640080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00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Eerste rekencyclus: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25146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819400" y="1066800"/>
            <a:ext cx="1905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Startw.: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876800" y="1066800"/>
            <a:ext cx="4191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32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0 + 1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5*1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0 + 5 = 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232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04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animBg="1" autoUpdateAnimBg="0"/>
      <p:bldP spid="60420" grpId="0" animBg="1" autoUpdateAnimBg="0"/>
      <p:bldP spid="60421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Rekencyclus 1 t/m 3: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19812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</a:t>
            </a:r>
          </a:p>
          <a:p>
            <a:pPr algn="l"/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regels: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400800" y="1066800"/>
            <a:ext cx="13716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10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7848600" y="1066800"/>
            <a:ext cx="12954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3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15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724400" y="1066800"/>
            <a:ext cx="16002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209800" y="1066800"/>
            <a:ext cx="2001838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Start-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19511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4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14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1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animBg="1" autoUpdateAnimBg="0"/>
      <p:bldP spid="61444" grpId="0" build="p" animBg="1" autoUpdateAnimBg="0"/>
      <p:bldP spid="61445" grpId="0" build="p" animBg="1" autoUpdateAnimBg="0"/>
      <p:bldP spid="61446" grpId="0" animBg="1" autoUpdateAnimBg="0"/>
      <p:bldP spid="614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471488" y="236538"/>
          <a:ext cx="8404225" cy="654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rafiek" r:id="rId3" imgW="4772025" imgH="3714750" progId="Excel.Chart.8">
                  <p:embed/>
                </p:oleObj>
              </mc:Choice>
              <mc:Fallback>
                <p:oleObj name="Grafiek" r:id="rId3" imgW="4772025" imgH="37147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236538"/>
                        <a:ext cx="8404225" cy="654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4925" y="6356350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CC99"/>
                </a:solidFill>
                <a:hlinkClick r:id="" action="ppaction://hlinkshowjump?jump=firstslide"/>
              </a:rPr>
              <a:t>Menu</a:t>
            </a:r>
            <a:endParaRPr lang="nl-NL" altLang="nl-NL" sz="2400" b="1">
              <a:solidFill>
                <a:srgbClr val="00C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93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2469" grpId="0" bld="series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3817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Eenparig versnelde beweging:</a:t>
            </a:r>
          </a:p>
        </p:txBody>
      </p:sp>
      <p:sp>
        <p:nvSpPr>
          <p:cNvPr id="12301" name="Rectangle 103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aphicFrame>
        <p:nvGraphicFramePr>
          <p:cNvPr id="12300" name="Object 1036"/>
          <p:cNvGraphicFramePr>
            <a:graphicFrameLocks noChangeAspect="1"/>
          </p:cNvGraphicFramePr>
          <p:nvPr/>
        </p:nvGraphicFramePr>
        <p:xfrm>
          <a:off x="207963" y="765175"/>
          <a:ext cx="145415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Vergelijking" r:id="rId3" imgW="495000" imgH="393480" progId="Equation.3">
                  <p:embed/>
                </p:oleObj>
              </mc:Choice>
              <mc:Fallback>
                <p:oleObj name="Vergelijking" r:id="rId3" imgW="495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765175"/>
                        <a:ext cx="145415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4" name="Rectangle 1040"/>
          <p:cNvSpPr>
            <a:spLocks noChangeArrowheads="1"/>
          </p:cNvSpPr>
          <p:nvPr/>
        </p:nvSpPr>
        <p:spPr bwMode="auto">
          <a:xfrm>
            <a:off x="34925" y="3500438"/>
            <a:ext cx="91090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Vb.: a = 0,50 ms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en t = 10 s.</a:t>
            </a:r>
          </a:p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Bereken v en s(t)</a:t>
            </a:r>
          </a:p>
        </p:txBody>
      </p:sp>
      <p:sp>
        <p:nvSpPr>
          <p:cNvPr id="12306" name="Rectangle 104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aphicFrame>
        <p:nvGraphicFramePr>
          <p:cNvPr id="12305" name="Object 1041"/>
          <p:cNvGraphicFramePr>
            <a:graphicFrameLocks noChangeAspect="1"/>
          </p:cNvGraphicFramePr>
          <p:nvPr/>
        </p:nvGraphicFramePr>
        <p:xfrm>
          <a:off x="171450" y="1812925"/>
          <a:ext cx="2312988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ergelijking" r:id="rId5" imgW="774364" imgH="406224" progId="Equation.3">
                  <p:embed/>
                </p:oleObj>
              </mc:Choice>
              <mc:Fallback>
                <p:oleObj name="Vergelijking" r:id="rId5" imgW="774364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1812925"/>
                        <a:ext cx="2312988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Rectangle 1043"/>
          <p:cNvSpPr>
            <a:spLocks noChangeArrowheads="1"/>
          </p:cNvSpPr>
          <p:nvPr/>
        </p:nvSpPr>
        <p:spPr bwMode="auto">
          <a:xfrm>
            <a:off x="0" y="4732338"/>
            <a:ext cx="9144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Opl.: v = a.</a:t>
            </a:r>
            <a:r>
              <a:rPr lang="el-G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Δ</a:t>
            </a:r>
            <a:r>
              <a: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0,5.10 = 5 m/s</a:t>
            </a:r>
          </a:p>
        </p:txBody>
      </p:sp>
      <p:sp>
        <p:nvSpPr>
          <p:cNvPr id="12308" name="Rectangle 1044"/>
          <p:cNvSpPr>
            <a:spLocks noChangeArrowheads="1"/>
          </p:cNvSpPr>
          <p:nvPr/>
        </p:nvSpPr>
        <p:spPr bwMode="auto">
          <a:xfrm>
            <a:off x="-6350" y="5372100"/>
            <a:ext cx="9144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lnSpc>
                <a:spcPct val="80000"/>
              </a:lnSpc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s(t) = ½.a.t</a:t>
            </a:r>
            <a:r>
              <a:rPr lang="en-US" altLang="nl-NL" sz="40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½.0,5.10</a:t>
            </a:r>
            <a:r>
              <a:rPr lang="en-US" altLang="nl-NL" sz="40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25 m</a:t>
            </a:r>
          </a:p>
        </p:txBody>
      </p:sp>
    </p:spTree>
    <p:extLst>
      <p:ext uri="{BB962C8B-B14F-4D97-AF65-F5344CB8AC3E}">
        <p14:creationId xmlns:p14="http://schemas.microsoft.com/office/powerpoint/2010/main" val="3958541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 advAuto="0"/>
      <p:bldP spid="12304" grpId="0" build="p" autoUpdateAnimBg="0" advAuto="0"/>
      <p:bldP spid="12307" grpId="0" build="p" autoUpdateAnimBg="0" advAuto="0"/>
      <p:bldP spid="12308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 en startwaarden:</a:t>
            </a:r>
            <a:endParaRPr lang="nl-NL" altLang="nl-NL" sz="4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066800"/>
            <a:ext cx="3959225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sz="4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Modelregels: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sz="44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719638" y="1057275"/>
            <a:ext cx="3959225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Startwaarden: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5364163" y="260350"/>
            <a:ext cx="2952750" cy="720725"/>
          </a:xfrm>
          <a:prstGeom prst="wedgeRoundRectCallout">
            <a:avLst>
              <a:gd name="adj1" fmla="val -127204"/>
              <a:gd name="adj2" fmla="val 35066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= dv/dt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54286" name="AutoShape 14"/>
          <p:cNvSpPr>
            <a:spLocks noChangeArrowheads="1"/>
          </p:cNvSpPr>
          <p:nvPr/>
        </p:nvSpPr>
        <p:spPr bwMode="auto">
          <a:xfrm>
            <a:off x="5435600" y="2276475"/>
            <a:ext cx="2952750" cy="720725"/>
          </a:xfrm>
          <a:prstGeom prst="wedgeRoundRectCallout">
            <a:avLst>
              <a:gd name="adj1" fmla="val -140537"/>
              <a:gd name="adj2" fmla="val 29625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 = ds/dt</a:t>
            </a: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5580063" y="476250"/>
            <a:ext cx="2952750" cy="1223963"/>
          </a:xfrm>
          <a:prstGeom prst="wedgeRoundRectCallout">
            <a:avLst>
              <a:gd name="adj1" fmla="val -127204"/>
              <a:gd name="adj2" fmla="val 18592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toename van v berekenen!</a:t>
            </a:r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5651500" y="3500438"/>
            <a:ext cx="3024188" cy="1152525"/>
          </a:xfrm>
          <a:prstGeom prst="wedgeRoundRectCallout">
            <a:avLst>
              <a:gd name="adj1" fmla="val -138398"/>
              <a:gd name="adj2" fmla="val 7906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toename van s berekenen!</a:t>
            </a:r>
          </a:p>
        </p:txBody>
      </p:sp>
    </p:spTree>
    <p:extLst>
      <p:ext uri="{BB962C8B-B14F-4D97-AF65-F5344CB8AC3E}">
        <p14:creationId xmlns:p14="http://schemas.microsoft.com/office/powerpoint/2010/main" val="2342884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animBg="1" autoUpdateAnimBg="0"/>
      <p:bldP spid="54276" grpId="0" animBg="1" autoUpdateAnimBg="0"/>
      <p:bldP spid="54277" grpId="0" animBg="1"/>
      <p:bldP spid="54286" grpId="0" animBg="1"/>
      <p:bldP spid="54288" grpId="0" animBg="1"/>
      <p:bldP spid="542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Eerste rekencyclus:</a:t>
            </a:r>
            <a:endParaRPr lang="nl-NL" altLang="nl-NL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2514600" cy="5578475"/>
          </a:xfrm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nl-NL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Modelregels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t +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a * 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 + dv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v*dt</a:t>
            </a:r>
          </a:p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s + ds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819400" y="1066800"/>
            <a:ext cx="1905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Startw.: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= 0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dt = 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= 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= 0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876800" y="1066800"/>
            <a:ext cx="4191000" cy="55784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3200" b="1" u="sng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nl-NL" sz="32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cyclus: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0 + 1 = 1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dv = 0,5*1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0 + 0,5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ds = 0,5*1 = 0,5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= 0 + 0,5 = 0,5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6826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animBg="1" autoUpdateAnimBg="0"/>
      <p:bldP spid="55300" grpId="0" animBg="1" autoUpdateAnimBg="0"/>
      <p:bldP spid="55301" grpId="0" build="p" animBg="1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1308</Words>
  <Application>Microsoft Office PowerPoint</Application>
  <PresentationFormat>Diavoorstelling (4:3)</PresentationFormat>
  <Paragraphs>385</Paragraphs>
  <Slides>30</Slides>
  <Notes>0</Notes>
  <HiddenSlides>1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30</vt:i4>
      </vt:variant>
    </vt:vector>
  </HeadingPairs>
  <TitlesOfParts>
    <vt:vector size="33" baseType="lpstr">
      <vt:lpstr>Standaardontwerp</vt:lpstr>
      <vt:lpstr>Vergelijking</vt:lpstr>
      <vt:lpstr>Grafiek</vt:lpstr>
      <vt:lpstr>Numerieke natuurkunde</vt:lpstr>
      <vt:lpstr>Analytische oplossing</vt:lpstr>
      <vt:lpstr>Modelregels en startwaarden:</vt:lpstr>
      <vt:lpstr>Eerste rekencyclus:</vt:lpstr>
      <vt:lpstr>Rekencyclus 1 t/m 3:</vt:lpstr>
      <vt:lpstr>PowerPoint-presentatie</vt:lpstr>
      <vt:lpstr>PowerPoint-presentatie</vt:lpstr>
      <vt:lpstr>Modelregels en startwaarden:</vt:lpstr>
      <vt:lpstr>Eerste rekencyclus:</vt:lpstr>
      <vt:lpstr>Rekencyclus 1 t/m 3:</vt:lpstr>
      <vt:lpstr>PowerPoint-presentatie</vt:lpstr>
      <vt:lpstr>PowerPoint-presentatie</vt:lpstr>
      <vt:lpstr>PowerPoint-presentatie</vt:lpstr>
      <vt:lpstr>Numeriek zijn de waarden van “v” juist maar van  “s” niet . . .</vt:lpstr>
      <vt:lpstr>Modelregels voor je banksaldo S bij een rentepercentage r (Opgave 1):</vt:lpstr>
      <vt:lpstr>Modelregels banksaldo S:</vt:lpstr>
      <vt:lpstr>Eerste rekencyclus:</vt:lpstr>
      <vt:lpstr>Modelregels, cyclus 1 en 2:</vt:lpstr>
      <vt:lpstr>S-t grafiek:  Model met dt = 1</vt:lpstr>
      <vt:lpstr>Modelregels voor een optrekkende auto zonder wrijving.</vt:lpstr>
      <vt:lpstr>Modelregels en startwaarden auto:</vt:lpstr>
      <vt:lpstr>Eerste rekencyclus:</vt:lpstr>
      <vt:lpstr>Modelregels, cyclus 1 en 2:</vt:lpstr>
      <vt:lpstr>Rekencyclus 1 t/m 3:</vt:lpstr>
      <vt:lpstr>Modelregels voor een optrekkende auto met wrijving.  Fw evenredig met de snelheid: Fw = k*v^2 </vt:lpstr>
      <vt:lpstr>Modelregels aanpassen als er wel wrijving is:</vt:lpstr>
      <vt:lpstr>Rekencyclus 1 t/m 3:</vt:lpstr>
      <vt:lpstr>v-t grafiek:  Model met wrijving</vt:lpstr>
      <vt:lpstr>s-t grafiek: Model met wrijving</vt:lpstr>
      <vt:lpstr>Numerieke natuurkunde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Numerieke natuurkunde</dc:title>
  <dc:creator>Ton&amp;Els</dc:creator>
  <cp:lastModifiedBy>Ton&amp;Els</cp:lastModifiedBy>
  <cp:revision>2</cp:revision>
  <dcterms:created xsi:type="dcterms:W3CDTF">2018-10-18T21:36:45Z</dcterms:created>
  <dcterms:modified xsi:type="dcterms:W3CDTF">2018-10-19T14:18:55Z</dcterms:modified>
</cp:coreProperties>
</file>