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95732-F392-422C-AB9E-68D84348C37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8138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DC315-2A38-429B-9C98-175A941EA85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450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00398-87EF-4FF6-B5CD-97563E26575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938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7BBB2-44CF-46BC-9C79-C04804C1586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277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D2821-A36C-469D-984B-D6D8427E14F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990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9241D-8FD3-4D6A-BCA6-4C845B3F4B9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5890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B927-EB5B-4597-B3D0-02CF7E57A63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97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2ED4-A1AE-4F61-97B6-99C0A10552F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895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776E0-F04A-42E8-9A7C-04C21DB2877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397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DFF8D-4307-4C8B-8BE6-50C9389618F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2947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35508-86A1-434E-AFE9-9D5A4CC744D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65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E65DA3-8E03-48C0-B9ED-2F3B6448E2CA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4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altLang="nl-NL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Lineaire</a:t>
            </a:r>
            <a:r>
              <a:rPr lang="en-US" altLang="nl-NL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8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golven</a:t>
            </a:r>
            <a:endParaRPr lang="nl-NL" altLang="nl-NL" sz="48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44196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altLang="nl-NL" sz="4400" b="1" dirty="0">
                <a:solidFill>
                  <a:srgbClr val="0070C0"/>
                </a:solidFill>
              </a:rPr>
              <a:t>De </a:t>
            </a:r>
            <a:r>
              <a:rPr lang="en-US" altLang="nl-NL" sz="4400" b="1" dirty="0" err="1">
                <a:solidFill>
                  <a:srgbClr val="0070C0"/>
                </a:solidFill>
              </a:rPr>
              <a:t>lopende</a:t>
            </a:r>
            <a:r>
              <a:rPr lang="en-US" altLang="nl-NL" sz="4400" b="1" dirty="0">
                <a:solidFill>
                  <a:srgbClr val="0070C0"/>
                </a:solidFill>
              </a:rPr>
              <a:t> golf</a:t>
            </a:r>
          </a:p>
          <a:p>
            <a:pPr marL="609600" indent="-609600" algn="l">
              <a:buFontTx/>
              <a:buAutoNum type="arabicPeriod"/>
            </a:pPr>
            <a:r>
              <a:rPr lang="en-US" altLang="nl-NL" sz="4400" b="1" dirty="0" err="1">
                <a:solidFill>
                  <a:srgbClr val="0070C0"/>
                </a:solidFill>
              </a:rPr>
              <a:t>Golflengte</a:t>
            </a:r>
            <a:endParaRPr lang="en-US" altLang="nl-NL" sz="4400" b="1" dirty="0">
              <a:solidFill>
                <a:srgbClr val="0070C0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4400" b="1" dirty="0" err="1">
                <a:solidFill>
                  <a:srgbClr val="0070C0"/>
                </a:solidFill>
              </a:rPr>
              <a:t>Voortplantingssnelheid</a:t>
            </a:r>
            <a:endParaRPr lang="en-US" altLang="nl-NL" sz="4400" b="1" dirty="0">
              <a:solidFill>
                <a:srgbClr val="0070C0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4400" b="1" dirty="0" err="1">
                <a:solidFill>
                  <a:srgbClr val="0070C0"/>
                </a:solidFill>
              </a:rPr>
              <a:t>Staande</a:t>
            </a:r>
            <a:r>
              <a:rPr lang="en-US" altLang="nl-NL" sz="4400" b="1" dirty="0">
                <a:solidFill>
                  <a:srgbClr val="0070C0"/>
                </a:solidFill>
              </a:rPr>
              <a:t> </a:t>
            </a:r>
            <a:r>
              <a:rPr lang="en-US" altLang="nl-NL" sz="4400" b="1" dirty="0" err="1">
                <a:solidFill>
                  <a:srgbClr val="0070C0"/>
                </a:solidFill>
              </a:rPr>
              <a:t>golven</a:t>
            </a:r>
            <a:r>
              <a:rPr lang="en-US" altLang="nl-NL" sz="4400" b="1" dirty="0">
                <a:solidFill>
                  <a:srgbClr val="0070C0"/>
                </a:solidFill>
              </a:rPr>
              <a:t> in </a:t>
            </a:r>
            <a:r>
              <a:rPr lang="en-US" altLang="nl-NL" sz="4400" b="1" dirty="0" err="1">
                <a:solidFill>
                  <a:srgbClr val="0070C0"/>
                </a:solidFill>
              </a:rPr>
              <a:t>een</a:t>
            </a:r>
            <a:r>
              <a:rPr lang="en-US" altLang="nl-NL" sz="4400" b="1" dirty="0">
                <a:solidFill>
                  <a:srgbClr val="0070C0"/>
                </a:solidFill>
              </a:rPr>
              <a:t> </a:t>
            </a:r>
            <a:r>
              <a:rPr lang="en-US" altLang="nl-NL" sz="4400" b="1" dirty="0" err="1">
                <a:solidFill>
                  <a:srgbClr val="0070C0"/>
                </a:solidFill>
              </a:rPr>
              <a:t>koord</a:t>
            </a:r>
            <a:endParaRPr lang="en-US" altLang="nl-NL" sz="4400" b="1" dirty="0">
              <a:solidFill>
                <a:srgbClr val="0070C0"/>
              </a:solidFill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4400" b="1" dirty="0" err="1">
                <a:solidFill>
                  <a:srgbClr val="0070C0"/>
                </a:solidFill>
              </a:rPr>
              <a:t>Staande</a:t>
            </a:r>
            <a:r>
              <a:rPr lang="en-US" altLang="nl-NL" sz="4400" b="1" dirty="0">
                <a:solidFill>
                  <a:srgbClr val="0070C0"/>
                </a:solidFill>
              </a:rPr>
              <a:t> </a:t>
            </a:r>
            <a:r>
              <a:rPr lang="en-US" altLang="nl-NL" sz="4400" b="1" dirty="0" err="1">
                <a:solidFill>
                  <a:srgbClr val="0070C0"/>
                </a:solidFill>
              </a:rPr>
              <a:t>golven</a:t>
            </a:r>
            <a:r>
              <a:rPr lang="en-US" altLang="nl-NL" sz="4400" b="1" dirty="0">
                <a:solidFill>
                  <a:srgbClr val="0070C0"/>
                </a:solidFill>
              </a:rPr>
              <a:t> in </a:t>
            </a:r>
            <a:r>
              <a:rPr lang="en-US" altLang="nl-NL" sz="4400" b="1" dirty="0" err="1">
                <a:solidFill>
                  <a:srgbClr val="0070C0"/>
                </a:solidFill>
              </a:rPr>
              <a:t>een</a:t>
            </a:r>
            <a:r>
              <a:rPr lang="en-US" altLang="nl-NL" sz="4400" b="1" dirty="0">
                <a:solidFill>
                  <a:srgbClr val="0070C0"/>
                </a:solidFill>
              </a:rPr>
              <a:t> </a:t>
            </a:r>
            <a:r>
              <a:rPr lang="en-US" altLang="nl-NL" sz="4400" b="1" dirty="0" err="1">
                <a:solidFill>
                  <a:srgbClr val="0070C0"/>
                </a:solidFill>
              </a:rPr>
              <a:t>luchtkolom</a:t>
            </a:r>
            <a:endParaRPr lang="nl-NL" altLang="nl-NL" sz="4400" b="1" dirty="0">
              <a:solidFill>
                <a:srgbClr val="0070C0"/>
              </a:solidFill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www.agtijmensen.nl</a:t>
            </a: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231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-8029575" y="930275"/>
            <a:ext cx="14859000" cy="1812925"/>
            <a:chOff x="-5049" y="490"/>
            <a:chExt cx="9360" cy="1142"/>
          </a:xfrm>
        </p:grpSpPr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>
              <a:off x="0" y="1074"/>
              <a:ext cx="672" cy="0"/>
            </a:xfrm>
            <a:prstGeom prst="line">
              <a:avLst/>
            </a:prstGeom>
            <a:noFill/>
            <a:ln w="57150">
              <a:pattFill prst="pct70">
                <a:fgClr>
                  <a:srgbClr val="C0C0C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77834" name="Group 10"/>
            <p:cNvGrpSpPr>
              <a:grpSpLocks/>
            </p:cNvGrpSpPr>
            <p:nvPr/>
          </p:nvGrpSpPr>
          <p:grpSpPr bwMode="auto">
            <a:xfrm>
              <a:off x="-5049" y="490"/>
              <a:ext cx="9360" cy="1142"/>
              <a:chOff x="-5061" y="490"/>
              <a:chExt cx="9360" cy="1142"/>
            </a:xfrm>
          </p:grpSpPr>
          <p:graphicFrame>
            <p:nvGraphicFramePr>
              <p:cNvPr id="77835" name="Object 11"/>
              <p:cNvGraphicFramePr>
                <a:graphicFrameLocks noChangeAspect="1"/>
              </p:cNvGraphicFramePr>
              <p:nvPr/>
            </p:nvGraphicFramePr>
            <p:xfrm>
              <a:off x="-5061" y="490"/>
              <a:ext cx="9360" cy="11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Grafiek" r:id="rId3" imgW="5448650" imgH="743412" progId="Excel.Chart.8">
                      <p:embed/>
                    </p:oleObj>
                  </mc:Choice>
                  <mc:Fallback>
                    <p:oleObj name="Grafiek" r:id="rId3" imgW="5448650" imgH="743412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5061" y="490"/>
                            <a:ext cx="9360" cy="11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7836" name="Oval 12"/>
              <p:cNvSpPr>
                <a:spLocks noChangeAspect="1" noChangeArrowheads="1"/>
              </p:cNvSpPr>
              <p:nvPr/>
            </p:nvSpPr>
            <p:spPr bwMode="auto">
              <a:xfrm>
                <a:off x="-30" y="1344"/>
                <a:ext cx="113" cy="113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7847" name="Group 23"/>
          <p:cNvGrpSpPr>
            <a:grpSpLocks/>
          </p:cNvGrpSpPr>
          <p:nvPr/>
        </p:nvGrpSpPr>
        <p:grpSpPr bwMode="auto">
          <a:xfrm>
            <a:off x="-8943975" y="0"/>
            <a:ext cx="14859000" cy="1812925"/>
            <a:chOff x="-5616" y="-96"/>
            <a:chExt cx="9360" cy="1142"/>
          </a:xfrm>
        </p:grpSpPr>
        <p:graphicFrame>
          <p:nvGraphicFramePr>
            <p:cNvPr id="77848" name="Object 24"/>
            <p:cNvGraphicFramePr>
              <a:graphicFrameLocks noChangeAspect="1"/>
            </p:cNvGraphicFramePr>
            <p:nvPr/>
          </p:nvGraphicFramePr>
          <p:xfrm>
            <a:off x="-5616" y="-96"/>
            <a:ext cx="9360" cy="1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Grafiek" r:id="rId5" imgW="5448650" imgH="743412" progId="Excel.Chart.8">
                    <p:embed/>
                  </p:oleObj>
                </mc:Choice>
                <mc:Fallback>
                  <p:oleObj name="Grafiek" r:id="rId5" imgW="5448650" imgH="743412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616" y="-96"/>
                          <a:ext cx="9360" cy="1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49" name="Oval 25"/>
            <p:cNvSpPr>
              <a:spLocks noChangeAspect="1" noChangeArrowheads="1"/>
            </p:cNvSpPr>
            <p:nvPr/>
          </p:nvSpPr>
          <p:spPr bwMode="auto">
            <a:xfrm>
              <a:off x="0" y="411"/>
              <a:ext cx="113" cy="113"/>
            </a:xfrm>
            <a:prstGeom prst="ellipse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914400"/>
            <a:ext cx="2928938" cy="5715000"/>
            <a:chOff x="27" y="480"/>
            <a:chExt cx="1845" cy="3600"/>
          </a:xfrm>
        </p:grpSpPr>
        <p:sp>
          <p:nvSpPr>
            <p:cNvPr id="77827" name="Line 3"/>
            <p:cNvSpPr>
              <a:spLocks noChangeShapeType="1"/>
            </p:cNvSpPr>
            <p:nvPr/>
          </p:nvSpPr>
          <p:spPr bwMode="auto">
            <a:xfrm flipV="1">
              <a:off x="930" y="480"/>
              <a:ext cx="0" cy="32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7828" name="Line 4"/>
            <p:cNvSpPr>
              <a:spLocks noChangeShapeType="1"/>
            </p:cNvSpPr>
            <p:nvPr/>
          </p:nvSpPr>
          <p:spPr bwMode="auto">
            <a:xfrm flipV="1">
              <a:off x="27" y="480"/>
              <a:ext cx="0" cy="32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 flipV="1">
              <a:off x="1410" y="480"/>
              <a:ext cx="0" cy="360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 flipV="1">
              <a:off x="465" y="480"/>
              <a:ext cx="0" cy="32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 flipV="1">
              <a:off x="1872" y="480"/>
              <a:ext cx="0" cy="32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7837" name="Group 13"/>
          <p:cNvGrpSpPr>
            <a:grpSpLocks/>
          </p:cNvGrpSpPr>
          <p:nvPr/>
        </p:nvGrpSpPr>
        <p:grpSpPr bwMode="auto">
          <a:xfrm>
            <a:off x="-5943600" y="5197475"/>
            <a:ext cx="14859000" cy="1812925"/>
            <a:chOff x="-3720" y="3178"/>
            <a:chExt cx="9360" cy="1142"/>
          </a:xfrm>
        </p:grpSpPr>
        <p:sp>
          <p:nvSpPr>
            <p:cNvPr id="77838" name="Freeform 14"/>
            <p:cNvSpPr>
              <a:spLocks/>
            </p:cNvSpPr>
            <p:nvPr/>
          </p:nvSpPr>
          <p:spPr bwMode="auto">
            <a:xfrm>
              <a:off x="48" y="3745"/>
              <a:ext cx="1936" cy="4"/>
            </a:xfrm>
            <a:custGeom>
              <a:avLst/>
              <a:gdLst>
                <a:gd name="T0" fmla="*/ 1936 w 1936"/>
                <a:gd name="T1" fmla="*/ 4 h 4"/>
                <a:gd name="T2" fmla="*/ 0 w 1936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6" h="4">
                  <a:moveTo>
                    <a:pt x="1936" y="4"/>
                  </a:moveTo>
                  <a:lnTo>
                    <a:pt x="0" y="0"/>
                  </a:lnTo>
                </a:path>
              </a:pathLst>
            </a:custGeom>
            <a:noFill/>
            <a:ln w="57150" cmpd="sng">
              <a:pattFill prst="pct70">
                <a:fgClr>
                  <a:srgbClr val="C0C0C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77839" name="Group 15"/>
            <p:cNvGrpSpPr>
              <a:grpSpLocks/>
            </p:cNvGrpSpPr>
            <p:nvPr/>
          </p:nvGrpSpPr>
          <p:grpSpPr bwMode="auto">
            <a:xfrm>
              <a:off x="-3720" y="3178"/>
              <a:ext cx="9360" cy="1142"/>
              <a:chOff x="-3756" y="3178"/>
              <a:chExt cx="9360" cy="1142"/>
            </a:xfrm>
          </p:grpSpPr>
          <p:graphicFrame>
            <p:nvGraphicFramePr>
              <p:cNvPr id="77840" name="Object 16"/>
              <p:cNvGraphicFramePr>
                <a:graphicFrameLocks noChangeAspect="1"/>
              </p:cNvGraphicFramePr>
              <p:nvPr/>
            </p:nvGraphicFramePr>
            <p:xfrm>
              <a:off x="-3756" y="3178"/>
              <a:ext cx="9360" cy="11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name="Grafiek" r:id="rId6" imgW="5448650" imgH="743412" progId="Excel.Chart.8">
                      <p:embed/>
                    </p:oleObj>
                  </mc:Choice>
                  <mc:Fallback>
                    <p:oleObj name="Grafiek" r:id="rId6" imgW="5448650" imgH="743412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3756" y="3178"/>
                            <a:ext cx="9360" cy="11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7841" name="Oval 17"/>
              <p:cNvSpPr>
                <a:spLocks noChangeAspect="1" noChangeArrowheads="1"/>
              </p:cNvSpPr>
              <p:nvPr/>
            </p:nvSpPr>
            <p:spPr bwMode="auto">
              <a:xfrm>
                <a:off x="-48" y="3696"/>
                <a:ext cx="113" cy="113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7842" name="Group 18"/>
          <p:cNvGrpSpPr>
            <a:grpSpLocks/>
          </p:cNvGrpSpPr>
          <p:nvPr/>
        </p:nvGrpSpPr>
        <p:grpSpPr bwMode="auto">
          <a:xfrm>
            <a:off x="-7391400" y="2133600"/>
            <a:ext cx="14859000" cy="1812925"/>
            <a:chOff x="-4635" y="1248"/>
            <a:chExt cx="9360" cy="1142"/>
          </a:xfrm>
        </p:grpSpPr>
        <p:sp>
          <p:nvSpPr>
            <p:cNvPr id="77843" name="Line 19"/>
            <p:cNvSpPr>
              <a:spLocks noChangeShapeType="1"/>
            </p:cNvSpPr>
            <p:nvPr/>
          </p:nvSpPr>
          <p:spPr bwMode="auto">
            <a:xfrm flipH="1">
              <a:off x="0" y="1815"/>
              <a:ext cx="1104" cy="9"/>
            </a:xfrm>
            <a:prstGeom prst="line">
              <a:avLst/>
            </a:prstGeom>
            <a:noFill/>
            <a:ln w="57150">
              <a:pattFill prst="pct70">
                <a:fgClr>
                  <a:srgbClr val="C0C0C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77844" name="Group 20"/>
            <p:cNvGrpSpPr>
              <a:grpSpLocks/>
            </p:cNvGrpSpPr>
            <p:nvPr/>
          </p:nvGrpSpPr>
          <p:grpSpPr bwMode="auto">
            <a:xfrm>
              <a:off x="-4635" y="1248"/>
              <a:ext cx="9360" cy="1142"/>
              <a:chOff x="-4635" y="1248"/>
              <a:chExt cx="9360" cy="1142"/>
            </a:xfrm>
          </p:grpSpPr>
          <p:graphicFrame>
            <p:nvGraphicFramePr>
              <p:cNvPr id="77845" name="Object 21"/>
              <p:cNvGraphicFramePr>
                <a:graphicFrameLocks noChangeAspect="1"/>
              </p:cNvGraphicFramePr>
              <p:nvPr/>
            </p:nvGraphicFramePr>
            <p:xfrm>
              <a:off x="-4635" y="1248"/>
              <a:ext cx="9360" cy="11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name="Grafiek" r:id="rId7" imgW="5448650" imgH="743412" progId="Excel.Chart.8">
                      <p:embed/>
                    </p:oleObj>
                  </mc:Choice>
                  <mc:Fallback>
                    <p:oleObj name="Grafiek" r:id="rId7" imgW="5448650" imgH="743412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635" y="1248"/>
                            <a:ext cx="9360" cy="11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7846" name="Oval 22"/>
              <p:cNvSpPr>
                <a:spLocks noChangeAspect="1" noChangeArrowheads="1"/>
              </p:cNvSpPr>
              <p:nvPr/>
            </p:nvSpPr>
            <p:spPr bwMode="auto">
              <a:xfrm>
                <a:off x="-27" y="1749"/>
                <a:ext cx="113" cy="113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7850" name="Group 26"/>
          <p:cNvGrpSpPr>
            <a:grpSpLocks/>
          </p:cNvGrpSpPr>
          <p:nvPr/>
        </p:nvGrpSpPr>
        <p:grpSpPr bwMode="auto">
          <a:xfrm>
            <a:off x="-6629400" y="3657600"/>
            <a:ext cx="14859000" cy="1812925"/>
            <a:chOff x="-4188" y="2208"/>
            <a:chExt cx="9360" cy="1142"/>
          </a:xfrm>
        </p:grpSpPr>
        <p:sp>
          <p:nvSpPr>
            <p:cNvPr id="77851" name="Line 27"/>
            <p:cNvSpPr>
              <a:spLocks noChangeShapeType="1"/>
            </p:cNvSpPr>
            <p:nvPr/>
          </p:nvSpPr>
          <p:spPr bwMode="auto">
            <a:xfrm flipH="1">
              <a:off x="0" y="2775"/>
              <a:ext cx="1632" cy="9"/>
            </a:xfrm>
            <a:prstGeom prst="line">
              <a:avLst/>
            </a:prstGeom>
            <a:noFill/>
            <a:ln w="57150">
              <a:pattFill prst="pct70">
                <a:fgClr>
                  <a:srgbClr val="C0C0C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77852" name="Group 28"/>
            <p:cNvGrpSpPr>
              <a:grpSpLocks/>
            </p:cNvGrpSpPr>
            <p:nvPr/>
          </p:nvGrpSpPr>
          <p:grpSpPr bwMode="auto">
            <a:xfrm>
              <a:off x="-4188" y="2208"/>
              <a:ext cx="9360" cy="1142"/>
              <a:chOff x="-4188" y="2208"/>
              <a:chExt cx="9360" cy="1142"/>
            </a:xfrm>
          </p:grpSpPr>
          <p:graphicFrame>
            <p:nvGraphicFramePr>
              <p:cNvPr id="77853" name="Object 29"/>
              <p:cNvGraphicFramePr>
                <a:graphicFrameLocks noChangeAspect="1"/>
              </p:cNvGraphicFramePr>
              <p:nvPr/>
            </p:nvGraphicFramePr>
            <p:xfrm>
              <a:off x="-4188" y="2208"/>
              <a:ext cx="9360" cy="11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" name="Grafiek" r:id="rId8" imgW="5448650" imgH="743412" progId="Excel.Chart.8">
                      <p:embed/>
                    </p:oleObj>
                  </mc:Choice>
                  <mc:Fallback>
                    <p:oleObj name="Grafiek" r:id="rId8" imgW="5448650" imgH="743412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188" y="2208"/>
                            <a:ext cx="9360" cy="11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7854" name="Oval 30"/>
              <p:cNvSpPr>
                <a:spLocks noChangeAspect="1" noChangeArrowheads="1"/>
              </p:cNvSpPr>
              <p:nvPr/>
            </p:nvSpPr>
            <p:spPr bwMode="auto">
              <a:xfrm>
                <a:off x="-21" y="2400"/>
                <a:ext cx="113" cy="113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5791200" y="457200"/>
            <a:ext cx="3352800" cy="64008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5791200" y="533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5715000" y="2651125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½ 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5715000" y="14478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¼T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5715000" y="4191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¾ 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5715000" y="57150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>
            <a:off x="0" y="5334000"/>
            <a:ext cx="2971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1233488" y="52244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77866" name="Rectangle 4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foto’s van een golf in een koord:</a:t>
            </a:r>
            <a:endParaRPr lang="nl-NL" altLang="nl-NL"/>
          </a:p>
        </p:txBody>
      </p:sp>
      <p:sp>
        <p:nvSpPr>
          <p:cNvPr id="77867" name="Text Box 43"/>
          <p:cNvSpPr txBox="1">
            <a:spLocks noChangeArrowheads="1"/>
          </p:cNvSpPr>
          <p:nvPr/>
        </p:nvSpPr>
        <p:spPr bwMode="auto">
          <a:xfrm>
            <a:off x="5715000" y="61849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 </a:t>
            </a: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de golflengte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6024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6" grpId="0" autoUpdateAnimBg="0"/>
      <p:bldP spid="77857" grpId="0" autoUpdateAnimBg="0"/>
      <p:bldP spid="77858" grpId="0" autoUpdateAnimBg="0"/>
      <p:bldP spid="77859" grpId="0" autoUpdateAnimBg="0"/>
      <p:bldP spid="77860" grpId="0" autoUpdateAnimBg="0"/>
      <p:bldP spid="77861" grpId="0" animBg="1"/>
      <p:bldP spid="77862" grpId="0" autoUpdateAnimBg="0"/>
      <p:bldP spid="77866" grpId="0" autoUpdateAnimBg="0"/>
      <p:bldP spid="778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2" name="Text Box 104"/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een tijd T is de afstand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53353" name="Text Box 105"/>
          <p:cNvSpPr txBox="1">
            <a:spLocks noChangeArrowheads="1"/>
          </p:cNvSpPr>
          <p:nvPr/>
        </p:nvSpPr>
        <p:spPr bwMode="auto">
          <a:xfrm>
            <a:off x="152400" y="4191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v.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BINAS Tabel 35.3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3355" name="Group 107"/>
          <p:cNvGrpSpPr>
            <a:grpSpLocks/>
          </p:cNvGrpSpPr>
          <p:nvPr/>
        </p:nvGrpSpPr>
        <p:grpSpPr bwMode="auto">
          <a:xfrm>
            <a:off x="-5943600" y="685800"/>
            <a:ext cx="14859000" cy="1812925"/>
            <a:chOff x="-3744" y="432"/>
            <a:chExt cx="9360" cy="1142"/>
          </a:xfrm>
        </p:grpSpPr>
        <p:grpSp>
          <p:nvGrpSpPr>
            <p:cNvPr id="53341" name="Group 93"/>
            <p:cNvGrpSpPr>
              <a:grpSpLocks/>
            </p:cNvGrpSpPr>
            <p:nvPr/>
          </p:nvGrpSpPr>
          <p:grpSpPr bwMode="auto">
            <a:xfrm>
              <a:off x="-3744" y="432"/>
              <a:ext cx="9360" cy="1142"/>
              <a:chOff x="-3720" y="3178"/>
              <a:chExt cx="9360" cy="1142"/>
            </a:xfrm>
          </p:grpSpPr>
          <p:sp>
            <p:nvSpPr>
              <p:cNvPr id="53337" name="Freeform 89"/>
              <p:cNvSpPr>
                <a:spLocks/>
              </p:cNvSpPr>
              <p:nvPr/>
            </p:nvSpPr>
            <p:spPr bwMode="auto">
              <a:xfrm>
                <a:off x="48" y="3745"/>
                <a:ext cx="1936" cy="4"/>
              </a:xfrm>
              <a:custGeom>
                <a:avLst/>
                <a:gdLst>
                  <a:gd name="T0" fmla="*/ 1936 w 1936"/>
                  <a:gd name="T1" fmla="*/ 4 h 4"/>
                  <a:gd name="T2" fmla="*/ 0 w 1936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36" h="4">
                    <a:moveTo>
                      <a:pt x="1936" y="4"/>
                    </a:moveTo>
                    <a:lnTo>
                      <a:pt x="0" y="0"/>
                    </a:lnTo>
                  </a:path>
                </a:pathLst>
              </a:custGeom>
              <a:noFill/>
              <a:ln w="57150" cmpd="sng">
                <a:pattFill prst="pct70">
                  <a:fgClr>
                    <a:srgbClr val="C0C0C0"/>
                  </a:fgClr>
                  <a:bgClr>
                    <a:srgbClr val="FFFFFF"/>
                  </a:bgClr>
                </a:patt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3312" name="Group 64"/>
              <p:cNvGrpSpPr>
                <a:grpSpLocks/>
              </p:cNvGrpSpPr>
              <p:nvPr/>
            </p:nvGrpSpPr>
            <p:grpSpPr bwMode="auto">
              <a:xfrm>
                <a:off x="-3720" y="3178"/>
                <a:ext cx="9360" cy="1142"/>
                <a:chOff x="-3756" y="3178"/>
                <a:chExt cx="9360" cy="1142"/>
              </a:xfrm>
            </p:grpSpPr>
            <p:graphicFrame>
              <p:nvGraphicFramePr>
                <p:cNvPr id="53264" name="Object 16"/>
                <p:cNvGraphicFramePr>
                  <a:graphicFrameLocks noChangeAspect="1"/>
                </p:cNvGraphicFramePr>
                <p:nvPr/>
              </p:nvGraphicFramePr>
              <p:xfrm>
                <a:off x="-3756" y="3178"/>
                <a:ext cx="9360" cy="114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2" name="Grafiek" r:id="rId3" imgW="5448650" imgH="743412" progId="Excel.Chart.8">
                        <p:embed/>
                      </p:oleObj>
                    </mc:Choice>
                    <mc:Fallback>
                      <p:oleObj name="Grafiek" r:id="rId3" imgW="5448650" imgH="743412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3756" y="3178"/>
                              <a:ext cx="9360" cy="114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3300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-48" y="3696"/>
                  <a:ext cx="113" cy="113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3350" name="Line 102"/>
            <p:cNvSpPr>
              <a:spLocks noChangeShapeType="1"/>
            </p:cNvSpPr>
            <p:nvPr/>
          </p:nvSpPr>
          <p:spPr bwMode="auto">
            <a:xfrm>
              <a:off x="0" y="518"/>
              <a:ext cx="18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3351" name="Text Box 103"/>
            <p:cNvSpPr txBox="1">
              <a:spLocks noChangeArrowheads="1"/>
            </p:cNvSpPr>
            <p:nvPr/>
          </p:nvSpPr>
          <p:spPr bwMode="auto">
            <a:xfrm>
              <a:off x="777" y="449"/>
              <a:ext cx="4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l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53354" name="Rectangle 106"/>
            <p:cNvSpPr>
              <a:spLocks noChangeArrowheads="1"/>
            </p:cNvSpPr>
            <p:nvPr/>
          </p:nvSpPr>
          <p:spPr bwMode="auto">
            <a:xfrm>
              <a:off x="3648" y="864"/>
              <a:ext cx="1968" cy="33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3349" name="Text Box 101"/>
            <p:cNvSpPr txBox="1">
              <a:spLocks noChangeArrowheads="1"/>
            </p:cNvSpPr>
            <p:nvPr/>
          </p:nvSpPr>
          <p:spPr bwMode="auto">
            <a:xfrm>
              <a:off x="3600" y="758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 = T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3356" name="Text Box 108"/>
          <p:cNvSpPr txBox="1">
            <a:spLocks noChangeArrowheads="1"/>
          </p:cNvSpPr>
          <p:nvPr/>
        </p:nvSpPr>
        <p:spPr bwMode="auto">
          <a:xfrm>
            <a:off x="0" y="3200400"/>
            <a:ext cx="640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afstand = v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golf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.tijd dus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357" name="Text Box 109"/>
          <p:cNvSpPr txBox="1">
            <a:spLocks noChangeArrowheads="1"/>
          </p:cNvSpPr>
          <p:nvPr/>
        </p:nvSpPr>
        <p:spPr bwMode="auto">
          <a:xfrm>
            <a:off x="152400" y="5029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1/T                          BINAS Tabel 35.3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358" name="Text Box 110"/>
          <p:cNvSpPr txBox="1">
            <a:spLocks noChangeArrowheads="1"/>
          </p:cNvSpPr>
          <p:nvPr/>
        </p:nvSpPr>
        <p:spPr bwMode="auto">
          <a:xfrm>
            <a:off x="152400" y="5927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f.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BINAS Tabel 35.3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359" name="Rectangle 1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48600" cy="6096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foto van het koord:</a:t>
            </a:r>
            <a:endParaRPr lang="nl-NL" altLang="nl-NL"/>
          </a:p>
        </p:txBody>
      </p:sp>
      <p:sp>
        <p:nvSpPr>
          <p:cNvPr id="53360" name="Rectangle 112"/>
          <p:cNvSpPr>
            <a:spLocks noChangeArrowheads="1"/>
          </p:cNvSpPr>
          <p:nvPr/>
        </p:nvSpPr>
        <p:spPr bwMode="auto">
          <a:xfrm>
            <a:off x="152400" y="4119563"/>
            <a:ext cx="8839200" cy="2667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23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5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"/>
                                        <p:tgtEl>
                                          <p:spTgt spid="5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"/>
                                        <p:tgtEl>
                                          <p:spTgt spid="5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5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5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2" grpId="0" autoUpdateAnimBg="0"/>
      <p:bldP spid="53353" grpId="0" autoUpdateAnimBg="0"/>
      <p:bldP spid="53356" grpId="0" autoUpdateAnimBg="0"/>
      <p:bldP spid="53357" grpId="0" autoUpdateAnimBg="0"/>
      <p:bldP spid="53358" grpId="0" autoUpdateAnimBg="0"/>
      <p:bldP spid="53359" grpId="0" autoUpdateAnimBg="0"/>
      <p:bldP spid="533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0" y="28035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Een dal nadert A . . 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-5943600" y="685800"/>
            <a:ext cx="14859000" cy="1812925"/>
            <a:chOff x="-3744" y="432"/>
            <a:chExt cx="9360" cy="1142"/>
          </a:xfrm>
        </p:grpSpPr>
        <p:grpSp>
          <p:nvGrpSpPr>
            <p:cNvPr id="80901" name="Group 5"/>
            <p:cNvGrpSpPr>
              <a:grpSpLocks/>
            </p:cNvGrpSpPr>
            <p:nvPr/>
          </p:nvGrpSpPr>
          <p:grpSpPr bwMode="auto">
            <a:xfrm>
              <a:off x="-3744" y="432"/>
              <a:ext cx="9360" cy="1142"/>
              <a:chOff x="-3720" y="3178"/>
              <a:chExt cx="9360" cy="1142"/>
            </a:xfrm>
          </p:grpSpPr>
          <p:sp>
            <p:nvSpPr>
              <p:cNvPr id="80902" name="Freeform 6"/>
              <p:cNvSpPr>
                <a:spLocks/>
              </p:cNvSpPr>
              <p:nvPr/>
            </p:nvSpPr>
            <p:spPr bwMode="auto">
              <a:xfrm>
                <a:off x="48" y="3745"/>
                <a:ext cx="1936" cy="4"/>
              </a:xfrm>
              <a:custGeom>
                <a:avLst/>
                <a:gdLst>
                  <a:gd name="T0" fmla="*/ 1936 w 1936"/>
                  <a:gd name="T1" fmla="*/ 4 h 4"/>
                  <a:gd name="T2" fmla="*/ 0 w 1936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36" h="4">
                    <a:moveTo>
                      <a:pt x="1936" y="4"/>
                    </a:moveTo>
                    <a:lnTo>
                      <a:pt x="0" y="0"/>
                    </a:lnTo>
                  </a:path>
                </a:pathLst>
              </a:custGeom>
              <a:noFill/>
              <a:ln w="57150" cmpd="sng">
                <a:pattFill prst="pct70">
                  <a:fgClr>
                    <a:srgbClr val="C0C0C0"/>
                  </a:fgClr>
                  <a:bgClr>
                    <a:srgbClr val="FFFFFF"/>
                  </a:bgClr>
                </a:patt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0903" name="Group 7"/>
              <p:cNvGrpSpPr>
                <a:grpSpLocks/>
              </p:cNvGrpSpPr>
              <p:nvPr/>
            </p:nvGrpSpPr>
            <p:grpSpPr bwMode="auto">
              <a:xfrm>
                <a:off x="-3720" y="3178"/>
                <a:ext cx="9360" cy="1142"/>
                <a:chOff x="-3756" y="3178"/>
                <a:chExt cx="9360" cy="1142"/>
              </a:xfrm>
            </p:grpSpPr>
            <p:graphicFrame>
              <p:nvGraphicFramePr>
                <p:cNvPr id="80904" name="Object 8"/>
                <p:cNvGraphicFramePr>
                  <a:graphicFrameLocks noChangeAspect="1"/>
                </p:cNvGraphicFramePr>
                <p:nvPr/>
              </p:nvGraphicFramePr>
              <p:xfrm>
                <a:off x="-3756" y="3178"/>
                <a:ext cx="9360" cy="114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76" name="Grafiek" r:id="rId3" imgW="5448650" imgH="743412" progId="Excel.Chart.8">
                        <p:embed/>
                      </p:oleObj>
                    </mc:Choice>
                    <mc:Fallback>
                      <p:oleObj name="Grafiek" r:id="rId3" imgW="5448650" imgH="743412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3756" y="3178"/>
                              <a:ext cx="9360" cy="114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0905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-48" y="3696"/>
                  <a:ext cx="113" cy="113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>
              <a:off x="0" y="518"/>
              <a:ext cx="18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0907" name="Text Box 11"/>
            <p:cNvSpPr txBox="1">
              <a:spLocks noChangeArrowheads="1"/>
            </p:cNvSpPr>
            <p:nvPr/>
          </p:nvSpPr>
          <p:spPr bwMode="auto">
            <a:xfrm>
              <a:off x="777" y="449"/>
              <a:ext cx="4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l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3648" y="864"/>
              <a:ext cx="1968" cy="33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3600" y="758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 = T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4648200" y="2803525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beweegt omlaag!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1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48600" cy="6096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Lopende golf:</a:t>
            </a:r>
            <a:endParaRPr lang="nl-NL" altLang="nl-NL"/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2514600" y="17970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16" name="Oval 20"/>
          <p:cNvSpPr>
            <a:spLocks noChangeAspect="1" noChangeArrowheads="1"/>
          </p:cNvSpPr>
          <p:nvPr/>
        </p:nvSpPr>
        <p:spPr bwMode="auto">
          <a:xfrm>
            <a:off x="2501900" y="1898650"/>
            <a:ext cx="144463" cy="144463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533400" y="100488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18" name="Oval 22"/>
          <p:cNvSpPr>
            <a:spLocks noChangeAspect="1" noChangeArrowheads="1"/>
          </p:cNvSpPr>
          <p:nvPr/>
        </p:nvSpPr>
        <p:spPr bwMode="auto">
          <a:xfrm>
            <a:off x="695325" y="1019175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403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 is door ¾ golf gepasseerd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0" y="4724400"/>
            <a:ext cx="4953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 heeft ¾ keer getrild.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0" y="2209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Welke kant beweegt A op?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0" y="3429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veel keer heeft B getrild?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152400" y="5943600"/>
            <a:ext cx="89916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begon vanuit O te dalen!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0" y="5334000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begon B op t = 0 te trillen?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702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75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75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75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910" grpId="0" autoUpdateAnimBg="0"/>
      <p:bldP spid="80913" grpId="0" autoUpdateAnimBg="0"/>
      <p:bldP spid="80915" grpId="0" autoUpdateAnimBg="0"/>
      <p:bldP spid="80916" grpId="0" animBg="1"/>
      <p:bldP spid="80917" grpId="0" autoUpdateAnimBg="0"/>
      <p:bldP spid="80918" grpId="0" animBg="1"/>
      <p:bldP spid="80919" grpId="0" autoUpdateAnimBg="0"/>
      <p:bldP spid="80920" grpId="0" autoUpdateAnimBg="0"/>
      <p:bldP spid="80923" grpId="0" autoUpdateAnimBg="0"/>
      <p:bldP spid="80924" grpId="0" autoUpdateAnimBg="0"/>
      <p:bldP spid="80925" grpId="0" autoUpdateAnimBg="0"/>
      <p:bldP spid="809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Staande golf in een snaar:</a:t>
            </a:r>
            <a:endParaRPr lang="nl-NL" altLang="nl-NL"/>
          </a:p>
        </p:txBody>
      </p:sp>
      <p:graphicFrame>
        <p:nvGraphicFramePr>
          <p:cNvPr id="78868" name="Object 20"/>
          <p:cNvGraphicFramePr>
            <a:graphicFrameLocks noChangeAspect="1"/>
          </p:cNvGraphicFramePr>
          <p:nvPr/>
        </p:nvGraphicFramePr>
        <p:xfrm>
          <a:off x="5029200" y="433388"/>
          <a:ext cx="2286000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Vergelijking" r:id="rId3" imgW="495000" imgH="342720" progId="Equation.3">
                  <p:embed/>
                </p:oleObj>
              </mc:Choice>
              <mc:Fallback>
                <p:oleObj name="Vergelijking" r:id="rId3" imgW="4950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3388"/>
                        <a:ext cx="2286000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0" y="914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 vaste uiteinden: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78930" name="Line 82"/>
          <p:cNvSpPr>
            <a:spLocks noChangeShapeType="1"/>
          </p:cNvSpPr>
          <p:nvPr/>
        </p:nvSpPr>
        <p:spPr bwMode="auto">
          <a:xfrm>
            <a:off x="228600" y="2971800"/>
            <a:ext cx="5394325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79088" name="Group 240"/>
          <p:cNvGrpSpPr>
            <a:grpSpLocks/>
          </p:cNvGrpSpPr>
          <p:nvPr/>
        </p:nvGrpSpPr>
        <p:grpSpPr bwMode="auto">
          <a:xfrm>
            <a:off x="228600" y="2590800"/>
            <a:ext cx="5410200" cy="762000"/>
            <a:chOff x="144" y="1632"/>
            <a:chExt cx="3408" cy="480"/>
          </a:xfrm>
        </p:grpSpPr>
        <p:sp>
          <p:nvSpPr>
            <p:cNvPr id="78937" name="Freeform 89"/>
            <p:cNvSpPr>
              <a:spLocks/>
            </p:cNvSpPr>
            <p:nvPr/>
          </p:nvSpPr>
          <p:spPr bwMode="auto">
            <a:xfrm>
              <a:off x="144" y="1632"/>
              <a:ext cx="3398" cy="240"/>
            </a:xfrm>
            <a:custGeom>
              <a:avLst/>
              <a:gdLst>
                <a:gd name="T0" fmla="*/ 0 w 5376"/>
                <a:gd name="T1" fmla="*/ 240 h 240"/>
                <a:gd name="T2" fmla="*/ 1344 w 5376"/>
                <a:gd name="T3" fmla="*/ 48 h 240"/>
                <a:gd name="T4" fmla="*/ 2688 w 5376"/>
                <a:gd name="T5" fmla="*/ 0 h 240"/>
                <a:gd name="T6" fmla="*/ 4032 w 5376"/>
                <a:gd name="T7" fmla="*/ 48 h 240"/>
                <a:gd name="T8" fmla="*/ 5376 w 5376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76" h="240">
                  <a:moveTo>
                    <a:pt x="0" y="240"/>
                  </a:moveTo>
                  <a:cubicBezTo>
                    <a:pt x="448" y="164"/>
                    <a:pt x="896" y="88"/>
                    <a:pt x="1344" y="48"/>
                  </a:cubicBezTo>
                  <a:cubicBezTo>
                    <a:pt x="1792" y="8"/>
                    <a:pt x="2240" y="0"/>
                    <a:pt x="2688" y="0"/>
                  </a:cubicBezTo>
                  <a:cubicBezTo>
                    <a:pt x="3136" y="0"/>
                    <a:pt x="3584" y="8"/>
                    <a:pt x="4032" y="48"/>
                  </a:cubicBezTo>
                  <a:cubicBezTo>
                    <a:pt x="4480" y="88"/>
                    <a:pt x="4928" y="164"/>
                    <a:pt x="5376" y="24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8938" name="Freeform 90"/>
            <p:cNvSpPr>
              <a:spLocks/>
            </p:cNvSpPr>
            <p:nvPr/>
          </p:nvSpPr>
          <p:spPr bwMode="auto">
            <a:xfrm flipV="1">
              <a:off x="154" y="1872"/>
              <a:ext cx="3398" cy="240"/>
            </a:xfrm>
            <a:custGeom>
              <a:avLst/>
              <a:gdLst>
                <a:gd name="T0" fmla="*/ 0 w 5376"/>
                <a:gd name="T1" fmla="*/ 240 h 240"/>
                <a:gd name="T2" fmla="*/ 1344 w 5376"/>
                <a:gd name="T3" fmla="*/ 48 h 240"/>
                <a:gd name="T4" fmla="*/ 2688 w 5376"/>
                <a:gd name="T5" fmla="*/ 0 h 240"/>
                <a:gd name="T6" fmla="*/ 4032 w 5376"/>
                <a:gd name="T7" fmla="*/ 48 h 240"/>
                <a:gd name="T8" fmla="*/ 5376 w 5376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76" h="240">
                  <a:moveTo>
                    <a:pt x="0" y="240"/>
                  </a:moveTo>
                  <a:cubicBezTo>
                    <a:pt x="448" y="164"/>
                    <a:pt x="896" y="88"/>
                    <a:pt x="1344" y="48"/>
                  </a:cubicBezTo>
                  <a:cubicBezTo>
                    <a:pt x="1792" y="8"/>
                    <a:pt x="2240" y="0"/>
                    <a:pt x="2688" y="0"/>
                  </a:cubicBezTo>
                  <a:cubicBezTo>
                    <a:pt x="3136" y="0"/>
                    <a:pt x="3584" y="8"/>
                    <a:pt x="4032" y="48"/>
                  </a:cubicBezTo>
                  <a:cubicBezTo>
                    <a:pt x="4480" y="88"/>
                    <a:pt x="4928" y="164"/>
                    <a:pt x="5376" y="24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9087" name="Group 239"/>
          <p:cNvGrpSpPr>
            <a:grpSpLocks/>
          </p:cNvGrpSpPr>
          <p:nvPr/>
        </p:nvGrpSpPr>
        <p:grpSpPr bwMode="auto">
          <a:xfrm>
            <a:off x="228600" y="3810000"/>
            <a:ext cx="5410200" cy="785813"/>
            <a:chOff x="144" y="2400"/>
            <a:chExt cx="3408" cy="495"/>
          </a:xfrm>
        </p:grpSpPr>
        <p:sp>
          <p:nvSpPr>
            <p:cNvPr id="79003" name="Line 155"/>
            <p:cNvSpPr>
              <a:spLocks noChangeShapeType="1"/>
            </p:cNvSpPr>
            <p:nvPr/>
          </p:nvSpPr>
          <p:spPr bwMode="auto">
            <a:xfrm>
              <a:off x="144" y="2640"/>
              <a:ext cx="3398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79085" name="Group 237"/>
            <p:cNvGrpSpPr>
              <a:grpSpLocks/>
            </p:cNvGrpSpPr>
            <p:nvPr/>
          </p:nvGrpSpPr>
          <p:grpSpPr bwMode="auto">
            <a:xfrm>
              <a:off x="144" y="2400"/>
              <a:ext cx="3408" cy="495"/>
              <a:chOff x="144" y="2400"/>
              <a:chExt cx="3408" cy="495"/>
            </a:xfrm>
          </p:grpSpPr>
          <p:sp>
            <p:nvSpPr>
              <p:cNvPr id="79006" name="Freeform 158"/>
              <p:cNvSpPr>
                <a:spLocks/>
              </p:cNvSpPr>
              <p:nvPr/>
            </p:nvSpPr>
            <p:spPr bwMode="auto">
              <a:xfrm>
                <a:off x="144" y="2400"/>
                <a:ext cx="3408" cy="480"/>
              </a:xfrm>
              <a:custGeom>
                <a:avLst/>
                <a:gdLst>
                  <a:gd name="T0" fmla="*/ 0 w 4512"/>
                  <a:gd name="T1" fmla="*/ 240 h 480"/>
                  <a:gd name="T2" fmla="*/ 1104 w 4512"/>
                  <a:gd name="T3" fmla="*/ 0 h 480"/>
                  <a:gd name="T4" fmla="*/ 2256 w 4512"/>
                  <a:gd name="T5" fmla="*/ 240 h 480"/>
                  <a:gd name="T6" fmla="*/ 3360 w 4512"/>
                  <a:gd name="T7" fmla="*/ 480 h 480"/>
                  <a:gd name="T8" fmla="*/ 4512 w 4512"/>
                  <a:gd name="T9" fmla="*/ 24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2" h="480">
                    <a:moveTo>
                      <a:pt x="0" y="240"/>
                    </a:moveTo>
                    <a:cubicBezTo>
                      <a:pt x="364" y="120"/>
                      <a:pt x="728" y="0"/>
                      <a:pt x="1104" y="0"/>
                    </a:cubicBezTo>
                    <a:cubicBezTo>
                      <a:pt x="1480" y="0"/>
                      <a:pt x="1880" y="160"/>
                      <a:pt x="2256" y="240"/>
                    </a:cubicBezTo>
                    <a:cubicBezTo>
                      <a:pt x="2632" y="320"/>
                      <a:pt x="2984" y="480"/>
                      <a:pt x="3360" y="480"/>
                    </a:cubicBezTo>
                    <a:cubicBezTo>
                      <a:pt x="3736" y="480"/>
                      <a:pt x="4124" y="360"/>
                      <a:pt x="4512" y="240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9007" name="Freeform 159"/>
              <p:cNvSpPr>
                <a:spLocks/>
              </p:cNvSpPr>
              <p:nvPr/>
            </p:nvSpPr>
            <p:spPr bwMode="auto">
              <a:xfrm flipV="1">
                <a:off x="144" y="2415"/>
                <a:ext cx="3408" cy="480"/>
              </a:xfrm>
              <a:custGeom>
                <a:avLst/>
                <a:gdLst>
                  <a:gd name="T0" fmla="*/ 0 w 4512"/>
                  <a:gd name="T1" fmla="*/ 240 h 480"/>
                  <a:gd name="T2" fmla="*/ 1104 w 4512"/>
                  <a:gd name="T3" fmla="*/ 0 h 480"/>
                  <a:gd name="T4" fmla="*/ 2256 w 4512"/>
                  <a:gd name="T5" fmla="*/ 240 h 480"/>
                  <a:gd name="T6" fmla="*/ 3360 w 4512"/>
                  <a:gd name="T7" fmla="*/ 480 h 480"/>
                  <a:gd name="T8" fmla="*/ 4512 w 4512"/>
                  <a:gd name="T9" fmla="*/ 24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12" h="480">
                    <a:moveTo>
                      <a:pt x="0" y="240"/>
                    </a:moveTo>
                    <a:cubicBezTo>
                      <a:pt x="364" y="120"/>
                      <a:pt x="728" y="0"/>
                      <a:pt x="1104" y="0"/>
                    </a:cubicBezTo>
                    <a:cubicBezTo>
                      <a:pt x="1480" y="0"/>
                      <a:pt x="1880" y="160"/>
                      <a:pt x="2256" y="240"/>
                    </a:cubicBezTo>
                    <a:cubicBezTo>
                      <a:pt x="2632" y="320"/>
                      <a:pt x="2984" y="480"/>
                      <a:pt x="3360" y="480"/>
                    </a:cubicBezTo>
                    <a:cubicBezTo>
                      <a:pt x="3736" y="480"/>
                      <a:pt x="4124" y="360"/>
                      <a:pt x="4512" y="240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9086" name="Group 238"/>
          <p:cNvGrpSpPr>
            <a:grpSpLocks/>
          </p:cNvGrpSpPr>
          <p:nvPr/>
        </p:nvGrpSpPr>
        <p:grpSpPr bwMode="auto">
          <a:xfrm>
            <a:off x="228600" y="5029200"/>
            <a:ext cx="5410200" cy="766763"/>
            <a:chOff x="144" y="3168"/>
            <a:chExt cx="3408" cy="483"/>
          </a:xfrm>
        </p:grpSpPr>
        <p:sp>
          <p:nvSpPr>
            <p:cNvPr id="79071" name="Line 223"/>
            <p:cNvSpPr>
              <a:spLocks noChangeShapeType="1"/>
            </p:cNvSpPr>
            <p:nvPr/>
          </p:nvSpPr>
          <p:spPr bwMode="auto">
            <a:xfrm>
              <a:off x="144" y="3408"/>
              <a:ext cx="3398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9073" name="Freeform 225"/>
            <p:cNvSpPr>
              <a:spLocks/>
            </p:cNvSpPr>
            <p:nvPr/>
          </p:nvSpPr>
          <p:spPr bwMode="auto">
            <a:xfrm>
              <a:off x="144" y="3168"/>
              <a:ext cx="3408" cy="480"/>
            </a:xfrm>
            <a:custGeom>
              <a:avLst/>
              <a:gdLst>
                <a:gd name="T0" fmla="*/ 0 w 4512"/>
                <a:gd name="T1" fmla="*/ 240 h 480"/>
                <a:gd name="T2" fmla="*/ 768 w 4512"/>
                <a:gd name="T3" fmla="*/ 0 h 480"/>
                <a:gd name="T4" fmla="*/ 1488 w 4512"/>
                <a:gd name="T5" fmla="*/ 240 h 480"/>
                <a:gd name="T6" fmla="*/ 2256 w 4512"/>
                <a:gd name="T7" fmla="*/ 480 h 480"/>
                <a:gd name="T8" fmla="*/ 3024 w 4512"/>
                <a:gd name="T9" fmla="*/ 240 h 480"/>
                <a:gd name="T10" fmla="*/ 3744 w 4512"/>
                <a:gd name="T11" fmla="*/ 0 h 480"/>
                <a:gd name="T12" fmla="*/ 4512 w 4512"/>
                <a:gd name="T13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2" h="480">
                  <a:moveTo>
                    <a:pt x="0" y="240"/>
                  </a:moveTo>
                  <a:cubicBezTo>
                    <a:pt x="260" y="120"/>
                    <a:pt x="520" y="0"/>
                    <a:pt x="768" y="0"/>
                  </a:cubicBezTo>
                  <a:cubicBezTo>
                    <a:pt x="1016" y="0"/>
                    <a:pt x="1240" y="160"/>
                    <a:pt x="1488" y="240"/>
                  </a:cubicBezTo>
                  <a:cubicBezTo>
                    <a:pt x="1736" y="320"/>
                    <a:pt x="2000" y="480"/>
                    <a:pt x="2256" y="480"/>
                  </a:cubicBezTo>
                  <a:cubicBezTo>
                    <a:pt x="2512" y="480"/>
                    <a:pt x="2776" y="320"/>
                    <a:pt x="3024" y="240"/>
                  </a:cubicBezTo>
                  <a:cubicBezTo>
                    <a:pt x="3272" y="160"/>
                    <a:pt x="3496" y="0"/>
                    <a:pt x="3744" y="0"/>
                  </a:cubicBezTo>
                  <a:cubicBezTo>
                    <a:pt x="3992" y="0"/>
                    <a:pt x="4252" y="120"/>
                    <a:pt x="4512" y="24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79074" name="Freeform 226"/>
            <p:cNvSpPr>
              <a:spLocks/>
            </p:cNvSpPr>
            <p:nvPr/>
          </p:nvSpPr>
          <p:spPr bwMode="auto">
            <a:xfrm flipV="1">
              <a:off x="144" y="3171"/>
              <a:ext cx="3408" cy="480"/>
            </a:xfrm>
            <a:custGeom>
              <a:avLst/>
              <a:gdLst>
                <a:gd name="T0" fmla="*/ 0 w 4512"/>
                <a:gd name="T1" fmla="*/ 240 h 480"/>
                <a:gd name="T2" fmla="*/ 768 w 4512"/>
                <a:gd name="T3" fmla="*/ 0 h 480"/>
                <a:gd name="T4" fmla="*/ 1488 w 4512"/>
                <a:gd name="T5" fmla="*/ 240 h 480"/>
                <a:gd name="T6" fmla="*/ 2256 w 4512"/>
                <a:gd name="T7" fmla="*/ 480 h 480"/>
                <a:gd name="T8" fmla="*/ 3024 w 4512"/>
                <a:gd name="T9" fmla="*/ 240 h 480"/>
                <a:gd name="T10" fmla="*/ 3744 w 4512"/>
                <a:gd name="T11" fmla="*/ 0 h 480"/>
                <a:gd name="T12" fmla="*/ 4512 w 4512"/>
                <a:gd name="T13" fmla="*/ 24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2" h="480">
                  <a:moveTo>
                    <a:pt x="0" y="240"/>
                  </a:moveTo>
                  <a:cubicBezTo>
                    <a:pt x="260" y="120"/>
                    <a:pt x="520" y="0"/>
                    <a:pt x="768" y="0"/>
                  </a:cubicBezTo>
                  <a:cubicBezTo>
                    <a:pt x="1016" y="0"/>
                    <a:pt x="1240" y="160"/>
                    <a:pt x="1488" y="240"/>
                  </a:cubicBezTo>
                  <a:cubicBezTo>
                    <a:pt x="1736" y="320"/>
                    <a:pt x="2000" y="480"/>
                    <a:pt x="2256" y="480"/>
                  </a:cubicBezTo>
                  <a:cubicBezTo>
                    <a:pt x="2512" y="480"/>
                    <a:pt x="2776" y="320"/>
                    <a:pt x="3024" y="240"/>
                  </a:cubicBezTo>
                  <a:cubicBezTo>
                    <a:pt x="3272" y="160"/>
                    <a:pt x="3496" y="0"/>
                    <a:pt x="3744" y="0"/>
                  </a:cubicBezTo>
                  <a:cubicBezTo>
                    <a:pt x="3992" y="0"/>
                    <a:pt x="4252" y="120"/>
                    <a:pt x="4512" y="24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79075" name="Rectangle 227"/>
          <p:cNvSpPr>
            <a:spLocks noChangeArrowheads="1"/>
          </p:cNvSpPr>
          <p:nvPr/>
        </p:nvSpPr>
        <p:spPr bwMode="auto">
          <a:xfrm>
            <a:off x="5791200" y="26670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1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79077" name="Rectangle 229"/>
          <p:cNvSpPr>
            <a:spLocks noChangeArrowheads="1"/>
          </p:cNvSpPr>
          <p:nvPr/>
        </p:nvSpPr>
        <p:spPr bwMode="auto">
          <a:xfrm>
            <a:off x="7010400" y="266700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½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79078" name="Rectangle 230"/>
          <p:cNvSpPr>
            <a:spLocks noChangeArrowheads="1"/>
          </p:cNvSpPr>
          <p:nvPr/>
        </p:nvSpPr>
        <p:spPr bwMode="auto">
          <a:xfrm>
            <a:off x="5791200" y="38100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2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79079" name="Rectangle 231"/>
          <p:cNvSpPr>
            <a:spLocks noChangeArrowheads="1"/>
          </p:cNvSpPr>
          <p:nvPr/>
        </p:nvSpPr>
        <p:spPr bwMode="auto">
          <a:xfrm>
            <a:off x="7010400" y="38100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79080" name="Rectangle 232"/>
          <p:cNvSpPr>
            <a:spLocks noChangeArrowheads="1"/>
          </p:cNvSpPr>
          <p:nvPr/>
        </p:nvSpPr>
        <p:spPr bwMode="auto">
          <a:xfrm>
            <a:off x="5791200" y="50292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3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79081" name="Rectangle 233"/>
          <p:cNvSpPr>
            <a:spLocks noChangeArrowheads="1"/>
          </p:cNvSpPr>
          <p:nvPr/>
        </p:nvSpPr>
        <p:spPr bwMode="auto">
          <a:xfrm>
            <a:off x="7010400" y="502920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3/2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79082" name="Line 234"/>
          <p:cNvSpPr>
            <a:spLocks noChangeShapeType="1"/>
          </p:cNvSpPr>
          <p:nvPr/>
        </p:nvSpPr>
        <p:spPr bwMode="auto">
          <a:xfrm>
            <a:off x="228600" y="2290763"/>
            <a:ext cx="541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9084" name="Rectangle 236"/>
          <p:cNvSpPr>
            <a:spLocks noChangeArrowheads="1"/>
          </p:cNvSpPr>
          <p:nvPr/>
        </p:nvSpPr>
        <p:spPr bwMode="auto">
          <a:xfrm>
            <a:off x="2667000" y="1676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>
              <a:solidFill>
                <a:srgbClr val="3333CC"/>
              </a:solidFill>
              <a:latin typeface="Symbol" pitchFamily="18" charset="2"/>
            </a:endParaRPr>
          </a:p>
        </p:txBody>
      </p:sp>
      <p:sp>
        <p:nvSpPr>
          <p:cNvPr id="79089" name="Rectangle 241"/>
          <p:cNvSpPr>
            <a:spLocks noChangeArrowheads="1"/>
          </p:cNvSpPr>
          <p:nvPr/>
        </p:nvSpPr>
        <p:spPr bwMode="auto">
          <a:xfrm>
            <a:off x="0" y="6019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ziet de grondtoon en de 1</a:t>
            </a:r>
            <a:r>
              <a:rPr lang="en-US" altLang="nl-NL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2</a:t>
            </a:r>
            <a:r>
              <a:rPr lang="en-US" altLang="nl-NL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boventoon!</a:t>
            </a:r>
            <a:endParaRPr lang="nl-NL" altLang="nl-NL" sz="36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79090" name="Text Box 242"/>
          <p:cNvSpPr txBox="1">
            <a:spLocks noChangeArrowheads="1"/>
          </p:cNvSpPr>
          <p:nvPr/>
        </p:nvSpPr>
        <p:spPr bwMode="auto">
          <a:xfrm>
            <a:off x="0" y="538321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096" name="Text Box 248"/>
          <p:cNvSpPr txBox="1">
            <a:spLocks noChangeArrowheads="1"/>
          </p:cNvSpPr>
          <p:nvPr/>
        </p:nvSpPr>
        <p:spPr bwMode="auto">
          <a:xfrm>
            <a:off x="1700213" y="5400675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097" name="Text Box 249"/>
          <p:cNvSpPr txBox="1">
            <a:spLocks noChangeArrowheads="1"/>
          </p:cNvSpPr>
          <p:nvPr/>
        </p:nvSpPr>
        <p:spPr bwMode="auto">
          <a:xfrm>
            <a:off x="3643313" y="5400675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098" name="Text Box 250"/>
          <p:cNvSpPr txBox="1">
            <a:spLocks noChangeArrowheads="1"/>
          </p:cNvSpPr>
          <p:nvPr/>
        </p:nvSpPr>
        <p:spPr bwMode="auto">
          <a:xfrm>
            <a:off x="5334000" y="5354638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100" name="Text Box 252"/>
          <p:cNvSpPr txBox="1">
            <a:spLocks noChangeArrowheads="1"/>
          </p:cNvSpPr>
          <p:nvPr/>
        </p:nvSpPr>
        <p:spPr bwMode="auto">
          <a:xfrm>
            <a:off x="885825" y="5033963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6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101" name="Text Box 253"/>
          <p:cNvSpPr txBox="1">
            <a:spLocks noChangeArrowheads="1"/>
          </p:cNvSpPr>
          <p:nvPr/>
        </p:nvSpPr>
        <p:spPr bwMode="auto">
          <a:xfrm>
            <a:off x="2667000" y="50292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6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102" name="Text Box 254"/>
          <p:cNvSpPr txBox="1">
            <a:spLocks noChangeArrowheads="1"/>
          </p:cNvSpPr>
          <p:nvPr/>
        </p:nvSpPr>
        <p:spPr bwMode="auto">
          <a:xfrm>
            <a:off x="4495800" y="50292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6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103" name="Text Box 255"/>
          <p:cNvSpPr txBox="1">
            <a:spLocks noChangeArrowheads="1"/>
          </p:cNvSpPr>
          <p:nvPr/>
        </p:nvSpPr>
        <p:spPr bwMode="auto">
          <a:xfrm>
            <a:off x="7467600" y="938213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003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7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"/>
                                        <p:tgtEl>
                                          <p:spTgt spid="7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"/>
                                        <p:tgtEl>
                                          <p:spTgt spid="7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"/>
                                        <p:tgtEl>
                                          <p:spTgt spid="7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"/>
                                        <p:tgtEl>
                                          <p:spTgt spid="7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"/>
                                        <p:tgtEl>
                                          <p:spTgt spid="7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"/>
                                        <p:tgtEl>
                                          <p:spTgt spid="7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5" grpId="0" autoUpdateAnimBg="0"/>
      <p:bldP spid="78869" grpId="0" autoUpdateAnimBg="0"/>
      <p:bldP spid="78930" grpId="0" animBg="1"/>
      <p:bldP spid="79075" grpId="0" autoUpdateAnimBg="0"/>
      <p:bldP spid="79077" grpId="0" autoUpdateAnimBg="0"/>
      <p:bldP spid="79078" grpId="0" autoUpdateAnimBg="0"/>
      <p:bldP spid="79079" grpId="0" autoUpdateAnimBg="0"/>
      <p:bldP spid="79080" grpId="0" autoUpdateAnimBg="0"/>
      <p:bldP spid="79081" grpId="0" autoUpdateAnimBg="0"/>
      <p:bldP spid="79082" grpId="0" animBg="1"/>
      <p:bldP spid="79084" grpId="0" autoUpdateAnimBg="0"/>
      <p:bldP spid="79089" grpId="0" autoUpdateAnimBg="0"/>
      <p:bldP spid="79090" grpId="0" autoUpdateAnimBg="0"/>
      <p:bldP spid="79096" grpId="0" autoUpdateAnimBg="0"/>
      <p:bldP spid="79097" grpId="0" autoUpdateAnimBg="0"/>
      <p:bldP spid="79098" grpId="0" autoUpdateAnimBg="0"/>
      <p:bldP spid="79100" grpId="0" autoUpdateAnimBg="0"/>
      <p:bldP spid="79101" grpId="0" autoUpdateAnimBg="0"/>
      <p:bldP spid="79102" grpId="0" autoUpdateAnimBg="0"/>
      <p:bldP spid="79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Staande golf in luchtkolom:</a:t>
            </a:r>
            <a:endParaRPr lang="nl-NL" altLang="nl-NL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3505200" y="423863"/>
          <a:ext cx="37512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ergelijking" r:id="rId3" imgW="812520" imgH="342720" progId="Equation.3">
                  <p:embed/>
                </p:oleObj>
              </mc:Choice>
              <mc:Fallback>
                <p:oleObj name="Vergelijking" r:id="rId3" imgW="8125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3863"/>
                        <a:ext cx="37512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914400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Eén kant dicht: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5791200" y="25908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1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7010400" y="259080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¼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5791200" y="38100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2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7010400" y="38100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¾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5791200" y="5029200"/>
            <a:ext cx="129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 3</a:t>
            </a:r>
            <a:endParaRPr lang="nl-NL" altLang="nl-NL" sz="4400">
              <a:solidFill>
                <a:srgbClr val="000000"/>
              </a:solidFill>
            </a:endParaRP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7010400" y="5029200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5/4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4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>
            <a:off x="228600" y="2290763"/>
            <a:ext cx="541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2667000" y="16764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400">
              <a:solidFill>
                <a:srgbClr val="3333CC"/>
              </a:solidFill>
              <a:latin typeface="Symbol" pitchFamily="18" charset="2"/>
            </a:endParaRP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0" y="6019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ziet de grondtoon en de 1</a:t>
            </a:r>
            <a:r>
              <a:rPr lang="en-US" altLang="nl-NL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2</a:t>
            </a:r>
            <a:r>
              <a:rPr lang="en-US" altLang="nl-NL" sz="36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boventoon!</a:t>
            </a:r>
            <a:endParaRPr lang="nl-NL" altLang="nl-NL" sz="36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7391400" y="928688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BINAS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304800" y="2667000"/>
            <a:ext cx="5210175" cy="555625"/>
          </a:xfrm>
          <a:custGeom>
            <a:avLst/>
            <a:gdLst>
              <a:gd name="T0" fmla="*/ 3264 w 3282"/>
              <a:gd name="T1" fmla="*/ 0 h 350"/>
              <a:gd name="T2" fmla="*/ 0 w 3282"/>
              <a:gd name="T3" fmla="*/ 2 h 350"/>
              <a:gd name="T4" fmla="*/ 0 w 3282"/>
              <a:gd name="T5" fmla="*/ 350 h 350"/>
              <a:gd name="T6" fmla="*/ 3282 w 3282"/>
              <a:gd name="T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2" h="350">
                <a:moveTo>
                  <a:pt x="3264" y="0"/>
                </a:moveTo>
                <a:lnTo>
                  <a:pt x="0" y="2"/>
                </a:lnTo>
                <a:lnTo>
                  <a:pt x="0" y="350"/>
                </a:lnTo>
                <a:lnTo>
                  <a:pt x="3282" y="35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1968" name="Group 48"/>
          <p:cNvGrpSpPr>
            <a:grpSpLocks/>
          </p:cNvGrpSpPr>
          <p:nvPr/>
        </p:nvGrpSpPr>
        <p:grpSpPr bwMode="auto">
          <a:xfrm>
            <a:off x="209550" y="2590800"/>
            <a:ext cx="5705475" cy="641350"/>
            <a:chOff x="132" y="1632"/>
            <a:chExt cx="3594" cy="404"/>
          </a:xfrm>
        </p:grpSpPr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132" y="1632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1957" name="Text Box 37"/>
            <p:cNvSpPr txBox="1">
              <a:spLocks noChangeArrowheads="1"/>
            </p:cNvSpPr>
            <p:nvPr/>
          </p:nvSpPr>
          <p:spPr bwMode="auto">
            <a:xfrm>
              <a:off x="3294" y="1632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1958" name="Freeform 38"/>
          <p:cNvSpPr>
            <a:spLocks/>
          </p:cNvSpPr>
          <p:nvPr/>
        </p:nvSpPr>
        <p:spPr bwMode="auto">
          <a:xfrm>
            <a:off x="304800" y="3887788"/>
            <a:ext cx="5210175" cy="555625"/>
          </a:xfrm>
          <a:custGeom>
            <a:avLst/>
            <a:gdLst>
              <a:gd name="T0" fmla="*/ 3264 w 3282"/>
              <a:gd name="T1" fmla="*/ 0 h 350"/>
              <a:gd name="T2" fmla="*/ 0 w 3282"/>
              <a:gd name="T3" fmla="*/ 2 h 350"/>
              <a:gd name="T4" fmla="*/ 0 w 3282"/>
              <a:gd name="T5" fmla="*/ 350 h 350"/>
              <a:gd name="T6" fmla="*/ 3282 w 3282"/>
              <a:gd name="T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2" h="350">
                <a:moveTo>
                  <a:pt x="3264" y="0"/>
                </a:moveTo>
                <a:lnTo>
                  <a:pt x="0" y="2"/>
                </a:lnTo>
                <a:lnTo>
                  <a:pt x="0" y="350"/>
                </a:lnTo>
                <a:lnTo>
                  <a:pt x="3282" y="35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1969" name="Group 49"/>
          <p:cNvGrpSpPr>
            <a:grpSpLocks/>
          </p:cNvGrpSpPr>
          <p:nvPr/>
        </p:nvGrpSpPr>
        <p:grpSpPr bwMode="auto">
          <a:xfrm>
            <a:off x="209550" y="3810000"/>
            <a:ext cx="5705475" cy="642938"/>
            <a:chOff x="132" y="2400"/>
            <a:chExt cx="3594" cy="405"/>
          </a:xfrm>
        </p:grpSpPr>
        <p:sp>
          <p:nvSpPr>
            <p:cNvPr id="81959" name="Text Box 39"/>
            <p:cNvSpPr txBox="1">
              <a:spLocks noChangeArrowheads="1"/>
            </p:cNvSpPr>
            <p:nvPr/>
          </p:nvSpPr>
          <p:spPr bwMode="auto">
            <a:xfrm>
              <a:off x="132" y="2401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1960" name="Text Box 40"/>
            <p:cNvSpPr txBox="1">
              <a:spLocks noChangeArrowheads="1"/>
            </p:cNvSpPr>
            <p:nvPr/>
          </p:nvSpPr>
          <p:spPr bwMode="auto">
            <a:xfrm>
              <a:off x="3294" y="2401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1" name="Text Box 41"/>
            <p:cNvSpPr txBox="1">
              <a:spLocks noChangeArrowheads="1"/>
            </p:cNvSpPr>
            <p:nvPr/>
          </p:nvSpPr>
          <p:spPr bwMode="auto">
            <a:xfrm>
              <a:off x="2208" y="2400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1962" name="Text Box 42"/>
            <p:cNvSpPr txBox="1">
              <a:spLocks noChangeArrowheads="1"/>
            </p:cNvSpPr>
            <p:nvPr/>
          </p:nvSpPr>
          <p:spPr bwMode="auto">
            <a:xfrm>
              <a:off x="1104" y="2400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1963" name="Freeform 43"/>
          <p:cNvSpPr>
            <a:spLocks/>
          </p:cNvSpPr>
          <p:nvPr/>
        </p:nvSpPr>
        <p:spPr bwMode="auto">
          <a:xfrm>
            <a:off x="300038" y="5106988"/>
            <a:ext cx="5210175" cy="555625"/>
          </a:xfrm>
          <a:custGeom>
            <a:avLst/>
            <a:gdLst>
              <a:gd name="T0" fmla="*/ 3264 w 3282"/>
              <a:gd name="T1" fmla="*/ 0 h 350"/>
              <a:gd name="T2" fmla="*/ 0 w 3282"/>
              <a:gd name="T3" fmla="*/ 2 h 350"/>
              <a:gd name="T4" fmla="*/ 0 w 3282"/>
              <a:gd name="T5" fmla="*/ 350 h 350"/>
              <a:gd name="T6" fmla="*/ 3282 w 3282"/>
              <a:gd name="T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2" h="350">
                <a:moveTo>
                  <a:pt x="3264" y="0"/>
                </a:moveTo>
                <a:lnTo>
                  <a:pt x="0" y="2"/>
                </a:lnTo>
                <a:lnTo>
                  <a:pt x="0" y="350"/>
                </a:lnTo>
                <a:lnTo>
                  <a:pt x="3282" y="35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81970" name="Group 50"/>
          <p:cNvGrpSpPr>
            <a:grpSpLocks/>
          </p:cNvGrpSpPr>
          <p:nvPr/>
        </p:nvGrpSpPr>
        <p:grpSpPr bwMode="auto">
          <a:xfrm>
            <a:off x="204788" y="5029200"/>
            <a:ext cx="5705475" cy="642938"/>
            <a:chOff x="129" y="3168"/>
            <a:chExt cx="3594" cy="405"/>
          </a:xfrm>
        </p:grpSpPr>
        <p:sp>
          <p:nvSpPr>
            <p:cNvPr id="81951" name="Text Box 31"/>
            <p:cNvSpPr txBox="1">
              <a:spLocks noChangeArrowheads="1"/>
            </p:cNvSpPr>
            <p:nvPr/>
          </p:nvSpPr>
          <p:spPr bwMode="auto">
            <a:xfrm>
              <a:off x="789" y="316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2112" y="316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129" y="3169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1965" name="Text Box 45"/>
            <p:cNvSpPr txBox="1">
              <a:spLocks noChangeArrowheads="1"/>
            </p:cNvSpPr>
            <p:nvPr/>
          </p:nvSpPr>
          <p:spPr bwMode="auto">
            <a:xfrm>
              <a:off x="3291" y="3169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2736" y="316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1967" name="Text Box 47"/>
            <p:cNvSpPr txBox="1">
              <a:spLocks noChangeArrowheads="1"/>
            </p:cNvSpPr>
            <p:nvPr/>
          </p:nvSpPr>
          <p:spPr bwMode="auto">
            <a:xfrm>
              <a:off x="1431" y="3168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350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75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4" grpId="0" autoUpdateAnimBg="0"/>
      <p:bldP spid="81938" grpId="0" autoUpdateAnimBg="0"/>
      <p:bldP spid="81939" grpId="0" autoUpdateAnimBg="0"/>
      <p:bldP spid="81940" grpId="0" autoUpdateAnimBg="0"/>
      <p:bldP spid="81941" grpId="0" autoUpdateAnimBg="0"/>
      <p:bldP spid="81942" grpId="0" autoUpdateAnimBg="0"/>
      <p:bldP spid="81943" grpId="0" autoUpdateAnimBg="0"/>
      <p:bldP spid="81944" grpId="0" animBg="1"/>
      <p:bldP spid="81945" grpId="0" autoUpdateAnimBg="0"/>
      <p:bldP spid="81946" grpId="0" autoUpdateAnimBg="0"/>
      <p:bldP spid="81954" grpId="0"/>
      <p:bldP spid="81955" grpId="0" animBg="1"/>
      <p:bldP spid="81958" grpId="0" animBg="1"/>
      <p:bldP spid="819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8827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Diavoorstelling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Standaardontwerp</vt:lpstr>
      <vt:lpstr>Grafiek</vt:lpstr>
      <vt:lpstr>Vergelijking</vt:lpstr>
      <vt:lpstr>Lineaire golven</vt:lpstr>
      <vt:lpstr>5 foto’s van een golf in een koord:</vt:lpstr>
      <vt:lpstr>1 foto van het koord:</vt:lpstr>
      <vt:lpstr>Lopende golf:</vt:lpstr>
      <vt:lpstr>Staande golf in een snaar:</vt:lpstr>
      <vt:lpstr>Staande golf in luchtkolom: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Lineaire golven</dc:title>
  <dc:creator>Ton&amp;Els</dc:creator>
  <cp:lastModifiedBy>Ton&amp;Els</cp:lastModifiedBy>
  <cp:revision>3</cp:revision>
  <dcterms:created xsi:type="dcterms:W3CDTF">2018-10-17T19:46:16Z</dcterms:created>
  <dcterms:modified xsi:type="dcterms:W3CDTF">2018-10-19T19:25:18Z</dcterms:modified>
</cp:coreProperties>
</file>