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EE612-B4C3-4266-9044-C1D3E2376A93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6F036-198D-4F7E-9617-B1FB65604A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50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3A3182-A5E4-493F-B9F8-BEF42761E49E}" type="slidenum">
              <a:rPr lang="nl-NL" altLang="nl-NL" sz="1200">
                <a:solidFill>
                  <a:prstClr val="black"/>
                </a:solidFill>
              </a:rPr>
              <a:pPr eaLnBrk="1" hangingPunct="1"/>
              <a:t>2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Fats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E5CEAB-A915-4FE5-857F-525937D4EA25}" type="slidenum">
              <a:rPr lang="nl-NL" altLang="nl-NL" sz="1200">
                <a:solidFill>
                  <a:prstClr val="black"/>
                </a:solidFill>
              </a:rPr>
              <a:pPr eaLnBrk="1" hangingPunct="1"/>
              <a:t>21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D4455F-9A2A-416C-84B7-A35016CB3BEE}" type="slidenum">
              <a:rPr lang="nl-NL" altLang="nl-NL" sz="1200">
                <a:solidFill>
                  <a:prstClr val="black"/>
                </a:solidFill>
              </a:rPr>
              <a:pPr eaLnBrk="1" hangingPunct="1"/>
              <a:t>26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14832E9-132F-480A-856C-13BD7A860909}" type="slidenum">
              <a:rPr lang="nl-NL" altLang="nl-NL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Fast.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FFAB9E-6F7F-450D-A718-9F8B4FE4C3B8}" type="slidenum">
              <a:rPr lang="nl-NL" altLang="nl-NL" sz="1200">
                <a:solidFill>
                  <a:prstClr val="black"/>
                </a:solidFill>
              </a:rPr>
              <a:pPr eaLnBrk="1" hangingPunct="1"/>
              <a:t>27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F90454D-4D2A-45D6-8083-ED0411798B81}" type="slidenum">
              <a:rPr lang="nl-NL" altLang="nl-NL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Fast.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4D1937-2FA9-49D2-98EF-B8BA09F0E866}" type="slidenum">
              <a:rPr lang="nl-NL" altLang="nl-NL" sz="1200">
                <a:solidFill>
                  <a:prstClr val="black"/>
                </a:solidFill>
              </a:rPr>
              <a:pPr eaLnBrk="1" hangingPunct="1"/>
              <a:t>30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88904A-BFD1-4B53-A90F-852E2D76F981}" type="slidenum">
              <a:rPr lang="nl-NL" altLang="nl-NL" sz="1200">
                <a:solidFill>
                  <a:prstClr val="black"/>
                </a:solidFill>
              </a:rPr>
              <a:pPr eaLnBrk="1" hangingPunct="1"/>
              <a:t>34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85F242-AE9D-4163-951B-C4508D1A61F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36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362E6C-C3A7-4086-AA56-F548A79A66C0}" type="slidenum">
              <a:rPr lang="nl-NL" altLang="nl-NL" sz="1200">
                <a:solidFill>
                  <a:prstClr val="black"/>
                </a:solidFill>
              </a:rPr>
              <a:pPr eaLnBrk="1" hangingPunct="1"/>
              <a:t>37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C11DC1-DF51-468B-AD57-82208FA9CBF7}" type="slidenum">
              <a:rPr lang="nl-NL" altLang="nl-NL" sz="1200">
                <a:solidFill>
                  <a:prstClr val="black"/>
                </a:solidFill>
              </a:rPr>
              <a:pPr eaLnBrk="1" hangingPunct="1"/>
              <a:t>38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841E93-D13F-4666-BE1A-AEDF5A0DA989}" type="slidenum">
              <a:rPr lang="nl-NL" altLang="nl-NL" sz="1200">
                <a:solidFill>
                  <a:prstClr val="black"/>
                </a:solidFill>
              </a:rPr>
              <a:pPr eaLnBrk="1" hangingPunct="1"/>
              <a:t>39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85EEA5-AC6D-4025-BADF-FE09490A0808}" type="slidenum">
              <a:rPr lang="nl-NL" altLang="nl-NL" sz="1200">
                <a:solidFill>
                  <a:prstClr val="black"/>
                </a:solidFill>
              </a:rPr>
              <a:pPr eaLnBrk="1" hangingPunct="1"/>
              <a:t>59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Fats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E914E5-DCD3-44FE-B61D-879F465F5491}" type="slidenum">
              <a:rPr lang="nl-NL" altLang="nl-NL" sz="1200">
                <a:solidFill>
                  <a:prstClr val="black"/>
                </a:solidFill>
              </a:rPr>
              <a:pPr eaLnBrk="1" hangingPunct="1"/>
              <a:t>3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Fast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AC6A0C-1CD4-453F-96EA-E03DA32B4274}" type="slidenum">
              <a:rPr lang="nl-NL" altLang="nl-NL" sz="1200">
                <a:solidFill>
                  <a:prstClr val="black"/>
                </a:solidFill>
              </a:rPr>
              <a:pPr eaLnBrk="1" hangingPunct="1"/>
              <a:t>60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Fast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01FDE6-CD05-4C47-9438-B3355AE2AB84}" type="slidenum">
              <a:rPr lang="nl-NL" altLang="nl-NL" sz="1200">
                <a:solidFill>
                  <a:prstClr val="black"/>
                </a:solidFill>
              </a:rPr>
              <a:pPr eaLnBrk="1" hangingPunct="1"/>
              <a:t>68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CFCC1AE-2548-488D-8372-D61C11C101F8}" type="slidenum">
              <a:rPr lang="nl-NL" altLang="nl-NL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Fast. Blz. 12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C20FAB-69FA-4B32-852A-D6F7F92A7904}" type="slidenum">
              <a:rPr lang="nl-NL" altLang="nl-NL" sz="1200">
                <a:solidFill>
                  <a:prstClr val="black"/>
                </a:solidFill>
              </a:rPr>
              <a:pPr eaLnBrk="1" hangingPunct="1"/>
              <a:t>72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FF85D5-D2A4-49E1-9949-318E31CD1203}" type="slidenum">
              <a:rPr lang="nl-NL" altLang="nl-NL" sz="1200">
                <a:solidFill>
                  <a:prstClr val="black"/>
                </a:solidFill>
              </a:rPr>
              <a:pPr eaLnBrk="1" hangingPunct="1"/>
              <a:t>73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ABECDC-3221-4255-B5AA-BCFF0DDA062C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12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F95879-9509-4BD6-A85C-54C7A60907AA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13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C2E550-5255-4F52-ACE0-7D44F9542606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15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3BD34C-C72B-4414-B47E-CF884C6CD792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16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BE3F03-60C8-425A-8A8A-DAABEA587455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18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ECF0A0-49B1-4880-92CD-65969C30D588}" type="slidenum">
              <a:rPr lang="nl-NL" altLang="nl-NL" sz="1200">
                <a:solidFill>
                  <a:prstClr val="black"/>
                </a:solidFill>
              </a:rPr>
              <a:pPr eaLnBrk="1" hangingPunct="1"/>
              <a:t>19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6F4682-6845-460D-8F90-45895DDF35E3}" type="slidenum">
              <a:rPr lang="nl-NL" altLang="nl-NL" sz="1200">
                <a:solidFill>
                  <a:prstClr val="black"/>
                </a:solidFill>
              </a:rPr>
              <a:pPr eaLnBrk="1" hangingPunct="1"/>
              <a:t>20</a:t>
            </a:fld>
            <a:endParaRPr lang="nl-NL" altLang="nl-NL" sz="120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/>
              <a:t>BINAS: 1,39 MeV maar CRC: 5,51 MeV </a:t>
            </a:r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E160-FA83-47CD-9454-1BDD71184B5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60358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15B4-7E0C-4DC2-93D8-DD30D7609C1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68660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4869A-B285-49A6-9908-8E239691061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28595"/>
      </p:ext>
    </p:extLst>
  </p:cSld>
  <p:clrMapOvr>
    <a:masterClrMapping/>
  </p:clrMapOvr>
  <p:transition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B504-40B1-4D03-A0D1-7F0D1E4F358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25047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1EBB-F17A-43F3-B33B-F50F0E6B2C3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15418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2A47-F963-47AC-9B82-4B97B8242BAF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90034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52A0-24F8-4B95-81D4-E39FECBDE914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75093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48D7-016C-4063-B77E-87F2217F6213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04141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3E7E9-C591-45FD-B7AC-2188CC76E770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55518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83D4D-C983-4FA6-8F75-8196837F2AE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58063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D6C9-2113-42FD-84B9-CFD2F68EEB19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25653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1D7D2-86D5-4955-807D-89038BABC2E6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37347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DEC98-7138-4A92-9049-766918BA87B0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9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tijmensen.nl/" TargetMode="External"/><Relationship Id="rId3" Type="http://schemas.openxmlformats.org/officeDocument/2006/relationships/slide" Target="slide6.xml"/><Relationship Id="rId7" Type="http://schemas.openxmlformats.org/officeDocument/2006/relationships/slide" Target="slide4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s/nuclear-physics/nuclear-fission_nl.jnl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0.w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Kernfysica</a:t>
            </a:r>
            <a:endParaRPr lang="nl-NL" altLang="nl-NL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446405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  <a:defRPr/>
            </a:pPr>
            <a:r>
              <a:rPr lang="en-US" altLang="nl-NL" sz="4000" b="1" dirty="0" err="1" smtClean="0">
                <a:solidFill>
                  <a:srgbClr val="3399FF"/>
                </a:solidFill>
                <a:hlinkClick r:id="rId2" action="ppaction://hlinksldjump"/>
              </a:rPr>
              <a:t>Splijtingsreactie</a:t>
            </a:r>
            <a:r>
              <a:rPr lang="en-US" altLang="nl-NL" sz="4000" b="1" dirty="0" smtClean="0">
                <a:solidFill>
                  <a:srgbClr val="3399FF"/>
                </a:solidFill>
                <a:hlinkClick r:id="rId2" action="ppaction://hlinksldjump"/>
              </a:rPr>
              <a:t>.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Equivalentie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 van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massa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en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3" action="ppaction://hlinksldjump"/>
              </a:rPr>
              <a:t>energie</a:t>
            </a:r>
            <a:r>
              <a:rPr lang="en-US" altLang="nl-NL" sz="4000" b="1" dirty="0" smtClean="0">
                <a:solidFill>
                  <a:srgbClr val="3399FF"/>
                </a:solidFill>
                <a:hlinkClick r:id="rId3" action="ppaction://hlinksldjump"/>
              </a:rPr>
              <a:t>.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en-US" altLang="nl-NL" sz="4000" b="1" dirty="0" err="1" smtClean="0">
                <a:solidFill>
                  <a:srgbClr val="3399FF"/>
                </a:solidFill>
                <a:hlinkClick r:id="rId4" action="ppaction://hlinksldjump"/>
              </a:rPr>
              <a:t>Antimaterie</a:t>
            </a:r>
            <a:r>
              <a:rPr lang="en-US" altLang="nl-NL" sz="4000" b="1" dirty="0" smtClean="0">
                <a:solidFill>
                  <a:srgbClr val="3399FF"/>
                </a:solidFill>
                <a:hlinkClick r:id="rId4" action="ppaction://hlinksldjump"/>
              </a:rPr>
              <a:t>,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4" action="ppaction://hlinksldjump"/>
              </a:rPr>
              <a:t>paarvorming</a:t>
            </a:r>
            <a:r>
              <a:rPr lang="en-US" altLang="nl-NL" sz="4000" b="1" dirty="0" smtClean="0">
                <a:solidFill>
                  <a:srgbClr val="3399FF"/>
                </a:solidFill>
                <a:hlinkClick r:id="rId4" action="ppaction://hlinksldjump"/>
              </a:rPr>
              <a:t>, PET.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defRPr/>
            </a:pPr>
            <a:r>
              <a:rPr lang="en-US" altLang="nl-NL" sz="4000" b="1" dirty="0" smtClean="0">
                <a:solidFill>
                  <a:srgbClr val="3399FF"/>
                </a:solidFill>
              </a:rPr>
              <a:t>4.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5" action="ppaction://hlinksldjump"/>
              </a:rPr>
              <a:t>Bindingsenergie</a:t>
            </a:r>
            <a:r>
              <a:rPr lang="en-US" altLang="nl-NL" sz="4000" b="1" dirty="0" smtClean="0">
                <a:solidFill>
                  <a:srgbClr val="3399FF"/>
                </a:solidFill>
                <a:hlinkClick r:id="rId5" action="ppaction://hlinksldjump"/>
              </a:rPr>
              <a:t>.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defRPr/>
            </a:pPr>
            <a:r>
              <a:rPr lang="en-US" altLang="nl-NL" sz="4000" b="1" dirty="0" smtClean="0">
                <a:solidFill>
                  <a:srgbClr val="3399FF"/>
                </a:solidFill>
              </a:rPr>
              <a:t>5.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6" action="ppaction://hlinksldjump"/>
              </a:rPr>
              <a:t>Kernsplijting</a:t>
            </a:r>
            <a:r>
              <a:rPr lang="en-US" altLang="nl-NL" sz="4000" b="1" dirty="0" smtClean="0">
                <a:solidFill>
                  <a:srgbClr val="3399FF"/>
                </a:solidFill>
                <a:hlinkClick r:id="rId6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6" action="ppaction://hlinksldjump"/>
              </a:rPr>
              <a:t>en</a:t>
            </a:r>
            <a:r>
              <a:rPr lang="en-US" altLang="nl-NL" sz="4000" b="1" dirty="0" smtClean="0">
                <a:solidFill>
                  <a:srgbClr val="3399FF"/>
                </a:solidFill>
                <a:hlinkClick r:id="rId6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6" action="ppaction://hlinksldjump"/>
              </a:rPr>
              <a:t>kerncentrale</a:t>
            </a:r>
            <a:r>
              <a:rPr lang="en-US" altLang="nl-NL" sz="4000" b="1" dirty="0" smtClean="0">
                <a:solidFill>
                  <a:srgbClr val="3399FF"/>
                </a:solidFill>
                <a:hlinkClick r:id="rId6" action="ppaction://hlinksldjump"/>
              </a:rPr>
              <a:t>.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defRPr/>
            </a:pPr>
            <a:r>
              <a:rPr lang="en-US" altLang="nl-NL" sz="4000" b="1" dirty="0" smtClean="0">
                <a:solidFill>
                  <a:srgbClr val="3399FF"/>
                </a:solidFill>
              </a:rPr>
              <a:t>6.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7" action="ppaction://hlinksldjump"/>
              </a:rPr>
              <a:t>Kernfusie</a:t>
            </a:r>
            <a:r>
              <a:rPr lang="en-US" altLang="nl-NL" sz="4000" b="1" dirty="0" smtClean="0">
                <a:solidFill>
                  <a:srgbClr val="3399FF"/>
                </a:solidFill>
                <a:hlinkClick r:id="rId7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7" action="ppaction://hlinksldjump"/>
              </a:rPr>
              <a:t>en</a:t>
            </a:r>
            <a:r>
              <a:rPr lang="en-US" altLang="nl-NL" sz="4000" b="1" dirty="0" smtClean="0">
                <a:solidFill>
                  <a:srgbClr val="3399FF"/>
                </a:solidFill>
                <a:hlinkClick r:id="rId7" action="ppaction://hlinksldjump"/>
              </a:rPr>
              <a:t> </a:t>
            </a:r>
            <a:r>
              <a:rPr lang="en-US" altLang="nl-NL" sz="4000" b="1" dirty="0" err="1" smtClean="0">
                <a:solidFill>
                  <a:srgbClr val="3399FF"/>
                </a:solidFill>
                <a:hlinkClick r:id="rId7" action="ppaction://hlinksldjump"/>
              </a:rPr>
              <a:t>fusiecentrale</a:t>
            </a:r>
            <a:endParaRPr lang="en-US" altLang="nl-NL" sz="4000" b="1" dirty="0" smtClean="0">
              <a:solidFill>
                <a:srgbClr val="3399FF"/>
              </a:solidFill>
            </a:endParaRPr>
          </a:p>
          <a:p>
            <a:pPr marL="609600" indent="-609600" algn="l" eaLnBrk="1" hangingPunct="1">
              <a:defRPr/>
            </a:pPr>
            <a:endParaRPr lang="en-US" altLang="nl-NL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44958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 sz="4400" b="1" smtClean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© </a:t>
            </a:r>
            <a:r>
              <a:rPr lang="en-US" altLang="nl-NL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8"/>
              </a:rPr>
              <a:t>www.agtijmensen.nl</a:t>
            </a:r>
            <a:r>
              <a:rPr lang="en-US" altLang="nl-NL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18102018</a:t>
            </a:r>
            <a:endParaRPr lang="nl-NL" altLang="nl-NL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228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 advAuto="0"/>
      <p:bldP spid="2253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198913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nl-NL" sz="44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39,827928.10</a:t>
            </a:r>
            <a:r>
              <a:rPr lang="en-US" altLang="nl-NL" sz="44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-26</a:t>
            </a: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kg</a:t>
            </a:r>
            <a:endParaRPr lang="nl-NL" altLang="nl-NL" sz="4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3603" name="Group 3"/>
          <p:cNvGrpSpPr>
            <a:grpSpLocks/>
          </p:cNvGrpSpPr>
          <p:nvPr/>
        </p:nvGrpSpPr>
        <p:grpSpPr bwMode="auto">
          <a:xfrm>
            <a:off x="0" y="620713"/>
            <a:ext cx="7696200" cy="1524000"/>
            <a:chOff x="0" y="624"/>
            <a:chExt cx="4848" cy="960"/>
          </a:xfrm>
        </p:grpSpPr>
        <p:grpSp>
          <p:nvGrpSpPr>
            <p:cNvPr id="11283" name="Group 4"/>
            <p:cNvGrpSpPr>
              <a:grpSpLocks/>
            </p:cNvGrpSpPr>
            <p:nvPr/>
          </p:nvGrpSpPr>
          <p:grpSpPr bwMode="auto">
            <a:xfrm>
              <a:off x="0" y="624"/>
              <a:ext cx="1500" cy="960"/>
              <a:chOff x="276" y="2391"/>
              <a:chExt cx="1692" cy="960"/>
            </a:xfrm>
          </p:grpSpPr>
          <p:sp>
            <p:nvSpPr>
              <p:cNvPr id="153605" name="Rectangle 5"/>
              <p:cNvSpPr>
                <a:spLocks noChangeArrowheads="1"/>
              </p:cNvSpPr>
              <p:nvPr/>
            </p:nvSpPr>
            <p:spPr bwMode="auto">
              <a:xfrm>
                <a:off x="480" y="2775"/>
                <a:ext cx="6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11</a:t>
                </a:r>
                <a:endParaRPr lang="nl-NL" altLang="nl-NL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06" name="Rectangle 6"/>
              <p:cNvSpPr>
                <a:spLocks noChangeArrowheads="1"/>
              </p:cNvSpPr>
              <p:nvPr/>
            </p:nvSpPr>
            <p:spPr bwMode="auto">
              <a:xfrm>
                <a:off x="276" y="2391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</a:t>
                </a:r>
                <a:r>
                  <a:rPr lang="en-US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24</a:t>
                </a:r>
                <a:endParaRPr lang="nl-NL" altLang="nl-NL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07" name="Rectangle 7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Na</a:t>
                </a:r>
                <a:endParaRPr lang="nl-NL" altLang="nl-NL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1284" name="Group 8"/>
            <p:cNvGrpSpPr>
              <a:grpSpLocks/>
            </p:cNvGrpSpPr>
            <p:nvPr/>
          </p:nvGrpSpPr>
          <p:grpSpPr bwMode="auto">
            <a:xfrm>
              <a:off x="1968" y="624"/>
              <a:ext cx="1431" cy="960"/>
              <a:chOff x="2265" y="2208"/>
              <a:chExt cx="1431" cy="960"/>
            </a:xfrm>
          </p:grpSpPr>
          <p:sp>
            <p:nvSpPr>
              <p:cNvPr id="153609" name="Rectangle 9"/>
              <p:cNvSpPr>
                <a:spLocks noChangeArrowheads="1"/>
              </p:cNvSpPr>
              <p:nvPr/>
            </p:nvSpPr>
            <p:spPr bwMode="auto">
              <a:xfrm>
                <a:off x="2265" y="2592"/>
                <a:ext cx="450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-1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10" name="Rectangle 10"/>
              <p:cNvSpPr>
                <a:spLocks noChangeArrowheads="1"/>
              </p:cNvSpPr>
              <p:nvPr/>
            </p:nvSpPr>
            <p:spPr bwMode="auto">
              <a:xfrm>
                <a:off x="2388" y="2208"/>
                <a:ext cx="34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11" name="Rectangle 11"/>
              <p:cNvSpPr>
                <a:spLocks noChangeArrowheads="1"/>
              </p:cNvSpPr>
              <p:nvPr/>
            </p:nvSpPr>
            <p:spPr bwMode="auto">
              <a:xfrm>
                <a:off x="2592" y="2265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1285" name="Line 12"/>
            <p:cNvSpPr>
              <a:spLocks noChangeShapeType="1"/>
            </p:cNvSpPr>
            <p:nvPr/>
          </p:nvSpPr>
          <p:spPr bwMode="auto">
            <a:xfrm>
              <a:off x="1440" y="1200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53613" name="Rectangle 13"/>
            <p:cNvSpPr>
              <a:spLocks noChangeArrowheads="1"/>
            </p:cNvSpPr>
            <p:nvPr/>
          </p:nvSpPr>
          <p:spPr bwMode="auto">
            <a:xfrm>
              <a:off x="2784" y="771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1287" name="Group 14"/>
            <p:cNvGrpSpPr>
              <a:grpSpLocks/>
            </p:cNvGrpSpPr>
            <p:nvPr/>
          </p:nvGrpSpPr>
          <p:grpSpPr bwMode="auto">
            <a:xfrm>
              <a:off x="3072" y="624"/>
              <a:ext cx="1776" cy="960"/>
              <a:chOff x="3984" y="624"/>
              <a:chExt cx="1776" cy="960"/>
            </a:xfrm>
          </p:grpSpPr>
          <p:sp>
            <p:nvSpPr>
              <p:cNvPr id="153615" name="Rectangle 15"/>
              <p:cNvSpPr>
                <a:spLocks noChangeArrowheads="1"/>
              </p:cNvSpPr>
              <p:nvPr/>
            </p:nvSpPr>
            <p:spPr bwMode="auto">
              <a:xfrm>
                <a:off x="4188" y="1008"/>
                <a:ext cx="6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12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16" name="Rectangle 16"/>
              <p:cNvSpPr>
                <a:spLocks noChangeArrowheads="1"/>
              </p:cNvSpPr>
              <p:nvPr/>
            </p:nvSpPr>
            <p:spPr bwMode="auto">
              <a:xfrm>
                <a:off x="3984" y="624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24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3617" name="Rectangle 17"/>
              <p:cNvSpPr>
                <a:spLocks noChangeArrowheads="1"/>
              </p:cNvSpPr>
              <p:nvPr/>
            </p:nvSpPr>
            <p:spPr bwMode="auto">
              <a:xfrm>
                <a:off x="4656" y="699"/>
                <a:ext cx="1104" cy="80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Mg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53630" name="Group 30"/>
          <p:cNvGrpSpPr>
            <a:grpSpLocks/>
          </p:cNvGrpSpPr>
          <p:nvPr/>
        </p:nvGrpSpPr>
        <p:grpSpPr bwMode="auto">
          <a:xfrm>
            <a:off x="7623175" y="742950"/>
            <a:ext cx="1485900" cy="1389063"/>
            <a:chOff x="2835" y="990"/>
            <a:chExt cx="936" cy="875"/>
          </a:xfrm>
        </p:grpSpPr>
        <p:sp>
          <p:nvSpPr>
            <p:cNvPr id="153619" name="Rectangle 19"/>
            <p:cNvSpPr>
              <a:spLocks noChangeArrowheads="1"/>
            </p:cNvSpPr>
            <p:nvPr/>
          </p:nvSpPr>
          <p:spPr bwMode="auto">
            <a:xfrm>
              <a:off x="2835" y="1058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53620" name="Rectangle 20"/>
            <p:cNvSpPr>
              <a:spLocks noChangeArrowheads="1"/>
            </p:cNvSpPr>
            <p:nvPr/>
          </p:nvSpPr>
          <p:spPr bwMode="auto">
            <a:xfrm>
              <a:off x="3243" y="990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53621" name="Rectangle 21"/>
          <p:cNvSpPr>
            <a:spLocks noChangeArrowheads="1"/>
          </p:cNvSpPr>
          <p:nvPr/>
        </p:nvSpPr>
        <p:spPr bwMode="auto">
          <a:xfrm>
            <a:off x="0" y="271303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en-US" altLang="nl-NL" sz="44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9,10939.10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-31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+ 3,98172.10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-26 </a:t>
            </a:r>
            <a:endParaRPr lang="nl-NL" altLang="nl-NL" sz="3800" b="1" baseline="30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22" name="Rectangle 22"/>
          <p:cNvSpPr>
            <a:spLocks noChangeArrowheads="1"/>
          </p:cNvSpPr>
          <p:nvPr/>
        </p:nvSpPr>
        <p:spPr bwMode="auto">
          <a:xfrm>
            <a:off x="1447800" y="4846638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9,81379.10</a:t>
            </a:r>
            <a:r>
              <a:rPr lang="en-US" altLang="nl-NL" sz="4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-30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kg</a:t>
            </a:r>
            <a:endParaRPr lang="nl-NL" altLang="nl-NL" sz="3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23" name="Rectangle 23"/>
          <p:cNvSpPr>
            <a:spLocks noChangeArrowheads="1"/>
          </p:cNvSpPr>
          <p:nvPr/>
        </p:nvSpPr>
        <p:spPr bwMode="auto">
          <a:xfrm>
            <a:off x="1295400" y="3551238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39,818115.10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-26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kg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7921625" y="104775"/>
            <a:ext cx="12588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HAVO</a:t>
            </a:r>
            <a:endParaRPr lang="nl-NL" altLang="nl-NL" sz="2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34925" y="4175125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 =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29" name="Rectangle 29"/>
          <p:cNvSpPr>
            <a:spLocks noChangeArrowheads="1"/>
          </p:cNvSpPr>
          <p:nvPr/>
        </p:nvSpPr>
        <p:spPr bwMode="auto">
          <a:xfrm>
            <a:off x="1447800" y="4237038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39,827928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.10</a:t>
            </a:r>
            <a:r>
              <a:rPr lang="en-US" altLang="nl-NL" sz="40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-26 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39,818115.10</a:t>
            </a:r>
            <a:r>
              <a:rPr lang="en-US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-26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1" name="Rectangle 31"/>
          <p:cNvSpPr>
            <a:spLocks noChangeArrowheads="1"/>
          </p:cNvSpPr>
          <p:nvPr/>
        </p:nvSpPr>
        <p:spPr bwMode="auto">
          <a:xfrm>
            <a:off x="0" y="0"/>
            <a:ext cx="810101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Berekening van de vrijgekomen energie: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2" name="AutoShape 32"/>
          <p:cNvSpPr>
            <a:spLocks noChangeArrowheads="1"/>
          </p:cNvSpPr>
          <p:nvPr/>
        </p:nvSpPr>
        <p:spPr bwMode="auto">
          <a:xfrm>
            <a:off x="5541963" y="4868863"/>
            <a:ext cx="3563937" cy="1655762"/>
          </a:xfrm>
          <a:prstGeom prst="wedgeRoundRectCallout">
            <a:avLst>
              <a:gd name="adj1" fmla="val -54056"/>
              <a:gd name="adj2" fmla="val -2315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Deze massa is omgezet in (kinetische) energie  van 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b</a:t>
            </a:r>
            <a:r>
              <a:rPr lang="en-US" altLang="nl-NL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-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en van Mg-24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53634" name="Freeform 34"/>
          <p:cNvSpPr>
            <a:spLocks/>
          </p:cNvSpPr>
          <p:nvPr/>
        </p:nvSpPr>
        <p:spPr bwMode="auto">
          <a:xfrm>
            <a:off x="1331913" y="1844675"/>
            <a:ext cx="585787" cy="288925"/>
          </a:xfrm>
          <a:custGeom>
            <a:avLst/>
            <a:gdLst>
              <a:gd name="T0" fmla="*/ 0 w 369"/>
              <a:gd name="T1" fmla="*/ 0 h 182"/>
              <a:gd name="T2" fmla="*/ 585787 w 369"/>
              <a:gd name="T3" fmla="*/ 288925 h 1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9" h="182">
                <a:moveTo>
                  <a:pt x="0" y="0"/>
                </a:moveTo>
                <a:lnTo>
                  <a:pt x="369" y="182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53637" name="Group 37"/>
          <p:cNvGrpSpPr>
            <a:grpSpLocks/>
          </p:cNvGrpSpPr>
          <p:nvPr/>
        </p:nvGrpSpPr>
        <p:grpSpPr bwMode="auto">
          <a:xfrm>
            <a:off x="3348038" y="1844675"/>
            <a:ext cx="3240087" cy="1008063"/>
            <a:chOff x="2109" y="1162"/>
            <a:chExt cx="2041" cy="635"/>
          </a:xfrm>
        </p:grpSpPr>
        <p:sp>
          <p:nvSpPr>
            <p:cNvPr id="11279" name="Line 35"/>
            <p:cNvSpPr>
              <a:spLocks noChangeShapeType="1"/>
            </p:cNvSpPr>
            <p:nvPr/>
          </p:nvSpPr>
          <p:spPr bwMode="auto">
            <a:xfrm flipH="1">
              <a:off x="2109" y="1207"/>
              <a:ext cx="317" cy="5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1280" name="Line 36"/>
            <p:cNvSpPr>
              <a:spLocks noChangeShapeType="1"/>
            </p:cNvSpPr>
            <p:nvPr/>
          </p:nvSpPr>
          <p:spPr bwMode="auto">
            <a:xfrm flipH="1">
              <a:off x="3833" y="1162"/>
              <a:ext cx="317" cy="59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15336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21" grpId="0" autoUpdateAnimBg="0"/>
      <p:bldP spid="153622" grpId="0" autoUpdateAnimBg="0"/>
      <p:bldP spid="153623" grpId="0" autoUpdateAnimBg="0"/>
      <p:bldP spid="153625" grpId="0" autoUpdateAnimBg="0"/>
      <p:bldP spid="153629" grpId="0" autoUpdateAnimBg="0"/>
      <p:bldP spid="153631" grpId="0" autoUpdateAnimBg="0"/>
      <p:bldP spid="153632" grpId="0" animBg="1" autoUpdateAnimBg="0"/>
      <p:bldP spid="1536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8077200" y="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-76200" y="24130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mc</a:t>
            </a:r>
            <a:r>
              <a:rPr lang="en-US" altLang="nl-NL" sz="4400" b="1" baseline="30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endParaRPr lang="nl-NL" altLang="nl-NL" sz="44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82" name="Rectangle 30"/>
          <p:cNvSpPr>
            <a:spLocks noChangeArrowheads="1"/>
          </p:cNvSpPr>
          <p:nvPr/>
        </p:nvSpPr>
        <p:spPr bwMode="auto">
          <a:xfrm>
            <a:off x="685800" y="31115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9,81379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-30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.(2,997925.10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nl-NL" altLang="nl-NL" sz="44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685800" y="3810000"/>
            <a:ext cx="58308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8,8201958.10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-30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</a:t>
            </a:r>
            <a:endParaRPr lang="nl-NL" altLang="nl-NL" sz="44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85" name="Rectangle 33"/>
          <p:cNvSpPr>
            <a:spLocks noChangeArrowheads="1"/>
          </p:cNvSpPr>
          <p:nvPr/>
        </p:nvSpPr>
        <p:spPr bwMode="auto">
          <a:xfrm>
            <a:off x="0" y="16668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nl-NL" sz="40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9,81379.10</a:t>
            </a:r>
            <a:r>
              <a:rPr lang="en-US" altLang="nl-NL" sz="4000" b="1" baseline="30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-30</a:t>
            </a:r>
            <a:r>
              <a:rPr lang="en-US" altLang="nl-NL" sz="40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kg omgezet in energie</a:t>
            </a:r>
            <a:endParaRPr lang="nl-NL" altLang="nl-NL" sz="40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86" name="Rectangle 34"/>
          <p:cNvSpPr>
            <a:spLocks noChangeArrowheads="1"/>
          </p:cNvSpPr>
          <p:nvPr/>
        </p:nvSpPr>
        <p:spPr bwMode="auto">
          <a:xfrm>
            <a:off x="47625" y="4437063"/>
            <a:ext cx="9067800" cy="685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eV = 1,6021765.10</a:t>
            </a:r>
            <a:r>
              <a:rPr lang="en-US" altLang="nl-NL" sz="4400" b="1" baseline="30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-19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         Tabel 5</a:t>
            </a:r>
            <a:endParaRPr lang="nl-NL" altLang="nl-NL" sz="44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87" name="Rectangle 35"/>
          <p:cNvSpPr>
            <a:spLocks noChangeArrowheads="1"/>
          </p:cNvSpPr>
          <p:nvPr/>
        </p:nvSpPr>
        <p:spPr bwMode="auto">
          <a:xfrm>
            <a:off x="76200" y="5275263"/>
            <a:ext cx="906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8,8201958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.10</a:t>
            </a:r>
            <a:r>
              <a:rPr lang="en-US" altLang="nl-NL" sz="4400" b="1" baseline="30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-30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1,6021765.10</a:t>
            </a:r>
            <a:r>
              <a:rPr lang="en-US" altLang="nl-NL" sz="4400" b="1" baseline="30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-19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altLang="nl-NL" sz="44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88" name="Rectangle 36"/>
          <p:cNvSpPr>
            <a:spLocks noChangeArrowheads="1"/>
          </p:cNvSpPr>
          <p:nvPr/>
        </p:nvSpPr>
        <p:spPr bwMode="auto">
          <a:xfrm>
            <a:off x="838200" y="5884863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5,505.10</a:t>
            </a:r>
            <a:r>
              <a:rPr lang="en-US" altLang="nl-NL" sz="4400" b="1" baseline="30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eV = </a:t>
            </a:r>
            <a:r>
              <a:rPr lang="en-US" altLang="nl-NL" sz="44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5,505 MeV</a:t>
            </a:r>
            <a:endParaRPr lang="nl-NL" altLang="nl-NL" sz="4400" b="1" baseline="3000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1607" name="Group 55"/>
          <p:cNvGrpSpPr>
            <a:grpSpLocks/>
          </p:cNvGrpSpPr>
          <p:nvPr/>
        </p:nvGrpSpPr>
        <p:grpSpPr bwMode="auto">
          <a:xfrm>
            <a:off x="-180975" y="404813"/>
            <a:ext cx="9109075" cy="1524000"/>
            <a:chOff x="-114" y="255"/>
            <a:chExt cx="5738" cy="960"/>
          </a:xfrm>
        </p:grpSpPr>
        <p:grpSp>
          <p:nvGrpSpPr>
            <p:cNvPr id="12301" name="Group 37"/>
            <p:cNvGrpSpPr>
              <a:grpSpLocks/>
            </p:cNvGrpSpPr>
            <p:nvPr/>
          </p:nvGrpSpPr>
          <p:grpSpPr bwMode="auto">
            <a:xfrm>
              <a:off x="-114" y="255"/>
              <a:ext cx="4848" cy="960"/>
              <a:chOff x="0" y="624"/>
              <a:chExt cx="4848" cy="960"/>
            </a:xfrm>
          </p:grpSpPr>
          <p:grpSp>
            <p:nvGrpSpPr>
              <p:cNvPr id="12305" name="Group 38"/>
              <p:cNvGrpSpPr>
                <a:grpSpLocks/>
              </p:cNvGrpSpPr>
              <p:nvPr/>
            </p:nvGrpSpPr>
            <p:grpSpPr bwMode="auto">
              <a:xfrm>
                <a:off x="0" y="624"/>
                <a:ext cx="1500" cy="960"/>
                <a:chOff x="276" y="2391"/>
                <a:chExt cx="1692" cy="960"/>
              </a:xfrm>
            </p:grpSpPr>
            <p:sp>
              <p:nvSpPr>
                <p:cNvPr id="151591" name="Rectangle 39"/>
                <p:cNvSpPr>
                  <a:spLocks noChangeArrowheads="1"/>
                </p:cNvSpPr>
                <p:nvPr/>
              </p:nvSpPr>
              <p:spPr bwMode="auto">
                <a:xfrm>
                  <a:off x="480" y="2775"/>
                  <a:ext cx="67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11</a:t>
                  </a:r>
                  <a:endParaRPr lang="nl-NL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1592" name="Rectangle 40"/>
                <p:cNvSpPr>
                  <a:spLocks noChangeArrowheads="1"/>
                </p:cNvSpPr>
                <p:nvPr/>
              </p:nvSpPr>
              <p:spPr bwMode="auto">
                <a:xfrm>
                  <a:off x="276" y="2391"/>
                  <a:ext cx="864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</a:t>
                  </a:r>
                  <a:r>
                    <a:rPr lang="en-US" altLang="nl-NL" sz="48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24</a:t>
                  </a:r>
                  <a:endParaRPr lang="nl-NL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1593" name="Rectangle 41"/>
                <p:cNvSpPr>
                  <a:spLocks noChangeArrowheads="1"/>
                </p:cNvSpPr>
                <p:nvPr/>
              </p:nvSpPr>
              <p:spPr bwMode="auto">
                <a:xfrm>
                  <a:off x="864" y="2448"/>
                  <a:ext cx="1104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8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Na</a:t>
                  </a:r>
                  <a:endParaRPr lang="nl-NL" altLang="nl-NL" sz="8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12306" name="Group 42"/>
              <p:cNvGrpSpPr>
                <a:grpSpLocks/>
              </p:cNvGrpSpPr>
              <p:nvPr/>
            </p:nvGrpSpPr>
            <p:grpSpPr bwMode="auto">
              <a:xfrm>
                <a:off x="1968" y="624"/>
                <a:ext cx="1431" cy="960"/>
                <a:chOff x="2265" y="2208"/>
                <a:chExt cx="1431" cy="960"/>
              </a:xfrm>
            </p:grpSpPr>
            <p:sp>
              <p:nvSpPr>
                <p:cNvPr id="151595" name="Rectangle 43"/>
                <p:cNvSpPr>
                  <a:spLocks noChangeArrowheads="1"/>
                </p:cNvSpPr>
                <p:nvPr/>
              </p:nvSpPr>
              <p:spPr bwMode="auto">
                <a:xfrm>
                  <a:off x="2265" y="2592"/>
                  <a:ext cx="450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-1</a:t>
                  </a:r>
                  <a:endParaRPr lang="nl-NL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1596" name="Rectangle 44"/>
                <p:cNvSpPr>
                  <a:spLocks noChangeArrowheads="1"/>
                </p:cNvSpPr>
                <p:nvPr/>
              </p:nvSpPr>
              <p:spPr bwMode="auto">
                <a:xfrm>
                  <a:off x="2388" y="2208"/>
                  <a:ext cx="348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0</a:t>
                  </a:r>
                  <a:endParaRPr lang="nl-NL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1597" name="Rectangle 45"/>
                <p:cNvSpPr>
                  <a:spLocks noChangeArrowheads="1"/>
                </p:cNvSpPr>
                <p:nvPr/>
              </p:nvSpPr>
              <p:spPr bwMode="auto">
                <a:xfrm>
                  <a:off x="2592" y="2265"/>
                  <a:ext cx="1104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8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e</a:t>
                  </a:r>
                  <a:endParaRPr lang="nl-NL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2307" name="Line 46"/>
              <p:cNvSpPr>
                <a:spLocks noChangeShapeType="1"/>
              </p:cNvSpPr>
              <p:nvPr/>
            </p:nvSpPr>
            <p:spPr bwMode="auto">
              <a:xfrm>
                <a:off x="1440" y="1200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599" name="Rectangle 47"/>
              <p:cNvSpPr>
                <a:spLocks noChangeArrowheads="1"/>
              </p:cNvSpPr>
              <p:nvPr/>
            </p:nvSpPr>
            <p:spPr bwMode="auto">
              <a:xfrm>
                <a:off x="2784" y="771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12309" name="Group 48"/>
              <p:cNvGrpSpPr>
                <a:grpSpLocks/>
              </p:cNvGrpSpPr>
              <p:nvPr/>
            </p:nvGrpSpPr>
            <p:grpSpPr bwMode="auto">
              <a:xfrm>
                <a:off x="3072" y="624"/>
                <a:ext cx="1776" cy="960"/>
                <a:chOff x="3984" y="624"/>
                <a:chExt cx="1776" cy="960"/>
              </a:xfrm>
            </p:grpSpPr>
            <p:sp>
              <p:nvSpPr>
                <p:cNvPr id="151601" name="Rectangle 49"/>
                <p:cNvSpPr>
                  <a:spLocks noChangeArrowheads="1"/>
                </p:cNvSpPr>
                <p:nvPr/>
              </p:nvSpPr>
              <p:spPr bwMode="auto">
                <a:xfrm>
                  <a:off x="4188" y="1008"/>
                  <a:ext cx="67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12</a:t>
                  </a:r>
                  <a:endParaRPr lang="nl-NL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1602" name="Rectangle 50"/>
                <p:cNvSpPr>
                  <a:spLocks noChangeArrowheads="1"/>
                </p:cNvSpPr>
                <p:nvPr/>
              </p:nvSpPr>
              <p:spPr bwMode="auto">
                <a:xfrm>
                  <a:off x="3984" y="624"/>
                  <a:ext cx="864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24</a:t>
                  </a:r>
                  <a:endParaRPr lang="nl-NL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51603" name="Rectangle 51"/>
                <p:cNvSpPr>
                  <a:spLocks noChangeArrowheads="1"/>
                </p:cNvSpPr>
                <p:nvPr/>
              </p:nvSpPr>
              <p:spPr bwMode="auto">
                <a:xfrm>
                  <a:off x="4656" y="699"/>
                  <a:ext cx="1104" cy="807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8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Mg</a:t>
                  </a:r>
                  <a:endParaRPr lang="nl-NL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2302" name="Group 52"/>
            <p:cNvGrpSpPr>
              <a:grpSpLocks/>
            </p:cNvGrpSpPr>
            <p:nvPr/>
          </p:nvGrpSpPr>
          <p:grpSpPr bwMode="auto">
            <a:xfrm>
              <a:off x="4688" y="332"/>
              <a:ext cx="936" cy="875"/>
              <a:chOff x="2835" y="990"/>
              <a:chExt cx="936" cy="875"/>
            </a:xfrm>
          </p:grpSpPr>
          <p:sp>
            <p:nvSpPr>
              <p:cNvPr id="151605" name="Rectangle 53"/>
              <p:cNvSpPr>
                <a:spLocks noChangeArrowheads="1"/>
              </p:cNvSpPr>
              <p:nvPr/>
            </p:nvSpPr>
            <p:spPr bwMode="auto">
              <a:xfrm>
                <a:off x="2835" y="1058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151606" name="Rectangle 54"/>
              <p:cNvSpPr>
                <a:spLocks noChangeArrowheads="1"/>
              </p:cNvSpPr>
              <p:nvPr/>
            </p:nvSpPr>
            <p:spPr bwMode="auto">
              <a:xfrm>
                <a:off x="3243" y="990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E</a:t>
                </a:r>
                <a:endParaRPr lang="nl-NL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</p:grpSp>
      <p:sp>
        <p:nvSpPr>
          <p:cNvPr id="151608" name="Rectangle 56"/>
          <p:cNvSpPr>
            <a:spLocks noChangeArrowheads="1"/>
          </p:cNvSpPr>
          <p:nvPr/>
        </p:nvSpPr>
        <p:spPr bwMode="auto">
          <a:xfrm>
            <a:off x="0" y="0"/>
            <a:ext cx="8101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Vervolg </a:t>
            </a: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Berekening van de vrijgekomen energie:</a:t>
            </a:r>
            <a:endParaRPr lang="nl-NL" altLang="nl-NL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609" name="Rectangle 57"/>
          <p:cNvSpPr>
            <a:spLocks noChangeArrowheads="1"/>
          </p:cNvSpPr>
          <p:nvPr/>
        </p:nvSpPr>
        <p:spPr bwMode="auto">
          <a:xfrm>
            <a:off x="5651500" y="6497638"/>
            <a:ext cx="3492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BINAS E</a:t>
            </a:r>
            <a:r>
              <a:rPr lang="en-US" altLang="nl-NL" sz="20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=1,39 MeV, E</a:t>
            </a:r>
            <a:r>
              <a:rPr lang="en-US" altLang="nl-NL" sz="20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?</a:t>
            </a:r>
            <a:endParaRPr lang="nl-NL" altLang="nl-NL" sz="2000" b="1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9876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1" grpId="0" autoUpdateAnimBg="0"/>
      <p:bldP spid="151582" grpId="0" autoUpdateAnimBg="0"/>
      <p:bldP spid="151583" grpId="0" autoUpdateAnimBg="0"/>
      <p:bldP spid="151585" grpId="0" autoUpdateAnimBg="0"/>
      <p:bldP spid="151586" grpId="0" animBg="1" autoUpdateAnimBg="0"/>
      <p:bldP spid="151587" grpId="0" autoUpdateAnimBg="0"/>
      <p:bldP spid="151588" grpId="0" autoUpdateAnimBg="0"/>
      <p:bldP spid="15160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0" y="355600"/>
            <a:ext cx="7696200" cy="1524000"/>
            <a:chOff x="0" y="624"/>
            <a:chExt cx="4848" cy="960"/>
          </a:xfrm>
        </p:grpSpPr>
        <p:grpSp>
          <p:nvGrpSpPr>
            <p:cNvPr id="13342" name="Group 3"/>
            <p:cNvGrpSpPr>
              <a:grpSpLocks/>
            </p:cNvGrpSpPr>
            <p:nvPr/>
          </p:nvGrpSpPr>
          <p:grpSpPr bwMode="auto">
            <a:xfrm>
              <a:off x="0" y="624"/>
              <a:ext cx="1500" cy="960"/>
              <a:chOff x="276" y="2391"/>
              <a:chExt cx="1692" cy="960"/>
            </a:xfrm>
          </p:grpSpPr>
          <p:sp>
            <p:nvSpPr>
              <p:cNvPr id="177156" name="Rectangle 4"/>
              <p:cNvSpPr>
                <a:spLocks noChangeArrowheads="1"/>
              </p:cNvSpPr>
              <p:nvPr/>
            </p:nvSpPr>
            <p:spPr bwMode="auto">
              <a:xfrm>
                <a:off x="480" y="2775"/>
                <a:ext cx="6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11</a:t>
                </a:r>
                <a:endParaRPr lang="nl-NL" altLang="nl-NL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7157" name="Rectangle 5"/>
              <p:cNvSpPr>
                <a:spLocks noChangeArrowheads="1"/>
              </p:cNvSpPr>
              <p:nvPr/>
            </p:nvSpPr>
            <p:spPr bwMode="auto">
              <a:xfrm>
                <a:off x="276" y="2391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</a:t>
                </a:r>
                <a:r>
                  <a:rPr lang="en-US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24</a:t>
                </a:r>
                <a:endParaRPr lang="nl-NL" altLang="nl-NL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7158" name="Rectangle 6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Na</a:t>
                </a:r>
                <a:endParaRPr lang="nl-NL" altLang="nl-NL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3343" name="Group 7"/>
            <p:cNvGrpSpPr>
              <a:grpSpLocks/>
            </p:cNvGrpSpPr>
            <p:nvPr/>
          </p:nvGrpSpPr>
          <p:grpSpPr bwMode="auto">
            <a:xfrm>
              <a:off x="1968" y="624"/>
              <a:ext cx="1431" cy="960"/>
              <a:chOff x="2265" y="2208"/>
              <a:chExt cx="1431" cy="960"/>
            </a:xfrm>
          </p:grpSpPr>
          <p:sp>
            <p:nvSpPr>
              <p:cNvPr id="177160" name="Rectangle 8"/>
              <p:cNvSpPr>
                <a:spLocks noChangeArrowheads="1"/>
              </p:cNvSpPr>
              <p:nvPr/>
            </p:nvSpPr>
            <p:spPr bwMode="auto">
              <a:xfrm>
                <a:off x="2265" y="2592"/>
                <a:ext cx="450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-1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7161" name="Rectangle 9"/>
              <p:cNvSpPr>
                <a:spLocks noChangeArrowheads="1"/>
              </p:cNvSpPr>
              <p:nvPr/>
            </p:nvSpPr>
            <p:spPr bwMode="auto">
              <a:xfrm>
                <a:off x="2388" y="2208"/>
                <a:ext cx="34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7162" name="Rectangle 10"/>
              <p:cNvSpPr>
                <a:spLocks noChangeArrowheads="1"/>
              </p:cNvSpPr>
              <p:nvPr/>
            </p:nvSpPr>
            <p:spPr bwMode="auto">
              <a:xfrm>
                <a:off x="2592" y="2265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3344" name="Line 11"/>
            <p:cNvSpPr>
              <a:spLocks noChangeShapeType="1"/>
            </p:cNvSpPr>
            <p:nvPr/>
          </p:nvSpPr>
          <p:spPr bwMode="auto">
            <a:xfrm>
              <a:off x="1440" y="1200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77164" name="Rectangle 12"/>
            <p:cNvSpPr>
              <a:spLocks noChangeArrowheads="1"/>
            </p:cNvSpPr>
            <p:nvPr/>
          </p:nvSpPr>
          <p:spPr bwMode="auto">
            <a:xfrm>
              <a:off x="2784" y="771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3346" name="Group 13"/>
            <p:cNvGrpSpPr>
              <a:grpSpLocks/>
            </p:cNvGrpSpPr>
            <p:nvPr/>
          </p:nvGrpSpPr>
          <p:grpSpPr bwMode="auto">
            <a:xfrm>
              <a:off x="3072" y="624"/>
              <a:ext cx="1776" cy="960"/>
              <a:chOff x="3984" y="624"/>
              <a:chExt cx="1776" cy="960"/>
            </a:xfrm>
          </p:grpSpPr>
          <p:sp>
            <p:nvSpPr>
              <p:cNvPr id="177166" name="Rectangle 14"/>
              <p:cNvSpPr>
                <a:spLocks noChangeArrowheads="1"/>
              </p:cNvSpPr>
              <p:nvPr/>
            </p:nvSpPr>
            <p:spPr bwMode="auto">
              <a:xfrm>
                <a:off x="4188" y="1008"/>
                <a:ext cx="6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12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7167" name="Rectangle 15"/>
              <p:cNvSpPr>
                <a:spLocks noChangeArrowheads="1"/>
              </p:cNvSpPr>
              <p:nvPr/>
            </p:nvSpPr>
            <p:spPr bwMode="auto">
              <a:xfrm>
                <a:off x="3984" y="624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24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7168" name="Rectangle 16"/>
              <p:cNvSpPr>
                <a:spLocks noChangeArrowheads="1"/>
              </p:cNvSpPr>
              <p:nvPr/>
            </p:nvSpPr>
            <p:spPr bwMode="auto">
              <a:xfrm>
                <a:off x="4656" y="699"/>
                <a:ext cx="1104" cy="80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Mg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77169" name="Group 17"/>
          <p:cNvGrpSpPr>
            <a:grpSpLocks/>
          </p:cNvGrpSpPr>
          <p:nvPr/>
        </p:nvGrpSpPr>
        <p:grpSpPr bwMode="auto">
          <a:xfrm>
            <a:off x="7543800" y="593725"/>
            <a:ext cx="1524000" cy="1285875"/>
            <a:chOff x="4752" y="774"/>
            <a:chExt cx="960" cy="810"/>
          </a:xfrm>
        </p:grpSpPr>
        <p:sp>
          <p:nvSpPr>
            <p:cNvPr id="177170" name="Rectangle 18"/>
            <p:cNvSpPr>
              <a:spLocks noChangeArrowheads="1"/>
            </p:cNvSpPr>
            <p:nvPr/>
          </p:nvSpPr>
          <p:spPr bwMode="auto">
            <a:xfrm>
              <a:off x="4752" y="777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77171" name="Rectangle 19"/>
            <p:cNvSpPr>
              <a:spLocks noChangeArrowheads="1"/>
            </p:cNvSpPr>
            <p:nvPr/>
          </p:nvSpPr>
          <p:spPr bwMode="auto">
            <a:xfrm>
              <a:off x="5184" y="774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2133600" y="3429000"/>
            <a:ext cx="685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m</a:t>
            </a:r>
            <a:r>
              <a:rPr lang="en-US" altLang="nl-NL" sz="3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m(Mg-24 </a:t>
            </a:r>
            <a:r>
              <a:rPr lang="en-US" altLang="nl-NL" sz="38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atoom)</a:t>
            </a: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12m</a:t>
            </a:r>
            <a:r>
              <a:rPr lang="en-US" altLang="nl-NL" sz="3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</a:t>
            </a:r>
            <a:endParaRPr lang="nl-NL" altLang="nl-NL" sz="3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0" y="2514600"/>
            <a:ext cx="678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= </a:t>
            </a:r>
            <a:r>
              <a:rPr lang="en-US" altLang="nl-NL" sz="3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m(Na-24 </a:t>
            </a:r>
            <a:r>
              <a:rPr lang="en-US" altLang="nl-NL" sz="38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atoom)</a:t>
            </a:r>
            <a:r>
              <a:rPr lang="en-US" altLang="nl-NL" sz="3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11m</a:t>
            </a:r>
            <a:r>
              <a:rPr lang="en-US" altLang="nl-NL" sz="38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nl-NL" altLang="nl-NL" sz="3800" b="1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4" name="Rectangle 22"/>
          <p:cNvSpPr>
            <a:spLocks noChangeArrowheads="1"/>
          </p:cNvSpPr>
          <p:nvPr/>
        </p:nvSpPr>
        <p:spPr bwMode="auto">
          <a:xfrm>
            <a:off x="1447800" y="3429000"/>
            <a:ext cx="53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endParaRPr lang="nl-NL" altLang="nl-NL" sz="3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7175" name="Group 23"/>
          <p:cNvGrpSpPr>
            <a:grpSpLocks/>
          </p:cNvGrpSpPr>
          <p:nvPr/>
        </p:nvGrpSpPr>
        <p:grpSpPr bwMode="auto">
          <a:xfrm>
            <a:off x="5105400" y="2514600"/>
            <a:ext cx="838200" cy="762000"/>
            <a:chOff x="3216" y="1584"/>
            <a:chExt cx="528" cy="480"/>
          </a:xfrm>
        </p:grpSpPr>
        <p:sp>
          <p:nvSpPr>
            <p:cNvPr id="13338" name="Line 24"/>
            <p:cNvSpPr>
              <a:spLocks noChangeShapeType="1"/>
            </p:cNvSpPr>
            <p:nvPr/>
          </p:nvSpPr>
          <p:spPr bwMode="auto">
            <a:xfrm flipV="1">
              <a:off x="3216" y="1632"/>
              <a:ext cx="528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339" name="Line 25"/>
            <p:cNvSpPr>
              <a:spLocks noChangeShapeType="1"/>
            </p:cNvSpPr>
            <p:nvPr/>
          </p:nvSpPr>
          <p:spPr bwMode="auto">
            <a:xfrm>
              <a:off x="3264" y="1584"/>
              <a:ext cx="480" cy="48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7178" name="Group 26"/>
          <p:cNvGrpSpPr>
            <a:grpSpLocks/>
          </p:cNvGrpSpPr>
          <p:nvPr/>
        </p:nvGrpSpPr>
        <p:grpSpPr bwMode="auto">
          <a:xfrm>
            <a:off x="2362200" y="3505200"/>
            <a:ext cx="838200" cy="762000"/>
            <a:chOff x="3216" y="1584"/>
            <a:chExt cx="528" cy="480"/>
          </a:xfrm>
        </p:grpSpPr>
        <p:sp>
          <p:nvSpPr>
            <p:cNvPr id="13336" name="Line 27"/>
            <p:cNvSpPr>
              <a:spLocks noChangeShapeType="1"/>
            </p:cNvSpPr>
            <p:nvPr/>
          </p:nvSpPr>
          <p:spPr bwMode="auto">
            <a:xfrm flipV="1">
              <a:off x="3216" y="1632"/>
              <a:ext cx="528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337" name="Line 28"/>
            <p:cNvSpPr>
              <a:spLocks noChangeShapeType="1"/>
            </p:cNvSpPr>
            <p:nvPr/>
          </p:nvSpPr>
          <p:spPr bwMode="auto">
            <a:xfrm>
              <a:off x="3264" y="1584"/>
              <a:ext cx="480" cy="48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7181" name="Group 29"/>
          <p:cNvGrpSpPr>
            <a:grpSpLocks/>
          </p:cNvGrpSpPr>
          <p:nvPr/>
        </p:nvGrpSpPr>
        <p:grpSpPr bwMode="auto">
          <a:xfrm>
            <a:off x="7467600" y="3429000"/>
            <a:ext cx="838200" cy="762000"/>
            <a:chOff x="3216" y="1584"/>
            <a:chExt cx="528" cy="480"/>
          </a:xfrm>
        </p:grpSpPr>
        <p:sp>
          <p:nvSpPr>
            <p:cNvPr id="13334" name="Line 30"/>
            <p:cNvSpPr>
              <a:spLocks noChangeShapeType="1"/>
            </p:cNvSpPr>
            <p:nvPr/>
          </p:nvSpPr>
          <p:spPr bwMode="auto">
            <a:xfrm flipV="1">
              <a:off x="3216" y="1632"/>
              <a:ext cx="528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3335" name="Line 31"/>
            <p:cNvSpPr>
              <a:spLocks noChangeShapeType="1"/>
            </p:cNvSpPr>
            <p:nvPr/>
          </p:nvSpPr>
          <p:spPr bwMode="auto">
            <a:xfrm>
              <a:off x="3264" y="1584"/>
              <a:ext cx="480" cy="48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77184" name="Rectangle 32"/>
          <p:cNvSpPr>
            <a:spLocks noChangeArrowheads="1"/>
          </p:cNvSpPr>
          <p:nvPr/>
        </p:nvSpPr>
        <p:spPr bwMode="auto">
          <a:xfrm>
            <a:off x="914400" y="44196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=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23,99096 u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23,98505 u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85" name="Rectangle 33"/>
          <p:cNvSpPr>
            <a:spLocks noChangeArrowheads="1"/>
          </p:cNvSpPr>
          <p:nvPr/>
        </p:nvSpPr>
        <p:spPr bwMode="auto">
          <a:xfrm>
            <a:off x="6227763" y="4419600"/>
            <a:ext cx="29162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=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0,005910 u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86" name="Rectangle 34"/>
          <p:cNvSpPr>
            <a:spLocks noChangeArrowheads="1"/>
          </p:cNvSpPr>
          <p:nvPr/>
        </p:nvSpPr>
        <p:spPr bwMode="auto">
          <a:xfrm>
            <a:off x="882650" y="5943600"/>
            <a:ext cx="36560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altLang="nl-NL" sz="3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= </a:t>
            </a:r>
            <a:r>
              <a:rPr lang="en-US" altLang="nl-NL" sz="3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5,5051 MeV</a:t>
            </a:r>
            <a:endParaRPr lang="nl-NL" altLang="nl-NL" sz="3800" b="1" baseline="-2500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87" name="Rectangle 35"/>
          <p:cNvSpPr>
            <a:spLocks noChangeArrowheads="1"/>
          </p:cNvSpPr>
          <p:nvPr/>
        </p:nvSpPr>
        <p:spPr bwMode="auto">
          <a:xfrm>
            <a:off x="971550" y="5181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800" b="1" u="sng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u = 931,49 MeV</a:t>
            </a:r>
            <a:endParaRPr lang="nl-NL" altLang="nl-NL" sz="3800" b="1" u="sng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88" name="Rectangle 36"/>
          <p:cNvSpPr>
            <a:spLocks noChangeArrowheads="1"/>
          </p:cNvSpPr>
          <p:nvPr/>
        </p:nvSpPr>
        <p:spPr bwMode="auto">
          <a:xfrm>
            <a:off x="4267200" y="5943600"/>
            <a:ext cx="487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E</a:t>
            </a:r>
            <a:r>
              <a:rPr lang="en-US" altLang="nl-NL" sz="3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van e en van Mg</a:t>
            </a:r>
            <a:endParaRPr lang="nl-NL" altLang="nl-NL" sz="38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89" name="Rectangle 37"/>
          <p:cNvSpPr>
            <a:spLocks noChangeArrowheads="1"/>
          </p:cNvSpPr>
          <p:nvPr/>
        </p:nvSpPr>
        <p:spPr bwMode="auto">
          <a:xfrm>
            <a:off x="8077200" y="0"/>
            <a:ext cx="1066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90" name="Rectangle 38"/>
          <p:cNvSpPr>
            <a:spLocks noChangeArrowheads="1"/>
          </p:cNvSpPr>
          <p:nvPr/>
        </p:nvSpPr>
        <p:spPr bwMode="auto">
          <a:xfrm>
            <a:off x="76200" y="1701800"/>
            <a:ext cx="693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·"/>
              <a:defRPr/>
            </a:pP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= </a:t>
            </a:r>
            <a:r>
              <a:rPr lang="en-US" altLang="nl-NL" sz="3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m(voor)</a:t>
            </a:r>
            <a:r>
              <a:rPr lang="en-US" altLang="nl-NL" sz="3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{ m(na)}</a:t>
            </a:r>
            <a:endParaRPr lang="nl-NL" altLang="nl-NL" sz="38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92" name="AutoShape 40"/>
          <p:cNvSpPr>
            <a:spLocks noChangeArrowheads="1"/>
          </p:cNvSpPr>
          <p:nvPr/>
        </p:nvSpPr>
        <p:spPr bwMode="auto">
          <a:xfrm>
            <a:off x="285750" y="5124450"/>
            <a:ext cx="4752975" cy="1657350"/>
          </a:xfrm>
          <a:prstGeom prst="wedgeRoundRectCallout">
            <a:avLst>
              <a:gd name="adj1" fmla="val 93185"/>
              <a:gd name="adj2" fmla="val -5699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Omgezet: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0,00591/” 24” . 100% = 0,025%</a:t>
            </a:r>
            <a:endParaRPr lang="nl-NL" altLang="nl-NL" sz="3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7194" name="AutoShape 42"/>
          <p:cNvSpPr>
            <a:spLocks noChangeArrowheads="1"/>
          </p:cNvSpPr>
          <p:nvPr/>
        </p:nvSpPr>
        <p:spPr bwMode="auto">
          <a:xfrm>
            <a:off x="4932363" y="6021388"/>
            <a:ext cx="3960812" cy="655637"/>
          </a:xfrm>
          <a:prstGeom prst="wedgeRoundRectCallout">
            <a:avLst>
              <a:gd name="adj1" fmla="val -91481"/>
              <a:gd name="adj2" fmla="val -20084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BINAS Tabel 25</a:t>
            </a:r>
            <a:endParaRPr lang="nl-NL" altLang="nl-NL" sz="3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7195" name="Rectangle 43"/>
          <p:cNvSpPr>
            <a:spLocks noChangeArrowheads="1"/>
          </p:cNvSpPr>
          <p:nvPr/>
        </p:nvSpPr>
        <p:spPr bwMode="auto">
          <a:xfrm>
            <a:off x="0" y="0"/>
            <a:ext cx="75961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Berekening van de vrijgekomen energie:</a:t>
            </a:r>
            <a:endParaRPr lang="nl-NL" altLang="nl-NL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91" name="Rectangle 39"/>
          <p:cNvSpPr>
            <a:spLocks noChangeArrowheads="1"/>
          </p:cNvSpPr>
          <p:nvPr/>
        </p:nvSpPr>
        <p:spPr bwMode="auto">
          <a:xfrm>
            <a:off x="5651500" y="6497638"/>
            <a:ext cx="3492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BINAS E</a:t>
            </a:r>
            <a:r>
              <a:rPr lang="en-US" altLang="nl-NL" sz="20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=1,39 MeV, E</a:t>
            </a:r>
            <a:r>
              <a:rPr lang="en-US" altLang="nl-NL" sz="20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?</a:t>
            </a:r>
            <a:endParaRPr lang="nl-NL" altLang="nl-NL" sz="2000" b="1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96" name="AutoShape 44"/>
          <p:cNvSpPr>
            <a:spLocks noChangeArrowheads="1"/>
          </p:cNvSpPr>
          <p:nvPr/>
        </p:nvSpPr>
        <p:spPr bwMode="auto">
          <a:xfrm>
            <a:off x="4932363" y="6021388"/>
            <a:ext cx="3960812" cy="655637"/>
          </a:xfrm>
          <a:prstGeom prst="wedgeRoundRectCallout">
            <a:avLst>
              <a:gd name="adj1" fmla="val -35690"/>
              <a:gd name="adj2" fmla="val -20084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BINAS Tabel 25</a:t>
            </a:r>
            <a:endParaRPr lang="nl-NL" altLang="nl-NL" sz="32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6358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7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7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2" grpId="0" autoUpdateAnimBg="0"/>
      <p:bldP spid="177173" grpId="0" autoUpdateAnimBg="0"/>
      <p:bldP spid="177174" grpId="0" autoUpdateAnimBg="0"/>
      <p:bldP spid="177184" grpId="0" autoUpdateAnimBg="0"/>
      <p:bldP spid="177185" grpId="0" autoUpdateAnimBg="0"/>
      <p:bldP spid="177186" grpId="0" autoUpdateAnimBg="0"/>
      <p:bldP spid="177187" grpId="0" autoUpdateAnimBg="0"/>
      <p:bldP spid="177188" grpId="0" autoUpdateAnimBg="0"/>
      <p:bldP spid="177190" grpId="0" autoUpdateAnimBg="0"/>
      <p:bldP spid="177192" grpId="0" animBg="1"/>
      <p:bldP spid="177194" grpId="0" animBg="1"/>
      <p:bldP spid="177191" grpId="0" autoUpdateAnimBg="0"/>
      <p:bldP spid="1771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73" name="Rectangle 21"/>
          <p:cNvSpPr>
            <a:spLocks noChangeArrowheads="1"/>
          </p:cNvSpPr>
          <p:nvPr/>
        </p:nvSpPr>
        <p:spPr bwMode="auto">
          <a:xfrm>
            <a:off x="0" y="4640263"/>
            <a:ext cx="91440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= E/c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8,9.10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/(3,0.10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9,9.10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-12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kg</a:t>
            </a:r>
            <a:endParaRPr lang="nl-NL" altLang="nl-NL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84" name="Rectangle 32"/>
          <p:cNvSpPr>
            <a:spLocks noChangeArrowheads="1"/>
          </p:cNvSpPr>
          <p:nvPr/>
        </p:nvSpPr>
        <p:spPr bwMode="auto">
          <a:xfrm>
            <a:off x="0" y="5318125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9,9.10</a:t>
            </a:r>
            <a:r>
              <a:rPr lang="en-US" altLang="nl-NL" sz="2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-12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/80.10</a:t>
            </a:r>
            <a:r>
              <a:rPr lang="en-US" altLang="nl-NL" sz="2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.100% = 1,2.10</a:t>
            </a:r>
            <a:r>
              <a:rPr lang="en-US" altLang="nl-NL" sz="2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-8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% van de beginmassa is omgezet in energie.</a:t>
            </a:r>
            <a:endParaRPr lang="nl-NL" altLang="nl-NL" sz="24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90" name="Rectangle 38"/>
          <p:cNvSpPr>
            <a:spLocks noChangeArrowheads="1"/>
          </p:cNvSpPr>
          <p:nvPr/>
        </p:nvSpPr>
        <p:spPr bwMode="auto">
          <a:xfrm>
            <a:off x="12700" y="1814513"/>
            <a:ext cx="24796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·"/>
              <a:defRPr/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m(voor)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92" name="Rectangle 40"/>
          <p:cNvSpPr>
            <a:spLocks noChangeArrowheads="1"/>
          </p:cNvSpPr>
          <p:nvPr/>
        </p:nvSpPr>
        <p:spPr bwMode="auto">
          <a:xfrm>
            <a:off x="0" y="0"/>
            <a:ext cx="91440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endParaRPr lang="nl-NL" altLang="nl-NL" sz="3600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93" name="Rectangle 41"/>
          <p:cNvSpPr>
            <a:spLocks noChangeArrowheads="1"/>
          </p:cNvSpPr>
          <p:nvPr/>
        </p:nvSpPr>
        <p:spPr bwMode="auto">
          <a:xfrm>
            <a:off x="0" y="573088"/>
            <a:ext cx="91440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Verbranding van 1 mol (16 g) aardgas: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94" name="Rectangle 42"/>
          <p:cNvSpPr>
            <a:spLocks noChangeArrowheads="1"/>
          </p:cNvSpPr>
          <p:nvPr/>
        </p:nvSpPr>
        <p:spPr bwMode="auto">
          <a:xfrm>
            <a:off x="0" y="1243013"/>
            <a:ext cx="9144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nl-NL" sz="36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+ 2 O</a:t>
            </a:r>
            <a:r>
              <a:rPr lang="en-US" altLang="nl-NL" sz="36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→ CO</a:t>
            </a:r>
            <a:r>
              <a:rPr lang="en-US" altLang="nl-NL" sz="36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+ 2 H</a:t>
            </a:r>
            <a:r>
              <a:rPr lang="en-US" altLang="nl-NL" sz="36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 + E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95" name="Rectangle 43"/>
          <p:cNvSpPr>
            <a:spLocks noChangeArrowheads="1"/>
          </p:cNvSpPr>
          <p:nvPr/>
        </p:nvSpPr>
        <p:spPr bwMode="auto">
          <a:xfrm>
            <a:off x="2276475" y="1816100"/>
            <a:ext cx="39909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 + 2. 32 = 80 g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96" name="Rectangle 44"/>
          <p:cNvSpPr>
            <a:spLocks noChangeArrowheads="1"/>
          </p:cNvSpPr>
          <p:nvPr/>
        </p:nvSpPr>
        <p:spPr bwMode="auto">
          <a:xfrm>
            <a:off x="11113" y="2462213"/>
            <a:ext cx="20478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·"/>
              <a:defRPr/>
            </a:pPr>
            <a:r>
              <a:rPr lang="en-US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m(na)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97" name="Rectangle 45"/>
          <p:cNvSpPr>
            <a:spLocks noChangeArrowheads="1"/>
          </p:cNvSpPr>
          <p:nvPr/>
        </p:nvSpPr>
        <p:spPr bwMode="auto">
          <a:xfrm>
            <a:off x="1987550" y="2463800"/>
            <a:ext cx="38163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44 + 2.18 = 80 g?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98" name="AutoShape 46"/>
          <p:cNvSpPr>
            <a:spLocks noChangeArrowheads="1"/>
          </p:cNvSpPr>
          <p:nvPr/>
        </p:nvSpPr>
        <p:spPr bwMode="auto">
          <a:xfrm>
            <a:off x="5508625" y="5229225"/>
            <a:ext cx="3241675" cy="865188"/>
          </a:xfrm>
          <a:prstGeom prst="wedgeRoundRectCallout">
            <a:avLst>
              <a:gd name="adj1" fmla="val -31000"/>
              <a:gd name="adj2" fmla="val -45055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BINAS Tabel 55: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 = 8,9.10</a:t>
            </a:r>
            <a:r>
              <a:rPr lang="en-US" altLang="nl-NL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5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J/mol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28399" name="Rectangle 47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Verandert bij scheikundige reacties de massa ook?</a:t>
            </a:r>
            <a:endParaRPr lang="nl-NL" altLang="nl-NL" sz="3200" b="1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400" name="Rectangle 48"/>
          <p:cNvSpPr>
            <a:spLocks noChangeArrowheads="1"/>
          </p:cNvSpPr>
          <p:nvPr/>
        </p:nvSpPr>
        <p:spPr bwMode="auto">
          <a:xfrm>
            <a:off x="-12700" y="6194425"/>
            <a:ext cx="91440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Bij de vorige </a:t>
            </a:r>
            <a:r>
              <a:rPr lang="en-US" altLang="nl-NL" sz="2400" b="1" u="sng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kernreactie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was het 0,025%, dat is 2.10</a:t>
            </a:r>
            <a:r>
              <a:rPr lang="en-US" altLang="nl-NL" sz="2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6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x zoveel!</a:t>
            </a:r>
            <a:endParaRPr lang="nl-NL" altLang="nl-NL" sz="24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402" name="Rectangle 50"/>
          <p:cNvSpPr>
            <a:spLocks noChangeArrowheads="1"/>
          </p:cNvSpPr>
          <p:nvPr/>
        </p:nvSpPr>
        <p:spPr bwMode="auto">
          <a:xfrm>
            <a:off x="14288" y="4137025"/>
            <a:ext cx="19653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nl-NL" altLang="nl-NL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mc</a:t>
            </a:r>
            <a:r>
              <a:rPr lang="nl-NL" altLang="nl-NL" sz="3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28404" name="Rectangle 52"/>
          <p:cNvSpPr>
            <a:spLocks noChangeArrowheads="1"/>
          </p:cNvSpPr>
          <p:nvPr/>
        </p:nvSpPr>
        <p:spPr bwMode="auto">
          <a:xfrm>
            <a:off x="0" y="3141663"/>
            <a:ext cx="91440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 is 8,9.10</a:t>
            </a:r>
            <a:r>
              <a:rPr lang="en-US" altLang="nl-NL" sz="32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 energie ontstaan,</a:t>
            </a:r>
            <a:b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hoeveel massa is er dan omgezet?</a:t>
            </a:r>
            <a:endParaRPr lang="nl-NL" altLang="nl-NL" sz="32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28409" name="Group 57"/>
          <p:cNvGrpSpPr>
            <a:grpSpLocks/>
          </p:cNvGrpSpPr>
          <p:nvPr/>
        </p:nvGrpSpPr>
        <p:grpSpPr bwMode="auto">
          <a:xfrm>
            <a:off x="4437063" y="2479675"/>
            <a:ext cx="4032250" cy="771525"/>
            <a:chOff x="2835" y="1562"/>
            <a:chExt cx="2540" cy="486"/>
          </a:xfrm>
        </p:grpSpPr>
        <p:sp>
          <p:nvSpPr>
            <p:cNvPr id="228405" name="Rectangle 53"/>
            <p:cNvSpPr>
              <a:spLocks noChangeArrowheads="1"/>
            </p:cNvSpPr>
            <p:nvPr/>
          </p:nvSpPr>
          <p:spPr bwMode="auto">
            <a:xfrm>
              <a:off x="3402" y="1562"/>
              <a:ext cx="1973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defRPr/>
              </a:pPr>
              <a:r>
                <a:rPr lang="en-US" altLang="nl-NL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80 – 9,9.10</a:t>
              </a:r>
              <a:r>
                <a:rPr lang="en-US" altLang="nl-NL" sz="36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-12</a:t>
              </a:r>
              <a:r>
                <a:rPr lang="en-US" altLang="nl-NL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g</a:t>
              </a:r>
              <a:endParaRPr lang="nl-NL" altLang="nl-NL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14358" name="Group 54"/>
            <p:cNvGrpSpPr>
              <a:grpSpLocks/>
            </p:cNvGrpSpPr>
            <p:nvPr/>
          </p:nvGrpSpPr>
          <p:grpSpPr bwMode="auto">
            <a:xfrm>
              <a:off x="2835" y="1568"/>
              <a:ext cx="528" cy="480"/>
              <a:chOff x="3216" y="1584"/>
              <a:chExt cx="528" cy="480"/>
            </a:xfrm>
          </p:grpSpPr>
          <p:sp>
            <p:nvSpPr>
              <p:cNvPr id="14359" name="Line 55"/>
              <p:cNvSpPr>
                <a:spLocks noChangeShapeType="1"/>
              </p:cNvSpPr>
              <p:nvPr/>
            </p:nvSpPr>
            <p:spPr bwMode="auto">
              <a:xfrm flipV="1">
                <a:off x="3216" y="1632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Line 56"/>
              <p:cNvSpPr>
                <a:spLocks noChangeShapeType="1"/>
              </p:cNvSpPr>
              <p:nvPr/>
            </p:nvSpPr>
            <p:spPr bwMode="auto">
              <a:xfrm>
                <a:off x="3264" y="1584"/>
                <a:ext cx="480" cy="48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8401" name="AutoShape 49"/>
          <p:cNvSpPr>
            <a:spLocks noChangeArrowheads="1"/>
          </p:cNvSpPr>
          <p:nvPr/>
        </p:nvSpPr>
        <p:spPr bwMode="auto">
          <a:xfrm>
            <a:off x="5867400" y="260350"/>
            <a:ext cx="3024188" cy="2016125"/>
          </a:xfrm>
          <a:prstGeom prst="wedgeRoundRectCallout">
            <a:avLst>
              <a:gd name="adj1" fmla="val -13463"/>
              <a:gd name="adj2" fmla="val 17204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Bij chemische berekeningen wordt de massa-afname terecht verwaarloosd!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28410" name="Group 58"/>
          <p:cNvGrpSpPr>
            <a:grpSpLocks/>
          </p:cNvGrpSpPr>
          <p:nvPr/>
        </p:nvGrpSpPr>
        <p:grpSpPr bwMode="auto">
          <a:xfrm>
            <a:off x="6372225" y="2492375"/>
            <a:ext cx="1584325" cy="762000"/>
            <a:chOff x="3216" y="1584"/>
            <a:chExt cx="528" cy="480"/>
          </a:xfrm>
        </p:grpSpPr>
        <p:sp>
          <p:nvSpPr>
            <p:cNvPr id="14355" name="Line 59"/>
            <p:cNvSpPr>
              <a:spLocks noChangeShapeType="1"/>
            </p:cNvSpPr>
            <p:nvPr/>
          </p:nvSpPr>
          <p:spPr bwMode="auto">
            <a:xfrm flipV="1">
              <a:off x="3216" y="1632"/>
              <a:ext cx="528" cy="38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4356" name="Line 60"/>
            <p:cNvSpPr>
              <a:spLocks noChangeShapeType="1"/>
            </p:cNvSpPr>
            <p:nvPr/>
          </p:nvSpPr>
          <p:spPr bwMode="auto">
            <a:xfrm>
              <a:off x="3264" y="1584"/>
              <a:ext cx="480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98895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8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8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3" grpId="0" autoUpdateAnimBg="0"/>
      <p:bldP spid="228384" grpId="0" autoUpdateAnimBg="0"/>
      <p:bldP spid="228390" grpId="0" autoUpdateAnimBg="0"/>
      <p:bldP spid="228393" grpId="0" autoUpdateAnimBg="0"/>
      <p:bldP spid="228394" grpId="0" autoUpdateAnimBg="0"/>
      <p:bldP spid="228395" grpId="0" autoUpdateAnimBg="0"/>
      <p:bldP spid="228396" grpId="0" autoUpdateAnimBg="0"/>
      <p:bldP spid="228397" grpId="0" autoUpdateAnimBg="0"/>
      <p:bldP spid="228398" grpId="0" animBg="1"/>
      <p:bldP spid="228399" grpId="0" autoUpdateAnimBg="0"/>
      <p:bldP spid="228400" grpId="0" autoUpdateAnimBg="0"/>
      <p:bldP spid="228402" grpId="0" autoUpdateAnimBg="0"/>
      <p:bldP spid="228404" grpId="0" autoUpdateAnimBg="0"/>
      <p:bldP spid="2284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74" name="Rectangle 22"/>
          <p:cNvSpPr>
            <a:spLocks noChangeArrowheads="1"/>
          </p:cNvSpPr>
          <p:nvPr/>
        </p:nvSpPr>
        <p:spPr bwMode="auto">
          <a:xfrm>
            <a:off x="0" y="76200"/>
            <a:ext cx="9144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Hoe vind je in BINAS de massa van een kern?</a:t>
            </a:r>
            <a:endParaRPr lang="nl-NL" altLang="nl-NL" sz="32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5184" name="Rectangle 32"/>
          <p:cNvSpPr>
            <a:spLocks noChangeArrowheads="1"/>
          </p:cNvSpPr>
          <p:nvPr/>
        </p:nvSpPr>
        <p:spPr bwMode="auto">
          <a:xfrm>
            <a:off x="1588" y="619125"/>
            <a:ext cx="9144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Bijv. de massa van een Na-24 kern.</a:t>
            </a:r>
            <a:endParaRPr lang="nl-NL" altLang="nl-NL" sz="32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5185" name="Rectangle 33"/>
          <p:cNvSpPr>
            <a:spLocks noChangeArrowheads="1"/>
          </p:cNvSpPr>
          <p:nvPr/>
        </p:nvSpPr>
        <p:spPr bwMode="auto">
          <a:xfrm>
            <a:off x="1588" y="1181100"/>
            <a:ext cx="9144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BINAS Tabel 25:</a:t>
            </a:r>
            <a:endParaRPr lang="nl-NL" altLang="nl-NL" sz="32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5186" name="Rectangle 34"/>
          <p:cNvSpPr>
            <a:spLocks noChangeArrowheads="1"/>
          </p:cNvSpPr>
          <p:nvPr/>
        </p:nvSpPr>
        <p:spPr bwMode="auto">
          <a:xfrm>
            <a:off x="1588" y="1711325"/>
            <a:ext cx="9144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Na-24 heeft at. nr. 11 en m(</a:t>
            </a:r>
            <a:r>
              <a:rPr lang="en-US" altLang="nl-NL" sz="32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atoom</a:t>
            </a:r>
            <a:r>
              <a:rPr lang="en-US" altLang="nl-NL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= 23,99096 u</a:t>
            </a:r>
            <a:endParaRPr lang="nl-NL" altLang="nl-NL" sz="32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5187" name="Rectangle 35"/>
          <p:cNvSpPr>
            <a:spLocks noChangeArrowheads="1"/>
          </p:cNvSpPr>
          <p:nvPr/>
        </p:nvSpPr>
        <p:spPr bwMode="auto">
          <a:xfrm>
            <a:off x="1588" y="2227263"/>
            <a:ext cx="914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 Na-24 </a:t>
            </a:r>
            <a:r>
              <a:rPr lang="en-US" altLang="nl-NL" sz="3200" b="1" u="sng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kern</a:t>
            </a: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endParaRPr lang="nl-NL" altLang="nl-NL" sz="3200" b="1" baseline="-2500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5188" name="Rectangle 36"/>
          <p:cNvSpPr>
            <a:spLocks noChangeArrowheads="1"/>
          </p:cNvSpPr>
          <p:nvPr/>
        </p:nvSpPr>
        <p:spPr bwMode="auto">
          <a:xfrm>
            <a:off x="1588" y="2782888"/>
            <a:ext cx="914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 Na-24 atoom – massa van 11 elektronen</a:t>
            </a:r>
            <a:endParaRPr lang="nl-NL" altLang="nl-NL" sz="3200" b="1" baseline="-2500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5189" name="Rectangle 37"/>
          <p:cNvSpPr>
            <a:spLocks noChangeArrowheads="1"/>
          </p:cNvSpPr>
          <p:nvPr/>
        </p:nvSpPr>
        <p:spPr bwMode="auto">
          <a:xfrm>
            <a:off x="1588" y="3397250"/>
            <a:ext cx="9144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23,99096 u – 11 . 0,00054858 u</a:t>
            </a:r>
            <a:endParaRPr lang="nl-NL" altLang="nl-NL" sz="3200" b="1" baseline="-2500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5190" name="AutoShape 38"/>
          <p:cNvSpPr>
            <a:spLocks noChangeArrowheads="1"/>
          </p:cNvSpPr>
          <p:nvPr/>
        </p:nvSpPr>
        <p:spPr bwMode="auto">
          <a:xfrm>
            <a:off x="5435600" y="5734050"/>
            <a:ext cx="3529013" cy="865188"/>
          </a:xfrm>
          <a:prstGeom prst="wedgeRoundRectCallout">
            <a:avLst>
              <a:gd name="adj1" fmla="val -74023"/>
              <a:gd name="adj2" fmla="val -27073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BINAS Tabel 7: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</a:t>
            </a:r>
            <a:r>
              <a:rPr lang="en-US" altLang="nl-NL" sz="24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= 0,00054858 u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05191" name="Rectangle 39"/>
          <p:cNvSpPr>
            <a:spLocks noChangeArrowheads="1"/>
          </p:cNvSpPr>
          <p:nvPr/>
        </p:nvSpPr>
        <p:spPr bwMode="auto">
          <a:xfrm>
            <a:off x="1588" y="3986213"/>
            <a:ext cx="914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23,984926 u</a:t>
            </a:r>
            <a:endParaRPr lang="nl-NL" altLang="nl-NL" sz="3200" b="1" baseline="-2500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5192" name="Rectangle 40"/>
          <p:cNvSpPr>
            <a:spLocks noChangeArrowheads="1"/>
          </p:cNvSpPr>
          <p:nvPr/>
        </p:nvSpPr>
        <p:spPr bwMode="auto">
          <a:xfrm>
            <a:off x="1588" y="4565650"/>
            <a:ext cx="9144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23,984926 . 1,66054.10</a:t>
            </a:r>
            <a:r>
              <a:rPr lang="en-US" altLang="nl-NL" sz="3200" b="1" baseline="3000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-27</a:t>
            </a:r>
            <a:endParaRPr lang="nl-NL" altLang="nl-NL" sz="3200" b="1" baseline="3000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5193" name="AutoShape 41"/>
          <p:cNvSpPr>
            <a:spLocks noChangeArrowheads="1"/>
          </p:cNvSpPr>
          <p:nvPr/>
        </p:nvSpPr>
        <p:spPr bwMode="auto">
          <a:xfrm>
            <a:off x="4643438" y="5516563"/>
            <a:ext cx="4249737" cy="1082675"/>
          </a:xfrm>
          <a:prstGeom prst="wedgeRoundRectCallout">
            <a:avLst>
              <a:gd name="adj1" fmla="val -69236"/>
              <a:gd name="adj2" fmla="val -9252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BINAS Tabel 7: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 u = 1,66054.10</a:t>
            </a:r>
            <a:r>
              <a:rPr lang="en-US" altLang="nl-NL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-27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kg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05194" name="Rectangle 42"/>
          <p:cNvSpPr>
            <a:spLocks noChangeArrowheads="1"/>
          </p:cNvSpPr>
          <p:nvPr/>
        </p:nvSpPr>
        <p:spPr bwMode="auto">
          <a:xfrm>
            <a:off x="14288" y="5213350"/>
            <a:ext cx="9144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3,9827928.10</a:t>
            </a:r>
            <a:r>
              <a:rPr lang="en-US" altLang="nl-NL" sz="3200" b="1" baseline="3000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-26 </a:t>
            </a: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kg</a:t>
            </a:r>
            <a:endParaRPr lang="nl-NL" altLang="nl-NL" sz="32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34546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5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5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74" grpId="0" autoUpdateAnimBg="0"/>
      <p:bldP spid="305184" grpId="0" autoUpdateAnimBg="0"/>
      <p:bldP spid="305185" grpId="0" autoUpdateAnimBg="0"/>
      <p:bldP spid="305186" grpId="0" autoUpdateAnimBg="0"/>
      <p:bldP spid="305187" grpId="0" autoUpdateAnimBg="0"/>
      <p:bldP spid="305188" grpId="0" autoUpdateAnimBg="0"/>
      <p:bldP spid="305189" grpId="0" autoUpdateAnimBg="0"/>
      <p:bldP spid="305190" grpId="0" animBg="1"/>
      <p:bldP spid="305191" grpId="0" autoUpdateAnimBg="0"/>
      <p:bldP spid="305192" grpId="0" autoUpdateAnimBg="0"/>
      <p:bldP spid="305193" grpId="0" animBg="1"/>
      <p:bldP spid="3051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2" name="Rectangle 62"/>
          <p:cNvSpPr>
            <a:spLocks noChangeArrowheads="1"/>
          </p:cNvSpPr>
          <p:nvPr/>
        </p:nvSpPr>
        <p:spPr bwMode="auto">
          <a:xfrm>
            <a:off x="0" y="2651125"/>
            <a:ext cx="388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36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0,00054858 u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63" name="Rectangle 63"/>
          <p:cNvSpPr>
            <a:spLocks noChangeArrowheads="1"/>
          </p:cNvSpPr>
          <p:nvPr/>
        </p:nvSpPr>
        <p:spPr bwMode="auto">
          <a:xfrm>
            <a:off x="3787775" y="1824038"/>
            <a:ext cx="51054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2m</a:t>
            </a:r>
            <a:r>
              <a:rPr lang="en-US" altLang="nl-NL" sz="36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2*0,00054858 u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74" name="Rectangle 74"/>
          <p:cNvSpPr>
            <a:spLocks noChangeArrowheads="1"/>
          </p:cNvSpPr>
          <p:nvPr/>
        </p:nvSpPr>
        <p:spPr bwMode="auto">
          <a:xfrm>
            <a:off x="3779838" y="2649538"/>
            <a:ext cx="46402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(u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 = 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931,49 MeV)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76" name="Rectangle 76"/>
          <p:cNvSpPr>
            <a:spLocks noChangeArrowheads="1"/>
          </p:cNvSpPr>
          <p:nvPr/>
        </p:nvSpPr>
        <p:spPr bwMode="auto">
          <a:xfrm>
            <a:off x="0" y="3725863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36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0,510997 MeV = 8,187.10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-14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77" name="Rectangle 77"/>
          <p:cNvSpPr>
            <a:spLocks noChangeArrowheads="1"/>
          </p:cNvSpPr>
          <p:nvPr/>
        </p:nvSpPr>
        <p:spPr bwMode="auto">
          <a:xfrm>
            <a:off x="3827463" y="3289300"/>
            <a:ext cx="5219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(1 MeV = 1,6021765.10</a:t>
            </a:r>
            <a:r>
              <a:rPr lang="en-US" altLang="nl-NL" sz="32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-13</a:t>
            </a:r>
            <a:r>
              <a:rPr lang="en-US" alt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J)</a:t>
            </a:r>
            <a:endParaRPr lang="nl-NL" altLang="nl-NL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79" name="Rectangle 79"/>
          <p:cNvSpPr>
            <a:spLocks noChangeArrowheads="1"/>
          </p:cNvSpPr>
          <p:nvPr/>
        </p:nvSpPr>
        <p:spPr bwMode="auto">
          <a:xfrm>
            <a:off x="8077200" y="0"/>
            <a:ext cx="1066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80" name="Rectangle 80"/>
          <p:cNvSpPr>
            <a:spLocks noChangeArrowheads="1"/>
          </p:cNvSpPr>
          <p:nvPr/>
        </p:nvSpPr>
        <p:spPr bwMode="auto">
          <a:xfrm>
            <a:off x="0" y="1831975"/>
            <a:ext cx="396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·"/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= m</a:t>
            </a:r>
            <a:r>
              <a:rPr lang="en-US" altLang="nl-NL" sz="36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m</a:t>
            </a:r>
            <a:r>
              <a:rPr lang="en-US" altLang="nl-NL" sz="36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81" name="Rectangle 81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492500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Antimaterie</a:t>
            </a:r>
          </a:p>
        </p:txBody>
      </p:sp>
      <p:sp>
        <p:nvSpPr>
          <p:cNvPr id="102506" name="Rectangle 106"/>
          <p:cNvSpPr>
            <a:spLocks noChangeArrowheads="1"/>
          </p:cNvSpPr>
          <p:nvPr/>
        </p:nvSpPr>
        <p:spPr bwMode="auto">
          <a:xfrm>
            <a:off x="3382963" y="1100138"/>
            <a:ext cx="576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Annihilatie-straling</a:t>
            </a:r>
          </a:p>
        </p:txBody>
      </p:sp>
      <p:sp>
        <p:nvSpPr>
          <p:cNvPr id="102507" name="Rectangle 107"/>
          <p:cNvSpPr>
            <a:spLocks noChangeArrowheads="1"/>
          </p:cNvSpPr>
          <p:nvPr/>
        </p:nvSpPr>
        <p:spPr bwMode="auto">
          <a:xfrm>
            <a:off x="3203575" y="6259513"/>
            <a:ext cx="403542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Paarvorming</a:t>
            </a:r>
          </a:p>
        </p:txBody>
      </p:sp>
      <p:sp>
        <p:nvSpPr>
          <p:cNvPr id="102509" name="Rectangle 109"/>
          <p:cNvSpPr>
            <a:spLocks noChangeArrowheads="1"/>
          </p:cNvSpPr>
          <p:nvPr/>
        </p:nvSpPr>
        <p:spPr bwMode="auto">
          <a:xfrm>
            <a:off x="0" y="4343400"/>
            <a:ext cx="9144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= E</a:t>
            </a:r>
            <a:r>
              <a:rPr lang="en-US" altLang="nl-NL" sz="36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/h = 8,187.10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-14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/6,62607.10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-34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b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1,246.10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Hz (zachte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nl-NL" altLang="nl-NL" sz="36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2510" name="Object 110"/>
          <p:cNvGraphicFramePr>
            <a:graphicFrameLocks noChangeAspect="1"/>
          </p:cNvGraphicFramePr>
          <p:nvPr/>
        </p:nvGraphicFramePr>
        <p:xfrm>
          <a:off x="34925" y="1028700"/>
          <a:ext cx="30591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ergelijking" r:id="rId4" imgW="952087" imgH="253890" progId="Equation.3">
                  <p:embed/>
                </p:oleObj>
              </mc:Choice>
              <mc:Fallback>
                <p:oleObj name="Vergelijking" r:id="rId4" imgW="95208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028700"/>
                        <a:ext cx="30591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1" name="Rectangle 111"/>
          <p:cNvSpPr>
            <a:spLocks noChangeArrowheads="1"/>
          </p:cNvSpPr>
          <p:nvPr/>
        </p:nvSpPr>
        <p:spPr bwMode="auto">
          <a:xfrm>
            <a:off x="0" y="549275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 kan omgezet worden in energie:</a:t>
            </a:r>
          </a:p>
        </p:txBody>
      </p:sp>
      <p:sp>
        <p:nvSpPr>
          <p:cNvPr id="102512" name="AutoShape 112"/>
          <p:cNvSpPr>
            <a:spLocks noChangeArrowheads="1"/>
          </p:cNvSpPr>
          <p:nvPr/>
        </p:nvSpPr>
        <p:spPr bwMode="auto">
          <a:xfrm>
            <a:off x="5219700" y="4076700"/>
            <a:ext cx="3744913" cy="1370013"/>
          </a:xfrm>
          <a:prstGeom prst="wedgeRoundRectCallout">
            <a:avLst>
              <a:gd name="adj1" fmla="val -148602"/>
              <a:gd name="adj2" fmla="val -22045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Een elektron en een positron zijn elkaars anti-deeltje</a:t>
            </a:r>
            <a:endParaRPr lang="nl-NL" altLang="nl-NL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02513" name="Object 113"/>
          <p:cNvGraphicFramePr>
            <a:graphicFrameLocks noChangeAspect="1"/>
          </p:cNvGraphicFramePr>
          <p:nvPr/>
        </p:nvGraphicFramePr>
        <p:xfrm>
          <a:off x="0" y="6042025"/>
          <a:ext cx="2692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ergelijking" r:id="rId6" imgW="837836" imgH="253890" progId="Equation.3">
                  <p:embed/>
                </p:oleObj>
              </mc:Choice>
              <mc:Fallback>
                <p:oleObj name="Vergelijking" r:id="rId6" imgW="83783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42025"/>
                        <a:ext cx="26924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4" name="Rectangle 114"/>
          <p:cNvSpPr>
            <a:spLocks noChangeArrowheads="1"/>
          </p:cNvSpPr>
          <p:nvPr/>
        </p:nvSpPr>
        <p:spPr bwMode="auto">
          <a:xfrm>
            <a:off x="0" y="5530850"/>
            <a:ext cx="9144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Energie kan ook omgezet worden in materie:</a:t>
            </a:r>
          </a:p>
        </p:txBody>
      </p:sp>
      <p:sp>
        <p:nvSpPr>
          <p:cNvPr id="102515" name="AutoShape 115"/>
          <p:cNvSpPr>
            <a:spLocks noChangeArrowheads="1"/>
          </p:cNvSpPr>
          <p:nvPr/>
        </p:nvSpPr>
        <p:spPr bwMode="auto">
          <a:xfrm>
            <a:off x="5003800" y="908050"/>
            <a:ext cx="3744913" cy="863600"/>
          </a:xfrm>
          <a:prstGeom prst="wedgeRoundRectCallout">
            <a:avLst>
              <a:gd name="adj1" fmla="val -173019"/>
              <a:gd name="adj2" fmla="val 57738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Gebeurt alleen als Ef ≥ 2.0,509… ≈ 1,022 MeV </a:t>
            </a:r>
            <a:endParaRPr lang="nl-NL" altLang="nl-NL" sz="2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2310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0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2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2" grpId="0" autoUpdateAnimBg="0"/>
      <p:bldP spid="102463" grpId="0" autoUpdateAnimBg="0"/>
      <p:bldP spid="102474" grpId="0" autoUpdateAnimBg="0"/>
      <p:bldP spid="102476" grpId="0" autoUpdateAnimBg="0"/>
      <p:bldP spid="102477" grpId="0" autoUpdateAnimBg="0"/>
      <p:bldP spid="102480" grpId="0" autoUpdateAnimBg="0"/>
      <p:bldP spid="102481" grpId="0" autoUpdateAnimBg="0"/>
      <p:bldP spid="102506" grpId="0" autoUpdateAnimBg="0"/>
      <p:bldP spid="102507" grpId="0" autoUpdateAnimBg="0"/>
      <p:bldP spid="102509" grpId="0" autoUpdateAnimBg="0"/>
      <p:bldP spid="102511" grpId="0" autoUpdateAnimBg="0"/>
      <p:bldP spid="102512" grpId="0" animBg="1"/>
      <p:bldP spid="102514" grpId="0" autoUpdateAnimBg="0"/>
      <p:bldP spid="1025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8077200" y="0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920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Paarvorming in magnetisch veld</a:t>
            </a:r>
          </a:p>
        </p:txBody>
      </p:sp>
      <p:pic>
        <p:nvPicPr>
          <p:cNvPr id="17412" name="Picture 39" descr="e+e-e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771525"/>
            <a:ext cx="79248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20596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2" name="Freeform 6"/>
          <p:cNvSpPr>
            <a:spLocks/>
          </p:cNvSpPr>
          <p:nvPr/>
        </p:nvSpPr>
        <p:spPr bwMode="auto">
          <a:xfrm>
            <a:off x="2743200" y="4038600"/>
            <a:ext cx="1676400" cy="1371600"/>
          </a:xfrm>
          <a:custGeom>
            <a:avLst/>
            <a:gdLst>
              <a:gd name="T0" fmla="*/ 779433 w 542"/>
              <a:gd name="T1" fmla="*/ 134963 h 437"/>
              <a:gd name="T2" fmla="*/ 1070174 w 542"/>
              <a:gd name="T3" fmla="*/ 0 h 437"/>
              <a:gd name="T4" fmla="*/ 1091825 w 542"/>
              <a:gd name="T5" fmla="*/ 225984 h 437"/>
              <a:gd name="T6" fmla="*/ 1135127 w 542"/>
              <a:gd name="T7" fmla="*/ 87883 h 437"/>
              <a:gd name="T8" fmla="*/ 1292869 w 542"/>
              <a:gd name="T9" fmla="*/ 360947 h 437"/>
              <a:gd name="T10" fmla="*/ 1493914 w 542"/>
              <a:gd name="T11" fmla="*/ 404889 h 437"/>
              <a:gd name="T12" fmla="*/ 1447519 w 542"/>
              <a:gd name="T13" fmla="*/ 451969 h 437"/>
              <a:gd name="T14" fmla="*/ 1404217 w 542"/>
              <a:gd name="T15" fmla="*/ 517881 h 437"/>
              <a:gd name="T16" fmla="*/ 1537215 w 542"/>
              <a:gd name="T17" fmla="*/ 426859 h 437"/>
              <a:gd name="T18" fmla="*/ 1648563 w 542"/>
              <a:gd name="T19" fmla="*/ 790946 h 437"/>
              <a:gd name="T20" fmla="*/ 1670214 w 542"/>
              <a:gd name="T21" fmla="*/ 969850 h 437"/>
              <a:gd name="T22" fmla="*/ 1626912 w 542"/>
              <a:gd name="T23" fmla="*/ 1060871 h 437"/>
              <a:gd name="T24" fmla="*/ 1605261 w 542"/>
              <a:gd name="T25" fmla="*/ 925908 h 437"/>
              <a:gd name="T26" fmla="*/ 1447519 w 542"/>
              <a:gd name="T27" fmla="*/ 969850 h 437"/>
              <a:gd name="T28" fmla="*/ 1425868 w 542"/>
              <a:gd name="T29" fmla="*/ 1217805 h 437"/>
              <a:gd name="T30" fmla="*/ 1404217 w 542"/>
              <a:gd name="T31" fmla="*/ 1286856 h 437"/>
              <a:gd name="T32" fmla="*/ 1357822 w 542"/>
              <a:gd name="T33" fmla="*/ 1242914 h 437"/>
              <a:gd name="T34" fmla="*/ 1292869 w 542"/>
              <a:gd name="T35" fmla="*/ 1217805 h 437"/>
              <a:gd name="T36" fmla="*/ 1113476 w 542"/>
              <a:gd name="T37" fmla="*/ 1330797 h 437"/>
              <a:gd name="T38" fmla="*/ 1091825 w 542"/>
              <a:gd name="T39" fmla="*/ 991821 h 437"/>
              <a:gd name="T40" fmla="*/ 1070174 w 542"/>
              <a:gd name="T41" fmla="*/ 1151893 h 437"/>
              <a:gd name="T42" fmla="*/ 912432 w 542"/>
              <a:gd name="T43" fmla="*/ 1330797 h 437"/>
              <a:gd name="T44" fmla="*/ 801084 w 542"/>
              <a:gd name="T45" fmla="*/ 1173864 h 437"/>
              <a:gd name="T46" fmla="*/ 578389 w 542"/>
              <a:gd name="T47" fmla="*/ 1286856 h 437"/>
              <a:gd name="T48" fmla="*/ 535087 w 542"/>
              <a:gd name="T49" fmla="*/ 1355907 h 437"/>
              <a:gd name="T50" fmla="*/ 423739 w 542"/>
              <a:gd name="T51" fmla="*/ 1151893 h 437"/>
              <a:gd name="T52" fmla="*/ 290741 w 542"/>
              <a:gd name="T53" fmla="*/ 1038901 h 437"/>
              <a:gd name="T54" fmla="*/ 312392 w 542"/>
              <a:gd name="T55" fmla="*/ 925908 h 437"/>
              <a:gd name="T56" fmla="*/ 513436 w 542"/>
              <a:gd name="T57" fmla="*/ 991821 h 437"/>
              <a:gd name="T58" fmla="*/ 578389 w 542"/>
              <a:gd name="T59" fmla="*/ 1038901 h 437"/>
              <a:gd name="T60" fmla="*/ 624784 w 542"/>
              <a:gd name="T61" fmla="*/ 1082842 h 437"/>
              <a:gd name="T62" fmla="*/ 402089 w 542"/>
              <a:gd name="T63" fmla="*/ 969850 h 437"/>
              <a:gd name="T64" fmla="*/ 244346 w 542"/>
              <a:gd name="T65" fmla="*/ 812916 h 437"/>
              <a:gd name="T66" fmla="*/ 244346 w 542"/>
              <a:gd name="T67" fmla="*/ 652844 h 437"/>
              <a:gd name="T68" fmla="*/ 269090 w 542"/>
              <a:gd name="T69" fmla="*/ 721895 h 437"/>
              <a:gd name="T70" fmla="*/ 290741 w 542"/>
              <a:gd name="T71" fmla="*/ 812916 h 437"/>
              <a:gd name="T72" fmla="*/ 467041 w 542"/>
              <a:gd name="T73" fmla="*/ 677953 h 437"/>
              <a:gd name="T74" fmla="*/ 445390 w 542"/>
              <a:gd name="T75" fmla="*/ 608903 h 437"/>
              <a:gd name="T76" fmla="*/ 355694 w 542"/>
              <a:gd name="T77" fmla="*/ 564961 h 437"/>
              <a:gd name="T78" fmla="*/ 132999 w 542"/>
              <a:gd name="T79" fmla="*/ 404889 h 437"/>
              <a:gd name="T80" fmla="*/ 0 w 542"/>
              <a:gd name="T81" fmla="*/ 313867 h 437"/>
              <a:gd name="T82" fmla="*/ 355694 w 542"/>
              <a:gd name="T83" fmla="*/ 360947 h 437"/>
              <a:gd name="T84" fmla="*/ 334043 w 542"/>
              <a:gd name="T85" fmla="*/ 178904 h 437"/>
              <a:gd name="T86" fmla="*/ 355694 w 542"/>
              <a:gd name="T87" fmla="*/ 269926 h 437"/>
              <a:gd name="T88" fmla="*/ 423739 w 542"/>
              <a:gd name="T89" fmla="*/ 65912 h 437"/>
              <a:gd name="T90" fmla="*/ 445390 w 542"/>
              <a:gd name="T91" fmla="*/ 0 h 437"/>
              <a:gd name="T92" fmla="*/ 603133 w 542"/>
              <a:gd name="T93" fmla="*/ 178904 h 437"/>
              <a:gd name="T94" fmla="*/ 757782 w 542"/>
              <a:gd name="T95" fmla="*/ 21971 h 437"/>
              <a:gd name="T96" fmla="*/ 779433 w 542"/>
              <a:gd name="T97" fmla="*/ 134963 h 43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42" h="437">
                <a:moveTo>
                  <a:pt x="252" y="43"/>
                </a:moveTo>
                <a:cubicBezTo>
                  <a:pt x="281" y="14"/>
                  <a:pt x="308" y="12"/>
                  <a:pt x="346" y="0"/>
                </a:cubicBezTo>
                <a:cubicBezTo>
                  <a:pt x="348" y="24"/>
                  <a:pt x="339" y="53"/>
                  <a:pt x="353" y="72"/>
                </a:cubicBezTo>
                <a:cubicBezTo>
                  <a:pt x="362" y="84"/>
                  <a:pt x="367" y="28"/>
                  <a:pt x="367" y="28"/>
                </a:cubicBezTo>
                <a:cubicBezTo>
                  <a:pt x="418" y="47"/>
                  <a:pt x="381" y="85"/>
                  <a:pt x="418" y="115"/>
                </a:cubicBezTo>
                <a:cubicBezTo>
                  <a:pt x="435" y="129"/>
                  <a:pt x="461" y="126"/>
                  <a:pt x="483" y="129"/>
                </a:cubicBezTo>
                <a:cubicBezTo>
                  <a:pt x="478" y="134"/>
                  <a:pt x="472" y="138"/>
                  <a:pt x="468" y="144"/>
                </a:cubicBezTo>
                <a:cubicBezTo>
                  <a:pt x="463" y="151"/>
                  <a:pt x="446" y="167"/>
                  <a:pt x="454" y="165"/>
                </a:cubicBezTo>
                <a:cubicBezTo>
                  <a:pt x="471" y="160"/>
                  <a:pt x="497" y="136"/>
                  <a:pt x="497" y="136"/>
                </a:cubicBezTo>
                <a:cubicBezTo>
                  <a:pt x="528" y="169"/>
                  <a:pt x="509" y="214"/>
                  <a:pt x="533" y="252"/>
                </a:cubicBezTo>
                <a:cubicBezTo>
                  <a:pt x="535" y="271"/>
                  <a:pt x="542" y="290"/>
                  <a:pt x="540" y="309"/>
                </a:cubicBezTo>
                <a:cubicBezTo>
                  <a:pt x="539" y="320"/>
                  <a:pt x="535" y="344"/>
                  <a:pt x="526" y="338"/>
                </a:cubicBezTo>
                <a:cubicBezTo>
                  <a:pt x="514" y="330"/>
                  <a:pt x="521" y="309"/>
                  <a:pt x="519" y="295"/>
                </a:cubicBezTo>
                <a:cubicBezTo>
                  <a:pt x="505" y="356"/>
                  <a:pt x="515" y="324"/>
                  <a:pt x="468" y="309"/>
                </a:cubicBezTo>
                <a:cubicBezTo>
                  <a:pt x="466" y="335"/>
                  <a:pt x="465" y="362"/>
                  <a:pt x="461" y="388"/>
                </a:cubicBezTo>
                <a:cubicBezTo>
                  <a:pt x="460" y="396"/>
                  <a:pt x="461" y="407"/>
                  <a:pt x="454" y="410"/>
                </a:cubicBezTo>
                <a:cubicBezTo>
                  <a:pt x="448" y="412"/>
                  <a:pt x="445" y="400"/>
                  <a:pt x="439" y="396"/>
                </a:cubicBezTo>
                <a:cubicBezTo>
                  <a:pt x="433" y="392"/>
                  <a:pt x="425" y="391"/>
                  <a:pt x="418" y="388"/>
                </a:cubicBezTo>
                <a:cubicBezTo>
                  <a:pt x="394" y="397"/>
                  <a:pt x="378" y="407"/>
                  <a:pt x="360" y="424"/>
                </a:cubicBezTo>
                <a:cubicBezTo>
                  <a:pt x="358" y="388"/>
                  <a:pt x="362" y="351"/>
                  <a:pt x="353" y="316"/>
                </a:cubicBezTo>
                <a:cubicBezTo>
                  <a:pt x="349" y="299"/>
                  <a:pt x="351" y="351"/>
                  <a:pt x="346" y="367"/>
                </a:cubicBezTo>
                <a:cubicBezTo>
                  <a:pt x="339" y="390"/>
                  <a:pt x="314" y="412"/>
                  <a:pt x="295" y="424"/>
                </a:cubicBezTo>
                <a:cubicBezTo>
                  <a:pt x="279" y="374"/>
                  <a:pt x="295" y="386"/>
                  <a:pt x="259" y="374"/>
                </a:cubicBezTo>
                <a:cubicBezTo>
                  <a:pt x="233" y="383"/>
                  <a:pt x="212" y="398"/>
                  <a:pt x="187" y="410"/>
                </a:cubicBezTo>
                <a:cubicBezTo>
                  <a:pt x="182" y="417"/>
                  <a:pt x="182" y="430"/>
                  <a:pt x="173" y="432"/>
                </a:cubicBezTo>
                <a:cubicBezTo>
                  <a:pt x="146" y="437"/>
                  <a:pt x="140" y="379"/>
                  <a:pt x="137" y="367"/>
                </a:cubicBezTo>
                <a:cubicBezTo>
                  <a:pt x="99" y="379"/>
                  <a:pt x="105" y="363"/>
                  <a:pt x="94" y="331"/>
                </a:cubicBezTo>
                <a:cubicBezTo>
                  <a:pt x="96" y="319"/>
                  <a:pt x="90" y="301"/>
                  <a:pt x="101" y="295"/>
                </a:cubicBezTo>
                <a:cubicBezTo>
                  <a:pt x="120" y="284"/>
                  <a:pt x="151" y="306"/>
                  <a:pt x="166" y="316"/>
                </a:cubicBezTo>
                <a:cubicBezTo>
                  <a:pt x="173" y="321"/>
                  <a:pt x="180" y="326"/>
                  <a:pt x="187" y="331"/>
                </a:cubicBezTo>
                <a:cubicBezTo>
                  <a:pt x="192" y="335"/>
                  <a:pt x="209" y="345"/>
                  <a:pt x="202" y="345"/>
                </a:cubicBezTo>
                <a:cubicBezTo>
                  <a:pt x="181" y="345"/>
                  <a:pt x="151" y="316"/>
                  <a:pt x="130" y="309"/>
                </a:cubicBezTo>
                <a:cubicBezTo>
                  <a:pt x="115" y="288"/>
                  <a:pt x="98" y="277"/>
                  <a:pt x="79" y="259"/>
                </a:cubicBezTo>
                <a:cubicBezTo>
                  <a:pt x="76" y="249"/>
                  <a:pt x="61" y="216"/>
                  <a:pt x="79" y="208"/>
                </a:cubicBezTo>
                <a:cubicBezTo>
                  <a:pt x="86" y="205"/>
                  <a:pt x="85" y="223"/>
                  <a:pt x="87" y="230"/>
                </a:cubicBezTo>
                <a:cubicBezTo>
                  <a:pt x="90" y="240"/>
                  <a:pt x="92" y="249"/>
                  <a:pt x="94" y="259"/>
                </a:cubicBezTo>
                <a:cubicBezTo>
                  <a:pt x="110" y="242"/>
                  <a:pt x="151" y="216"/>
                  <a:pt x="151" y="216"/>
                </a:cubicBezTo>
                <a:cubicBezTo>
                  <a:pt x="149" y="209"/>
                  <a:pt x="149" y="199"/>
                  <a:pt x="144" y="194"/>
                </a:cubicBezTo>
                <a:cubicBezTo>
                  <a:pt x="136" y="186"/>
                  <a:pt x="124" y="186"/>
                  <a:pt x="115" y="180"/>
                </a:cubicBezTo>
                <a:cubicBezTo>
                  <a:pt x="91" y="164"/>
                  <a:pt x="69" y="145"/>
                  <a:pt x="43" y="129"/>
                </a:cubicBezTo>
                <a:cubicBezTo>
                  <a:pt x="28" y="120"/>
                  <a:pt x="0" y="100"/>
                  <a:pt x="0" y="100"/>
                </a:cubicBezTo>
                <a:cubicBezTo>
                  <a:pt x="30" y="144"/>
                  <a:pt x="68" y="127"/>
                  <a:pt x="115" y="115"/>
                </a:cubicBezTo>
                <a:cubicBezTo>
                  <a:pt x="113" y="96"/>
                  <a:pt x="108" y="76"/>
                  <a:pt x="108" y="57"/>
                </a:cubicBezTo>
                <a:cubicBezTo>
                  <a:pt x="108" y="47"/>
                  <a:pt x="107" y="91"/>
                  <a:pt x="115" y="86"/>
                </a:cubicBezTo>
                <a:cubicBezTo>
                  <a:pt x="117" y="85"/>
                  <a:pt x="133" y="33"/>
                  <a:pt x="137" y="21"/>
                </a:cubicBezTo>
                <a:cubicBezTo>
                  <a:pt x="139" y="14"/>
                  <a:pt x="144" y="0"/>
                  <a:pt x="144" y="0"/>
                </a:cubicBezTo>
                <a:cubicBezTo>
                  <a:pt x="167" y="22"/>
                  <a:pt x="168" y="40"/>
                  <a:pt x="195" y="57"/>
                </a:cubicBezTo>
                <a:cubicBezTo>
                  <a:pt x="209" y="15"/>
                  <a:pt x="219" y="47"/>
                  <a:pt x="245" y="7"/>
                </a:cubicBezTo>
                <a:cubicBezTo>
                  <a:pt x="262" y="33"/>
                  <a:pt x="263" y="20"/>
                  <a:pt x="252" y="43"/>
                </a:cubicBez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0" y="0"/>
            <a:ext cx="7510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0000"/>
                </a:solidFill>
              </a:rPr>
              <a:t>Toepassing: Positron Emissie Tomografie (PET)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Een isotoop (positron-straler), bijv. O-15 wordt gebonden aan een molekuul en in het lichaam gebracht.</a:t>
            </a: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3260725" y="4456113"/>
            <a:ext cx="103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nl-NL" b="1" baseline="30000">
                <a:solidFill>
                  <a:srgbClr val="000000"/>
                </a:solidFill>
              </a:rPr>
              <a:t>+</a:t>
            </a:r>
            <a:r>
              <a:rPr lang="en-US" altLang="nl-NL" b="1">
                <a:solidFill>
                  <a:srgbClr val="000000"/>
                </a:solidFill>
              </a:rPr>
              <a:t> +</a:t>
            </a:r>
            <a:r>
              <a:rPr lang="en-US" altLang="nl-NL" b="1">
                <a:solidFill>
                  <a:srgbClr val="000000"/>
                </a:solidFill>
                <a:latin typeface="Gill Sans Ultra Bold Condensed" pitchFamily="34" charset="0"/>
              </a:rPr>
              <a:t> </a:t>
            </a:r>
            <a:r>
              <a:rPr lang="en-US" altLang="nl-NL" b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nl-NL" b="1" baseline="30000">
                <a:solidFill>
                  <a:srgbClr val="000000"/>
                </a:solidFill>
              </a:rPr>
              <a:t>-</a:t>
            </a:r>
            <a:endParaRPr lang="en-US" altLang="nl-NL" b="1">
              <a:solidFill>
                <a:srgbClr val="000000"/>
              </a:solidFill>
            </a:endParaRPr>
          </a:p>
        </p:txBody>
      </p:sp>
      <p:sp>
        <p:nvSpPr>
          <p:cNvPr id="316428" name="Text Box 12"/>
          <p:cNvSpPr txBox="1">
            <a:spLocks noChangeArrowheads="1"/>
          </p:cNvSpPr>
          <p:nvPr/>
        </p:nvSpPr>
        <p:spPr bwMode="auto">
          <a:xfrm>
            <a:off x="0" y="580548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Gebruikte isotopen:</a:t>
            </a:r>
            <a:br>
              <a:rPr lang="en-US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O-15, t</a:t>
            </a:r>
            <a:r>
              <a:rPr lang="en-US" altLang="nl-NL" sz="2800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  <a:r>
              <a:rPr lang="en-US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122 s; C-11,  t</a:t>
            </a:r>
            <a:r>
              <a:rPr lang="en-US" altLang="nl-NL" sz="2800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  <a:r>
              <a:rPr lang="en-US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20.3 min; N-13, t</a:t>
            </a:r>
            <a:r>
              <a:rPr lang="en-US" altLang="nl-NL" sz="2800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 </a:t>
            </a:r>
            <a:r>
              <a:rPr lang="en-US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9.97 min</a:t>
            </a: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6781800" y="4495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316436" name="Rectangle 20"/>
          <p:cNvSpPr>
            <a:spLocks noChangeArrowheads="1"/>
          </p:cNvSpPr>
          <p:nvPr/>
        </p:nvSpPr>
        <p:spPr bwMode="auto">
          <a:xfrm>
            <a:off x="8077200" y="0"/>
            <a:ext cx="1066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6437" name="AutoShape 21"/>
          <p:cNvSpPr>
            <a:spLocks noChangeArrowheads="1"/>
          </p:cNvSpPr>
          <p:nvPr/>
        </p:nvSpPr>
        <p:spPr bwMode="auto">
          <a:xfrm>
            <a:off x="6588125" y="3284538"/>
            <a:ext cx="2232025" cy="1223962"/>
          </a:xfrm>
          <a:prstGeom prst="wedgeRoundRectCallout">
            <a:avLst>
              <a:gd name="adj1" fmla="val -172403"/>
              <a:gd name="adj2" fmla="val 4001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Deel van het lichaam met 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b</a:t>
            </a:r>
            <a:r>
              <a:rPr lang="en-US" altLang="nl-NL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+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isotopen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16439" name="Oval 23"/>
          <p:cNvSpPr>
            <a:spLocks noChangeAspect="1" noChangeArrowheads="1"/>
          </p:cNvSpPr>
          <p:nvPr/>
        </p:nvSpPr>
        <p:spPr bwMode="auto">
          <a:xfrm>
            <a:off x="3635375" y="45085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16440" name="AutoShape 24"/>
          <p:cNvSpPr>
            <a:spLocks noChangeArrowheads="1"/>
          </p:cNvSpPr>
          <p:nvPr/>
        </p:nvSpPr>
        <p:spPr bwMode="auto">
          <a:xfrm>
            <a:off x="4859338" y="5516563"/>
            <a:ext cx="2016125" cy="936625"/>
          </a:xfrm>
          <a:prstGeom prst="wedgeRoundRectCallout">
            <a:avLst>
              <a:gd name="adj1" fmla="val -106694"/>
              <a:gd name="adj2" fmla="val -14627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Isotoop</a:t>
            </a:r>
            <a:b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b</a:t>
            </a:r>
            <a:r>
              <a:rPr lang="en-US" altLang="nl-NL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+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straler)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16443" name="Group 27"/>
          <p:cNvGrpSpPr>
            <a:grpSpLocks/>
          </p:cNvGrpSpPr>
          <p:nvPr/>
        </p:nvGrpSpPr>
        <p:grpSpPr bwMode="auto">
          <a:xfrm>
            <a:off x="922338" y="4060825"/>
            <a:ext cx="5648325" cy="506413"/>
            <a:chOff x="581" y="2558"/>
            <a:chExt cx="3558" cy="319"/>
          </a:xfrm>
        </p:grpSpPr>
        <p:sp>
          <p:nvSpPr>
            <p:cNvPr id="18450" name="Text Box 10"/>
            <p:cNvSpPr txBox="1">
              <a:spLocks noChangeArrowheads="1"/>
            </p:cNvSpPr>
            <p:nvPr/>
          </p:nvSpPr>
          <p:spPr bwMode="auto">
            <a:xfrm>
              <a:off x="581" y="2558"/>
              <a:ext cx="1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b="1">
                  <a:solidFill>
                    <a:srgbClr val="000000"/>
                  </a:solidFill>
                  <a:latin typeface="Symbol" pitchFamily="18" charset="2"/>
                </a:rPr>
                <a:t>g (</a:t>
              </a:r>
              <a:r>
                <a:rPr lang="en-US" altLang="nl-NL" b="1">
                  <a:solidFill>
                    <a:srgbClr val="000000"/>
                  </a:solidFill>
                </a:rPr>
                <a:t>0,511 MeV)</a:t>
              </a:r>
            </a:p>
          </p:txBody>
        </p:sp>
        <p:sp>
          <p:nvSpPr>
            <p:cNvPr id="18451" name="Freeform 9"/>
            <p:cNvSpPr>
              <a:spLocks/>
            </p:cNvSpPr>
            <p:nvPr/>
          </p:nvSpPr>
          <p:spPr bwMode="auto">
            <a:xfrm>
              <a:off x="631" y="2859"/>
              <a:ext cx="1642" cy="2"/>
            </a:xfrm>
            <a:custGeom>
              <a:avLst/>
              <a:gdLst>
                <a:gd name="T0" fmla="*/ 1642 w 1642"/>
                <a:gd name="T1" fmla="*/ 2 h 2"/>
                <a:gd name="T2" fmla="*/ 0 w 164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42" h="2">
                  <a:moveTo>
                    <a:pt x="1642" y="2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8452" name="Text Box 25"/>
            <p:cNvSpPr txBox="1">
              <a:spLocks noChangeArrowheads="1"/>
            </p:cNvSpPr>
            <p:nvPr/>
          </p:nvSpPr>
          <p:spPr bwMode="auto">
            <a:xfrm>
              <a:off x="2824" y="2589"/>
              <a:ext cx="1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b="1">
                  <a:solidFill>
                    <a:srgbClr val="000000"/>
                  </a:solidFill>
                  <a:latin typeface="Symbol" pitchFamily="18" charset="2"/>
                </a:rPr>
                <a:t>g (</a:t>
              </a:r>
              <a:r>
                <a:rPr lang="en-US" altLang="nl-NL" b="1">
                  <a:solidFill>
                    <a:srgbClr val="000000"/>
                  </a:solidFill>
                </a:rPr>
                <a:t>0,511 MeV)</a:t>
              </a:r>
            </a:p>
          </p:txBody>
        </p:sp>
        <p:sp>
          <p:nvSpPr>
            <p:cNvPr id="18453" name="Freeform 26"/>
            <p:cNvSpPr>
              <a:spLocks/>
            </p:cNvSpPr>
            <p:nvPr/>
          </p:nvSpPr>
          <p:spPr bwMode="auto">
            <a:xfrm flipH="1">
              <a:off x="2367" y="2865"/>
              <a:ext cx="1642" cy="2"/>
            </a:xfrm>
            <a:custGeom>
              <a:avLst/>
              <a:gdLst>
                <a:gd name="T0" fmla="*/ 1642 w 1642"/>
                <a:gd name="T1" fmla="*/ 2 h 2"/>
                <a:gd name="T2" fmla="*/ 0 w 164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42" h="2">
                  <a:moveTo>
                    <a:pt x="1642" y="2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16444" name="Object 28"/>
          <p:cNvGraphicFramePr>
            <a:graphicFrameLocks noChangeAspect="1"/>
          </p:cNvGraphicFramePr>
          <p:nvPr/>
        </p:nvGraphicFramePr>
        <p:xfrm>
          <a:off x="273050" y="1435100"/>
          <a:ext cx="3556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Vergelijking" r:id="rId3" imgW="1053643" imgH="266584" progId="Equation.3">
                  <p:embed/>
                </p:oleObj>
              </mc:Choice>
              <mc:Fallback>
                <p:oleObj name="Vergelijking" r:id="rId3" imgW="1053643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35100"/>
                        <a:ext cx="3556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5" name="Object 29"/>
          <p:cNvGraphicFramePr>
            <a:graphicFrameLocks noChangeAspect="1"/>
          </p:cNvGraphicFramePr>
          <p:nvPr/>
        </p:nvGraphicFramePr>
        <p:xfrm>
          <a:off x="504825" y="2457450"/>
          <a:ext cx="34194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Vergelijking" r:id="rId5" imgW="965200" imgH="254000" progId="Equation.3">
                  <p:embed/>
                </p:oleObj>
              </mc:Choice>
              <mc:Fallback>
                <p:oleObj name="Vergelijking" r:id="rId5" imgW="965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2457450"/>
                        <a:ext cx="34194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48" name="AutoShape 32"/>
          <p:cNvSpPr>
            <a:spLocks noChangeArrowheads="1"/>
          </p:cNvSpPr>
          <p:nvPr/>
        </p:nvSpPr>
        <p:spPr bwMode="auto">
          <a:xfrm>
            <a:off x="6516688" y="1268413"/>
            <a:ext cx="2447925" cy="576262"/>
          </a:xfrm>
          <a:prstGeom prst="wedgeRoundRectCallout">
            <a:avLst>
              <a:gd name="adj1" fmla="val -159079"/>
              <a:gd name="adj2" fmla="val 5688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Vervalreactie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16449" name="AutoShape 33"/>
          <p:cNvSpPr>
            <a:spLocks noChangeArrowheads="1"/>
          </p:cNvSpPr>
          <p:nvPr/>
        </p:nvSpPr>
        <p:spPr bwMode="auto">
          <a:xfrm>
            <a:off x="5435600" y="2060575"/>
            <a:ext cx="3455988" cy="1223963"/>
          </a:xfrm>
          <a:prstGeom prst="wedgeRoundRectCallout">
            <a:avLst>
              <a:gd name="adj1" fmla="val -94694"/>
              <a:gd name="adj2" fmla="val 2652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Massa omgezet in (stralings)energie: annihilatiestraling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16438" name="AutoShape 22"/>
          <p:cNvSpPr>
            <a:spLocks noChangeArrowheads="1"/>
          </p:cNvSpPr>
          <p:nvPr/>
        </p:nvSpPr>
        <p:spPr bwMode="auto">
          <a:xfrm>
            <a:off x="5292725" y="4508500"/>
            <a:ext cx="3598863" cy="2089150"/>
          </a:xfrm>
          <a:prstGeom prst="wedgeRoundRectCallout">
            <a:avLst>
              <a:gd name="adj1" fmla="val -61866"/>
              <a:gd name="adj2" fmla="val -4566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 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g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-fotonen</a:t>
            </a:r>
            <a:b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(na annihilatie van 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b</a:t>
            </a:r>
            <a:r>
              <a:rPr lang="en-US" altLang="nl-NL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+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en 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b</a:t>
            </a:r>
            <a:r>
              <a:rPr lang="en-US" altLang="nl-NL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-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) schieten weg in </a:t>
            </a:r>
            <a:r>
              <a:rPr lang="en-US" altLang="nl-NL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tegengestelde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richting.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6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6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6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6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6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2" grpId="0" animBg="1"/>
      <p:bldP spid="316418" grpId="0"/>
      <p:bldP spid="316420" grpId="0"/>
      <p:bldP spid="316423" grpId="0"/>
      <p:bldP spid="316428" grpId="0"/>
      <p:bldP spid="316437" grpId="0" animBg="1"/>
      <p:bldP spid="316439" grpId="0" animBg="1"/>
      <p:bldP spid="316440" grpId="0" animBg="1"/>
      <p:bldP spid="316448" grpId="0" animBg="1"/>
      <p:bldP spid="316449" grpId="0" animBg="1"/>
      <p:bldP spid="3164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6" name="Picture 6" descr="PET-scan-figure-smal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135937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86" name="AutoShape 26"/>
          <p:cNvSpPr>
            <a:spLocks noChangeArrowheads="1"/>
          </p:cNvSpPr>
          <p:nvPr/>
        </p:nvSpPr>
        <p:spPr bwMode="auto">
          <a:xfrm>
            <a:off x="5867400" y="476250"/>
            <a:ext cx="3025775" cy="1657350"/>
          </a:xfrm>
          <a:prstGeom prst="wedgeRoundRectCallout">
            <a:avLst>
              <a:gd name="adj1" fmla="val -223870"/>
              <a:gd name="adj2" fmla="val 13592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 de bloedbaan wordt een positron-straler gebracht</a:t>
            </a:r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8077200" y="0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70" name="AutoShape 10"/>
          <p:cNvSpPr>
            <a:spLocks noChangeArrowheads="1"/>
          </p:cNvSpPr>
          <p:nvPr/>
        </p:nvSpPr>
        <p:spPr bwMode="auto">
          <a:xfrm>
            <a:off x="4859338" y="188913"/>
            <a:ext cx="2089150" cy="863600"/>
          </a:xfrm>
          <a:prstGeom prst="wedgeRoundRectCallout">
            <a:avLst>
              <a:gd name="adj1" fmla="val -101824"/>
              <a:gd name="adj2" fmla="val 9797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ring van 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g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-detectoren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0" y="47625"/>
            <a:ext cx="4508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0000"/>
                </a:solidFill>
              </a:rPr>
              <a:t>Positron Emissie Tomograaf</a:t>
            </a:r>
          </a:p>
        </p:txBody>
      </p:sp>
      <p:sp>
        <p:nvSpPr>
          <p:cNvPr id="322578" name="AutoShape 18"/>
          <p:cNvSpPr>
            <a:spLocks noChangeArrowheads="1"/>
          </p:cNvSpPr>
          <p:nvPr/>
        </p:nvSpPr>
        <p:spPr bwMode="auto">
          <a:xfrm>
            <a:off x="5867400" y="2205038"/>
            <a:ext cx="3097213" cy="2016125"/>
          </a:xfrm>
          <a:prstGeom prst="wedgeRoundRectCallout">
            <a:avLst>
              <a:gd name="adj1" fmla="val -121449"/>
              <a:gd name="adj2" fmla="val -354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Deze twee </a:t>
            </a:r>
            <a:r>
              <a:rPr lang="en-US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detectoren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registreren bijna tegelijkertijd een 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g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-deeltje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22583" name="Group 23"/>
          <p:cNvGrpSpPr>
            <a:grpSpLocks/>
          </p:cNvGrpSpPr>
          <p:nvPr/>
        </p:nvGrpSpPr>
        <p:grpSpPr bwMode="auto">
          <a:xfrm>
            <a:off x="6084888" y="549275"/>
            <a:ext cx="2881312" cy="863600"/>
            <a:chOff x="3833" y="346"/>
            <a:chExt cx="1815" cy="544"/>
          </a:xfrm>
        </p:grpSpPr>
        <p:sp>
          <p:nvSpPr>
            <p:cNvPr id="322580" name="AutoShape 20"/>
            <p:cNvSpPr>
              <a:spLocks noChangeArrowheads="1"/>
            </p:cNvSpPr>
            <p:nvPr/>
          </p:nvSpPr>
          <p:spPr bwMode="auto">
            <a:xfrm>
              <a:off x="3833" y="346"/>
              <a:ext cx="1815" cy="544"/>
            </a:xfrm>
            <a:prstGeom prst="wedgeRoundRectCallout">
              <a:avLst>
                <a:gd name="adj1" fmla="val -168292"/>
                <a:gd name="adj2" fmla="val 180699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p:graphicFrame>
          <p:nvGraphicFramePr>
            <p:cNvPr id="19467" name="Object 21"/>
            <p:cNvGraphicFramePr>
              <a:graphicFrameLocks noChangeAspect="1"/>
            </p:cNvGraphicFramePr>
            <p:nvPr/>
          </p:nvGraphicFramePr>
          <p:xfrm>
            <a:off x="3969" y="436"/>
            <a:ext cx="1519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Vergelijking" r:id="rId5" imgW="965200" imgH="254000" progId="Equation.3">
                    <p:embed/>
                  </p:oleObj>
                </mc:Choice>
                <mc:Fallback>
                  <p:oleObj name="Vergelijking" r:id="rId5" imgW="9652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436"/>
                          <a:ext cx="1519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2584" name="AutoShape 24"/>
          <p:cNvSpPr>
            <a:spLocks noChangeArrowheads="1"/>
          </p:cNvSpPr>
          <p:nvPr/>
        </p:nvSpPr>
        <p:spPr bwMode="auto">
          <a:xfrm>
            <a:off x="4787900" y="4941888"/>
            <a:ext cx="3887788" cy="1582737"/>
          </a:xfrm>
          <a:prstGeom prst="wedgeRoundRectCallout">
            <a:avLst>
              <a:gd name="adj1" fmla="val -73602"/>
              <a:gd name="adj2" fmla="val -15010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Uit het tijdverschil en de richting is de plaats van het isotoop te bepalen.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1395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22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2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2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2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86" grpId="0" animBg="1"/>
      <p:bldP spid="322570" grpId="0" animBg="1"/>
      <p:bldP spid="322571" grpId="0"/>
      <p:bldP spid="322578" grpId="0" animBg="1"/>
      <p:bldP spid="3225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8077200" y="0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4611" name="Picture 3" descr="PET scann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7213"/>
            <a:ext cx="482441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613" name="Picture 5" descr="PET s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8325"/>
            <a:ext cx="47879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78851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 scanner en PET scan</a:t>
            </a:r>
            <a:endParaRPr lang="nl-NL" altLang="nl-NL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37641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1905: Einstein postuleert de equivalentie van massa en energie.</a:t>
            </a:r>
            <a:endParaRPr lang="nl-NL" altLang="nl-NL" sz="40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5" name="Picture 3" descr="Einstein1921_by_F_Schmutzer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57338"/>
            <a:ext cx="403383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8290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8077200" y="0"/>
            <a:ext cx="1066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nl-NL" altLang="nl-NL" sz="3600" b="1" baseline="300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nl-NL" altLang="nl-NL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spectrum:</a:t>
            </a:r>
          </a:p>
        </p:txBody>
      </p:sp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3132138" y="3013075"/>
          <a:ext cx="5964237" cy="383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Grafiek" r:id="rId4" imgW="6629400" imgH="4800600" progId="Excel.Chart.8">
                  <p:embed/>
                </p:oleObj>
              </mc:Choice>
              <mc:Fallback>
                <p:oleObj name="Grafiek" r:id="rId4" imgW="6629400" imgH="48006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013075"/>
                        <a:ext cx="5964237" cy="383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2759075" y="95250"/>
          <a:ext cx="41036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Vergelijking" r:id="rId6" imgW="1574117" imgH="266584" progId="Equation.3">
                  <p:embed/>
                </p:oleObj>
              </mc:Choice>
              <mc:Fallback>
                <p:oleObj name="Vergelijking" r:id="rId6" imgW="157411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95250"/>
                        <a:ext cx="4103688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-3175" y="620713"/>
            <a:ext cx="9147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energie van het</a:t>
            </a: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</a:t>
            </a:r>
            <a:r>
              <a:rPr lang="nl-NL" altLang="nl-NL" sz="2800" b="1" baseline="3000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deeltje varieert van 0 tot 5,5 MeV.</a:t>
            </a:r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-3175" y="1154113"/>
            <a:ext cx="9147175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Als de energie van het</a:t>
            </a: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b</a:t>
            </a:r>
            <a:r>
              <a:rPr lang="nl-NL" altLang="nl-NL" sz="2800" b="1" baseline="3000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deeltje bijv. 1,0 MeV is, waar is dan die 4,5 MeV gebleven?</a:t>
            </a:r>
          </a:p>
        </p:txBody>
      </p:sp>
      <p:sp>
        <p:nvSpPr>
          <p:cNvPr id="309258" name="Rectangle 10"/>
          <p:cNvSpPr>
            <a:spLocks noChangeArrowheads="1"/>
          </p:cNvSpPr>
          <p:nvPr/>
        </p:nvSpPr>
        <p:spPr bwMode="auto">
          <a:xfrm>
            <a:off x="0" y="2044700"/>
            <a:ext cx="91471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 moet dan wel nog een deeltje zijn met een energie van 4,5 MeV!</a:t>
            </a:r>
          </a:p>
        </p:txBody>
      </p:sp>
      <p:sp>
        <p:nvSpPr>
          <p:cNvPr id="309259" name="Rectangle 11"/>
          <p:cNvSpPr>
            <a:spLocks noChangeArrowheads="1"/>
          </p:cNvSpPr>
          <p:nvPr/>
        </p:nvSpPr>
        <p:spPr bwMode="auto">
          <a:xfrm>
            <a:off x="1576388" y="2387600"/>
            <a:ext cx="5291137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 deeltje heet een </a:t>
            </a:r>
            <a:r>
              <a:rPr lang="nl-NL" altLang="nl-N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neutrino.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804025" y="82550"/>
            <a:ext cx="122555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nl-NL" altLang="nl-NL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n</a:t>
            </a:r>
          </a:p>
        </p:txBody>
      </p:sp>
      <p:sp>
        <p:nvSpPr>
          <p:cNvPr id="309261" name="AutoShape 13"/>
          <p:cNvSpPr>
            <a:spLocks noChangeArrowheads="1"/>
          </p:cNvSpPr>
          <p:nvPr/>
        </p:nvSpPr>
        <p:spPr bwMode="auto">
          <a:xfrm>
            <a:off x="179388" y="4437063"/>
            <a:ext cx="3671887" cy="2087562"/>
          </a:xfrm>
          <a:prstGeom prst="wedgeRoundRectCallout">
            <a:avLst>
              <a:gd name="adj1" fmla="val 88306"/>
              <a:gd name="adj2" fmla="val -12178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Een neutrino is ongeladen met massa &lt; 1,8.10</a:t>
            </a:r>
            <a:r>
              <a:rPr lang="en-US" altLang="nl-NL" sz="2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-35</a:t>
            </a: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kg.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Hij gaat makkelijk dwars door de aarde!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7867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9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autoUpdateAnimBg="0"/>
      <p:bldOleChart spid="309254" grpId="0"/>
      <p:bldP spid="309256" grpId="0" autoUpdateAnimBg="0"/>
      <p:bldP spid="309257" grpId="0" autoUpdateAnimBg="0"/>
      <p:bldP spid="309258" grpId="0" autoUpdateAnimBg="0"/>
      <p:bldP spid="309259" grpId="0" autoUpdateAnimBg="0"/>
      <p:bldP spid="309260" grpId="0"/>
      <p:bldP spid="3092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8077200" y="0"/>
            <a:ext cx="1066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101013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nl-NL" altLang="nl-NL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spectrum:</a:t>
            </a:r>
          </a:p>
        </p:txBody>
      </p:sp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107950" y="990600"/>
          <a:ext cx="43180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Vergelijking" r:id="rId4" imgW="1841500" imgH="266700" progId="Equation.3">
                  <p:embed/>
                </p:oleObj>
              </mc:Choice>
              <mc:Fallback>
                <p:oleObj name="Vergelijking" r:id="rId4" imgW="1841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990600"/>
                        <a:ext cx="43180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0" y="3209925"/>
            <a:ext cx="55086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Deze wordt op vijf manieren</a:t>
            </a:r>
            <a:b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verdeeld over </a:t>
            </a: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 </a:t>
            </a: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</a:t>
            </a: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g:</a:t>
            </a:r>
            <a:endParaRPr lang="nl-NL" altLang="nl-NL" sz="28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0" y="2349500"/>
            <a:ext cx="5580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Bij het verval van Th-226 naar Ra-222 komt 6,45 MeV vrij.</a:t>
            </a:r>
          </a:p>
        </p:txBody>
      </p:sp>
      <p:graphicFrame>
        <p:nvGraphicFramePr>
          <p:cNvPr id="313356" name="Object 12"/>
          <p:cNvGraphicFramePr>
            <a:graphicFrameLocks noChangeAspect="1"/>
          </p:cNvGraphicFramePr>
          <p:nvPr/>
        </p:nvGraphicFramePr>
        <p:xfrm>
          <a:off x="141288" y="1660525"/>
          <a:ext cx="4318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Vergelijking" r:id="rId6" imgW="1739900" imgH="279400" progId="Equation.3">
                  <p:embed/>
                </p:oleObj>
              </mc:Choice>
              <mc:Fallback>
                <p:oleObj name="Vergelijking" r:id="rId6" imgW="1739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1660525"/>
                        <a:ext cx="43180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8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Th-226 vervalt in twee stappen:</a:t>
            </a:r>
          </a:p>
        </p:txBody>
      </p:sp>
      <p:graphicFrame>
        <p:nvGraphicFramePr>
          <p:cNvPr id="313421" name="Group 77"/>
          <p:cNvGraphicFramePr>
            <a:graphicFrameLocks noGrp="1"/>
          </p:cNvGraphicFramePr>
          <p:nvPr/>
        </p:nvGraphicFramePr>
        <p:xfrm>
          <a:off x="179388" y="4076700"/>
          <a:ext cx="4248150" cy="2743200"/>
        </p:xfrm>
        <a:graphic>
          <a:graphicData uri="http://schemas.openxmlformats.org/drawingml/2006/table">
            <a:tbl>
              <a:tblPr/>
              <a:tblGrid>
                <a:gridCol w="936625"/>
                <a:gridCol w="1655762"/>
                <a:gridCol w="1655763"/>
              </a:tblGrid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nl-NL" altLang="nl-NL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 </a:t>
                      </a: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nl-NL" altLang="nl-NL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nl-NL" altLang="nl-NL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3422" name="Rectangle 78"/>
          <p:cNvSpPr>
            <a:spLocks noChangeArrowheads="1"/>
          </p:cNvSpPr>
          <p:nvPr/>
        </p:nvSpPr>
        <p:spPr bwMode="auto">
          <a:xfrm>
            <a:off x="5759450" y="6570663"/>
            <a:ext cx="3384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Bron: CRC Handbook of Chemistry and Physics</a:t>
            </a:r>
            <a:endParaRPr lang="nl-NL" altLang="nl-NL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5576888" y="404813"/>
          <a:ext cx="3567112" cy="623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Grafiek" r:id="rId8" imgW="2867025" imgH="5010150" progId="Excel.Chart.8">
                  <p:embed/>
                </p:oleObj>
              </mc:Choice>
              <mc:Fallback>
                <p:oleObj name="Grafiek" r:id="rId8" imgW="2867025" imgH="50101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404813"/>
                        <a:ext cx="3567112" cy="623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9" name="AutoShape 15"/>
          <p:cNvSpPr>
            <a:spLocks noChangeArrowheads="1"/>
          </p:cNvSpPr>
          <p:nvPr/>
        </p:nvSpPr>
        <p:spPr bwMode="auto">
          <a:xfrm>
            <a:off x="6372225" y="5013325"/>
            <a:ext cx="2520950" cy="1655763"/>
          </a:xfrm>
          <a:prstGeom prst="wedgeRoundRectCallout">
            <a:avLst>
              <a:gd name="adj1" fmla="val -204532"/>
              <a:gd name="adj2" fmla="val -27886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Ra* is een aangeslagen toestand van de Ra-kern.</a:t>
            </a:r>
            <a:endParaRPr lang="nl-NL" altLang="nl-NL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1533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3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autoUpdateAnimBg="0"/>
      <p:bldP spid="313350" grpId="0" autoUpdateAnimBg="0"/>
      <p:bldP spid="313351" grpId="0" autoUpdateAnimBg="0"/>
      <p:bldP spid="313358" grpId="0"/>
      <p:bldOleChart spid="313423" grpId="0"/>
      <p:bldP spid="3133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33" name="Group 61"/>
          <p:cNvGrpSpPr>
            <a:grpSpLocks/>
          </p:cNvGrpSpPr>
          <p:nvPr/>
        </p:nvGrpSpPr>
        <p:grpSpPr bwMode="auto">
          <a:xfrm>
            <a:off x="0" y="762000"/>
            <a:ext cx="9067800" cy="1543050"/>
            <a:chOff x="0" y="480"/>
            <a:chExt cx="5712" cy="972"/>
          </a:xfrm>
        </p:grpSpPr>
        <p:sp>
          <p:nvSpPr>
            <p:cNvPr id="23568" name="Line 38"/>
            <p:cNvSpPr>
              <a:spLocks noChangeShapeType="1"/>
            </p:cNvSpPr>
            <p:nvPr/>
          </p:nvSpPr>
          <p:spPr bwMode="auto">
            <a:xfrm>
              <a:off x="2784" y="1104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3569" name="Group 56"/>
            <p:cNvGrpSpPr>
              <a:grpSpLocks/>
            </p:cNvGrpSpPr>
            <p:nvPr/>
          </p:nvGrpSpPr>
          <p:grpSpPr bwMode="auto">
            <a:xfrm>
              <a:off x="0" y="480"/>
              <a:ext cx="5712" cy="972"/>
              <a:chOff x="0" y="567"/>
              <a:chExt cx="5712" cy="972"/>
            </a:xfrm>
          </p:grpSpPr>
          <p:grpSp>
            <p:nvGrpSpPr>
              <p:cNvPr id="23570" name="Group 30"/>
              <p:cNvGrpSpPr>
                <a:grpSpLocks/>
              </p:cNvGrpSpPr>
              <p:nvPr/>
            </p:nvGrpSpPr>
            <p:grpSpPr bwMode="auto">
              <a:xfrm>
                <a:off x="192" y="573"/>
                <a:ext cx="1500" cy="960"/>
                <a:chOff x="276" y="2391"/>
                <a:chExt cx="1692" cy="960"/>
              </a:xfrm>
            </p:grpSpPr>
            <p:sp>
              <p:nvSpPr>
                <p:cNvPr id="105503" name="Rectangle 31"/>
                <p:cNvSpPr>
                  <a:spLocks noChangeArrowheads="1"/>
                </p:cNvSpPr>
                <p:nvPr/>
              </p:nvSpPr>
              <p:spPr bwMode="auto">
                <a:xfrm>
                  <a:off x="480" y="2775"/>
                  <a:ext cx="67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</a:t>
                  </a:r>
                  <a:endParaRPr lang="nl-NL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5504" name="Rectangle 32"/>
                <p:cNvSpPr>
                  <a:spLocks noChangeArrowheads="1"/>
                </p:cNvSpPr>
                <p:nvPr/>
              </p:nvSpPr>
              <p:spPr bwMode="auto">
                <a:xfrm>
                  <a:off x="276" y="2391"/>
                  <a:ext cx="864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1</a:t>
                  </a:r>
                  <a:endParaRPr lang="nl-NL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5505" name="Rectangle 33"/>
                <p:cNvSpPr>
                  <a:spLocks noChangeArrowheads="1"/>
                </p:cNvSpPr>
                <p:nvPr/>
              </p:nvSpPr>
              <p:spPr bwMode="auto">
                <a:xfrm>
                  <a:off x="864" y="2448"/>
                  <a:ext cx="1104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8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</a:t>
                  </a:r>
                  <a:endParaRPr lang="nl-NL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05511" name="Rectangle 39"/>
              <p:cNvSpPr>
                <a:spLocks noChangeArrowheads="1"/>
              </p:cNvSpPr>
              <p:nvPr/>
            </p:nvSpPr>
            <p:spPr bwMode="auto">
              <a:xfrm>
                <a:off x="1116" y="672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+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23572" name="Group 40"/>
              <p:cNvGrpSpPr>
                <a:grpSpLocks/>
              </p:cNvGrpSpPr>
              <p:nvPr/>
            </p:nvGrpSpPr>
            <p:grpSpPr bwMode="auto">
              <a:xfrm>
                <a:off x="3024" y="567"/>
                <a:ext cx="1776" cy="960"/>
                <a:chOff x="3984" y="624"/>
                <a:chExt cx="1776" cy="960"/>
              </a:xfrm>
            </p:grpSpPr>
            <p:sp>
              <p:nvSpPr>
                <p:cNvPr id="105513" name="Rectangle 41"/>
                <p:cNvSpPr>
                  <a:spLocks noChangeArrowheads="1"/>
                </p:cNvSpPr>
                <p:nvPr/>
              </p:nvSpPr>
              <p:spPr bwMode="auto">
                <a:xfrm>
                  <a:off x="4188" y="1008"/>
                  <a:ext cx="67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</a:t>
                  </a:r>
                  <a:endParaRPr lang="nl-NL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5514" name="Rectangle 42"/>
                <p:cNvSpPr>
                  <a:spLocks noChangeArrowheads="1"/>
                </p:cNvSpPr>
                <p:nvPr/>
              </p:nvSpPr>
              <p:spPr bwMode="auto">
                <a:xfrm>
                  <a:off x="3984" y="624"/>
                  <a:ext cx="864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</a:t>
                  </a:r>
                  <a:r>
                    <a:rPr lang="en-US" altLang="nl-NL" sz="48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4</a:t>
                  </a:r>
                  <a:endParaRPr lang="nl-NL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5515" name="Rectangle 43"/>
                <p:cNvSpPr>
                  <a:spLocks noChangeArrowheads="1"/>
                </p:cNvSpPr>
                <p:nvPr/>
              </p:nvSpPr>
              <p:spPr bwMode="auto">
                <a:xfrm>
                  <a:off x="4656" y="699"/>
                  <a:ext cx="1104" cy="807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8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He</a:t>
                  </a:r>
                  <a:endParaRPr lang="nl-NL" altLang="nl-NL" sz="8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05517" name="Rectangle 45"/>
              <p:cNvSpPr>
                <a:spLocks noChangeArrowheads="1"/>
              </p:cNvSpPr>
              <p:nvPr/>
            </p:nvSpPr>
            <p:spPr bwMode="auto">
              <a:xfrm>
                <a:off x="4752" y="681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105518" name="Rectangle 46"/>
              <p:cNvSpPr>
                <a:spLocks noChangeArrowheads="1"/>
              </p:cNvSpPr>
              <p:nvPr/>
            </p:nvSpPr>
            <p:spPr bwMode="auto">
              <a:xfrm>
                <a:off x="5184" y="633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E</a:t>
                </a:r>
                <a:endParaRPr lang="nl-NL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23575" name="Group 47"/>
              <p:cNvGrpSpPr>
                <a:grpSpLocks/>
              </p:cNvGrpSpPr>
              <p:nvPr/>
            </p:nvGrpSpPr>
            <p:grpSpPr bwMode="auto">
              <a:xfrm>
                <a:off x="1977" y="579"/>
                <a:ext cx="1431" cy="960"/>
                <a:chOff x="2265" y="2208"/>
                <a:chExt cx="1431" cy="960"/>
              </a:xfrm>
            </p:grpSpPr>
            <p:sp>
              <p:nvSpPr>
                <p:cNvPr id="105520" name="Rectangle 48"/>
                <p:cNvSpPr>
                  <a:spLocks noChangeArrowheads="1"/>
                </p:cNvSpPr>
                <p:nvPr/>
              </p:nvSpPr>
              <p:spPr bwMode="auto">
                <a:xfrm>
                  <a:off x="2265" y="2592"/>
                  <a:ext cx="450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r"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0</a:t>
                  </a:r>
                  <a:endParaRPr lang="nl-NL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5521" name="Rectangle 49"/>
                <p:cNvSpPr>
                  <a:spLocks noChangeArrowheads="1"/>
                </p:cNvSpPr>
                <p:nvPr/>
              </p:nvSpPr>
              <p:spPr bwMode="auto">
                <a:xfrm>
                  <a:off x="2388" y="2208"/>
                  <a:ext cx="348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</a:t>
                  </a:r>
                  <a:endParaRPr lang="nl-NL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5522" name="Rectangle 50"/>
                <p:cNvSpPr>
                  <a:spLocks noChangeArrowheads="1"/>
                </p:cNvSpPr>
                <p:nvPr/>
              </p:nvSpPr>
              <p:spPr bwMode="auto">
                <a:xfrm>
                  <a:off x="2592" y="2265"/>
                  <a:ext cx="1104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8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n</a:t>
                  </a:r>
                  <a:endParaRPr lang="nl-NL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05525" name="Rectangle 53"/>
              <p:cNvSpPr>
                <a:spLocks noChangeArrowheads="1"/>
              </p:cNvSpPr>
              <p:nvPr/>
            </p:nvSpPr>
            <p:spPr bwMode="auto">
              <a:xfrm>
                <a:off x="0" y="639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05526" name="Rectangle 54"/>
              <p:cNvSpPr>
                <a:spLocks noChangeArrowheads="1"/>
              </p:cNvSpPr>
              <p:nvPr/>
            </p:nvSpPr>
            <p:spPr bwMode="auto">
              <a:xfrm>
                <a:off x="1776" y="633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Bindingsenergie.</a:t>
            </a:r>
            <a:endParaRPr lang="nl-NL" altLang="nl-NL" sz="40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94" name="Rectangle 22"/>
          <p:cNvSpPr>
            <a:spLocks noChangeArrowheads="1"/>
          </p:cNvSpPr>
          <p:nvPr/>
        </p:nvSpPr>
        <p:spPr bwMode="auto">
          <a:xfrm>
            <a:off x="0" y="24384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nl-NL" sz="44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2*1,007276 u + 2*1,008665 u</a:t>
            </a:r>
            <a:endParaRPr lang="nl-NL" altLang="nl-NL" sz="44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95" name="Rectangle 23"/>
          <p:cNvSpPr>
            <a:spLocks noChangeArrowheads="1"/>
          </p:cNvSpPr>
          <p:nvPr/>
        </p:nvSpPr>
        <p:spPr bwMode="auto">
          <a:xfrm>
            <a:off x="5638800" y="2971800"/>
            <a:ext cx="373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44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4,031882 u</a:t>
            </a:r>
            <a:endParaRPr lang="nl-NL" altLang="nl-NL" sz="44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96" name="Rectangle 24"/>
          <p:cNvSpPr>
            <a:spLocks noChangeArrowheads="1"/>
          </p:cNvSpPr>
          <p:nvPr/>
        </p:nvSpPr>
        <p:spPr bwMode="auto">
          <a:xfrm>
            <a:off x="0" y="36576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nl-NL" sz="4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4,002603 u – 2*0,000549 u</a:t>
            </a:r>
            <a:endParaRPr lang="nl-NL" altLang="nl-NL" sz="44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5181600" y="4267200"/>
            <a:ext cx="381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4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4,00150584 u</a:t>
            </a:r>
            <a:endParaRPr lang="nl-NL" altLang="nl-NL" sz="4400" b="1" baseline="3000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0" y="5029200"/>
            <a:ext cx="502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FontTx/>
              <a:buChar char="•"/>
              <a:defRPr/>
            </a:pPr>
            <a:r>
              <a:rPr lang="en-US" altLang="nl-NL" sz="44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 = 0,030376 u</a:t>
            </a:r>
            <a:endParaRPr lang="nl-NL" altLang="nl-NL" sz="4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5529" name="Rectangle 57"/>
          <p:cNvSpPr>
            <a:spLocks noChangeArrowheads="1"/>
          </p:cNvSpPr>
          <p:nvPr/>
        </p:nvSpPr>
        <p:spPr bwMode="auto">
          <a:xfrm>
            <a:off x="5410200" y="5062538"/>
            <a:ext cx="373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= 28,28 MeV</a:t>
            </a:r>
            <a:endParaRPr lang="nl-NL" altLang="nl-NL" sz="4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5530" name="Line 58"/>
          <p:cNvSpPr>
            <a:spLocks noChangeShapeType="1"/>
          </p:cNvSpPr>
          <p:nvPr/>
        </p:nvSpPr>
        <p:spPr bwMode="auto">
          <a:xfrm>
            <a:off x="4724400" y="54864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05531" name="Rectangle 59"/>
          <p:cNvSpPr>
            <a:spLocks noChangeArrowheads="1"/>
          </p:cNvSpPr>
          <p:nvPr/>
        </p:nvSpPr>
        <p:spPr bwMode="auto">
          <a:xfrm>
            <a:off x="0" y="5943600"/>
            <a:ext cx="563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FontTx/>
              <a:buChar char="•"/>
              <a:defRPr/>
            </a:pPr>
            <a:r>
              <a:rPr lang="en-US" altLang="nl-NL" sz="44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E/kerndeeltje = E/4 =</a:t>
            </a:r>
            <a:endParaRPr lang="nl-NL" altLang="nl-NL" sz="4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5532" name="Rectangle 60"/>
          <p:cNvSpPr>
            <a:spLocks noChangeArrowheads="1"/>
          </p:cNvSpPr>
          <p:nvPr/>
        </p:nvSpPr>
        <p:spPr bwMode="auto">
          <a:xfrm>
            <a:off x="5715000" y="5943600"/>
            <a:ext cx="2590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7,07 MeV</a:t>
            </a:r>
            <a:endParaRPr lang="nl-NL" altLang="nl-NL" sz="4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5534" name="Rectangle 62"/>
          <p:cNvSpPr>
            <a:spLocks noChangeArrowheads="1"/>
          </p:cNvSpPr>
          <p:nvPr/>
        </p:nvSpPr>
        <p:spPr bwMode="auto">
          <a:xfrm>
            <a:off x="8077200" y="0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535" name="AutoShape 63"/>
          <p:cNvSpPr>
            <a:spLocks noChangeArrowheads="1"/>
          </p:cNvSpPr>
          <p:nvPr/>
        </p:nvSpPr>
        <p:spPr bwMode="auto">
          <a:xfrm>
            <a:off x="539750" y="5445125"/>
            <a:ext cx="2520950" cy="1008063"/>
          </a:xfrm>
          <a:prstGeom prst="wedgeRoundRectCallout">
            <a:avLst>
              <a:gd name="adj1" fmla="val 149750"/>
              <a:gd name="adj2" fmla="val -23819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Massa voor de reactie</a:t>
            </a:r>
            <a:endParaRPr lang="nl-NL" altLang="nl-NL" sz="2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5536" name="AutoShape 64"/>
          <p:cNvSpPr>
            <a:spLocks noChangeArrowheads="1"/>
          </p:cNvSpPr>
          <p:nvPr/>
        </p:nvSpPr>
        <p:spPr bwMode="auto">
          <a:xfrm>
            <a:off x="250825" y="5661025"/>
            <a:ext cx="4392613" cy="936625"/>
          </a:xfrm>
          <a:prstGeom prst="wedgeRoundRectCallout">
            <a:avLst>
              <a:gd name="adj1" fmla="val 73815"/>
              <a:gd name="adj2" fmla="val -13728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Massa na de reactie = massa He-atoom – 2.m</a:t>
            </a:r>
            <a:r>
              <a:rPr lang="en-US" altLang="nl-NL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en-US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nl-NL" altLang="nl-NL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117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5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  <p:bldP spid="105494" grpId="0" autoUpdateAnimBg="0"/>
      <p:bldP spid="105495" grpId="0" autoUpdateAnimBg="0"/>
      <p:bldP spid="105496" grpId="0" autoUpdateAnimBg="0"/>
      <p:bldP spid="105498" grpId="0" autoUpdateAnimBg="0"/>
      <p:bldP spid="105499" grpId="0" autoUpdateAnimBg="0"/>
      <p:bldP spid="105529" grpId="0" autoUpdateAnimBg="0"/>
      <p:bldP spid="105530" grpId="0" animBg="1"/>
      <p:bldP spid="105531" grpId="0" autoUpdateAnimBg="0"/>
      <p:bldP spid="105532" grpId="0" autoUpdateAnimBg="0"/>
      <p:bldP spid="105535" grpId="0" animBg="1"/>
      <p:bldP spid="1055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47" name="Rectangle 55"/>
          <p:cNvSpPr>
            <a:spLocks noChangeArrowheads="1"/>
          </p:cNvSpPr>
          <p:nvPr/>
        </p:nvSpPr>
        <p:spPr bwMode="auto">
          <a:xfrm>
            <a:off x="8077200" y="0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0640" name="Picture 48" descr="Bindingsenerg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9144000" cy="5091112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639" name="AutoShape 47"/>
          <p:cNvSpPr>
            <a:spLocks noChangeArrowheads="1"/>
          </p:cNvSpPr>
          <p:nvPr/>
        </p:nvSpPr>
        <p:spPr bwMode="auto">
          <a:xfrm>
            <a:off x="2555875" y="692150"/>
            <a:ext cx="2232025" cy="838200"/>
          </a:xfrm>
          <a:prstGeom prst="wedgeRoundRectCallout">
            <a:avLst>
              <a:gd name="adj1" fmla="val -90755"/>
              <a:gd name="adj2" fmla="val 3977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srgbClr val="000000"/>
                </a:solidFill>
              </a:rPr>
              <a:t>Fusie lichte kernen levert E</a:t>
            </a: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10638" name="AutoShape 46"/>
          <p:cNvSpPr>
            <a:spLocks noChangeArrowheads="1"/>
          </p:cNvSpPr>
          <p:nvPr/>
        </p:nvSpPr>
        <p:spPr bwMode="auto">
          <a:xfrm>
            <a:off x="6804025" y="188913"/>
            <a:ext cx="2057400" cy="1219200"/>
          </a:xfrm>
          <a:prstGeom prst="wedgeRoundRectCallout">
            <a:avLst>
              <a:gd name="adj1" fmla="val -67208"/>
              <a:gd name="adj2" fmla="val 5169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>
                <a:solidFill>
                  <a:srgbClr val="000000"/>
                </a:solidFill>
              </a:rPr>
              <a:t>Splijting zware kernen levert E</a:t>
            </a: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Bindingsenergie per nucleon</a:t>
            </a:r>
            <a:endParaRPr lang="nl-NL" altLang="nl-NL" sz="40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0646" name="Group 54"/>
          <p:cNvGrpSpPr>
            <a:grpSpLocks/>
          </p:cNvGrpSpPr>
          <p:nvPr/>
        </p:nvGrpSpPr>
        <p:grpSpPr bwMode="auto">
          <a:xfrm>
            <a:off x="2916238" y="4005263"/>
            <a:ext cx="1884362" cy="1524000"/>
            <a:chOff x="1837" y="2523"/>
            <a:chExt cx="1187" cy="960"/>
          </a:xfrm>
        </p:grpSpPr>
        <p:sp>
          <p:nvSpPr>
            <p:cNvPr id="110617" name="Rectangle 25"/>
            <p:cNvSpPr>
              <a:spLocks noChangeArrowheads="1"/>
            </p:cNvSpPr>
            <p:nvPr/>
          </p:nvSpPr>
          <p:spPr bwMode="auto">
            <a:xfrm>
              <a:off x="2041" y="2907"/>
              <a:ext cx="67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28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nl-NL" altLang="nl-NL" sz="2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0618" name="Rectangle 26"/>
            <p:cNvSpPr>
              <a:spLocks noChangeArrowheads="1"/>
            </p:cNvSpPr>
            <p:nvPr/>
          </p:nvSpPr>
          <p:spPr bwMode="auto">
            <a:xfrm>
              <a:off x="1837" y="2523"/>
              <a:ext cx="86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nl-NL" sz="28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nl-NL" altLang="nl-NL" sz="2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0619" name="Rectangle 27"/>
            <p:cNvSpPr>
              <a:spLocks noChangeArrowheads="1"/>
            </p:cNvSpPr>
            <p:nvPr/>
          </p:nvSpPr>
          <p:spPr bwMode="auto">
            <a:xfrm>
              <a:off x="2426" y="2750"/>
              <a:ext cx="598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36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</a:t>
              </a:r>
              <a:endParaRPr lang="nl-NL" altLang="nl-NL" sz="36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0628" name="Freeform 36"/>
          <p:cNvSpPr>
            <a:spLocks/>
          </p:cNvSpPr>
          <p:nvPr/>
        </p:nvSpPr>
        <p:spPr bwMode="auto">
          <a:xfrm>
            <a:off x="812800" y="3019425"/>
            <a:ext cx="2700338" cy="1320800"/>
          </a:xfrm>
          <a:custGeom>
            <a:avLst/>
            <a:gdLst>
              <a:gd name="T0" fmla="*/ 2700338 w 1701"/>
              <a:gd name="T1" fmla="*/ 1320800 h 832"/>
              <a:gd name="T2" fmla="*/ 0 w 1701"/>
              <a:gd name="T3" fmla="*/ 0 h 8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01" h="832">
                <a:moveTo>
                  <a:pt x="1701" y="832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66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0634" name="Freeform 42"/>
          <p:cNvSpPr>
            <a:spLocks/>
          </p:cNvSpPr>
          <p:nvPr/>
        </p:nvSpPr>
        <p:spPr bwMode="auto">
          <a:xfrm>
            <a:off x="2484438" y="908050"/>
            <a:ext cx="1587" cy="884238"/>
          </a:xfrm>
          <a:custGeom>
            <a:avLst/>
            <a:gdLst>
              <a:gd name="T0" fmla="*/ 0 w 1"/>
              <a:gd name="T1" fmla="*/ 0 h 557"/>
              <a:gd name="T2" fmla="*/ 0 w 1"/>
              <a:gd name="T3" fmla="*/ 884238 h 55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57">
                <a:moveTo>
                  <a:pt x="0" y="0"/>
                </a:moveTo>
                <a:lnTo>
                  <a:pt x="0" y="557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0635" name="Line 43"/>
          <p:cNvSpPr>
            <a:spLocks noChangeShapeType="1"/>
          </p:cNvSpPr>
          <p:nvPr/>
        </p:nvSpPr>
        <p:spPr bwMode="auto">
          <a:xfrm flipH="1">
            <a:off x="5584825" y="1484313"/>
            <a:ext cx="1219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0637" name="Freeform 45"/>
          <p:cNvSpPr>
            <a:spLocks/>
          </p:cNvSpPr>
          <p:nvPr/>
        </p:nvSpPr>
        <p:spPr bwMode="auto">
          <a:xfrm>
            <a:off x="827088" y="1484313"/>
            <a:ext cx="1377950" cy="12700"/>
          </a:xfrm>
          <a:custGeom>
            <a:avLst/>
            <a:gdLst>
              <a:gd name="T0" fmla="*/ 0 w 868"/>
              <a:gd name="T1" fmla="*/ 0 h 8"/>
              <a:gd name="T2" fmla="*/ 1377950 w 868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68" h="8">
                <a:moveTo>
                  <a:pt x="0" y="0"/>
                </a:moveTo>
                <a:lnTo>
                  <a:pt x="868" y="8"/>
                </a:ln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10642" name="AutoShape 50"/>
          <p:cNvSpPr>
            <a:spLocks noChangeArrowheads="1"/>
          </p:cNvSpPr>
          <p:nvPr/>
        </p:nvSpPr>
        <p:spPr bwMode="auto">
          <a:xfrm>
            <a:off x="1403350" y="6248400"/>
            <a:ext cx="914400" cy="609600"/>
          </a:xfrm>
          <a:prstGeom prst="wedgeRoundRectCallout">
            <a:avLst>
              <a:gd name="adj1" fmla="val -116667"/>
              <a:gd name="adj2" fmla="val -9192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66FF"/>
                </a:solidFill>
              </a:rPr>
              <a:t>4</a:t>
            </a:r>
          </a:p>
        </p:txBody>
      </p:sp>
      <p:sp>
        <p:nvSpPr>
          <p:cNvPr id="110643" name="AutoShape 51"/>
          <p:cNvSpPr>
            <a:spLocks noChangeArrowheads="1"/>
          </p:cNvSpPr>
          <p:nvPr/>
        </p:nvSpPr>
        <p:spPr bwMode="auto">
          <a:xfrm>
            <a:off x="755650" y="620713"/>
            <a:ext cx="2232025" cy="609600"/>
          </a:xfrm>
          <a:prstGeom prst="wedgeRoundRectCallout">
            <a:avLst>
              <a:gd name="adj1" fmla="val -54977"/>
              <a:gd name="adj2" fmla="val 32734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66FF"/>
                </a:solidFill>
              </a:rPr>
              <a:t>7,07 MeV</a:t>
            </a:r>
          </a:p>
        </p:txBody>
      </p:sp>
      <p:grpSp>
        <p:nvGrpSpPr>
          <p:cNvPr id="110645" name="Group 53"/>
          <p:cNvGrpSpPr>
            <a:grpSpLocks/>
          </p:cNvGrpSpPr>
          <p:nvPr/>
        </p:nvGrpSpPr>
        <p:grpSpPr bwMode="auto">
          <a:xfrm>
            <a:off x="611188" y="2997200"/>
            <a:ext cx="144462" cy="2951163"/>
            <a:chOff x="385" y="1879"/>
            <a:chExt cx="91" cy="1859"/>
          </a:xfrm>
        </p:grpSpPr>
        <p:sp>
          <p:nvSpPr>
            <p:cNvPr id="24592" name="Freeform 38"/>
            <p:cNvSpPr>
              <a:spLocks/>
            </p:cNvSpPr>
            <p:nvPr/>
          </p:nvSpPr>
          <p:spPr bwMode="auto">
            <a:xfrm>
              <a:off x="473" y="1893"/>
              <a:ext cx="2" cy="1845"/>
            </a:xfrm>
            <a:custGeom>
              <a:avLst/>
              <a:gdLst>
                <a:gd name="T0" fmla="*/ 2 w 2"/>
                <a:gd name="T1" fmla="*/ 0 h 1845"/>
                <a:gd name="T2" fmla="*/ 0 w 2"/>
                <a:gd name="T3" fmla="*/ 1845 h 18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845">
                  <a:moveTo>
                    <a:pt x="2" y="0"/>
                  </a:moveTo>
                  <a:lnTo>
                    <a:pt x="0" y="1845"/>
                  </a:lnTo>
                </a:path>
              </a:pathLst>
            </a:custGeom>
            <a:noFill/>
            <a:ln w="28575" cap="flat">
              <a:solidFill>
                <a:srgbClr val="FF66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4593" name="Line 52"/>
            <p:cNvSpPr>
              <a:spLocks noChangeShapeType="1"/>
            </p:cNvSpPr>
            <p:nvPr/>
          </p:nvSpPr>
          <p:spPr bwMode="auto">
            <a:xfrm>
              <a:off x="385" y="1879"/>
              <a:ext cx="91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10648" name="AutoShape 56"/>
          <p:cNvSpPr>
            <a:spLocks noChangeArrowheads="1"/>
          </p:cNvSpPr>
          <p:nvPr/>
        </p:nvSpPr>
        <p:spPr bwMode="auto">
          <a:xfrm>
            <a:off x="4356100" y="3284538"/>
            <a:ext cx="4392613" cy="1079500"/>
          </a:xfrm>
          <a:prstGeom prst="wedgeRoundRectCallout">
            <a:avLst>
              <a:gd name="adj1" fmla="val -131968"/>
              <a:gd name="adj2" fmla="val -7794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66FF"/>
                </a:solidFill>
              </a:rPr>
              <a:t>Bindingsenergie/nucleon He-4 = 7,02 MeV</a:t>
            </a:r>
          </a:p>
        </p:txBody>
      </p:sp>
    </p:spTree>
    <p:extLst>
      <p:ext uri="{BB962C8B-B14F-4D97-AF65-F5344CB8AC3E}">
        <p14:creationId xmlns:p14="http://schemas.microsoft.com/office/powerpoint/2010/main" val="231463765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0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0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39" grpId="0" animBg="1" autoUpdateAnimBg="0"/>
      <p:bldP spid="110638" grpId="0" animBg="1" autoUpdateAnimBg="0"/>
      <p:bldP spid="110602" grpId="0" autoUpdateAnimBg="0"/>
      <p:bldP spid="110628" grpId="0" animBg="1"/>
      <p:bldP spid="110634" grpId="0" animBg="1"/>
      <p:bldP spid="110635" grpId="0" animBg="1"/>
      <p:bldP spid="110637" grpId="0" animBg="1"/>
      <p:bldP spid="110642" grpId="0" animBg="1"/>
      <p:bldP spid="110643" grpId="0" animBg="1"/>
      <p:bldP spid="1106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6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Toepassing: Bindingsenergie per nucleon:</a:t>
            </a:r>
          </a:p>
        </p:txBody>
      </p:sp>
      <p:grpSp>
        <p:nvGrpSpPr>
          <p:cNvPr id="185390" name="Group 46"/>
          <p:cNvGrpSpPr>
            <a:grpSpLocks/>
          </p:cNvGrpSpPr>
          <p:nvPr/>
        </p:nvGrpSpPr>
        <p:grpSpPr bwMode="auto">
          <a:xfrm>
            <a:off x="76200" y="981075"/>
            <a:ext cx="9053513" cy="3519488"/>
            <a:chOff x="48" y="375"/>
            <a:chExt cx="5703" cy="2217"/>
          </a:xfrm>
        </p:grpSpPr>
        <p:sp>
          <p:nvSpPr>
            <p:cNvPr id="25618" name="Line 2"/>
            <p:cNvSpPr>
              <a:spLocks noChangeShapeType="1"/>
            </p:cNvSpPr>
            <p:nvPr/>
          </p:nvSpPr>
          <p:spPr bwMode="auto">
            <a:xfrm>
              <a:off x="2544" y="864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85347" name="Rectangle 3"/>
            <p:cNvSpPr>
              <a:spLocks noChangeArrowheads="1"/>
            </p:cNvSpPr>
            <p:nvPr/>
          </p:nvSpPr>
          <p:spPr bwMode="auto">
            <a:xfrm>
              <a:off x="1152" y="1689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5348" name="Rectangle 4"/>
            <p:cNvSpPr>
              <a:spLocks noChangeArrowheads="1"/>
            </p:cNvSpPr>
            <p:nvPr/>
          </p:nvSpPr>
          <p:spPr bwMode="auto">
            <a:xfrm>
              <a:off x="1296" y="537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5370" name="Rectangle 26"/>
            <p:cNvSpPr>
              <a:spLocks noChangeArrowheads="1"/>
            </p:cNvSpPr>
            <p:nvPr/>
          </p:nvSpPr>
          <p:spPr bwMode="auto">
            <a:xfrm>
              <a:off x="2736" y="1689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25622" name="Group 45"/>
            <p:cNvGrpSpPr>
              <a:grpSpLocks/>
            </p:cNvGrpSpPr>
            <p:nvPr/>
          </p:nvGrpSpPr>
          <p:grpSpPr bwMode="auto">
            <a:xfrm>
              <a:off x="48" y="375"/>
              <a:ext cx="5703" cy="2217"/>
              <a:chOff x="48" y="375"/>
              <a:chExt cx="5703" cy="2217"/>
            </a:xfrm>
          </p:grpSpPr>
          <p:grpSp>
            <p:nvGrpSpPr>
              <p:cNvPr id="25624" name="Group 44"/>
              <p:cNvGrpSpPr>
                <a:grpSpLocks/>
              </p:cNvGrpSpPr>
              <p:nvPr/>
            </p:nvGrpSpPr>
            <p:grpSpPr bwMode="auto">
              <a:xfrm>
                <a:off x="48" y="375"/>
                <a:ext cx="4320" cy="2217"/>
                <a:chOff x="48" y="375"/>
                <a:chExt cx="4320" cy="2217"/>
              </a:xfrm>
            </p:grpSpPr>
            <p:grpSp>
              <p:nvGrpSpPr>
                <p:cNvPr id="25626" name="Group 13"/>
                <p:cNvGrpSpPr>
                  <a:grpSpLocks/>
                </p:cNvGrpSpPr>
                <p:nvPr/>
              </p:nvGrpSpPr>
              <p:grpSpPr bwMode="auto">
                <a:xfrm>
                  <a:off x="66" y="1566"/>
                  <a:ext cx="1326" cy="864"/>
                  <a:chOff x="882" y="1383"/>
                  <a:chExt cx="1326" cy="864"/>
                </a:xfrm>
              </p:grpSpPr>
              <p:sp>
                <p:nvSpPr>
                  <p:cNvPr id="18535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882" y="1383"/>
                    <a:ext cx="558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40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94</a:t>
                    </a:r>
                    <a:endParaRPr lang="nl-NL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8535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278" y="1440"/>
                    <a:ext cx="930" cy="8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6000" b="1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Sr</a:t>
                    </a:r>
                    <a:endParaRPr lang="nl-NL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5627" name="Group 22"/>
                <p:cNvGrpSpPr>
                  <a:grpSpLocks/>
                </p:cNvGrpSpPr>
                <p:nvPr/>
              </p:nvGrpSpPr>
              <p:grpSpPr bwMode="auto">
                <a:xfrm>
                  <a:off x="1536" y="1575"/>
                  <a:ext cx="1488" cy="864"/>
                  <a:chOff x="2736" y="1392"/>
                  <a:chExt cx="1488" cy="864"/>
                </a:xfrm>
              </p:grpSpPr>
              <p:sp>
                <p:nvSpPr>
                  <p:cNvPr id="18536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392"/>
                    <a:ext cx="720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40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140</a:t>
                    </a:r>
                    <a:endParaRPr lang="nl-NL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8536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294" y="1449"/>
                    <a:ext cx="930" cy="8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6000" b="1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Xe</a:t>
                    </a:r>
                    <a:endParaRPr lang="nl-NL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5628" name="Group 43"/>
                <p:cNvGrpSpPr>
                  <a:grpSpLocks/>
                </p:cNvGrpSpPr>
                <p:nvPr/>
              </p:nvGrpSpPr>
              <p:grpSpPr bwMode="auto">
                <a:xfrm>
                  <a:off x="48" y="375"/>
                  <a:ext cx="4320" cy="2217"/>
                  <a:chOff x="48" y="375"/>
                  <a:chExt cx="4320" cy="2217"/>
                </a:xfrm>
              </p:grpSpPr>
              <p:grpSp>
                <p:nvGrpSpPr>
                  <p:cNvPr id="25629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456" y="1584"/>
                    <a:ext cx="912" cy="960"/>
                    <a:chOff x="4512" y="1383"/>
                    <a:chExt cx="912" cy="960"/>
                  </a:xfrm>
                </p:grpSpPr>
                <p:sp>
                  <p:nvSpPr>
                    <p:cNvPr id="185350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8" y="1449"/>
                      <a:ext cx="576" cy="8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6000" b="1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</a:t>
                      </a:r>
                      <a:endParaRPr lang="nl-NL" altLang="nl-NL" sz="6000" b="1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5351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4" y="1767"/>
                      <a:ext cx="672" cy="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4000" b="1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lang="nl-NL" altLang="nl-NL" sz="4000" b="1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5352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2" y="1383"/>
                      <a:ext cx="480" cy="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4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lang="nl-NL" altLang="nl-NL" sz="40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563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8" y="480"/>
                    <a:ext cx="1248" cy="855"/>
                    <a:chOff x="-240" y="480"/>
                    <a:chExt cx="1248" cy="855"/>
                  </a:xfrm>
                </p:grpSpPr>
                <p:sp>
                  <p:nvSpPr>
                    <p:cNvPr id="185354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240" y="480"/>
                      <a:ext cx="816" cy="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4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235</a:t>
                      </a:r>
                      <a:endParaRPr lang="nl-NL" altLang="nl-NL" sz="40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5355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" y="528"/>
                      <a:ext cx="612" cy="8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6000" b="1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U</a:t>
                      </a:r>
                      <a:endParaRPr lang="nl-NL" altLang="nl-NL" sz="6000" b="1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8535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912"/>
                    <a:ext cx="519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4000" b="1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92</a:t>
                    </a:r>
                    <a:endParaRPr lang="nl-NL" altLang="nl-NL" sz="4000" b="1">
                      <a:solidFill>
                        <a:srgbClr val="FF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8536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2007"/>
                    <a:ext cx="528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4000" b="1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38</a:t>
                    </a:r>
                    <a:endParaRPr lang="nl-NL" altLang="nl-NL" sz="4000" b="1">
                      <a:solidFill>
                        <a:srgbClr val="FF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grpSp>
                <p:nvGrpSpPr>
                  <p:cNvPr id="2563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821" y="375"/>
                    <a:ext cx="1155" cy="1056"/>
                    <a:chOff x="1533" y="2688"/>
                    <a:chExt cx="1155" cy="1056"/>
                  </a:xfrm>
                </p:grpSpPr>
                <p:sp>
                  <p:nvSpPr>
                    <p:cNvPr id="18536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3" y="3168"/>
                      <a:ext cx="432" cy="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4000" b="1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lang="nl-NL" altLang="nl-NL" sz="4000" b="1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536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9" y="2688"/>
                      <a:ext cx="348" cy="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4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lang="nl-NL" altLang="nl-NL" sz="40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536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784"/>
                      <a:ext cx="960" cy="8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6000" b="1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</a:t>
                      </a:r>
                      <a:endParaRPr lang="nl-NL" altLang="nl-NL" sz="6000" b="1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8536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016"/>
                    <a:ext cx="528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4000" b="1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54</a:t>
                    </a:r>
                    <a:endParaRPr lang="nl-NL" altLang="nl-NL" sz="4000" b="1">
                      <a:solidFill>
                        <a:srgbClr val="FF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8537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689"/>
                    <a:ext cx="384" cy="8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60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rPr>
                      <a:t>2</a:t>
                    </a:r>
                    <a:endParaRPr lang="nl-NL" altLang="nl-NL" sz="60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185372" name="Rectangle 28"/>
              <p:cNvSpPr>
                <a:spLocks noChangeArrowheads="1"/>
              </p:cNvSpPr>
              <p:nvPr/>
            </p:nvSpPr>
            <p:spPr bwMode="auto">
              <a:xfrm>
                <a:off x="4503" y="1824"/>
                <a:ext cx="1248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85373" name="Rectangle 29"/>
            <p:cNvSpPr>
              <a:spLocks noChangeArrowheads="1"/>
            </p:cNvSpPr>
            <p:nvPr/>
          </p:nvSpPr>
          <p:spPr bwMode="auto">
            <a:xfrm>
              <a:off x="4080" y="1731"/>
              <a:ext cx="38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85374" name="Rectangle 30"/>
          <p:cNvSpPr>
            <a:spLocks noChangeArrowheads="1"/>
          </p:cNvSpPr>
          <p:nvPr/>
        </p:nvSpPr>
        <p:spPr bwMode="auto">
          <a:xfrm>
            <a:off x="0" y="4191000"/>
            <a:ext cx="57959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U-235 ontleden in nucleonen kost 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75" name="Rectangle 31"/>
          <p:cNvSpPr>
            <a:spLocks noChangeArrowheads="1"/>
          </p:cNvSpPr>
          <p:nvPr/>
        </p:nvSpPr>
        <p:spPr bwMode="auto">
          <a:xfrm>
            <a:off x="0" y="4876800"/>
            <a:ext cx="6156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Sr-94 maken uit nucleonen levert </a:t>
            </a:r>
            <a:endParaRPr lang="nl-NL" altLang="nl-NL" sz="20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76" name="Rectangle 32"/>
          <p:cNvSpPr>
            <a:spLocks noChangeArrowheads="1"/>
          </p:cNvSpPr>
          <p:nvPr/>
        </p:nvSpPr>
        <p:spPr bwMode="auto">
          <a:xfrm>
            <a:off x="0" y="5562600"/>
            <a:ext cx="6372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Xe-140 maken uit nucleonen levert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77" name="Rectangle 33"/>
          <p:cNvSpPr>
            <a:spLocks noChangeArrowheads="1"/>
          </p:cNvSpPr>
          <p:nvPr/>
        </p:nvSpPr>
        <p:spPr bwMode="auto">
          <a:xfrm>
            <a:off x="0" y="6248400"/>
            <a:ext cx="1187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E = 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78" name="AutoShape 34"/>
          <p:cNvSpPr>
            <a:spLocks noChangeArrowheads="1"/>
          </p:cNvSpPr>
          <p:nvPr/>
        </p:nvSpPr>
        <p:spPr bwMode="auto">
          <a:xfrm>
            <a:off x="1042988" y="549275"/>
            <a:ext cx="2017712" cy="576263"/>
          </a:xfrm>
          <a:prstGeom prst="wedgeRoundRectCallout">
            <a:avLst>
              <a:gd name="adj1" fmla="val -22542"/>
              <a:gd name="adj2" fmla="val 9738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3200" b="1">
                <a:solidFill>
                  <a:srgbClr val="000000"/>
                </a:solidFill>
              </a:rPr>
              <a:t>7,59 MeV</a:t>
            </a:r>
          </a:p>
        </p:txBody>
      </p:sp>
      <p:sp>
        <p:nvSpPr>
          <p:cNvPr id="185380" name="AutoShape 36"/>
          <p:cNvSpPr>
            <a:spLocks noChangeArrowheads="1"/>
          </p:cNvSpPr>
          <p:nvPr/>
        </p:nvSpPr>
        <p:spPr bwMode="auto">
          <a:xfrm>
            <a:off x="2771775" y="2374900"/>
            <a:ext cx="2160588" cy="649288"/>
          </a:xfrm>
          <a:prstGeom prst="wedgeRoundRectCallout">
            <a:avLst>
              <a:gd name="adj1" fmla="val -105546"/>
              <a:gd name="adj2" fmla="val 7664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3200" b="1">
                <a:solidFill>
                  <a:srgbClr val="000000"/>
                </a:solidFill>
              </a:rPr>
              <a:t>8,59 MeV</a:t>
            </a:r>
          </a:p>
        </p:txBody>
      </p:sp>
      <p:sp>
        <p:nvSpPr>
          <p:cNvPr id="185381" name="AutoShape 37"/>
          <p:cNvSpPr>
            <a:spLocks noChangeArrowheads="1"/>
          </p:cNvSpPr>
          <p:nvPr/>
        </p:nvSpPr>
        <p:spPr bwMode="auto">
          <a:xfrm>
            <a:off x="5364163" y="1943100"/>
            <a:ext cx="2160587" cy="649288"/>
          </a:xfrm>
          <a:prstGeom prst="wedgeRoundRectCallout">
            <a:avLst>
              <a:gd name="adj1" fmla="val -96218"/>
              <a:gd name="adj2" fmla="val 15684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3200" b="1">
                <a:solidFill>
                  <a:srgbClr val="000000"/>
                </a:solidFill>
              </a:rPr>
              <a:t>8,29 MeV</a:t>
            </a:r>
          </a:p>
        </p:txBody>
      </p:sp>
      <p:sp>
        <p:nvSpPr>
          <p:cNvPr id="185382" name="AutoShape 38"/>
          <p:cNvSpPr>
            <a:spLocks noChangeArrowheads="1"/>
          </p:cNvSpPr>
          <p:nvPr/>
        </p:nvSpPr>
        <p:spPr bwMode="auto">
          <a:xfrm>
            <a:off x="6983413" y="2662238"/>
            <a:ext cx="1549400" cy="649287"/>
          </a:xfrm>
          <a:prstGeom prst="wedgeRoundRectCallout">
            <a:avLst>
              <a:gd name="adj1" fmla="val -86167"/>
              <a:gd name="adj2" fmla="val 5782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3200" b="1">
                <a:solidFill>
                  <a:srgbClr val="000000"/>
                </a:solidFill>
              </a:rPr>
              <a:t>0 MeV</a:t>
            </a:r>
          </a:p>
        </p:txBody>
      </p:sp>
      <p:sp>
        <p:nvSpPr>
          <p:cNvPr id="185383" name="Rectangle 39"/>
          <p:cNvSpPr>
            <a:spLocks noChangeArrowheads="1"/>
          </p:cNvSpPr>
          <p:nvPr/>
        </p:nvSpPr>
        <p:spPr bwMode="auto">
          <a:xfrm>
            <a:off x="5495925" y="4183063"/>
            <a:ext cx="3648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235*7,59 = 1784 MeV</a:t>
            </a:r>
            <a:endParaRPr lang="nl-NL" altLang="nl-NL" sz="20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84" name="Rectangle 40"/>
          <p:cNvSpPr>
            <a:spLocks noChangeArrowheads="1"/>
          </p:cNvSpPr>
          <p:nvPr/>
        </p:nvSpPr>
        <p:spPr bwMode="auto">
          <a:xfrm>
            <a:off x="5578475" y="4868863"/>
            <a:ext cx="3565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94*8,59  = 807 MeV   </a:t>
            </a:r>
            <a:endParaRPr lang="nl-NL" altLang="nl-NL" sz="20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85" name="Rectangle 41"/>
          <p:cNvSpPr>
            <a:spLocks noChangeArrowheads="1"/>
          </p:cNvSpPr>
          <p:nvPr/>
        </p:nvSpPr>
        <p:spPr bwMode="auto">
          <a:xfrm>
            <a:off x="5722938" y="5576888"/>
            <a:ext cx="34210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140*8,29 = 1161MeV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86" name="Rectangle 42"/>
          <p:cNvSpPr>
            <a:spLocks noChangeArrowheads="1"/>
          </p:cNvSpPr>
          <p:nvPr/>
        </p:nvSpPr>
        <p:spPr bwMode="auto">
          <a:xfrm>
            <a:off x="935038" y="6248400"/>
            <a:ext cx="82089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807 + 1161 – 1784 = 184 MeV = 2,9.10</a:t>
            </a:r>
            <a:r>
              <a:rPr lang="en-US" altLang="nl-NL" sz="28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-11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92" name="AutoShape 48"/>
          <p:cNvSpPr>
            <a:spLocks noChangeArrowheads="1"/>
          </p:cNvSpPr>
          <p:nvPr/>
        </p:nvSpPr>
        <p:spPr bwMode="auto">
          <a:xfrm>
            <a:off x="4427538" y="620713"/>
            <a:ext cx="1512887" cy="649287"/>
          </a:xfrm>
          <a:prstGeom prst="wedgeRoundRectCallout">
            <a:avLst>
              <a:gd name="adj1" fmla="val -100681"/>
              <a:gd name="adj2" fmla="val 9107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3200" b="1">
                <a:solidFill>
                  <a:srgbClr val="000000"/>
                </a:solidFill>
              </a:rPr>
              <a:t>0 MeV</a:t>
            </a:r>
          </a:p>
        </p:txBody>
      </p:sp>
      <p:sp>
        <p:nvSpPr>
          <p:cNvPr id="185393" name="Rectangle 49"/>
          <p:cNvSpPr>
            <a:spLocks noChangeArrowheads="1"/>
          </p:cNvSpPr>
          <p:nvPr/>
        </p:nvSpPr>
        <p:spPr bwMode="auto">
          <a:xfrm>
            <a:off x="8077200" y="0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9909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1" grpId="0" autoUpdateAnimBg="0"/>
      <p:bldP spid="185374" grpId="0" autoUpdateAnimBg="0"/>
      <p:bldP spid="185375" grpId="0" autoUpdateAnimBg="0"/>
      <p:bldP spid="185376" grpId="0" autoUpdateAnimBg="0"/>
      <p:bldP spid="185377" grpId="0" autoUpdateAnimBg="0"/>
      <p:bldP spid="185380" grpId="0" animBg="1"/>
      <p:bldP spid="185381" grpId="0" animBg="1"/>
      <p:bldP spid="185382" grpId="0" animBg="1"/>
      <p:bldP spid="185384" grpId="0" autoUpdateAnimBg="0"/>
      <p:bldP spid="185385" grpId="0" autoUpdateAnimBg="0"/>
      <p:bldP spid="185386" grpId="0" autoUpdateAnimBg="0"/>
      <p:bldP spid="1853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Voorbeeld: E = mc</a:t>
            </a:r>
            <a:r>
              <a:rPr lang="en-US" altLang="nl-NL" sz="4000" b="1" baseline="300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                                             </a:t>
            </a:r>
            <a:r>
              <a:rPr lang="en-US" altLang="nl-N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</a:p>
        </p:txBody>
      </p:sp>
      <p:grpSp>
        <p:nvGrpSpPr>
          <p:cNvPr id="186371" name="Group 3"/>
          <p:cNvGrpSpPr>
            <a:grpSpLocks/>
          </p:cNvGrpSpPr>
          <p:nvPr/>
        </p:nvGrpSpPr>
        <p:grpSpPr bwMode="auto">
          <a:xfrm>
            <a:off x="76200" y="595313"/>
            <a:ext cx="9053513" cy="3519487"/>
            <a:chOff x="48" y="375"/>
            <a:chExt cx="5703" cy="2217"/>
          </a:xfrm>
        </p:grpSpPr>
        <p:sp>
          <p:nvSpPr>
            <p:cNvPr id="26649" name="Line 4"/>
            <p:cNvSpPr>
              <a:spLocks noChangeShapeType="1"/>
            </p:cNvSpPr>
            <p:nvPr/>
          </p:nvSpPr>
          <p:spPr bwMode="auto">
            <a:xfrm>
              <a:off x="2544" y="864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86373" name="Rectangle 5"/>
            <p:cNvSpPr>
              <a:spLocks noChangeArrowheads="1"/>
            </p:cNvSpPr>
            <p:nvPr/>
          </p:nvSpPr>
          <p:spPr bwMode="auto">
            <a:xfrm>
              <a:off x="1152" y="1689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6374" name="Rectangle 6"/>
            <p:cNvSpPr>
              <a:spLocks noChangeArrowheads="1"/>
            </p:cNvSpPr>
            <p:nvPr/>
          </p:nvSpPr>
          <p:spPr bwMode="auto">
            <a:xfrm>
              <a:off x="1296" y="537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6375" name="Rectangle 7"/>
            <p:cNvSpPr>
              <a:spLocks noChangeArrowheads="1"/>
            </p:cNvSpPr>
            <p:nvPr/>
          </p:nvSpPr>
          <p:spPr bwMode="auto">
            <a:xfrm>
              <a:off x="2736" y="1689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26653" name="Group 8"/>
            <p:cNvGrpSpPr>
              <a:grpSpLocks/>
            </p:cNvGrpSpPr>
            <p:nvPr/>
          </p:nvGrpSpPr>
          <p:grpSpPr bwMode="auto">
            <a:xfrm>
              <a:off x="48" y="375"/>
              <a:ext cx="5703" cy="2217"/>
              <a:chOff x="48" y="375"/>
              <a:chExt cx="5703" cy="2217"/>
            </a:xfrm>
          </p:grpSpPr>
          <p:grpSp>
            <p:nvGrpSpPr>
              <p:cNvPr id="26655" name="Group 9"/>
              <p:cNvGrpSpPr>
                <a:grpSpLocks/>
              </p:cNvGrpSpPr>
              <p:nvPr/>
            </p:nvGrpSpPr>
            <p:grpSpPr bwMode="auto">
              <a:xfrm>
                <a:off x="48" y="375"/>
                <a:ext cx="4320" cy="2217"/>
                <a:chOff x="48" y="375"/>
                <a:chExt cx="4320" cy="2217"/>
              </a:xfrm>
            </p:grpSpPr>
            <p:grpSp>
              <p:nvGrpSpPr>
                <p:cNvPr id="26657" name="Group 10"/>
                <p:cNvGrpSpPr>
                  <a:grpSpLocks/>
                </p:cNvGrpSpPr>
                <p:nvPr/>
              </p:nvGrpSpPr>
              <p:grpSpPr bwMode="auto">
                <a:xfrm>
                  <a:off x="66" y="1566"/>
                  <a:ext cx="1326" cy="864"/>
                  <a:chOff x="882" y="1383"/>
                  <a:chExt cx="1326" cy="864"/>
                </a:xfrm>
              </p:grpSpPr>
              <p:sp>
                <p:nvSpPr>
                  <p:cNvPr id="18637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882" y="1383"/>
                    <a:ext cx="558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40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94</a:t>
                    </a:r>
                    <a:endParaRPr lang="nl-NL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8638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278" y="1440"/>
                    <a:ext cx="930" cy="8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6000" b="1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Sr</a:t>
                    </a:r>
                    <a:endParaRPr lang="nl-NL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6658" name="Group 13"/>
                <p:cNvGrpSpPr>
                  <a:grpSpLocks/>
                </p:cNvGrpSpPr>
                <p:nvPr/>
              </p:nvGrpSpPr>
              <p:grpSpPr bwMode="auto">
                <a:xfrm>
                  <a:off x="1536" y="1575"/>
                  <a:ext cx="1488" cy="864"/>
                  <a:chOff x="2736" y="1392"/>
                  <a:chExt cx="1488" cy="864"/>
                </a:xfrm>
              </p:grpSpPr>
              <p:sp>
                <p:nvSpPr>
                  <p:cNvPr id="18638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1392"/>
                    <a:ext cx="720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40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140</a:t>
                    </a:r>
                    <a:endParaRPr lang="nl-NL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8638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294" y="1449"/>
                    <a:ext cx="930" cy="8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6000" b="1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Xe</a:t>
                    </a:r>
                    <a:endParaRPr lang="nl-NL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6659" name="Group 16"/>
                <p:cNvGrpSpPr>
                  <a:grpSpLocks/>
                </p:cNvGrpSpPr>
                <p:nvPr/>
              </p:nvGrpSpPr>
              <p:grpSpPr bwMode="auto">
                <a:xfrm>
                  <a:off x="48" y="375"/>
                  <a:ext cx="4320" cy="2217"/>
                  <a:chOff x="48" y="375"/>
                  <a:chExt cx="4320" cy="2217"/>
                </a:xfrm>
              </p:grpSpPr>
              <p:grpSp>
                <p:nvGrpSpPr>
                  <p:cNvPr id="26660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56" y="1584"/>
                    <a:ext cx="912" cy="960"/>
                    <a:chOff x="4512" y="1383"/>
                    <a:chExt cx="912" cy="960"/>
                  </a:xfrm>
                </p:grpSpPr>
                <p:sp>
                  <p:nvSpPr>
                    <p:cNvPr id="18638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8" y="1449"/>
                      <a:ext cx="576" cy="8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6000" b="1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</a:t>
                      </a:r>
                      <a:endParaRPr lang="nl-NL" altLang="nl-NL" sz="6000" b="1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638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4" y="1767"/>
                      <a:ext cx="672" cy="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4000" b="1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lang="nl-NL" altLang="nl-NL" sz="4000" b="1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638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2" y="1383"/>
                      <a:ext cx="480" cy="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4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lang="nl-NL" altLang="nl-NL" sz="40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666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8" y="480"/>
                    <a:ext cx="1248" cy="855"/>
                    <a:chOff x="-240" y="480"/>
                    <a:chExt cx="1248" cy="855"/>
                  </a:xfrm>
                </p:grpSpPr>
                <p:sp>
                  <p:nvSpPr>
                    <p:cNvPr id="186390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240" y="480"/>
                      <a:ext cx="816" cy="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4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235</a:t>
                      </a:r>
                      <a:endParaRPr lang="nl-NL" altLang="nl-NL" sz="40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6391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" y="528"/>
                      <a:ext cx="612" cy="8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6000" b="1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U</a:t>
                      </a:r>
                      <a:endParaRPr lang="nl-NL" altLang="nl-NL" sz="6000" b="1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8639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912"/>
                    <a:ext cx="519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4000" b="1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92</a:t>
                    </a:r>
                    <a:endParaRPr lang="nl-NL" altLang="nl-NL" sz="4000" b="1">
                      <a:solidFill>
                        <a:srgbClr val="FF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8639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2007"/>
                    <a:ext cx="528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4000" b="1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38</a:t>
                    </a:r>
                    <a:endParaRPr lang="nl-NL" altLang="nl-NL" sz="4000" b="1">
                      <a:solidFill>
                        <a:srgbClr val="FF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grpSp>
                <p:nvGrpSpPr>
                  <p:cNvPr id="26664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821" y="375"/>
                    <a:ext cx="1155" cy="1056"/>
                    <a:chOff x="1533" y="2688"/>
                    <a:chExt cx="1155" cy="1056"/>
                  </a:xfrm>
                </p:grpSpPr>
                <p:sp>
                  <p:nvSpPr>
                    <p:cNvPr id="186395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3" y="3168"/>
                      <a:ext cx="432" cy="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4000" b="1">
                          <a:solidFill>
                            <a:srgbClr val="FF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</a:t>
                      </a:r>
                      <a:endParaRPr lang="nl-NL" altLang="nl-NL" sz="4000" b="1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6396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9" y="2688"/>
                      <a:ext cx="348" cy="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4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</a:t>
                      </a:r>
                      <a:endParaRPr lang="nl-NL" altLang="nl-NL" sz="40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6397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784"/>
                      <a:ext cx="960" cy="8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altLang="nl-NL" sz="6000" b="1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</a:t>
                      </a:r>
                      <a:endParaRPr lang="nl-NL" altLang="nl-NL" sz="6000" b="1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18639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016"/>
                    <a:ext cx="528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4000" b="1">
                        <a:solidFill>
                          <a:srgbClr val="FF66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54</a:t>
                    </a:r>
                    <a:endParaRPr lang="nl-NL" altLang="nl-NL" sz="4000" b="1">
                      <a:solidFill>
                        <a:srgbClr val="FF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endParaRPr>
                  </a:p>
                </p:txBody>
              </p:sp>
              <p:sp>
                <p:nvSpPr>
                  <p:cNvPr id="18639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689"/>
                    <a:ext cx="384" cy="8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2000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nl-NL" sz="60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rPr>
                      <a:t>2</a:t>
                    </a:r>
                    <a:endParaRPr lang="nl-NL" altLang="nl-NL" sz="60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186400" name="Rectangle 32"/>
              <p:cNvSpPr>
                <a:spLocks noChangeArrowheads="1"/>
              </p:cNvSpPr>
              <p:nvPr/>
            </p:nvSpPr>
            <p:spPr bwMode="auto">
              <a:xfrm>
                <a:off x="4503" y="1824"/>
                <a:ext cx="1248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86401" name="Rectangle 33"/>
            <p:cNvSpPr>
              <a:spLocks noChangeArrowheads="1"/>
            </p:cNvSpPr>
            <p:nvPr/>
          </p:nvSpPr>
          <p:spPr bwMode="auto">
            <a:xfrm>
              <a:off x="4080" y="1731"/>
              <a:ext cx="38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86402" name="Rectangle 34"/>
          <p:cNvSpPr>
            <a:spLocks noChangeArrowheads="1"/>
          </p:cNvSpPr>
          <p:nvPr/>
        </p:nvSpPr>
        <p:spPr bwMode="auto">
          <a:xfrm>
            <a:off x="0" y="4191000"/>
            <a:ext cx="57959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m</a:t>
            </a:r>
            <a:r>
              <a:rPr lang="en-US" altLang="nl-NL" sz="2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‘= 235,04393u –92*m</a:t>
            </a:r>
            <a:r>
              <a:rPr lang="en-US" altLang="nl-NL" sz="2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m</a:t>
            </a:r>
            <a:r>
              <a:rPr lang="en-US" altLang="nl-NL" sz="2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nl-NL" altLang="nl-NL" sz="28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403" name="Rectangle 35"/>
          <p:cNvSpPr>
            <a:spLocks noChangeArrowheads="1"/>
          </p:cNvSpPr>
          <p:nvPr/>
        </p:nvSpPr>
        <p:spPr bwMode="auto">
          <a:xfrm>
            <a:off x="0" y="4876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m</a:t>
            </a:r>
            <a:r>
              <a:rPr lang="en-US" altLang="nl-NL" sz="2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‘= 93,91536u – 38*m</a:t>
            </a:r>
            <a:r>
              <a:rPr lang="en-US" altLang="nl-NL" sz="2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+ 139,92164u – 54*m</a:t>
            </a:r>
            <a:r>
              <a:rPr lang="en-US" altLang="nl-NL" sz="2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+ 2*m</a:t>
            </a:r>
            <a:r>
              <a:rPr lang="en-US" altLang="nl-NL" sz="2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nl-NL" altLang="nl-NL" sz="2800" b="1" baseline="-25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404" name="Rectangle 36"/>
          <p:cNvSpPr>
            <a:spLocks noChangeArrowheads="1"/>
          </p:cNvSpPr>
          <p:nvPr/>
        </p:nvSpPr>
        <p:spPr bwMode="auto">
          <a:xfrm>
            <a:off x="0" y="556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= 233,837u + 1,008665u = 234,8457u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405" name="Rectangle 37"/>
          <p:cNvSpPr>
            <a:spLocks noChangeArrowheads="1"/>
          </p:cNvSpPr>
          <p:nvPr/>
        </p:nvSpPr>
        <p:spPr bwMode="auto">
          <a:xfrm>
            <a:off x="0" y="6248400"/>
            <a:ext cx="3419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= 0,19827u =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413" name="Rectangle 45"/>
          <p:cNvSpPr>
            <a:spLocks noChangeArrowheads="1"/>
          </p:cNvSpPr>
          <p:nvPr/>
        </p:nvSpPr>
        <p:spPr bwMode="auto">
          <a:xfrm>
            <a:off x="3059113" y="6248400"/>
            <a:ext cx="37449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0,19827*931,49 MeV =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6417" name="Group 49"/>
          <p:cNvGrpSpPr>
            <a:grpSpLocks/>
          </p:cNvGrpSpPr>
          <p:nvPr/>
        </p:nvGrpSpPr>
        <p:grpSpPr bwMode="auto">
          <a:xfrm>
            <a:off x="4897438" y="4221163"/>
            <a:ext cx="431800" cy="431800"/>
            <a:chOff x="3085" y="2659"/>
            <a:chExt cx="272" cy="272"/>
          </a:xfrm>
        </p:grpSpPr>
        <p:sp>
          <p:nvSpPr>
            <p:cNvPr id="26647" name="Line 47"/>
            <p:cNvSpPr>
              <a:spLocks noChangeShapeType="1"/>
            </p:cNvSpPr>
            <p:nvPr/>
          </p:nvSpPr>
          <p:spPr bwMode="auto">
            <a:xfrm flipH="1">
              <a:off x="3107" y="2659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6648" name="Line 48"/>
            <p:cNvSpPr>
              <a:spLocks noChangeShapeType="1"/>
            </p:cNvSpPr>
            <p:nvPr/>
          </p:nvSpPr>
          <p:spPr bwMode="auto">
            <a:xfrm rot="17362147" flipH="1">
              <a:off x="3107" y="2659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7885113" y="4941888"/>
            <a:ext cx="431800" cy="431800"/>
            <a:chOff x="3085" y="2659"/>
            <a:chExt cx="272" cy="272"/>
          </a:xfrm>
        </p:grpSpPr>
        <p:sp>
          <p:nvSpPr>
            <p:cNvPr id="26645" name="Line 51"/>
            <p:cNvSpPr>
              <a:spLocks noChangeShapeType="1"/>
            </p:cNvSpPr>
            <p:nvPr/>
          </p:nvSpPr>
          <p:spPr bwMode="auto">
            <a:xfrm flipH="1">
              <a:off x="3107" y="2659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6646" name="Line 52"/>
            <p:cNvSpPr>
              <a:spLocks noChangeShapeType="1"/>
            </p:cNvSpPr>
            <p:nvPr/>
          </p:nvSpPr>
          <p:spPr bwMode="auto">
            <a:xfrm rot="17362147" flipH="1">
              <a:off x="3107" y="2659"/>
              <a:ext cx="227" cy="2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6421" name="Group 53"/>
          <p:cNvGrpSpPr>
            <a:grpSpLocks/>
          </p:cNvGrpSpPr>
          <p:nvPr/>
        </p:nvGrpSpPr>
        <p:grpSpPr bwMode="auto">
          <a:xfrm rot="-302672">
            <a:off x="3419475" y="4292600"/>
            <a:ext cx="1152525" cy="431800"/>
            <a:chOff x="3085" y="2659"/>
            <a:chExt cx="272" cy="272"/>
          </a:xfrm>
        </p:grpSpPr>
        <p:sp>
          <p:nvSpPr>
            <p:cNvPr id="26643" name="Line 54"/>
            <p:cNvSpPr>
              <a:spLocks noChangeShapeType="1"/>
            </p:cNvSpPr>
            <p:nvPr/>
          </p:nvSpPr>
          <p:spPr bwMode="auto">
            <a:xfrm flipH="1">
              <a:off x="3107" y="2659"/>
              <a:ext cx="227" cy="2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6644" name="Line 55"/>
            <p:cNvSpPr>
              <a:spLocks noChangeShapeType="1"/>
            </p:cNvSpPr>
            <p:nvPr/>
          </p:nvSpPr>
          <p:spPr bwMode="auto">
            <a:xfrm rot="17362147" flipH="1">
              <a:off x="3107" y="2659"/>
              <a:ext cx="227" cy="2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86433" name="Rectangle 65"/>
          <p:cNvSpPr>
            <a:spLocks noChangeArrowheads="1"/>
          </p:cNvSpPr>
          <p:nvPr/>
        </p:nvSpPr>
        <p:spPr bwMode="auto">
          <a:xfrm>
            <a:off x="6732588" y="6248400"/>
            <a:ext cx="1944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185 MeV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6434" name="Group 66"/>
          <p:cNvGrpSpPr>
            <a:grpSpLocks/>
          </p:cNvGrpSpPr>
          <p:nvPr/>
        </p:nvGrpSpPr>
        <p:grpSpPr bwMode="auto">
          <a:xfrm rot="-302672">
            <a:off x="6443663" y="4941888"/>
            <a:ext cx="1152525" cy="431800"/>
            <a:chOff x="3085" y="2659"/>
            <a:chExt cx="272" cy="272"/>
          </a:xfrm>
        </p:grpSpPr>
        <p:sp>
          <p:nvSpPr>
            <p:cNvPr id="26641" name="Line 67"/>
            <p:cNvSpPr>
              <a:spLocks noChangeShapeType="1"/>
            </p:cNvSpPr>
            <p:nvPr/>
          </p:nvSpPr>
          <p:spPr bwMode="auto">
            <a:xfrm flipH="1">
              <a:off x="3107" y="2659"/>
              <a:ext cx="227" cy="2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6642" name="Line 68"/>
            <p:cNvSpPr>
              <a:spLocks noChangeShapeType="1"/>
            </p:cNvSpPr>
            <p:nvPr/>
          </p:nvSpPr>
          <p:spPr bwMode="auto">
            <a:xfrm rot="17362147" flipH="1">
              <a:off x="3107" y="2659"/>
              <a:ext cx="227" cy="2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6437" name="Group 69"/>
          <p:cNvGrpSpPr>
            <a:grpSpLocks/>
          </p:cNvGrpSpPr>
          <p:nvPr/>
        </p:nvGrpSpPr>
        <p:grpSpPr bwMode="auto">
          <a:xfrm rot="-302672">
            <a:off x="3132138" y="4941888"/>
            <a:ext cx="1152525" cy="431800"/>
            <a:chOff x="3085" y="2659"/>
            <a:chExt cx="272" cy="272"/>
          </a:xfrm>
        </p:grpSpPr>
        <p:sp>
          <p:nvSpPr>
            <p:cNvPr id="26639" name="Line 70"/>
            <p:cNvSpPr>
              <a:spLocks noChangeShapeType="1"/>
            </p:cNvSpPr>
            <p:nvPr/>
          </p:nvSpPr>
          <p:spPr bwMode="auto">
            <a:xfrm flipH="1">
              <a:off x="3107" y="2659"/>
              <a:ext cx="227" cy="2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6640" name="Line 71"/>
            <p:cNvSpPr>
              <a:spLocks noChangeShapeType="1"/>
            </p:cNvSpPr>
            <p:nvPr/>
          </p:nvSpPr>
          <p:spPr bwMode="auto">
            <a:xfrm rot="17362147" flipH="1">
              <a:off x="3107" y="2659"/>
              <a:ext cx="227" cy="2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96534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  <p:bldP spid="186402" grpId="0" autoUpdateAnimBg="0"/>
      <p:bldP spid="186403" grpId="0" autoUpdateAnimBg="0"/>
      <p:bldP spid="186404" grpId="0" autoUpdateAnimBg="0"/>
      <p:bldP spid="186405" grpId="0" autoUpdateAnimBg="0"/>
      <p:bldP spid="186413" grpId="0" autoUpdateAnimBg="0"/>
      <p:bldP spid="18643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50800" y="76200"/>
            <a:ext cx="88169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Kernsplijting: hoe gaat dat?</a:t>
            </a:r>
            <a:endParaRPr lang="nl-NL" altLang="nl-NL" sz="360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Text Box 26"/>
          <p:cNvSpPr txBox="1">
            <a:spLocks noChangeArrowheads="1"/>
          </p:cNvSpPr>
          <p:nvPr/>
        </p:nvSpPr>
        <p:spPr bwMode="auto">
          <a:xfrm>
            <a:off x="0" y="64008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hlinkClick r:id="" action="ppaction://hlinkshowjump?jump=firstslide"/>
              </a:rPr>
              <a:t>menu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234500" name="Oval 4"/>
          <p:cNvSpPr>
            <a:spLocks noChangeAspect="1" noChangeArrowheads="1"/>
          </p:cNvSpPr>
          <p:nvPr/>
        </p:nvSpPr>
        <p:spPr bwMode="auto">
          <a:xfrm flipH="1">
            <a:off x="2132013" y="321310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grpSp>
        <p:nvGrpSpPr>
          <p:cNvPr id="234501" name="Group 5"/>
          <p:cNvGrpSpPr>
            <a:grpSpLocks/>
          </p:cNvGrpSpPr>
          <p:nvPr/>
        </p:nvGrpSpPr>
        <p:grpSpPr bwMode="auto">
          <a:xfrm>
            <a:off x="1585913" y="2735263"/>
            <a:ext cx="1347787" cy="1198562"/>
            <a:chOff x="884" y="3134"/>
            <a:chExt cx="849" cy="755"/>
          </a:xfrm>
        </p:grpSpPr>
        <p:sp>
          <p:nvSpPr>
            <p:cNvPr id="27724" name="Oval 6" descr="Bol"/>
            <p:cNvSpPr>
              <a:spLocks noChangeAspect="1" noChangeArrowheads="1"/>
            </p:cNvSpPr>
            <p:nvPr/>
          </p:nvSpPr>
          <p:spPr bwMode="auto">
            <a:xfrm>
              <a:off x="908" y="3134"/>
              <a:ext cx="755" cy="755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25" name="Groep 49"/>
            <p:cNvGrpSpPr>
              <a:grpSpLocks/>
            </p:cNvGrpSpPr>
            <p:nvPr/>
          </p:nvGrpSpPr>
          <p:grpSpPr bwMode="auto">
            <a:xfrm>
              <a:off x="884" y="3249"/>
              <a:ext cx="849" cy="481"/>
              <a:chOff x="2168508" y="1824026"/>
              <a:chExt cx="1347798" cy="763294"/>
            </a:xfrm>
          </p:grpSpPr>
          <p:sp>
            <p:nvSpPr>
              <p:cNvPr id="2" name="Tekstvak 50"/>
              <p:cNvSpPr txBox="1"/>
              <p:nvPr/>
            </p:nvSpPr>
            <p:spPr>
              <a:xfrm>
                <a:off x="2184383" y="1824026"/>
                <a:ext cx="785818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141</a:t>
                </a:r>
              </a:p>
            </p:txBody>
          </p:sp>
          <p:sp>
            <p:nvSpPr>
              <p:cNvPr id="3" name="Tekstvak 51"/>
              <p:cNvSpPr txBox="1"/>
              <p:nvPr/>
            </p:nvSpPr>
            <p:spPr>
              <a:xfrm>
                <a:off x="2811450" y="1890675"/>
                <a:ext cx="704856" cy="5792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Ba</a:t>
                </a:r>
              </a:p>
            </p:txBody>
          </p:sp>
          <p:sp>
            <p:nvSpPr>
              <p:cNvPr id="4" name="Tekstvak 52"/>
              <p:cNvSpPr txBox="1"/>
              <p:nvPr/>
            </p:nvSpPr>
            <p:spPr>
              <a:xfrm>
                <a:off x="2168508" y="2130296"/>
                <a:ext cx="785818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56</a:t>
                </a:r>
              </a:p>
            </p:txBody>
          </p:sp>
        </p:grpSp>
      </p:grpSp>
      <p:grpSp>
        <p:nvGrpSpPr>
          <p:cNvPr id="234507" name="Group 11"/>
          <p:cNvGrpSpPr>
            <a:grpSpLocks/>
          </p:cNvGrpSpPr>
          <p:nvPr/>
        </p:nvGrpSpPr>
        <p:grpSpPr bwMode="auto">
          <a:xfrm>
            <a:off x="1581150" y="-1588"/>
            <a:ext cx="1347788" cy="1198563"/>
            <a:chOff x="884" y="3134"/>
            <a:chExt cx="849" cy="755"/>
          </a:xfrm>
        </p:grpSpPr>
        <p:sp>
          <p:nvSpPr>
            <p:cNvPr id="27719" name="Oval 12" descr="Bol"/>
            <p:cNvSpPr>
              <a:spLocks noChangeAspect="1" noChangeArrowheads="1"/>
            </p:cNvSpPr>
            <p:nvPr/>
          </p:nvSpPr>
          <p:spPr bwMode="auto">
            <a:xfrm>
              <a:off x="908" y="3134"/>
              <a:ext cx="755" cy="755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20" name="Groep 49"/>
            <p:cNvGrpSpPr>
              <a:grpSpLocks/>
            </p:cNvGrpSpPr>
            <p:nvPr/>
          </p:nvGrpSpPr>
          <p:grpSpPr bwMode="auto">
            <a:xfrm>
              <a:off x="884" y="3249"/>
              <a:ext cx="849" cy="481"/>
              <a:chOff x="2168508" y="1824026"/>
              <a:chExt cx="1347798" cy="763294"/>
            </a:xfrm>
          </p:grpSpPr>
          <p:sp>
            <p:nvSpPr>
              <p:cNvPr id="5" name="Tekstvak 50"/>
              <p:cNvSpPr txBox="1"/>
              <p:nvPr/>
            </p:nvSpPr>
            <p:spPr>
              <a:xfrm>
                <a:off x="2184383" y="1824026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141</a:t>
                </a:r>
              </a:p>
            </p:txBody>
          </p:sp>
          <p:sp>
            <p:nvSpPr>
              <p:cNvPr id="6" name="Tekstvak 51"/>
              <p:cNvSpPr txBox="1"/>
              <p:nvPr/>
            </p:nvSpPr>
            <p:spPr>
              <a:xfrm>
                <a:off x="2811451" y="1890675"/>
                <a:ext cx="704855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Ba</a:t>
                </a:r>
              </a:p>
            </p:txBody>
          </p:sp>
          <p:sp>
            <p:nvSpPr>
              <p:cNvPr id="7" name="Tekstvak 52"/>
              <p:cNvSpPr txBox="1"/>
              <p:nvPr/>
            </p:nvSpPr>
            <p:spPr>
              <a:xfrm>
                <a:off x="2168508" y="2130296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56</a:t>
                </a:r>
              </a:p>
            </p:txBody>
          </p:sp>
        </p:grpSp>
      </p:grpSp>
      <p:grpSp>
        <p:nvGrpSpPr>
          <p:cNvPr id="234513" name="Group 17"/>
          <p:cNvGrpSpPr>
            <a:grpSpLocks/>
          </p:cNvGrpSpPr>
          <p:nvPr/>
        </p:nvGrpSpPr>
        <p:grpSpPr bwMode="auto">
          <a:xfrm>
            <a:off x="1581150" y="5919788"/>
            <a:ext cx="1347788" cy="935037"/>
            <a:chOff x="1679" y="3385"/>
            <a:chExt cx="849" cy="589"/>
          </a:xfrm>
        </p:grpSpPr>
        <p:sp>
          <p:nvSpPr>
            <p:cNvPr id="27714" name="Oval 18" descr="Bol"/>
            <p:cNvSpPr>
              <a:spLocks noChangeAspect="1" noChangeArrowheads="1"/>
            </p:cNvSpPr>
            <p:nvPr/>
          </p:nvSpPr>
          <p:spPr bwMode="auto">
            <a:xfrm>
              <a:off x="1837" y="3385"/>
              <a:ext cx="589" cy="589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15" name="Groep 49"/>
            <p:cNvGrpSpPr>
              <a:grpSpLocks/>
            </p:cNvGrpSpPr>
            <p:nvPr/>
          </p:nvGrpSpPr>
          <p:grpSpPr bwMode="auto">
            <a:xfrm>
              <a:off x="1679" y="3445"/>
              <a:ext cx="849" cy="481"/>
              <a:chOff x="2168508" y="1824026"/>
              <a:chExt cx="1347798" cy="763294"/>
            </a:xfrm>
          </p:grpSpPr>
          <p:sp>
            <p:nvSpPr>
              <p:cNvPr id="8" name="Tekstvak 50"/>
              <p:cNvSpPr txBox="1"/>
              <p:nvPr/>
            </p:nvSpPr>
            <p:spPr>
              <a:xfrm>
                <a:off x="2184383" y="1824026"/>
                <a:ext cx="785819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  <p:sp>
            <p:nvSpPr>
              <p:cNvPr id="9" name="Tekstvak 51"/>
              <p:cNvSpPr txBox="1"/>
              <p:nvPr/>
            </p:nvSpPr>
            <p:spPr>
              <a:xfrm>
                <a:off x="2811451" y="1890675"/>
                <a:ext cx="704855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Kr</a:t>
                </a:r>
              </a:p>
            </p:txBody>
          </p:sp>
          <p:sp>
            <p:nvSpPr>
              <p:cNvPr id="10" name="Tekstvak 52"/>
              <p:cNvSpPr txBox="1"/>
              <p:nvPr/>
            </p:nvSpPr>
            <p:spPr>
              <a:xfrm>
                <a:off x="2168508" y="2130295"/>
                <a:ext cx="785819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36</a:t>
                </a:r>
              </a:p>
            </p:txBody>
          </p:sp>
        </p:grpSp>
      </p:grpSp>
      <p:sp>
        <p:nvSpPr>
          <p:cNvPr id="234519" name="Oval 23"/>
          <p:cNvSpPr>
            <a:spLocks noChangeAspect="1" noChangeArrowheads="1"/>
          </p:cNvSpPr>
          <p:nvPr/>
        </p:nvSpPr>
        <p:spPr bwMode="auto">
          <a:xfrm flipH="1">
            <a:off x="2124075" y="3225800"/>
            <a:ext cx="287338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34520" name="Oval 24"/>
          <p:cNvSpPr>
            <a:spLocks noChangeAspect="1" noChangeArrowheads="1"/>
          </p:cNvSpPr>
          <p:nvPr/>
        </p:nvSpPr>
        <p:spPr bwMode="auto">
          <a:xfrm flipH="1">
            <a:off x="2119313" y="3246438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34521" name="Oval 25"/>
          <p:cNvSpPr>
            <a:spLocks noChangeAspect="1" noChangeArrowheads="1"/>
          </p:cNvSpPr>
          <p:nvPr/>
        </p:nvSpPr>
        <p:spPr bwMode="auto">
          <a:xfrm flipH="1">
            <a:off x="2119313" y="321310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34522" name="Oval 26"/>
          <p:cNvSpPr>
            <a:spLocks noChangeAspect="1" noChangeArrowheads="1"/>
          </p:cNvSpPr>
          <p:nvPr/>
        </p:nvSpPr>
        <p:spPr bwMode="auto">
          <a:xfrm flipH="1">
            <a:off x="8675688" y="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34523" name="Oval 27"/>
          <p:cNvSpPr>
            <a:spLocks noChangeAspect="1" noChangeArrowheads="1"/>
          </p:cNvSpPr>
          <p:nvPr/>
        </p:nvSpPr>
        <p:spPr bwMode="auto">
          <a:xfrm flipH="1">
            <a:off x="8675688" y="6570663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34524" name="Oval 28"/>
          <p:cNvSpPr>
            <a:spLocks noChangeAspect="1" noChangeArrowheads="1"/>
          </p:cNvSpPr>
          <p:nvPr/>
        </p:nvSpPr>
        <p:spPr bwMode="auto">
          <a:xfrm flipH="1">
            <a:off x="8856663" y="320040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grpSp>
        <p:nvGrpSpPr>
          <p:cNvPr id="234525" name="Group 29"/>
          <p:cNvGrpSpPr>
            <a:grpSpLocks/>
          </p:cNvGrpSpPr>
          <p:nvPr/>
        </p:nvGrpSpPr>
        <p:grpSpPr bwMode="auto">
          <a:xfrm>
            <a:off x="1585913" y="2882900"/>
            <a:ext cx="1347787" cy="935038"/>
            <a:chOff x="1679" y="3385"/>
            <a:chExt cx="849" cy="589"/>
          </a:xfrm>
        </p:grpSpPr>
        <p:sp>
          <p:nvSpPr>
            <p:cNvPr id="27709" name="Oval 30" descr="Bol"/>
            <p:cNvSpPr>
              <a:spLocks noChangeAspect="1" noChangeArrowheads="1"/>
            </p:cNvSpPr>
            <p:nvPr/>
          </p:nvSpPr>
          <p:spPr bwMode="auto">
            <a:xfrm>
              <a:off x="1837" y="3385"/>
              <a:ext cx="589" cy="589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10" name="Groep 49"/>
            <p:cNvGrpSpPr>
              <a:grpSpLocks/>
            </p:cNvGrpSpPr>
            <p:nvPr/>
          </p:nvGrpSpPr>
          <p:grpSpPr bwMode="auto">
            <a:xfrm>
              <a:off x="1679" y="3445"/>
              <a:ext cx="849" cy="481"/>
              <a:chOff x="2168508" y="1824026"/>
              <a:chExt cx="1347798" cy="763294"/>
            </a:xfrm>
          </p:grpSpPr>
          <p:sp>
            <p:nvSpPr>
              <p:cNvPr id="11" name="Tekstvak 50"/>
              <p:cNvSpPr txBox="1"/>
              <p:nvPr/>
            </p:nvSpPr>
            <p:spPr>
              <a:xfrm>
                <a:off x="2184383" y="1824026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  <p:sp>
            <p:nvSpPr>
              <p:cNvPr id="12" name="Tekstvak 51"/>
              <p:cNvSpPr txBox="1"/>
              <p:nvPr/>
            </p:nvSpPr>
            <p:spPr>
              <a:xfrm>
                <a:off x="2811450" y="1890675"/>
                <a:ext cx="704856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Kr</a:t>
                </a:r>
              </a:p>
            </p:txBody>
          </p:sp>
          <p:sp>
            <p:nvSpPr>
              <p:cNvPr id="13" name="Tekstvak 52"/>
              <p:cNvSpPr txBox="1"/>
              <p:nvPr/>
            </p:nvSpPr>
            <p:spPr>
              <a:xfrm>
                <a:off x="2168508" y="2130296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36</a:t>
                </a:r>
              </a:p>
            </p:txBody>
          </p:sp>
        </p:grpSp>
      </p:grpSp>
      <p:grpSp>
        <p:nvGrpSpPr>
          <p:cNvPr id="234531" name="Group 35"/>
          <p:cNvGrpSpPr>
            <a:grpSpLocks/>
          </p:cNvGrpSpPr>
          <p:nvPr/>
        </p:nvGrpSpPr>
        <p:grpSpPr bwMode="auto">
          <a:xfrm>
            <a:off x="1416050" y="2489200"/>
            <a:ext cx="1692275" cy="1692275"/>
            <a:chOff x="0" y="1049"/>
            <a:chExt cx="1066" cy="1066"/>
          </a:xfrm>
        </p:grpSpPr>
        <p:sp>
          <p:nvSpPr>
            <p:cNvPr id="27704" name="Oval 36" descr="Bol"/>
            <p:cNvSpPr>
              <a:spLocks noChangeAspect="1" noChangeArrowheads="1"/>
            </p:cNvSpPr>
            <p:nvPr/>
          </p:nvSpPr>
          <p:spPr bwMode="auto">
            <a:xfrm>
              <a:off x="0" y="1049"/>
              <a:ext cx="1066" cy="1066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05" name="Groep 49"/>
            <p:cNvGrpSpPr>
              <a:grpSpLocks/>
            </p:cNvGrpSpPr>
            <p:nvPr/>
          </p:nvGrpSpPr>
          <p:grpSpPr bwMode="auto">
            <a:xfrm>
              <a:off x="204" y="1376"/>
              <a:ext cx="849" cy="481"/>
              <a:chOff x="2168508" y="1824026"/>
              <a:chExt cx="1347798" cy="763294"/>
            </a:xfrm>
          </p:grpSpPr>
          <p:sp>
            <p:nvSpPr>
              <p:cNvPr id="14" name="Tekstvak 50"/>
              <p:cNvSpPr txBox="1"/>
              <p:nvPr/>
            </p:nvSpPr>
            <p:spPr>
              <a:xfrm>
                <a:off x="2184383" y="1824026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235</a:t>
                </a:r>
              </a:p>
            </p:txBody>
          </p:sp>
          <p:sp>
            <p:nvSpPr>
              <p:cNvPr id="15" name="Tekstvak 51"/>
              <p:cNvSpPr txBox="1"/>
              <p:nvPr/>
            </p:nvSpPr>
            <p:spPr>
              <a:xfrm>
                <a:off x="2811451" y="1890675"/>
                <a:ext cx="704855" cy="5792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U</a:t>
                </a:r>
              </a:p>
            </p:txBody>
          </p:sp>
          <p:sp>
            <p:nvSpPr>
              <p:cNvPr id="16" name="Tekstvak 52"/>
              <p:cNvSpPr txBox="1"/>
              <p:nvPr/>
            </p:nvSpPr>
            <p:spPr>
              <a:xfrm>
                <a:off x="2168508" y="2130295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</p:grpSp>
      </p:grpSp>
      <p:grpSp>
        <p:nvGrpSpPr>
          <p:cNvPr id="234537" name="Group 41"/>
          <p:cNvGrpSpPr>
            <a:grpSpLocks/>
          </p:cNvGrpSpPr>
          <p:nvPr/>
        </p:nvGrpSpPr>
        <p:grpSpPr bwMode="auto">
          <a:xfrm>
            <a:off x="1416050" y="2522538"/>
            <a:ext cx="1692275" cy="1692275"/>
            <a:chOff x="184" y="2004"/>
            <a:chExt cx="1066" cy="1066"/>
          </a:xfrm>
        </p:grpSpPr>
        <p:sp>
          <p:nvSpPr>
            <p:cNvPr id="27699" name="Oval 42" descr="Bol"/>
            <p:cNvSpPr>
              <a:spLocks noChangeAspect="1" noChangeArrowheads="1"/>
            </p:cNvSpPr>
            <p:nvPr/>
          </p:nvSpPr>
          <p:spPr bwMode="auto">
            <a:xfrm>
              <a:off x="184" y="2004"/>
              <a:ext cx="1066" cy="1066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27700" name="Groep 49"/>
            <p:cNvGrpSpPr>
              <a:grpSpLocks/>
            </p:cNvGrpSpPr>
            <p:nvPr/>
          </p:nvGrpSpPr>
          <p:grpSpPr bwMode="auto">
            <a:xfrm>
              <a:off x="385" y="2325"/>
              <a:ext cx="849" cy="481"/>
              <a:chOff x="2168508" y="1824026"/>
              <a:chExt cx="1347798" cy="763294"/>
            </a:xfrm>
          </p:grpSpPr>
          <p:sp>
            <p:nvSpPr>
              <p:cNvPr id="17" name="Tekstvak 50"/>
              <p:cNvSpPr txBox="1"/>
              <p:nvPr/>
            </p:nvSpPr>
            <p:spPr>
              <a:xfrm>
                <a:off x="2184383" y="1824025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236</a:t>
                </a:r>
              </a:p>
            </p:txBody>
          </p:sp>
          <p:sp>
            <p:nvSpPr>
              <p:cNvPr id="18" name="Tekstvak 51"/>
              <p:cNvSpPr txBox="1"/>
              <p:nvPr/>
            </p:nvSpPr>
            <p:spPr>
              <a:xfrm>
                <a:off x="2811450" y="1890674"/>
                <a:ext cx="704855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U</a:t>
                </a:r>
              </a:p>
            </p:txBody>
          </p:sp>
          <p:sp>
            <p:nvSpPr>
              <p:cNvPr id="19" name="Tekstvak 52"/>
              <p:cNvSpPr txBox="1"/>
              <p:nvPr/>
            </p:nvSpPr>
            <p:spPr>
              <a:xfrm>
                <a:off x="2168508" y="2130295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</p:grpSp>
      </p:grpSp>
      <p:grpSp>
        <p:nvGrpSpPr>
          <p:cNvPr id="234543" name="Group 47"/>
          <p:cNvGrpSpPr>
            <a:grpSpLocks/>
          </p:cNvGrpSpPr>
          <p:nvPr/>
        </p:nvGrpSpPr>
        <p:grpSpPr bwMode="auto">
          <a:xfrm>
            <a:off x="1768475" y="4724400"/>
            <a:ext cx="7267575" cy="809625"/>
            <a:chOff x="185" y="3810"/>
            <a:chExt cx="4578" cy="510"/>
          </a:xfrm>
        </p:grpSpPr>
        <p:grpSp>
          <p:nvGrpSpPr>
            <p:cNvPr id="27674" name="Group 48"/>
            <p:cNvGrpSpPr>
              <a:grpSpLocks/>
            </p:cNvGrpSpPr>
            <p:nvPr/>
          </p:nvGrpSpPr>
          <p:grpSpPr bwMode="auto">
            <a:xfrm>
              <a:off x="185" y="3832"/>
              <a:ext cx="1722" cy="488"/>
              <a:chOff x="185" y="3832"/>
              <a:chExt cx="1722" cy="488"/>
            </a:xfrm>
          </p:grpSpPr>
          <p:grpSp>
            <p:nvGrpSpPr>
              <p:cNvPr id="27690" name="Groep 56"/>
              <p:cNvGrpSpPr>
                <a:grpSpLocks/>
              </p:cNvGrpSpPr>
              <p:nvPr/>
            </p:nvGrpSpPr>
            <p:grpSpPr bwMode="auto">
              <a:xfrm>
                <a:off x="185" y="3832"/>
                <a:ext cx="990" cy="481"/>
                <a:chOff x="3143240" y="1643050"/>
                <a:chExt cx="1571636" cy="763294"/>
              </a:xfrm>
            </p:grpSpPr>
            <p:sp>
              <p:nvSpPr>
                <p:cNvPr id="47" name="Tekstvak 46"/>
                <p:cNvSpPr txBox="1"/>
                <p:nvPr/>
              </p:nvSpPr>
              <p:spPr>
                <a:xfrm>
                  <a:off x="3159115" y="1643050"/>
                  <a:ext cx="785819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 altLang="nl-NL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48" name="Tekstvak 47"/>
                <p:cNvSpPr txBox="1"/>
                <p:nvPr/>
              </p:nvSpPr>
              <p:spPr>
                <a:xfrm>
                  <a:off x="3786183" y="1709699"/>
                  <a:ext cx="928693" cy="57921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3200" b="1" smtClean="0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49" name="Tekstvak 48"/>
                <p:cNvSpPr txBox="1"/>
                <p:nvPr/>
              </p:nvSpPr>
              <p:spPr>
                <a:xfrm>
                  <a:off x="3143240" y="1949320"/>
                  <a:ext cx="785819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 altLang="nl-NL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7691" name="Groep 49"/>
              <p:cNvGrpSpPr>
                <a:grpSpLocks/>
              </p:cNvGrpSpPr>
              <p:nvPr/>
            </p:nvGrpSpPr>
            <p:grpSpPr bwMode="auto">
              <a:xfrm>
                <a:off x="1058" y="3839"/>
                <a:ext cx="849" cy="481"/>
                <a:chOff x="2168508" y="1824026"/>
                <a:chExt cx="1347798" cy="763294"/>
              </a:xfrm>
            </p:grpSpPr>
            <p:sp>
              <p:nvSpPr>
                <p:cNvPr id="51" name="Tekstvak 50"/>
                <p:cNvSpPr txBox="1"/>
                <p:nvPr/>
              </p:nvSpPr>
              <p:spPr>
                <a:xfrm>
                  <a:off x="2184383" y="1824026"/>
                  <a:ext cx="785818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235</a:t>
                  </a:r>
                </a:p>
              </p:txBody>
            </p:sp>
            <p:sp>
              <p:nvSpPr>
                <p:cNvPr id="52" name="Tekstvak 51"/>
                <p:cNvSpPr txBox="1"/>
                <p:nvPr/>
              </p:nvSpPr>
              <p:spPr>
                <a:xfrm>
                  <a:off x="2811450" y="1890675"/>
                  <a:ext cx="704855" cy="5792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U</a:t>
                  </a:r>
                </a:p>
              </p:txBody>
            </p:sp>
            <p:sp>
              <p:nvSpPr>
                <p:cNvPr id="53" name="Tekstvak 52"/>
                <p:cNvSpPr txBox="1"/>
                <p:nvPr/>
              </p:nvSpPr>
              <p:spPr>
                <a:xfrm>
                  <a:off x="2168508" y="2130295"/>
                  <a:ext cx="785818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92</a:t>
                  </a:r>
                </a:p>
              </p:txBody>
            </p:sp>
          </p:grpSp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830" y="3926"/>
                <a:ext cx="36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b="1" dirty="0">
                    <a:solidFill>
                      <a:srgbClr val="000000"/>
                    </a:solidFill>
                  </a:rPr>
                  <a:t> </a:t>
                </a:r>
                <a:r>
                  <a:rPr lang="nl-NL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</a:p>
            </p:txBody>
          </p:sp>
        </p:grpSp>
        <p:grpSp>
          <p:nvGrpSpPr>
            <p:cNvPr id="27675" name="Group 58"/>
            <p:cNvGrpSpPr>
              <a:grpSpLocks/>
            </p:cNvGrpSpPr>
            <p:nvPr/>
          </p:nvGrpSpPr>
          <p:grpSpPr bwMode="auto">
            <a:xfrm>
              <a:off x="1951" y="3810"/>
              <a:ext cx="2812" cy="498"/>
              <a:chOff x="1951" y="3810"/>
              <a:chExt cx="2812" cy="498"/>
            </a:xfrm>
          </p:grpSpPr>
          <p:grpSp>
            <p:nvGrpSpPr>
              <p:cNvPr id="27676" name="Groep 56"/>
              <p:cNvGrpSpPr>
                <a:grpSpLocks/>
              </p:cNvGrpSpPr>
              <p:nvPr/>
            </p:nvGrpSpPr>
            <p:grpSpPr bwMode="auto">
              <a:xfrm>
                <a:off x="2356" y="3827"/>
                <a:ext cx="990" cy="481"/>
                <a:chOff x="3143240" y="1643050"/>
                <a:chExt cx="1571636" cy="763294"/>
              </a:xfrm>
            </p:grpSpPr>
            <p:sp>
              <p:nvSpPr>
                <p:cNvPr id="82" name="Tekstvak 81"/>
                <p:cNvSpPr txBox="1"/>
                <p:nvPr/>
              </p:nvSpPr>
              <p:spPr>
                <a:xfrm>
                  <a:off x="3159115" y="1643050"/>
                  <a:ext cx="785817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141</a:t>
                  </a:r>
                </a:p>
              </p:txBody>
            </p:sp>
            <p:sp>
              <p:nvSpPr>
                <p:cNvPr id="83" name="Tekstvak 82"/>
                <p:cNvSpPr txBox="1"/>
                <p:nvPr/>
              </p:nvSpPr>
              <p:spPr>
                <a:xfrm>
                  <a:off x="3786181" y="1709699"/>
                  <a:ext cx="928695" cy="5792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Ba</a:t>
                  </a:r>
                </a:p>
              </p:txBody>
            </p:sp>
            <p:sp>
              <p:nvSpPr>
                <p:cNvPr id="84" name="Tekstvak 83"/>
                <p:cNvSpPr txBox="1"/>
                <p:nvPr/>
              </p:nvSpPr>
              <p:spPr>
                <a:xfrm>
                  <a:off x="3143240" y="1949319"/>
                  <a:ext cx="785817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56</a:t>
                  </a:r>
                </a:p>
              </p:txBody>
            </p:sp>
          </p:grpSp>
          <p:cxnSp>
            <p:nvCxnSpPr>
              <p:cNvPr id="78" name="Rechte verbindingslijn met pijl 77"/>
              <p:cNvCxnSpPr/>
              <p:nvPr/>
            </p:nvCxnSpPr>
            <p:spPr>
              <a:xfrm>
                <a:off x="1951" y="4073"/>
                <a:ext cx="405" cy="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678" name="Group 64"/>
              <p:cNvGrpSpPr>
                <a:grpSpLocks/>
              </p:cNvGrpSpPr>
              <p:nvPr/>
            </p:nvGrpSpPr>
            <p:grpSpPr bwMode="auto">
              <a:xfrm>
                <a:off x="3176" y="3810"/>
                <a:ext cx="1587" cy="481"/>
                <a:chOff x="3288" y="3810"/>
                <a:chExt cx="1587" cy="481"/>
              </a:xfrm>
            </p:grpSpPr>
            <p:grpSp>
              <p:nvGrpSpPr>
                <p:cNvPr id="27679" name="Groep 49"/>
                <p:cNvGrpSpPr>
                  <a:grpSpLocks/>
                </p:cNvGrpSpPr>
                <p:nvPr/>
              </p:nvGrpSpPr>
              <p:grpSpPr bwMode="auto">
                <a:xfrm>
                  <a:off x="3437" y="3810"/>
                  <a:ext cx="849" cy="481"/>
                  <a:chOff x="2168508" y="1824026"/>
                  <a:chExt cx="1347798" cy="763294"/>
                </a:xfrm>
              </p:grpSpPr>
              <p:sp>
                <p:nvSpPr>
                  <p:cNvPr id="79" name="Tekstvak 78"/>
                  <p:cNvSpPr txBox="1"/>
                  <p:nvPr/>
                </p:nvSpPr>
                <p:spPr>
                  <a:xfrm>
                    <a:off x="2184382" y="1824026"/>
                    <a:ext cx="785819" cy="45702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rPr>
                      <a:t>92</a:t>
                    </a:r>
                  </a:p>
                </p:txBody>
              </p:sp>
              <p:sp>
                <p:nvSpPr>
                  <p:cNvPr id="80" name="Tekstvak 79"/>
                  <p:cNvSpPr txBox="1"/>
                  <p:nvPr/>
                </p:nvSpPr>
                <p:spPr>
                  <a:xfrm>
                    <a:off x="2811450" y="1890675"/>
                    <a:ext cx="704855" cy="579215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rPr>
                      <a:t>Kr</a:t>
                    </a:r>
                  </a:p>
                </p:txBody>
              </p:sp>
              <p:sp>
                <p:nvSpPr>
                  <p:cNvPr id="81" name="Tekstvak 80"/>
                  <p:cNvSpPr txBox="1"/>
                  <p:nvPr/>
                </p:nvSpPr>
                <p:spPr>
                  <a:xfrm>
                    <a:off x="2168507" y="2130296"/>
                    <a:ext cx="785819" cy="45702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rPr>
                      <a:t>36</a:t>
                    </a:r>
                  </a:p>
                </p:txBody>
              </p:sp>
            </p:grpSp>
            <p:sp>
              <p:nvSpPr>
                <p:cNvPr id="234565" name="Rectangle 69"/>
                <p:cNvSpPr>
                  <a:spLocks noChangeArrowheads="1"/>
                </p:cNvSpPr>
                <p:nvPr/>
              </p:nvSpPr>
              <p:spPr bwMode="auto">
                <a:xfrm>
                  <a:off x="3288" y="3930"/>
                  <a:ext cx="22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+</a:t>
                  </a:r>
                </a:p>
              </p:txBody>
            </p:sp>
            <p:grpSp>
              <p:nvGrpSpPr>
                <p:cNvPr id="27681" name="Group 70"/>
                <p:cNvGrpSpPr>
                  <a:grpSpLocks/>
                </p:cNvGrpSpPr>
                <p:nvPr/>
              </p:nvGrpSpPr>
              <p:grpSpPr bwMode="auto">
                <a:xfrm>
                  <a:off x="4214" y="3858"/>
                  <a:ext cx="661" cy="365"/>
                  <a:chOff x="4286" y="3858"/>
                  <a:chExt cx="661" cy="365"/>
                </a:xfrm>
              </p:grpSpPr>
              <p:sp>
                <p:nvSpPr>
                  <p:cNvPr id="23456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3929"/>
                    <a:ext cx="22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altLang="nl-NL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</a:rPr>
                      <a:t>+</a:t>
                    </a:r>
                  </a:p>
                </p:txBody>
              </p:sp>
              <p:sp>
                <p:nvSpPr>
                  <p:cNvPr id="234568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3858"/>
                    <a:ext cx="517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altLang="nl-NL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mic Sans MS" pitchFamily="66" charset="0"/>
                      </a:rPr>
                      <a:t>3</a:t>
                    </a:r>
                    <a:r>
                      <a:rPr lang="nl-NL" altLang="nl-NL" sz="32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rPr>
                      <a:t> </a:t>
                    </a:r>
                    <a:r>
                      <a:rPr lang="nl-NL" altLang="nl-NL" sz="32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rPr>
                      <a:t>n</a:t>
                    </a:r>
                  </a:p>
                </p:txBody>
              </p:sp>
            </p:grpSp>
          </p:grpSp>
        </p:grpSp>
      </p:grpSp>
      <p:sp>
        <p:nvSpPr>
          <p:cNvPr id="307223" name="AutoShape 23"/>
          <p:cNvSpPr>
            <a:spLocks noChangeArrowheads="1"/>
          </p:cNvSpPr>
          <p:nvPr/>
        </p:nvSpPr>
        <p:spPr bwMode="auto">
          <a:xfrm>
            <a:off x="3708400" y="879475"/>
            <a:ext cx="5040313" cy="1439863"/>
          </a:xfrm>
          <a:prstGeom prst="wedgeRoundRectCallout">
            <a:avLst>
              <a:gd name="adj1" fmla="val -15954"/>
              <a:gd name="adj2" fmla="val 4592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Na de splijting zijn er twee kleinere kernen, 3 neutronen EN warmte-energie!</a:t>
            </a:r>
          </a:p>
        </p:txBody>
      </p:sp>
      <p:sp>
        <p:nvSpPr>
          <p:cNvPr id="307224" name="AutoShape 24"/>
          <p:cNvSpPr>
            <a:spLocks noChangeArrowheads="1"/>
          </p:cNvSpPr>
          <p:nvPr/>
        </p:nvSpPr>
        <p:spPr bwMode="auto">
          <a:xfrm>
            <a:off x="3132138" y="0"/>
            <a:ext cx="5040312" cy="1800225"/>
          </a:xfrm>
          <a:prstGeom prst="wedgeRoundRectCallout">
            <a:avLst>
              <a:gd name="adj1" fmla="val -6440"/>
              <a:gd name="adj2" fmla="val 9135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Met deze </a:t>
            </a:r>
            <a:r>
              <a:rPr lang="nl-NL" altLang="nl-NL" sz="2400" b="1" u="sng">
                <a:solidFill>
                  <a:srgbClr val="FF3300"/>
                </a:solidFill>
                <a:latin typeface="Comic Sans MS" pitchFamily="66" charset="0"/>
              </a:rPr>
              <a:t>warmte-energie</a:t>
            </a: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 wordt </a:t>
            </a:r>
            <a:r>
              <a:rPr lang="nl-NL" altLang="nl-NL" sz="2400" b="1" u="sng">
                <a:solidFill>
                  <a:srgbClr val="FF3300"/>
                </a:solidFill>
                <a:latin typeface="Comic Sans MS" pitchFamily="66" charset="0"/>
              </a:rPr>
              <a:t>stoom</a:t>
            </a: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 gemaakt die een </a:t>
            </a:r>
            <a:r>
              <a:rPr lang="nl-NL" altLang="nl-NL" sz="2400" b="1" u="sng">
                <a:solidFill>
                  <a:srgbClr val="FF3300"/>
                </a:solidFill>
                <a:latin typeface="Comic Sans MS" pitchFamily="66" charset="0"/>
              </a:rPr>
              <a:t>turbine</a:t>
            </a: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 aandrijft waardoor een </a:t>
            </a:r>
            <a:r>
              <a:rPr lang="nl-NL" altLang="nl-NL" sz="2400" b="1" u="sng">
                <a:solidFill>
                  <a:srgbClr val="FF3300"/>
                </a:solidFill>
                <a:latin typeface="Comic Sans MS" pitchFamily="66" charset="0"/>
              </a:rPr>
              <a:t>generator</a:t>
            </a:r>
            <a:r>
              <a:rPr lang="nl-NL" altLang="nl-NL" sz="2400" b="1">
                <a:solidFill>
                  <a:srgbClr val="FF3300"/>
                </a:solidFill>
                <a:latin typeface="Comic Sans MS" pitchFamily="66" charset="0"/>
              </a:rPr>
              <a:t> stroom opwekt!</a:t>
            </a:r>
          </a:p>
        </p:txBody>
      </p:sp>
      <p:grpSp>
        <p:nvGrpSpPr>
          <p:cNvPr id="234571" name="Group 75"/>
          <p:cNvGrpSpPr>
            <a:grpSpLocks/>
          </p:cNvGrpSpPr>
          <p:nvPr/>
        </p:nvGrpSpPr>
        <p:grpSpPr bwMode="auto">
          <a:xfrm>
            <a:off x="0" y="188913"/>
            <a:ext cx="4716463" cy="3298825"/>
            <a:chOff x="0" y="119"/>
            <a:chExt cx="2971" cy="2078"/>
          </a:xfrm>
        </p:grpSpPr>
        <p:sp>
          <p:nvSpPr>
            <p:cNvPr id="27672" name="AutoShape 25"/>
            <p:cNvSpPr>
              <a:spLocks noChangeArrowheads="1"/>
            </p:cNvSpPr>
            <p:nvPr/>
          </p:nvSpPr>
          <p:spPr bwMode="auto">
            <a:xfrm>
              <a:off x="113" y="119"/>
              <a:ext cx="2858" cy="1134"/>
            </a:xfrm>
            <a:prstGeom prst="wedgeRoundRectCallout">
              <a:avLst>
                <a:gd name="adj1" fmla="val -49792"/>
                <a:gd name="adj2" fmla="val 112611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400" b="1">
                  <a:solidFill>
                    <a:srgbClr val="FF3300"/>
                  </a:solidFill>
                  <a:latin typeface="Comic Sans MS" pitchFamily="66" charset="0"/>
                </a:rPr>
                <a:t>Een neutron wordt met 10.000 km/h op een U-235 kern geschoten waardoor de kern splijt.</a:t>
              </a:r>
            </a:p>
          </p:txBody>
        </p:sp>
        <p:sp>
          <p:nvSpPr>
            <p:cNvPr id="27673" name="Oval 77"/>
            <p:cNvSpPr>
              <a:spLocks noChangeAspect="1" noChangeArrowheads="1"/>
            </p:cNvSpPr>
            <p:nvPr/>
          </p:nvSpPr>
          <p:spPr bwMode="auto">
            <a:xfrm flipH="1">
              <a:off x="0" y="2016"/>
              <a:ext cx="181" cy="18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34574" name="Group 17"/>
          <p:cNvGrpSpPr>
            <a:grpSpLocks/>
          </p:cNvGrpSpPr>
          <p:nvPr/>
        </p:nvGrpSpPr>
        <p:grpSpPr bwMode="auto">
          <a:xfrm>
            <a:off x="4772025" y="2387600"/>
            <a:ext cx="1706563" cy="1922463"/>
            <a:chOff x="3683" y="1071"/>
            <a:chExt cx="1075" cy="1211"/>
          </a:xfrm>
        </p:grpSpPr>
        <p:sp>
          <p:nvSpPr>
            <p:cNvPr id="27670" name="AutoShape 18"/>
            <p:cNvSpPr>
              <a:spLocks noChangeArrowheads="1"/>
            </p:cNvSpPr>
            <p:nvPr/>
          </p:nvSpPr>
          <p:spPr bwMode="auto">
            <a:xfrm>
              <a:off x="3683" y="1071"/>
              <a:ext cx="1075" cy="121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7671" name="Text Box 19"/>
            <p:cNvSpPr txBox="1">
              <a:spLocks noChangeArrowheads="1"/>
            </p:cNvSpPr>
            <p:nvPr/>
          </p:nvSpPr>
          <p:spPr bwMode="auto">
            <a:xfrm>
              <a:off x="3814" y="1466"/>
              <a:ext cx="8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</a:rPr>
                <a:t>energie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91692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4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45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6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4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4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07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7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3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7" grpId="0" autoUpdateAnimBg="0"/>
      <p:bldP spid="234500" grpId="0" animBg="1"/>
      <p:bldP spid="234500" grpId="1" animBg="1"/>
      <p:bldP spid="234519" grpId="0" animBg="1"/>
      <p:bldP spid="234519" grpId="1" animBg="1"/>
      <p:bldP spid="234520" grpId="0" animBg="1"/>
      <p:bldP spid="234520" grpId="1" animBg="1"/>
      <p:bldP spid="234521" grpId="0" animBg="1"/>
      <p:bldP spid="234521" grpId="1" animBg="1"/>
      <p:bldP spid="234522" grpId="0" animBg="1"/>
      <p:bldP spid="234523" grpId="0" animBg="1"/>
      <p:bldP spid="234524" grpId="0" animBg="1"/>
      <p:bldP spid="307223" grpId="0" animBg="1"/>
      <p:bldP spid="3072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728" name="Group 288"/>
          <p:cNvGrpSpPr>
            <a:grpSpLocks/>
          </p:cNvGrpSpPr>
          <p:nvPr/>
        </p:nvGrpSpPr>
        <p:grpSpPr bwMode="auto">
          <a:xfrm>
            <a:off x="1466850" y="3086100"/>
            <a:ext cx="1893888" cy="1371600"/>
            <a:chOff x="924" y="1944"/>
            <a:chExt cx="1193" cy="864"/>
          </a:xfrm>
        </p:grpSpPr>
        <p:grpSp>
          <p:nvGrpSpPr>
            <p:cNvPr id="28882" name="Group 248"/>
            <p:cNvGrpSpPr>
              <a:grpSpLocks/>
            </p:cNvGrpSpPr>
            <p:nvPr/>
          </p:nvGrpSpPr>
          <p:grpSpPr bwMode="auto">
            <a:xfrm>
              <a:off x="976" y="1944"/>
              <a:ext cx="1072" cy="816"/>
              <a:chOff x="976" y="1928"/>
              <a:chExt cx="1072" cy="816"/>
            </a:xfrm>
          </p:grpSpPr>
          <p:sp>
            <p:nvSpPr>
              <p:cNvPr id="28887" name="Oval 113" descr="Bol"/>
              <p:cNvSpPr>
                <a:spLocks noChangeAspect="1" noChangeArrowheads="1"/>
              </p:cNvSpPr>
              <p:nvPr/>
            </p:nvSpPr>
            <p:spPr bwMode="auto">
              <a:xfrm>
                <a:off x="1656" y="2432"/>
                <a:ext cx="90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8" name="Oval 114" descr="Bol"/>
              <p:cNvSpPr>
                <a:spLocks noChangeAspect="1" noChangeArrowheads="1"/>
              </p:cNvSpPr>
              <p:nvPr/>
            </p:nvSpPr>
            <p:spPr bwMode="auto">
              <a:xfrm>
                <a:off x="1284" y="2419"/>
                <a:ext cx="91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889" name="Group 160"/>
              <p:cNvGrpSpPr>
                <a:grpSpLocks/>
              </p:cNvGrpSpPr>
              <p:nvPr/>
            </p:nvGrpSpPr>
            <p:grpSpPr bwMode="auto">
              <a:xfrm>
                <a:off x="976" y="1928"/>
                <a:ext cx="1072" cy="816"/>
                <a:chOff x="976" y="1928"/>
                <a:chExt cx="1072" cy="816"/>
              </a:xfrm>
            </p:grpSpPr>
            <p:sp>
              <p:nvSpPr>
                <p:cNvPr id="28890" name="Freeform 155"/>
                <p:cNvSpPr>
                  <a:spLocks/>
                </p:cNvSpPr>
                <p:nvPr/>
              </p:nvSpPr>
              <p:spPr bwMode="auto">
                <a:xfrm>
                  <a:off x="976" y="1952"/>
                  <a:ext cx="528" cy="792"/>
                </a:xfrm>
                <a:custGeom>
                  <a:avLst/>
                  <a:gdLst>
                    <a:gd name="T0" fmla="*/ 528 w 528"/>
                    <a:gd name="T1" fmla="*/ 0 h 792"/>
                    <a:gd name="T2" fmla="*/ 0 w 528"/>
                    <a:gd name="T3" fmla="*/ 792 h 792"/>
                    <a:gd name="T4" fmla="*/ 0 60000 65536"/>
                    <a:gd name="T5" fmla="*/ 0 60000 65536"/>
                    <a:gd name="T6" fmla="*/ 0 w 528"/>
                    <a:gd name="T7" fmla="*/ 0 h 792"/>
                    <a:gd name="T8" fmla="*/ 528 w 528"/>
                    <a:gd name="T9" fmla="*/ 792 h 7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792">
                      <a:moveTo>
                        <a:pt x="528" y="0"/>
                      </a:moveTo>
                      <a:lnTo>
                        <a:pt x="0" y="79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91" name="Freeform 156"/>
                <p:cNvSpPr>
                  <a:spLocks/>
                </p:cNvSpPr>
                <p:nvPr/>
              </p:nvSpPr>
              <p:spPr bwMode="auto">
                <a:xfrm>
                  <a:off x="1328" y="1960"/>
                  <a:ext cx="192" cy="488"/>
                </a:xfrm>
                <a:custGeom>
                  <a:avLst/>
                  <a:gdLst>
                    <a:gd name="T0" fmla="*/ 192 w 192"/>
                    <a:gd name="T1" fmla="*/ 0 h 488"/>
                    <a:gd name="T2" fmla="*/ 0 w 192"/>
                    <a:gd name="T3" fmla="*/ 488 h 488"/>
                    <a:gd name="T4" fmla="*/ 0 60000 65536"/>
                    <a:gd name="T5" fmla="*/ 0 60000 65536"/>
                    <a:gd name="T6" fmla="*/ 0 w 192"/>
                    <a:gd name="T7" fmla="*/ 0 h 488"/>
                    <a:gd name="T8" fmla="*/ 192 w 192"/>
                    <a:gd name="T9" fmla="*/ 488 h 4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488">
                      <a:moveTo>
                        <a:pt x="192" y="0"/>
                      </a:moveTo>
                      <a:lnTo>
                        <a:pt x="0" y="48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92" name="Freeform 157"/>
                <p:cNvSpPr>
                  <a:spLocks/>
                </p:cNvSpPr>
                <p:nvPr/>
              </p:nvSpPr>
              <p:spPr bwMode="auto">
                <a:xfrm>
                  <a:off x="1528" y="1960"/>
                  <a:ext cx="176" cy="512"/>
                </a:xfrm>
                <a:custGeom>
                  <a:avLst/>
                  <a:gdLst>
                    <a:gd name="T0" fmla="*/ 0 w 176"/>
                    <a:gd name="T1" fmla="*/ 0 h 512"/>
                    <a:gd name="T2" fmla="*/ 176 w 176"/>
                    <a:gd name="T3" fmla="*/ 512 h 512"/>
                    <a:gd name="T4" fmla="*/ 0 60000 65536"/>
                    <a:gd name="T5" fmla="*/ 0 60000 65536"/>
                    <a:gd name="T6" fmla="*/ 0 w 176"/>
                    <a:gd name="T7" fmla="*/ 0 h 512"/>
                    <a:gd name="T8" fmla="*/ 176 w 176"/>
                    <a:gd name="T9" fmla="*/ 512 h 5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" h="512">
                      <a:moveTo>
                        <a:pt x="0" y="0"/>
                      </a:moveTo>
                      <a:lnTo>
                        <a:pt x="176" y="51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93" name="Freeform 158"/>
                <p:cNvSpPr>
                  <a:spLocks/>
                </p:cNvSpPr>
                <p:nvPr/>
              </p:nvSpPr>
              <p:spPr bwMode="auto">
                <a:xfrm>
                  <a:off x="1512" y="1968"/>
                  <a:ext cx="8" cy="744"/>
                </a:xfrm>
                <a:custGeom>
                  <a:avLst/>
                  <a:gdLst>
                    <a:gd name="T0" fmla="*/ 8 w 8"/>
                    <a:gd name="T1" fmla="*/ 0 h 744"/>
                    <a:gd name="T2" fmla="*/ 0 w 8"/>
                    <a:gd name="T3" fmla="*/ 744 h 744"/>
                    <a:gd name="T4" fmla="*/ 0 60000 65536"/>
                    <a:gd name="T5" fmla="*/ 0 60000 65536"/>
                    <a:gd name="T6" fmla="*/ 0 w 8"/>
                    <a:gd name="T7" fmla="*/ 0 h 744"/>
                    <a:gd name="T8" fmla="*/ 8 w 8"/>
                    <a:gd name="T9" fmla="*/ 744 h 7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744">
                      <a:moveTo>
                        <a:pt x="8" y="0"/>
                      </a:moveTo>
                      <a:lnTo>
                        <a:pt x="0" y="744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94" name="Freeform 159"/>
                <p:cNvSpPr>
                  <a:spLocks/>
                </p:cNvSpPr>
                <p:nvPr/>
              </p:nvSpPr>
              <p:spPr bwMode="auto">
                <a:xfrm>
                  <a:off x="1520" y="1928"/>
                  <a:ext cx="528" cy="808"/>
                </a:xfrm>
                <a:custGeom>
                  <a:avLst/>
                  <a:gdLst>
                    <a:gd name="T0" fmla="*/ 0 w 528"/>
                    <a:gd name="T1" fmla="*/ 0 h 808"/>
                    <a:gd name="T2" fmla="*/ 528 w 528"/>
                    <a:gd name="T3" fmla="*/ 808 h 808"/>
                    <a:gd name="T4" fmla="*/ 0 60000 65536"/>
                    <a:gd name="T5" fmla="*/ 0 60000 65536"/>
                    <a:gd name="T6" fmla="*/ 0 w 528"/>
                    <a:gd name="T7" fmla="*/ 0 h 808"/>
                    <a:gd name="T8" fmla="*/ 528 w 528"/>
                    <a:gd name="T9" fmla="*/ 808 h 80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808">
                      <a:moveTo>
                        <a:pt x="0" y="0"/>
                      </a:moveTo>
                      <a:lnTo>
                        <a:pt x="528" y="80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8883" name="Group 78"/>
            <p:cNvGrpSpPr>
              <a:grpSpLocks/>
            </p:cNvGrpSpPr>
            <p:nvPr/>
          </p:nvGrpSpPr>
          <p:grpSpPr bwMode="auto">
            <a:xfrm>
              <a:off x="924" y="2714"/>
              <a:ext cx="1193" cy="94"/>
              <a:chOff x="924" y="2976"/>
              <a:chExt cx="1193" cy="94"/>
            </a:xfrm>
          </p:grpSpPr>
          <p:sp>
            <p:nvSpPr>
              <p:cNvPr id="28884" name="Oval 75"/>
              <p:cNvSpPr>
                <a:spLocks noChangeAspect="1" noChangeArrowheads="1"/>
              </p:cNvSpPr>
              <p:nvPr/>
            </p:nvSpPr>
            <p:spPr bwMode="auto">
              <a:xfrm>
                <a:off x="924" y="2976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5" name="Oval 76"/>
              <p:cNvSpPr>
                <a:spLocks noChangeAspect="1" noChangeArrowheads="1"/>
              </p:cNvSpPr>
              <p:nvPr/>
            </p:nvSpPr>
            <p:spPr bwMode="auto">
              <a:xfrm>
                <a:off x="1474" y="2976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6" name="Oval 77"/>
              <p:cNvSpPr>
                <a:spLocks noChangeAspect="1" noChangeArrowheads="1"/>
              </p:cNvSpPr>
              <p:nvPr/>
            </p:nvSpPr>
            <p:spPr bwMode="auto">
              <a:xfrm>
                <a:off x="2026" y="2979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7730" name="Group 290"/>
          <p:cNvGrpSpPr>
            <a:grpSpLocks/>
          </p:cNvGrpSpPr>
          <p:nvPr/>
        </p:nvGrpSpPr>
        <p:grpSpPr bwMode="auto">
          <a:xfrm>
            <a:off x="6702425" y="3086100"/>
            <a:ext cx="1893888" cy="1368425"/>
            <a:chOff x="4222" y="1944"/>
            <a:chExt cx="1193" cy="862"/>
          </a:xfrm>
        </p:grpSpPr>
        <p:grpSp>
          <p:nvGrpSpPr>
            <p:cNvPr id="28869" name="Group 83"/>
            <p:cNvGrpSpPr>
              <a:grpSpLocks/>
            </p:cNvGrpSpPr>
            <p:nvPr/>
          </p:nvGrpSpPr>
          <p:grpSpPr bwMode="auto">
            <a:xfrm>
              <a:off x="4222" y="2712"/>
              <a:ext cx="1193" cy="94"/>
              <a:chOff x="924" y="2976"/>
              <a:chExt cx="1193" cy="94"/>
            </a:xfrm>
          </p:grpSpPr>
          <p:sp>
            <p:nvSpPr>
              <p:cNvPr id="28879" name="Oval 84"/>
              <p:cNvSpPr>
                <a:spLocks noChangeAspect="1" noChangeArrowheads="1"/>
              </p:cNvSpPr>
              <p:nvPr/>
            </p:nvSpPr>
            <p:spPr bwMode="auto">
              <a:xfrm>
                <a:off x="924" y="2976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0" name="Oval 85"/>
              <p:cNvSpPr>
                <a:spLocks noChangeAspect="1" noChangeArrowheads="1"/>
              </p:cNvSpPr>
              <p:nvPr/>
            </p:nvSpPr>
            <p:spPr bwMode="auto">
              <a:xfrm>
                <a:off x="1474" y="2976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1" name="Oval 86"/>
              <p:cNvSpPr>
                <a:spLocks noChangeAspect="1" noChangeArrowheads="1"/>
              </p:cNvSpPr>
              <p:nvPr/>
            </p:nvSpPr>
            <p:spPr bwMode="auto">
              <a:xfrm>
                <a:off x="2026" y="2979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870" name="Group 250"/>
            <p:cNvGrpSpPr>
              <a:grpSpLocks/>
            </p:cNvGrpSpPr>
            <p:nvPr/>
          </p:nvGrpSpPr>
          <p:grpSpPr bwMode="auto">
            <a:xfrm>
              <a:off x="4281" y="1944"/>
              <a:ext cx="1072" cy="816"/>
              <a:chOff x="4281" y="1928"/>
              <a:chExt cx="1072" cy="816"/>
            </a:xfrm>
          </p:grpSpPr>
          <p:sp>
            <p:nvSpPr>
              <p:cNvPr id="28871" name="Oval 169" descr="Bol"/>
              <p:cNvSpPr>
                <a:spLocks noChangeAspect="1" noChangeArrowheads="1"/>
              </p:cNvSpPr>
              <p:nvPr/>
            </p:nvSpPr>
            <p:spPr bwMode="auto">
              <a:xfrm>
                <a:off x="4961" y="2432"/>
                <a:ext cx="90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72" name="Oval 170" descr="Bol"/>
              <p:cNvSpPr>
                <a:spLocks noChangeAspect="1" noChangeArrowheads="1"/>
              </p:cNvSpPr>
              <p:nvPr/>
            </p:nvSpPr>
            <p:spPr bwMode="auto">
              <a:xfrm>
                <a:off x="4589" y="2419"/>
                <a:ext cx="91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873" name="Group 171"/>
              <p:cNvGrpSpPr>
                <a:grpSpLocks/>
              </p:cNvGrpSpPr>
              <p:nvPr/>
            </p:nvGrpSpPr>
            <p:grpSpPr bwMode="auto">
              <a:xfrm>
                <a:off x="4281" y="1928"/>
                <a:ext cx="1072" cy="816"/>
                <a:chOff x="976" y="1928"/>
                <a:chExt cx="1072" cy="816"/>
              </a:xfrm>
            </p:grpSpPr>
            <p:sp>
              <p:nvSpPr>
                <p:cNvPr id="28874" name="Freeform 172"/>
                <p:cNvSpPr>
                  <a:spLocks/>
                </p:cNvSpPr>
                <p:nvPr/>
              </p:nvSpPr>
              <p:spPr bwMode="auto">
                <a:xfrm>
                  <a:off x="976" y="1952"/>
                  <a:ext cx="528" cy="792"/>
                </a:xfrm>
                <a:custGeom>
                  <a:avLst/>
                  <a:gdLst>
                    <a:gd name="T0" fmla="*/ 528 w 528"/>
                    <a:gd name="T1" fmla="*/ 0 h 792"/>
                    <a:gd name="T2" fmla="*/ 0 w 528"/>
                    <a:gd name="T3" fmla="*/ 792 h 792"/>
                    <a:gd name="T4" fmla="*/ 0 60000 65536"/>
                    <a:gd name="T5" fmla="*/ 0 60000 65536"/>
                    <a:gd name="T6" fmla="*/ 0 w 528"/>
                    <a:gd name="T7" fmla="*/ 0 h 792"/>
                    <a:gd name="T8" fmla="*/ 528 w 528"/>
                    <a:gd name="T9" fmla="*/ 792 h 7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792">
                      <a:moveTo>
                        <a:pt x="528" y="0"/>
                      </a:moveTo>
                      <a:lnTo>
                        <a:pt x="0" y="79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75" name="Freeform 173"/>
                <p:cNvSpPr>
                  <a:spLocks/>
                </p:cNvSpPr>
                <p:nvPr/>
              </p:nvSpPr>
              <p:spPr bwMode="auto">
                <a:xfrm>
                  <a:off x="1328" y="1960"/>
                  <a:ext cx="192" cy="488"/>
                </a:xfrm>
                <a:custGeom>
                  <a:avLst/>
                  <a:gdLst>
                    <a:gd name="T0" fmla="*/ 192 w 192"/>
                    <a:gd name="T1" fmla="*/ 0 h 488"/>
                    <a:gd name="T2" fmla="*/ 0 w 192"/>
                    <a:gd name="T3" fmla="*/ 488 h 488"/>
                    <a:gd name="T4" fmla="*/ 0 60000 65536"/>
                    <a:gd name="T5" fmla="*/ 0 60000 65536"/>
                    <a:gd name="T6" fmla="*/ 0 w 192"/>
                    <a:gd name="T7" fmla="*/ 0 h 488"/>
                    <a:gd name="T8" fmla="*/ 192 w 192"/>
                    <a:gd name="T9" fmla="*/ 488 h 4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488">
                      <a:moveTo>
                        <a:pt x="192" y="0"/>
                      </a:moveTo>
                      <a:lnTo>
                        <a:pt x="0" y="48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76" name="Freeform 174"/>
                <p:cNvSpPr>
                  <a:spLocks/>
                </p:cNvSpPr>
                <p:nvPr/>
              </p:nvSpPr>
              <p:spPr bwMode="auto">
                <a:xfrm>
                  <a:off x="1528" y="1960"/>
                  <a:ext cx="176" cy="512"/>
                </a:xfrm>
                <a:custGeom>
                  <a:avLst/>
                  <a:gdLst>
                    <a:gd name="T0" fmla="*/ 0 w 176"/>
                    <a:gd name="T1" fmla="*/ 0 h 512"/>
                    <a:gd name="T2" fmla="*/ 176 w 176"/>
                    <a:gd name="T3" fmla="*/ 512 h 512"/>
                    <a:gd name="T4" fmla="*/ 0 60000 65536"/>
                    <a:gd name="T5" fmla="*/ 0 60000 65536"/>
                    <a:gd name="T6" fmla="*/ 0 w 176"/>
                    <a:gd name="T7" fmla="*/ 0 h 512"/>
                    <a:gd name="T8" fmla="*/ 176 w 176"/>
                    <a:gd name="T9" fmla="*/ 512 h 5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" h="512">
                      <a:moveTo>
                        <a:pt x="0" y="0"/>
                      </a:moveTo>
                      <a:lnTo>
                        <a:pt x="176" y="51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77" name="Freeform 175"/>
                <p:cNvSpPr>
                  <a:spLocks/>
                </p:cNvSpPr>
                <p:nvPr/>
              </p:nvSpPr>
              <p:spPr bwMode="auto">
                <a:xfrm>
                  <a:off x="1512" y="1968"/>
                  <a:ext cx="8" cy="744"/>
                </a:xfrm>
                <a:custGeom>
                  <a:avLst/>
                  <a:gdLst>
                    <a:gd name="T0" fmla="*/ 8 w 8"/>
                    <a:gd name="T1" fmla="*/ 0 h 744"/>
                    <a:gd name="T2" fmla="*/ 0 w 8"/>
                    <a:gd name="T3" fmla="*/ 744 h 744"/>
                    <a:gd name="T4" fmla="*/ 0 60000 65536"/>
                    <a:gd name="T5" fmla="*/ 0 60000 65536"/>
                    <a:gd name="T6" fmla="*/ 0 w 8"/>
                    <a:gd name="T7" fmla="*/ 0 h 744"/>
                    <a:gd name="T8" fmla="*/ 8 w 8"/>
                    <a:gd name="T9" fmla="*/ 744 h 7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744">
                      <a:moveTo>
                        <a:pt x="8" y="0"/>
                      </a:moveTo>
                      <a:lnTo>
                        <a:pt x="0" y="744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78" name="Freeform 176"/>
                <p:cNvSpPr>
                  <a:spLocks/>
                </p:cNvSpPr>
                <p:nvPr/>
              </p:nvSpPr>
              <p:spPr bwMode="auto">
                <a:xfrm>
                  <a:off x="1520" y="1928"/>
                  <a:ext cx="528" cy="808"/>
                </a:xfrm>
                <a:custGeom>
                  <a:avLst/>
                  <a:gdLst>
                    <a:gd name="T0" fmla="*/ 0 w 528"/>
                    <a:gd name="T1" fmla="*/ 0 h 808"/>
                    <a:gd name="T2" fmla="*/ 528 w 528"/>
                    <a:gd name="T3" fmla="*/ 808 h 808"/>
                    <a:gd name="T4" fmla="*/ 0 60000 65536"/>
                    <a:gd name="T5" fmla="*/ 0 60000 65536"/>
                    <a:gd name="T6" fmla="*/ 0 w 528"/>
                    <a:gd name="T7" fmla="*/ 0 h 808"/>
                    <a:gd name="T8" fmla="*/ 528 w 528"/>
                    <a:gd name="T9" fmla="*/ 808 h 80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808">
                      <a:moveTo>
                        <a:pt x="0" y="0"/>
                      </a:moveTo>
                      <a:lnTo>
                        <a:pt x="528" y="80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731" name="Group 291"/>
          <p:cNvGrpSpPr>
            <a:grpSpLocks/>
          </p:cNvGrpSpPr>
          <p:nvPr/>
        </p:nvGrpSpPr>
        <p:grpSpPr bwMode="auto">
          <a:xfrm>
            <a:off x="4079875" y="3068638"/>
            <a:ext cx="1893888" cy="1393825"/>
            <a:chOff x="2570" y="1933"/>
            <a:chExt cx="1193" cy="878"/>
          </a:xfrm>
        </p:grpSpPr>
        <p:sp>
          <p:nvSpPr>
            <p:cNvPr id="28856" name="Oval 161" descr="Bol"/>
            <p:cNvSpPr>
              <a:spLocks noChangeAspect="1" noChangeArrowheads="1"/>
            </p:cNvSpPr>
            <p:nvPr/>
          </p:nvSpPr>
          <p:spPr bwMode="auto">
            <a:xfrm>
              <a:off x="3304" y="2437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857" name="Oval 162" descr="Bol"/>
            <p:cNvSpPr>
              <a:spLocks noChangeAspect="1" noChangeArrowheads="1"/>
            </p:cNvSpPr>
            <p:nvPr/>
          </p:nvSpPr>
          <p:spPr bwMode="auto">
            <a:xfrm>
              <a:off x="2932" y="2424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858" name="Group 289"/>
            <p:cNvGrpSpPr>
              <a:grpSpLocks/>
            </p:cNvGrpSpPr>
            <p:nvPr/>
          </p:nvGrpSpPr>
          <p:grpSpPr bwMode="auto">
            <a:xfrm>
              <a:off x="2570" y="1933"/>
              <a:ext cx="1193" cy="878"/>
              <a:chOff x="2570" y="1933"/>
              <a:chExt cx="1193" cy="878"/>
            </a:xfrm>
          </p:grpSpPr>
          <p:grpSp>
            <p:nvGrpSpPr>
              <p:cNvPr id="28859" name="Group 79"/>
              <p:cNvGrpSpPr>
                <a:grpSpLocks/>
              </p:cNvGrpSpPr>
              <p:nvPr/>
            </p:nvGrpSpPr>
            <p:grpSpPr bwMode="auto">
              <a:xfrm>
                <a:off x="2570" y="2717"/>
                <a:ext cx="1193" cy="94"/>
                <a:chOff x="924" y="2976"/>
                <a:chExt cx="1193" cy="94"/>
              </a:xfrm>
            </p:grpSpPr>
            <p:sp>
              <p:nvSpPr>
                <p:cNvPr id="28866" name="Oval 80"/>
                <p:cNvSpPr>
                  <a:spLocks noChangeAspect="1" noChangeArrowheads="1"/>
                </p:cNvSpPr>
                <p:nvPr/>
              </p:nvSpPr>
              <p:spPr bwMode="auto">
                <a:xfrm>
                  <a:off x="924" y="2976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7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976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8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026" y="2979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860" name="Group 163"/>
              <p:cNvGrpSpPr>
                <a:grpSpLocks/>
              </p:cNvGrpSpPr>
              <p:nvPr/>
            </p:nvGrpSpPr>
            <p:grpSpPr bwMode="auto">
              <a:xfrm>
                <a:off x="2624" y="1933"/>
                <a:ext cx="1072" cy="816"/>
                <a:chOff x="976" y="1928"/>
                <a:chExt cx="1072" cy="816"/>
              </a:xfrm>
            </p:grpSpPr>
            <p:sp>
              <p:nvSpPr>
                <p:cNvPr id="28861" name="Freeform 164"/>
                <p:cNvSpPr>
                  <a:spLocks/>
                </p:cNvSpPr>
                <p:nvPr/>
              </p:nvSpPr>
              <p:spPr bwMode="auto">
                <a:xfrm>
                  <a:off x="976" y="1952"/>
                  <a:ext cx="528" cy="792"/>
                </a:xfrm>
                <a:custGeom>
                  <a:avLst/>
                  <a:gdLst>
                    <a:gd name="T0" fmla="*/ 528 w 528"/>
                    <a:gd name="T1" fmla="*/ 0 h 792"/>
                    <a:gd name="T2" fmla="*/ 0 w 528"/>
                    <a:gd name="T3" fmla="*/ 792 h 792"/>
                    <a:gd name="T4" fmla="*/ 0 60000 65536"/>
                    <a:gd name="T5" fmla="*/ 0 60000 65536"/>
                    <a:gd name="T6" fmla="*/ 0 w 528"/>
                    <a:gd name="T7" fmla="*/ 0 h 792"/>
                    <a:gd name="T8" fmla="*/ 528 w 528"/>
                    <a:gd name="T9" fmla="*/ 792 h 7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792">
                      <a:moveTo>
                        <a:pt x="528" y="0"/>
                      </a:moveTo>
                      <a:lnTo>
                        <a:pt x="0" y="79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2" name="Freeform 165"/>
                <p:cNvSpPr>
                  <a:spLocks/>
                </p:cNvSpPr>
                <p:nvPr/>
              </p:nvSpPr>
              <p:spPr bwMode="auto">
                <a:xfrm>
                  <a:off x="1328" y="1960"/>
                  <a:ext cx="192" cy="488"/>
                </a:xfrm>
                <a:custGeom>
                  <a:avLst/>
                  <a:gdLst>
                    <a:gd name="T0" fmla="*/ 192 w 192"/>
                    <a:gd name="T1" fmla="*/ 0 h 488"/>
                    <a:gd name="T2" fmla="*/ 0 w 192"/>
                    <a:gd name="T3" fmla="*/ 488 h 488"/>
                    <a:gd name="T4" fmla="*/ 0 60000 65536"/>
                    <a:gd name="T5" fmla="*/ 0 60000 65536"/>
                    <a:gd name="T6" fmla="*/ 0 w 192"/>
                    <a:gd name="T7" fmla="*/ 0 h 488"/>
                    <a:gd name="T8" fmla="*/ 192 w 192"/>
                    <a:gd name="T9" fmla="*/ 488 h 48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488">
                      <a:moveTo>
                        <a:pt x="192" y="0"/>
                      </a:moveTo>
                      <a:lnTo>
                        <a:pt x="0" y="48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3" name="Freeform 166"/>
                <p:cNvSpPr>
                  <a:spLocks/>
                </p:cNvSpPr>
                <p:nvPr/>
              </p:nvSpPr>
              <p:spPr bwMode="auto">
                <a:xfrm>
                  <a:off x="1528" y="1960"/>
                  <a:ext cx="176" cy="512"/>
                </a:xfrm>
                <a:custGeom>
                  <a:avLst/>
                  <a:gdLst>
                    <a:gd name="T0" fmla="*/ 0 w 176"/>
                    <a:gd name="T1" fmla="*/ 0 h 512"/>
                    <a:gd name="T2" fmla="*/ 176 w 176"/>
                    <a:gd name="T3" fmla="*/ 512 h 512"/>
                    <a:gd name="T4" fmla="*/ 0 60000 65536"/>
                    <a:gd name="T5" fmla="*/ 0 60000 65536"/>
                    <a:gd name="T6" fmla="*/ 0 w 176"/>
                    <a:gd name="T7" fmla="*/ 0 h 512"/>
                    <a:gd name="T8" fmla="*/ 176 w 176"/>
                    <a:gd name="T9" fmla="*/ 512 h 5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" h="512">
                      <a:moveTo>
                        <a:pt x="0" y="0"/>
                      </a:moveTo>
                      <a:lnTo>
                        <a:pt x="176" y="51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4" name="Freeform 167"/>
                <p:cNvSpPr>
                  <a:spLocks/>
                </p:cNvSpPr>
                <p:nvPr/>
              </p:nvSpPr>
              <p:spPr bwMode="auto">
                <a:xfrm>
                  <a:off x="1512" y="1968"/>
                  <a:ext cx="8" cy="744"/>
                </a:xfrm>
                <a:custGeom>
                  <a:avLst/>
                  <a:gdLst>
                    <a:gd name="T0" fmla="*/ 8 w 8"/>
                    <a:gd name="T1" fmla="*/ 0 h 744"/>
                    <a:gd name="T2" fmla="*/ 0 w 8"/>
                    <a:gd name="T3" fmla="*/ 744 h 744"/>
                    <a:gd name="T4" fmla="*/ 0 60000 65536"/>
                    <a:gd name="T5" fmla="*/ 0 60000 65536"/>
                    <a:gd name="T6" fmla="*/ 0 w 8"/>
                    <a:gd name="T7" fmla="*/ 0 h 744"/>
                    <a:gd name="T8" fmla="*/ 8 w 8"/>
                    <a:gd name="T9" fmla="*/ 744 h 7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744">
                      <a:moveTo>
                        <a:pt x="8" y="0"/>
                      </a:moveTo>
                      <a:lnTo>
                        <a:pt x="0" y="744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65" name="Freeform 168"/>
                <p:cNvSpPr>
                  <a:spLocks/>
                </p:cNvSpPr>
                <p:nvPr/>
              </p:nvSpPr>
              <p:spPr bwMode="auto">
                <a:xfrm>
                  <a:off x="1520" y="1928"/>
                  <a:ext cx="528" cy="808"/>
                </a:xfrm>
                <a:custGeom>
                  <a:avLst/>
                  <a:gdLst>
                    <a:gd name="T0" fmla="*/ 0 w 528"/>
                    <a:gd name="T1" fmla="*/ 0 h 808"/>
                    <a:gd name="T2" fmla="*/ 528 w 528"/>
                    <a:gd name="T3" fmla="*/ 808 h 808"/>
                    <a:gd name="T4" fmla="*/ 0 60000 65536"/>
                    <a:gd name="T5" fmla="*/ 0 60000 65536"/>
                    <a:gd name="T6" fmla="*/ 0 w 528"/>
                    <a:gd name="T7" fmla="*/ 0 h 808"/>
                    <a:gd name="T8" fmla="*/ 528 w 528"/>
                    <a:gd name="T9" fmla="*/ 808 h 80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28" h="808">
                      <a:moveTo>
                        <a:pt x="0" y="0"/>
                      </a:moveTo>
                      <a:lnTo>
                        <a:pt x="528" y="808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17738" name="Rectangle 298"/>
          <p:cNvSpPr>
            <a:spLocks noGrp="1" noChangeArrowheads="1"/>
          </p:cNvSpPr>
          <p:nvPr>
            <p:ph type="ctrTitle" idx="4294967295"/>
          </p:nvPr>
        </p:nvSpPr>
        <p:spPr>
          <a:xfrm>
            <a:off x="34925" y="11113"/>
            <a:ext cx="9109075" cy="3619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Kernsplijting van U-235 en kettingreactie.</a:t>
            </a:r>
            <a:endParaRPr lang="nl-NL" altLang="nl-NL" sz="28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44" name="Oval 4"/>
          <p:cNvSpPr>
            <a:spLocks noChangeAspect="1" noChangeArrowheads="1"/>
          </p:cNvSpPr>
          <p:nvPr/>
        </p:nvSpPr>
        <p:spPr bwMode="auto">
          <a:xfrm>
            <a:off x="4957763" y="1211263"/>
            <a:ext cx="144462" cy="144462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456" name="Oval 16" descr="Bol"/>
          <p:cNvSpPr>
            <a:spLocks noChangeAspect="1" noChangeArrowheads="1"/>
          </p:cNvSpPr>
          <p:nvPr/>
        </p:nvSpPr>
        <p:spPr bwMode="auto">
          <a:xfrm>
            <a:off x="4884738" y="1368425"/>
            <a:ext cx="288925" cy="288925"/>
          </a:xfrm>
          <a:prstGeom prst="ellipse">
            <a:avLst/>
          </a:prstGeom>
          <a:pattFill prst="sphere">
            <a:fgClr>
              <a:srgbClr val="FF3300"/>
            </a:fgClr>
            <a:bgClr>
              <a:srgbClr val="99CC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grpSp>
        <p:nvGrpSpPr>
          <p:cNvPr id="317727" name="Group 287"/>
          <p:cNvGrpSpPr>
            <a:grpSpLocks/>
          </p:cNvGrpSpPr>
          <p:nvPr/>
        </p:nvGrpSpPr>
        <p:grpSpPr bwMode="auto">
          <a:xfrm>
            <a:off x="4656138" y="4746625"/>
            <a:ext cx="741362" cy="1419225"/>
            <a:chOff x="2933" y="2990"/>
            <a:chExt cx="467" cy="894"/>
          </a:xfrm>
        </p:grpSpPr>
        <p:sp>
          <p:nvSpPr>
            <p:cNvPr id="28842" name="Oval 208" descr="Bol"/>
            <p:cNvSpPr>
              <a:spLocks noChangeAspect="1" noChangeArrowheads="1"/>
            </p:cNvSpPr>
            <p:nvPr/>
          </p:nvSpPr>
          <p:spPr bwMode="auto">
            <a:xfrm>
              <a:off x="2941" y="3201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843" name="Group 282"/>
            <p:cNvGrpSpPr>
              <a:grpSpLocks/>
            </p:cNvGrpSpPr>
            <p:nvPr/>
          </p:nvGrpSpPr>
          <p:grpSpPr bwMode="auto">
            <a:xfrm>
              <a:off x="2933" y="2990"/>
              <a:ext cx="467" cy="894"/>
              <a:chOff x="2933" y="2990"/>
              <a:chExt cx="467" cy="894"/>
            </a:xfrm>
          </p:grpSpPr>
          <p:sp>
            <p:nvSpPr>
              <p:cNvPr id="28844" name="Oval 207" descr="Bol"/>
              <p:cNvSpPr>
                <a:spLocks noChangeAspect="1" noChangeArrowheads="1"/>
              </p:cNvSpPr>
              <p:nvPr/>
            </p:nvSpPr>
            <p:spPr bwMode="auto">
              <a:xfrm>
                <a:off x="3306" y="3203"/>
                <a:ext cx="90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845" name="Group 275"/>
              <p:cNvGrpSpPr>
                <a:grpSpLocks/>
              </p:cNvGrpSpPr>
              <p:nvPr/>
            </p:nvGrpSpPr>
            <p:grpSpPr bwMode="auto">
              <a:xfrm>
                <a:off x="2933" y="2990"/>
                <a:ext cx="467" cy="894"/>
                <a:chOff x="2933" y="2990"/>
                <a:chExt cx="467" cy="894"/>
              </a:xfrm>
            </p:grpSpPr>
            <p:grpSp>
              <p:nvGrpSpPr>
                <p:cNvPr id="28846" name="Group 58"/>
                <p:cNvGrpSpPr>
                  <a:grpSpLocks/>
                </p:cNvGrpSpPr>
                <p:nvPr/>
              </p:nvGrpSpPr>
              <p:grpSpPr bwMode="auto">
                <a:xfrm>
                  <a:off x="2933" y="3793"/>
                  <a:ext cx="467" cy="91"/>
                  <a:chOff x="3117" y="3793"/>
                  <a:chExt cx="467" cy="91"/>
                </a:xfrm>
              </p:grpSpPr>
              <p:sp>
                <p:nvSpPr>
                  <p:cNvPr id="28853" name="Oval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7" y="3793"/>
                    <a:ext cx="91" cy="9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54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17" y="3793"/>
                    <a:ext cx="91" cy="9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55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93" y="3793"/>
                    <a:ext cx="91" cy="9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</a:pPr>
                    <a:endParaRPr lang="nl-NL" alt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847" name="Group 209"/>
                <p:cNvGrpSpPr>
                  <a:grpSpLocks/>
                </p:cNvGrpSpPr>
                <p:nvPr/>
              </p:nvGrpSpPr>
              <p:grpSpPr bwMode="auto">
                <a:xfrm>
                  <a:off x="2972" y="2990"/>
                  <a:ext cx="384" cy="818"/>
                  <a:chOff x="776" y="3022"/>
                  <a:chExt cx="384" cy="818"/>
                </a:xfrm>
              </p:grpSpPr>
              <p:sp>
                <p:nvSpPr>
                  <p:cNvPr id="28848" name="Freeform 210"/>
                  <p:cNvSpPr>
                    <a:spLocks/>
                  </p:cNvSpPr>
                  <p:nvPr/>
                </p:nvSpPr>
                <p:spPr bwMode="auto">
                  <a:xfrm>
                    <a:off x="776" y="3022"/>
                    <a:ext cx="200" cy="810"/>
                  </a:xfrm>
                  <a:custGeom>
                    <a:avLst/>
                    <a:gdLst>
                      <a:gd name="T0" fmla="*/ 200 w 200"/>
                      <a:gd name="T1" fmla="*/ 0 h 810"/>
                      <a:gd name="T2" fmla="*/ 0 w 200"/>
                      <a:gd name="T3" fmla="*/ 810 h 810"/>
                      <a:gd name="T4" fmla="*/ 0 60000 65536"/>
                      <a:gd name="T5" fmla="*/ 0 60000 65536"/>
                      <a:gd name="T6" fmla="*/ 0 w 200"/>
                      <a:gd name="T7" fmla="*/ 0 h 810"/>
                      <a:gd name="T8" fmla="*/ 200 w 200"/>
                      <a:gd name="T9" fmla="*/ 810 h 81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00" h="810">
                        <a:moveTo>
                          <a:pt x="200" y="0"/>
                        </a:moveTo>
                        <a:lnTo>
                          <a:pt x="0" y="81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49" name="Freeform 211"/>
                  <p:cNvSpPr>
                    <a:spLocks/>
                  </p:cNvSpPr>
                  <p:nvPr/>
                </p:nvSpPr>
                <p:spPr bwMode="auto">
                  <a:xfrm>
                    <a:off x="968" y="3024"/>
                    <a:ext cx="16" cy="816"/>
                  </a:xfrm>
                  <a:custGeom>
                    <a:avLst/>
                    <a:gdLst>
                      <a:gd name="T0" fmla="*/ 0 w 16"/>
                      <a:gd name="T1" fmla="*/ 0 h 816"/>
                      <a:gd name="T2" fmla="*/ 16 w 16"/>
                      <a:gd name="T3" fmla="*/ 816 h 816"/>
                      <a:gd name="T4" fmla="*/ 0 60000 65536"/>
                      <a:gd name="T5" fmla="*/ 0 60000 65536"/>
                      <a:gd name="T6" fmla="*/ 0 w 16"/>
                      <a:gd name="T7" fmla="*/ 0 h 816"/>
                      <a:gd name="T8" fmla="*/ 16 w 16"/>
                      <a:gd name="T9" fmla="*/ 816 h 8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" h="816">
                        <a:moveTo>
                          <a:pt x="0" y="0"/>
                        </a:moveTo>
                        <a:lnTo>
                          <a:pt x="16" y="816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50" name="Freeform 212"/>
                  <p:cNvSpPr>
                    <a:spLocks/>
                  </p:cNvSpPr>
                  <p:nvPr/>
                </p:nvSpPr>
                <p:spPr bwMode="auto">
                  <a:xfrm>
                    <a:off x="968" y="3024"/>
                    <a:ext cx="192" cy="816"/>
                  </a:xfrm>
                  <a:custGeom>
                    <a:avLst/>
                    <a:gdLst>
                      <a:gd name="T0" fmla="*/ 0 w 192"/>
                      <a:gd name="T1" fmla="*/ 0 h 816"/>
                      <a:gd name="T2" fmla="*/ 192 w 192"/>
                      <a:gd name="T3" fmla="*/ 816 h 816"/>
                      <a:gd name="T4" fmla="*/ 0 60000 65536"/>
                      <a:gd name="T5" fmla="*/ 0 60000 65536"/>
                      <a:gd name="T6" fmla="*/ 0 w 192"/>
                      <a:gd name="T7" fmla="*/ 0 h 816"/>
                      <a:gd name="T8" fmla="*/ 192 w 192"/>
                      <a:gd name="T9" fmla="*/ 816 h 8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92" h="816">
                        <a:moveTo>
                          <a:pt x="0" y="0"/>
                        </a:moveTo>
                        <a:lnTo>
                          <a:pt x="192" y="816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51" name="Freeform 213"/>
                  <p:cNvSpPr>
                    <a:spLocks/>
                  </p:cNvSpPr>
                  <p:nvPr/>
                </p:nvSpPr>
                <p:spPr bwMode="auto">
                  <a:xfrm>
                    <a:off x="792" y="3048"/>
                    <a:ext cx="160" cy="232"/>
                  </a:xfrm>
                  <a:custGeom>
                    <a:avLst/>
                    <a:gdLst>
                      <a:gd name="T0" fmla="*/ 160 w 160"/>
                      <a:gd name="T1" fmla="*/ 0 h 232"/>
                      <a:gd name="T2" fmla="*/ 0 w 160"/>
                      <a:gd name="T3" fmla="*/ 232 h 232"/>
                      <a:gd name="T4" fmla="*/ 0 60000 65536"/>
                      <a:gd name="T5" fmla="*/ 0 60000 65536"/>
                      <a:gd name="T6" fmla="*/ 0 w 160"/>
                      <a:gd name="T7" fmla="*/ 0 h 232"/>
                      <a:gd name="T8" fmla="*/ 160 w 160"/>
                      <a:gd name="T9" fmla="*/ 232 h 23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0" h="232">
                        <a:moveTo>
                          <a:pt x="160" y="0"/>
                        </a:moveTo>
                        <a:lnTo>
                          <a:pt x="0" y="232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852" name="Freeform 214"/>
                  <p:cNvSpPr>
                    <a:spLocks/>
                  </p:cNvSpPr>
                  <p:nvPr/>
                </p:nvSpPr>
                <p:spPr bwMode="auto">
                  <a:xfrm>
                    <a:off x="976" y="3048"/>
                    <a:ext cx="168" cy="240"/>
                  </a:xfrm>
                  <a:custGeom>
                    <a:avLst/>
                    <a:gdLst>
                      <a:gd name="T0" fmla="*/ 0 w 168"/>
                      <a:gd name="T1" fmla="*/ 0 h 240"/>
                      <a:gd name="T2" fmla="*/ 168 w 168"/>
                      <a:gd name="T3" fmla="*/ 240 h 240"/>
                      <a:gd name="T4" fmla="*/ 0 60000 65536"/>
                      <a:gd name="T5" fmla="*/ 0 60000 65536"/>
                      <a:gd name="T6" fmla="*/ 0 w 168"/>
                      <a:gd name="T7" fmla="*/ 0 h 240"/>
                      <a:gd name="T8" fmla="*/ 168 w 168"/>
                      <a:gd name="T9" fmla="*/ 240 h 240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8" h="240">
                        <a:moveTo>
                          <a:pt x="0" y="0"/>
                        </a:moveTo>
                        <a:lnTo>
                          <a:pt x="168" y="240"/>
                        </a:lnTo>
                      </a:path>
                    </a:pathLst>
                  </a:custGeom>
                  <a:noFill/>
                  <a:ln w="19050" cap="flat" cmpd="sng">
                    <a:solidFill>
                      <a:schemeClr val="accent2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317703" name="AutoShape 263"/>
          <p:cNvSpPr>
            <a:spLocks noChangeAspect="1" noChangeArrowheads="1"/>
          </p:cNvSpPr>
          <p:nvPr/>
        </p:nvSpPr>
        <p:spPr bwMode="auto">
          <a:xfrm>
            <a:off x="4787900" y="3429000"/>
            <a:ext cx="360363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4" name="AutoShape 264"/>
          <p:cNvSpPr>
            <a:spLocks noChangeAspect="1" noChangeArrowheads="1"/>
          </p:cNvSpPr>
          <p:nvPr/>
        </p:nvSpPr>
        <p:spPr bwMode="auto">
          <a:xfrm>
            <a:off x="7524750" y="3429000"/>
            <a:ext cx="360363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9" name="AutoShape 269"/>
          <p:cNvSpPr>
            <a:spLocks noChangeAspect="1" noChangeArrowheads="1"/>
          </p:cNvSpPr>
          <p:nvPr/>
        </p:nvSpPr>
        <p:spPr bwMode="auto">
          <a:xfrm>
            <a:off x="4859338" y="5084763"/>
            <a:ext cx="360362" cy="36036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32" name="AutoShape 292"/>
          <p:cNvSpPr>
            <a:spLocks noChangeArrowheads="1"/>
          </p:cNvSpPr>
          <p:nvPr/>
        </p:nvSpPr>
        <p:spPr bwMode="auto">
          <a:xfrm>
            <a:off x="6376988" y="874713"/>
            <a:ext cx="2665412" cy="576262"/>
          </a:xfrm>
          <a:prstGeom prst="wedgeRoundRectCallout">
            <a:avLst>
              <a:gd name="adj1" fmla="val -94194"/>
              <a:gd name="adj2" fmla="val 5633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U-235 kern.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37" name="Rectangle 297"/>
          <p:cNvSpPr>
            <a:spLocks noChangeArrowheads="1"/>
          </p:cNvSpPr>
          <p:nvPr/>
        </p:nvSpPr>
        <p:spPr bwMode="auto">
          <a:xfrm>
            <a:off x="41275" y="6072188"/>
            <a:ext cx="91440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 ontstaat steeds meer warmte die wel afgevoerd moet worden door koelwater!</a:t>
            </a:r>
            <a:endParaRPr lang="nl-NL" altLang="nl-NL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17699" name="Group 259"/>
          <p:cNvGrpSpPr>
            <a:grpSpLocks/>
          </p:cNvGrpSpPr>
          <p:nvPr/>
        </p:nvGrpSpPr>
        <p:grpSpPr bwMode="auto">
          <a:xfrm>
            <a:off x="1182688" y="4797425"/>
            <a:ext cx="747712" cy="1368425"/>
            <a:chOff x="745" y="3022"/>
            <a:chExt cx="471" cy="862"/>
          </a:xfrm>
        </p:grpSpPr>
        <p:sp>
          <p:nvSpPr>
            <p:cNvPr id="28829" name="Oval 117" descr="Bol"/>
            <p:cNvSpPr>
              <a:spLocks noChangeAspect="1" noChangeArrowheads="1"/>
            </p:cNvSpPr>
            <p:nvPr/>
          </p:nvSpPr>
          <p:spPr bwMode="auto">
            <a:xfrm>
              <a:off x="1110" y="3235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830" name="Oval 118" descr="Bol"/>
            <p:cNvSpPr>
              <a:spLocks noChangeAspect="1" noChangeArrowheads="1"/>
            </p:cNvSpPr>
            <p:nvPr/>
          </p:nvSpPr>
          <p:spPr bwMode="auto">
            <a:xfrm>
              <a:off x="745" y="3233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831" name="Group 256"/>
            <p:cNvGrpSpPr>
              <a:grpSpLocks/>
            </p:cNvGrpSpPr>
            <p:nvPr/>
          </p:nvGrpSpPr>
          <p:grpSpPr bwMode="auto">
            <a:xfrm>
              <a:off x="749" y="3022"/>
              <a:ext cx="467" cy="862"/>
              <a:chOff x="749" y="3022"/>
              <a:chExt cx="467" cy="862"/>
            </a:xfrm>
          </p:grpSpPr>
          <p:grpSp>
            <p:nvGrpSpPr>
              <p:cNvPr id="28832" name="Group 70"/>
              <p:cNvGrpSpPr>
                <a:grpSpLocks/>
              </p:cNvGrpSpPr>
              <p:nvPr/>
            </p:nvGrpSpPr>
            <p:grpSpPr bwMode="auto">
              <a:xfrm>
                <a:off x="749" y="3793"/>
                <a:ext cx="467" cy="91"/>
                <a:chOff x="3117" y="3793"/>
                <a:chExt cx="467" cy="91"/>
              </a:xfrm>
            </p:grpSpPr>
            <p:sp>
              <p:nvSpPr>
                <p:cNvPr id="28839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40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41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833" name="Group 182"/>
              <p:cNvGrpSpPr>
                <a:grpSpLocks/>
              </p:cNvGrpSpPr>
              <p:nvPr/>
            </p:nvGrpSpPr>
            <p:grpSpPr bwMode="auto">
              <a:xfrm>
                <a:off x="793" y="3022"/>
                <a:ext cx="384" cy="818"/>
                <a:chOff x="776" y="3022"/>
                <a:chExt cx="384" cy="818"/>
              </a:xfrm>
            </p:grpSpPr>
            <p:sp>
              <p:nvSpPr>
                <p:cNvPr id="28834" name="Freeform 177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35" name="Freeform 178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36" name="Freeform 179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37" name="Freeform 180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38" name="Freeform 181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697" name="Group 257"/>
          <p:cNvGrpSpPr>
            <a:grpSpLocks/>
          </p:cNvGrpSpPr>
          <p:nvPr/>
        </p:nvGrpSpPr>
        <p:grpSpPr bwMode="auto">
          <a:xfrm>
            <a:off x="2025650" y="4797425"/>
            <a:ext cx="747713" cy="1368425"/>
            <a:chOff x="1276" y="3022"/>
            <a:chExt cx="471" cy="862"/>
          </a:xfrm>
        </p:grpSpPr>
        <p:grpSp>
          <p:nvGrpSpPr>
            <p:cNvPr id="28817" name="Group 54"/>
            <p:cNvGrpSpPr>
              <a:grpSpLocks/>
            </p:cNvGrpSpPr>
            <p:nvPr/>
          </p:nvGrpSpPr>
          <p:grpSpPr bwMode="auto">
            <a:xfrm>
              <a:off x="1276" y="3793"/>
              <a:ext cx="467" cy="91"/>
              <a:chOff x="3117" y="3793"/>
              <a:chExt cx="467" cy="91"/>
            </a:xfrm>
          </p:grpSpPr>
          <p:sp>
            <p:nvSpPr>
              <p:cNvPr id="28826" name="Oval 55"/>
              <p:cNvSpPr>
                <a:spLocks noChangeAspect="1" noChangeArrowheads="1"/>
              </p:cNvSpPr>
              <p:nvPr/>
            </p:nvSpPr>
            <p:spPr bwMode="auto">
              <a:xfrm>
                <a:off x="3117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7" name="Oval 56"/>
              <p:cNvSpPr>
                <a:spLocks noChangeAspect="1" noChangeArrowheads="1"/>
              </p:cNvSpPr>
              <p:nvPr/>
            </p:nvSpPr>
            <p:spPr bwMode="auto">
              <a:xfrm>
                <a:off x="3317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8" name="Oval 57"/>
              <p:cNvSpPr>
                <a:spLocks noChangeAspect="1" noChangeArrowheads="1"/>
              </p:cNvSpPr>
              <p:nvPr/>
            </p:nvSpPr>
            <p:spPr bwMode="auto">
              <a:xfrm>
                <a:off x="3493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818" name="Oval 183" descr="Bol"/>
            <p:cNvSpPr>
              <a:spLocks noChangeAspect="1" noChangeArrowheads="1"/>
            </p:cNvSpPr>
            <p:nvPr/>
          </p:nvSpPr>
          <p:spPr bwMode="auto">
            <a:xfrm>
              <a:off x="1657" y="3235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819" name="Oval 184" descr="Bol"/>
            <p:cNvSpPr>
              <a:spLocks noChangeAspect="1" noChangeArrowheads="1"/>
            </p:cNvSpPr>
            <p:nvPr/>
          </p:nvSpPr>
          <p:spPr bwMode="auto">
            <a:xfrm>
              <a:off x="1292" y="3233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820" name="Group 185"/>
            <p:cNvGrpSpPr>
              <a:grpSpLocks/>
            </p:cNvGrpSpPr>
            <p:nvPr/>
          </p:nvGrpSpPr>
          <p:grpSpPr bwMode="auto">
            <a:xfrm>
              <a:off x="1323" y="3022"/>
              <a:ext cx="384" cy="818"/>
              <a:chOff x="776" y="3022"/>
              <a:chExt cx="384" cy="818"/>
            </a:xfrm>
          </p:grpSpPr>
          <p:sp>
            <p:nvSpPr>
              <p:cNvPr id="28821" name="Freeform 186"/>
              <p:cNvSpPr>
                <a:spLocks/>
              </p:cNvSpPr>
              <p:nvPr/>
            </p:nvSpPr>
            <p:spPr bwMode="auto">
              <a:xfrm>
                <a:off x="776" y="3022"/>
                <a:ext cx="200" cy="810"/>
              </a:xfrm>
              <a:custGeom>
                <a:avLst/>
                <a:gdLst>
                  <a:gd name="T0" fmla="*/ 200 w 200"/>
                  <a:gd name="T1" fmla="*/ 0 h 810"/>
                  <a:gd name="T2" fmla="*/ 0 w 200"/>
                  <a:gd name="T3" fmla="*/ 810 h 810"/>
                  <a:gd name="T4" fmla="*/ 0 60000 65536"/>
                  <a:gd name="T5" fmla="*/ 0 60000 65536"/>
                  <a:gd name="T6" fmla="*/ 0 w 200"/>
                  <a:gd name="T7" fmla="*/ 0 h 810"/>
                  <a:gd name="T8" fmla="*/ 200 w 200"/>
                  <a:gd name="T9" fmla="*/ 810 h 8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" h="810">
                    <a:moveTo>
                      <a:pt x="200" y="0"/>
                    </a:moveTo>
                    <a:lnTo>
                      <a:pt x="0" y="81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2" name="Freeform 187"/>
              <p:cNvSpPr>
                <a:spLocks/>
              </p:cNvSpPr>
              <p:nvPr/>
            </p:nvSpPr>
            <p:spPr bwMode="auto">
              <a:xfrm>
                <a:off x="968" y="3024"/>
                <a:ext cx="16" cy="816"/>
              </a:xfrm>
              <a:custGeom>
                <a:avLst/>
                <a:gdLst>
                  <a:gd name="T0" fmla="*/ 0 w 16"/>
                  <a:gd name="T1" fmla="*/ 0 h 816"/>
                  <a:gd name="T2" fmla="*/ 16 w 16"/>
                  <a:gd name="T3" fmla="*/ 816 h 816"/>
                  <a:gd name="T4" fmla="*/ 0 60000 65536"/>
                  <a:gd name="T5" fmla="*/ 0 60000 65536"/>
                  <a:gd name="T6" fmla="*/ 0 w 16"/>
                  <a:gd name="T7" fmla="*/ 0 h 816"/>
                  <a:gd name="T8" fmla="*/ 16 w 16"/>
                  <a:gd name="T9" fmla="*/ 816 h 8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816">
                    <a:moveTo>
                      <a:pt x="0" y="0"/>
                    </a:moveTo>
                    <a:lnTo>
                      <a:pt x="16" y="81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3" name="Freeform 188"/>
              <p:cNvSpPr>
                <a:spLocks/>
              </p:cNvSpPr>
              <p:nvPr/>
            </p:nvSpPr>
            <p:spPr bwMode="auto">
              <a:xfrm>
                <a:off x="968" y="3024"/>
                <a:ext cx="192" cy="816"/>
              </a:xfrm>
              <a:custGeom>
                <a:avLst/>
                <a:gdLst>
                  <a:gd name="T0" fmla="*/ 0 w 192"/>
                  <a:gd name="T1" fmla="*/ 0 h 816"/>
                  <a:gd name="T2" fmla="*/ 192 w 192"/>
                  <a:gd name="T3" fmla="*/ 816 h 816"/>
                  <a:gd name="T4" fmla="*/ 0 60000 65536"/>
                  <a:gd name="T5" fmla="*/ 0 60000 65536"/>
                  <a:gd name="T6" fmla="*/ 0 w 192"/>
                  <a:gd name="T7" fmla="*/ 0 h 816"/>
                  <a:gd name="T8" fmla="*/ 192 w 192"/>
                  <a:gd name="T9" fmla="*/ 816 h 8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2" h="816">
                    <a:moveTo>
                      <a:pt x="0" y="0"/>
                    </a:moveTo>
                    <a:lnTo>
                      <a:pt x="192" y="81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4" name="Freeform 189"/>
              <p:cNvSpPr>
                <a:spLocks/>
              </p:cNvSpPr>
              <p:nvPr/>
            </p:nvSpPr>
            <p:spPr bwMode="auto">
              <a:xfrm>
                <a:off x="792" y="3048"/>
                <a:ext cx="160" cy="232"/>
              </a:xfrm>
              <a:custGeom>
                <a:avLst/>
                <a:gdLst>
                  <a:gd name="T0" fmla="*/ 160 w 160"/>
                  <a:gd name="T1" fmla="*/ 0 h 232"/>
                  <a:gd name="T2" fmla="*/ 0 w 160"/>
                  <a:gd name="T3" fmla="*/ 232 h 232"/>
                  <a:gd name="T4" fmla="*/ 0 60000 65536"/>
                  <a:gd name="T5" fmla="*/ 0 60000 65536"/>
                  <a:gd name="T6" fmla="*/ 0 w 160"/>
                  <a:gd name="T7" fmla="*/ 0 h 232"/>
                  <a:gd name="T8" fmla="*/ 160 w 160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32">
                    <a:moveTo>
                      <a:pt x="160" y="0"/>
                    </a:moveTo>
                    <a:lnTo>
                      <a:pt x="0" y="232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25" name="Freeform 190"/>
              <p:cNvSpPr>
                <a:spLocks/>
              </p:cNvSpPr>
              <p:nvPr/>
            </p:nvSpPr>
            <p:spPr bwMode="auto">
              <a:xfrm>
                <a:off x="976" y="3048"/>
                <a:ext cx="168" cy="240"/>
              </a:xfrm>
              <a:custGeom>
                <a:avLst/>
                <a:gdLst>
                  <a:gd name="T0" fmla="*/ 0 w 168"/>
                  <a:gd name="T1" fmla="*/ 0 h 240"/>
                  <a:gd name="T2" fmla="*/ 168 w 168"/>
                  <a:gd name="T3" fmla="*/ 240 h 240"/>
                  <a:gd name="T4" fmla="*/ 0 60000 65536"/>
                  <a:gd name="T5" fmla="*/ 0 60000 65536"/>
                  <a:gd name="T6" fmla="*/ 0 w 168"/>
                  <a:gd name="T7" fmla="*/ 0 h 240"/>
                  <a:gd name="T8" fmla="*/ 168 w 168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240">
                    <a:moveTo>
                      <a:pt x="0" y="0"/>
                    </a:moveTo>
                    <a:lnTo>
                      <a:pt x="168" y="24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7698" name="Group 258"/>
          <p:cNvGrpSpPr>
            <a:grpSpLocks/>
          </p:cNvGrpSpPr>
          <p:nvPr/>
        </p:nvGrpSpPr>
        <p:grpSpPr bwMode="auto">
          <a:xfrm>
            <a:off x="2894013" y="4810125"/>
            <a:ext cx="754062" cy="1355725"/>
            <a:chOff x="1823" y="3030"/>
            <a:chExt cx="475" cy="854"/>
          </a:xfrm>
        </p:grpSpPr>
        <p:grpSp>
          <p:nvGrpSpPr>
            <p:cNvPr id="28805" name="Group 62"/>
            <p:cNvGrpSpPr>
              <a:grpSpLocks/>
            </p:cNvGrpSpPr>
            <p:nvPr/>
          </p:nvGrpSpPr>
          <p:grpSpPr bwMode="auto">
            <a:xfrm>
              <a:off x="1823" y="3793"/>
              <a:ext cx="467" cy="91"/>
              <a:chOff x="3117" y="3793"/>
              <a:chExt cx="467" cy="91"/>
            </a:xfrm>
          </p:grpSpPr>
          <p:sp>
            <p:nvSpPr>
              <p:cNvPr id="28814" name="Oval 63"/>
              <p:cNvSpPr>
                <a:spLocks noChangeAspect="1" noChangeArrowheads="1"/>
              </p:cNvSpPr>
              <p:nvPr/>
            </p:nvSpPr>
            <p:spPr bwMode="auto">
              <a:xfrm>
                <a:off x="3117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5" name="Oval 64"/>
              <p:cNvSpPr>
                <a:spLocks noChangeAspect="1" noChangeArrowheads="1"/>
              </p:cNvSpPr>
              <p:nvPr/>
            </p:nvSpPr>
            <p:spPr bwMode="auto">
              <a:xfrm>
                <a:off x="3317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6" name="Oval 65"/>
              <p:cNvSpPr>
                <a:spLocks noChangeAspect="1" noChangeArrowheads="1"/>
              </p:cNvSpPr>
              <p:nvPr/>
            </p:nvSpPr>
            <p:spPr bwMode="auto">
              <a:xfrm>
                <a:off x="3493" y="3793"/>
                <a:ext cx="91" cy="91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806" name="Oval 191" descr="Bol"/>
            <p:cNvSpPr>
              <a:spLocks noChangeAspect="1" noChangeArrowheads="1"/>
            </p:cNvSpPr>
            <p:nvPr/>
          </p:nvSpPr>
          <p:spPr bwMode="auto">
            <a:xfrm>
              <a:off x="2208" y="3243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807" name="Oval 192" descr="Bol"/>
            <p:cNvSpPr>
              <a:spLocks noChangeAspect="1" noChangeArrowheads="1"/>
            </p:cNvSpPr>
            <p:nvPr/>
          </p:nvSpPr>
          <p:spPr bwMode="auto">
            <a:xfrm>
              <a:off x="1843" y="3241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808" name="Group 193"/>
            <p:cNvGrpSpPr>
              <a:grpSpLocks/>
            </p:cNvGrpSpPr>
            <p:nvPr/>
          </p:nvGrpSpPr>
          <p:grpSpPr bwMode="auto">
            <a:xfrm>
              <a:off x="1874" y="3030"/>
              <a:ext cx="384" cy="818"/>
              <a:chOff x="776" y="3022"/>
              <a:chExt cx="384" cy="818"/>
            </a:xfrm>
          </p:grpSpPr>
          <p:sp>
            <p:nvSpPr>
              <p:cNvPr id="28809" name="Freeform 194"/>
              <p:cNvSpPr>
                <a:spLocks/>
              </p:cNvSpPr>
              <p:nvPr/>
            </p:nvSpPr>
            <p:spPr bwMode="auto">
              <a:xfrm>
                <a:off x="776" y="3022"/>
                <a:ext cx="200" cy="810"/>
              </a:xfrm>
              <a:custGeom>
                <a:avLst/>
                <a:gdLst>
                  <a:gd name="T0" fmla="*/ 200 w 200"/>
                  <a:gd name="T1" fmla="*/ 0 h 810"/>
                  <a:gd name="T2" fmla="*/ 0 w 200"/>
                  <a:gd name="T3" fmla="*/ 810 h 810"/>
                  <a:gd name="T4" fmla="*/ 0 60000 65536"/>
                  <a:gd name="T5" fmla="*/ 0 60000 65536"/>
                  <a:gd name="T6" fmla="*/ 0 w 200"/>
                  <a:gd name="T7" fmla="*/ 0 h 810"/>
                  <a:gd name="T8" fmla="*/ 200 w 200"/>
                  <a:gd name="T9" fmla="*/ 810 h 8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0" h="810">
                    <a:moveTo>
                      <a:pt x="200" y="0"/>
                    </a:moveTo>
                    <a:lnTo>
                      <a:pt x="0" y="81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0" name="Freeform 195"/>
              <p:cNvSpPr>
                <a:spLocks/>
              </p:cNvSpPr>
              <p:nvPr/>
            </p:nvSpPr>
            <p:spPr bwMode="auto">
              <a:xfrm>
                <a:off x="968" y="3024"/>
                <a:ext cx="16" cy="816"/>
              </a:xfrm>
              <a:custGeom>
                <a:avLst/>
                <a:gdLst>
                  <a:gd name="T0" fmla="*/ 0 w 16"/>
                  <a:gd name="T1" fmla="*/ 0 h 816"/>
                  <a:gd name="T2" fmla="*/ 16 w 16"/>
                  <a:gd name="T3" fmla="*/ 816 h 816"/>
                  <a:gd name="T4" fmla="*/ 0 60000 65536"/>
                  <a:gd name="T5" fmla="*/ 0 60000 65536"/>
                  <a:gd name="T6" fmla="*/ 0 w 16"/>
                  <a:gd name="T7" fmla="*/ 0 h 816"/>
                  <a:gd name="T8" fmla="*/ 16 w 16"/>
                  <a:gd name="T9" fmla="*/ 816 h 8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816">
                    <a:moveTo>
                      <a:pt x="0" y="0"/>
                    </a:moveTo>
                    <a:lnTo>
                      <a:pt x="16" y="81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1" name="Freeform 196"/>
              <p:cNvSpPr>
                <a:spLocks/>
              </p:cNvSpPr>
              <p:nvPr/>
            </p:nvSpPr>
            <p:spPr bwMode="auto">
              <a:xfrm>
                <a:off x="968" y="3024"/>
                <a:ext cx="192" cy="816"/>
              </a:xfrm>
              <a:custGeom>
                <a:avLst/>
                <a:gdLst>
                  <a:gd name="T0" fmla="*/ 0 w 192"/>
                  <a:gd name="T1" fmla="*/ 0 h 816"/>
                  <a:gd name="T2" fmla="*/ 192 w 192"/>
                  <a:gd name="T3" fmla="*/ 816 h 816"/>
                  <a:gd name="T4" fmla="*/ 0 60000 65536"/>
                  <a:gd name="T5" fmla="*/ 0 60000 65536"/>
                  <a:gd name="T6" fmla="*/ 0 w 192"/>
                  <a:gd name="T7" fmla="*/ 0 h 816"/>
                  <a:gd name="T8" fmla="*/ 192 w 192"/>
                  <a:gd name="T9" fmla="*/ 816 h 8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2" h="816">
                    <a:moveTo>
                      <a:pt x="0" y="0"/>
                    </a:moveTo>
                    <a:lnTo>
                      <a:pt x="192" y="81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2" name="Freeform 197"/>
              <p:cNvSpPr>
                <a:spLocks/>
              </p:cNvSpPr>
              <p:nvPr/>
            </p:nvSpPr>
            <p:spPr bwMode="auto">
              <a:xfrm>
                <a:off x="792" y="3048"/>
                <a:ext cx="160" cy="232"/>
              </a:xfrm>
              <a:custGeom>
                <a:avLst/>
                <a:gdLst>
                  <a:gd name="T0" fmla="*/ 160 w 160"/>
                  <a:gd name="T1" fmla="*/ 0 h 232"/>
                  <a:gd name="T2" fmla="*/ 0 w 160"/>
                  <a:gd name="T3" fmla="*/ 232 h 232"/>
                  <a:gd name="T4" fmla="*/ 0 60000 65536"/>
                  <a:gd name="T5" fmla="*/ 0 60000 65536"/>
                  <a:gd name="T6" fmla="*/ 0 w 160"/>
                  <a:gd name="T7" fmla="*/ 0 h 232"/>
                  <a:gd name="T8" fmla="*/ 160 w 160"/>
                  <a:gd name="T9" fmla="*/ 232 h 2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32">
                    <a:moveTo>
                      <a:pt x="160" y="0"/>
                    </a:moveTo>
                    <a:lnTo>
                      <a:pt x="0" y="232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3" name="Freeform 198"/>
              <p:cNvSpPr>
                <a:spLocks/>
              </p:cNvSpPr>
              <p:nvPr/>
            </p:nvSpPr>
            <p:spPr bwMode="auto">
              <a:xfrm>
                <a:off x="976" y="3048"/>
                <a:ext cx="168" cy="240"/>
              </a:xfrm>
              <a:custGeom>
                <a:avLst/>
                <a:gdLst>
                  <a:gd name="T0" fmla="*/ 0 w 168"/>
                  <a:gd name="T1" fmla="*/ 0 h 240"/>
                  <a:gd name="T2" fmla="*/ 168 w 168"/>
                  <a:gd name="T3" fmla="*/ 240 h 240"/>
                  <a:gd name="T4" fmla="*/ 0 60000 65536"/>
                  <a:gd name="T5" fmla="*/ 0 60000 65536"/>
                  <a:gd name="T6" fmla="*/ 0 w 168"/>
                  <a:gd name="T7" fmla="*/ 0 h 240"/>
                  <a:gd name="T8" fmla="*/ 168 w 168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" h="240">
                    <a:moveTo>
                      <a:pt x="0" y="0"/>
                    </a:moveTo>
                    <a:lnTo>
                      <a:pt x="168" y="24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7721" name="Group 281"/>
          <p:cNvGrpSpPr>
            <a:grpSpLocks/>
          </p:cNvGrpSpPr>
          <p:nvPr/>
        </p:nvGrpSpPr>
        <p:grpSpPr bwMode="auto">
          <a:xfrm>
            <a:off x="3775075" y="4784725"/>
            <a:ext cx="750888" cy="1381125"/>
            <a:chOff x="2378" y="3014"/>
            <a:chExt cx="473" cy="870"/>
          </a:xfrm>
        </p:grpSpPr>
        <p:sp>
          <p:nvSpPr>
            <p:cNvPr id="28792" name="Oval 199" descr="Bol"/>
            <p:cNvSpPr>
              <a:spLocks noChangeAspect="1" noChangeArrowheads="1"/>
            </p:cNvSpPr>
            <p:nvPr/>
          </p:nvSpPr>
          <p:spPr bwMode="auto">
            <a:xfrm>
              <a:off x="2761" y="3227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93" name="Oval 200" descr="Bol"/>
            <p:cNvSpPr>
              <a:spLocks noChangeAspect="1" noChangeArrowheads="1"/>
            </p:cNvSpPr>
            <p:nvPr/>
          </p:nvSpPr>
          <p:spPr bwMode="auto">
            <a:xfrm>
              <a:off x="2396" y="3225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94" name="Group 274"/>
            <p:cNvGrpSpPr>
              <a:grpSpLocks/>
            </p:cNvGrpSpPr>
            <p:nvPr/>
          </p:nvGrpSpPr>
          <p:grpSpPr bwMode="auto">
            <a:xfrm>
              <a:off x="2378" y="3014"/>
              <a:ext cx="467" cy="870"/>
              <a:chOff x="2378" y="3014"/>
              <a:chExt cx="467" cy="870"/>
            </a:xfrm>
          </p:grpSpPr>
          <p:grpSp>
            <p:nvGrpSpPr>
              <p:cNvPr id="28795" name="Group 66"/>
              <p:cNvGrpSpPr>
                <a:grpSpLocks/>
              </p:cNvGrpSpPr>
              <p:nvPr/>
            </p:nvGrpSpPr>
            <p:grpSpPr bwMode="auto">
              <a:xfrm>
                <a:off x="2378" y="3793"/>
                <a:ext cx="467" cy="91"/>
                <a:chOff x="3117" y="3793"/>
                <a:chExt cx="467" cy="91"/>
              </a:xfrm>
            </p:grpSpPr>
            <p:sp>
              <p:nvSpPr>
                <p:cNvPr id="28802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03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04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796" name="Group 201"/>
              <p:cNvGrpSpPr>
                <a:grpSpLocks/>
              </p:cNvGrpSpPr>
              <p:nvPr/>
            </p:nvGrpSpPr>
            <p:grpSpPr bwMode="auto">
              <a:xfrm>
                <a:off x="2427" y="3014"/>
                <a:ext cx="384" cy="818"/>
                <a:chOff x="776" y="3022"/>
                <a:chExt cx="384" cy="818"/>
              </a:xfrm>
            </p:grpSpPr>
            <p:sp>
              <p:nvSpPr>
                <p:cNvPr id="28797" name="Freeform 202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8" name="Freeform 203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9" name="Freeform 204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00" name="Freeform 205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01" name="Freeform 206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723" name="Group 283"/>
          <p:cNvGrpSpPr>
            <a:grpSpLocks/>
          </p:cNvGrpSpPr>
          <p:nvPr/>
        </p:nvGrpSpPr>
        <p:grpSpPr bwMode="auto">
          <a:xfrm>
            <a:off x="5534025" y="4797425"/>
            <a:ext cx="741363" cy="1368425"/>
            <a:chOff x="3486" y="3022"/>
            <a:chExt cx="467" cy="862"/>
          </a:xfrm>
        </p:grpSpPr>
        <p:sp>
          <p:nvSpPr>
            <p:cNvPr id="28779" name="Oval 215" descr="Bol"/>
            <p:cNvSpPr>
              <a:spLocks noChangeAspect="1" noChangeArrowheads="1"/>
            </p:cNvSpPr>
            <p:nvPr/>
          </p:nvSpPr>
          <p:spPr bwMode="auto">
            <a:xfrm>
              <a:off x="3857" y="3235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80" name="Oval 216" descr="Bol"/>
            <p:cNvSpPr>
              <a:spLocks noChangeAspect="1" noChangeArrowheads="1"/>
            </p:cNvSpPr>
            <p:nvPr/>
          </p:nvSpPr>
          <p:spPr bwMode="auto">
            <a:xfrm>
              <a:off x="3492" y="3233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81" name="Group 276"/>
            <p:cNvGrpSpPr>
              <a:grpSpLocks/>
            </p:cNvGrpSpPr>
            <p:nvPr/>
          </p:nvGrpSpPr>
          <p:grpSpPr bwMode="auto">
            <a:xfrm>
              <a:off x="3486" y="3022"/>
              <a:ext cx="467" cy="862"/>
              <a:chOff x="3486" y="3022"/>
              <a:chExt cx="467" cy="862"/>
            </a:xfrm>
          </p:grpSpPr>
          <p:grpSp>
            <p:nvGrpSpPr>
              <p:cNvPr id="28782" name="Group 41"/>
              <p:cNvGrpSpPr>
                <a:grpSpLocks/>
              </p:cNvGrpSpPr>
              <p:nvPr/>
            </p:nvGrpSpPr>
            <p:grpSpPr bwMode="auto">
              <a:xfrm>
                <a:off x="3486" y="3793"/>
                <a:ext cx="467" cy="91"/>
                <a:chOff x="3117" y="3793"/>
                <a:chExt cx="467" cy="91"/>
              </a:xfrm>
            </p:grpSpPr>
            <p:sp>
              <p:nvSpPr>
                <p:cNvPr id="28789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0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91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783" name="Group 217"/>
              <p:cNvGrpSpPr>
                <a:grpSpLocks/>
              </p:cNvGrpSpPr>
              <p:nvPr/>
            </p:nvGrpSpPr>
            <p:grpSpPr bwMode="auto">
              <a:xfrm>
                <a:off x="3523" y="3022"/>
                <a:ext cx="384" cy="818"/>
                <a:chOff x="776" y="3022"/>
                <a:chExt cx="384" cy="818"/>
              </a:xfrm>
            </p:grpSpPr>
            <p:sp>
              <p:nvSpPr>
                <p:cNvPr id="28784" name="Freeform 218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5" name="Freeform 219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6" name="Freeform 220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7" name="Freeform 221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88" name="Freeform 222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724" name="Group 284"/>
          <p:cNvGrpSpPr>
            <a:grpSpLocks/>
          </p:cNvGrpSpPr>
          <p:nvPr/>
        </p:nvGrpSpPr>
        <p:grpSpPr bwMode="auto">
          <a:xfrm>
            <a:off x="6402388" y="4784725"/>
            <a:ext cx="741362" cy="1381125"/>
            <a:chOff x="4033" y="3014"/>
            <a:chExt cx="467" cy="870"/>
          </a:xfrm>
        </p:grpSpPr>
        <p:sp>
          <p:nvSpPr>
            <p:cNvPr id="28766" name="Oval 223" descr="Bol"/>
            <p:cNvSpPr>
              <a:spLocks noChangeAspect="1" noChangeArrowheads="1"/>
            </p:cNvSpPr>
            <p:nvPr/>
          </p:nvSpPr>
          <p:spPr bwMode="auto">
            <a:xfrm>
              <a:off x="4399" y="3227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67" name="Oval 224" descr="Bol"/>
            <p:cNvSpPr>
              <a:spLocks noChangeAspect="1" noChangeArrowheads="1"/>
            </p:cNvSpPr>
            <p:nvPr/>
          </p:nvSpPr>
          <p:spPr bwMode="auto">
            <a:xfrm>
              <a:off x="4034" y="3225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68" name="Group 277"/>
            <p:cNvGrpSpPr>
              <a:grpSpLocks/>
            </p:cNvGrpSpPr>
            <p:nvPr/>
          </p:nvGrpSpPr>
          <p:grpSpPr bwMode="auto">
            <a:xfrm>
              <a:off x="4033" y="3014"/>
              <a:ext cx="467" cy="870"/>
              <a:chOff x="4033" y="3014"/>
              <a:chExt cx="467" cy="870"/>
            </a:xfrm>
          </p:grpSpPr>
          <p:grpSp>
            <p:nvGrpSpPr>
              <p:cNvPr id="28769" name="Group 46"/>
              <p:cNvGrpSpPr>
                <a:grpSpLocks/>
              </p:cNvGrpSpPr>
              <p:nvPr/>
            </p:nvGrpSpPr>
            <p:grpSpPr bwMode="auto">
              <a:xfrm>
                <a:off x="4033" y="3793"/>
                <a:ext cx="467" cy="91"/>
                <a:chOff x="3117" y="3793"/>
                <a:chExt cx="467" cy="91"/>
              </a:xfrm>
            </p:grpSpPr>
            <p:sp>
              <p:nvSpPr>
                <p:cNvPr id="28776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7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8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770" name="Group 225"/>
              <p:cNvGrpSpPr>
                <a:grpSpLocks/>
              </p:cNvGrpSpPr>
              <p:nvPr/>
            </p:nvGrpSpPr>
            <p:grpSpPr bwMode="auto">
              <a:xfrm>
                <a:off x="4065" y="3014"/>
                <a:ext cx="384" cy="818"/>
                <a:chOff x="776" y="3022"/>
                <a:chExt cx="384" cy="818"/>
              </a:xfrm>
            </p:grpSpPr>
            <p:sp>
              <p:nvSpPr>
                <p:cNvPr id="28771" name="Freeform 226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2" name="Freeform 227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3" name="Freeform 228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4" name="Freeform 229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75" name="Freeform 230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725" name="Group 285"/>
          <p:cNvGrpSpPr>
            <a:grpSpLocks/>
          </p:cNvGrpSpPr>
          <p:nvPr/>
        </p:nvGrpSpPr>
        <p:grpSpPr bwMode="auto">
          <a:xfrm>
            <a:off x="7280275" y="4772025"/>
            <a:ext cx="744538" cy="1393825"/>
            <a:chOff x="4586" y="3006"/>
            <a:chExt cx="469" cy="878"/>
          </a:xfrm>
        </p:grpSpPr>
        <p:sp>
          <p:nvSpPr>
            <p:cNvPr id="28753" name="Oval 231" descr="Bol"/>
            <p:cNvSpPr>
              <a:spLocks noChangeAspect="1" noChangeArrowheads="1"/>
            </p:cNvSpPr>
            <p:nvPr/>
          </p:nvSpPr>
          <p:spPr bwMode="auto">
            <a:xfrm>
              <a:off x="4951" y="3219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54" name="Oval 232" descr="Bol"/>
            <p:cNvSpPr>
              <a:spLocks noChangeAspect="1" noChangeArrowheads="1"/>
            </p:cNvSpPr>
            <p:nvPr/>
          </p:nvSpPr>
          <p:spPr bwMode="auto">
            <a:xfrm>
              <a:off x="4586" y="3217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55" name="Group 278"/>
            <p:cNvGrpSpPr>
              <a:grpSpLocks/>
            </p:cNvGrpSpPr>
            <p:nvPr/>
          </p:nvGrpSpPr>
          <p:grpSpPr bwMode="auto">
            <a:xfrm>
              <a:off x="4588" y="3006"/>
              <a:ext cx="467" cy="878"/>
              <a:chOff x="4588" y="3006"/>
              <a:chExt cx="467" cy="878"/>
            </a:xfrm>
          </p:grpSpPr>
          <p:grpSp>
            <p:nvGrpSpPr>
              <p:cNvPr id="28756" name="Group 50"/>
              <p:cNvGrpSpPr>
                <a:grpSpLocks/>
              </p:cNvGrpSpPr>
              <p:nvPr/>
            </p:nvGrpSpPr>
            <p:grpSpPr bwMode="auto">
              <a:xfrm>
                <a:off x="4588" y="3793"/>
                <a:ext cx="467" cy="91"/>
                <a:chOff x="3117" y="3793"/>
                <a:chExt cx="467" cy="91"/>
              </a:xfrm>
            </p:grpSpPr>
            <p:sp>
              <p:nvSpPr>
                <p:cNvPr id="28763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4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5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757" name="Group 233"/>
              <p:cNvGrpSpPr>
                <a:grpSpLocks/>
              </p:cNvGrpSpPr>
              <p:nvPr/>
            </p:nvGrpSpPr>
            <p:grpSpPr bwMode="auto">
              <a:xfrm>
                <a:off x="4617" y="3006"/>
                <a:ext cx="384" cy="818"/>
                <a:chOff x="776" y="3022"/>
                <a:chExt cx="384" cy="818"/>
              </a:xfrm>
            </p:grpSpPr>
            <p:sp>
              <p:nvSpPr>
                <p:cNvPr id="28758" name="Freeform 234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9" name="Freeform 235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0" name="Freeform 236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1" name="Freeform 237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62" name="Freeform 238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17726" name="Group 286"/>
          <p:cNvGrpSpPr>
            <a:grpSpLocks/>
          </p:cNvGrpSpPr>
          <p:nvPr/>
        </p:nvGrpSpPr>
        <p:grpSpPr bwMode="auto">
          <a:xfrm>
            <a:off x="8158163" y="4784725"/>
            <a:ext cx="747712" cy="1381125"/>
            <a:chOff x="5139" y="3014"/>
            <a:chExt cx="471" cy="870"/>
          </a:xfrm>
        </p:grpSpPr>
        <p:sp>
          <p:nvSpPr>
            <p:cNvPr id="28740" name="Oval 239" descr="Bol"/>
            <p:cNvSpPr>
              <a:spLocks noChangeAspect="1" noChangeArrowheads="1"/>
            </p:cNvSpPr>
            <p:nvPr/>
          </p:nvSpPr>
          <p:spPr bwMode="auto">
            <a:xfrm>
              <a:off x="5504" y="3227"/>
              <a:ext cx="90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41" name="Oval 240" descr="Bol"/>
            <p:cNvSpPr>
              <a:spLocks noChangeAspect="1" noChangeArrowheads="1"/>
            </p:cNvSpPr>
            <p:nvPr/>
          </p:nvSpPr>
          <p:spPr bwMode="auto">
            <a:xfrm>
              <a:off x="5139" y="3225"/>
              <a:ext cx="91" cy="91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42" name="Group 279"/>
            <p:cNvGrpSpPr>
              <a:grpSpLocks/>
            </p:cNvGrpSpPr>
            <p:nvPr/>
          </p:nvGrpSpPr>
          <p:grpSpPr bwMode="auto">
            <a:xfrm>
              <a:off x="5143" y="3014"/>
              <a:ext cx="467" cy="870"/>
              <a:chOff x="5143" y="3014"/>
              <a:chExt cx="467" cy="870"/>
            </a:xfrm>
          </p:grpSpPr>
          <p:grpSp>
            <p:nvGrpSpPr>
              <p:cNvPr id="28743" name="Group 42"/>
              <p:cNvGrpSpPr>
                <a:grpSpLocks/>
              </p:cNvGrpSpPr>
              <p:nvPr/>
            </p:nvGrpSpPr>
            <p:grpSpPr bwMode="auto">
              <a:xfrm>
                <a:off x="5143" y="3793"/>
                <a:ext cx="467" cy="91"/>
                <a:chOff x="3117" y="3793"/>
                <a:chExt cx="467" cy="91"/>
              </a:xfrm>
            </p:grpSpPr>
            <p:sp>
              <p:nvSpPr>
                <p:cNvPr id="28750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1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1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317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52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3793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744" name="Group 241"/>
              <p:cNvGrpSpPr>
                <a:grpSpLocks/>
              </p:cNvGrpSpPr>
              <p:nvPr/>
            </p:nvGrpSpPr>
            <p:grpSpPr bwMode="auto">
              <a:xfrm>
                <a:off x="5170" y="3014"/>
                <a:ext cx="384" cy="818"/>
                <a:chOff x="776" y="3022"/>
                <a:chExt cx="384" cy="818"/>
              </a:xfrm>
            </p:grpSpPr>
            <p:sp>
              <p:nvSpPr>
                <p:cNvPr id="28745" name="Freeform 242"/>
                <p:cNvSpPr>
                  <a:spLocks/>
                </p:cNvSpPr>
                <p:nvPr/>
              </p:nvSpPr>
              <p:spPr bwMode="auto">
                <a:xfrm>
                  <a:off x="776" y="3022"/>
                  <a:ext cx="200" cy="810"/>
                </a:xfrm>
                <a:custGeom>
                  <a:avLst/>
                  <a:gdLst>
                    <a:gd name="T0" fmla="*/ 200 w 200"/>
                    <a:gd name="T1" fmla="*/ 0 h 810"/>
                    <a:gd name="T2" fmla="*/ 0 w 200"/>
                    <a:gd name="T3" fmla="*/ 810 h 810"/>
                    <a:gd name="T4" fmla="*/ 0 60000 65536"/>
                    <a:gd name="T5" fmla="*/ 0 60000 65536"/>
                    <a:gd name="T6" fmla="*/ 0 w 200"/>
                    <a:gd name="T7" fmla="*/ 0 h 810"/>
                    <a:gd name="T8" fmla="*/ 200 w 200"/>
                    <a:gd name="T9" fmla="*/ 810 h 8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00" h="810">
                      <a:moveTo>
                        <a:pt x="200" y="0"/>
                      </a:moveTo>
                      <a:lnTo>
                        <a:pt x="0" y="81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6" name="Freeform 243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6" cy="816"/>
                </a:xfrm>
                <a:custGeom>
                  <a:avLst/>
                  <a:gdLst>
                    <a:gd name="T0" fmla="*/ 0 w 16"/>
                    <a:gd name="T1" fmla="*/ 0 h 816"/>
                    <a:gd name="T2" fmla="*/ 16 w 16"/>
                    <a:gd name="T3" fmla="*/ 816 h 816"/>
                    <a:gd name="T4" fmla="*/ 0 60000 65536"/>
                    <a:gd name="T5" fmla="*/ 0 60000 65536"/>
                    <a:gd name="T6" fmla="*/ 0 w 16"/>
                    <a:gd name="T7" fmla="*/ 0 h 816"/>
                    <a:gd name="T8" fmla="*/ 16 w 16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816">
                      <a:moveTo>
                        <a:pt x="0" y="0"/>
                      </a:moveTo>
                      <a:lnTo>
                        <a:pt x="16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7" name="Freeform 244"/>
                <p:cNvSpPr>
                  <a:spLocks/>
                </p:cNvSpPr>
                <p:nvPr/>
              </p:nvSpPr>
              <p:spPr bwMode="auto">
                <a:xfrm>
                  <a:off x="968" y="3024"/>
                  <a:ext cx="192" cy="816"/>
                </a:xfrm>
                <a:custGeom>
                  <a:avLst/>
                  <a:gdLst>
                    <a:gd name="T0" fmla="*/ 0 w 192"/>
                    <a:gd name="T1" fmla="*/ 0 h 816"/>
                    <a:gd name="T2" fmla="*/ 192 w 192"/>
                    <a:gd name="T3" fmla="*/ 816 h 816"/>
                    <a:gd name="T4" fmla="*/ 0 60000 65536"/>
                    <a:gd name="T5" fmla="*/ 0 60000 65536"/>
                    <a:gd name="T6" fmla="*/ 0 w 192"/>
                    <a:gd name="T7" fmla="*/ 0 h 816"/>
                    <a:gd name="T8" fmla="*/ 192 w 192"/>
                    <a:gd name="T9" fmla="*/ 816 h 8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2" h="816">
                      <a:moveTo>
                        <a:pt x="0" y="0"/>
                      </a:moveTo>
                      <a:lnTo>
                        <a:pt x="192" y="816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8" name="Freeform 245"/>
                <p:cNvSpPr>
                  <a:spLocks/>
                </p:cNvSpPr>
                <p:nvPr/>
              </p:nvSpPr>
              <p:spPr bwMode="auto">
                <a:xfrm>
                  <a:off x="792" y="3048"/>
                  <a:ext cx="160" cy="232"/>
                </a:xfrm>
                <a:custGeom>
                  <a:avLst/>
                  <a:gdLst>
                    <a:gd name="T0" fmla="*/ 160 w 160"/>
                    <a:gd name="T1" fmla="*/ 0 h 232"/>
                    <a:gd name="T2" fmla="*/ 0 w 160"/>
                    <a:gd name="T3" fmla="*/ 232 h 232"/>
                    <a:gd name="T4" fmla="*/ 0 60000 65536"/>
                    <a:gd name="T5" fmla="*/ 0 60000 65536"/>
                    <a:gd name="T6" fmla="*/ 0 w 160"/>
                    <a:gd name="T7" fmla="*/ 0 h 232"/>
                    <a:gd name="T8" fmla="*/ 160 w 160"/>
                    <a:gd name="T9" fmla="*/ 232 h 2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0" h="232">
                      <a:moveTo>
                        <a:pt x="160" y="0"/>
                      </a:moveTo>
                      <a:lnTo>
                        <a:pt x="0" y="232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49" name="Freeform 246"/>
                <p:cNvSpPr>
                  <a:spLocks/>
                </p:cNvSpPr>
                <p:nvPr/>
              </p:nvSpPr>
              <p:spPr bwMode="auto">
                <a:xfrm>
                  <a:off x="976" y="3048"/>
                  <a:ext cx="168" cy="240"/>
                </a:xfrm>
                <a:custGeom>
                  <a:avLst/>
                  <a:gdLst>
                    <a:gd name="T0" fmla="*/ 0 w 168"/>
                    <a:gd name="T1" fmla="*/ 0 h 240"/>
                    <a:gd name="T2" fmla="*/ 168 w 168"/>
                    <a:gd name="T3" fmla="*/ 240 h 240"/>
                    <a:gd name="T4" fmla="*/ 0 60000 65536"/>
                    <a:gd name="T5" fmla="*/ 0 60000 65536"/>
                    <a:gd name="T6" fmla="*/ 0 w 168"/>
                    <a:gd name="T7" fmla="*/ 0 h 240"/>
                    <a:gd name="T8" fmla="*/ 168 w 168"/>
                    <a:gd name="T9" fmla="*/ 240 h 24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240">
                      <a:moveTo>
                        <a:pt x="0" y="0"/>
                      </a:moveTo>
                      <a:lnTo>
                        <a:pt x="168" y="24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17733" name="AutoShape 293"/>
          <p:cNvSpPr>
            <a:spLocks noChangeArrowheads="1"/>
          </p:cNvSpPr>
          <p:nvPr/>
        </p:nvSpPr>
        <p:spPr bwMode="auto">
          <a:xfrm>
            <a:off x="323850" y="908050"/>
            <a:ext cx="2879725" cy="1296988"/>
          </a:xfrm>
          <a:prstGeom prst="wedgeRoundRectCallout">
            <a:avLst>
              <a:gd name="adj1" fmla="val 108708"/>
              <a:gd name="adj2" fmla="val -2197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Een neutron botst tegen een U-235 kern.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17694" name="Group 254"/>
          <p:cNvGrpSpPr>
            <a:grpSpLocks/>
          </p:cNvGrpSpPr>
          <p:nvPr/>
        </p:nvGrpSpPr>
        <p:grpSpPr bwMode="auto">
          <a:xfrm>
            <a:off x="2339975" y="1333500"/>
            <a:ext cx="5392738" cy="1552575"/>
            <a:chOff x="1474" y="864"/>
            <a:chExt cx="3397" cy="978"/>
          </a:xfrm>
        </p:grpSpPr>
        <p:sp>
          <p:nvSpPr>
            <p:cNvPr id="28728" name="Freeform 96"/>
            <p:cNvSpPr>
              <a:spLocks/>
            </p:cNvSpPr>
            <p:nvPr/>
          </p:nvSpPr>
          <p:spPr bwMode="auto">
            <a:xfrm>
              <a:off x="3152" y="864"/>
              <a:ext cx="8" cy="856"/>
            </a:xfrm>
            <a:custGeom>
              <a:avLst/>
              <a:gdLst>
                <a:gd name="T0" fmla="*/ 8 w 8"/>
                <a:gd name="T1" fmla="*/ 0 h 856"/>
                <a:gd name="T2" fmla="*/ 0 w 8"/>
                <a:gd name="T3" fmla="*/ 856 h 856"/>
                <a:gd name="T4" fmla="*/ 0 60000 65536"/>
                <a:gd name="T5" fmla="*/ 0 60000 65536"/>
                <a:gd name="T6" fmla="*/ 0 w 8"/>
                <a:gd name="T7" fmla="*/ 0 h 856"/>
                <a:gd name="T8" fmla="*/ 8 w 8"/>
                <a:gd name="T9" fmla="*/ 856 h 8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856">
                  <a:moveTo>
                    <a:pt x="8" y="0"/>
                  </a:moveTo>
                  <a:lnTo>
                    <a:pt x="0" y="856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grpSp>
          <p:nvGrpSpPr>
            <p:cNvPr id="28729" name="Group 253"/>
            <p:cNvGrpSpPr>
              <a:grpSpLocks/>
            </p:cNvGrpSpPr>
            <p:nvPr/>
          </p:nvGrpSpPr>
          <p:grpSpPr bwMode="auto">
            <a:xfrm>
              <a:off x="1474" y="972"/>
              <a:ext cx="3397" cy="870"/>
              <a:chOff x="1474" y="840"/>
              <a:chExt cx="3397" cy="870"/>
            </a:xfrm>
          </p:grpSpPr>
          <p:sp>
            <p:nvSpPr>
              <p:cNvPr id="28730" name="Oval 17" descr="Bol"/>
              <p:cNvSpPr>
                <a:spLocks noChangeAspect="1" noChangeArrowheads="1"/>
              </p:cNvSpPr>
              <p:nvPr/>
            </p:nvSpPr>
            <p:spPr bwMode="auto">
              <a:xfrm>
                <a:off x="3488" y="1343"/>
                <a:ext cx="90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1" name="Oval 18" descr="Bol"/>
              <p:cNvSpPr>
                <a:spLocks noChangeAspect="1" noChangeArrowheads="1"/>
              </p:cNvSpPr>
              <p:nvPr/>
            </p:nvSpPr>
            <p:spPr bwMode="auto">
              <a:xfrm>
                <a:off x="2755" y="1343"/>
                <a:ext cx="91" cy="91"/>
              </a:xfrm>
              <a:prstGeom prst="ellipse">
                <a:avLst/>
              </a:prstGeom>
              <a:pattFill prst="sphere">
                <a:fgClr>
                  <a:srgbClr val="FF3300"/>
                </a:fgClr>
                <a:bgClr>
                  <a:srgbClr val="99CC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nl-NL" alt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732" name="Group 91"/>
              <p:cNvGrpSpPr>
                <a:grpSpLocks/>
              </p:cNvGrpSpPr>
              <p:nvPr/>
            </p:nvGrpSpPr>
            <p:grpSpPr bwMode="auto">
              <a:xfrm>
                <a:off x="1474" y="1616"/>
                <a:ext cx="3397" cy="94"/>
                <a:chOff x="1474" y="2157"/>
                <a:chExt cx="3397" cy="94"/>
              </a:xfrm>
            </p:grpSpPr>
            <p:sp>
              <p:nvSpPr>
                <p:cNvPr id="28737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2160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38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3124" y="2160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39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780" y="2157"/>
                  <a:ext cx="91" cy="91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nl-NL" alt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733" name="Freeform 93"/>
              <p:cNvSpPr>
                <a:spLocks/>
              </p:cNvSpPr>
              <p:nvPr/>
            </p:nvSpPr>
            <p:spPr bwMode="auto">
              <a:xfrm>
                <a:off x="1519" y="848"/>
                <a:ext cx="1625" cy="813"/>
              </a:xfrm>
              <a:custGeom>
                <a:avLst/>
                <a:gdLst>
                  <a:gd name="T0" fmla="*/ 1625 w 1625"/>
                  <a:gd name="T1" fmla="*/ 0 h 813"/>
                  <a:gd name="T2" fmla="*/ 0 w 1625"/>
                  <a:gd name="T3" fmla="*/ 813 h 813"/>
                  <a:gd name="T4" fmla="*/ 0 60000 65536"/>
                  <a:gd name="T5" fmla="*/ 0 60000 65536"/>
                  <a:gd name="T6" fmla="*/ 0 w 1625"/>
                  <a:gd name="T7" fmla="*/ 0 h 813"/>
                  <a:gd name="T8" fmla="*/ 1625 w 1625"/>
                  <a:gd name="T9" fmla="*/ 813 h 8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25" h="813">
                    <a:moveTo>
                      <a:pt x="1625" y="0"/>
                    </a:moveTo>
                    <a:lnTo>
                      <a:pt x="0" y="813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4" name="Freeform 97"/>
              <p:cNvSpPr>
                <a:spLocks/>
              </p:cNvSpPr>
              <p:nvPr/>
            </p:nvSpPr>
            <p:spPr bwMode="auto">
              <a:xfrm>
                <a:off x="3184" y="840"/>
                <a:ext cx="1648" cy="824"/>
              </a:xfrm>
              <a:custGeom>
                <a:avLst/>
                <a:gdLst>
                  <a:gd name="T0" fmla="*/ 1648 w 1648"/>
                  <a:gd name="T1" fmla="*/ 824 h 824"/>
                  <a:gd name="T2" fmla="*/ 0 w 1648"/>
                  <a:gd name="T3" fmla="*/ 0 h 824"/>
                  <a:gd name="T4" fmla="*/ 0 60000 65536"/>
                  <a:gd name="T5" fmla="*/ 0 60000 65536"/>
                  <a:gd name="T6" fmla="*/ 0 w 1648"/>
                  <a:gd name="T7" fmla="*/ 0 h 824"/>
                  <a:gd name="T8" fmla="*/ 1648 w 1648"/>
                  <a:gd name="T9" fmla="*/ 824 h 8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48" h="824">
                    <a:moveTo>
                      <a:pt x="1648" y="82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5" name="Freeform 151"/>
              <p:cNvSpPr>
                <a:spLocks/>
              </p:cNvSpPr>
              <p:nvPr/>
            </p:nvSpPr>
            <p:spPr bwMode="auto">
              <a:xfrm>
                <a:off x="2824" y="888"/>
                <a:ext cx="320" cy="456"/>
              </a:xfrm>
              <a:custGeom>
                <a:avLst/>
                <a:gdLst>
                  <a:gd name="T0" fmla="*/ 320 w 320"/>
                  <a:gd name="T1" fmla="*/ 0 h 456"/>
                  <a:gd name="T2" fmla="*/ 0 w 320"/>
                  <a:gd name="T3" fmla="*/ 456 h 456"/>
                  <a:gd name="T4" fmla="*/ 0 60000 65536"/>
                  <a:gd name="T5" fmla="*/ 0 60000 65536"/>
                  <a:gd name="T6" fmla="*/ 0 w 320"/>
                  <a:gd name="T7" fmla="*/ 0 h 456"/>
                  <a:gd name="T8" fmla="*/ 320 w 320"/>
                  <a:gd name="T9" fmla="*/ 456 h 4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0" h="456">
                    <a:moveTo>
                      <a:pt x="320" y="0"/>
                    </a:moveTo>
                    <a:lnTo>
                      <a:pt x="0" y="456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6" name="Freeform 152"/>
              <p:cNvSpPr>
                <a:spLocks/>
              </p:cNvSpPr>
              <p:nvPr/>
            </p:nvSpPr>
            <p:spPr bwMode="auto">
              <a:xfrm>
                <a:off x="3192" y="872"/>
                <a:ext cx="312" cy="480"/>
              </a:xfrm>
              <a:custGeom>
                <a:avLst/>
                <a:gdLst>
                  <a:gd name="T0" fmla="*/ 0 w 312"/>
                  <a:gd name="T1" fmla="*/ 0 h 480"/>
                  <a:gd name="T2" fmla="*/ 312 w 312"/>
                  <a:gd name="T3" fmla="*/ 480 h 480"/>
                  <a:gd name="T4" fmla="*/ 0 60000 65536"/>
                  <a:gd name="T5" fmla="*/ 0 60000 65536"/>
                  <a:gd name="T6" fmla="*/ 0 w 312"/>
                  <a:gd name="T7" fmla="*/ 0 h 480"/>
                  <a:gd name="T8" fmla="*/ 312 w 312"/>
                  <a:gd name="T9" fmla="*/ 480 h 4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12" h="480">
                    <a:moveTo>
                      <a:pt x="0" y="0"/>
                    </a:moveTo>
                    <a:lnTo>
                      <a:pt x="312" y="480"/>
                    </a:lnTo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17691" name="Group 251"/>
          <p:cNvGrpSpPr>
            <a:grpSpLocks/>
          </p:cNvGrpSpPr>
          <p:nvPr/>
        </p:nvGrpSpPr>
        <p:grpSpPr bwMode="auto">
          <a:xfrm>
            <a:off x="2266950" y="2924175"/>
            <a:ext cx="5513388" cy="293688"/>
            <a:chOff x="1428" y="1842"/>
            <a:chExt cx="3473" cy="185"/>
          </a:xfrm>
        </p:grpSpPr>
        <p:sp>
          <p:nvSpPr>
            <p:cNvPr id="28725" name="Oval 100" descr="Bol"/>
            <p:cNvSpPr>
              <a:spLocks noChangeAspect="1" noChangeArrowheads="1"/>
            </p:cNvSpPr>
            <p:nvPr/>
          </p:nvSpPr>
          <p:spPr bwMode="auto">
            <a:xfrm>
              <a:off x="4719" y="1843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6" name="Oval 104" descr="Bol"/>
            <p:cNvSpPr>
              <a:spLocks noChangeAspect="1" noChangeArrowheads="1"/>
            </p:cNvSpPr>
            <p:nvPr/>
          </p:nvSpPr>
          <p:spPr bwMode="auto">
            <a:xfrm>
              <a:off x="3077" y="1842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7" name="Oval 112" descr="Bol"/>
            <p:cNvSpPr>
              <a:spLocks noChangeAspect="1" noChangeArrowheads="1"/>
            </p:cNvSpPr>
            <p:nvPr/>
          </p:nvSpPr>
          <p:spPr bwMode="auto">
            <a:xfrm>
              <a:off x="1428" y="1845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7695" name="Group 255"/>
          <p:cNvGrpSpPr>
            <a:grpSpLocks/>
          </p:cNvGrpSpPr>
          <p:nvPr/>
        </p:nvGrpSpPr>
        <p:grpSpPr bwMode="auto">
          <a:xfrm>
            <a:off x="1389063" y="4645025"/>
            <a:ext cx="7267575" cy="306388"/>
            <a:chOff x="875" y="2926"/>
            <a:chExt cx="4578" cy="193"/>
          </a:xfrm>
        </p:grpSpPr>
        <p:sp>
          <p:nvSpPr>
            <p:cNvPr id="28716" name="Oval 116" descr="Bol"/>
            <p:cNvSpPr>
              <a:spLocks noChangeAspect="1" noChangeArrowheads="1"/>
            </p:cNvSpPr>
            <p:nvPr/>
          </p:nvSpPr>
          <p:spPr bwMode="auto">
            <a:xfrm>
              <a:off x="875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17" name="Oval 120" descr="Bol"/>
            <p:cNvSpPr>
              <a:spLocks noChangeAspect="1" noChangeArrowheads="1"/>
            </p:cNvSpPr>
            <p:nvPr/>
          </p:nvSpPr>
          <p:spPr bwMode="auto">
            <a:xfrm>
              <a:off x="1444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18" name="Oval 124" descr="Bol"/>
            <p:cNvSpPr>
              <a:spLocks noChangeAspect="1" noChangeArrowheads="1"/>
            </p:cNvSpPr>
            <p:nvPr/>
          </p:nvSpPr>
          <p:spPr bwMode="auto">
            <a:xfrm>
              <a:off x="1964" y="2937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19" name="Oval 128" descr="Bol"/>
            <p:cNvSpPr>
              <a:spLocks noChangeAspect="1" noChangeArrowheads="1"/>
            </p:cNvSpPr>
            <p:nvPr/>
          </p:nvSpPr>
          <p:spPr bwMode="auto">
            <a:xfrm>
              <a:off x="2527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0" name="Oval 132" descr="Bol"/>
            <p:cNvSpPr>
              <a:spLocks noChangeAspect="1" noChangeArrowheads="1"/>
            </p:cNvSpPr>
            <p:nvPr/>
          </p:nvSpPr>
          <p:spPr bwMode="auto">
            <a:xfrm>
              <a:off x="3072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1" name="Oval 136" descr="Bol"/>
            <p:cNvSpPr>
              <a:spLocks noChangeAspect="1" noChangeArrowheads="1"/>
            </p:cNvSpPr>
            <p:nvPr/>
          </p:nvSpPr>
          <p:spPr bwMode="auto">
            <a:xfrm>
              <a:off x="3616" y="2937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2" name="Oval 140" descr="Bol"/>
            <p:cNvSpPr>
              <a:spLocks noChangeAspect="1" noChangeArrowheads="1"/>
            </p:cNvSpPr>
            <p:nvPr/>
          </p:nvSpPr>
          <p:spPr bwMode="auto">
            <a:xfrm>
              <a:off x="4166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3" name="Oval 144" descr="Bol"/>
            <p:cNvSpPr>
              <a:spLocks noChangeAspect="1" noChangeArrowheads="1"/>
            </p:cNvSpPr>
            <p:nvPr/>
          </p:nvSpPr>
          <p:spPr bwMode="auto">
            <a:xfrm>
              <a:off x="4719" y="2926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24" name="Oval 148" descr="Bol"/>
            <p:cNvSpPr>
              <a:spLocks noChangeAspect="1" noChangeArrowheads="1"/>
            </p:cNvSpPr>
            <p:nvPr/>
          </p:nvSpPr>
          <p:spPr bwMode="auto">
            <a:xfrm>
              <a:off x="5271" y="2937"/>
              <a:ext cx="182" cy="182"/>
            </a:xfrm>
            <a:prstGeom prst="ellipse">
              <a:avLst/>
            </a:prstGeom>
            <a:pattFill prst="sphere">
              <a:fgClr>
                <a:srgbClr val="FF3300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17700" name="AutoShape 260"/>
          <p:cNvSpPr>
            <a:spLocks noChangeAspect="1" noChangeArrowheads="1"/>
          </p:cNvSpPr>
          <p:nvPr/>
        </p:nvSpPr>
        <p:spPr bwMode="auto">
          <a:xfrm>
            <a:off x="4932363" y="1806575"/>
            <a:ext cx="360362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1" name="AutoShape 261"/>
          <p:cNvSpPr>
            <a:spLocks noChangeAspect="1" noChangeArrowheads="1"/>
          </p:cNvSpPr>
          <p:nvPr/>
        </p:nvSpPr>
        <p:spPr bwMode="auto">
          <a:xfrm>
            <a:off x="2195513" y="5229225"/>
            <a:ext cx="360362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5" name="AutoShape 265"/>
          <p:cNvSpPr>
            <a:spLocks noChangeAspect="1" noChangeArrowheads="1"/>
          </p:cNvSpPr>
          <p:nvPr/>
        </p:nvSpPr>
        <p:spPr bwMode="auto">
          <a:xfrm>
            <a:off x="1403350" y="5157788"/>
            <a:ext cx="360363" cy="36036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6" name="AutoShape 266"/>
          <p:cNvSpPr>
            <a:spLocks noChangeAspect="1" noChangeArrowheads="1"/>
          </p:cNvSpPr>
          <p:nvPr/>
        </p:nvSpPr>
        <p:spPr bwMode="auto">
          <a:xfrm>
            <a:off x="3203575" y="5229225"/>
            <a:ext cx="360363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7" name="AutoShape 267"/>
          <p:cNvSpPr>
            <a:spLocks noChangeAspect="1" noChangeArrowheads="1"/>
          </p:cNvSpPr>
          <p:nvPr/>
        </p:nvSpPr>
        <p:spPr bwMode="auto">
          <a:xfrm>
            <a:off x="2268538" y="3429000"/>
            <a:ext cx="360362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08" name="AutoShape 268"/>
          <p:cNvSpPr>
            <a:spLocks noChangeAspect="1" noChangeArrowheads="1"/>
          </p:cNvSpPr>
          <p:nvPr/>
        </p:nvSpPr>
        <p:spPr bwMode="auto">
          <a:xfrm>
            <a:off x="4067175" y="5229225"/>
            <a:ext cx="360363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39" name="AutoShape 299"/>
          <p:cNvSpPr>
            <a:spLocks noChangeArrowheads="1"/>
          </p:cNvSpPr>
          <p:nvPr/>
        </p:nvSpPr>
        <p:spPr bwMode="auto">
          <a:xfrm>
            <a:off x="5795963" y="692150"/>
            <a:ext cx="2916237" cy="1152525"/>
          </a:xfrm>
          <a:prstGeom prst="wedgeRoundRectCallout">
            <a:avLst>
              <a:gd name="adj1" fmla="val -189523"/>
              <a:gd name="adj2" fmla="val 28608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Elk neutron splijt weer een U-235 kern.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35" name="AutoShape 295"/>
          <p:cNvSpPr>
            <a:spLocks noChangeArrowheads="1"/>
          </p:cNvSpPr>
          <p:nvPr/>
        </p:nvSpPr>
        <p:spPr bwMode="auto">
          <a:xfrm>
            <a:off x="5867400" y="5229225"/>
            <a:ext cx="2916238" cy="1152525"/>
          </a:xfrm>
          <a:prstGeom prst="wedgeRoundRectCallout">
            <a:avLst>
              <a:gd name="adj1" fmla="val -162194"/>
              <a:gd name="adj2" fmla="val -25138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Elk neutron splijt weer een U-235 kern.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10" name="AutoShape 270"/>
          <p:cNvSpPr>
            <a:spLocks noChangeAspect="1" noChangeArrowheads="1"/>
          </p:cNvSpPr>
          <p:nvPr/>
        </p:nvSpPr>
        <p:spPr bwMode="auto">
          <a:xfrm>
            <a:off x="5724525" y="5229225"/>
            <a:ext cx="360363" cy="360363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11" name="AutoShape 271"/>
          <p:cNvSpPr>
            <a:spLocks noChangeAspect="1" noChangeArrowheads="1"/>
          </p:cNvSpPr>
          <p:nvPr/>
        </p:nvSpPr>
        <p:spPr bwMode="auto">
          <a:xfrm>
            <a:off x="6588125" y="5373688"/>
            <a:ext cx="360363" cy="36036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12" name="AutoShape 272"/>
          <p:cNvSpPr>
            <a:spLocks noChangeAspect="1" noChangeArrowheads="1"/>
          </p:cNvSpPr>
          <p:nvPr/>
        </p:nvSpPr>
        <p:spPr bwMode="auto">
          <a:xfrm>
            <a:off x="7451725" y="5373688"/>
            <a:ext cx="360363" cy="36036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13" name="AutoShape 273"/>
          <p:cNvSpPr>
            <a:spLocks noChangeAspect="1" noChangeArrowheads="1"/>
          </p:cNvSpPr>
          <p:nvPr/>
        </p:nvSpPr>
        <p:spPr bwMode="auto">
          <a:xfrm>
            <a:off x="8316913" y="5373688"/>
            <a:ext cx="360362" cy="360362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317741" name="AutoShape 301"/>
          <p:cNvSpPr>
            <a:spLocks noChangeArrowheads="1"/>
          </p:cNvSpPr>
          <p:nvPr/>
        </p:nvSpPr>
        <p:spPr bwMode="auto">
          <a:xfrm>
            <a:off x="468313" y="4508500"/>
            <a:ext cx="3168650" cy="1368425"/>
          </a:xfrm>
          <a:prstGeom prst="wedgeRoundRectCallout">
            <a:avLst>
              <a:gd name="adj1" fmla="val 73097"/>
              <a:gd name="adj2" fmla="val -20092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Deze kleinere kernen zijn het radioactief afval.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34" name="AutoShape 294"/>
          <p:cNvSpPr>
            <a:spLocks noChangeArrowheads="1"/>
          </p:cNvSpPr>
          <p:nvPr/>
        </p:nvSpPr>
        <p:spPr bwMode="auto">
          <a:xfrm>
            <a:off x="5795963" y="4581525"/>
            <a:ext cx="3168650" cy="863600"/>
          </a:xfrm>
          <a:prstGeom prst="wedgeRoundRectCallout">
            <a:avLst>
              <a:gd name="adj1" fmla="val -70894"/>
              <a:gd name="adj2" fmla="val -39227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U-235 kern wordt gespleten.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42" name="AutoShape 302"/>
          <p:cNvSpPr>
            <a:spLocks noChangeArrowheads="1"/>
          </p:cNvSpPr>
          <p:nvPr/>
        </p:nvSpPr>
        <p:spPr bwMode="auto">
          <a:xfrm>
            <a:off x="684213" y="4724400"/>
            <a:ext cx="3167062" cy="1657350"/>
          </a:xfrm>
          <a:prstGeom prst="wedgeRoundRectCallout">
            <a:avLst>
              <a:gd name="adj1" fmla="val 85190"/>
              <a:gd name="adj2" fmla="val -20910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warmte die ontstaat wordt gebruikt om stoom te maken.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740" name="AutoShape 300"/>
          <p:cNvSpPr>
            <a:spLocks noChangeArrowheads="1"/>
          </p:cNvSpPr>
          <p:nvPr/>
        </p:nvSpPr>
        <p:spPr bwMode="auto">
          <a:xfrm>
            <a:off x="5795963" y="4149725"/>
            <a:ext cx="3168650" cy="2303463"/>
          </a:xfrm>
          <a:prstGeom prst="wedgeRoundRectCallout">
            <a:avLst>
              <a:gd name="adj1" fmla="val -71792"/>
              <a:gd name="adj2" fmla="val -12594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 de splijting zijn er twee kleinere kernen, 3 neutronen en warmte(energie)!</a:t>
            </a:r>
            <a:endParaRPr lang="nl-NL" sz="2400" b="1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8714" name="Text Box 303"/>
          <p:cNvSpPr txBox="1">
            <a:spLocks noChangeArrowheads="1"/>
          </p:cNvSpPr>
          <p:nvPr/>
        </p:nvSpPr>
        <p:spPr bwMode="auto">
          <a:xfrm>
            <a:off x="0" y="64008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hlinkClick r:id="" action="ppaction://hlinkshowjump?jump=firstslide"/>
              </a:rPr>
              <a:t>menu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28715" name="Text Box 222"/>
          <p:cNvSpPr txBox="1">
            <a:spLocks noChangeArrowheads="1"/>
          </p:cNvSpPr>
          <p:nvPr/>
        </p:nvSpPr>
        <p:spPr bwMode="auto">
          <a:xfrm>
            <a:off x="7308850" y="6356350"/>
            <a:ext cx="1800225" cy="495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>
                <a:solidFill>
                  <a:srgbClr val="FF3300"/>
                </a:solidFill>
                <a:hlinkClick r:id="rId3"/>
              </a:rPr>
              <a:t>Simulatie</a:t>
            </a:r>
            <a:endParaRPr lang="nl-NL" altLang="nl-NL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3099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7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1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7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7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7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7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1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1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1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1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7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1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1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31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1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7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7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31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7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7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1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1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7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7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31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7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7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1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17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17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1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38" grpId="0"/>
      <p:bldP spid="317444" grpId="0" animBg="1"/>
      <p:bldP spid="317456" grpId="0" animBg="1"/>
      <p:bldP spid="317703" grpId="0" animBg="1"/>
      <p:bldP spid="317704" grpId="0" animBg="1"/>
      <p:bldP spid="317709" grpId="0" animBg="1"/>
      <p:bldP spid="317732" grpId="0" animBg="1"/>
      <p:bldP spid="317737" grpId="0" autoUpdateAnimBg="0"/>
      <p:bldP spid="317733" grpId="0" animBg="1"/>
      <p:bldP spid="317700" grpId="0" animBg="1"/>
      <p:bldP spid="317701" grpId="0" animBg="1"/>
      <p:bldP spid="317705" grpId="0" animBg="1"/>
      <p:bldP spid="317706" grpId="0" animBg="1"/>
      <p:bldP spid="317707" grpId="0" animBg="1"/>
      <p:bldP spid="317708" grpId="0" animBg="1"/>
      <p:bldP spid="317710" grpId="0" animBg="1"/>
      <p:bldP spid="317711" grpId="0" animBg="1"/>
      <p:bldP spid="317712" grpId="0" animBg="1"/>
      <p:bldP spid="317713" grpId="0" animBg="1"/>
      <p:bldP spid="317741" grpId="0" animBg="1"/>
      <p:bldP spid="317734" grpId="0" animBg="1"/>
      <p:bldP spid="317742" grpId="0" animBg="1"/>
      <p:bldP spid="3177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4038600" y="1371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1828800" y="2266950"/>
            <a:ext cx="8382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nl-NL" altLang="nl-NL" sz="6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2057400" y="852488"/>
            <a:ext cx="8382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nl-NL" altLang="nl-NL" sz="6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62853" name="Group 37"/>
          <p:cNvGrpSpPr>
            <a:grpSpLocks/>
          </p:cNvGrpSpPr>
          <p:nvPr/>
        </p:nvGrpSpPr>
        <p:grpSpPr bwMode="auto">
          <a:xfrm>
            <a:off x="5486400" y="2057400"/>
            <a:ext cx="1447800" cy="1524000"/>
            <a:chOff x="4512" y="1383"/>
            <a:chExt cx="912" cy="960"/>
          </a:xfrm>
        </p:grpSpPr>
        <p:sp>
          <p:nvSpPr>
            <p:cNvPr id="162828" name="Rectangle 12"/>
            <p:cNvSpPr>
              <a:spLocks noChangeArrowheads="1"/>
            </p:cNvSpPr>
            <p:nvPr/>
          </p:nvSpPr>
          <p:spPr bwMode="auto">
            <a:xfrm>
              <a:off x="4848" y="1449"/>
              <a:ext cx="576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lang="nl-NL" altLang="nl-NL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831" name="Rectangle 15"/>
            <p:cNvSpPr>
              <a:spLocks noChangeArrowheads="1"/>
            </p:cNvSpPr>
            <p:nvPr/>
          </p:nvSpPr>
          <p:spPr bwMode="auto">
            <a:xfrm>
              <a:off x="4524" y="1767"/>
              <a:ext cx="67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832" name="Rectangle 16"/>
            <p:cNvSpPr>
              <a:spLocks noChangeArrowheads="1"/>
            </p:cNvSpPr>
            <p:nvPr/>
          </p:nvSpPr>
          <p:spPr bwMode="auto">
            <a:xfrm>
              <a:off x="4512" y="1383"/>
              <a:ext cx="48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2854" name="Group 38"/>
          <p:cNvGrpSpPr>
            <a:grpSpLocks/>
          </p:cNvGrpSpPr>
          <p:nvPr/>
        </p:nvGrpSpPr>
        <p:grpSpPr bwMode="auto">
          <a:xfrm>
            <a:off x="76200" y="762000"/>
            <a:ext cx="1981200" cy="1357313"/>
            <a:chOff x="-240" y="480"/>
            <a:chExt cx="1248" cy="855"/>
          </a:xfrm>
        </p:grpSpPr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-240" y="480"/>
              <a:ext cx="81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235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396" y="528"/>
              <a:ext cx="612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nl-NL" altLang="nl-NL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457200" y="1447800"/>
            <a:ext cx="8239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92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2855" name="Group 39"/>
          <p:cNvGrpSpPr>
            <a:grpSpLocks/>
          </p:cNvGrpSpPr>
          <p:nvPr/>
        </p:nvGrpSpPr>
        <p:grpSpPr bwMode="auto">
          <a:xfrm>
            <a:off x="104775" y="2071688"/>
            <a:ext cx="2105025" cy="1371600"/>
            <a:chOff x="882" y="1383"/>
            <a:chExt cx="1326" cy="864"/>
          </a:xfrm>
        </p:grpSpPr>
        <p:sp>
          <p:nvSpPr>
            <p:cNvPr id="162823" name="Rectangle 7"/>
            <p:cNvSpPr>
              <a:spLocks noChangeArrowheads="1"/>
            </p:cNvSpPr>
            <p:nvPr/>
          </p:nvSpPr>
          <p:spPr bwMode="auto">
            <a:xfrm>
              <a:off x="882" y="1383"/>
              <a:ext cx="55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94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824" name="Rectangle 8"/>
            <p:cNvSpPr>
              <a:spLocks noChangeArrowheads="1"/>
            </p:cNvSpPr>
            <p:nvPr/>
          </p:nvSpPr>
          <p:spPr bwMode="auto">
            <a:xfrm>
              <a:off x="1278" y="1440"/>
              <a:ext cx="930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Sr</a:t>
              </a:r>
              <a:endParaRPr lang="nl-NL" altLang="nl-NL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76200" y="2771775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‘n Splijtingsreactie in een kerncentrale:</a:t>
            </a:r>
          </a:p>
        </p:txBody>
      </p:sp>
      <p:grpSp>
        <p:nvGrpSpPr>
          <p:cNvPr id="162841" name="Group 25"/>
          <p:cNvGrpSpPr>
            <a:grpSpLocks/>
          </p:cNvGrpSpPr>
          <p:nvPr/>
        </p:nvGrpSpPr>
        <p:grpSpPr bwMode="auto">
          <a:xfrm>
            <a:off x="2890838" y="595313"/>
            <a:ext cx="1833562" cy="1676400"/>
            <a:chOff x="1533" y="2688"/>
            <a:chExt cx="1155" cy="1056"/>
          </a:xfrm>
        </p:grpSpPr>
        <p:sp>
          <p:nvSpPr>
            <p:cNvPr id="162842" name="Rectangle 26"/>
            <p:cNvSpPr>
              <a:spLocks noChangeArrowheads="1"/>
            </p:cNvSpPr>
            <p:nvPr/>
          </p:nvSpPr>
          <p:spPr bwMode="auto">
            <a:xfrm>
              <a:off x="1533" y="3168"/>
              <a:ext cx="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843" name="Rectangle 27"/>
            <p:cNvSpPr>
              <a:spLocks noChangeArrowheads="1"/>
            </p:cNvSpPr>
            <p:nvPr/>
          </p:nvSpPr>
          <p:spPr bwMode="auto">
            <a:xfrm>
              <a:off x="1539" y="2688"/>
              <a:ext cx="34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844" name="Rectangle 28"/>
            <p:cNvSpPr>
              <a:spLocks noChangeArrowheads="1"/>
            </p:cNvSpPr>
            <p:nvPr/>
          </p:nvSpPr>
          <p:spPr bwMode="auto">
            <a:xfrm>
              <a:off x="1728" y="2784"/>
              <a:ext cx="960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lang="nl-NL" altLang="nl-NL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2856" name="Group 40"/>
          <p:cNvGrpSpPr>
            <a:grpSpLocks/>
          </p:cNvGrpSpPr>
          <p:nvPr/>
        </p:nvGrpSpPr>
        <p:grpSpPr bwMode="auto">
          <a:xfrm>
            <a:off x="2438400" y="2085975"/>
            <a:ext cx="2362200" cy="1371600"/>
            <a:chOff x="2736" y="1392"/>
            <a:chExt cx="1488" cy="864"/>
          </a:xfrm>
        </p:grpSpPr>
        <p:sp>
          <p:nvSpPr>
            <p:cNvPr id="162849" name="Rectangle 33"/>
            <p:cNvSpPr>
              <a:spLocks noChangeArrowheads="1"/>
            </p:cNvSpPr>
            <p:nvPr/>
          </p:nvSpPr>
          <p:spPr bwMode="auto">
            <a:xfrm>
              <a:off x="2736" y="1392"/>
              <a:ext cx="72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140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2850" name="Rectangle 34"/>
            <p:cNvSpPr>
              <a:spLocks noChangeArrowheads="1"/>
            </p:cNvSpPr>
            <p:nvPr/>
          </p:nvSpPr>
          <p:spPr bwMode="auto">
            <a:xfrm>
              <a:off x="3294" y="1449"/>
              <a:ext cx="930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Xe</a:t>
              </a:r>
              <a:endParaRPr lang="nl-NL" altLang="nl-NL" sz="6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2851" name="Rectangle 35"/>
          <p:cNvSpPr>
            <a:spLocks noChangeArrowheads="1"/>
          </p:cNvSpPr>
          <p:nvPr/>
        </p:nvSpPr>
        <p:spPr bwMode="auto">
          <a:xfrm>
            <a:off x="2667000" y="2786063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54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57" name="Rectangle 41"/>
          <p:cNvSpPr>
            <a:spLocks noChangeArrowheads="1"/>
          </p:cNvSpPr>
          <p:nvPr/>
        </p:nvSpPr>
        <p:spPr bwMode="auto">
          <a:xfrm>
            <a:off x="4386263" y="2252663"/>
            <a:ext cx="8382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nl-NL" altLang="nl-NL" sz="6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2858" name="Rectangle 42"/>
          <p:cNvSpPr>
            <a:spLocks noChangeArrowheads="1"/>
          </p:cNvSpPr>
          <p:nvPr/>
        </p:nvSpPr>
        <p:spPr bwMode="auto">
          <a:xfrm>
            <a:off x="5029200" y="2195513"/>
            <a:ext cx="6096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nl-NL" altLang="nl-NL" sz="6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2859" name="Rectangle 43"/>
          <p:cNvSpPr>
            <a:spLocks noChangeArrowheads="1"/>
          </p:cNvSpPr>
          <p:nvPr/>
        </p:nvSpPr>
        <p:spPr bwMode="auto">
          <a:xfrm>
            <a:off x="7148513" y="2438400"/>
            <a:ext cx="19954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3.10</a:t>
            </a:r>
            <a:r>
              <a:rPr lang="en-US" altLang="nl-NL" sz="40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-11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60" name="Rectangle 44"/>
          <p:cNvSpPr>
            <a:spLocks noChangeArrowheads="1"/>
          </p:cNvSpPr>
          <p:nvPr/>
        </p:nvSpPr>
        <p:spPr bwMode="auto">
          <a:xfrm>
            <a:off x="6534150" y="2247900"/>
            <a:ext cx="60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61" name="Rectangle 45"/>
          <p:cNvSpPr>
            <a:spLocks noChangeArrowheads="1"/>
          </p:cNvSpPr>
          <p:nvPr/>
        </p:nvSpPr>
        <p:spPr bwMode="auto">
          <a:xfrm>
            <a:off x="0" y="3487738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energiewinst. </a:t>
            </a:r>
            <a:r>
              <a:rPr lang="en-US" altLang="nl-NL" sz="28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mol U-235 = 235g→ 6.10</a:t>
            </a:r>
            <a:r>
              <a:rPr lang="en-US" altLang="nl-NL" sz="2800" b="1" baseline="3000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r>
              <a:rPr lang="en-US" altLang="nl-NL" sz="28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kernen →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18.10</a:t>
            </a:r>
            <a:r>
              <a:rPr lang="en-US" altLang="nl-NL" sz="2800" b="1" baseline="3000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en-US" altLang="nl-NL" sz="28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 </a:t>
            </a:r>
            <a:r>
              <a:rPr lang="en-US" altLang="nl-NL" sz="28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↔</a:t>
            </a:r>
            <a:r>
              <a:rPr lang="en-US" altLang="nl-NL" sz="28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0,55.10</a:t>
            </a:r>
            <a:r>
              <a:rPr lang="en-US" altLang="nl-NL" sz="2800" b="1" baseline="3000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altLang="nl-NL" sz="28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 benzine!</a:t>
            </a:r>
            <a:endParaRPr lang="nl-NL" altLang="nl-NL" sz="2800" b="1" smtClean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62" name="Rectangle 46"/>
          <p:cNvSpPr>
            <a:spLocks noChangeArrowheads="1"/>
          </p:cNvSpPr>
          <p:nvPr/>
        </p:nvSpPr>
        <p:spPr bwMode="auto">
          <a:xfrm>
            <a:off x="0" y="4581525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kettingreactie/ vermenigvuldigingsfactor k.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63" name="Rectangle 47"/>
          <p:cNvSpPr>
            <a:spLocks noChangeArrowheads="1"/>
          </p:cNvSpPr>
          <p:nvPr/>
        </p:nvSpPr>
        <p:spPr bwMode="auto">
          <a:xfrm>
            <a:off x="0" y="5195888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moderator (bijv. C of water) nodig. 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64" name="Rectangle 48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regelstaven (Cd, B).  </a:t>
            </a:r>
            <a:r>
              <a:rPr lang="en-US" altLang="nl-NL" sz="2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Als k = 1,005 en 10000 splijtingen/s.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Hoeveel n zijn er dan na 1 s?</a:t>
            </a:r>
            <a:endParaRPr lang="nl-NL" altLang="nl-NL" sz="28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66" name="AutoShape 50"/>
          <p:cNvSpPr>
            <a:spLocks noChangeArrowheads="1"/>
          </p:cNvSpPr>
          <p:nvPr/>
        </p:nvSpPr>
        <p:spPr bwMode="auto">
          <a:xfrm>
            <a:off x="468313" y="549275"/>
            <a:ext cx="3887787" cy="1079500"/>
          </a:xfrm>
          <a:prstGeom prst="wedgeRoundRectCallout">
            <a:avLst>
              <a:gd name="adj1" fmla="val 131421"/>
              <a:gd name="adj2" fmla="val 49456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→1,005</a:t>
            </a:r>
            <a:r>
              <a:rPr lang="en-US" altLang="nl-NL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10000</a:t>
            </a: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4,6.10</a:t>
            </a:r>
            <a:r>
              <a:rPr lang="en-US" altLang="nl-NL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21</a:t>
            </a: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n.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Dus 1,38.10</a:t>
            </a:r>
            <a:r>
              <a:rPr lang="en-US" altLang="nl-NL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11</a:t>
            </a: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J/s!</a:t>
            </a:r>
            <a:endParaRPr lang="nl-NL" altLang="nl-NL" sz="24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67" name="AutoShape 51"/>
          <p:cNvSpPr>
            <a:spLocks noChangeArrowheads="1"/>
          </p:cNvSpPr>
          <p:nvPr/>
        </p:nvSpPr>
        <p:spPr bwMode="auto">
          <a:xfrm>
            <a:off x="2555875" y="5805488"/>
            <a:ext cx="4106863" cy="892175"/>
          </a:xfrm>
          <a:prstGeom prst="wedgeRoundRectCallout">
            <a:avLst>
              <a:gd name="adj1" fmla="val 14204"/>
              <a:gd name="adj2" fmla="val -35996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 =2 en moet 1 zijn bij constant vermogen . .</a:t>
            </a:r>
            <a:r>
              <a:rPr lang="en-US" altLang="nl-NL" sz="24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.</a:t>
            </a:r>
            <a:endParaRPr lang="nl-NL" altLang="nl-NL" sz="240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72" name="AutoShape 56"/>
          <p:cNvSpPr>
            <a:spLocks noChangeArrowheads="1"/>
          </p:cNvSpPr>
          <p:nvPr/>
        </p:nvSpPr>
        <p:spPr bwMode="auto">
          <a:xfrm>
            <a:off x="2700338" y="5661025"/>
            <a:ext cx="6264275" cy="863600"/>
          </a:xfrm>
          <a:prstGeom prst="wedgeRoundRectCallout">
            <a:avLst>
              <a:gd name="adj1" fmla="val -1699"/>
              <a:gd name="adj2" fmla="val -18492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BINAS tabel 28, Verbrandingswarmte:</a:t>
            </a:r>
            <a:b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1 L benzine →33.10</a:t>
            </a:r>
            <a:r>
              <a:rPr lang="en-US" altLang="nl-NL" sz="2400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</a:t>
            </a: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J</a:t>
            </a:r>
            <a:endParaRPr lang="nl-NL" altLang="nl-NL" sz="24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68" name="AutoShape 52"/>
          <p:cNvSpPr>
            <a:spLocks noChangeArrowheads="1"/>
          </p:cNvSpPr>
          <p:nvPr/>
        </p:nvSpPr>
        <p:spPr bwMode="auto">
          <a:xfrm>
            <a:off x="4140200" y="260350"/>
            <a:ext cx="3527425" cy="1368425"/>
          </a:xfrm>
          <a:prstGeom prst="wedgeRoundRectCallout">
            <a:avLst>
              <a:gd name="adj1" fmla="val -41764"/>
              <a:gd name="adj2" fmla="val 33607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neutronen botsen tegen C en gaan daarna langzamer . . .</a:t>
            </a:r>
            <a:endParaRPr lang="nl-NL" altLang="nl-NL" sz="24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69" name="AutoShape 53"/>
          <p:cNvSpPr>
            <a:spLocks noChangeArrowheads="1"/>
          </p:cNvSpPr>
          <p:nvPr/>
        </p:nvSpPr>
        <p:spPr bwMode="auto">
          <a:xfrm>
            <a:off x="4572000" y="260350"/>
            <a:ext cx="4176713" cy="1655763"/>
          </a:xfrm>
          <a:prstGeom prst="wedgeRoundRectCallout">
            <a:avLst>
              <a:gd name="adj1" fmla="val -50986"/>
              <a:gd name="adj2" fmla="val 26630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4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Vrij gekomen n gaan te snel voor een nieuwe splijting, ze moeten eerst afgeremd worden.</a:t>
            </a:r>
            <a:endParaRPr lang="nl-NL" altLang="nl-NL" sz="24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2873" name="AutoShape 57"/>
          <p:cNvSpPr>
            <a:spLocks noChangeArrowheads="1"/>
          </p:cNvSpPr>
          <p:nvPr/>
        </p:nvSpPr>
        <p:spPr bwMode="auto">
          <a:xfrm>
            <a:off x="3779838" y="5084763"/>
            <a:ext cx="5040312" cy="1298575"/>
          </a:xfrm>
          <a:prstGeom prst="wedgeRoundRectCallout">
            <a:avLst>
              <a:gd name="adj1" fmla="val -53907"/>
              <a:gd name="adj2" fmla="val -31711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Waarom zijn neutronen ideale projectielen om een positief geladen kern te splijten?</a:t>
            </a:r>
          </a:p>
        </p:txBody>
      </p:sp>
    </p:spTree>
    <p:extLst>
      <p:ext uri="{BB962C8B-B14F-4D97-AF65-F5344CB8AC3E}">
        <p14:creationId xmlns:p14="http://schemas.microsoft.com/office/powerpoint/2010/main" val="207365535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2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2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2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6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62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62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6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62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5" grpId="0" animBg="1"/>
      <p:bldP spid="162826" grpId="0" autoUpdateAnimBg="0"/>
      <p:bldP spid="162827" grpId="0" autoUpdateAnimBg="0"/>
      <p:bldP spid="162833" grpId="0" autoUpdateAnimBg="0"/>
      <p:bldP spid="162834" grpId="0" autoUpdateAnimBg="0"/>
      <p:bldP spid="162835" grpId="0" autoUpdateAnimBg="0"/>
      <p:bldP spid="162851" grpId="0" autoUpdateAnimBg="0"/>
      <p:bldP spid="162857" grpId="0" autoUpdateAnimBg="0"/>
      <p:bldP spid="162858" grpId="0" autoUpdateAnimBg="0"/>
      <p:bldP spid="162859" grpId="0" autoUpdateAnimBg="0"/>
      <p:bldP spid="162860" grpId="0" autoUpdateAnimBg="0"/>
      <p:bldP spid="162861" grpId="0" autoUpdateAnimBg="0"/>
      <p:bldP spid="162862" grpId="0" autoUpdateAnimBg="0"/>
      <p:bldP spid="162863" grpId="0" autoUpdateAnimBg="0"/>
      <p:bldP spid="162864" grpId="0" autoUpdateAnimBg="0"/>
      <p:bldP spid="162866" grpId="0" animBg="1"/>
      <p:bldP spid="162867" grpId="0" animBg="1"/>
      <p:bldP spid="162872" grpId="0" animBg="1"/>
      <p:bldP spid="162868" grpId="0" animBg="1"/>
      <p:bldP spid="162869" grpId="0" animBg="1"/>
      <p:bldP spid="1628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Problemen:</a:t>
            </a:r>
          </a:p>
        </p:txBody>
      </p:sp>
      <p:grpSp>
        <p:nvGrpSpPr>
          <p:cNvPr id="181283" name="Group 35"/>
          <p:cNvGrpSpPr>
            <a:grpSpLocks/>
          </p:cNvGrpSpPr>
          <p:nvPr/>
        </p:nvGrpSpPr>
        <p:grpSpPr bwMode="auto">
          <a:xfrm>
            <a:off x="76200" y="433388"/>
            <a:ext cx="9053513" cy="3519487"/>
            <a:chOff x="48" y="351"/>
            <a:chExt cx="5703" cy="2217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auto">
            <a:xfrm>
              <a:off x="1152" y="1689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1274" name="Rectangle 26"/>
            <p:cNvSpPr>
              <a:spLocks noChangeArrowheads="1"/>
            </p:cNvSpPr>
            <p:nvPr/>
          </p:nvSpPr>
          <p:spPr bwMode="auto">
            <a:xfrm>
              <a:off x="2736" y="1689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30731" name="Group 34"/>
            <p:cNvGrpSpPr>
              <a:grpSpLocks/>
            </p:cNvGrpSpPr>
            <p:nvPr/>
          </p:nvGrpSpPr>
          <p:grpSpPr bwMode="auto">
            <a:xfrm>
              <a:off x="48" y="351"/>
              <a:ext cx="5703" cy="2217"/>
              <a:chOff x="48" y="375"/>
              <a:chExt cx="5703" cy="2217"/>
            </a:xfrm>
          </p:grpSpPr>
          <p:sp>
            <p:nvSpPr>
              <p:cNvPr id="30732" name="Line 2"/>
              <p:cNvSpPr>
                <a:spLocks noChangeShapeType="1"/>
              </p:cNvSpPr>
              <p:nvPr/>
            </p:nvSpPr>
            <p:spPr bwMode="auto">
              <a:xfrm>
                <a:off x="2544" y="864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252" name="Rectangle 4"/>
              <p:cNvSpPr>
                <a:spLocks noChangeArrowheads="1"/>
              </p:cNvSpPr>
              <p:nvPr/>
            </p:nvSpPr>
            <p:spPr bwMode="auto">
              <a:xfrm>
                <a:off x="1296" y="537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6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30734" name="Group 5"/>
              <p:cNvGrpSpPr>
                <a:grpSpLocks/>
              </p:cNvGrpSpPr>
              <p:nvPr/>
            </p:nvGrpSpPr>
            <p:grpSpPr bwMode="auto">
              <a:xfrm>
                <a:off x="3456" y="1584"/>
                <a:ext cx="912" cy="960"/>
                <a:chOff x="4512" y="1383"/>
                <a:chExt cx="912" cy="960"/>
              </a:xfrm>
            </p:grpSpPr>
            <p:sp>
              <p:nvSpPr>
                <p:cNvPr id="181254" name="Rectangle 6"/>
                <p:cNvSpPr>
                  <a:spLocks noChangeArrowheads="1"/>
                </p:cNvSpPr>
                <p:nvPr/>
              </p:nvSpPr>
              <p:spPr bwMode="auto">
                <a:xfrm>
                  <a:off x="4848" y="1449"/>
                  <a:ext cx="576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n</a:t>
                  </a:r>
                  <a:endParaRPr lang="nl-NL" altLang="nl-NL" sz="6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81255" name="Rectangle 7"/>
                <p:cNvSpPr>
                  <a:spLocks noChangeArrowheads="1"/>
                </p:cNvSpPr>
                <p:nvPr/>
              </p:nvSpPr>
              <p:spPr bwMode="auto">
                <a:xfrm>
                  <a:off x="4524" y="1767"/>
                  <a:ext cx="67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0</a:t>
                  </a:r>
                  <a:endParaRPr lang="nl-NL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81256" name="Rectangle 8"/>
                <p:cNvSpPr>
                  <a:spLocks noChangeArrowheads="1"/>
                </p:cNvSpPr>
                <p:nvPr/>
              </p:nvSpPr>
              <p:spPr bwMode="auto">
                <a:xfrm>
                  <a:off x="4512" y="1383"/>
                  <a:ext cx="480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30735" name="Group 9"/>
              <p:cNvGrpSpPr>
                <a:grpSpLocks/>
              </p:cNvGrpSpPr>
              <p:nvPr/>
            </p:nvGrpSpPr>
            <p:grpSpPr bwMode="auto">
              <a:xfrm>
                <a:off x="48" y="480"/>
                <a:ext cx="1248" cy="855"/>
                <a:chOff x="-240" y="480"/>
                <a:chExt cx="1248" cy="855"/>
              </a:xfrm>
            </p:grpSpPr>
            <p:sp>
              <p:nvSpPr>
                <p:cNvPr id="181258" name="Rectangle 10"/>
                <p:cNvSpPr>
                  <a:spLocks noChangeArrowheads="1"/>
                </p:cNvSpPr>
                <p:nvPr/>
              </p:nvSpPr>
              <p:spPr bwMode="auto">
                <a:xfrm>
                  <a:off x="-240" y="480"/>
                  <a:ext cx="81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235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81259" name="Rectangle 11"/>
                <p:cNvSpPr>
                  <a:spLocks noChangeArrowheads="1"/>
                </p:cNvSpPr>
                <p:nvPr/>
              </p:nvSpPr>
              <p:spPr bwMode="auto">
                <a:xfrm>
                  <a:off x="396" y="528"/>
                  <a:ext cx="612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U</a:t>
                  </a:r>
                  <a:endParaRPr lang="nl-NL" altLang="nl-NL" sz="6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81260" name="Rectangle 12"/>
              <p:cNvSpPr>
                <a:spLocks noChangeArrowheads="1"/>
              </p:cNvSpPr>
              <p:nvPr/>
            </p:nvSpPr>
            <p:spPr bwMode="auto">
              <a:xfrm>
                <a:off x="288" y="912"/>
                <a:ext cx="51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92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30737" name="Group 13"/>
              <p:cNvGrpSpPr>
                <a:grpSpLocks/>
              </p:cNvGrpSpPr>
              <p:nvPr/>
            </p:nvGrpSpPr>
            <p:grpSpPr bwMode="auto">
              <a:xfrm>
                <a:off x="66" y="1566"/>
                <a:ext cx="1326" cy="864"/>
                <a:chOff x="882" y="1383"/>
                <a:chExt cx="1326" cy="864"/>
              </a:xfrm>
            </p:grpSpPr>
            <p:sp>
              <p:nvSpPr>
                <p:cNvPr id="181262" name="Rectangle 14"/>
                <p:cNvSpPr>
                  <a:spLocks noChangeArrowheads="1"/>
                </p:cNvSpPr>
                <p:nvPr/>
              </p:nvSpPr>
              <p:spPr bwMode="auto">
                <a:xfrm>
                  <a:off x="882" y="1383"/>
                  <a:ext cx="558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94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81263" name="Rectangle 15"/>
                <p:cNvSpPr>
                  <a:spLocks noChangeArrowheads="1"/>
                </p:cNvSpPr>
                <p:nvPr/>
              </p:nvSpPr>
              <p:spPr bwMode="auto">
                <a:xfrm>
                  <a:off x="1278" y="1440"/>
                  <a:ext cx="930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Sr</a:t>
                  </a:r>
                  <a:endParaRPr lang="nl-NL" altLang="nl-NL" sz="6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81264" name="Rectangle 16"/>
              <p:cNvSpPr>
                <a:spLocks noChangeArrowheads="1"/>
              </p:cNvSpPr>
              <p:nvPr/>
            </p:nvSpPr>
            <p:spPr bwMode="auto">
              <a:xfrm>
                <a:off x="48" y="2007"/>
                <a:ext cx="52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38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30739" name="Group 18"/>
              <p:cNvGrpSpPr>
                <a:grpSpLocks/>
              </p:cNvGrpSpPr>
              <p:nvPr/>
            </p:nvGrpSpPr>
            <p:grpSpPr bwMode="auto">
              <a:xfrm>
                <a:off x="1821" y="375"/>
                <a:ext cx="1155" cy="1056"/>
                <a:chOff x="1533" y="2688"/>
                <a:chExt cx="1155" cy="1056"/>
              </a:xfrm>
            </p:grpSpPr>
            <p:sp>
              <p:nvSpPr>
                <p:cNvPr id="181267" name="Rectangle 19"/>
                <p:cNvSpPr>
                  <a:spLocks noChangeArrowheads="1"/>
                </p:cNvSpPr>
                <p:nvPr/>
              </p:nvSpPr>
              <p:spPr bwMode="auto">
                <a:xfrm>
                  <a:off x="1533" y="3168"/>
                  <a:ext cx="43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66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0</a:t>
                  </a:r>
                  <a:endParaRPr lang="nl-NL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81268" name="Rectangle 20"/>
                <p:cNvSpPr>
                  <a:spLocks noChangeArrowheads="1"/>
                </p:cNvSpPr>
                <p:nvPr/>
              </p:nvSpPr>
              <p:spPr bwMode="auto">
                <a:xfrm>
                  <a:off x="1539" y="2688"/>
                  <a:ext cx="348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81269" name="Rectangle 21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0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n</a:t>
                  </a:r>
                  <a:endParaRPr lang="nl-NL" altLang="nl-NL" sz="6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30740" name="Group 22"/>
              <p:cNvGrpSpPr>
                <a:grpSpLocks/>
              </p:cNvGrpSpPr>
              <p:nvPr/>
            </p:nvGrpSpPr>
            <p:grpSpPr bwMode="auto">
              <a:xfrm>
                <a:off x="1536" y="1575"/>
                <a:ext cx="1488" cy="864"/>
                <a:chOff x="2736" y="1392"/>
                <a:chExt cx="1488" cy="864"/>
              </a:xfrm>
            </p:grpSpPr>
            <p:sp>
              <p:nvSpPr>
                <p:cNvPr id="181271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6" y="1392"/>
                  <a:ext cx="720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140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81272" name="Rectangle 24"/>
                <p:cNvSpPr>
                  <a:spLocks noChangeArrowheads="1"/>
                </p:cNvSpPr>
                <p:nvPr/>
              </p:nvSpPr>
              <p:spPr bwMode="auto">
                <a:xfrm>
                  <a:off x="3294" y="1449"/>
                  <a:ext cx="930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Xe</a:t>
                  </a:r>
                  <a:endParaRPr lang="nl-NL" altLang="nl-NL" sz="6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81273" name="Rectangle 25"/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52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54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1275" name="Rectangle 27"/>
              <p:cNvSpPr>
                <a:spLocks noChangeArrowheads="1"/>
              </p:cNvSpPr>
              <p:nvPr/>
            </p:nvSpPr>
            <p:spPr bwMode="auto">
              <a:xfrm>
                <a:off x="3168" y="1689"/>
                <a:ext cx="38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6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2</a:t>
                </a:r>
                <a:endParaRPr lang="nl-NL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181276" name="Rectangle 28"/>
              <p:cNvSpPr>
                <a:spLocks noChangeArrowheads="1"/>
              </p:cNvSpPr>
              <p:nvPr/>
            </p:nvSpPr>
            <p:spPr bwMode="auto">
              <a:xfrm>
                <a:off x="4503" y="1824"/>
                <a:ext cx="1248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3.10</a:t>
                </a:r>
                <a:r>
                  <a:rPr lang="en-US" altLang="nl-NL" sz="4000" b="1" baseline="30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-11</a:t>
                </a: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J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1277" name="Rectangle 29"/>
              <p:cNvSpPr>
                <a:spLocks noChangeArrowheads="1"/>
              </p:cNvSpPr>
              <p:nvPr/>
            </p:nvSpPr>
            <p:spPr bwMode="auto">
              <a:xfrm>
                <a:off x="4080" y="1731"/>
                <a:ext cx="384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6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81278" name="Rectangle 30"/>
          <p:cNvSpPr>
            <a:spLocks noChangeArrowheads="1"/>
          </p:cNvSpPr>
          <p:nvPr/>
        </p:nvSpPr>
        <p:spPr bwMode="auto">
          <a:xfrm>
            <a:off x="0" y="41910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Brokstukken radioactief: t </a:t>
            </a:r>
            <a:r>
              <a:rPr lang="en-US" altLang="nl-NL" sz="2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 s tot 10</a:t>
            </a:r>
            <a:r>
              <a:rPr lang="en-US" altLang="nl-NL" sz="28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jaar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79" name="Rectangle 31"/>
          <p:cNvSpPr>
            <a:spLocks noChangeArrowheads="1"/>
          </p:cNvSpPr>
          <p:nvPr/>
        </p:nvSpPr>
        <p:spPr bwMode="auto">
          <a:xfrm>
            <a:off x="0" y="4876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Brokstukken vangen n weg; reactor valt stil (k &lt; 1)</a:t>
            </a:r>
            <a:endParaRPr lang="nl-NL" altLang="nl-NL" sz="20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80" name="Rectangle 32"/>
          <p:cNvSpPr>
            <a:spLocks noChangeArrowheads="1"/>
          </p:cNvSpPr>
          <p:nvPr/>
        </p:nvSpPr>
        <p:spPr bwMode="auto">
          <a:xfrm>
            <a:off x="0" y="556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“Afgewerkte” staven moeten 1 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à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jaar gekoeld blijven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81" name="Rectangle 3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(8). U-238 +n 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U-239 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Np-239 + e</a:t>
            </a:r>
            <a:r>
              <a:rPr lang="en-US" altLang="nl-NL" sz="28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Pu-239 + e</a:t>
            </a:r>
            <a:r>
              <a:rPr lang="en-US" altLang="nl-NL" sz="28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84" name="AutoShape 36"/>
          <p:cNvSpPr>
            <a:spLocks noChangeArrowheads="1"/>
          </p:cNvSpPr>
          <p:nvPr/>
        </p:nvSpPr>
        <p:spPr bwMode="auto">
          <a:xfrm>
            <a:off x="6227763" y="260350"/>
            <a:ext cx="2916237" cy="1657350"/>
          </a:xfrm>
          <a:prstGeom prst="wedgeRoundRectCallout">
            <a:avLst>
              <a:gd name="adj1" fmla="val -57079"/>
              <a:gd name="adj2" fmla="val 32145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Pu “gekweekt”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uit  U-238</a:t>
            </a:r>
          </a:p>
        </p:txBody>
      </p:sp>
    </p:spTree>
    <p:extLst>
      <p:ext uri="{BB962C8B-B14F-4D97-AF65-F5344CB8AC3E}">
        <p14:creationId xmlns:p14="http://schemas.microsoft.com/office/powerpoint/2010/main" val="359580171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5" grpId="0" autoUpdateAnimBg="0"/>
      <p:bldP spid="181278" grpId="0" autoUpdateAnimBg="0"/>
      <p:bldP spid="181279" grpId="0" autoUpdateAnimBg="0"/>
      <p:bldP spid="181280" grpId="0" autoUpdateAnimBg="0"/>
      <p:bldP spid="181281" grpId="0" autoUpdateAnimBg="0"/>
      <p:bldP spid="1812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2209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1942: Enrico Fermi brengt de eerste </a:t>
            </a:r>
            <a:r>
              <a:rPr lang="en-US" altLang="nl-NL" sz="40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kettingreactie</a:t>
            </a: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 gang in een primitieve kerncentrale.</a:t>
            </a:r>
            <a:endParaRPr lang="nl-NL" altLang="nl-NL" sz="40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9" name="Picture 3" descr="Enrico_Fermi_1943-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1628775"/>
            <a:ext cx="40735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37116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765" name="Group 61"/>
          <p:cNvGrpSpPr>
            <a:grpSpLocks/>
          </p:cNvGrpSpPr>
          <p:nvPr/>
        </p:nvGrpSpPr>
        <p:grpSpPr bwMode="auto">
          <a:xfrm>
            <a:off x="-31750" y="3106738"/>
            <a:ext cx="9175750" cy="3727450"/>
            <a:chOff x="-20" y="1957"/>
            <a:chExt cx="5780" cy="2348"/>
          </a:xfrm>
        </p:grpSpPr>
        <p:graphicFrame>
          <p:nvGraphicFramePr>
            <p:cNvPr id="31759" name="Object 12"/>
            <p:cNvGraphicFramePr>
              <a:graphicFrameLocks noChangeAspect="1"/>
            </p:cNvGraphicFramePr>
            <p:nvPr/>
          </p:nvGraphicFramePr>
          <p:xfrm>
            <a:off x="158" y="1957"/>
            <a:ext cx="4740" cy="18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Grafiek" r:id="rId4" imgW="6667500" imgH="2600325" progId="Excel.Chart.8">
                    <p:embed/>
                  </p:oleObj>
                </mc:Choice>
                <mc:Fallback>
                  <p:oleObj name="Grafiek" r:id="rId4" imgW="6667500" imgH="2600325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1957"/>
                          <a:ext cx="4740" cy="18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81" y="3816"/>
              <a:ext cx="56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b="1">
                  <a:solidFill>
                    <a:srgbClr val="000000"/>
                  </a:solidFill>
                </a:rPr>
                <a:t>    10</a:t>
              </a:r>
              <a:r>
                <a:rPr lang="nl-NL" altLang="nl-NL" b="1" baseline="30000">
                  <a:solidFill>
                    <a:srgbClr val="000000"/>
                  </a:solidFill>
                </a:rPr>
                <a:t>-3</a:t>
              </a:r>
              <a:r>
                <a:rPr lang="nl-NL" altLang="nl-NL" b="1">
                  <a:solidFill>
                    <a:srgbClr val="000000"/>
                  </a:solidFill>
                </a:rPr>
                <a:t>   10</a:t>
              </a:r>
              <a:r>
                <a:rPr lang="nl-NL" altLang="nl-NL" b="1" baseline="30000">
                  <a:solidFill>
                    <a:srgbClr val="000000"/>
                  </a:solidFill>
                </a:rPr>
                <a:t>-2</a:t>
              </a:r>
              <a:r>
                <a:rPr lang="nl-NL" altLang="nl-NL" b="1">
                  <a:solidFill>
                    <a:srgbClr val="000000"/>
                  </a:solidFill>
                </a:rPr>
                <a:t>   10</a:t>
              </a:r>
              <a:r>
                <a:rPr lang="nl-NL" altLang="nl-NL" b="1" baseline="30000">
                  <a:solidFill>
                    <a:srgbClr val="000000"/>
                  </a:solidFill>
                </a:rPr>
                <a:t>-1</a:t>
              </a:r>
              <a:r>
                <a:rPr lang="nl-NL" altLang="nl-NL" b="1">
                  <a:solidFill>
                    <a:srgbClr val="000000"/>
                  </a:solidFill>
                </a:rPr>
                <a:t>     1      10     10</a:t>
              </a:r>
              <a:r>
                <a:rPr lang="nl-NL" altLang="nl-NL" b="1" baseline="30000">
                  <a:solidFill>
                    <a:srgbClr val="000000"/>
                  </a:solidFill>
                </a:rPr>
                <a:t>2</a:t>
              </a:r>
              <a:r>
                <a:rPr lang="nl-NL" altLang="nl-NL" b="1">
                  <a:solidFill>
                    <a:srgbClr val="000000"/>
                  </a:solidFill>
                </a:rPr>
                <a:t>    10</a:t>
              </a:r>
              <a:r>
                <a:rPr lang="nl-NL" altLang="nl-NL" b="1" baseline="30000">
                  <a:solidFill>
                    <a:srgbClr val="000000"/>
                  </a:solidFill>
                </a:rPr>
                <a:t>3</a:t>
              </a:r>
              <a:r>
                <a:rPr lang="nl-NL" altLang="nl-NL" b="1">
                  <a:solidFill>
                    <a:srgbClr val="000000"/>
                  </a:solidFill>
                </a:rPr>
                <a:t>   10</a:t>
              </a:r>
              <a:r>
                <a:rPr lang="nl-NL" altLang="nl-NL" b="1" baseline="30000">
                  <a:solidFill>
                    <a:srgbClr val="000000"/>
                  </a:solidFill>
                </a:rPr>
                <a:t>4</a:t>
              </a:r>
              <a:r>
                <a:rPr lang="nl-NL" altLang="nl-NL" b="1">
                  <a:solidFill>
                    <a:srgbClr val="000000"/>
                  </a:solidFill>
                </a:rPr>
                <a:t>    10</a:t>
              </a:r>
              <a:r>
                <a:rPr lang="nl-NL" altLang="nl-NL" b="1" baseline="30000">
                  <a:solidFill>
                    <a:srgbClr val="000000"/>
                  </a:solidFill>
                </a:rPr>
                <a:t>5</a:t>
              </a:r>
              <a:r>
                <a:rPr lang="nl-NL" altLang="nl-NL" b="1">
                  <a:solidFill>
                    <a:srgbClr val="000000"/>
                  </a:solidFill>
                </a:rPr>
                <a:t>    10</a:t>
              </a:r>
              <a:r>
                <a:rPr lang="nl-NL" altLang="nl-NL" b="1" baseline="30000">
                  <a:solidFill>
                    <a:srgbClr val="000000"/>
                  </a:solidFill>
                </a:rPr>
                <a:t>6</a:t>
              </a:r>
              <a:r>
                <a:rPr lang="nl-NL" altLang="nl-NL" b="1">
                  <a:solidFill>
                    <a:srgbClr val="000000"/>
                  </a:solidFill>
                </a:rPr>
                <a:t>    10</a:t>
              </a:r>
              <a:r>
                <a:rPr lang="nl-NL" altLang="nl-NL" b="1" baseline="30000">
                  <a:solidFill>
                    <a:srgbClr val="000000"/>
                  </a:solidFill>
                </a:rPr>
                <a:t>7</a:t>
              </a:r>
              <a:r>
                <a:rPr lang="nl-NL" altLang="nl-NL" b="1">
                  <a:solidFill>
                    <a:srgbClr val="000000"/>
                  </a:solidFill>
                </a:rPr>
                <a:t>  E (eV)</a:t>
              </a:r>
            </a:p>
          </p:txBody>
        </p:sp>
        <p:sp>
          <p:nvSpPr>
            <p:cNvPr id="31761" name="Rectangle 23"/>
            <p:cNvSpPr>
              <a:spLocks noChangeArrowheads="1"/>
            </p:cNvSpPr>
            <p:nvPr/>
          </p:nvSpPr>
          <p:spPr bwMode="auto">
            <a:xfrm>
              <a:off x="-20" y="4017"/>
              <a:ext cx="57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777777"/>
                  </a:solidFill>
                </a:rPr>
                <a:t>          </a:t>
              </a:r>
              <a:r>
                <a:rPr lang="nl-NL" altLang="nl-NL" b="1">
                  <a:solidFill>
                    <a:srgbClr val="777777"/>
                  </a:solidFill>
                </a:rPr>
                <a:t>10</a:t>
              </a:r>
              <a:r>
                <a:rPr lang="nl-NL" altLang="nl-NL" b="1" baseline="30000">
                  <a:solidFill>
                    <a:srgbClr val="777777"/>
                  </a:solidFill>
                </a:rPr>
                <a:t>3</a:t>
              </a:r>
              <a:r>
                <a:rPr lang="nl-NL" altLang="nl-NL" b="1">
                  <a:solidFill>
                    <a:srgbClr val="777777"/>
                  </a:solidFill>
                </a:rPr>
                <a:t>              10</a:t>
              </a:r>
              <a:r>
                <a:rPr lang="nl-NL" altLang="nl-NL" b="1" baseline="30000">
                  <a:solidFill>
                    <a:srgbClr val="777777"/>
                  </a:solidFill>
                </a:rPr>
                <a:t>4</a:t>
              </a:r>
              <a:r>
                <a:rPr lang="nl-NL" altLang="nl-NL" b="1">
                  <a:solidFill>
                    <a:srgbClr val="777777"/>
                  </a:solidFill>
                </a:rPr>
                <a:t>            10</a:t>
              </a:r>
              <a:r>
                <a:rPr lang="nl-NL" altLang="nl-NL" b="1" baseline="30000">
                  <a:solidFill>
                    <a:srgbClr val="777777"/>
                  </a:solidFill>
                </a:rPr>
                <a:t>5</a:t>
              </a:r>
              <a:r>
                <a:rPr lang="nl-NL" altLang="nl-NL" b="1">
                  <a:solidFill>
                    <a:srgbClr val="777777"/>
                  </a:solidFill>
                </a:rPr>
                <a:t>              10</a:t>
              </a:r>
              <a:r>
                <a:rPr lang="nl-NL" altLang="nl-NL" b="1" baseline="30000">
                  <a:solidFill>
                    <a:srgbClr val="777777"/>
                  </a:solidFill>
                </a:rPr>
                <a:t>6</a:t>
              </a:r>
              <a:r>
                <a:rPr lang="nl-NL" altLang="nl-NL" b="1">
                  <a:solidFill>
                    <a:srgbClr val="777777"/>
                  </a:solidFill>
                </a:rPr>
                <a:t>            10</a:t>
              </a:r>
              <a:r>
                <a:rPr lang="nl-NL" altLang="nl-NL" b="1" baseline="30000">
                  <a:solidFill>
                    <a:srgbClr val="777777"/>
                  </a:solidFill>
                </a:rPr>
                <a:t>7</a:t>
              </a:r>
              <a:r>
                <a:rPr lang="nl-NL" altLang="nl-NL" b="1">
                  <a:solidFill>
                    <a:srgbClr val="777777"/>
                  </a:solidFill>
                </a:rPr>
                <a:t>                 v (m/s)</a:t>
              </a:r>
            </a:p>
          </p:txBody>
        </p:sp>
      </p:grp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8077200" y="0"/>
            <a:ext cx="1066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VWO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Reactiekans en neutronenergie.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4960938" y="460375"/>
          <a:ext cx="29908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Vergelijking" r:id="rId6" imgW="1002865" imgH="241195" progId="Equation.3">
                  <p:embed/>
                </p:oleObj>
              </mc:Choice>
              <mc:Fallback>
                <p:oleObj name="Vergelijking" r:id="rId6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460375"/>
                        <a:ext cx="29908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0" y="549275"/>
            <a:ext cx="4140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Splijting van U-235:</a:t>
            </a:r>
          </a:p>
        </p:txBody>
      </p:sp>
      <p:graphicFrame>
        <p:nvGraphicFramePr>
          <p:cNvPr id="328719" name="Object 15"/>
          <p:cNvGraphicFramePr>
            <a:graphicFrameLocks noChangeAspect="1"/>
          </p:cNvGraphicFramePr>
          <p:nvPr/>
        </p:nvGraphicFramePr>
        <p:xfrm>
          <a:off x="4954588" y="1117600"/>
          <a:ext cx="32178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Vergelijking" r:id="rId8" imgW="1079032" imgH="241195" progId="Equation.3">
                  <p:embed/>
                </p:oleObj>
              </mc:Choice>
              <mc:Fallback>
                <p:oleObj name="Vergelijking" r:id="rId8" imgW="107903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117600"/>
                        <a:ext cx="32178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20" name="Rectangle 16"/>
          <p:cNvSpPr>
            <a:spLocks noChangeArrowheads="1"/>
          </p:cNvSpPr>
          <p:nvPr/>
        </p:nvSpPr>
        <p:spPr bwMode="auto">
          <a:xfrm>
            <a:off x="-23813" y="1203325"/>
            <a:ext cx="5003801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Absorptie van n door U-238:</a:t>
            </a:r>
          </a:p>
        </p:txBody>
      </p:sp>
      <p:graphicFrame>
        <p:nvGraphicFramePr>
          <p:cNvPr id="328721" name="Object 17"/>
          <p:cNvGraphicFramePr>
            <a:graphicFrameLocks noChangeAspect="1"/>
          </p:cNvGraphicFramePr>
          <p:nvPr/>
        </p:nvGraphicFramePr>
        <p:xfrm>
          <a:off x="4932363" y="1725613"/>
          <a:ext cx="29892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Vergelijking" r:id="rId10" imgW="1002865" imgH="241195" progId="Equation.3">
                  <p:embed/>
                </p:oleObj>
              </mc:Choice>
              <mc:Fallback>
                <p:oleObj name="Vergelijking" r:id="rId10" imgW="100286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725613"/>
                        <a:ext cx="298926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0" y="1822450"/>
            <a:ext cx="37798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Splijting van U-238:</a:t>
            </a:r>
          </a:p>
        </p:txBody>
      </p:sp>
      <p:sp>
        <p:nvSpPr>
          <p:cNvPr id="328723" name="Rectangle 19"/>
          <p:cNvSpPr>
            <a:spLocks noChangeArrowheads="1"/>
          </p:cNvSpPr>
          <p:nvPr/>
        </p:nvSpPr>
        <p:spPr bwMode="auto">
          <a:xfrm>
            <a:off x="1377950" y="4581525"/>
            <a:ext cx="3603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328724" name="Rectangle 20"/>
          <p:cNvSpPr>
            <a:spLocks noChangeArrowheads="1"/>
          </p:cNvSpPr>
          <p:nvPr/>
        </p:nvSpPr>
        <p:spPr bwMode="auto">
          <a:xfrm>
            <a:off x="3454400" y="3662363"/>
            <a:ext cx="3603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328725" name="Rectangle 21"/>
          <p:cNvSpPr>
            <a:spLocks noChangeArrowheads="1"/>
          </p:cNvSpPr>
          <p:nvPr/>
        </p:nvSpPr>
        <p:spPr bwMode="auto">
          <a:xfrm>
            <a:off x="7164388" y="5292725"/>
            <a:ext cx="3603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328728" name="Rectangle 24"/>
          <p:cNvSpPr>
            <a:spLocks noChangeArrowheads="1"/>
          </p:cNvSpPr>
          <p:nvPr/>
        </p:nvSpPr>
        <p:spPr bwMode="auto">
          <a:xfrm>
            <a:off x="0" y="2547938"/>
            <a:ext cx="914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kerncentrale moeten de n afgeremd worden tot 10</a:t>
            </a:r>
            <a:r>
              <a:rPr lang="nl-NL" altLang="nl-NL" sz="2800" b="1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</a:t>
            </a:r>
            <a:r>
              <a:rPr lang="nl-NL" altLang="nl-N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eV</a:t>
            </a:r>
          </a:p>
        </p:txBody>
      </p:sp>
    </p:spTree>
    <p:extLst>
      <p:ext uri="{BB962C8B-B14F-4D97-AF65-F5344CB8AC3E}">
        <p14:creationId xmlns:p14="http://schemas.microsoft.com/office/powerpoint/2010/main" val="276182510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autoUpdateAnimBg="0"/>
      <p:bldP spid="328712" grpId="0" autoUpdateAnimBg="0"/>
      <p:bldP spid="328720" grpId="0" autoUpdateAnimBg="0"/>
      <p:bldP spid="328722" grpId="0" autoUpdateAnimBg="0"/>
      <p:bldP spid="328723" grpId="0"/>
      <p:bldP spid="328724" grpId="0"/>
      <p:bldP spid="328725" grpId="0"/>
      <p:bldP spid="3287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78" name="Rectangle 50"/>
          <p:cNvSpPr>
            <a:spLocks noChangeArrowheads="1"/>
          </p:cNvSpPr>
          <p:nvPr/>
        </p:nvSpPr>
        <p:spPr bwMode="auto">
          <a:xfrm>
            <a:off x="1044575" y="5324475"/>
            <a:ext cx="1079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= 1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80" name="Rectangle 52"/>
          <p:cNvSpPr>
            <a:spLocks noChangeArrowheads="1"/>
          </p:cNvSpPr>
          <p:nvPr/>
        </p:nvSpPr>
        <p:spPr bwMode="auto">
          <a:xfrm>
            <a:off x="3241675" y="4567238"/>
            <a:ext cx="1079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= 1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6254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32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Vermogen kerncentrale (P</a:t>
            </a:r>
            <a:r>
              <a:rPr lang="en-US" altLang="nl-NL" sz="3200" baseline="-250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nl-NL" sz="32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regelen met regelstaven:</a:t>
            </a:r>
          </a:p>
        </p:txBody>
      </p:sp>
      <p:sp>
        <p:nvSpPr>
          <p:cNvPr id="304163" name="Rectangle 35"/>
          <p:cNvSpPr>
            <a:spLocks noChangeArrowheads="1"/>
          </p:cNvSpPr>
          <p:nvPr/>
        </p:nvSpPr>
        <p:spPr bwMode="auto">
          <a:xfrm>
            <a:off x="34925" y="501650"/>
            <a:ext cx="9109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Regelstaven vangen vrijgekomen neutronen weg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66" name="Freeform 38"/>
          <p:cNvSpPr>
            <a:spLocks/>
          </p:cNvSpPr>
          <p:nvPr/>
        </p:nvSpPr>
        <p:spPr bwMode="auto">
          <a:xfrm>
            <a:off x="950913" y="5386388"/>
            <a:ext cx="1147762" cy="1587"/>
          </a:xfrm>
          <a:custGeom>
            <a:avLst/>
            <a:gdLst>
              <a:gd name="T0" fmla="*/ 0 w 723"/>
              <a:gd name="T1" fmla="*/ 0 h 1"/>
              <a:gd name="T2" fmla="*/ 1147762 w 723"/>
              <a:gd name="T3" fmla="*/ 158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3" h="1">
                <a:moveTo>
                  <a:pt x="0" y="0"/>
                </a:moveTo>
                <a:lnTo>
                  <a:pt x="723" y="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04168" name="Line 40"/>
          <p:cNvSpPr>
            <a:spLocks noChangeShapeType="1"/>
          </p:cNvSpPr>
          <p:nvPr/>
        </p:nvSpPr>
        <p:spPr bwMode="auto">
          <a:xfrm>
            <a:off x="3030538" y="4640263"/>
            <a:ext cx="1223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304173" name="Group 45"/>
          <p:cNvGrpSpPr>
            <a:grpSpLocks/>
          </p:cNvGrpSpPr>
          <p:nvPr/>
        </p:nvGrpSpPr>
        <p:grpSpPr bwMode="auto">
          <a:xfrm>
            <a:off x="2100263" y="2901950"/>
            <a:ext cx="3090862" cy="2481263"/>
            <a:chOff x="1774" y="1015"/>
            <a:chExt cx="1947" cy="1563"/>
          </a:xfrm>
        </p:grpSpPr>
        <p:sp>
          <p:nvSpPr>
            <p:cNvPr id="32800" name="Freeform 39"/>
            <p:cNvSpPr>
              <a:spLocks/>
            </p:cNvSpPr>
            <p:nvPr/>
          </p:nvSpPr>
          <p:spPr bwMode="auto">
            <a:xfrm>
              <a:off x="1774" y="2139"/>
              <a:ext cx="548" cy="439"/>
            </a:xfrm>
            <a:custGeom>
              <a:avLst/>
              <a:gdLst>
                <a:gd name="T0" fmla="*/ 0 w 548"/>
                <a:gd name="T1" fmla="*/ 439 h 439"/>
                <a:gd name="T2" fmla="*/ 548 w 548"/>
                <a:gd name="T3" fmla="*/ 0 h 4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8" h="439">
                  <a:moveTo>
                    <a:pt x="0" y="439"/>
                  </a:moveTo>
                  <a:lnTo>
                    <a:pt x="548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2801" name="Freeform 42"/>
            <p:cNvSpPr>
              <a:spLocks/>
            </p:cNvSpPr>
            <p:nvPr/>
          </p:nvSpPr>
          <p:spPr bwMode="auto">
            <a:xfrm>
              <a:off x="2304" y="1015"/>
              <a:ext cx="1417" cy="1143"/>
            </a:xfrm>
            <a:custGeom>
              <a:avLst/>
              <a:gdLst>
                <a:gd name="T0" fmla="*/ 0 w 1417"/>
                <a:gd name="T1" fmla="*/ 1143 h 1143"/>
                <a:gd name="T2" fmla="*/ 1417 w 1417"/>
                <a:gd name="T3" fmla="*/ 0 h 1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17" h="1143">
                  <a:moveTo>
                    <a:pt x="0" y="1143"/>
                  </a:moveTo>
                  <a:lnTo>
                    <a:pt x="1417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04172" name="Freeform 44"/>
          <p:cNvSpPr>
            <a:spLocks/>
          </p:cNvSpPr>
          <p:nvPr/>
        </p:nvSpPr>
        <p:spPr bwMode="auto">
          <a:xfrm>
            <a:off x="5238750" y="5621338"/>
            <a:ext cx="2613025" cy="11112"/>
          </a:xfrm>
          <a:custGeom>
            <a:avLst/>
            <a:gdLst>
              <a:gd name="T0" fmla="*/ 0 w 1646"/>
              <a:gd name="T1" fmla="*/ 0 h 7"/>
              <a:gd name="T2" fmla="*/ 2613025 w 1646"/>
              <a:gd name="T3" fmla="*/ 11112 h 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46" h="7">
                <a:moveTo>
                  <a:pt x="0" y="0"/>
                </a:moveTo>
                <a:lnTo>
                  <a:pt x="1646" y="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304177" name="Group 49"/>
          <p:cNvGrpSpPr>
            <a:grpSpLocks/>
          </p:cNvGrpSpPr>
          <p:nvPr/>
        </p:nvGrpSpPr>
        <p:grpSpPr bwMode="auto">
          <a:xfrm>
            <a:off x="369888" y="2781300"/>
            <a:ext cx="7739062" cy="3929063"/>
            <a:chOff x="324" y="757"/>
            <a:chExt cx="4875" cy="2475"/>
          </a:xfrm>
        </p:grpSpPr>
        <p:sp>
          <p:nvSpPr>
            <p:cNvPr id="32797" name="Freeform 37"/>
            <p:cNvSpPr>
              <a:spLocks/>
            </p:cNvSpPr>
            <p:nvPr/>
          </p:nvSpPr>
          <p:spPr bwMode="auto">
            <a:xfrm>
              <a:off x="684" y="820"/>
              <a:ext cx="4411" cy="2156"/>
            </a:xfrm>
            <a:custGeom>
              <a:avLst/>
              <a:gdLst>
                <a:gd name="T0" fmla="*/ 0 w 4411"/>
                <a:gd name="T1" fmla="*/ 0 h 2156"/>
                <a:gd name="T2" fmla="*/ 4 w 4411"/>
                <a:gd name="T3" fmla="*/ 2156 h 2156"/>
                <a:gd name="T4" fmla="*/ 4411 w 4411"/>
                <a:gd name="T5" fmla="*/ 2147 h 2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11" h="2156">
                  <a:moveTo>
                    <a:pt x="0" y="0"/>
                  </a:moveTo>
                  <a:lnTo>
                    <a:pt x="4" y="2156"/>
                  </a:lnTo>
                  <a:lnTo>
                    <a:pt x="4411" y="2147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04175" name="Text Box 47"/>
            <p:cNvSpPr txBox="1">
              <a:spLocks noChangeArrowheads="1"/>
            </p:cNvSpPr>
            <p:nvPr/>
          </p:nvSpPr>
          <p:spPr bwMode="auto">
            <a:xfrm>
              <a:off x="324" y="757"/>
              <a:ext cx="318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altLang="nl-NL" sz="2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nl-NL" altLang="nl-NL" sz="2400" b="1" baseline="-25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nl-NL" altLang="nl-NL" sz="2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nl-NL" altLang="nl-NL" sz="2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nl-NL" altLang="nl-NL" sz="2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</a:t>
              </a:r>
              <a:br>
                <a:rPr lang="nl-NL" altLang="nl-NL" sz="2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nl-NL" altLang="nl-NL" sz="2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GW</a:t>
              </a:r>
            </a:p>
          </p:txBody>
        </p:sp>
        <p:sp>
          <p:nvSpPr>
            <p:cNvPr id="304176" name="Text Box 48"/>
            <p:cNvSpPr txBox="1">
              <a:spLocks noChangeArrowheads="1"/>
            </p:cNvSpPr>
            <p:nvPr/>
          </p:nvSpPr>
          <p:spPr bwMode="auto">
            <a:xfrm>
              <a:off x="4745" y="2944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nl-NL" altLang="nl-NL" sz="24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tijd</a:t>
              </a:r>
            </a:p>
          </p:txBody>
        </p:sp>
      </p:grpSp>
      <p:sp>
        <p:nvSpPr>
          <p:cNvPr id="304179" name="Rectangle 51"/>
          <p:cNvSpPr>
            <a:spLocks noChangeArrowheads="1"/>
          </p:cNvSpPr>
          <p:nvPr/>
        </p:nvSpPr>
        <p:spPr bwMode="auto">
          <a:xfrm>
            <a:off x="2771775" y="3640138"/>
            <a:ext cx="1079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&gt; 1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81" name="Rectangle 53"/>
          <p:cNvSpPr>
            <a:spLocks noChangeArrowheads="1"/>
          </p:cNvSpPr>
          <p:nvPr/>
        </p:nvSpPr>
        <p:spPr bwMode="auto">
          <a:xfrm>
            <a:off x="4846638" y="4797425"/>
            <a:ext cx="1079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&lt; 1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82" name="Rectangle 54"/>
          <p:cNvSpPr>
            <a:spLocks noChangeArrowheads="1"/>
          </p:cNvSpPr>
          <p:nvPr/>
        </p:nvSpPr>
        <p:spPr bwMode="auto">
          <a:xfrm>
            <a:off x="6169025" y="5216525"/>
            <a:ext cx="1079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= 1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85" name="AutoShape 57"/>
          <p:cNvSpPr>
            <a:spLocks noChangeArrowheads="1"/>
          </p:cNvSpPr>
          <p:nvPr/>
        </p:nvSpPr>
        <p:spPr bwMode="auto">
          <a:xfrm>
            <a:off x="5795963" y="3141663"/>
            <a:ext cx="2916237" cy="1657350"/>
          </a:xfrm>
          <a:prstGeom prst="wedgeRoundRectCallout">
            <a:avLst>
              <a:gd name="adj1" fmla="val -102097"/>
              <a:gd name="adj2" fmla="val 4070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Regelstaven nog verder inschuiven.</a:t>
            </a:r>
          </a:p>
        </p:txBody>
      </p:sp>
      <p:sp>
        <p:nvSpPr>
          <p:cNvPr id="304189" name="Rectangle 61"/>
          <p:cNvSpPr>
            <a:spLocks noChangeArrowheads="1"/>
          </p:cNvSpPr>
          <p:nvPr/>
        </p:nvSpPr>
        <p:spPr bwMode="auto">
          <a:xfrm>
            <a:off x="34925" y="1001713"/>
            <a:ext cx="910907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 worden dan minder U-235 kernen gespleten.</a:t>
            </a:r>
            <a:endParaRPr lang="nl-NL" altLang="nl-NL" sz="2800" b="1" baseline="3000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90" name="Rectangle 62"/>
          <p:cNvSpPr>
            <a:spLocks noChangeArrowheads="1"/>
          </p:cNvSpPr>
          <p:nvPr/>
        </p:nvSpPr>
        <p:spPr bwMode="auto">
          <a:xfrm>
            <a:off x="34925" y="1438275"/>
            <a:ext cx="91090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Als er na een splijting door 1 n er 3 n zijn en je vangt er 50% weg, dan is er        n over.</a:t>
            </a:r>
            <a:b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vermenigvuldigingsfactor k =      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91" name="Rectangle 63"/>
          <p:cNvSpPr>
            <a:spLocks noChangeArrowheads="1"/>
          </p:cNvSpPr>
          <p:nvPr/>
        </p:nvSpPr>
        <p:spPr bwMode="auto">
          <a:xfrm>
            <a:off x="3046413" y="1874838"/>
            <a:ext cx="7207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1,5 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92" name="Rectangle 64"/>
          <p:cNvSpPr>
            <a:spLocks noChangeArrowheads="1"/>
          </p:cNvSpPr>
          <p:nvPr/>
        </p:nvSpPr>
        <p:spPr bwMode="auto">
          <a:xfrm>
            <a:off x="5011738" y="2301875"/>
            <a:ext cx="41322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1,5 en P</a:t>
            </a:r>
            <a:r>
              <a:rPr lang="en-US" altLang="nl-NL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altLang="nl-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neemt toe. 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86" name="AutoShape 58"/>
          <p:cNvSpPr>
            <a:spLocks noChangeArrowheads="1"/>
          </p:cNvSpPr>
          <p:nvPr/>
        </p:nvSpPr>
        <p:spPr bwMode="auto">
          <a:xfrm>
            <a:off x="6011863" y="3357563"/>
            <a:ext cx="2916237" cy="1657350"/>
          </a:xfrm>
          <a:prstGeom prst="wedgeRoundRectCallout">
            <a:avLst>
              <a:gd name="adj1" fmla="val -75968"/>
              <a:gd name="adj2" fmla="val 86685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Regelstaven weer uitschuiven.</a:t>
            </a:r>
          </a:p>
        </p:txBody>
      </p:sp>
      <p:grpSp>
        <p:nvGrpSpPr>
          <p:cNvPr id="304174" name="Group 46"/>
          <p:cNvGrpSpPr>
            <a:grpSpLocks/>
          </p:cNvGrpSpPr>
          <p:nvPr/>
        </p:nvGrpSpPr>
        <p:grpSpPr bwMode="auto">
          <a:xfrm>
            <a:off x="4262438" y="4637088"/>
            <a:ext cx="1668462" cy="1668462"/>
            <a:chOff x="3118" y="2158"/>
            <a:chExt cx="1051" cy="1051"/>
          </a:xfrm>
        </p:grpSpPr>
        <p:sp>
          <p:nvSpPr>
            <p:cNvPr id="32795" name="Freeform 41"/>
            <p:cNvSpPr>
              <a:spLocks/>
            </p:cNvSpPr>
            <p:nvPr/>
          </p:nvSpPr>
          <p:spPr bwMode="auto">
            <a:xfrm>
              <a:off x="3739" y="2789"/>
              <a:ext cx="430" cy="420"/>
            </a:xfrm>
            <a:custGeom>
              <a:avLst/>
              <a:gdLst>
                <a:gd name="T0" fmla="*/ 0 w 430"/>
                <a:gd name="T1" fmla="*/ 0 h 420"/>
                <a:gd name="T2" fmla="*/ 430 w 430"/>
                <a:gd name="T3" fmla="*/ 42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0" h="420">
                  <a:moveTo>
                    <a:pt x="0" y="0"/>
                  </a:moveTo>
                  <a:lnTo>
                    <a:pt x="430" y="42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2796" name="Freeform 43"/>
            <p:cNvSpPr>
              <a:spLocks/>
            </p:cNvSpPr>
            <p:nvPr/>
          </p:nvSpPr>
          <p:spPr bwMode="auto">
            <a:xfrm>
              <a:off x="3118" y="2158"/>
              <a:ext cx="621" cy="621"/>
            </a:xfrm>
            <a:custGeom>
              <a:avLst/>
              <a:gdLst>
                <a:gd name="T0" fmla="*/ 0 w 621"/>
                <a:gd name="T1" fmla="*/ 0 h 621"/>
                <a:gd name="T2" fmla="*/ 621 w 621"/>
                <a:gd name="T3" fmla="*/ 621 h 6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1" h="621">
                  <a:moveTo>
                    <a:pt x="0" y="0"/>
                  </a:moveTo>
                  <a:lnTo>
                    <a:pt x="621" y="621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304188" name="AutoShape 60"/>
          <p:cNvSpPr>
            <a:spLocks noChangeArrowheads="1"/>
          </p:cNvSpPr>
          <p:nvPr/>
        </p:nvSpPr>
        <p:spPr bwMode="auto">
          <a:xfrm>
            <a:off x="5903913" y="765175"/>
            <a:ext cx="3240087" cy="1295400"/>
          </a:xfrm>
          <a:prstGeom prst="wedgeRoundRectCallout">
            <a:avLst>
              <a:gd name="adj1" fmla="val -49120"/>
              <a:gd name="adj2" fmla="val 37365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Reactor is stil gelegd.</a:t>
            </a:r>
          </a:p>
        </p:txBody>
      </p:sp>
      <p:sp>
        <p:nvSpPr>
          <p:cNvPr id="304187" name="AutoShape 59"/>
          <p:cNvSpPr>
            <a:spLocks noChangeArrowheads="1"/>
          </p:cNvSpPr>
          <p:nvPr/>
        </p:nvSpPr>
        <p:spPr bwMode="auto">
          <a:xfrm>
            <a:off x="4716463" y="5013325"/>
            <a:ext cx="4103687" cy="1655763"/>
          </a:xfrm>
          <a:prstGeom prst="wedgeRoundRectCallout">
            <a:avLst>
              <a:gd name="adj1" fmla="val -38625"/>
              <a:gd name="adj2" fmla="val -17502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Oververhitting reactorkern: “meltdown”.</a:t>
            </a:r>
          </a:p>
        </p:txBody>
      </p:sp>
      <p:sp>
        <p:nvSpPr>
          <p:cNvPr id="304193" name="Line 65"/>
          <p:cNvSpPr>
            <a:spLocks noChangeShapeType="1"/>
          </p:cNvSpPr>
          <p:nvPr/>
        </p:nvSpPr>
        <p:spPr bwMode="auto">
          <a:xfrm>
            <a:off x="938213" y="2941638"/>
            <a:ext cx="75596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04194" name="AutoShape 66"/>
          <p:cNvSpPr>
            <a:spLocks noChangeArrowheads="1"/>
          </p:cNvSpPr>
          <p:nvPr/>
        </p:nvSpPr>
        <p:spPr bwMode="auto">
          <a:xfrm>
            <a:off x="1187450" y="3933825"/>
            <a:ext cx="4895850" cy="2232025"/>
          </a:xfrm>
          <a:prstGeom prst="wedgeRoundRectCallout">
            <a:avLst>
              <a:gd name="adj1" fmla="val 13199"/>
              <a:gd name="adj2" fmla="val -94949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Maximaal vermogen dat door het koelwater afgevoerd kan worden.</a:t>
            </a:r>
          </a:p>
        </p:txBody>
      </p:sp>
      <p:sp>
        <p:nvSpPr>
          <p:cNvPr id="304183" name="AutoShape 55"/>
          <p:cNvSpPr>
            <a:spLocks noChangeArrowheads="1"/>
          </p:cNvSpPr>
          <p:nvPr/>
        </p:nvSpPr>
        <p:spPr bwMode="auto">
          <a:xfrm>
            <a:off x="5364163" y="2997200"/>
            <a:ext cx="2916237" cy="1657350"/>
          </a:xfrm>
          <a:prstGeom prst="wedgeRoundRectCallout">
            <a:avLst>
              <a:gd name="adj1" fmla="val -161759"/>
              <a:gd name="adj2" fmla="val 9463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Regelstaven verder uitschuiven.</a:t>
            </a:r>
          </a:p>
        </p:txBody>
      </p:sp>
      <p:sp>
        <p:nvSpPr>
          <p:cNvPr id="304184" name="AutoShape 56"/>
          <p:cNvSpPr>
            <a:spLocks noChangeArrowheads="1"/>
          </p:cNvSpPr>
          <p:nvPr/>
        </p:nvSpPr>
        <p:spPr bwMode="auto">
          <a:xfrm>
            <a:off x="5508625" y="2997200"/>
            <a:ext cx="2916238" cy="1657350"/>
          </a:xfrm>
          <a:prstGeom prst="wedgeRoundRectCallout">
            <a:avLst>
              <a:gd name="adj1" fmla="val -135792"/>
              <a:gd name="adj2" fmla="val 4942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Regelstaven iets inschuiven.</a:t>
            </a:r>
          </a:p>
        </p:txBody>
      </p:sp>
    </p:spTree>
    <p:extLst>
      <p:ext uri="{BB962C8B-B14F-4D97-AF65-F5344CB8AC3E}">
        <p14:creationId xmlns:p14="http://schemas.microsoft.com/office/powerpoint/2010/main" val="176681185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0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4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0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4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0"/>
                                        <p:tgtEl>
                                          <p:spTgt spid="30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4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04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0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04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1000"/>
                                        <p:tgtEl>
                                          <p:spTgt spid="30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04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04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30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78" grpId="0"/>
      <p:bldP spid="304180" grpId="0"/>
      <p:bldP spid="304130" grpId="0" autoUpdateAnimBg="0"/>
      <p:bldP spid="304163" grpId="0" autoUpdateAnimBg="0"/>
      <p:bldP spid="304166" grpId="0" animBg="1"/>
      <p:bldP spid="304168" grpId="0" animBg="1"/>
      <p:bldP spid="304172" grpId="0" animBg="1"/>
      <p:bldP spid="304179" grpId="0"/>
      <p:bldP spid="304181" grpId="0"/>
      <p:bldP spid="304182" grpId="0"/>
      <p:bldP spid="304185" grpId="0" animBg="1"/>
      <p:bldP spid="304189" grpId="0" autoUpdateAnimBg="0"/>
      <p:bldP spid="304190" grpId="0" autoUpdateAnimBg="0"/>
      <p:bldP spid="304191" grpId="0"/>
      <p:bldP spid="304192" grpId="0"/>
      <p:bldP spid="304186" grpId="0" animBg="1"/>
      <p:bldP spid="304188" grpId="0" animBg="1"/>
      <p:bldP spid="304187" grpId="0" animBg="1"/>
      <p:bldP spid="304193" grpId="0" animBg="1"/>
      <p:bldP spid="304194" grpId="0" animBg="1"/>
      <p:bldP spid="304183" grpId="0" animBg="1"/>
      <p:bldP spid="3041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87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nl-NL" smtClean="0"/>
              <a:t>reactorkern</a:t>
            </a:r>
          </a:p>
        </p:txBody>
      </p:sp>
      <p:sp>
        <p:nvSpPr>
          <p:cNvPr id="160775" name="Rectangle 7"/>
          <p:cNvSpPr>
            <a:spLocks noChangeAspect="1" noChangeArrowheads="1"/>
          </p:cNvSpPr>
          <p:nvPr/>
        </p:nvSpPr>
        <p:spPr bwMode="auto">
          <a:xfrm>
            <a:off x="1879600" y="1281113"/>
            <a:ext cx="5253038" cy="4238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grpSp>
        <p:nvGrpSpPr>
          <p:cNvPr id="160845" name="Group 77"/>
          <p:cNvGrpSpPr>
            <a:grpSpLocks/>
          </p:cNvGrpSpPr>
          <p:nvPr/>
        </p:nvGrpSpPr>
        <p:grpSpPr bwMode="auto">
          <a:xfrm>
            <a:off x="2284413" y="1601788"/>
            <a:ext cx="4564062" cy="3700462"/>
            <a:chOff x="1439" y="1009"/>
            <a:chExt cx="2875" cy="2331"/>
          </a:xfrm>
        </p:grpSpPr>
        <p:sp>
          <p:nvSpPr>
            <p:cNvPr id="33838" name="Oval 52"/>
            <p:cNvSpPr>
              <a:spLocks noChangeAspect="1" noChangeArrowheads="1"/>
            </p:cNvSpPr>
            <p:nvPr/>
          </p:nvSpPr>
          <p:spPr bwMode="auto">
            <a:xfrm>
              <a:off x="1439" y="1017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9" name="Oval 13"/>
            <p:cNvSpPr>
              <a:spLocks noChangeAspect="1" noChangeArrowheads="1"/>
            </p:cNvSpPr>
            <p:nvPr/>
          </p:nvSpPr>
          <p:spPr bwMode="auto">
            <a:xfrm>
              <a:off x="3738" y="1934"/>
              <a:ext cx="551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0" name="Oval 16"/>
            <p:cNvSpPr>
              <a:spLocks noChangeAspect="1" noChangeArrowheads="1"/>
            </p:cNvSpPr>
            <p:nvPr/>
          </p:nvSpPr>
          <p:spPr bwMode="auto">
            <a:xfrm>
              <a:off x="3730" y="1009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1" name="Oval 29"/>
            <p:cNvSpPr>
              <a:spLocks noChangeAspect="1" noChangeArrowheads="1"/>
            </p:cNvSpPr>
            <p:nvPr/>
          </p:nvSpPr>
          <p:spPr bwMode="auto">
            <a:xfrm>
              <a:off x="2973" y="1934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2" name="Oval 32"/>
            <p:cNvSpPr>
              <a:spLocks noChangeAspect="1" noChangeArrowheads="1"/>
            </p:cNvSpPr>
            <p:nvPr/>
          </p:nvSpPr>
          <p:spPr bwMode="auto">
            <a:xfrm>
              <a:off x="2965" y="1009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3" name="Oval 39"/>
            <p:cNvSpPr>
              <a:spLocks noChangeAspect="1" noChangeArrowheads="1"/>
            </p:cNvSpPr>
            <p:nvPr/>
          </p:nvSpPr>
          <p:spPr bwMode="auto">
            <a:xfrm>
              <a:off x="2210" y="1934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4" name="Oval 42"/>
            <p:cNvSpPr>
              <a:spLocks noChangeAspect="1" noChangeArrowheads="1"/>
            </p:cNvSpPr>
            <p:nvPr/>
          </p:nvSpPr>
          <p:spPr bwMode="auto">
            <a:xfrm>
              <a:off x="2202" y="1009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5" name="Oval 10"/>
            <p:cNvSpPr>
              <a:spLocks noChangeAspect="1" noChangeArrowheads="1"/>
            </p:cNvSpPr>
            <p:nvPr/>
          </p:nvSpPr>
          <p:spPr bwMode="auto">
            <a:xfrm>
              <a:off x="3764" y="2781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6" name="Oval 26"/>
            <p:cNvSpPr>
              <a:spLocks noChangeAspect="1" noChangeArrowheads="1"/>
            </p:cNvSpPr>
            <p:nvPr/>
          </p:nvSpPr>
          <p:spPr bwMode="auto">
            <a:xfrm>
              <a:off x="2999" y="2781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7" name="Oval 36"/>
            <p:cNvSpPr>
              <a:spLocks noChangeAspect="1" noChangeArrowheads="1"/>
            </p:cNvSpPr>
            <p:nvPr/>
          </p:nvSpPr>
          <p:spPr bwMode="auto">
            <a:xfrm>
              <a:off x="2236" y="2781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8" name="Oval 46"/>
            <p:cNvSpPr>
              <a:spLocks noChangeAspect="1" noChangeArrowheads="1"/>
            </p:cNvSpPr>
            <p:nvPr/>
          </p:nvSpPr>
          <p:spPr bwMode="auto">
            <a:xfrm>
              <a:off x="1473" y="2790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49" name="Oval 49"/>
            <p:cNvSpPr>
              <a:spLocks noChangeAspect="1" noChangeArrowheads="1"/>
            </p:cNvSpPr>
            <p:nvPr/>
          </p:nvSpPr>
          <p:spPr bwMode="auto">
            <a:xfrm>
              <a:off x="1447" y="1943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160844" name="Group 76"/>
          <p:cNvGrpSpPr>
            <a:grpSpLocks/>
          </p:cNvGrpSpPr>
          <p:nvPr/>
        </p:nvGrpSpPr>
        <p:grpSpPr bwMode="auto">
          <a:xfrm>
            <a:off x="2413000" y="1735138"/>
            <a:ext cx="4297363" cy="3433762"/>
            <a:chOff x="1520" y="1093"/>
            <a:chExt cx="2707" cy="2163"/>
          </a:xfrm>
        </p:grpSpPr>
        <p:sp>
          <p:nvSpPr>
            <p:cNvPr id="33826" name="Oval 14"/>
            <p:cNvSpPr>
              <a:spLocks noChangeAspect="1" noChangeArrowheads="1"/>
            </p:cNvSpPr>
            <p:nvPr/>
          </p:nvSpPr>
          <p:spPr bwMode="auto">
            <a:xfrm>
              <a:off x="3820" y="2018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7" name="Oval 17"/>
            <p:cNvSpPr>
              <a:spLocks noChangeAspect="1" noChangeArrowheads="1"/>
            </p:cNvSpPr>
            <p:nvPr/>
          </p:nvSpPr>
          <p:spPr bwMode="auto">
            <a:xfrm>
              <a:off x="3811" y="1093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8" name="Oval 30"/>
            <p:cNvSpPr>
              <a:spLocks noChangeAspect="1" noChangeArrowheads="1"/>
            </p:cNvSpPr>
            <p:nvPr/>
          </p:nvSpPr>
          <p:spPr bwMode="auto">
            <a:xfrm>
              <a:off x="3054" y="2018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9" name="Oval 33"/>
            <p:cNvSpPr>
              <a:spLocks noChangeAspect="1" noChangeArrowheads="1"/>
            </p:cNvSpPr>
            <p:nvPr/>
          </p:nvSpPr>
          <p:spPr bwMode="auto">
            <a:xfrm>
              <a:off x="3046" y="1093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0" name="Oval 40"/>
            <p:cNvSpPr>
              <a:spLocks noChangeAspect="1" noChangeArrowheads="1"/>
            </p:cNvSpPr>
            <p:nvPr/>
          </p:nvSpPr>
          <p:spPr bwMode="auto">
            <a:xfrm>
              <a:off x="2291" y="2018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1" name="Oval 43"/>
            <p:cNvSpPr>
              <a:spLocks noChangeAspect="1" noChangeArrowheads="1"/>
            </p:cNvSpPr>
            <p:nvPr/>
          </p:nvSpPr>
          <p:spPr bwMode="auto">
            <a:xfrm>
              <a:off x="2283" y="1093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2" name="Oval 11"/>
            <p:cNvSpPr>
              <a:spLocks noChangeAspect="1" noChangeArrowheads="1"/>
            </p:cNvSpPr>
            <p:nvPr/>
          </p:nvSpPr>
          <p:spPr bwMode="auto">
            <a:xfrm>
              <a:off x="3845" y="2865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3" name="Oval 27"/>
            <p:cNvSpPr>
              <a:spLocks noChangeAspect="1" noChangeArrowheads="1"/>
            </p:cNvSpPr>
            <p:nvPr/>
          </p:nvSpPr>
          <p:spPr bwMode="auto">
            <a:xfrm>
              <a:off x="3080" y="2865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4" name="Oval 37"/>
            <p:cNvSpPr>
              <a:spLocks noChangeAspect="1" noChangeArrowheads="1"/>
            </p:cNvSpPr>
            <p:nvPr/>
          </p:nvSpPr>
          <p:spPr bwMode="auto">
            <a:xfrm>
              <a:off x="2317" y="2865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5" name="Oval 47"/>
            <p:cNvSpPr>
              <a:spLocks noChangeAspect="1" noChangeArrowheads="1"/>
            </p:cNvSpPr>
            <p:nvPr/>
          </p:nvSpPr>
          <p:spPr bwMode="auto">
            <a:xfrm>
              <a:off x="1554" y="2874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6" name="Oval 50"/>
            <p:cNvSpPr>
              <a:spLocks noChangeAspect="1" noChangeArrowheads="1"/>
            </p:cNvSpPr>
            <p:nvPr/>
          </p:nvSpPr>
          <p:spPr bwMode="auto">
            <a:xfrm>
              <a:off x="1528" y="2027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37" name="Oval 53"/>
            <p:cNvSpPr>
              <a:spLocks noChangeAspect="1" noChangeArrowheads="1"/>
            </p:cNvSpPr>
            <p:nvPr/>
          </p:nvSpPr>
          <p:spPr bwMode="auto">
            <a:xfrm>
              <a:off x="1520" y="1101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160846" name="Group 78"/>
          <p:cNvGrpSpPr>
            <a:grpSpLocks/>
          </p:cNvGrpSpPr>
          <p:nvPr/>
        </p:nvGrpSpPr>
        <p:grpSpPr bwMode="auto">
          <a:xfrm>
            <a:off x="1874838" y="2652713"/>
            <a:ext cx="5262562" cy="1576387"/>
            <a:chOff x="1181" y="1671"/>
            <a:chExt cx="3315" cy="993"/>
          </a:xfrm>
        </p:grpSpPr>
        <p:sp>
          <p:nvSpPr>
            <p:cNvPr id="33824" name="Rectangle 19"/>
            <p:cNvSpPr>
              <a:spLocks noChangeAspect="1" noChangeArrowheads="1"/>
            </p:cNvSpPr>
            <p:nvPr/>
          </p:nvSpPr>
          <p:spPr bwMode="auto">
            <a:xfrm>
              <a:off x="1184" y="2537"/>
              <a:ext cx="3312" cy="1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5" name="Rectangle 22"/>
            <p:cNvSpPr>
              <a:spLocks noChangeAspect="1" noChangeArrowheads="1"/>
            </p:cNvSpPr>
            <p:nvPr/>
          </p:nvSpPr>
          <p:spPr bwMode="auto">
            <a:xfrm>
              <a:off x="1181" y="1671"/>
              <a:ext cx="3312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sp>
        <p:nvSpPr>
          <p:cNvPr id="160791" name="Rectangle 23"/>
          <p:cNvSpPr>
            <a:spLocks noChangeAspect="1" noChangeArrowheads="1"/>
          </p:cNvSpPr>
          <p:nvPr/>
        </p:nvSpPr>
        <p:spPr bwMode="auto">
          <a:xfrm>
            <a:off x="3495675" y="2652713"/>
            <a:ext cx="5253038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60822" name="Oval 54"/>
          <p:cNvSpPr>
            <a:spLocks noChangeAspect="1" noChangeArrowheads="1"/>
          </p:cNvSpPr>
          <p:nvPr/>
        </p:nvSpPr>
        <p:spPr bwMode="auto">
          <a:xfrm>
            <a:off x="3081338" y="2297113"/>
            <a:ext cx="195262" cy="1952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60824" name="Oval 56"/>
          <p:cNvSpPr>
            <a:spLocks noChangeAspect="1" noChangeArrowheads="1"/>
          </p:cNvSpPr>
          <p:nvPr/>
        </p:nvSpPr>
        <p:spPr bwMode="auto">
          <a:xfrm>
            <a:off x="4284663" y="2276475"/>
            <a:ext cx="195262" cy="1952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60825" name="Freeform 57"/>
          <p:cNvSpPr>
            <a:spLocks/>
          </p:cNvSpPr>
          <p:nvPr/>
        </p:nvSpPr>
        <p:spPr bwMode="auto">
          <a:xfrm>
            <a:off x="4427538" y="2420938"/>
            <a:ext cx="1944687" cy="2303462"/>
          </a:xfrm>
          <a:custGeom>
            <a:avLst/>
            <a:gdLst>
              <a:gd name="T0" fmla="*/ 0 w 1225"/>
              <a:gd name="T1" fmla="*/ 0 h 1451"/>
              <a:gd name="T2" fmla="*/ 233362 w 1225"/>
              <a:gd name="T3" fmla="*/ 4762 h 1451"/>
              <a:gd name="T4" fmla="*/ 195262 w 1225"/>
              <a:gd name="T5" fmla="*/ 436562 h 1451"/>
              <a:gd name="T6" fmla="*/ 779462 w 1225"/>
              <a:gd name="T7" fmla="*/ 665162 h 1451"/>
              <a:gd name="T8" fmla="*/ 1135062 w 1225"/>
              <a:gd name="T9" fmla="*/ 512762 h 1451"/>
              <a:gd name="T10" fmla="*/ 1312862 w 1225"/>
              <a:gd name="T11" fmla="*/ 1389062 h 1451"/>
              <a:gd name="T12" fmla="*/ 1944687 w 1225"/>
              <a:gd name="T13" fmla="*/ 2303462 h 14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5" h="1451">
                <a:moveTo>
                  <a:pt x="0" y="0"/>
                </a:moveTo>
                <a:lnTo>
                  <a:pt x="147" y="3"/>
                </a:lnTo>
                <a:lnTo>
                  <a:pt x="123" y="275"/>
                </a:lnTo>
                <a:lnTo>
                  <a:pt x="491" y="419"/>
                </a:lnTo>
                <a:lnTo>
                  <a:pt x="715" y="323"/>
                </a:lnTo>
                <a:lnTo>
                  <a:pt x="827" y="875"/>
                </a:lnTo>
                <a:lnTo>
                  <a:pt x="1225" y="145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60847" name="Group 79"/>
          <p:cNvGrpSpPr>
            <a:grpSpLocks/>
          </p:cNvGrpSpPr>
          <p:nvPr/>
        </p:nvGrpSpPr>
        <p:grpSpPr bwMode="auto">
          <a:xfrm>
            <a:off x="6300788" y="4508500"/>
            <a:ext cx="266700" cy="484188"/>
            <a:chOff x="3969" y="2840"/>
            <a:chExt cx="168" cy="305"/>
          </a:xfrm>
        </p:grpSpPr>
        <p:sp>
          <p:nvSpPr>
            <p:cNvPr id="33822" name="Oval 58"/>
            <p:cNvSpPr>
              <a:spLocks noChangeAspect="1" noChangeArrowheads="1"/>
            </p:cNvSpPr>
            <p:nvPr/>
          </p:nvSpPr>
          <p:spPr bwMode="auto">
            <a:xfrm>
              <a:off x="4014" y="2840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3" name="Oval 59"/>
            <p:cNvSpPr>
              <a:spLocks noChangeAspect="1" noChangeArrowheads="1"/>
            </p:cNvSpPr>
            <p:nvPr/>
          </p:nvSpPr>
          <p:spPr bwMode="auto">
            <a:xfrm>
              <a:off x="3969" y="3022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sp>
        <p:nvSpPr>
          <p:cNvPr id="160829" name="Line 61"/>
          <p:cNvSpPr>
            <a:spLocks noChangeShapeType="1"/>
          </p:cNvSpPr>
          <p:nvPr/>
        </p:nvSpPr>
        <p:spPr bwMode="auto">
          <a:xfrm flipH="1" flipV="1">
            <a:off x="6372225" y="3716338"/>
            <a:ext cx="71438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0830" name="Line 62"/>
          <p:cNvSpPr>
            <a:spLocks noChangeShapeType="1"/>
          </p:cNvSpPr>
          <p:nvPr/>
        </p:nvSpPr>
        <p:spPr bwMode="auto">
          <a:xfrm>
            <a:off x="6588125" y="3573463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60848" name="Group 80"/>
          <p:cNvGrpSpPr>
            <a:grpSpLocks/>
          </p:cNvGrpSpPr>
          <p:nvPr/>
        </p:nvGrpSpPr>
        <p:grpSpPr bwMode="auto">
          <a:xfrm>
            <a:off x="6084888" y="3232150"/>
            <a:ext cx="482600" cy="484188"/>
            <a:chOff x="3833" y="2036"/>
            <a:chExt cx="304" cy="305"/>
          </a:xfrm>
        </p:grpSpPr>
        <p:sp>
          <p:nvSpPr>
            <p:cNvPr id="33819" name="Oval 63"/>
            <p:cNvSpPr>
              <a:spLocks noChangeAspect="1" noChangeArrowheads="1"/>
            </p:cNvSpPr>
            <p:nvPr/>
          </p:nvSpPr>
          <p:spPr bwMode="auto">
            <a:xfrm>
              <a:off x="3878" y="2036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0" name="Oval 64"/>
            <p:cNvSpPr>
              <a:spLocks noChangeAspect="1" noChangeArrowheads="1"/>
            </p:cNvSpPr>
            <p:nvPr/>
          </p:nvSpPr>
          <p:spPr bwMode="auto">
            <a:xfrm>
              <a:off x="4014" y="2172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3821" name="Oval 65"/>
            <p:cNvSpPr>
              <a:spLocks noChangeAspect="1" noChangeArrowheads="1"/>
            </p:cNvSpPr>
            <p:nvPr/>
          </p:nvSpPr>
          <p:spPr bwMode="auto">
            <a:xfrm>
              <a:off x="3833" y="2218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sp>
        <p:nvSpPr>
          <p:cNvPr id="160834" name="Line 66"/>
          <p:cNvSpPr>
            <a:spLocks noChangeShapeType="1"/>
          </p:cNvSpPr>
          <p:nvPr/>
        </p:nvSpPr>
        <p:spPr bwMode="auto">
          <a:xfrm flipV="1">
            <a:off x="6300788" y="2781300"/>
            <a:ext cx="287337" cy="5032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0835" name="Freeform 67"/>
          <p:cNvSpPr>
            <a:spLocks/>
          </p:cNvSpPr>
          <p:nvPr/>
        </p:nvSpPr>
        <p:spPr bwMode="auto">
          <a:xfrm>
            <a:off x="4284663" y="3022600"/>
            <a:ext cx="1800225" cy="623888"/>
          </a:xfrm>
          <a:custGeom>
            <a:avLst/>
            <a:gdLst>
              <a:gd name="T0" fmla="*/ 1800225 w 1134"/>
              <a:gd name="T1" fmla="*/ 623888 h 393"/>
              <a:gd name="T2" fmla="*/ 1620838 w 1134"/>
              <a:gd name="T3" fmla="*/ 292100 h 393"/>
              <a:gd name="T4" fmla="*/ 1404938 w 1134"/>
              <a:gd name="T5" fmla="*/ 431800 h 393"/>
              <a:gd name="T6" fmla="*/ 1430338 w 1134"/>
              <a:gd name="T7" fmla="*/ 203200 h 393"/>
              <a:gd name="T8" fmla="*/ 985838 w 1134"/>
              <a:gd name="T9" fmla="*/ 0 h 393"/>
              <a:gd name="T10" fmla="*/ 1036638 w 1134"/>
              <a:gd name="T11" fmla="*/ 304800 h 393"/>
              <a:gd name="T12" fmla="*/ 566738 w 1134"/>
              <a:gd name="T13" fmla="*/ 88900 h 393"/>
              <a:gd name="T14" fmla="*/ 376238 w 1134"/>
              <a:gd name="T15" fmla="*/ 381000 h 393"/>
              <a:gd name="T16" fmla="*/ 0 w 1134"/>
              <a:gd name="T17" fmla="*/ 336550 h 3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34" h="393">
                <a:moveTo>
                  <a:pt x="1134" y="393"/>
                </a:moveTo>
                <a:lnTo>
                  <a:pt x="1021" y="184"/>
                </a:lnTo>
                <a:lnTo>
                  <a:pt x="885" y="272"/>
                </a:lnTo>
                <a:lnTo>
                  <a:pt x="901" y="128"/>
                </a:lnTo>
                <a:lnTo>
                  <a:pt x="621" y="0"/>
                </a:lnTo>
                <a:lnTo>
                  <a:pt x="653" y="192"/>
                </a:lnTo>
                <a:lnTo>
                  <a:pt x="357" y="56"/>
                </a:lnTo>
                <a:lnTo>
                  <a:pt x="237" y="240"/>
                </a:lnTo>
                <a:lnTo>
                  <a:pt x="0" y="21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0836" name="AutoShape 68"/>
          <p:cNvSpPr>
            <a:spLocks noChangeArrowheads="1"/>
          </p:cNvSpPr>
          <p:nvPr/>
        </p:nvSpPr>
        <p:spPr bwMode="auto">
          <a:xfrm>
            <a:off x="6227763" y="0"/>
            <a:ext cx="2916237" cy="836613"/>
          </a:xfrm>
          <a:prstGeom prst="wedgeRoundRectCallout">
            <a:avLst>
              <a:gd name="adj1" fmla="val -26972"/>
              <a:gd name="adj2" fmla="val 15626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Moderator (bijv. C of water)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837" name="AutoShape 69"/>
          <p:cNvSpPr>
            <a:spLocks noChangeArrowheads="1"/>
          </p:cNvSpPr>
          <p:nvPr/>
        </p:nvSpPr>
        <p:spPr bwMode="auto">
          <a:xfrm>
            <a:off x="2819400" y="0"/>
            <a:ext cx="3276600" cy="925513"/>
          </a:xfrm>
          <a:prstGeom prst="wedgeRoundRectCallout">
            <a:avLst>
              <a:gd name="adj1" fmla="val 22093"/>
              <a:gd name="adj2" fmla="val 1301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99FF"/>
                </a:solidFill>
                <a:latin typeface="Arial" charset="0"/>
              </a:rPr>
              <a:t>Buizen met koel-middel</a:t>
            </a:r>
            <a:endParaRPr lang="nl-NL" altLang="nl-NL" b="1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160838" name="AutoShape 70"/>
          <p:cNvSpPr>
            <a:spLocks noChangeArrowheads="1"/>
          </p:cNvSpPr>
          <p:nvPr/>
        </p:nvSpPr>
        <p:spPr bwMode="auto">
          <a:xfrm>
            <a:off x="0" y="0"/>
            <a:ext cx="2590800" cy="1219200"/>
          </a:xfrm>
          <a:prstGeom prst="wedgeRoundRectCallout">
            <a:avLst>
              <a:gd name="adj1" fmla="val 56250"/>
              <a:gd name="adj2" fmla="val 1119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FF3300"/>
                </a:solidFill>
                <a:latin typeface="Arial" charset="0"/>
              </a:rPr>
              <a:t>Splijt-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FF3300"/>
                </a:solidFill>
                <a:latin typeface="Arial" charset="0"/>
              </a:rPr>
              <a:t>stof staven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FF3300"/>
                </a:solidFill>
                <a:latin typeface="Arial" charset="0"/>
              </a:rPr>
              <a:t> U-235</a:t>
            </a:r>
            <a:endParaRPr lang="nl-NL" altLang="nl-NL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0839" name="AutoShape 71"/>
          <p:cNvSpPr>
            <a:spLocks noChangeArrowheads="1"/>
          </p:cNvSpPr>
          <p:nvPr/>
        </p:nvSpPr>
        <p:spPr bwMode="auto">
          <a:xfrm>
            <a:off x="0" y="1905000"/>
            <a:ext cx="1682750" cy="1177925"/>
          </a:xfrm>
          <a:prstGeom prst="wedgeRoundRectCallout">
            <a:avLst>
              <a:gd name="adj1" fmla="val 18681"/>
              <a:gd name="adj2" fmla="val 1287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Regel-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staven (Cd, B)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849" name="AutoShape 81"/>
          <p:cNvSpPr>
            <a:spLocks noChangeArrowheads="1"/>
          </p:cNvSpPr>
          <p:nvPr/>
        </p:nvSpPr>
        <p:spPr bwMode="auto">
          <a:xfrm>
            <a:off x="7777163" y="3810000"/>
            <a:ext cx="1366837" cy="1219200"/>
          </a:xfrm>
          <a:prstGeom prst="wedgeRoundRectCallout">
            <a:avLst>
              <a:gd name="adj1" fmla="val -138852"/>
              <a:gd name="adj2" fmla="val -66278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1 n </a:t>
            </a:r>
            <a:r>
              <a:rPr lang="en-US" altLang="nl-NL" b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3 n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850" name="AutoShape 82"/>
          <p:cNvSpPr>
            <a:spLocks noChangeArrowheads="1"/>
          </p:cNvSpPr>
          <p:nvPr/>
        </p:nvSpPr>
        <p:spPr bwMode="auto">
          <a:xfrm>
            <a:off x="7315200" y="5638800"/>
            <a:ext cx="1366838" cy="925513"/>
          </a:xfrm>
          <a:prstGeom prst="wedgeRoundRectCallout">
            <a:avLst>
              <a:gd name="adj1" fmla="val -110861"/>
              <a:gd name="adj2" fmla="val -142968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1 n </a:t>
            </a:r>
            <a:r>
              <a:rPr lang="en-US" altLang="nl-NL" b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2 n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788" name="Rectangle 20"/>
          <p:cNvSpPr>
            <a:spLocks noChangeAspect="1" noChangeArrowheads="1"/>
          </p:cNvSpPr>
          <p:nvPr/>
        </p:nvSpPr>
        <p:spPr bwMode="auto">
          <a:xfrm>
            <a:off x="468313" y="4027488"/>
            <a:ext cx="5253037" cy="2016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60823" name="Freeform 55"/>
          <p:cNvSpPr>
            <a:spLocks/>
          </p:cNvSpPr>
          <p:nvPr/>
        </p:nvSpPr>
        <p:spPr bwMode="auto">
          <a:xfrm>
            <a:off x="2971800" y="2362200"/>
            <a:ext cx="1628775" cy="1744663"/>
          </a:xfrm>
          <a:custGeom>
            <a:avLst/>
            <a:gdLst>
              <a:gd name="T0" fmla="*/ 279400 w 1026"/>
              <a:gd name="T1" fmla="*/ 0 h 1099"/>
              <a:gd name="T2" fmla="*/ 0 w 1026"/>
              <a:gd name="T3" fmla="*/ 149225 h 1099"/>
              <a:gd name="T4" fmla="*/ 279400 w 1026"/>
              <a:gd name="T5" fmla="*/ 174625 h 1099"/>
              <a:gd name="T6" fmla="*/ 12700 w 1026"/>
              <a:gd name="T7" fmla="*/ 466725 h 1099"/>
              <a:gd name="T8" fmla="*/ 393700 w 1026"/>
              <a:gd name="T9" fmla="*/ 403225 h 1099"/>
              <a:gd name="T10" fmla="*/ 139700 w 1026"/>
              <a:gd name="T11" fmla="*/ 606425 h 1099"/>
              <a:gd name="T12" fmla="*/ 596900 w 1026"/>
              <a:gd name="T13" fmla="*/ 441325 h 1099"/>
              <a:gd name="T14" fmla="*/ 901700 w 1026"/>
              <a:gd name="T15" fmla="*/ 479425 h 1099"/>
              <a:gd name="T16" fmla="*/ 482600 w 1026"/>
              <a:gd name="T17" fmla="*/ 619125 h 1099"/>
              <a:gd name="T18" fmla="*/ 342900 w 1026"/>
              <a:gd name="T19" fmla="*/ 847725 h 1099"/>
              <a:gd name="T20" fmla="*/ 1181100 w 1026"/>
              <a:gd name="T21" fmla="*/ 822325 h 1099"/>
              <a:gd name="T22" fmla="*/ 622300 w 1026"/>
              <a:gd name="T23" fmla="*/ 1165225 h 1099"/>
              <a:gd name="T24" fmla="*/ 1435100 w 1026"/>
              <a:gd name="T25" fmla="*/ 1317625 h 1099"/>
              <a:gd name="T26" fmla="*/ 1628775 w 1026"/>
              <a:gd name="T27" fmla="*/ 1744663 h 10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26" h="1099">
                <a:moveTo>
                  <a:pt x="176" y="0"/>
                </a:moveTo>
                <a:lnTo>
                  <a:pt x="0" y="94"/>
                </a:lnTo>
                <a:lnTo>
                  <a:pt x="176" y="110"/>
                </a:lnTo>
                <a:lnTo>
                  <a:pt x="8" y="294"/>
                </a:lnTo>
                <a:lnTo>
                  <a:pt x="248" y="254"/>
                </a:lnTo>
                <a:lnTo>
                  <a:pt x="88" y="382"/>
                </a:lnTo>
                <a:lnTo>
                  <a:pt x="376" y="278"/>
                </a:lnTo>
                <a:lnTo>
                  <a:pt x="568" y="302"/>
                </a:lnTo>
                <a:lnTo>
                  <a:pt x="304" y="390"/>
                </a:lnTo>
                <a:lnTo>
                  <a:pt x="216" y="534"/>
                </a:lnTo>
                <a:lnTo>
                  <a:pt x="744" y="518"/>
                </a:lnTo>
                <a:lnTo>
                  <a:pt x="392" y="734"/>
                </a:lnTo>
                <a:lnTo>
                  <a:pt x="904" y="830"/>
                </a:lnTo>
                <a:lnTo>
                  <a:pt x="1026" y="1099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0828" name="Freeform 60"/>
          <p:cNvSpPr>
            <a:spLocks/>
          </p:cNvSpPr>
          <p:nvPr/>
        </p:nvSpPr>
        <p:spPr bwMode="auto">
          <a:xfrm>
            <a:off x="5364163" y="4151313"/>
            <a:ext cx="936625" cy="814387"/>
          </a:xfrm>
          <a:custGeom>
            <a:avLst/>
            <a:gdLst>
              <a:gd name="T0" fmla="*/ 936625 w 590"/>
              <a:gd name="T1" fmla="*/ 719137 h 513"/>
              <a:gd name="T2" fmla="*/ 642938 w 590"/>
              <a:gd name="T3" fmla="*/ 814387 h 513"/>
              <a:gd name="T4" fmla="*/ 642938 w 590"/>
              <a:gd name="T5" fmla="*/ 420687 h 513"/>
              <a:gd name="T6" fmla="*/ 427038 w 590"/>
              <a:gd name="T7" fmla="*/ 598487 h 513"/>
              <a:gd name="T8" fmla="*/ 325438 w 590"/>
              <a:gd name="T9" fmla="*/ 217487 h 513"/>
              <a:gd name="T10" fmla="*/ 0 w 590"/>
              <a:gd name="T11" fmla="*/ 0 h 5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0" h="513">
                <a:moveTo>
                  <a:pt x="590" y="453"/>
                </a:moveTo>
                <a:lnTo>
                  <a:pt x="405" y="513"/>
                </a:lnTo>
                <a:lnTo>
                  <a:pt x="405" y="265"/>
                </a:lnTo>
                <a:lnTo>
                  <a:pt x="269" y="377"/>
                </a:lnTo>
                <a:lnTo>
                  <a:pt x="205" y="137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0851" name="AutoShape 83"/>
          <p:cNvSpPr>
            <a:spLocks noChangeArrowheads="1"/>
          </p:cNvSpPr>
          <p:nvPr/>
        </p:nvSpPr>
        <p:spPr bwMode="auto">
          <a:xfrm>
            <a:off x="228600" y="5943600"/>
            <a:ext cx="1752600" cy="620713"/>
          </a:xfrm>
          <a:prstGeom prst="wedgeRoundRectCallout">
            <a:avLst>
              <a:gd name="adj1" fmla="val 197190"/>
              <a:gd name="adj2" fmla="val -34181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absorptie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6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6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6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1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6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16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5" grpId="0" animBg="1"/>
      <p:bldP spid="160791" grpId="0" animBg="1"/>
      <p:bldP spid="160822" grpId="0" animBg="1"/>
      <p:bldP spid="160824" grpId="0" animBg="1"/>
      <p:bldP spid="160825" grpId="0" animBg="1"/>
      <p:bldP spid="160829" grpId="0" animBg="1"/>
      <p:bldP spid="160830" grpId="0" animBg="1"/>
      <p:bldP spid="160834" grpId="0" animBg="1"/>
      <p:bldP spid="160835" grpId="0" animBg="1"/>
      <p:bldP spid="160836" grpId="0" animBg="1" autoUpdateAnimBg="0"/>
      <p:bldP spid="160837" grpId="0" animBg="1" autoUpdateAnimBg="0"/>
      <p:bldP spid="160838" grpId="0" animBg="1" autoUpdateAnimBg="0"/>
      <p:bldP spid="160839" grpId="0" animBg="1" autoUpdateAnimBg="0"/>
      <p:bldP spid="160849" grpId="0" animBg="1" autoUpdateAnimBg="0"/>
      <p:bldP spid="160850" grpId="0" animBg="1" autoUpdateAnimBg="0"/>
      <p:bldP spid="160788" grpId="0" animBg="1"/>
      <p:bldP spid="160823" grpId="0" animBg="1"/>
      <p:bldP spid="160828" grpId="0" animBg="1"/>
      <p:bldP spid="160851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Regelstaven of boor (borium)</a:t>
            </a:r>
          </a:p>
        </p:txBody>
      </p:sp>
      <p:sp>
        <p:nvSpPr>
          <p:cNvPr id="233530" name="Rectangle 58"/>
          <p:cNvSpPr>
            <a:spLocks noChangeArrowheads="1"/>
          </p:cNvSpPr>
          <p:nvPr/>
        </p:nvSpPr>
        <p:spPr bwMode="auto">
          <a:xfrm>
            <a:off x="0" y="1052513"/>
            <a:ext cx="91440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Borium absorbeert neutronen.</a:t>
            </a:r>
          </a:p>
        </p:txBody>
      </p:sp>
      <p:sp>
        <p:nvSpPr>
          <p:cNvPr id="233531" name="Rectangle 59"/>
          <p:cNvSpPr>
            <a:spLocks noChangeArrowheads="1"/>
          </p:cNvSpPr>
          <p:nvPr/>
        </p:nvSpPr>
        <p:spPr bwMode="auto">
          <a:xfrm>
            <a:off x="0" y="1700213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Boriumzout lost goed op in het koelwater.</a:t>
            </a:r>
          </a:p>
        </p:txBody>
      </p:sp>
      <p:sp>
        <p:nvSpPr>
          <p:cNvPr id="233532" name="Rectangle 60"/>
          <p:cNvSpPr>
            <a:spLocks noChangeArrowheads="1"/>
          </p:cNvSpPr>
          <p:nvPr/>
        </p:nvSpPr>
        <p:spPr bwMode="auto">
          <a:xfrm>
            <a:off x="0" y="2205038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sommige centrales (Borsele) worden de regelstaven alleen voor noodgevallen gebruikt.</a:t>
            </a:r>
          </a:p>
        </p:txBody>
      </p:sp>
      <p:sp>
        <p:nvSpPr>
          <p:cNvPr id="233533" name="Rectangle 61"/>
          <p:cNvSpPr>
            <a:spLocks noChangeArrowheads="1"/>
          </p:cNvSpPr>
          <p:nvPr/>
        </p:nvSpPr>
        <p:spPr bwMode="auto">
          <a:xfrm>
            <a:off x="0" y="3284538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Boriumzout opgelost in het koelwater absorbeert de “ongewenste” neutronen.</a:t>
            </a:r>
          </a:p>
        </p:txBody>
      </p:sp>
      <p:sp>
        <p:nvSpPr>
          <p:cNvPr id="233534" name="Rectangle 62"/>
          <p:cNvSpPr>
            <a:spLocks noChangeArrowheads="1"/>
          </p:cNvSpPr>
          <p:nvPr/>
        </p:nvSpPr>
        <p:spPr bwMode="auto">
          <a:xfrm>
            <a:off x="34925" y="4437063"/>
            <a:ext cx="91090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Het vermogen wordt geregeld door . . .?</a:t>
            </a:r>
          </a:p>
        </p:txBody>
      </p:sp>
      <p:sp>
        <p:nvSpPr>
          <p:cNvPr id="233535" name="AutoShape 63"/>
          <p:cNvSpPr>
            <a:spLocks noChangeArrowheads="1"/>
          </p:cNvSpPr>
          <p:nvPr/>
        </p:nvSpPr>
        <p:spPr bwMode="auto">
          <a:xfrm>
            <a:off x="5219700" y="188913"/>
            <a:ext cx="3708400" cy="1628775"/>
          </a:xfrm>
          <a:prstGeom prst="wedgeRoundRectCallout">
            <a:avLst>
              <a:gd name="adj1" fmla="val -16694"/>
              <a:gd name="adj2" fmla="val 23031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3200">
                <a:solidFill>
                  <a:srgbClr val="3333CC"/>
                </a:solidFill>
                <a:latin typeface="Comic Sans MS" pitchFamily="66" charset="0"/>
              </a:rPr>
              <a:t>Door de zoutconcentratie aan te passen!</a:t>
            </a:r>
          </a:p>
        </p:txBody>
      </p:sp>
    </p:spTree>
    <p:extLst>
      <p:ext uri="{BB962C8B-B14F-4D97-AF65-F5344CB8AC3E}">
        <p14:creationId xmlns:p14="http://schemas.microsoft.com/office/powerpoint/2010/main" val="1140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3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autoUpdateAnimBg="0"/>
      <p:bldP spid="233530" grpId="0" autoUpdateAnimBg="0"/>
      <p:bldP spid="233531" grpId="0" autoUpdateAnimBg="0"/>
      <p:bldP spid="233532" grpId="0" autoUpdateAnimBg="0"/>
      <p:bldP spid="233533" grpId="0" autoUpdateAnimBg="0"/>
      <p:bldP spid="233534" grpId="0" autoUpdateAnimBg="0"/>
      <p:bldP spid="2335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318" name="Group 22"/>
          <p:cNvGrpSpPr>
            <a:grpSpLocks/>
          </p:cNvGrpSpPr>
          <p:nvPr/>
        </p:nvGrpSpPr>
        <p:grpSpPr bwMode="auto">
          <a:xfrm>
            <a:off x="0" y="1052513"/>
            <a:ext cx="9144000" cy="5805487"/>
            <a:chOff x="0" y="663"/>
            <a:chExt cx="5760" cy="3657"/>
          </a:xfrm>
        </p:grpSpPr>
        <p:pic>
          <p:nvPicPr>
            <p:cNvPr id="35855" name="Picture 6" descr="800px-Nuclear_power_plant_pwr_diagram_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3"/>
              <a:ext cx="5760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6" name="AutoShape 18"/>
            <p:cNvSpPr>
              <a:spLocks noChangeArrowheads="1"/>
            </p:cNvSpPr>
            <p:nvPr/>
          </p:nvSpPr>
          <p:spPr bwMode="auto">
            <a:xfrm>
              <a:off x="612" y="1298"/>
              <a:ext cx="104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Primaire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kringloop</a:t>
              </a:r>
            </a:p>
          </p:txBody>
        </p:sp>
        <p:sp>
          <p:nvSpPr>
            <p:cNvPr id="35857" name="AutoShape 19"/>
            <p:cNvSpPr>
              <a:spLocks noChangeArrowheads="1"/>
            </p:cNvSpPr>
            <p:nvPr/>
          </p:nvSpPr>
          <p:spPr bwMode="auto">
            <a:xfrm>
              <a:off x="1967" y="1298"/>
              <a:ext cx="104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Secundaire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kringloop</a:t>
              </a:r>
            </a:p>
          </p:txBody>
        </p:sp>
        <p:sp>
          <p:nvSpPr>
            <p:cNvPr id="35858" name="AutoShape 20"/>
            <p:cNvSpPr>
              <a:spLocks noChangeArrowheads="1"/>
            </p:cNvSpPr>
            <p:nvPr/>
          </p:nvSpPr>
          <p:spPr bwMode="auto">
            <a:xfrm>
              <a:off x="3787" y="1298"/>
              <a:ext cx="104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Koelwater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kringloop</a:t>
              </a:r>
            </a:p>
          </p:txBody>
        </p:sp>
      </p:grpSp>
      <p:sp>
        <p:nvSpPr>
          <p:cNvPr id="183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Hoge druk water reactor</a:t>
            </a:r>
          </a:p>
        </p:txBody>
      </p:sp>
      <p:sp>
        <p:nvSpPr>
          <p:cNvPr id="183303" name="AutoShape 7"/>
          <p:cNvSpPr>
            <a:spLocks noChangeArrowheads="1"/>
          </p:cNvSpPr>
          <p:nvPr/>
        </p:nvSpPr>
        <p:spPr bwMode="auto">
          <a:xfrm flipH="1">
            <a:off x="0" y="692150"/>
            <a:ext cx="1763713" cy="1295400"/>
          </a:xfrm>
          <a:prstGeom prst="wedgeRoundRectCallout">
            <a:avLst>
              <a:gd name="adj1" fmla="val -23630"/>
              <a:gd name="adj2" fmla="val 29436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Regel-</a:t>
            </a:r>
            <a:br>
              <a:rPr lang="nl-NL" altLang="nl-NL">
                <a:solidFill>
                  <a:srgbClr val="000000"/>
                </a:solidFill>
              </a:rPr>
            </a:br>
            <a:r>
              <a:rPr lang="nl-NL" altLang="nl-NL">
                <a:solidFill>
                  <a:srgbClr val="000000"/>
                </a:solidFill>
              </a:rPr>
              <a:t>staven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(Cd, B)</a:t>
            </a: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 flipH="1">
            <a:off x="3276600" y="5922963"/>
            <a:ext cx="1547813" cy="935037"/>
          </a:xfrm>
          <a:prstGeom prst="wedgeRoundRectCallout">
            <a:avLst>
              <a:gd name="adj1" fmla="val 174509"/>
              <a:gd name="adj2" fmla="val -792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Uranium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staven</a:t>
            </a: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 flipH="1">
            <a:off x="1763713" y="692150"/>
            <a:ext cx="4103687" cy="1008063"/>
          </a:xfrm>
          <a:prstGeom prst="wedgeRoundRectCallout">
            <a:avLst>
              <a:gd name="adj1" fmla="val 52435"/>
              <a:gd name="adj2" fmla="val 34259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Water (160 bar, 330°C) is koelmiddel en moderator </a:t>
            </a:r>
          </a:p>
        </p:txBody>
      </p:sp>
      <p:sp>
        <p:nvSpPr>
          <p:cNvPr id="183306" name="AutoShape 10"/>
          <p:cNvSpPr>
            <a:spLocks noChangeArrowheads="1"/>
          </p:cNvSpPr>
          <p:nvPr/>
        </p:nvSpPr>
        <p:spPr bwMode="auto">
          <a:xfrm flipH="1">
            <a:off x="3276600" y="765175"/>
            <a:ext cx="2843213" cy="503238"/>
          </a:xfrm>
          <a:prstGeom prst="wedgeRoundRectCallout">
            <a:avLst>
              <a:gd name="adj1" fmla="val 84838"/>
              <a:gd name="adj2" fmla="val 60204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Warmtewisselaar</a:t>
            </a: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 flipH="1">
            <a:off x="4643438" y="1052513"/>
            <a:ext cx="2592387" cy="792162"/>
          </a:xfrm>
          <a:prstGeom prst="wedgeRoundRectCallout">
            <a:avLst>
              <a:gd name="adj1" fmla="val 94639"/>
              <a:gd name="adj2" fmla="val 29829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Stoom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 (64 bar, 280°C)</a:t>
            </a:r>
          </a:p>
        </p:txBody>
      </p:sp>
      <p:sp>
        <p:nvSpPr>
          <p:cNvPr id="183308" name="AutoShape 12"/>
          <p:cNvSpPr>
            <a:spLocks noChangeArrowheads="1"/>
          </p:cNvSpPr>
          <p:nvPr/>
        </p:nvSpPr>
        <p:spPr bwMode="auto">
          <a:xfrm flipH="1">
            <a:off x="5508625" y="1196975"/>
            <a:ext cx="1512888" cy="431800"/>
          </a:xfrm>
          <a:prstGeom prst="wedgeRoundRectCallout">
            <a:avLst>
              <a:gd name="adj1" fmla="val 123347"/>
              <a:gd name="adj2" fmla="val 63749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Turbines</a:t>
            </a:r>
          </a:p>
        </p:txBody>
      </p:sp>
      <p:sp>
        <p:nvSpPr>
          <p:cNvPr id="183309" name="AutoShape 13"/>
          <p:cNvSpPr>
            <a:spLocks noChangeArrowheads="1"/>
          </p:cNvSpPr>
          <p:nvPr/>
        </p:nvSpPr>
        <p:spPr bwMode="auto">
          <a:xfrm flipH="1">
            <a:off x="4500563" y="5516563"/>
            <a:ext cx="2592387" cy="431800"/>
          </a:xfrm>
          <a:prstGeom prst="wedgeRoundRectCallout">
            <a:avLst>
              <a:gd name="adj1" fmla="val 18093"/>
              <a:gd name="adj2" fmla="val -23603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Warmtewisselaar</a:t>
            </a: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 flipH="1">
            <a:off x="6551613" y="6092825"/>
            <a:ext cx="2592387" cy="431800"/>
          </a:xfrm>
          <a:prstGeom prst="wedgeRoundRectCallout">
            <a:avLst>
              <a:gd name="adj1" fmla="val 77250"/>
              <a:gd name="adj2" fmla="val 235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Koelwater</a:t>
            </a:r>
          </a:p>
        </p:txBody>
      </p:sp>
      <p:sp>
        <p:nvSpPr>
          <p:cNvPr id="183311" name="AutoShape 15"/>
          <p:cNvSpPr>
            <a:spLocks noChangeArrowheads="1"/>
          </p:cNvSpPr>
          <p:nvPr/>
        </p:nvSpPr>
        <p:spPr bwMode="auto">
          <a:xfrm flipH="1">
            <a:off x="5940425" y="0"/>
            <a:ext cx="2376488" cy="431800"/>
          </a:xfrm>
          <a:prstGeom prst="wedgeRoundRectCallout">
            <a:avLst>
              <a:gd name="adj1" fmla="val -69509"/>
              <a:gd name="adj2" fmla="val 52499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Vochtige lucht</a:t>
            </a:r>
          </a:p>
        </p:txBody>
      </p:sp>
      <p:sp>
        <p:nvSpPr>
          <p:cNvPr id="183312" name="AutoShape 16"/>
          <p:cNvSpPr>
            <a:spLocks noChangeArrowheads="1"/>
          </p:cNvSpPr>
          <p:nvPr/>
        </p:nvSpPr>
        <p:spPr bwMode="auto">
          <a:xfrm flipH="1">
            <a:off x="6551613" y="1052513"/>
            <a:ext cx="1908175" cy="431800"/>
          </a:xfrm>
          <a:prstGeom prst="wedgeRoundRectCallout">
            <a:avLst>
              <a:gd name="adj1" fmla="val 49917"/>
              <a:gd name="adj2" fmla="val 6253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Generator</a:t>
            </a:r>
          </a:p>
        </p:txBody>
      </p:sp>
      <p:sp>
        <p:nvSpPr>
          <p:cNvPr id="183313" name="AutoShape 17"/>
          <p:cNvSpPr>
            <a:spLocks noChangeArrowheads="1"/>
          </p:cNvSpPr>
          <p:nvPr/>
        </p:nvSpPr>
        <p:spPr bwMode="auto">
          <a:xfrm flipH="1">
            <a:off x="5003800" y="260350"/>
            <a:ext cx="2808288" cy="1295400"/>
          </a:xfrm>
          <a:prstGeom prst="wedgeRoundRectCallout">
            <a:avLst>
              <a:gd name="adj1" fmla="val 139653"/>
              <a:gd name="adj2" fmla="val 2035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Betonnen reactorgebouw met bekende koepel</a:t>
            </a:r>
          </a:p>
        </p:txBody>
      </p:sp>
    </p:spTree>
    <p:extLst>
      <p:ext uri="{BB962C8B-B14F-4D97-AF65-F5344CB8AC3E}">
        <p14:creationId xmlns:p14="http://schemas.microsoft.com/office/powerpoint/2010/main" val="136770674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utoUpdateAnimBg="0"/>
      <p:bldP spid="183303" grpId="0" animBg="1"/>
      <p:bldP spid="183304" grpId="0" animBg="1"/>
      <p:bldP spid="183305" grpId="0" animBg="1"/>
      <p:bldP spid="183306" grpId="0" animBg="1"/>
      <p:bldP spid="183307" grpId="0" animBg="1"/>
      <p:bldP spid="183308" grpId="0" animBg="1"/>
      <p:bldP spid="183309" grpId="0" animBg="1"/>
      <p:bldP spid="183310" grpId="0" animBg="1"/>
      <p:bldP spid="183311" grpId="0" animBg="1"/>
      <p:bldP spid="183312" grpId="0" animBg="1"/>
      <p:bldP spid="1833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Reactorput (water als moderator)</a:t>
            </a:r>
          </a:p>
        </p:txBody>
      </p:sp>
      <p:pic>
        <p:nvPicPr>
          <p:cNvPr id="319491" name="Picture 3" descr="water moder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20713"/>
            <a:ext cx="7920037" cy="595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5759450" y="6570663"/>
            <a:ext cx="33845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Bron: Borsele</a:t>
            </a:r>
            <a:endParaRPr lang="nl-NL" altLang="nl-NL" sz="1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auto">
          <a:xfrm flipH="1">
            <a:off x="179388" y="549275"/>
            <a:ext cx="2808287" cy="1295400"/>
          </a:xfrm>
          <a:prstGeom prst="wedgeRoundRectCallout">
            <a:avLst>
              <a:gd name="adj1" fmla="val 12745"/>
              <a:gd name="adj2" fmla="val 25183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Splijtstof-wisseling vindt geheel onder water plaats.</a:t>
            </a: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auto">
          <a:xfrm flipH="1">
            <a:off x="179388" y="5805488"/>
            <a:ext cx="2808287" cy="863600"/>
          </a:xfrm>
          <a:prstGeom prst="wedgeRoundRectCallout">
            <a:avLst>
              <a:gd name="adj1" fmla="val -106194"/>
              <a:gd name="adj2" fmla="val -5018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Deksel reactorvat verwijderd</a:t>
            </a:r>
          </a:p>
        </p:txBody>
      </p:sp>
    </p:spTree>
    <p:extLst>
      <p:ext uri="{BB962C8B-B14F-4D97-AF65-F5344CB8AC3E}">
        <p14:creationId xmlns:p14="http://schemas.microsoft.com/office/powerpoint/2010/main" val="165218130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  <p:bldP spid="319492" grpId="0" autoUpdateAnimBg="0"/>
      <p:bldP spid="319493" grpId="0" animBg="1"/>
      <p:bldP spid="31949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Koeltorens EDF centrale bij Nogent-sur-Seine</a:t>
            </a:r>
          </a:p>
        </p:txBody>
      </p:sp>
      <p:sp>
        <p:nvSpPr>
          <p:cNvPr id="37891" name="Text Box 17"/>
          <p:cNvSpPr txBox="1">
            <a:spLocks noChangeArrowheads="1"/>
          </p:cNvSpPr>
          <p:nvPr/>
        </p:nvSpPr>
        <p:spPr bwMode="auto">
          <a:xfrm>
            <a:off x="684213" y="1052513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pic>
        <p:nvPicPr>
          <p:cNvPr id="231442" name="Picture 18" descr="Koeltorens EDF Nogent-sur-Se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65163"/>
            <a:ext cx="860425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13669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Opslagbassin afgewerkte splijtstofstaven</a:t>
            </a:r>
          </a:p>
        </p:txBody>
      </p:sp>
      <p:pic>
        <p:nvPicPr>
          <p:cNvPr id="200708" name="Picture 4" descr="Koelbassin kerncentr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857250"/>
            <a:ext cx="880268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9" name="AutoShape 5"/>
          <p:cNvSpPr>
            <a:spLocks noChangeArrowheads="1"/>
          </p:cNvSpPr>
          <p:nvPr/>
        </p:nvSpPr>
        <p:spPr bwMode="auto">
          <a:xfrm>
            <a:off x="5903913" y="6092825"/>
            <a:ext cx="3240087" cy="765175"/>
          </a:xfrm>
          <a:prstGeom prst="wedgeRoundRectCallout">
            <a:avLst>
              <a:gd name="adj1" fmla="val -50537"/>
              <a:gd name="adj2" fmla="val -8029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Staven 1 tot 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 jaar koelen</a:t>
            </a:r>
          </a:p>
        </p:txBody>
      </p:sp>
    </p:spTree>
    <p:extLst>
      <p:ext uri="{BB962C8B-B14F-4D97-AF65-F5344CB8AC3E}">
        <p14:creationId xmlns:p14="http://schemas.microsoft.com/office/powerpoint/2010/main" val="351231815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2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Transport afgewerkte staven naar opwerkingsfabriek</a:t>
            </a:r>
          </a:p>
        </p:txBody>
      </p:sp>
      <p:pic>
        <p:nvPicPr>
          <p:cNvPr id="202759" name="Picture 7" descr="transport sta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730250"/>
            <a:ext cx="81724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76836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Samenstelling nieuwe en “oude”splijtstofstaven</a:t>
            </a:r>
          </a:p>
        </p:txBody>
      </p:sp>
      <p:pic>
        <p:nvPicPr>
          <p:cNvPr id="320515" name="Picture 3" descr="samenstelling splijtstof elemen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175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6021388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U-238 +n 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→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U-239 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Np-239 + e</a:t>
            </a:r>
            <a:r>
              <a:rPr lang="en-US" altLang="nl-NL" sz="28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Pu-239 + e</a:t>
            </a:r>
            <a:r>
              <a:rPr lang="en-US" altLang="nl-NL" sz="28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641985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Pu-239 wordt “gekweekt” uit U-238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1258888" y="1844675"/>
            <a:ext cx="12588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nieuw</a:t>
            </a:r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5651500" y="1830388"/>
            <a:ext cx="3492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afgewerkt (na </a:t>
            </a:r>
            <a:r>
              <a:rPr lang="en-US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± 3</a:t>
            </a:r>
            <a:r>
              <a:rPr lang="nl-NL" altLang="nl-NL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jaar)</a:t>
            </a:r>
          </a:p>
        </p:txBody>
      </p:sp>
      <p:grpSp>
        <p:nvGrpSpPr>
          <p:cNvPr id="320520" name="Group 8"/>
          <p:cNvGrpSpPr>
            <a:grpSpLocks/>
          </p:cNvGrpSpPr>
          <p:nvPr/>
        </p:nvGrpSpPr>
        <p:grpSpPr bwMode="auto">
          <a:xfrm>
            <a:off x="2771775" y="981075"/>
            <a:ext cx="6372225" cy="4822825"/>
            <a:chOff x="1746" y="618"/>
            <a:chExt cx="4014" cy="3038"/>
          </a:xfrm>
        </p:grpSpPr>
        <p:sp>
          <p:nvSpPr>
            <p:cNvPr id="40970" name="Oval 9"/>
            <p:cNvSpPr>
              <a:spLocks noChangeArrowheads="1"/>
            </p:cNvSpPr>
            <p:nvPr/>
          </p:nvSpPr>
          <p:spPr bwMode="auto">
            <a:xfrm>
              <a:off x="4241" y="1471"/>
              <a:ext cx="590" cy="5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20522" name="AutoShape 10"/>
            <p:cNvSpPr>
              <a:spLocks noChangeArrowheads="1"/>
            </p:cNvSpPr>
            <p:nvPr/>
          </p:nvSpPr>
          <p:spPr bwMode="auto">
            <a:xfrm>
              <a:off x="1746" y="618"/>
              <a:ext cx="1474" cy="362"/>
            </a:xfrm>
            <a:prstGeom prst="wedgeRoundRectCallout">
              <a:avLst>
                <a:gd name="adj1" fmla="val 53866"/>
                <a:gd name="adj2" fmla="val 235083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altLang="nl-NL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hergebruikt</a:t>
              </a:r>
            </a:p>
          </p:txBody>
        </p:sp>
        <p:sp>
          <p:nvSpPr>
            <p:cNvPr id="40972" name="Oval 11"/>
            <p:cNvSpPr>
              <a:spLocks noChangeArrowheads="1"/>
            </p:cNvSpPr>
            <p:nvPr/>
          </p:nvSpPr>
          <p:spPr bwMode="auto">
            <a:xfrm>
              <a:off x="3107" y="1706"/>
              <a:ext cx="544" cy="4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320524" name="AutoShape 12"/>
            <p:cNvSpPr>
              <a:spLocks noChangeArrowheads="1"/>
            </p:cNvSpPr>
            <p:nvPr/>
          </p:nvSpPr>
          <p:spPr bwMode="auto">
            <a:xfrm>
              <a:off x="4286" y="3294"/>
              <a:ext cx="1474" cy="362"/>
            </a:xfrm>
            <a:prstGeom prst="wedgeRoundRectCallout">
              <a:avLst>
                <a:gd name="adj1" fmla="val -26120"/>
                <a:gd name="adj2" fmla="val -403593"/>
                <a:gd name="adj3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l-NL" altLang="nl-NL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hergebruikt</a:t>
              </a:r>
            </a:p>
          </p:txBody>
        </p:sp>
      </p:grpSp>
      <p:sp>
        <p:nvSpPr>
          <p:cNvPr id="320525" name="AutoShape 13"/>
          <p:cNvSpPr>
            <a:spLocks noChangeArrowheads="1"/>
          </p:cNvSpPr>
          <p:nvPr/>
        </p:nvSpPr>
        <p:spPr bwMode="auto">
          <a:xfrm>
            <a:off x="179388" y="908050"/>
            <a:ext cx="3887787" cy="2305050"/>
          </a:xfrm>
          <a:prstGeom prst="wedgeRoundRectCallout">
            <a:avLst>
              <a:gd name="adj1" fmla="val -45139"/>
              <a:gd name="adj2" fmla="val 19476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Uit U-238 gekweekte Pu-238 neemt weer deel aan splijtingscyclus!</a:t>
            </a:r>
          </a:p>
        </p:txBody>
      </p:sp>
    </p:spTree>
    <p:extLst>
      <p:ext uri="{BB962C8B-B14F-4D97-AF65-F5344CB8AC3E}">
        <p14:creationId xmlns:p14="http://schemas.microsoft.com/office/powerpoint/2010/main" val="101607107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utoUpdateAnimBg="0"/>
      <p:bldP spid="320516" grpId="0" autoUpdateAnimBg="0"/>
      <p:bldP spid="320517" grpId="0" autoUpdateAnimBg="0"/>
      <p:bldP spid="320518" grpId="0" autoUpdateAnimBg="0"/>
      <p:bldP spid="320519" grpId="0" autoUpdateAnimBg="0"/>
      <p:bldP spid="3205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75" name="Group 43"/>
          <p:cNvGrpSpPr>
            <a:grpSpLocks/>
          </p:cNvGrpSpPr>
          <p:nvPr/>
        </p:nvGrpSpPr>
        <p:grpSpPr bwMode="auto">
          <a:xfrm>
            <a:off x="2828925" y="2428875"/>
            <a:ext cx="5095875" cy="762000"/>
            <a:chOff x="1782" y="1530"/>
            <a:chExt cx="3210" cy="480"/>
          </a:xfrm>
        </p:grpSpPr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1782" y="1530"/>
              <a:ext cx="186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altLang="nl-NL" sz="4000" b="1" baseline="30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 </a:t>
              </a: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straling  =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59" name="Rectangle 7"/>
            <p:cNvSpPr>
              <a:spLocks noChangeArrowheads="1"/>
            </p:cNvSpPr>
            <p:nvPr/>
          </p:nvSpPr>
          <p:spPr bwMode="auto">
            <a:xfrm>
              <a:off x="3600" y="1530"/>
              <a:ext cx="13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3333CC"/>
                  </a:solidFill>
                </a:rPr>
                <a:t>positron</a:t>
              </a:r>
              <a:endParaRPr lang="nl-NL" altLang="nl-NL" sz="3600" b="1">
                <a:solidFill>
                  <a:srgbClr val="3333CC"/>
                </a:solidFill>
              </a:endParaRPr>
            </a:p>
          </p:txBody>
        </p:sp>
      </p:grp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327660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-straling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0" y="579120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neutronen</a:t>
            </a:r>
            <a:endParaRPr lang="nl-NL" altLang="nl-NL" sz="40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5272" name="Group 40"/>
          <p:cNvGrpSpPr>
            <a:grpSpLocks/>
          </p:cNvGrpSpPr>
          <p:nvPr/>
        </p:nvGrpSpPr>
        <p:grpSpPr bwMode="auto">
          <a:xfrm>
            <a:off x="0" y="1190625"/>
            <a:ext cx="8153400" cy="690563"/>
            <a:chOff x="0" y="942"/>
            <a:chExt cx="5136" cy="435"/>
          </a:xfrm>
        </p:grpSpPr>
        <p:sp>
          <p:nvSpPr>
            <p:cNvPr id="95236" name="Rectangle 4"/>
            <p:cNvSpPr>
              <a:spLocks noChangeArrowheads="1"/>
            </p:cNvSpPr>
            <p:nvPr/>
          </p:nvSpPr>
          <p:spPr bwMode="auto">
            <a:xfrm>
              <a:off x="0" y="942"/>
              <a:ext cx="1932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FontTx/>
                <a:buChar char="•"/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-straling: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56" name="Rectangle 5"/>
            <p:cNvSpPr>
              <a:spLocks noChangeArrowheads="1"/>
            </p:cNvSpPr>
            <p:nvPr/>
          </p:nvSpPr>
          <p:spPr bwMode="auto">
            <a:xfrm>
              <a:off x="3600" y="945"/>
              <a:ext cx="153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3333CC"/>
                  </a:solidFill>
                </a:rPr>
                <a:t>electron</a:t>
              </a:r>
              <a:endParaRPr lang="nl-NL" altLang="nl-NL" sz="4000" b="1">
                <a:solidFill>
                  <a:srgbClr val="3333CC"/>
                </a:solidFill>
              </a:endParaRPr>
            </a:p>
          </p:txBody>
        </p:sp>
        <p:sp>
          <p:nvSpPr>
            <p:cNvPr id="95243" name="Rectangle 11"/>
            <p:cNvSpPr>
              <a:spLocks noChangeArrowheads="1"/>
            </p:cNvSpPr>
            <p:nvPr/>
          </p:nvSpPr>
          <p:spPr bwMode="auto">
            <a:xfrm>
              <a:off x="1776" y="942"/>
              <a:ext cx="232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altLang="nl-NL" sz="4000" b="1" baseline="3000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</a:t>
              </a: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straling  =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971800" y="242888"/>
            <a:ext cx="297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He-4 kern =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6000750" y="-228600"/>
            <a:ext cx="1847850" cy="1543050"/>
            <a:chOff x="3732" y="327"/>
            <a:chExt cx="1164" cy="972"/>
          </a:xfrm>
        </p:grpSpPr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3984" y="528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3732" y="327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759" y="723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5253" name="Group 21"/>
          <p:cNvGrpSpPr>
            <a:grpSpLocks/>
          </p:cNvGrpSpPr>
          <p:nvPr/>
        </p:nvGrpSpPr>
        <p:grpSpPr bwMode="auto">
          <a:xfrm>
            <a:off x="7748588" y="685800"/>
            <a:ext cx="2081212" cy="1543050"/>
            <a:chOff x="3837" y="2544"/>
            <a:chExt cx="1311" cy="972"/>
          </a:xfrm>
        </p:grpSpPr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4236" y="2745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3984" y="2544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3837" y="2940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5270" name="Group 38"/>
          <p:cNvGrpSpPr>
            <a:grpSpLocks/>
          </p:cNvGrpSpPr>
          <p:nvPr/>
        </p:nvGrpSpPr>
        <p:grpSpPr bwMode="auto">
          <a:xfrm>
            <a:off x="2590800" y="2895600"/>
            <a:ext cx="2081213" cy="1543050"/>
            <a:chOff x="2304" y="2868"/>
            <a:chExt cx="1311" cy="972"/>
          </a:xfrm>
        </p:grpSpPr>
        <p:sp>
          <p:nvSpPr>
            <p:cNvPr id="95255" name="Rectangle 23"/>
            <p:cNvSpPr>
              <a:spLocks noChangeArrowheads="1"/>
            </p:cNvSpPr>
            <p:nvPr/>
          </p:nvSpPr>
          <p:spPr bwMode="auto">
            <a:xfrm>
              <a:off x="2703" y="2937"/>
              <a:ext cx="912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g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endParaRPr>
            </a:p>
          </p:txBody>
        </p:sp>
        <p:sp>
          <p:nvSpPr>
            <p:cNvPr id="95256" name="Rectangle 24"/>
            <p:cNvSpPr>
              <a:spLocks noChangeArrowheads="1"/>
            </p:cNvSpPr>
            <p:nvPr/>
          </p:nvSpPr>
          <p:spPr bwMode="auto">
            <a:xfrm>
              <a:off x="2424" y="2868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57" name="Rectangle 25"/>
            <p:cNvSpPr>
              <a:spLocks noChangeArrowheads="1"/>
            </p:cNvSpPr>
            <p:nvPr/>
          </p:nvSpPr>
          <p:spPr bwMode="auto">
            <a:xfrm>
              <a:off x="2304" y="3264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0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5258" name="Group 26"/>
          <p:cNvGrpSpPr>
            <a:grpSpLocks/>
          </p:cNvGrpSpPr>
          <p:nvPr/>
        </p:nvGrpSpPr>
        <p:grpSpPr bwMode="auto">
          <a:xfrm>
            <a:off x="7748588" y="1981200"/>
            <a:ext cx="2081212" cy="1543050"/>
            <a:chOff x="3837" y="2544"/>
            <a:chExt cx="1311" cy="972"/>
          </a:xfrm>
        </p:grpSpPr>
        <p:sp>
          <p:nvSpPr>
            <p:cNvPr id="95259" name="Rectangle 27"/>
            <p:cNvSpPr>
              <a:spLocks noChangeArrowheads="1"/>
            </p:cNvSpPr>
            <p:nvPr/>
          </p:nvSpPr>
          <p:spPr bwMode="auto">
            <a:xfrm>
              <a:off x="4236" y="2745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0" name="Rectangle 28"/>
            <p:cNvSpPr>
              <a:spLocks noChangeArrowheads="1"/>
            </p:cNvSpPr>
            <p:nvPr/>
          </p:nvSpPr>
          <p:spPr bwMode="auto">
            <a:xfrm>
              <a:off x="3984" y="2544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1" name="Rectangle 29"/>
            <p:cNvSpPr>
              <a:spLocks noChangeArrowheads="1"/>
            </p:cNvSpPr>
            <p:nvPr/>
          </p:nvSpPr>
          <p:spPr bwMode="auto">
            <a:xfrm>
              <a:off x="3837" y="2940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5262" name="Group 30"/>
          <p:cNvGrpSpPr>
            <a:grpSpLocks/>
          </p:cNvGrpSpPr>
          <p:nvPr/>
        </p:nvGrpSpPr>
        <p:grpSpPr bwMode="auto">
          <a:xfrm>
            <a:off x="2590800" y="5372100"/>
            <a:ext cx="2081213" cy="1543050"/>
            <a:chOff x="3837" y="2544"/>
            <a:chExt cx="1311" cy="972"/>
          </a:xfrm>
        </p:grpSpPr>
        <p:sp>
          <p:nvSpPr>
            <p:cNvPr id="95263" name="Rectangle 31"/>
            <p:cNvSpPr>
              <a:spLocks noChangeArrowheads="1"/>
            </p:cNvSpPr>
            <p:nvPr/>
          </p:nvSpPr>
          <p:spPr bwMode="auto">
            <a:xfrm>
              <a:off x="4236" y="2745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4" name="Rectangle 32"/>
            <p:cNvSpPr>
              <a:spLocks noChangeArrowheads="1"/>
            </p:cNvSpPr>
            <p:nvPr/>
          </p:nvSpPr>
          <p:spPr bwMode="auto">
            <a:xfrm>
              <a:off x="3984" y="2544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5" name="Rectangle 33"/>
            <p:cNvSpPr>
              <a:spLocks noChangeArrowheads="1"/>
            </p:cNvSpPr>
            <p:nvPr/>
          </p:nvSpPr>
          <p:spPr bwMode="auto">
            <a:xfrm>
              <a:off x="3837" y="2940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0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4495800"/>
            <a:ext cx="274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protonen</a:t>
            </a:r>
            <a:endParaRPr lang="nl-NL" altLang="nl-NL" sz="40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95266" name="Group 34"/>
          <p:cNvGrpSpPr>
            <a:grpSpLocks/>
          </p:cNvGrpSpPr>
          <p:nvPr/>
        </p:nvGrpSpPr>
        <p:grpSpPr bwMode="auto">
          <a:xfrm>
            <a:off x="2566988" y="4114800"/>
            <a:ext cx="2081212" cy="1543050"/>
            <a:chOff x="3837" y="2544"/>
            <a:chExt cx="1311" cy="972"/>
          </a:xfrm>
        </p:grpSpPr>
        <p:sp>
          <p:nvSpPr>
            <p:cNvPr id="95267" name="Rectangle 35"/>
            <p:cNvSpPr>
              <a:spLocks noChangeArrowheads="1"/>
            </p:cNvSpPr>
            <p:nvPr/>
          </p:nvSpPr>
          <p:spPr bwMode="auto">
            <a:xfrm>
              <a:off x="4236" y="2745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8" name="Rectangle 36"/>
            <p:cNvSpPr>
              <a:spLocks noChangeArrowheads="1"/>
            </p:cNvSpPr>
            <p:nvPr/>
          </p:nvSpPr>
          <p:spPr bwMode="auto">
            <a:xfrm>
              <a:off x="3984" y="2544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269" name="Rectangle 37"/>
            <p:cNvSpPr>
              <a:spLocks noChangeArrowheads="1"/>
            </p:cNvSpPr>
            <p:nvPr/>
          </p:nvSpPr>
          <p:spPr bwMode="auto">
            <a:xfrm>
              <a:off x="3837" y="2940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527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0" y="133350"/>
            <a:ext cx="3200400" cy="914400"/>
          </a:xfrm>
        </p:spPr>
        <p:txBody>
          <a:bodyPr/>
          <a:lstStyle/>
          <a:p>
            <a:pPr algn="l" eaLnBrk="1" hangingPunct="1"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altLang="nl-NL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-straling:</a:t>
            </a:r>
            <a:endParaRPr lang="nl-NL" altLang="nl-NL" sz="4000" smtClean="0"/>
          </a:p>
        </p:txBody>
      </p:sp>
      <p:sp>
        <p:nvSpPr>
          <p:cNvPr id="95278" name="AutoShape 46"/>
          <p:cNvSpPr>
            <a:spLocks noChangeArrowheads="1"/>
          </p:cNvSpPr>
          <p:nvPr/>
        </p:nvSpPr>
        <p:spPr bwMode="auto">
          <a:xfrm>
            <a:off x="684213" y="4005263"/>
            <a:ext cx="4103687" cy="649287"/>
          </a:xfrm>
          <a:prstGeom prst="wedgeRoundRectCallout">
            <a:avLst>
              <a:gd name="adj1" fmla="val 82343"/>
              <a:gd name="adj2" fmla="val -59058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Massa-getal = n + p</a:t>
            </a:r>
            <a:endParaRPr lang="nl-NL" altLang="nl-NL" sz="3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5279" name="AutoShape 47"/>
          <p:cNvSpPr>
            <a:spLocks noChangeArrowheads="1"/>
          </p:cNvSpPr>
          <p:nvPr/>
        </p:nvSpPr>
        <p:spPr bwMode="auto">
          <a:xfrm>
            <a:off x="611188" y="4797425"/>
            <a:ext cx="3455987" cy="1628775"/>
          </a:xfrm>
          <a:prstGeom prst="wedgeRoundRectCallout">
            <a:avLst>
              <a:gd name="adj1" fmla="val 110907"/>
              <a:gd name="adj2" fmla="val -26842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atoomnummer =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aantal p =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lading</a:t>
            </a:r>
            <a:endParaRPr lang="nl-NL" altLang="nl-NL" sz="32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1266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5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5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utoUpdateAnimBg="0"/>
      <p:bldP spid="95242" grpId="0" autoUpdateAnimBg="0"/>
      <p:bldP spid="95244" grpId="0" build="p" autoUpdateAnimBg="0"/>
      <p:bldP spid="95241" grpId="0" autoUpdateAnimBg="0"/>
      <p:bldP spid="95276" grpId="0" autoUpdateAnimBg="0"/>
      <p:bldP spid="95278" grpId="0" animBg="1"/>
      <p:bldP spid="9527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orsele  opslag  kluis retourafval 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/>
            <a:r>
              <a:rPr lang="en-US" altLang="nl-NL" sz="2400" b="1" smtClean="0">
                <a:solidFill>
                  <a:srgbClr val="FF0000"/>
                </a:solidFill>
              </a:rPr>
              <a:t>Ingang opslag ruimte (2 m dik beton) hoogradioactief afval</a:t>
            </a:r>
            <a:r>
              <a:rPr lang="en-US" altLang="nl-NL" sz="3200" b="1" smtClean="0">
                <a:solidFill>
                  <a:schemeClr val="accent1"/>
                </a:solidFill>
              </a:rPr>
              <a:t> </a:t>
            </a:r>
            <a:endParaRPr lang="nl-NL" altLang="nl-NL" sz="3200" b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Borsele  opslag retouraf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0"/>
            <a:ext cx="9144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533400"/>
          </a:xfrm>
        </p:spPr>
        <p:txBody>
          <a:bodyPr/>
          <a:lstStyle/>
          <a:p>
            <a:pPr algn="l" eaLnBrk="1" hangingPunct="1"/>
            <a:r>
              <a:rPr lang="en-US" altLang="nl-NL" sz="2800" b="1" smtClean="0">
                <a:solidFill>
                  <a:srgbClr val="FF0000"/>
                </a:solidFill>
              </a:rPr>
              <a:t>Opslag hoogradioactief afval uit Engeland/Frankrijk</a:t>
            </a:r>
            <a:endParaRPr lang="nl-NL" altLang="nl-NL" sz="2800" b="1" smtClean="0">
              <a:solidFill>
                <a:srgbClr val="FF0000"/>
              </a:solidFill>
            </a:endParaRPr>
          </a:p>
        </p:txBody>
      </p:sp>
      <p:sp>
        <p:nvSpPr>
          <p:cNvPr id="221188" name="AutoShape 4"/>
          <p:cNvSpPr>
            <a:spLocks noChangeArrowheads="1"/>
          </p:cNvSpPr>
          <p:nvPr/>
        </p:nvSpPr>
        <p:spPr bwMode="auto">
          <a:xfrm>
            <a:off x="2051050" y="620713"/>
            <a:ext cx="2232025" cy="1223962"/>
          </a:xfrm>
          <a:prstGeom prst="wedgeRoundRectCallout">
            <a:avLst>
              <a:gd name="adj1" fmla="val -100069"/>
              <a:gd name="adj2" fmla="val -6024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0066"/>
                </a:solidFill>
              </a:rPr>
              <a:t>Minimaal 100 jaar . .</a:t>
            </a:r>
            <a:r>
              <a:rPr lang="nl-NL" altLang="nl-NL" sz="3200">
                <a:solidFill>
                  <a:srgbClr val="000000"/>
                </a:solidFill>
              </a:rPr>
              <a:t> .</a:t>
            </a: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6227763" y="2924175"/>
            <a:ext cx="2232025" cy="647700"/>
          </a:xfrm>
          <a:prstGeom prst="wedgeRoundRectCallout">
            <a:avLst>
              <a:gd name="adj1" fmla="val -100000"/>
              <a:gd name="adj2" fmla="val 4093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0066"/>
                </a:solidFill>
              </a:rPr>
              <a:t>Grijper</a:t>
            </a:r>
            <a:endParaRPr lang="nl-NL" altLang="nl-NL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 animBg="1"/>
      <p:bldP spid="2211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orsele  opslag retourafval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91440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457200"/>
          </a:xfrm>
        </p:spPr>
        <p:txBody>
          <a:bodyPr/>
          <a:lstStyle/>
          <a:p>
            <a:pPr algn="l" eaLnBrk="1" hangingPunct="1"/>
            <a:r>
              <a:rPr lang="en-US" altLang="nl-NL" sz="3200" b="1" smtClean="0">
                <a:solidFill>
                  <a:srgbClr val="FF0000"/>
                </a:solidFill>
              </a:rPr>
              <a:t>Detail opslagput (ruimte voor cilinders)</a:t>
            </a:r>
            <a:endParaRPr lang="nl-NL" altLang="nl-NL" sz="32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533400"/>
          </a:xfrm>
        </p:spPr>
        <p:txBody>
          <a:bodyPr/>
          <a:lstStyle/>
          <a:p>
            <a:pPr algn="l" eaLnBrk="1" hangingPunct="1"/>
            <a:r>
              <a:rPr lang="en-US" altLang="nl-NL" sz="2800" b="1" smtClean="0">
                <a:solidFill>
                  <a:srgbClr val="FF0000"/>
                </a:solidFill>
              </a:rPr>
              <a:t>Contrôle bij vertrek uit de centrale (Borsele)</a:t>
            </a:r>
            <a:endParaRPr lang="nl-NL" altLang="nl-NL" sz="2800" b="1" smtClean="0">
              <a:solidFill>
                <a:srgbClr val="FF0000"/>
              </a:solidFill>
            </a:endParaRPr>
          </a:p>
        </p:txBody>
      </p:sp>
      <p:pic>
        <p:nvPicPr>
          <p:cNvPr id="223238" name="Picture 6" descr="Borsele controle op besm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91154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6135688" y="5354638"/>
            <a:ext cx="2879725" cy="1439862"/>
          </a:xfrm>
          <a:prstGeom prst="wedgeRoundRectCallout">
            <a:avLst>
              <a:gd name="adj1" fmla="val -82745"/>
              <a:gd name="adj2" fmla="val -17590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0066"/>
                </a:solidFill>
              </a:rPr>
              <a:t>Controle op bestraling of op besmetting?</a:t>
            </a:r>
            <a:endParaRPr lang="nl-NL" altLang="nl-NL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457200"/>
          </a:xfrm>
        </p:spPr>
        <p:txBody>
          <a:bodyPr/>
          <a:lstStyle/>
          <a:p>
            <a:pPr algn="l" eaLnBrk="1" hangingPunct="1"/>
            <a:r>
              <a:rPr lang="en-US" altLang="nl-NL" sz="3200" b="1" smtClean="0">
                <a:solidFill>
                  <a:srgbClr val="FF0000"/>
                </a:solidFill>
              </a:rPr>
              <a:t>Ondergrondse opslag gezocht voor 250.000 jaar . . .</a:t>
            </a:r>
            <a:endParaRPr lang="nl-NL" altLang="nl-NL" sz="3200" b="1" smtClean="0">
              <a:solidFill>
                <a:srgbClr val="FF0000"/>
              </a:solidFill>
            </a:endParaRPr>
          </a:p>
        </p:txBody>
      </p:sp>
      <p:pic>
        <p:nvPicPr>
          <p:cNvPr id="222212" name="Picture 4" descr="Zoutmijn Asse (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850"/>
            <a:ext cx="9144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0" y="463550"/>
            <a:ext cx="903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 b="1">
                <a:solidFill>
                  <a:srgbClr val="FF0000"/>
                </a:solidFill>
              </a:rPr>
              <a:t>Onderzoek in een zoutmijn in Asse (D)</a:t>
            </a:r>
            <a:endParaRPr lang="nl-NL" altLang="nl-NL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07" name="Group 167"/>
          <p:cNvGrpSpPr>
            <a:grpSpLocks/>
          </p:cNvGrpSpPr>
          <p:nvPr/>
        </p:nvGrpSpPr>
        <p:grpSpPr bwMode="auto">
          <a:xfrm>
            <a:off x="-533400" y="5230813"/>
            <a:ext cx="9677400" cy="1438275"/>
            <a:chOff x="-336" y="1974"/>
            <a:chExt cx="6096" cy="906"/>
          </a:xfrm>
        </p:grpSpPr>
        <p:grpSp>
          <p:nvGrpSpPr>
            <p:cNvPr id="47171" name="Group 146"/>
            <p:cNvGrpSpPr>
              <a:grpSpLocks/>
            </p:cNvGrpSpPr>
            <p:nvPr/>
          </p:nvGrpSpPr>
          <p:grpSpPr bwMode="auto">
            <a:xfrm>
              <a:off x="-336" y="1974"/>
              <a:ext cx="6096" cy="906"/>
              <a:chOff x="-336" y="1974"/>
              <a:chExt cx="6096" cy="906"/>
            </a:xfrm>
          </p:grpSpPr>
          <p:sp>
            <p:nvSpPr>
              <p:cNvPr id="163966" name="Rectangle 126"/>
              <p:cNvSpPr>
                <a:spLocks noChangeArrowheads="1"/>
              </p:cNvSpPr>
              <p:nvPr/>
            </p:nvSpPr>
            <p:spPr bwMode="auto">
              <a:xfrm>
                <a:off x="3264" y="2100"/>
                <a:ext cx="288" cy="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3967" name="Rectangle 127"/>
              <p:cNvSpPr>
                <a:spLocks noChangeArrowheads="1"/>
              </p:cNvSpPr>
              <p:nvPr/>
            </p:nvSpPr>
            <p:spPr bwMode="auto">
              <a:xfrm>
                <a:off x="3099" y="2301"/>
                <a:ext cx="324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3968" name="Rectangle 128"/>
              <p:cNvSpPr>
                <a:spLocks noChangeArrowheads="1"/>
              </p:cNvSpPr>
              <p:nvPr/>
            </p:nvSpPr>
            <p:spPr bwMode="auto">
              <a:xfrm>
                <a:off x="3093" y="2004"/>
                <a:ext cx="2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7176" name="Line 130"/>
              <p:cNvSpPr>
                <a:spLocks noChangeShapeType="1"/>
              </p:cNvSpPr>
              <p:nvPr/>
            </p:nvSpPr>
            <p:spPr bwMode="auto">
              <a:xfrm>
                <a:off x="1632" y="2331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971" name="Rectangle 131"/>
              <p:cNvSpPr>
                <a:spLocks noChangeArrowheads="1"/>
              </p:cNvSpPr>
              <p:nvPr/>
            </p:nvSpPr>
            <p:spPr bwMode="auto">
              <a:xfrm>
                <a:off x="2889" y="2106"/>
                <a:ext cx="288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163972" name="Rectangle 132"/>
              <p:cNvSpPr>
                <a:spLocks noChangeArrowheads="1"/>
              </p:cNvSpPr>
              <p:nvPr/>
            </p:nvSpPr>
            <p:spPr bwMode="auto">
              <a:xfrm>
                <a:off x="666" y="2085"/>
                <a:ext cx="336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47179" name="Group 133"/>
              <p:cNvGrpSpPr>
                <a:grpSpLocks/>
              </p:cNvGrpSpPr>
              <p:nvPr/>
            </p:nvGrpSpPr>
            <p:grpSpPr bwMode="auto">
              <a:xfrm>
                <a:off x="-336" y="2016"/>
                <a:ext cx="1248" cy="855"/>
                <a:chOff x="-240" y="480"/>
                <a:chExt cx="1248" cy="855"/>
              </a:xfrm>
            </p:grpSpPr>
            <p:sp>
              <p:nvSpPr>
                <p:cNvPr id="163974" name="Rectangle 134"/>
                <p:cNvSpPr>
                  <a:spLocks noChangeArrowheads="1"/>
                </p:cNvSpPr>
                <p:nvPr/>
              </p:nvSpPr>
              <p:spPr bwMode="auto">
                <a:xfrm>
                  <a:off x="-240" y="480"/>
                  <a:ext cx="81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   3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63975" name="Rectangle 135"/>
                <p:cNvSpPr>
                  <a:spLocks noChangeArrowheads="1"/>
                </p:cNvSpPr>
                <p:nvPr/>
              </p:nvSpPr>
              <p:spPr bwMode="auto">
                <a:xfrm>
                  <a:off x="396" y="528"/>
                  <a:ext cx="612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47180" name="Group 136"/>
              <p:cNvGrpSpPr>
                <a:grpSpLocks/>
              </p:cNvGrpSpPr>
              <p:nvPr/>
            </p:nvGrpSpPr>
            <p:grpSpPr bwMode="auto">
              <a:xfrm>
                <a:off x="2160" y="1974"/>
                <a:ext cx="795" cy="642"/>
                <a:chOff x="2160" y="363"/>
                <a:chExt cx="795" cy="642"/>
              </a:xfrm>
            </p:grpSpPr>
            <p:sp>
              <p:nvSpPr>
                <p:cNvPr id="163977" name="Rectangle 137"/>
                <p:cNvSpPr>
                  <a:spLocks noChangeArrowheads="1"/>
                </p:cNvSpPr>
                <p:nvPr/>
              </p:nvSpPr>
              <p:spPr bwMode="auto">
                <a:xfrm>
                  <a:off x="2160" y="363"/>
                  <a:ext cx="36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4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63978" name="Rectangle 138"/>
                <p:cNvSpPr>
                  <a:spLocks noChangeArrowheads="1"/>
                </p:cNvSpPr>
                <p:nvPr/>
              </p:nvSpPr>
              <p:spPr bwMode="auto">
                <a:xfrm>
                  <a:off x="2343" y="486"/>
                  <a:ext cx="612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He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47181" name="Group 139"/>
              <p:cNvGrpSpPr>
                <a:grpSpLocks/>
              </p:cNvGrpSpPr>
              <p:nvPr/>
            </p:nvGrpSpPr>
            <p:grpSpPr bwMode="auto">
              <a:xfrm>
                <a:off x="1014" y="1986"/>
                <a:ext cx="570" cy="681"/>
                <a:chOff x="1014" y="375"/>
                <a:chExt cx="570" cy="681"/>
              </a:xfrm>
            </p:grpSpPr>
            <p:sp>
              <p:nvSpPr>
                <p:cNvPr id="163980" name="Rectangle 140"/>
                <p:cNvSpPr>
                  <a:spLocks noChangeArrowheads="1"/>
                </p:cNvSpPr>
                <p:nvPr/>
              </p:nvSpPr>
              <p:spPr bwMode="auto">
                <a:xfrm>
                  <a:off x="1014" y="375"/>
                  <a:ext cx="348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6398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203" y="471"/>
                  <a:ext cx="381" cy="5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63982" name="Rectangle 142"/>
              <p:cNvSpPr>
                <a:spLocks noChangeArrowheads="1"/>
              </p:cNvSpPr>
              <p:nvPr/>
            </p:nvSpPr>
            <p:spPr bwMode="auto">
              <a:xfrm>
                <a:off x="3792" y="2106"/>
                <a:ext cx="1968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3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3,5 + 14,1 MeV</a:t>
                </a:r>
                <a:endParaRPr lang="nl-NL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3983" name="Rectangle 143"/>
              <p:cNvSpPr>
                <a:spLocks noChangeArrowheads="1"/>
              </p:cNvSpPr>
              <p:nvPr/>
            </p:nvSpPr>
            <p:spPr bwMode="auto">
              <a:xfrm>
                <a:off x="3543" y="2103"/>
                <a:ext cx="288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3984" name="Rectangle 144"/>
              <p:cNvSpPr>
                <a:spLocks noChangeArrowheads="1"/>
              </p:cNvSpPr>
              <p:nvPr/>
            </p:nvSpPr>
            <p:spPr bwMode="auto">
              <a:xfrm>
                <a:off x="2181" y="2304"/>
                <a:ext cx="363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3985" name="Rectangle 145"/>
              <p:cNvSpPr>
                <a:spLocks noChangeArrowheads="1"/>
              </p:cNvSpPr>
              <p:nvPr/>
            </p:nvSpPr>
            <p:spPr bwMode="auto">
              <a:xfrm>
                <a:off x="1008" y="2304"/>
                <a:ext cx="43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63969" name="Rectangle 129"/>
            <p:cNvSpPr>
              <a:spLocks noChangeArrowheads="1"/>
            </p:cNvSpPr>
            <p:nvPr/>
          </p:nvSpPr>
          <p:spPr bwMode="auto">
            <a:xfrm>
              <a:off x="87" y="2307"/>
              <a:ext cx="327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3856" name="Rectangle 16"/>
          <p:cNvSpPr>
            <a:spLocks noChangeArrowheads="1"/>
          </p:cNvSpPr>
          <p:nvPr/>
        </p:nvSpPr>
        <p:spPr bwMode="auto">
          <a:xfrm>
            <a:off x="3429000" y="1081088"/>
            <a:ext cx="5762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5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Kernfusie: mogelijke fusiereacties met H-2:</a:t>
            </a:r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138113" y="1104900"/>
            <a:ext cx="5191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59" name="Rectangle 19"/>
          <p:cNvSpPr>
            <a:spLocks noChangeArrowheads="1"/>
          </p:cNvSpPr>
          <p:nvPr/>
        </p:nvSpPr>
        <p:spPr bwMode="auto">
          <a:xfrm>
            <a:off x="1600200" y="1100138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5181600" y="719138"/>
            <a:ext cx="4572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4919663" y="1081088"/>
            <a:ext cx="5143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4910138" y="609600"/>
            <a:ext cx="38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3959" name="Group 119"/>
          <p:cNvGrpSpPr>
            <a:grpSpLocks/>
          </p:cNvGrpSpPr>
          <p:nvPr/>
        </p:nvGrpSpPr>
        <p:grpSpPr bwMode="auto">
          <a:xfrm>
            <a:off x="-533400" y="576263"/>
            <a:ext cx="9677400" cy="1423987"/>
            <a:chOff x="-336" y="363"/>
            <a:chExt cx="6096" cy="897"/>
          </a:xfrm>
        </p:grpSpPr>
        <p:sp>
          <p:nvSpPr>
            <p:cNvPr id="47160" name="Line 2"/>
            <p:cNvSpPr>
              <a:spLocks noChangeShapeType="1"/>
            </p:cNvSpPr>
            <p:nvPr/>
          </p:nvSpPr>
          <p:spPr bwMode="auto">
            <a:xfrm>
              <a:off x="1632" y="720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3844" name="Rectangle 4"/>
            <p:cNvSpPr>
              <a:spLocks noChangeArrowheads="1"/>
            </p:cNvSpPr>
            <p:nvPr/>
          </p:nvSpPr>
          <p:spPr bwMode="auto">
            <a:xfrm>
              <a:off x="672" y="489"/>
              <a:ext cx="336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3850" name="Rectangle 10"/>
            <p:cNvSpPr>
              <a:spLocks noChangeArrowheads="1"/>
            </p:cNvSpPr>
            <p:nvPr/>
          </p:nvSpPr>
          <p:spPr bwMode="auto">
            <a:xfrm>
              <a:off x="-336" y="405"/>
              <a:ext cx="81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2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1" name="Rectangle 11"/>
            <p:cNvSpPr>
              <a:spLocks noChangeArrowheads="1"/>
            </p:cNvSpPr>
            <p:nvPr/>
          </p:nvSpPr>
          <p:spPr bwMode="auto">
            <a:xfrm>
              <a:off x="300" y="453"/>
              <a:ext cx="612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4" name="Rectangle 14"/>
            <p:cNvSpPr>
              <a:spLocks noChangeArrowheads="1"/>
            </p:cNvSpPr>
            <p:nvPr/>
          </p:nvSpPr>
          <p:spPr bwMode="auto">
            <a:xfrm>
              <a:off x="2160" y="363"/>
              <a:ext cx="36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55" name="Rectangle 15"/>
            <p:cNvSpPr>
              <a:spLocks noChangeArrowheads="1"/>
            </p:cNvSpPr>
            <p:nvPr/>
          </p:nvSpPr>
          <p:spPr bwMode="auto">
            <a:xfrm>
              <a:off x="2343" y="486"/>
              <a:ext cx="61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0" name="Rectangle 20"/>
            <p:cNvSpPr>
              <a:spLocks noChangeArrowheads="1"/>
            </p:cNvSpPr>
            <p:nvPr/>
          </p:nvSpPr>
          <p:spPr bwMode="auto">
            <a:xfrm>
              <a:off x="1014" y="375"/>
              <a:ext cx="34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1" name="Rectangle 21"/>
            <p:cNvSpPr>
              <a:spLocks noChangeArrowheads="1"/>
            </p:cNvSpPr>
            <p:nvPr/>
          </p:nvSpPr>
          <p:spPr bwMode="auto">
            <a:xfrm>
              <a:off x="1203" y="471"/>
              <a:ext cx="381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68" name="Rectangle 28"/>
            <p:cNvSpPr>
              <a:spLocks noChangeArrowheads="1"/>
            </p:cNvSpPr>
            <p:nvPr/>
          </p:nvSpPr>
          <p:spPr bwMode="auto">
            <a:xfrm>
              <a:off x="3792" y="528"/>
              <a:ext cx="196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0,8 + 2,5 MeV</a:t>
              </a:r>
              <a:endParaRPr lang="nl-NL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43" name="Rectangle 3"/>
            <p:cNvSpPr>
              <a:spLocks noChangeArrowheads="1"/>
            </p:cNvSpPr>
            <p:nvPr/>
          </p:nvSpPr>
          <p:spPr bwMode="auto">
            <a:xfrm>
              <a:off x="2889" y="495"/>
              <a:ext cx="28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3869" name="Rectangle 29"/>
            <p:cNvSpPr>
              <a:spLocks noChangeArrowheads="1"/>
            </p:cNvSpPr>
            <p:nvPr/>
          </p:nvSpPr>
          <p:spPr bwMode="auto">
            <a:xfrm>
              <a:off x="3543" y="492"/>
              <a:ext cx="288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0" y="32131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deze reactie zijn de volgenden mogelijk: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3964" name="Group 124"/>
          <p:cNvGrpSpPr>
            <a:grpSpLocks/>
          </p:cNvGrpSpPr>
          <p:nvPr/>
        </p:nvGrpSpPr>
        <p:grpSpPr bwMode="auto">
          <a:xfrm>
            <a:off x="-533400" y="1828800"/>
            <a:ext cx="9220200" cy="1438275"/>
            <a:chOff x="-336" y="1152"/>
            <a:chExt cx="5808" cy="906"/>
          </a:xfrm>
        </p:grpSpPr>
        <p:sp>
          <p:nvSpPr>
            <p:cNvPr id="163882" name="Rectangle 42"/>
            <p:cNvSpPr>
              <a:spLocks noChangeArrowheads="1"/>
            </p:cNvSpPr>
            <p:nvPr/>
          </p:nvSpPr>
          <p:spPr bwMode="auto">
            <a:xfrm>
              <a:off x="3264" y="1278"/>
              <a:ext cx="288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83" name="Rectangle 43"/>
            <p:cNvSpPr>
              <a:spLocks noChangeArrowheads="1"/>
            </p:cNvSpPr>
            <p:nvPr/>
          </p:nvSpPr>
          <p:spPr bwMode="auto">
            <a:xfrm>
              <a:off x="3099" y="1479"/>
              <a:ext cx="32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84" name="Rectangle 44"/>
            <p:cNvSpPr>
              <a:spLocks noChangeArrowheads="1"/>
            </p:cNvSpPr>
            <p:nvPr/>
          </p:nvSpPr>
          <p:spPr bwMode="auto">
            <a:xfrm>
              <a:off x="3093" y="118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85" name="Rectangle 45"/>
            <p:cNvSpPr>
              <a:spLocks noChangeArrowheads="1"/>
            </p:cNvSpPr>
            <p:nvPr/>
          </p:nvSpPr>
          <p:spPr bwMode="auto">
            <a:xfrm>
              <a:off x="87" y="1485"/>
              <a:ext cx="327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144" name="Line 48"/>
            <p:cNvSpPr>
              <a:spLocks noChangeShapeType="1"/>
            </p:cNvSpPr>
            <p:nvPr/>
          </p:nvSpPr>
          <p:spPr bwMode="auto">
            <a:xfrm>
              <a:off x="1632" y="1509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163889" name="Rectangle 49"/>
            <p:cNvSpPr>
              <a:spLocks noChangeArrowheads="1"/>
            </p:cNvSpPr>
            <p:nvPr/>
          </p:nvSpPr>
          <p:spPr bwMode="auto">
            <a:xfrm>
              <a:off x="2889" y="1284"/>
              <a:ext cx="28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63890" name="Rectangle 50"/>
            <p:cNvSpPr>
              <a:spLocks noChangeArrowheads="1"/>
            </p:cNvSpPr>
            <p:nvPr/>
          </p:nvSpPr>
          <p:spPr bwMode="auto">
            <a:xfrm>
              <a:off x="666" y="1263"/>
              <a:ext cx="336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47147" name="Group 51"/>
            <p:cNvGrpSpPr>
              <a:grpSpLocks/>
            </p:cNvGrpSpPr>
            <p:nvPr/>
          </p:nvGrpSpPr>
          <p:grpSpPr bwMode="auto">
            <a:xfrm>
              <a:off x="-336" y="1194"/>
              <a:ext cx="1248" cy="855"/>
              <a:chOff x="-240" y="480"/>
              <a:chExt cx="1248" cy="855"/>
            </a:xfrm>
          </p:grpSpPr>
          <p:sp>
            <p:nvSpPr>
              <p:cNvPr id="163892" name="Rectangle 52"/>
              <p:cNvSpPr>
                <a:spLocks noChangeArrowheads="1"/>
              </p:cNvSpPr>
              <p:nvPr/>
            </p:nvSpPr>
            <p:spPr bwMode="auto">
              <a:xfrm>
                <a:off x="-240" y="480"/>
                <a:ext cx="81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  2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3893" name="Rectangle 53"/>
              <p:cNvSpPr>
                <a:spLocks noChangeArrowheads="1"/>
              </p:cNvSpPr>
              <p:nvPr/>
            </p:nvSpPr>
            <p:spPr bwMode="auto">
              <a:xfrm>
                <a:off x="396" y="528"/>
                <a:ext cx="612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47148" name="Group 54"/>
            <p:cNvGrpSpPr>
              <a:grpSpLocks/>
            </p:cNvGrpSpPr>
            <p:nvPr/>
          </p:nvGrpSpPr>
          <p:grpSpPr bwMode="auto">
            <a:xfrm>
              <a:off x="2160" y="1152"/>
              <a:ext cx="795" cy="642"/>
              <a:chOff x="2160" y="363"/>
              <a:chExt cx="795" cy="642"/>
            </a:xfrm>
          </p:grpSpPr>
          <p:sp>
            <p:nvSpPr>
              <p:cNvPr id="163895" name="Rectangle 55"/>
              <p:cNvSpPr>
                <a:spLocks noChangeArrowheads="1"/>
              </p:cNvSpPr>
              <p:nvPr/>
            </p:nvSpPr>
            <p:spPr bwMode="auto">
              <a:xfrm>
                <a:off x="2160" y="363"/>
                <a:ext cx="36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3896" name="Rectangle 56"/>
              <p:cNvSpPr>
                <a:spLocks noChangeArrowheads="1"/>
              </p:cNvSpPr>
              <p:nvPr/>
            </p:nvSpPr>
            <p:spPr bwMode="auto">
              <a:xfrm>
                <a:off x="2343" y="486"/>
                <a:ext cx="612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47149" name="Group 57"/>
            <p:cNvGrpSpPr>
              <a:grpSpLocks/>
            </p:cNvGrpSpPr>
            <p:nvPr/>
          </p:nvGrpSpPr>
          <p:grpSpPr bwMode="auto">
            <a:xfrm>
              <a:off x="1014" y="1164"/>
              <a:ext cx="570" cy="681"/>
              <a:chOff x="1014" y="375"/>
              <a:chExt cx="570" cy="681"/>
            </a:xfrm>
          </p:grpSpPr>
          <p:sp>
            <p:nvSpPr>
              <p:cNvPr id="163898" name="Rectangle 58"/>
              <p:cNvSpPr>
                <a:spLocks noChangeArrowheads="1"/>
              </p:cNvSpPr>
              <p:nvPr/>
            </p:nvSpPr>
            <p:spPr bwMode="auto">
              <a:xfrm>
                <a:off x="1014" y="375"/>
                <a:ext cx="34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3899" name="Rectangle 59"/>
              <p:cNvSpPr>
                <a:spLocks noChangeArrowheads="1"/>
              </p:cNvSpPr>
              <p:nvPr/>
            </p:nvSpPr>
            <p:spPr bwMode="auto">
              <a:xfrm>
                <a:off x="1203" y="471"/>
                <a:ext cx="381" cy="5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63900" name="Rectangle 60"/>
            <p:cNvSpPr>
              <a:spLocks noChangeArrowheads="1"/>
            </p:cNvSpPr>
            <p:nvPr/>
          </p:nvSpPr>
          <p:spPr bwMode="auto">
            <a:xfrm>
              <a:off x="3792" y="1284"/>
              <a:ext cx="1680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+ 3 MeV</a:t>
              </a:r>
              <a:endParaRPr lang="nl-NL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901" name="Rectangle 61"/>
            <p:cNvSpPr>
              <a:spLocks noChangeArrowheads="1"/>
            </p:cNvSpPr>
            <p:nvPr/>
          </p:nvSpPr>
          <p:spPr bwMode="auto">
            <a:xfrm>
              <a:off x="3543" y="1281"/>
              <a:ext cx="288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946" name="Rectangle 106"/>
            <p:cNvSpPr>
              <a:spLocks noChangeArrowheads="1"/>
            </p:cNvSpPr>
            <p:nvPr/>
          </p:nvSpPr>
          <p:spPr bwMode="auto">
            <a:xfrm>
              <a:off x="2181" y="1482"/>
              <a:ext cx="3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3886" name="Rectangle 46"/>
            <p:cNvSpPr>
              <a:spLocks noChangeArrowheads="1"/>
            </p:cNvSpPr>
            <p:nvPr/>
          </p:nvSpPr>
          <p:spPr bwMode="auto">
            <a:xfrm>
              <a:off x="1008" y="1482"/>
              <a:ext cx="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4008" name="Group 168"/>
          <p:cNvGrpSpPr>
            <a:grpSpLocks/>
          </p:cNvGrpSpPr>
          <p:nvPr/>
        </p:nvGrpSpPr>
        <p:grpSpPr bwMode="auto">
          <a:xfrm>
            <a:off x="-533400" y="4011613"/>
            <a:ext cx="9677400" cy="1438275"/>
            <a:chOff x="-336" y="1974"/>
            <a:chExt cx="6096" cy="906"/>
          </a:xfrm>
        </p:grpSpPr>
        <p:grpSp>
          <p:nvGrpSpPr>
            <p:cNvPr id="47119" name="Group 169"/>
            <p:cNvGrpSpPr>
              <a:grpSpLocks/>
            </p:cNvGrpSpPr>
            <p:nvPr/>
          </p:nvGrpSpPr>
          <p:grpSpPr bwMode="auto">
            <a:xfrm>
              <a:off x="-336" y="1974"/>
              <a:ext cx="6096" cy="906"/>
              <a:chOff x="-336" y="1974"/>
              <a:chExt cx="6096" cy="906"/>
            </a:xfrm>
          </p:grpSpPr>
          <p:sp>
            <p:nvSpPr>
              <p:cNvPr id="164010" name="Rectangle 170"/>
              <p:cNvSpPr>
                <a:spLocks noChangeArrowheads="1"/>
              </p:cNvSpPr>
              <p:nvPr/>
            </p:nvSpPr>
            <p:spPr bwMode="auto">
              <a:xfrm>
                <a:off x="3264" y="2100"/>
                <a:ext cx="288" cy="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4011" name="Rectangle 171"/>
              <p:cNvSpPr>
                <a:spLocks noChangeArrowheads="1"/>
              </p:cNvSpPr>
              <p:nvPr/>
            </p:nvSpPr>
            <p:spPr bwMode="auto">
              <a:xfrm>
                <a:off x="3099" y="2301"/>
                <a:ext cx="324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4012" name="Rectangle 172"/>
              <p:cNvSpPr>
                <a:spLocks noChangeArrowheads="1"/>
              </p:cNvSpPr>
              <p:nvPr/>
            </p:nvSpPr>
            <p:spPr bwMode="auto">
              <a:xfrm>
                <a:off x="3093" y="2004"/>
                <a:ext cx="2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7124" name="Line 173"/>
              <p:cNvSpPr>
                <a:spLocks noChangeShapeType="1"/>
              </p:cNvSpPr>
              <p:nvPr/>
            </p:nvSpPr>
            <p:spPr bwMode="auto">
              <a:xfrm>
                <a:off x="1632" y="2331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014" name="Rectangle 174"/>
              <p:cNvSpPr>
                <a:spLocks noChangeArrowheads="1"/>
              </p:cNvSpPr>
              <p:nvPr/>
            </p:nvSpPr>
            <p:spPr bwMode="auto">
              <a:xfrm>
                <a:off x="2889" y="2106"/>
                <a:ext cx="288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164015" name="Rectangle 175"/>
              <p:cNvSpPr>
                <a:spLocks noChangeArrowheads="1"/>
              </p:cNvSpPr>
              <p:nvPr/>
            </p:nvSpPr>
            <p:spPr bwMode="auto">
              <a:xfrm>
                <a:off x="666" y="2085"/>
                <a:ext cx="336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47127" name="Group 176"/>
              <p:cNvGrpSpPr>
                <a:grpSpLocks/>
              </p:cNvGrpSpPr>
              <p:nvPr/>
            </p:nvGrpSpPr>
            <p:grpSpPr bwMode="auto">
              <a:xfrm>
                <a:off x="-336" y="2016"/>
                <a:ext cx="1248" cy="855"/>
                <a:chOff x="-240" y="480"/>
                <a:chExt cx="1248" cy="855"/>
              </a:xfrm>
            </p:grpSpPr>
            <p:sp>
              <p:nvSpPr>
                <p:cNvPr id="164017" name="Rectangle 177"/>
                <p:cNvSpPr>
                  <a:spLocks noChangeArrowheads="1"/>
                </p:cNvSpPr>
                <p:nvPr/>
              </p:nvSpPr>
              <p:spPr bwMode="auto">
                <a:xfrm>
                  <a:off x="-240" y="480"/>
                  <a:ext cx="81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    3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64018" name="Rectangle 178"/>
                <p:cNvSpPr>
                  <a:spLocks noChangeArrowheads="1"/>
                </p:cNvSpPr>
                <p:nvPr/>
              </p:nvSpPr>
              <p:spPr bwMode="auto">
                <a:xfrm>
                  <a:off x="396" y="528"/>
                  <a:ext cx="612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He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47128" name="Group 179"/>
              <p:cNvGrpSpPr>
                <a:grpSpLocks/>
              </p:cNvGrpSpPr>
              <p:nvPr/>
            </p:nvGrpSpPr>
            <p:grpSpPr bwMode="auto">
              <a:xfrm>
                <a:off x="2160" y="1974"/>
                <a:ext cx="795" cy="642"/>
                <a:chOff x="2160" y="363"/>
                <a:chExt cx="795" cy="642"/>
              </a:xfrm>
            </p:grpSpPr>
            <p:sp>
              <p:nvSpPr>
                <p:cNvPr id="164020" name="Rectangle 180"/>
                <p:cNvSpPr>
                  <a:spLocks noChangeArrowheads="1"/>
                </p:cNvSpPr>
                <p:nvPr/>
              </p:nvSpPr>
              <p:spPr bwMode="auto">
                <a:xfrm>
                  <a:off x="2160" y="363"/>
                  <a:ext cx="36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4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64021" name="Rectangle 181"/>
                <p:cNvSpPr>
                  <a:spLocks noChangeArrowheads="1"/>
                </p:cNvSpPr>
                <p:nvPr/>
              </p:nvSpPr>
              <p:spPr bwMode="auto">
                <a:xfrm>
                  <a:off x="2343" y="486"/>
                  <a:ext cx="612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He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47129" name="Group 182"/>
              <p:cNvGrpSpPr>
                <a:grpSpLocks/>
              </p:cNvGrpSpPr>
              <p:nvPr/>
            </p:nvGrpSpPr>
            <p:grpSpPr bwMode="auto">
              <a:xfrm>
                <a:off x="1014" y="1986"/>
                <a:ext cx="570" cy="681"/>
                <a:chOff x="1014" y="375"/>
                <a:chExt cx="570" cy="681"/>
              </a:xfrm>
            </p:grpSpPr>
            <p:sp>
              <p:nvSpPr>
                <p:cNvPr id="164023" name="Rectangle 183"/>
                <p:cNvSpPr>
                  <a:spLocks noChangeArrowheads="1"/>
                </p:cNvSpPr>
                <p:nvPr/>
              </p:nvSpPr>
              <p:spPr bwMode="auto">
                <a:xfrm>
                  <a:off x="1014" y="375"/>
                  <a:ext cx="348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64024" name="Rectangle 184"/>
                <p:cNvSpPr>
                  <a:spLocks noChangeArrowheads="1"/>
                </p:cNvSpPr>
                <p:nvPr/>
              </p:nvSpPr>
              <p:spPr bwMode="auto">
                <a:xfrm>
                  <a:off x="1203" y="471"/>
                  <a:ext cx="381" cy="5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64025" name="Rectangle 185"/>
              <p:cNvSpPr>
                <a:spLocks noChangeArrowheads="1"/>
              </p:cNvSpPr>
              <p:nvPr/>
            </p:nvSpPr>
            <p:spPr bwMode="auto">
              <a:xfrm>
                <a:off x="3792" y="2106"/>
                <a:ext cx="1968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3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3,7 + 14,6 MeV</a:t>
                </a:r>
                <a:endParaRPr lang="nl-NL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4026" name="Rectangle 186"/>
              <p:cNvSpPr>
                <a:spLocks noChangeArrowheads="1"/>
              </p:cNvSpPr>
              <p:nvPr/>
            </p:nvSpPr>
            <p:spPr bwMode="auto">
              <a:xfrm>
                <a:off x="3543" y="2103"/>
                <a:ext cx="288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4027" name="Rectangle 187"/>
              <p:cNvSpPr>
                <a:spLocks noChangeArrowheads="1"/>
              </p:cNvSpPr>
              <p:nvPr/>
            </p:nvSpPr>
            <p:spPr bwMode="auto">
              <a:xfrm>
                <a:off x="2181" y="2304"/>
                <a:ext cx="363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4028" name="Rectangle 188"/>
              <p:cNvSpPr>
                <a:spLocks noChangeArrowheads="1"/>
              </p:cNvSpPr>
              <p:nvPr/>
            </p:nvSpPr>
            <p:spPr bwMode="auto">
              <a:xfrm>
                <a:off x="1008" y="2304"/>
                <a:ext cx="43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64029" name="Rectangle 189"/>
            <p:cNvSpPr>
              <a:spLocks noChangeArrowheads="1"/>
            </p:cNvSpPr>
            <p:nvPr/>
          </p:nvSpPr>
          <p:spPr bwMode="auto">
            <a:xfrm>
              <a:off x="87" y="2307"/>
              <a:ext cx="327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64030" name="AutoShape 190"/>
          <p:cNvSpPr>
            <a:spLocks noChangeArrowheads="1"/>
          </p:cNvSpPr>
          <p:nvPr/>
        </p:nvSpPr>
        <p:spPr bwMode="auto">
          <a:xfrm>
            <a:off x="3059113" y="3573463"/>
            <a:ext cx="5184775" cy="2592387"/>
          </a:xfrm>
          <a:prstGeom prst="wedgeRoundRectCallout">
            <a:avLst>
              <a:gd name="adj1" fmla="val -67606"/>
              <a:gd name="adj2" fmla="val -13015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Positieve kernen stoten elkaar af.</a:t>
            </a:r>
            <a:b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 is een grote snelheid/ temperatuur vereist bij fusie (10</a:t>
            </a:r>
            <a:r>
              <a:rPr lang="nl-NL" altLang="nl-NL" sz="32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nl-NL" altLang="nl-N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°C)</a:t>
            </a:r>
          </a:p>
        </p:txBody>
      </p:sp>
    </p:spTree>
    <p:extLst>
      <p:ext uri="{BB962C8B-B14F-4D97-AF65-F5344CB8AC3E}">
        <p14:creationId xmlns:p14="http://schemas.microsoft.com/office/powerpoint/2010/main" val="238303119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4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6" grpId="0" autoUpdateAnimBg="0"/>
      <p:bldP spid="163857" grpId="0" autoUpdateAnimBg="0"/>
      <p:bldP spid="163852" grpId="0" autoUpdateAnimBg="0"/>
      <p:bldP spid="163859" grpId="0" autoUpdateAnimBg="0"/>
      <p:bldP spid="163846" grpId="0" autoUpdateAnimBg="0"/>
      <p:bldP spid="163847" grpId="0" autoUpdateAnimBg="0"/>
      <p:bldP spid="163848" grpId="0" autoUpdateAnimBg="0"/>
      <p:bldP spid="163870" grpId="0" autoUpdateAnimBg="0"/>
      <p:bldP spid="1640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Voordelen van</a:t>
            </a:r>
            <a:r>
              <a:rPr lang="en-US" altLang="nl-NL" sz="3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 </a:t>
            </a:r>
            <a:r>
              <a:rPr lang="en-US" altLang="nl-NL" sz="3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problemen bij kernfusie</a:t>
            </a:r>
            <a:endParaRPr lang="nl-NL" altLang="nl-NL" sz="3600" b="1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nl-NL" b="1" smtClean="0">
                <a:solidFill>
                  <a:schemeClr val="accent2"/>
                </a:solidFill>
              </a:rPr>
              <a:t>1. 1 L H</a:t>
            </a:r>
            <a:r>
              <a:rPr lang="en-US" altLang="nl-NL" b="1" baseline="-25000" smtClean="0">
                <a:solidFill>
                  <a:schemeClr val="accent2"/>
                </a:solidFill>
              </a:rPr>
              <a:t>2</a:t>
            </a:r>
            <a:r>
              <a:rPr lang="en-US" altLang="nl-NL" b="1" smtClean="0">
                <a:solidFill>
                  <a:schemeClr val="accent2"/>
                </a:solidFill>
              </a:rPr>
              <a:t>O bevat 33 mg H-2 eq. met 360 L benzine</a:t>
            </a:r>
            <a:endParaRPr lang="nl-NL" altLang="nl-NL" b="1" smtClean="0">
              <a:solidFill>
                <a:schemeClr val="accent2"/>
              </a:solidFill>
            </a:endParaRP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nl-NL" b="1">
                <a:solidFill>
                  <a:srgbClr val="3333CC"/>
                </a:solidFill>
              </a:rPr>
              <a:t>2. Winningskosten € 0,03 (prijsniveau 1975)</a:t>
            </a:r>
            <a:endParaRPr lang="nl-NL" altLang="nl-NL" b="1">
              <a:solidFill>
                <a:srgbClr val="3333CC"/>
              </a:solidFill>
            </a:endParaRP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0" y="2057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nl-NL" b="1">
                <a:solidFill>
                  <a:srgbClr val="00CC99"/>
                </a:solidFill>
              </a:rPr>
              <a:t>3. Toevoeren van H-2 en afvoeren van He-4.</a:t>
            </a:r>
            <a:endParaRPr lang="nl-NL" altLang="nl-NL" b="1">
              <a:solidFill>
                <a:srgbClr val="00CC99"/>
              </a:solidFill>
            </a:endParaRP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0" y="403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nl-NL" b="1">
                <a:solidFill>
                  <a:srgbClr val="00CC99"/>
                </a:solidFill>
              </a:rPr>
              <a:t>6. n niet magnetisch op te sluiten.</a:t>
            </a:r>
            <a:endParaRPr lang="nl-NL" altLang="nl-NL" b="1">
              <a:solidFill>
                <a:srgbClr val="00CC99"/>
              </a:solidFill>
            </a:endParaRPr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0" y="3352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nl-NL" b="1">
                <a:solidFill>
                  <a:srgbClr val="00CC99"/>
                </a:solidFill>
              </a:rPr>
              <a:t>5. Magneetveld opwekken vereist 10</a:t>
            </a:r>
            <a:r>
              <a:rPr lang="en-US" altLang="nl-NL" b="1" baseline="30000">
                <a:solidFill>
                  <a:srgbClr val="00CC99"/>
                </a:solidFill>
              </a:rPr>
              <a:t>5</a:t>
            </a:r>
            <a:r>
              <a:rPr lang="en-US" altLang="nl-NL" b="1">
                <a:solidFill>
                  <a:srgbClr val="00CC99"/>
                </a:solidFill>
              </a:rPr>
              <a:t> A in spoel.</a:t>
            </a:r>
            <a:endParaRPr lang="nl-NL" altLang="nl-NL" b="1">
              <a:solidFill>
                <a:srgbClr val="00CC99"/>
              </a:solidFill>
            </a:endParaRPr>
          </a:p>
        </p:txBody>
      </p:sp>
      <p:sp>
        <p:nvSpPr>
          <p:cNvPr id="164875" name="Rectangle 11"/>
          <p:cNvSpPr>
            <a:spLocks noChangeArrowheads="1"/>
          </p:cNvSpPr>
          <p:nvPr/>
        </p:nvSpPr>
        <p:spPr bwMode="auto">
          <a:xfrm>
            <a:off x="0" y="5334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nl-NL" b="1">
                <a:solidFill>
                  <a:srgbClr val="00CC99"/>
                </a:solidFill>
              </a:rPr>
              <a:t>8. Leeftijd wand (0,5 Mkg RVS) 2 jaar/ 10</a:t>
            </a:r>
            <a:r>
              <a:rPr lang="en-US" altLang="nl-NL" b="1" baseline="30000">
                <a:solidFill>
                  <a:srgbClr val="00CC99"/>
                </a:solidFill>
              </a:rPr>
              <a:t>20</a:t>
            </a:r>
            <a:r>
              <a:rPr lang="en-US" altLang="nl-NL" b="1">
                <a:solidFill>
                  <a:srgbClr val="00CC99"/>
                </a:solidFill>
              </a:rPr>
              <a:t> Bq.</a:t>
            </a:r>
            <a:endParaRPr lang="nl-NL" altLang="nl-NL" b="1">
              <a:solidFill>
                <a:srgbClr val="00CC99"/>
              </a:solidFill>
            </a:endParaRPr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00CC99"/>
                </a:solidFill>
              </a:rPr>
              <a:t>9. Bijv: n + Ni-62 </a:t>
            </a:r>
            <a:r>
              <a:rPr lang="en-US" altLang="nl-NL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3200" b="1" smtClean="0">
                <a:solidFill>
                  <a:srgbClr val="00CC99"/>
                </a:solidFill>
              </a:rPr>
              <a:t> Ni-63 (t1/2 = 92 j).</a:t>
            </a:r>
            <a:endParaRPr lang="nl-NL" altLang="nl-NL" sz="3200" b="1" smtClean="0">
              <a:solidFill>
                <a:srgbClr val="00CC99"/>
              </a:solidFill>
            </a:endParaRPr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0" y="2667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nl-NL" b="1">
                <a:solidFill>
                  <a:srgbClr val="00CC99"/>
                </a:solidFill>
              </a:rPr>
              <a:t>4. H-2 diffusie door RVS.</a:t>
            </a:r>
            <a:endParaRPr lang="nl-NL" altLang="nl-NL" b="1">
              <a:solidFill>
                <a:srgbClr val="00CC99"/>
              </a:solidFill>
            </a:endParaRPr>
          </a:p>
        </p:txBody>
      </p:sp>
      <p:sp>
        <p:nvSpPr>
          <p:cNvPr id="164878" name="Rectangle 14"/>
          <p:cNvSpPr>
            <a:spLocks noChangeArrowheads="1"/>
          </p:cNvSpPr>
          <p:nvPr/>
        </p:nvSpPr>
        <p:spPr bwMode="auto">
          <a:xfrm>
            <a:off x="0" y="4724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00CC99"/>
                </a:solidFill>
              </a:rPr>
              <a:t>7. neutronenflux 10</a:t>
            </a:r>
            <a:r>
              <a:rPr lang="en-US" altLang="nl-NL" sz="3200" b="1" baseline="30000" smtClean="0">
                <a:solidFill>
                  <a:srgbClr val="00CC99"/>
                </a:solidFill>
              </a:rPr>
              <a:t>18</a:t>
            </a:r>
            <a:r>
              <a:rPr lang="en-US" altLang="nl-NL" sz="3200" b="1" smtClean="0">
                <a:solidFill>
                  <a:srgbClr val="00CC99"/>
                </a:solidFill>
              </a:rPr>
              <a:t>s</a:t>
            </a:r>
            <a:r>
              <a:rPr lang="en-US" altLang="nl-NL" sz="3200" b="1" baseline="30000" smtClean="0">
                <a:solidFill>
                  <a:srgbClr val="00CC99"/>
                </a:solidFill>
              </a:rPr>
              <a:t>-1</a:t>
            </a:r>
            <a:r>
              <a:rPr lang="en-US" altLang="nl-NL" sz="3200" b="1" smtClean="0">
                <a:solidFill>
                  <a:srgbClr val="00CC99"/>
                </a:solidFill>
              </a:rPr>
              <a:t>m</a:t>
            </a:r>
            <a:r>
              <a:rPr lang="en-US" altLang="nl-NL" sz="3200" b="1" baseline="30000" smtClean="0">
                <a:solidFill>
                  <a:srgbClr val="00CC99"/>
                </a:solidFill>
              </a:rPr>
              <a:t>-2</a:t>
            </a:r>
            <a:r>
              <a:rPr lang="en-US" altLang="nl-NL" sz="3200" b="1" smtClean="0">
                <a:solidFill>
                  <a:srgbClr val="00CC99"/>
                </a:solidFill>
              </a:rPr>
              <a:t> </a:t>
            </a:r>
            <a:r>
              <a:rPr lang="en-US" altLang="nl-NL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3200" b="1" smtClean="0">
                <a:solidFill>
                  <a:srgbClr val="00CC99"/>
                </a:solidFill>
              </a:rPr>
              <a:t>wand bros/radioactief.</a:t>
            </a:r>
            <a:endParaRPr lang="nl-NL" altLang="nl-NL" sz="3200" b="1" smtClean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3932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utoUpdateAnimBg="0"/>
      <p:bldP spid="164867" grpId="0" build="p" autoUpdateAnimBg="0"/>
      <p:bldP spid="164868" grpId="0" autoUpdateAnimBg="0"/>
      <p:bldP spid="164872" grpId="0" autoUpdateAnimBg="0"/>
      <p:bldP spid="164873" grpId="0" autoUpdateAnimBg="0"/>
      <p:bldP spid="164874" grpId="0" autoUpdateAnimBg="0"/>
      <p:bldP spid="164875" grpId="0" autoUpdateAnimBg="0"/>
      <p:bldP spid="164876" grpId="0" autoUpdateAnimBg="0"/>
      <p:bldP spid="164877" grpId="0" autoUpdateAnimBg="0"/>
      <p:bldP spid="16487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-26988"/>
            <a:ext cx="4392613" cy="762001"/>
          </a:xfrm>
        </p:spPr>
        <p:txBody>
          <a:bodyPr/>
          <a:lstStyle/>
          <a:p>
            <a:pPr algn="l" eaLnBrk="1" hangingPunct="1"/>
            <a:r>
              <a:rPr lang="en-US" altLang="nl-NL" smtClean="0">
                <a:solidFill>
                  <a:srgbClr val="FF3300"/>
                </a:solidFill>
              </a:rPr>
              <a:t>Fusievoorwaarden</a:t>
            </a:r>
            <a:endParaRPr lang="nl-NL" altLang="nl-NL" smtClean="0">
              <a:solidFill>
                <a:srgbClr val="FF3300"/>
              </a:solidFill>
            </a:endParaRPr>
          </a:p>
        </p:txBody>
      </p:sp>
      <p:grpSp>
        <p:nvGrpSpPr>
          <p:cNvPr id="154637" name="Group 13"/>
          <p:cNvGrpSpPr>
            <a:grpSpLocks/>
          </p:cNvGrpSpPr>
          <p:nvPr/>
        </p:nvGrpSpPr>
        <p:grpSpPr bwMode="auto">
          <a:xfrm>
            <a:off x="1184275" y="771525"/>
            <a:ext cx="7924800" cy="6042025"/>
            <a:chOff x="384" y="466"/>
            <a:chExt cx="4992" cy="3806"/>
          </a:xfrm>
        </p:grpSpPr>
        <p:pic>
          <p:nvPicPr>
            <p:cNvPr id="49167" name="Picture 4" descr="fusievoorwaard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466"/>
              <a:ext cx="4992" cy="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8" name="Freeform 5"/>
            <p:cNvSpPr>
              <a:spLocks/>
            </p:cNvSpPr>
            <p:nvPr/>
          </p:nvSpPr>
          <p:spPr bwMode="auto">
            <a:xfrm>
              <a:off x="1056" y="2859"/>
              <a:ext cx="4210" cy="3"/>
            </a:xfrm>
            <a:custGeom>
              <a:avLst/>
              <a:gdLst>
                <a:gd name="T0" fmla="*/ 0 w 4210"/>
                <a:gd name="T1" fmla="*/ 0 h 3"/>
                <a:gd name="T2" fmla="*/ 4210 w 4210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10" h="3">
                  <a:moveTo>
                    <a:pt x="0" y="0"/>
                  </a:moveTo>
                  <a:lnTo>
                    <a:pt x="4210" y="3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9169" name="Freeform 6"/>
            <p:cNvSpPr>
              <a:spLocks/>
            </p:cNvSpPr>
            <p:nvPr/>
          </p:nvSpPr>
          <p:spPr bwMode="auto">
            <a:xfrm>
              <a:off x="1071" y="2103"/>
              <a:ext cx="4186" cy="9"/>
            </a:xfrm>
            <a:custGeom>
              <a:avLst/>
              <a:gdLst>
                <a:gd name="T0" fmla="*/ 0 w 4186"/>
                <a:gd name="T1" fmla="*/ 0 h 9"/>
                <a:gd name="T2" fmla="*/ 4186 w 4186"/>
                <a:gd name="T3" fmla="*/ 9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86" h="9">
                  <a:moveTo>
                    <a:pt x="0" y="0"/>
                  </a:moveTo>
                  <a:lnTo>
                    <a:pt x="4186" y="9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9170" name="Freeform 7"/>
            <p:cNvSpPr>
              <a:spLocks/>
            </p:cNvSpPr>
            <p:nvPr/>
          </p:nvSpPr>
          <p:spPr bwMode="auto">
            <a:xfrm>
              <a:off x="1068" y="1353"/>
              <a:ext cx="4180" cy="1"/>
            </a:xfrm>
            <a:custGeom>
              <a:avLst/>
              <a:gdLst>
                <a:gd name="T0" fmla="*/ 0 w 4180"/>
                <a:gd name="T1" fmla="*/ 0 h 1"/>
                <a:gd name="T2" fmla="*/ 4180 w 418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80" h="1">
                  <a:moveTo>
                    <a:pt x="0" y="0"/>
                  </a:moveTo>
                  <a:lnTo>
                    <a:pt x="4180" y="0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9171" name="Line 8"/>
            <p:cNvSpPr>
              <a:spLocks noChangeShapeType="1"/>
            </p:cNvSpPr>
            <p:nvPr/>
          </p:nvSpPr>
          <p:spPr bwMode="auto">
            <a:xfrm flipV="1">
              <a:off x="4896" y="624"/>
              <a:ext cx="0" cy="297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9172" name="Line 9"/>
            <p:cNvSpPr>
              <a:spLocks noChangeShapeType="1"/>
            </p:cNvSpPr>
            <p:nvPr/>
          </p:nvSpPr>
          <p:spPr bwMode="auto">
            <a:xfrm flipV="1">
              <a:off x="1854" y="615"/>
              <a:ext cx="0" cy="297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9173" name="Line 10"/>
            <p:cNvSpPr>
              <a:spLocks noChangeShapeType="1"/>
            </p:cNvSpPr>
            <p:nvPr/>
          </p:nvSpPr>
          <p:spPr bwMode="auto">
            <a:xfrm flipV="1">
              <a:off x="2622" y="615"/>
              <a:ext cx="0" cy="297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9174" name="Line 11"/>
            <p:cNvSpPr>
              <a:spLocks noChangeShapeType="1"/>
            </p:cNvSpPr>
            <p:nvPr/>
          </p:nvSpPr>
          <p:spPr bwMode="auto">
            <a:xfrm flipV="1">
              <a:off x="3378" y="603"/>
              <a:ext cx="0" cy="297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49175" name="Line 12"/>
            <p:cNvSpPr>
              <a:spLocks noChangeShapeType="1"/>
            </p:cNvSpPr>
            <p:nvPr/>
          </p:nvSpPr>
          <p:spPr bwMode="auto">
            <a:xfrm flipV="1">
              <a:off x="4146" y="612"/>
              <a:ext cx="0" cy="297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54638" name="Rectangle 14"/>
          <p:cNvSpPr>
            <a:spLocks noChangeArrowheads="1"/>
          </p:cNvSpPr>
          <p:nvPr/>
        </p:nvSpPr>
        <p:spPr bwMode="auto">
          <a:xfrm>
            <a:off x="4427538" y="504825"/>
            <a:ext cx="30972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3333CC"/>
                </a:solidFill>
              </a:rPr>
              <a:t>1. T groot</a:t>
            </a:r>
            <a:endParaRPr lang="nl-NL" altLang="nl-NL" sz="2800">
              <a:solidFill>
                <a:srgbClr val="3333CC"/>
              </a:solidFill>
            </a:endParaRPr>
          </a:p>
        </p:txBody>
      </p:sp>
      <p:sp>
        <p:nvSpPr>
          <p:cNvPr id="154639" name="Rectangle 15"/>
          <p:cNvSpPr>
            <a:spLocks noChangeArrowheads="1"/>
          </p:cNvSpPr>
          <p:nvPr/>
        </p:nvSpPr>
        <p:spPr bwMode="auto">
          <a:xfrm>
            <a:off x="4427538" y="822325"/>
            <a:ext cx="36718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</a:rPr>
              <a:t>2. Dichtheid groot en</a:t>
            </a:r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4427538" y="1298575"/>
            <a:ext cx="30972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</a:rPr>
              <a:t>3. Opsluittijd groot</a:t>
            </a:r>
          </a:p>
        </p:txBody>
      </p:sp>
      <p:grpSp>
        <p:nvGrpSpPr>
          <p:cNvPr id="154646" name="Group 22"/>
          <p:cNvGrpSpPr>
            <a:grpSpLocks/>
          </p:cNvGrpSpPr>
          <p:nvPr/>
        </p:nvGrpSpPr>
        <p:grpSpPr bwMode="auto">
          <a:xfrm>
            <a:off x="7740650" y="2060575"/>
            <a:ext cx="1152525" cy="647700"/>
            <a:chOff x="4876" y="1298"/>
            <a:chExt cx="726" cy="408"/>
          </a:xfrm>
        </p:grpSpPr>
        <p:sp>
          <p:nvSpPr>
            <p:cNvPr id="49163" name="Oval 17"/>
            <p:cNvSpPr>
              <a:spLocks noChangeArrowheads="1"/>
            </p:cNvSpPr>
            <p:nvPr/>
          </p:nvSpPr>
          <p:spPr bwMode="auto">
            <a:xfrm>
              <a:off x="4921" y="1298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49164" name="Group 21"/>
            <p:cNvGrpSpPr>
              <a:grpSpLocks/>
            </p:cNvGrpSpPr>
            <p:nvPr/>
          </p:nvGrpSpPr>
          <p:grpSpPr bwMode="auto">
            <a:xfrm>
              <a:off x="4876" y="1344"/>
              <a:ext cx="726" cy="362"/>
              <a:chOff x="249" y="1617"/>
              <a:chExt cx="726" cy="362"/>
            </a:xfrm>
          </p:grpSpPr>
          <p:sp>
            <p:nvSpPr>
              <p:cNvPr id="49165" name="Text Box 19"/>
              <p:cNvSpPr txBox="1">
                <a:spLocks noChangeArrowheads="1"/>
              </p:cNvSpPr>
              <p:nvPr/>
            </p:nvSpPr>
            <p:spPr bwMode="auto">
              <a:xfrm>
                <a:off x="295" y="1706"/>
                <a:ext cx="6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1800" b="1">
                    <a:solidFill>
                      <a:srgbClr val="FF0000"/>
                    </a:solidFill>
                  </a:rPr>
                  <a:t>2040?</a:t>
                </a:r>
              </a:p>
            </p:txBody>
          </p:sp>
          <p:sp>
            <p:nvSpPr>
              <p:cNvPr id="49166" name="Oval 20"/>
              <p:cNvSpPr>
                <a:spLocks noChangeArrowheads="1"/>
              </p:cNvSpPr>
              <p:nvPr/>
            </p:nvSpPr>
            <p:spPr bwMode="auto">
              <a:xfrm>
                <a:off x="249" y="1617"/>
                <a:ext cx="544" cy="3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l-NL" altLang="nl-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4647" name="AutoShape 23"/>
          <p:cNvSpPr>
            <a:spLocks noChangeArrowheads="1"/>
          </p:cNvSpPr>
          <p:nvPr/>
        </p:nvSpPr>
        <p:spPr bwMode="auto">
          <a:xfrm>
            <a:off x="7956550" y="0"/>
            <a:ext cx="1187450" cy="609600"/>
          </a:xfrm>
          <a:prstGeom prst="wedgeRoundRectCallout">
            <a:avLst>
              <a:gd name="adj1" fmla="val -54546"/>
              <a:gd name="adj2" fmla="val 28671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FF0000"/>
                </a:solidFill>
              </a:rPr>
              <a:t>ITER</a:t>
            </a:r>
          </a:p>
        </p:txBody>
      </p:sp>
      <p:sp>
        <p:nvSpPr>
          <p:cNvPr id="49161" name="Text Box 24"/>
          <p:cNvSpPr txBox="1">
            <a:spLocks noChangeArrowheads="1"/>
          </p:cNvSpPr>
          <p:nvPr/>
        </p:nvSpPr>
        <p:spPr bwMode="auto">
          <a:xfrm>
            <a:off x="0" y="6400800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  <a:hlinkClick r:id="rId3"/>
              </a:rPr>
              <a:t>http://www.iter.org/</a:t>
            </a: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54649" name="Rectangle 25"/>
          <p:cNvSpPr>
            <a:spLocks noChangeArrowheads="1"/>
          </p:cNvSpPr>
          <p:nvPr/>
        </p:nvSpPr>
        <p:spPr bwMode="auto">
          <a:xfrm>
            <a:off x="4427538" y="130175"/>
            <a:ext cx="309721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3333CC"/>
                </a:solidFill>
              </a:rPr>
              <a:t>Lawson-criterium</a:t>
            </a:r>
            <a:endParaRPr lang="nl-NL" altLang="nl-NL" sz="280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901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38" grpId="0" autoUpdateAnimBg="0"/>
      <p:bldP spid="154639" grpId="0" autoUpdateAnimBg="0"/>
      <p:bldP spid="154640" grpId="0" autoUpdateAnimBg="0"/>
      <p:bldP spid="154647" grpId="0" animBg="1"/>
      <p:bldP spid="15464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381000"/>
          </a:xfrm>
          <a:solidFill>
            <a:srgbClr val="FFFFCC"/>
          </a:solidFill>
        </p:spPr>
        <p:txBody>
          <a:bodyPr/>
          <a:lstStyle/>
          <a:p>
            <a:pPr algn="l" eaLnBrk="1" hangingPunct="1"/>
            <a:r>
              <a:rPr lang="en-US" altLang="nl-NL" sz="4000" smtClean="0">
                <a:solidFill>
                  <a:srgbClr val="FF3300"/>
                </a:solidFill>
              </a:rPr>
              <a:t>Vier fusie-processen</a:t>
            </a:r>
          </a:p>
        </p:txBody>
      </p:sp>
      <p:pic>
        <p:nvPicPr>
          <p:cNvPr id="217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7" name="AutoShape 9"/>
          <p:cNvSpPr>
            <a:spLocks noChangeArrowheads="1"/>
          </p:cNvSpPr>
          <p:nvPr/>
        </p:nvSpPr>
        <p:spPr bwMode="auto">
          <a:xfrm>
            <a:off x="0" y="549275"/>
            <a:ext cx="1943100" cy="576263"/>
          </a:xfrm>
          <a:prstGeom prst="wedgeRoundRectCallout">
            <a:avLst>
              <a:gd name="adj1" fmla="val 200898"/>
              <a:gd name="adj2" fmla="val 46432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Fusiekans</a:t>
            </a:r>
          </a:p>
        </p:txBody>
      </p:sp>
      <p:sp>
        <p:nvSpPr>
          <p:cNvPr id="217099" name="AutoShape 11"/>
          <p:cNvSpPr>
            <a:spLocks noChangeArrowheads="1"/>
          </p:cNvSpPr>
          <p:nvPr/>
        </p:nvSpPr>
        <p:spPr bwMode="auto">
          <a:xfrm>
            <a:off x="323850" y="4149725"/>
            <a:ext cx="4679950" cy="2519363"/>
          </a:xfrm>
          <a:prstGeom prst="wedgeRoundRectCallout">
            <a:avLst>
              <a:gd name="adj1" fmla="val 104713"/>
              <a:gd name="adj2" fmla="val -190139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Fusie tussen D-2 en T-3:</a:t>
            </a:r>
            <a:b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nl-NL" altLang="nl-NL" sz="28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grote fusiekans bij relatief lage kinetische energie ( dus lage temperatuur)</a:t>
            </a:r>
          </a:p>
        </p:txBody>
      </p:sp>
    </p:spTree>
    <p:extLst>
      <p:ext uri="{BB962C8B-B14F-4D97-AF65-F5344CB8AC3E}">
        <p14:creationId xmlns:p14="http://schemas.microsoft.com/office/powerpoint/2010/main" val="43732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nimBg="1"/>
      <p:bldP spid="217097" grpId="0" animBg="1"/>
      <p:bldP spid="21709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13" name="Group 77"/>
          <p:cNvGrpSpPr>
            <a:grpSpLocks/>
          </p:cNvGrpSpPr>
          <p:nvPr/>
        </p:nvGrpSpPr>
        <p:grpSpPr bwMode="auto">
          <a:xfrm>
            <a:off x="-36513" y="15875"/>
            <a:ext cx="9144001" cy="6889750"/>
            <a:chOff x="0" y="10"/>
            <a:chExt cx="5760" cy="4340"/>
          </a:xfrm>
        </p:grpSpPr>
        <p:grpSp>
          <p:nvGrpSpPr>
            <p:cNvPr id="51230" name="Group 57"/>
            <p:cNvGrpSpPr>
              <a:grpSpLocks/>
            </p:cNvGrpSpPr>
            <p:nvPr/>
          </p:nvGrpSpPr>
          <p:grpSpPr bwMode="auto">
            <a:xfrm>
              <a:off x="0" y="10"/>
              <a:ext cx="5760" cy="4340"/>
              <a:chOff x="0" y="10"/>
              <a:chExt cx="5760" cy="4340"/>
            </a:xfrm>
          </p:grpSpPr>
          <p:grpSp>
            <p:nvGrpSpPr>
              <p:cNvPr id="51233" name="Group 56"/>
              <p:cNvGrpSpPr>
                <a:grpSpLocks/>
              </p:cNvGrpSpPr>
              <p:nvPr/>
            </p:nvGrpSpPr>
            <p:grpSpPr bwMode="auto">
              <a:xfrm>
                <a:off x="0" y="10"/>
                <a:ext cx="5760" cy="4340"/>
                <a:chOff x="0" y="10"/>
                <a:chExt cx="5760" cy="4340"/>
              </a:xfrm>
            </p:grpSpPr>
            <p:grpSp>
              <p:nvGrpSpPr>
                <p:cNvPr id="51235" name="Group 50"/>
                <p:cNvGrpSpPr>
                  <a:grpSpLocks/>
                </p:cNvGrpSpPr>
                <p:nvPr/>
              </p:nvGrpSpPr>
              <p:grpSpPr bwMode="auto">
                <a:xfrm>
                  <a:off x="0" y="10"/>
                  <a:ext cx="5760" cy="4340"/>
                  <a:chOff x="0" y="10"/>
                  <a:chExt cx="5760" cy="4340"/>
                </a:xfrm>
              </p:grpSpPr>
              <p:grpSp>
                <p:nvGrpSpPr>
                  <p:cNvPr id="5123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0" y="10"/>
                    <a:ext cx="5760" cy="4340"/>
                    <a:chOff x="0" y="10"/>
                    <a:chExt cx="5760" cy="4340"/>
                  </a:xfrm>
                </p:grpSpPr>
                <p:grpSp>
                  <p:nvGrpSpPr>
                    <p:cNvPr id="51239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"/>
                      <a:ext cx="5760" cy="4340"/>
                      <a:chOff x="0" y="10"/>
                      <a:chExt cx="5760" cy="4340"/>
                    </a:xfrm>
                  </p:grpSpPr>
                  <p:grpSp>
                    <p:nvGrpSpPr>
                      <p:cNvPr id="51241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"/>
                        <a:ext cx="5760" cy="4340"/>
                        <a:chOff x="0" y="10"/>
                        <a:chExt cx="5760" cy="4340"/>
                      </a:xfrm>
                    </p:grpSpPr>
                    <p:pic>
                      <p:nvPicPr>
                        <p:cNvPr id="51245" name="Picture 4" descr="Tokamak schema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"/>
                          <a:ext cx="5760" cy="434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51246" name="Freeform 40" descr="50%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8" y="1560"/>
                          <a:ext cx="776" cy="1312"/>
                        </a:xfrm>
                        <a:custGeom>
                          <a:avLst/>
                          <a:gdLst>
                            <a:gd name="T0" fmla="*/ 694 w 776"/>
                            <a:gd name="T1" fmla="*/ 6 h 1312"/>
                            <a:gd name="T2" fmla="*/ 582 w 776"/>
                            <a:gd name="T3" fmla="*/ 0 h 1312"/>
                            <a:gd name="T4" fmla="*/ 512 w 776"/>
                            <a:gd name="T5" fmla="*/ 18 h 1312"/>
                            <a:gd name="T6" fmla="*/ 408 w 776"/>
                            <a:gd name="T7" fmla="*/ 66 h 1312"/>
                            <a:gd name="T8" fmla="*/ 326 w 776"/>
                            <a:gd name="T9" fmla="*/ 122 h 1312"/>
                            <a:gd name="T10" fmla="*/ 246 w 776"/>
                            <a:gd name="T11" fmla="*/ 196 h 1312"/>
                            <a:gd name="T12" fmla="*/ 176 w 776"/>
                            <a:gd name="T13" fmla="*/ 290 h 1312"/>
                            <a:gd name="T14" fmla="*/ 68 w 776"/>
                            <a:gd name="T15" fmla="*/ 479 h 1312"/>
                            <a:gd name="T16" fmla="*/ 26 w 776"/>
                            <a:gd name="T17" fmla="*/ 634 h 1312"/>
                            <a:gd name="T18" fmla="*/ 0 w 776"/>
                            <a:gd name="T19" fmla="*/ 808 h 1312"/>
                            <a:gd name="T20" fmla="*/ 16 w 776"/>
                            <a:gd name="T21" fmla="*/ 1032 h 1312"/>
                            <a:gd name="T22" fmla="*/ 46 w 776"/>
                            <a:gd name="T23" fmla="*/ 1138 h 1312"/>
                            <a:gd name="T24" fmla="*/ 84 w 776"/>
                            <a:gd name="T25" fmla="*/ 1222 h 1312"/>
                            <a:gd name="T26" fmla="*/ 250 w 776"/>
                            <a:gd name="T27" fmla="*/ 1312 h 1312"/>
                            <a:gd name="T28" fmla="*/ 188 w 776"/>
                            <a:gd name="T29" fmla="*/ 1146 h 1312"/>
                            <a:gd name="T30" fmla="*/ 170 w 776"/>
                            <a:gd name="T31" fmla="*/ 1006 h 1312"/>
                            <a:gd name="T32" fmla="*/ 182 w 776"/>
                            <a:gd name="T33" fmla="*/ 778 h 1312"/>
                            <a:gd name="T34" fmla="*/ 242 w 776"/>
                            <a:gd name="T35" fmla="*/ 543 h 1312"/>
                            <a:gd name="T36" fmla="*/ 280 w 776"/>
                            <a:gd name="T37" fmla="*/ 458 h 1312"/>
                            <a:gd name="T38" fmla="*/ 324 w 776"/>
                            <a:gd name="T39" fmla="*/ 376 h 1312"/>
                            <a:gd name="T40" fmla="*/ 406 w 776"/>
                            <a:gd name="T41" fmla="*/ 250 h 1312"/>
                            <a:gd name="T42" fmla="*/ 574 w 776"/>
                            <a:gd name="T43" fmla="*/ 108 h 1312"/>
                            <a:gd name="T44" fmla="*/ 670 w 776"/>
                            <a:gd name="T45" fmla="*/ 68 h 1312"/>
                            <a:gd name="T46" fmla="*/ 776 w 776"/>
                            <a:gd name="T47" fmla="*/ 34 h 1312"/>
                            <a:gd name="T48" fmla="*/ 694 w 776"/>
                            <a:gd name="T49" fmla="*/ 6 h 1312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776" h="1312">
                              <a:moveTo>
                                <a:pt x="694" y="6"/>
                              </a:moveTo>
                              <a:lnTo>
                                <a:pt x="582" y="0"/>
                              </a:lnTo>
                              <a:lnTo>
                                <a:pt x="512" y="18"/>
                              </a:lnTo>
                              <a:lnTo>
                                <a:pt x="408" y="66"/>
                              </a:lnTo>
                              <a:lnTo>
                                <a:pt x="326" y="122"/>
                              </a:lnTo>
                              <a:lnTo>
                                <a:pt x="246" y="196"/>
                              </a:lnTo>
                              <a:lnTo>
                                <a:pt x="176" y="290"/>
                              </a:lnTo>
                              <a:lnTo>
                                <a:pt x="68" y="479"/>
                              </a:lnTo>
                              <a:lnTo>
                                <a:pt x="26" y="634"/>
                              </a:lnTo>
                              <a:lnTo>
                                <a:pt x="0" y="808"/>
                              </a:lnTo>
                              <a:lnTo>
                                <a:pt x="16" y="1032"/>
                              </a:lnTo>
                              <a:lnTo>
                                <a:pt x="46" y="1138"/>
                              </a:lnTo>
                              <a:lnTo>
                                <a:pt x="84" y="1222"/>
                              </a:lnTo>
                              <a:lnTo>
                                <a:pt x="250" y="1312"/>
                              </a:lnTo>
                              <a:lnTo>
                                <a:pt x="188" y="1146"/>
                              </a:lnTo>
                              <a:lnTo>
                                <a:pt x="170" y="1006"/>
                              </a:lnTo>
                              <a:lnTo>
                                <a:pt x="182" y="778"/>
                              </a:lnTo>
                              <a:lnTo>
                                <a:pt x="242" y="543"/>
                              </a:lnTo>
                              <a:lnTo>
                                <a:pt x="280" y="458"/>
                              </a:lnTo>
                              <a:lnTo>
                                <a:pt x="324" y="376"/>
                              </a:lnTo>
                              <a:lnTo>
                                <a:pt x="406" y="250"/>
                              </a:lnTo>
                              <a:lnTo>
                                <a:pt x="574" y="108"/>
                              </a:lnTo>
                              <a:lnTo>
                                <a:pt x="670" y="68"/>
                              </a:lnTo>
                              <a:lnTo>
                                <a:pt x="776" y="34"/>
                              </a:lnTo>
                              <a:lnTo>
                                <a:pt x="694" y="6"/>
                              </a:lnTo>
                              <a:close/>
                            </a:path>
                          </a:pathLst>
                        </a:custGeom>
                        <a:pattFill prst="pct50">
                          <a:fgClr>
                            <a:schemeClr val="accent2"/>
                          </a:fgClr>
                          <a:bgClr>
                            <a:schemeClr val="bg1"/>
                          </a:bgClr>
                        </a:patt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1242" name="Rectangle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19" y="138"/>
                        <a:ext cx="817" cy="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altLang="nl-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1243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75" y="439"/>
                        <a:ext cx="179" cy="995"/>
                      </a:xfrm>
                      <a:custGeom>
                        <a:avLst/>
                        <a:gdLst>
                          <a:gd name="T0" fmla="*/ 0 w 179"/>
                          <a:gd name="T1" fmla="*/ 0 h 995"/>
                          <a:gd name="T2" fmla="*/ 179 w 179"/>
                          <a:gd name="T3" fmla="*/ 995 h 995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179" h="995">
                            <a:moveTo>
                              <a:pt x="0" y="0"/>
                            </a:moveTo>
                            <a:lnTo>
                              <a:pt x="179" y="995"/>
                            </a:lnTo>
                          </a:path>
                        </a:pathLst>
                      </a:custGeom>
                      <a:noFill/>
                      <a:ln w="57150" cmpd="sng">
                        <a:solidFill>
                          <a:schemeClr val="accent2"/>
                        </a:solidFill>
                        <a:round/>
                        <a:headEnd type="none" w="med" len="med"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1244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56" y="421"/>
                        <a:ext cx="110" cy="1517"/>
                      </a:xfrm>
                      <a:custGeom>
                        <a:avLst/>
                        <a:gdLst>
                          <a:gd name="T0" fmla="*/ 0 w 110"/>
                          <a:gd name="T1" fmla="*/ 0 h 1517"/>
                          <a:gd name="T2" fmla="*/ 110 w 110"/>
                          <a:gd name="T3" fmla="*/ 1517 h 1517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110" h="1517">
                            <a:moveTo>
                              <a:pt x="0" y="0"/>
                            </a:moveTo>
                            <a:lnTo>
                              <a:pt x="110" y="1517"/>
                            </a:lnTo>
                          </a:path>
                        </a:pathLst>
                      </a:custGeom>
                      <a:noFill/>
                      <a:ln w="57150" cmpd="sng">
                        <a:solidFill>
                          <a:schemeClr val="accent2"/>
                        </a:solidFill>
                        <a:round/>
                        <a:headEnd type="none" w="med" len="med"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1240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339"/>
                      <a:ext cx="1180" cy="9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altLang="nl-N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51238" name="Freeform 47"/>
                  <p:cNvSpPr>
                    <a:spLocks/>
                  </p:cNvSpPr>
                  <p:nvPr/>
                </p:nvSpPr>
                <p:spPr bwMode="auto">
                  <a:xfrm>
                    <a:off x="2953" y="2779"/>
                    <a:ext cx="302" cy="714"/>
                  </a:xfrm>
                  <a:custGeom>
                    <a:avLst/>
                    <a:gdLst>
                      <a:gd name="T0" fmla="*/ 0 w 302"/>
                      <a:gd name="T1" fmla="*/ 714 h 714"/>
                      <a:gd name="T2" fmla="*/ 302 w 302"/>
                      <a:gd name="T3" fmla="*/ 0 h 7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02" h="714">
                        <a:moveTo>
                          <a:pt x="0" y="714"/>
                        </a:moveTo>
                        <a:lnTo>
                          <a:pt x="302" y="0"/>
                        </a:lnTo>
                      </a:path>
                    </a:pathLst>
                  </a:custGeom>
                  <a:noFill/>
                  <a:ln w="57150" cmpd="sng">
                    <a:solidFill>
                      <a:schemeClr val="accent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1236" name="Rectangle 55"/>
                <p:cNvSpPr>
                  <a:spLocks noChangeArrowheads="1"/>
                </p:cNvSpPr>
                <p:nvPr/>
              </p:nvSpPr>
              <p:spPr bwMode="auto">
                <a:xfrm>
                  <a:off x="2835" y="2069"/>
                  <a:ext cx="544" cy="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alt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234" name="Text Box 54"/>
              <p:cNvSpPr txBox="1">
                <a:spLocks noChangeArrowheads="1"/>
              </p:cNvSpPr>
              <p:nvPr/>
            </p:nvSpPr>
            <p:spPr bwMode="auto">
              <a:xfrm>
                <a:off x="2835" y="1997"/>
                <a:ext cx="5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b="1">
                    <a:solidFill>
                      <a:srgbClr val="3333CC"/>
                    </a:solidFill>
                    <a:latin typeface="Comic Sans MS" pitchFamily="66" charset="0"/>
                  </a:rPr>
                  <a:t>B</a:t>
                </a:r>
                <a:r>
                  <a:rPr lang="nl-NL" altLang="nl-NL" sz="2800" b="1" baseline="-25000">
                    <a:solidFill>
                      <a:srgbClr val="3333CC"/>
                    </a:solidFill>
                    <a:latin typeface="Comic Sans MS" pitchFamily="66" charset="0"/>
                  </a:rPr>
                  <a:t>tor</a:t>
                </a:r>
              </a:p>
            </p:txBody>
          </p:sp>
        </p:grpSp>
        <p:sp>
          <p:nvSpPr>
            <p:cNvPr id="51231" name="Freeform 75"/>
            <p:cNvSpPr>
              <a:spLocks/>
            </p:cNvSpPr>
            <p:nvPr/>
          </p:nvSpPr>
          <p:spPr bwMode="auto">
            <a:xfrm>
              <a:off x="2200" y="1112"/>
              <a:ext cx="2664" cy="1744"/>
            </a:xfrm>
            <a:custGeom>
              <a:avLst/>
              <a:gdLst>
                <a:gd name="T0" fmla="*/ 1544 w 2664"/>
                <a:gd name="T1" fmla="*/ 16 h 1744"/>
                <a:gd name="T2" fmla="*/ 1576 w 2664"/>
                <a:gd name="T3" fmla="*/ 464 h 1744"/>
                <a:gd name="T4" fmla="*/ 1808 w 2664"/>
                <a:gd name="T5" fmla="*/ 544 h 1744"/>
                <a:gd name="T6" fmla="*/ 2048 w 2664"/>
                <a:gd name="T7" fmla="*/ 688 h 1744"/>
                <a:gd name="T8" fmla="*/ 2064 w 2664"/>
                <a:gd name="T9" fmla="*/ 792 h 1744"/>
                <a:gd name="T10" fmla="*/ 2032 w 2664"/>
                <a:gd name="T11" fmla="*/ 888 h 1744"/>
                <a:gd name="T12" fmla="*/ 1904 w 2664"/>
                <a:gd name="T13" fmla="*/ 952 h 1744"/>
                <a:gd name="T14" fmla="*/ 1480 w 2664"/>
                <a:gd name="T15" fmla="*/ 1080 h 1744"/>
                <a:gd name="T16" fmla="*/ 1272 w 2664"/>
                <a:gd name="T17" fmla="*/ 1088 h 1744"/>
                <a:gd name="T18" fmla="*/ 904 w 2664"/>
                <a:gd name="T19" fmla="*/ 1072 h 1744"/>
                <a:gd name="T20" fmla="*/ 632 w 2664"/>
                <a:gd name="T21" fmla="*/ 1048 h 1744"/>
                <a:gd name="T22" fmla="*/ 352 w 2664"/>
                <a:gd name="T23" fmla="*/ 960 h 1744"/>
                <a:gd name="T24" fmla="*/ 208 w 2664"/>
                <a:gd name="T25" fmla="*/ 808 h 1744"/>
                <a:gd name="T26" fmla="*/ 72 w 2664"/>
                <a:gd name="T27" fmla="*/ 928 h 1744"/>
                <a:gd name="T28" fmla="*/ 8 w 2664"/>
                <a:gd name="T29" fmla="*/ 1088 h 1744"/>
                <a:gd name="T30" fmla="*/ 0 w 2664"/>
                <a:gd name="T31" fmla="*/ 1224 h 1744"/>
                <a:gd name="T32" fmla="*/ 0 w 2664"/>
                <a:gd name="T33" fmla="*/ 1392 h 1744"/>
                <a:gd name="T34" fmla="*/ 104 w 2664"/>
                <a:gd name="T35" fmla="*/ 1464 h 1744"/>
                <a:gd name="T36" fmla="*/ 328 w 2664"/>
                <a:gd name="T37" fmla="*/ 1600 h 1744"/>
                <a:gd name="T38" fmla="*/ 560 w 2664"/>
                <a:gd name="T39" fmla="*/ 1688 h 1744"/>
                <a:gd name="T40" fmla="*/ 1272 w 2664"/>
                <a:gd name="T41" fmla="*/ 1744 h 1744"/>
                <a:gd name="T42" fmla="*/ 1600 w 2664"/>
                <a:gd name="T43" fmla="*/ 1728 h 1744"/>
                <a:gd name="T44" fmla="*/ 1896 w 2664"/>
                <a:gd name="T45" fmla="*/ 1672 h 1744"/>
                <a:gd name="T46" fmla="*/ 2080 w 2664"/>
                <a:gd name="T47" fmla="*/ 1576 h 1744"/>
                <a:gd name="T48" fmla="*/ 2288 w 2664"/>
                <a:gd name="T49" fmla="*/ 1488 h 1744"/>
                <a:gd name="T50" fmla="*/ 2448 w 2664"/>
                <a:gd name="T51" fmla="*/ 1360 h 1744"/>
                <a:gd name="T52" fmla="*/ 2568 w 2664"/>
                <a:gd name="T53" fmla="*/ 1176 h 1744"/>
                <a:gd name="T54" fmla="*/ 2664 w 2664"/>
                <a:gd name="T55" fmla="*/ 952 h 1744"/>
                <a:gd name="T56" fmla="*/ 2640 w 2664"/>
                <a:gd name="T57" fmla="*/ 656 h 1744"/>
                <a:gd name="T58" fmla="*/ 2504 w 2664"/>
                <a:gd name="T59" fmla="*/ 384 h 1744"/>
                <a:gd name="T60" fmla="*/ 2384 w 2664"/>
                <a:gd name="T61" fmla="*/ 264 h 1744"/>
                <a:gd name="T62" fmla="*/ 2232 w 2664"/>
                <a:gd name="T63" fmla="*/ 168 h 1744"/>
                <a:gd name="T64" fmla="*/ 1896 w 2664"/>
                <a:gd name="T65" fmla="*/ 32 h 1744"/>
                <a:gd name="T66" fmla="*/ 1752 w 2664"/>
                <a:gd name="T67" fmla="*/ 0 h 1744"/>
                <a:gd name="T68" fmla="*/ 1633 w 2664"/>
                <a:gd name="T69" fmla="*/ 5 h 17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64" h="1744">
                  <a:moveTo>
                    <a:pt x="1544" y="16"/>
                  </a:moveTo>
                  <a:lnTo>
                    <a:pt x="1576" y="464"/>
                  </a:lnTo>
                  <a:lnTo>
                    <a:pt x="1808" y="544"/>
                  </a:lnTo>
                  <a:lnTo>
                    <a:pt x="2048" y="688"/>
                  </a:lnTo>
                  <a:lnTo>
                    <a:pt x="2064" y="792"/>
                  </a:lnTo>
                  <a:lnTo>
                    <a:pt x="2032" y="888"/>
                  </a:lnTo>
                  <a:lnTo>
                    <a:pt x="1904" y="952"/>
                  </a:lnTo>
                  <a:lnTo>
                    <a:pt x="1480" y="1080"/>
                  </a:lnTo>
                  <a:lnTo>
                    <a:pt x="1272" y="1088"/>
                  </a:lnTo>
                  <a:lnTo>
                    <a:pt x="904" y="1072"/>
                  </a:lnTo>
                  <a:lnTo>
                    <a:pt x="632" y="1048"/>
                  </a:lnTo>
                  <a:lnTo>
                    <a:pt x="352" y="960"/>
                  </a:lnTo>
                  <a:lnTo>
                    <a:pt x="208" y="808"/>
                  </a:lnTo>
                  <a:lnTo>
                    <a:pt x="72" y="928"/>
                  </a:lnTo>
                  <a:lnTo>
                    <a:pt x="8" y="1088"/>
                  </a:lnTo>
                  <a:lnTo>
                    <a:pt x="0" y="1224"/>
                  </a:lnTo>
                  <a:lnTo>
                    <a:pt x="0" y="1392"/>
                  </a:lnTo>
                  <a:lnTo>
                    <a:pt x="104" y="1464"/>
                  </a:lnTo>
                  <a:lnTo>
                    <a:pt x="328" y="1600"/>
                  </a:lnTo>
                  <a:lnTo>
                    <a:pt x="560" y="1688"/>
                  </a:lnTo>
                  <a:lnTo>
                    <a:pt x="1272" y="1744"/>
                  </a:lnTo>
                  <a:lnTo>
                    <a:pt x="1600" y="1728"/>
                  </a:lnTo>
                  <a:lnTo>
                    <a:pt x="1896" y="1672"/>
                  </a:lnTo>
                  <a:lnTo>
                    <a:pt x="2080" y="1576"/>
                  </a:lnTo>
                  <a:lnTo>
                    <a:pt x="2288" y="1488"/>
                  </a:lnTo>
                  <a:lnTo>
                    <a:pt x="2448" y="1360"/>
                  </a:lnTo>
                  <a:lnTo>
                    <a:pt x="2568" y="1176"/>
                  </a:lnTo>
                  <a:lnTo>
                    <a:pt x="2664" y="952"/>
                  </a:lnTo>
                  <a:lnTo>
                    <a:pt x="2640" y="656"/>
                  </a:lnTo>
                  <a:lnTo>
                    <a:pt x="2504" y="384"/>
                  </a:lnTo>
                  <a:lnTo>
                    <a:pt x="2384" y="264"/>
                  </a:lnTo>
                  <a:lnTo>
                    <a:pt x="2232" y="168"/>
                  </a:lnTo>
                  <a:lnTo>
                    <a:pt x="1896" y="32"/>
                  </a:lnTo>
                  <a:lnTo>
                    <a:pt x="1752" y="0"/>
                  </a:lnTo>
                  <a:lnTo>
                    <a:pt x="1633" y="5"/>
                  </a:lnTo>
                </a:path>
              </a:pathLst>
            </a:custGeom>
            <a:solidFill>
              <a:schemeClr val="accent1">
                <a:alpha val="25098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32" name="Freeform 76"/>
            <p:cNvSpPr>
              <a:spLocks/>
            </p:cNvSpPr>
            <p:nvPr/>
          </p:nvSpPr>
          <p:spPr bwMode="auto">
            <a:xfrm>
              <a:off x="1784" y="1524"/>
              <a:ext cx="538" cy="668"/>
            </a:xfrm>
            <a:custGeom>
              <a:avLst/>
              <a:gdLst>
                <a:gd name="T0" fmla="*/ 538 w 538"/>
                <a:gd name="T1" fmla="*/ 12 h 668"/>
                <a:gd name="T2" fmla="*/ 382 w 538"/>
                <a:gd name="T3" fmla="*/ 90 h 668"/>
                <a:gd name="T4" fmla="*/ 118 w 538"/>
                <a:gd name="T5" fmla="*/ 354 h 668"/>
                <a:gd name="T6" fmla="*/ 70 w 538"/>
                <a:gd name="T7" fmla="*/ 474 h 668"/>
                <a:gd name="T8" fmla="*/ 0 w 538"/>
                <a:gd name="T9" fmla="*/ 668 h 668"/>
                <a:gd name="T10" fmla="*/ 10 w 538"/>
                <a:gd name="T11" fmla="*/ 438 h 668"/>
                <a:gd name="T12" fmla="*/ 52 w 538"/>
                <a:gd name="T13" fmla="*/ 318 h 668"/>
                <a:gd name="T14" fmla="*/ 196 w 538"/>
                <a:gd name="T15" fmla="*/ 120 h 668"/>
                <a:gd name="T16" fmla="*/ 292 w 538"/>
                <a:gd name="T17" fmla="*/ 48 h 668"/>
                <a:gd name="T18" fmla="*/ 400 w 538"/>
                <a:gd name="T19" fmla="*/ 6 h 668"/>
                <a:gd name="T20" fmla="*/ 472 w 538"/>
                <a:gd name="T21" fmla="*/ 0 h 668"/>
                <a:gd name="T22" fmla="*/ 538 w 538"/>
                <a:gd name="T23" fmla="*/ 12 h 6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8" h="668">
                  <a:moveTo>
                    <a:pt x="538" y="12"/>
                  </a:moveTo>
                  <a:lnTo>
                    <a:pt x="382" y="90"/>
                  </a:lnTo>
                  <a:lnTo>
                    <a:pt x="118" y="354"/>
                  </a:lnTo>
                  <a:lnTo>
                    <a:pt x="70" y="474"/>
                  </a:lnTo>
                  <a:lnTo>
                    <a:pt x="0" y="668"/>
                  </a:lnTo>
                  <a:lnTo>
                    <a:pt x="10" y="438"/>
                  </a:lnTo>
                  <a:lnTo>
                    <a:pt x="52" y="318"/>
                  </a:lnTo>
                  <a:lnTo>
                    <a:pt x="196" y="120"/>
                  </a:lnTo>
                  <a:lnTo>
                    <a:pt x="292" y="48"/>
                  </a:lnTo>
                  <a:lnTo>
                    <a:pt x="400" y="6"/>
                  </a:lnTo>
                  <a:lnTo>
                    <a:pt x="472" y="0"/>
                  </a:lnTo>
                  <a:lnTo>
                    <a:pt x="538" y="12"/>
                  </a:lnTo>
                  <a:close/>
                </a:path>
              </a:pathLst>
            </a:custGeom>
            <a:solidFill>
              <a:schemeClr val="accent1">
                <a:alpha val="25098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124075" y="188913"/>
            <a:ext cx="22320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>
                <a:solidFill>
                  <a:srgbClr val="3333CC"/>
                </a:solidFill>
                <a:latin typeface="Comic Sans MS" pitchFamily="66" charset="0"/>
              </a:rPr>
              <a:t>afbuigspoelen</a:t>
            </a:r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3276600" y="5405438"/>
            <a:ext cx="3743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>
                <a:solidFill>
                  <a:srgbClr val="00CC99"/>
                </a:solidFill>
                <a:latin typeface="Comic Sans MS" pitchFamily="66" charset="0"/>
              </a:rPr>
              <a:t>Plasma als secundaire winding van twee (van de acht) getekende trafo’s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2339975" cy="533400"/>
          </a:xfrm>
        </p:spPr>
        <p:txBody>
          <a:bodyPr/>
          <a:lstStyle/>
          <a:p>
            <a:pPr algn="l" eaLnBrk="1" hangingPunct="1"/>
            <a:r>
              <a:rPr lang="en-US" altLang="nl-NL" sz="2800" b="1" smtClean="0">
                <a:solidFill>
                  <a:schemeClr val="accent1"/>
                </a:solidFill>
                <a:latin typeface="Comic Sans MS" pitchFamily="66" charset="0"/>
              </a:rPr>
              <a:t>2. Tokamak</a:t>
            </a:r>
            <a:endParaRPr lang="nl-NL" altLang="nl-NL" sz="2800" b="1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67942" name="Freeform 6"/>
          <p:cNvSpPr>
            <a:spLocks/>
          </p:cNvSpPr>
          <p:nvPr/>
        </p:nvSpPr>
        <p:spPr bwMode="auto">
          <a:xfrm>
            <a:off x="3294063" y="3932238"/>
            <a:ext cx="846137" cy="495300"/>
          </a:xfrm>
          <a:custGeom>
            <a:avLst/>
            <a:gdLst>
              <a:gd name="T0" fmla="*/ 846137 w 533"/>
              <a:gd name="T1" fmla="*/ 0 h 312"/>
              <a:gd name="T2" fmla="*/ 0 w 533"/>
              <a:gd name="T3" fmla="*/ 495300 h 3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3" h="312">
                <a:moveTo>
                  <a:pt x="533" y="0"/>
                </a:moveTo>
                <a:lnTo>
                  <a:pt x="0" y="312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7945" name="Freeform 9"/>
          <p:cNvSpPr>
            <a:spLocks/>
          </p:cNvSpPr>
          <p:nvPr/>
        </p:nvSpPr>
        <p:spPr bwMode="auto">
          <a:xfrm>
            <a:off x="4140200" y="2582863"/>
            <a:ext cx="11113" cy="1350962"/>
          </a:xfrm>
          <a:custGeom>
            <a:avLst/>
            <a:gdLst>
              <a:gd name="T0" fmla="*/ 0 w 7"/>
              <a:gd name="T1" fmla="*/ 1350962 h 851"/>
              <a:gd name="T2" fmla="*/ 11113 w 7"/>
              <a:gd name="T3" fmla="*/ 0 h 8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" h="851">
                <a:moveTo>
                  <a:pt x="0" y="851"/>
                </a:moveTo>
                <a:lnTo>
                  <a:pt x="7" y="0"/>
                </a:lnTo>
              </a:path>
            </a:pathLst>
          </a:custGeom>
          <a:noFill/>
          <a:ln w="57150" cmpd="sng">
            <a:solidFill>
              <a:srgbClr val="FF66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7947" name="Freeform 11"/>
          <p:cNvSpPr>
            <a:spLocks/>
          </p:cNvSpPr>
          <p:nvPr/>
        </p:nvSpPr>
        <p:spPr bwMode="auto">
          <a:xfrm>
            <a:off x="4140200" y="3933825"/>
            <a:ext cx="1012825" cy="246063"/>
          </a:xfrm>
          <a:custGeom>
            <a:avLst/>
            <a:gdLst>
              <a:gd name="T0" fmla="*/ 0 w 638"/>
              <a:gd name="T1" fmla="*/ 0 h 155"/>
              <a:gd name="T2" fmla="*/ 1012825 w 638"/>
              <a:gd name="T3" fmla="*/ 246063 h 15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8" h="155">
                <a:moveTo>
                  <a:pt x="0" y="0"/>
                </a:moveTo>
                <a:lnTo>
                  <a:pt x="638" y="155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7948" name="Freeform 12"/>
          <p:cNvSpPr>
            <a:spLocks/>
          </p:cNvSpPr>
          <p:nvPr/>
        </p:nvSpPr>
        <p:spPr bwMode="auto">
          <a:xfrm>
            <a:off x="3265488" y="4208463"/>
            <a:ext cx="1887537" cy="508000"/>
          </a:xfrm>
          <a:custGeom>
            <a:avLst/>
            <a:gdLst>
              <a:gd name="T0" fmla="*/ 0 w 1189"/>
              <a:gd name="T1" fmla="*/ 219075 h 320"/>
              <a:gd name="T2" fmla="*/ 1060450 w 1189"/>
              <a:gd name="T3" fmla="*/ 508000 h 320"/>
              <a:gd name="T4" fmla="*/ 1887537 w 1189"/>
              <a:gd name="T5" fmla="*/ 0 h 3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9" h="320">
                <a:moveTo>
                  <a:pt x="0" y="138"/>
                </a:moveTo>
                <a:lnTo>
                  <a:pt x="668" y="320"/>
                </a:lnTo>
                <a:lnTo>
                  <a:pt x="1189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>
            <a:off x="4140200" y="3933825"/>
            <a:ext cx="215900" cy="790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7955" name="Text Box 19"/>
          <p:cNvSpPr txBox="1">
            <a:spLocks noChangeArrowheads="1"/>
          </p:cNvSpPr>
          <p:nvPr/>
        </p:nvSpPr>
        <p:spPr bwMode="auto">
          <a:xfrm>
            <a:off x="4140200" y="4610100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3600" b="1">
                <a:solidFill>
                  <a:srgbClr val="FF3300"/>
                </a:solidFill>
                <a:latin typeface="Comic Sans MS" pitchFamily="66" charset="0"/>
              </a:rPr>
              <a:t>v</a:t>
            </a:r>
          </a:p>
        </p:txBody>
      </p:sp>
      <p:sp>
        <p:nvSpPr>
          <p:cNvPr id="167956" name="Text Box 20"/>
          <p:cNvSpPr txBox="1">
            <a:spLocks noChangeArrowheads="1"/>
          </p:cNvSpPr>
          <p:nvPr/>
        </p:nvSpPr>
        <p:spPr bwMode="auto">
          <a:xfrm>
            <a:off x="3851275" y="2060575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3600" b="1">
                <a:solidFill>
                  <a:srgbClr val="FF66FF"/>
                </a:solidFill>
                <a:latin typeface="Comic Sans MS" pitchFamily="66" charset="0"/>
              </a:rPr>
              <a:t>F</a:t>
            </a:r>
            <a:r>
              <a:rPr lang="nl-NL" altLang="nl-NL" sz="3600" b="1" baseline="-25000">
                <a:solidFill>
                  <a:srgbClr val="FF66FF"/>
                </a:solidFill>
                <a:latin typeface="Comic Sans MS" pitchFamily="66" charset="0"/>
              </a:rPr>
              <a:t>L</a:t>
            </a:r>
          </a:p>
        </p:txBody>
      </p:sp>
      <p:sp>
        <p:nvSpPr>
          <p:cNvPr id="167957" name="Text Box 21"/>
          <p:cNvSpPr txBox="1">
            <a:spLocks noChangeArrowheads="1"/>
          </p:cNvSpPr>
          <p:nvPr/>
        </p:nvSpPr>
        <p:spPr bwMode="auto">
          <a:xfrm>
            <a:off x="3924300" y="3616325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3600" b="1">
                <a:solidFill>
                  <a:srgbClr val="0000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5076825" y="3860800"/>
            <a:ext cx="719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3600" b="1">
                <a:solidFill>
                  <a:srgbClr val="FF3300"/>
                </a:solidFill>
                <a:latin typeface="Comic Sans MS" pitchFamily="66" charset="0"/>
              </a:rPr>
              <a:t>v</a:t>
            </a:r>
            <a:r>
              <a:rPr lang="nl-NL" altLang="nl-NL" sz="3600" b="1" baseline="-25000">
                <a:solidFill>
                  <a:srgbClr val="FF3300"/>
                </a:solidFill>
                <a:latin typeface="Comic Sans MS" pitchFamily="66" charset="0"/>
              </a:rPr>
              <a:t>//</a:t>
            </a:r>
          </a:p>
        </p:txBody>
      </p:sp>
      <p:grpSp>
        <p:nvGrpSpPr>
          <p:cNvPr id="167961" name="Group 25"/>
          <p:cNvGrpSpPr>
            <a:grpSpLocks/>
          </p:cNvGrpSpPr>
          <p:nvPr/>
        </p:nvGrpSpPr>
        <p:grpSpPr bwMode="auto">
          <a:xfrm>
            <a:off x="2814638" y="4149725"/>
            <a:ext cx="533400" cy="685800"/>
            <a:chOff x="3833" y="3203"/>
            <a:chExt cx="336" cy="432"/>
          </a:xfrm>
        </p:grpSpPr>
        <p:sp>
          <p:nvSpPr>
            <p:cNvPr id="51228" name="Text Box 23"/>
            <p:cNvSpPr txBox="1">
              <a:spLocks noChangeArrowheads="1"/>
            </p:cNvSpPr>
            <p:nvPr/>
          </p:nvSpPr>
          <p:spPr bwMode="auto">
            <a:xfrm>
              <a:off x="3833" y="3203"/>
              <a:ext cx="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600" b="1">
                  <a:solidFill>
                    <a:srgbClr val="FF3300"/>
                  </a:solidFill>
                  <a:latin typeface="Comic Sans MS" pitchFamily="66" charset="0"/>
                </a:rPr>
                <a:t>v</a:t>
              </a:r>
              <a:endParaRPr lang="nl-NL" altLang="nl-NL" sz="2000" b="1" baseline="-25000">
                <a:solidFill>
                  <a:srgbClr val="FF3300"/>
                </a:solidFill>
              </a:endParaRPr>
            </a:p>
          </p:txBody>
        </p:sp>
        <p:sp>
          <p:nvSpPr>
            <p:cNvPr id="51229" name="Text Box 24"/>
            <p:cNvSpPr txBox="1">
              <a:spLocks noChangeArrowheads="1"/>
            </p:cNvSpPr>
            <p:nvPr/>
          </p:nvSpPr>
          <p:spPr bwMode="auto">
            <a:xfrm rot="10800000">
              <a:off x="3851" y="3385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FF3300"/>
                  </a:solidFill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167962" name="Freeform 26"/>
          <p:cNvSpPr>
            <a:spLocks/>
          </p:cNvSpPr>
          <p:nvPr/>
        </p:nvSpPr>
        <p:spPr bwMode="auto">
          <a:xfrm>
            <a:off x="2655888" y="4033838"/>
            <a:ext cx="1455737" cy="887412"/>
          </a:xfrm>
          <a:custGeom>
            <a:avLst/>
            <a:gdLst>
              <a:gd name="T0" fmla="*/ 1455737 w 917"/>
              <a:gd name="T1" fmla="*/ 0 h 559"/>
              <a:gd name="T2" fmla="*/ 0 w 917"/>
              <a:gd name="T3" fmla="*/ 887412 h 55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7" h="559">
                <a:moveTo>
                  <a:pt x="917" y="0"/>
                </a:moveTo>
                <a:lnTo>
                  <a:pt x="0" y="559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167963" name="Group 27"/>
          <p:cNvGrpSpPr>
            <a:grpSpLocks/>
          </p:cNvGrpSpPr>
          <p:nvPr/>
        </p:nvGrpSpPr>
        <p:grpSpPr bwMode="auto">
          <a:xfrm>
            <a:off x="2284413" y="4740275"/>
            <a:ext cx="533400" cy="685800"/>
            <a:chOff x="3833" y="3203"/>
            <a:chExt cx="336" cy="432"/>
          </a:xfrm>
        </p:grpSpPr>
        <p:sp>
          <p:nvSpPr>
            <p:cNvPr id="51226" name="Text Box 28"/>
            <p:cNvSpPr txBox="1">
              <a:spLocks noChangeArrowheads="1"/>
            </p:cNvSpPr>
            <p:nvPr/>
          </p:nvSpPr>
          <p:spPr bwMode="auto">
            <a:xfrm>
              <a:off x="3833" y="3203"/>
              <a:ext cx="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600" b="1">
                  <a:solidFill>
                    <a:srgbClr val="3333CC"/>
                  </a:solidFill>
                  <a:latin typeface="Comic Sans MS" pitchFamily="66" charset="0"/>
                </a:rPr>
                <a:t>I</a:t>
              </a:r>
              <a:endParaRPr lang="nl-NL" altLang="nl-NL" sz="2000" b="1" baseline="-25000">
                <a:solidFill>
                  <a:srgbClr val="3333CC"/>
                </a:solidFill>
              </a:endParaRPr>
            </a:p>
          </p:txBody>
        </p:sp>
        <p:sp>
          <p:nvSpPr>
            <p:cNvPr id="51227" name="Text Box 29"/>
            <p:cNvSpPr txBox="1">
              <a:spLocks noChangeArrowheads="1"/>
            </p:cNvSpPr>
            <p:nvPr/>
          </p:nvSpPr>
          <p:spPr bwMode="auto">
            <a:xfrm rot="10800000">
              <a:off x="3851" y="3385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3333CC"/>
                  </a:solidFill>
                  <a:latin typeface="Comic Sans MS" pitchFamily="66" charset="0"/>
                </a:rPr>
                <a:t>T</a:t>
              </a:r>
            </a:p>
          </p:txBody>
        </p:sp>
      </p:grpSp>
      <p:grpSp>
        <p:nvGrpSpPr>
          <p:cNvPr id="167973" name="Group 37"/>
          <p:cNvGrpSpPr>
            <a:grpSpLocks/>
          </p:cNvGrpSpPr>
          <p:nvPr/>
        </p:nvGrpSpPr>
        <p:grpSpPr bwMode="auto">
          <a:xfrm>
            <a:off x="5299075" y="3630613"/>
            <a:ext cx="1435100" cy="517525"/>
            <a:chOff x="3338" y="2255"/>
            <a:chExt cx="904" cy="326"/>
          </a:xfrm>
        </p:grpSpPr>
        <p:sp>
          <p:nvSpPr>
            <p:cNvPr id="51223" name="Freeform 30"/>
            <p:cNvSpPr>
              <a:spLocks/>
            </p:cNvSpPr>
            <p:nvPr/>
          </p:nvSpPr>
          <p:spPr bwMode="auto">
            <a:xfrm>
              <a:off x="3338" y="2351"/>
              <a:ext cx="400" cy="229"/>
            </a:xfrm>
            <a:custGeom>
              <a:avLst/>
              <a:gdLst>
                <a:gd name="T0" fmla="*/ 0 w 400"/>
                <a:gd name="T1" fmla="*/ 3 h 229"/>
                <a:gd name="T2" fmla="*/ 46 w 400"/>
                <a:gd name="T3" fmla="*/ 3 h 229"/>
                <a:gd name="T4" fmla="*/ 94 w 400"/>
                <a:gd name="T5" fmla="*/ 19 h 229"/>
                <a:gd name="T6" fmla="*/ 172 w 400"/>
                <a:gd name="T7" fmla="*/ 85 h 229"/>
                <a:gd name="T8" fmla="*/ 256 w 400"/>
                <a:gd name="T9" fmla="*/ 169 h 229"/>
                <a:gd name="T10" fmla="*/ 326 w 400"/>
                <a:gd name="T11" fmla="*/ 217 h 229"/>
                <a:gd name="T12" fmla="*/ 400 w 400"/>
                <a:gd name="T13" fmla="*/ 229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0" h="229">
                  <a:moveTo>
                    <a:pt x="0" y="3"/>
                  </a:moveTo>
                  <a:cubicBezTo>
                    <a:pt x="8" y="3"/>
                    <a:pt x="30" y="0"/>
                    <a:pt x="46" y="3"/>
                  </a:cubicBezTo>
                  <a:cubicBezTo>
                    <a:pt x="62" y="6"/>
                    <a:pt x="73" y="5"/>
                    <a:pt x="94" y="19"/>
                  </a:cubicBezTo>
                  <a:cubicBezTo>
                    <a:pt x="115" y="33"/>
                    <a:pt x="145" y="60"/>
                    <a:pt x="172" y="85"/>
                  </a:cubicBezTo>
                  <a:cubicBezTo>
                    <a:pt x="199" y="110"/>
                    <a:pt x="230" y="147"/>
                    <a:pt x="256" y="169"/>
                  </a:cubicBezTo>
                  <a:cubicBezTo>
                    <a:pt x="282" y="191"/>
                    <a:pt x="302" y="207"/>
                    <a:pt x="326" y="217"/>
                  </a:cubicBezTo>
                  <a:cubicBezTo>
                    <a:pt x="350" y="227"/>
                    <a:pt x="385" y="227"/>
                    <a:pt x="400" y="229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24" name="Freeform 31"/>
            <p:cNvSpPr>
              <a:spLocks/>
            </p:cNvSpPr>
            <p:nvPr/>
          </p:nvSpPr>
          <p:spPr bwMode="auto">
            <a:xfrm>
              <a:off x="3748" y="2288"/>
              <a:ext cx="268" cy="293"/>
            </a:xfrm>
            <a:custGeom>
              <a:avLst/>
              <a:gdLst>
                <a:gd name="T0" fmla="*/ 0 w 268"/>
                <a:gd name="T1" fmla="*/ 293 h 293"/>
                <a:gd name="T2" fmla="*/ 92 w 268"/>
                <a:gd name="T3" fmla="*/ 258 h 293"/>
                <a:gd name="T4" fmla="*/ 140 w 268"/>
                <a:gd name="T5" fmla="*/ 172 h 293"/>
                <a:gd name="T6" fmla="*/ 182 w 268"/>
                <a:gd name="T7" fmla="*/ 82 h 293"/>
                <a:gd name="T8" fmla="*/ 230 w 268"/>
                <a:gd name="T9" fmla="*/ 40 h 293"/>
                <a:gd name="T10" fmla="*/ 268 w 268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" h="293">
                  <a:moveTo>
                    <a:pt x="0" y="293"/>
                  </a:moveTo>
                  <a:cubicBezTo>
                    <a:pt x="15" y="287"/>
                    <a:pt x="69" y="278"/>
                    <a:pt x="92" y="258"/>
                  </a:cubicBezTo>
                  <a:cubicBezTo>
                    <a:pt x="115" y="238"/>
                    <a:pt x="125" y="201"/>
                    <a:pt x="140" y="172"/>
                  </a:cubicBezTo>
                  <a:cubicBezTo>
                    <a:pt x="155" y="143"/>
                    <a:pt x="167" y="104"/>
                    <a:pt x="182" y="82"/>
                  </a:cubicBezTo>
                  <a:cubicBezTo>
                    <a:pt x="197" y="60"/>
                    <a:pt x="216" y="54"/>
                    <a:pt x="230" y="40"/>
                  </a:cubicBezTo>
                  <a:cubicBezTo>
                    <a:pt x="244" y="26"/>
                    <a:pt x="260" y="8"/>
                    <a:pt x="268" y="0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1225" name="Freeform 32"/>
            <p:cNvSpPr>
              <a:spLocks/>
            </p:cNvSpPr>
            <p:nvPr/>
          </p:nvSpPr>
          <p:spPr bwMode="auto">
            <a:xfrm>
              <a:off x="4020" y="2255"/>
              <a:ext cx="222" cy="41"/>
            </a:xfrm>
            <a:custGeom>
              <a:avLst/>
              <a:gdLst>
                <a:gd name="T0" fmla="*/ 0 w 222"/>
                <a:gd name="T1" fmla="*/ 25 h 41"/>
                <a:gd name="T2" fmla="*/ 52 w 222"/>
                <a:gd name="T3" fmla="*/ 5 h 41"/>
                <a:gd name="T4" fmla="*/ 110 w 222"/>
                <a:gd name="T5" fmla="*/ 1 h 41"/>
                <a:gd name="T6" fmla="*/ 158 w 222"/>
                <a:gd name="T7" fmla="*/ 11 h 41"/>
                <a:gd name="T8" fmla="*/ 200 w 222"/>
                <a:gd name="T9" fmla="*/ 33 h 41"/>
                <a:gd name="T10" fmla="*/ 222 w 222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2" h="41">
                  <a:moveTo>
                    <a:pt x="0" y="25"/>
                  </a:moveTo>
                  <a:cubicBezTo>
                    <a:pt x="9" y="22"/>
                    <a:pt x="34" y="9"/>
                    <a:pt x="52" y="5"/>
                  </a:cubicBezTo>
                  <a:cubicBezTo>
                    <a:pt x="70" y="1"/>
                    <a:pt x="92" y="0"/>
                    <a:pt x="110" y="1"/>
                  </a:cubicBezTo>
                  <a:cubicBezTo>
                    <a:pt x="128" y="2"/>
                    <a:pt x="143" y="6"/>
                    <a:pt x="158" y="11"/>
                  </a:cubicBezTo>
                  <a:cubicBezTo>
                    <a:pt x="173" y="16"/>
                    <a:pt x="189" y="28"/>
                    <a:pt x="200" y="33"/>
                  </a:cubicBezTo>
                  <a:cubicBezTo>
                    <a:pt x="211" y="38"/>
                    <a:pt x="218" y="39"/>
                    <a:pt x="222" y="41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67972" name="AutoShape 36"/>
          <p:cNvSpPr>
            <a:spLocks noChangeArrowheads="1"/>
          </p:cNvSpPr>
          <p:nvPr/>
        </p:nvSpPr>
        <p:spPr bwMode="auto">
          <a:xfrm>
            <a:off x="7235825" y="5157788"/>
            <a:ext cx="1908175" cy="1700212"/>
          </a:xfrm>
          <a:prstGeom prst="wedgeRoundRectCallout">
            <a:avLst>
              <a:gd name="adj1" fmla="val -205741"/>
              <a:gd name="adj2" fmla="val -11405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000000"/>
                </a:solidFill>
                <a:latin typeface="Comic Sans MS" pitchFamily="66" charset="0"/>
              </a:rPr>
              <a:t>Hoe beweegt +deeltje?</a:t>
            </a:r>
          </a:p>
        </p:txBody>
      </p:sp>
      <p:sp>
        <p:nvSpPr>
          <p:cNvPr id="167974" name="AutoShape 38"/>
          <p:cNvSpPr>
            <a:spLocks noChangeArrowheads="1"/>
          </p:cNvSpPr>
          <p:nvPr/>
        </p:nvSpPr>
        <p:spPr bwMode="auto">
          <a:xfrm>
            <a:off x="0" y="476250"/>
            <a:ext cx="1979613" cy="1223963"/>
          </a:xfrm>
          <a:prstGeom prst="wedgeRoundRectCallout">
            <a:avLst>
              <a:gd name="adj1" fmla="val 124176"/>
              <a:gd name="adj2" fmla="val 16686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3333CC"/>
                </a:solidFill>
                <a:latin typeface="Comic Sans MS" pitchFamily="66" charset="0"/>
              </a:rPr>
              <a:t>Richting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3333CC"/>
                </a:solidFill>
                <a:latin typeface="Comic Sans MS" pitchFamily="66" charset="0"/>
              </a:rPr>
              <a:t>I</a:t>
            </a:r>
            <a:r>
              <a:rPr lang="nl-NL" altLang="nl-NL" sz="2800" b="1" baseline="-25000">
                <a:solidFill>
                  <a:srgbClr val="3333CC"/>
                </a:solidFill>
                <a:latin typeface="Comic Sans MS" pitchFamily="66" charset="0"/>
              </a:rPr>
              <a:t>spoel</a:t>
            </a:r>
            <a:r>
              <a:rPr lang="nl-NL" altLang="nl-NL" sz="2800" b="1">
                <a:solidFill>
                  <a:srgbClr val="3333CC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67944" name="AutoShape 8"/>
          <p:cNvSpPr>
            <a:spLocks noChangeArrowheads="1"/>
          </p:cNvSpPr>
          <p:nvPr/>
        </p:nvSpPr>
        <p:spPr bwMode="auto">
          <a:xfrm rot="21069748" flipH="1">
            <a:off x="3230563" y="2794000"/>
            <a:ext cx="1303337" cy="581025"/>
          </a:xfrm>
          <a:prstGeom prst="curvedDownArrow">
            <a:avLst>
              <a:gd name="adj1" fmla="val 2804"/>
              <a:gd name="adj2" fmla="val 22452"/>
              <a:gd name="adj3" fmla="val 3333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68010" name="AutoShape 74"/>
          <p:cNvSpPr>
            <a:spLocks noChangeArrowheads="1"/>
          </p:cNvSpPr>
          <p:nvPr/>
        </p:nvSpPr>
        <p:spPr bwMode="auto">
          <a:xfrm>
            <a:off x="6804025" y="44450"/>
            <a:ext cx="2305050" cy="1368425"/>
          </a:xfrm>
          <a:prstGeom prst="wedgeRoundRectCallout">
            <a:avLst>
              <a:gd name="adj1" fmla="val -57574"/>
              <a:gd name="adj2" fmla="val 20777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3300"/>
                </a:solidFill>
                <a:latin typeface="Comic Sans MS" pitchFamily="66" charset="0"/>
              </a:rPr>
              <a:t>+deeltje doorloopt spiraalbaan</a:t>
            </a:r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5806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67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0"/>
                                        <p:tgtEl>
                                          <p:spTgt spid="1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/>
      <p:bldP spid="167952" grpId="0"/>
      <p:bldP spid="167938" grpId="0" autoUpdateAnimBg="0"/>
      <p:bldP spid="167942" grpId="0" animBg="1"/>
      <p:bldP spid="167945" grpId="0" animBg="1"/>
      <p:bldP spid="167947" grpId="0" animBg="1"/>
      <p:bldP spid="167948" grpId="0" animBg="1"/>
      <p:bldP spid="167949" grpId="0" animBg="1"/>
      <p:bldP spid="167955" grpId="0"/>
      <p:bldP spid="167956" grpId="0"/>
      <p:bldP spid="167957" grpId="0"/>
      <p:bldP spid="167958" grpId="0"/>
      <p:bldP spid="167962" grpId="0" animBg="1"/>
      <p:bldP spid="167972" grpId="0" animBg="1"/>
      <p:bldP spid="167974" grpId="0" animBg="1"/>
      <p:bldP spid="167944" grpId="0" animBg="1"/>
      <p:bldP spid="1680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03" name="Group 43"/>
          <p:cNvGrpSpPr>
            <a:grpSpLocks/>
          </p:cNvGrpSpPr>
          <p:nvPr/>
        </p:nvGrpSpPr>
        <p:grpSpPr bwMode="auto">
          <a:xfrm>
            <a:off x="228600" y="4343400"/>
            <a:ext cx="8686800" cy="1385888"/>
            <a:chOff x="144" y="2736"/>
            <a:chExt cx="5472" cy="873"/>
          </a:xfrm>
        </p:grpSpPr>
        <p:grpSp>
          <p:nvGrpSpPr>
            <p:cNvPr id="6163" name="Group 40"/>
            <p:cNvGrpSpPr>
              <a:grpSpLocks/>
            </p:cNvGrpSpPr>
            <p:nvPr/>
          </p:nvGrpSpPr>
          <p:grpSpPr bwMode="auto">
            <a:xfrm>
              <a:off x="144" y="2736"/>
              <a:ext cx="4464" cy="864"/>
              <a:chOff x="144" y="2736"/>
              <a:chExt cx="4464" cy="864"/>
            </a:xfrm>
          </p:grpSpPr>
          <p:grpSp>
            <p:nvGrpSpPr>
              <p:cNvPr id="6165" name="Group 39"/>
              <p:cNvGrpSpPr>
                <a:grpSpLocks/>
              </p:cNvGrpSpPr>
              <p:nvPr/>
            </p:nvGrpSpPr>
            <p:grpSpPr bwMode="auto">
              <a:xfrm>
                <a:off x="144" y="2736"/>
                <a:ext cx="1356" cy="855"/>
                <a:chOff x="144" y="2736"/>
                <a:chExt cx="1356" cy="855"/>
              </a:xfrm>
            </p:grpSpPr>
            <p:sp>
              <p:nvSpPr>
                <p:cNvPr id="117769" name="Rectangle 9"/>
                <p:cNvSpPr>
                  <a:spLocks noChangeArrowheads="1"/>
                </p:cNvSpPr>
                <p:nvPr/>
              </p:nvSpPr>
              <p:spPr bwMode="auto">
                <a:xfrm>
                  <a:off x="144" y="2736"/>
                  <a:ext cx="43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9</a:t>
                  </a:r>
                  <a:endParaRPr lang="nl-NL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17770" name="Rectangle 10"/>
                <p:cNvSpPr>
                  <a:spLocks noChangeArrowheads="1"/>
                </p:cNvSpPr>
                <p:nvPr/>
              </p:nvSpPr>
              <p:spPr bwMode="auto">
                <a:xfrm>
                  <a:off x="396" y="2784"/>
                  <a:ext cx="1104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8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Be</a:t>
                  </a:r>
                  <a:endParaRPr lang="nl-NL" altLang="nl-NL" sz="8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sp>
            <p:nvSpPr>
              <p:cNvPr id="117774" name="Rectangle 14"/>
              <p:cNvSpPr>
                <a:spLocks noChangeArrowheads="1"/>
              </p:cNvSpPr>
              <p:nvPr/>
            </p:nvSpPr>
            <p:spPr bwMode="auto">
              <a:xfrm>
                <a:off x="3138" y="2736"/>
                <a:ext cx="55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12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17775" name="Rectangle 15"/>
              <p:cNvSpPr>
                <a:spLocks noChangeArrowheads="1"/>
              </p:cNvSpPr>
              <p:nvPr/>
            </p:nvSpPr>
            <p:spPr bwMode="auto">
              <a:xfrm>
                <a:off x="3534" y="2793"/>
                <a:ext cx="642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  <a:endParaRPr lang="nl-NL" altLang="nl-NL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168" name="Line 19"/>
              <p:cNvSpPr>
                <a:spLocks noChangeShapeType="1"/>
              </p:cNvSpPr>
              <p:nvPr/>
            </p:nvSpPr>
            <p:spPr bwMode="auto">
              <a:xfrm>
                <a:off x="2688" y="3216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80" name="Rectangle 20"/>
              <p:cNvSpPr>
                <a:spLocks noChangeArrowheads="1"/>
              </p:cNvSpPr>
              <p:nvPr/>
            </p:nvSpPr>
            <p:spPr bwMode="auto">
              <a:xfrm>
                <a:off x="4080" y="2793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117797" name="Rectangle 37"/>
              <p:cNvSpPr>
                <a:spLocks noChangeArrowheads="1"/>
              </p:cNvSpPr>
              <p:nvPr/>
            </p:nvSpPr>
            <p:spPr bwMode="auto">
              <a:xfrm>
                <a:off x="1200" y="2793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</a:t>
                </a:r>
                <a:endParaRPr lang="nl-NL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sp>
          <p:nvSpPr>
            <p:cNvPr id="117778" name="Rectangle 18"/>
            <p:cNvSpPr>
              <a:spLocks noChangeArrowheads="1"/>
            </p:cNvSpPr>
            <p:nvPr/>
          </p:nvSpPr>
          <p:spPr bwMode="auto">
            <a:xfrm>
              <a:off x="5040" y="2802"/>
              <a:ext cx="576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endParaRPr lang="nl-NL" altLang="nl-NL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7789" name="Rectangle 29"/>
          <p:cNvSpPr>
            <a:spLocks noChangeArrowheads="1"/>
          </p:cNvSpPr>
          <p:nvPr/>
        </p:nvSpPr>
        <p:spPr bwMode="auto">
          <a:xfrm>
            <a:off x="0" y="2073275"/>
            <a:ext cx="9144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Deze notatie betekent:</a:t>
            </a:r>
            <a:endParaRPr lang="nl-NL" altLang="nl-NL" sz="3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8001000" y="4357688"/>
            <a:ext cx="990600" cy="12811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nl-NL" altLang="nl-NL" sz="8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7486650" y="4953000"/>
            <a:ext cx="106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7467600" y="4343400"/>
            <a:ext cx="76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nl-NL" altLang="nl-NL" sz="48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33363" y="5010150"/>
            <a:ext cx="590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nl-NL" altLang="nl-NL" sz="4800" b="1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5257800" y="5024438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nl-NL" altLang="nl-NL" sz="4800" b="1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78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Splijtingsreactie opstellen:</a:t>
            </a:r>
            <a:endParaRPr lang="nl-NL" altLang="nl-NL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7796" name="Group 36"/>
          <p:cNvGrpSpPr>
            <a:grpSpLocks/>
          </p:cNvGrpSpPr>
          <p:nvPr/>
        </p:nvGrpSpPr>
        <p:grpSpPr bwMode="auto">
          <a:xfrm>
            <a:off x="-12700" y="609600"/>
            <a:ext cx="6172200" cy="1376363"/>
            <a:chOff x="240" y="384"/>
            <a:chExt cx="3888" cy="867"/>
          </a:xfrm>
        </p:grpSpPr>
        <p:sp>
          <p:nvSpPr>
            <p:cNvPr id="117786" name="Rectangle 26"/>
            <p:cNvSpPr>
              <a:spLocks noChangeArrowheads="1"/>
            </p:cNvSpPr>
            <p:nvPr/>
          </p:nvSpPr>
          <p:spPr bwMode="auto">
            <a:xfrm>
              <a:off x="534" y="444"/>
              <a:ext cx="3594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Be(</a:t>
              </a:r>
              <a:r>
                <a:rPr lang="en-US" altLang="nl-NL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a</a:t>
              </a:r>
              <a:r>
                <a:rPr lang="en-US" altLang="nl-NL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,X)  C</a:t>
              </a:r>
              <a:endParaRPr lang="nl-NL" altLang="nl-NL" sz="8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7784" name="Rectangle 24"/>
            <p:cNvSpPr>
              <a:spLocks noChangeArrowheads="1"/>
            </p:cNvSpPr>
            <p:nvPr/>
          </p:nvSpPr>
          <p:spPr bwMode="auto">
            <a:xfrm>
              <a:off x="2688" y="384"/>
              <a:ext cx="67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</a:t>
              </a:r>
              <a:endParaRPr lang="nl-NL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7785" name="Rectangle 25"/>
            <p:cNvSpPr>
              <a:spLocks noChangeArrowheads="1"/>
            </p:cNvSpPr>
            <p:nvPr/>
          </p:nvSpPr>
          <p:spPr bwMode="auto">
            <a:xfrm>
              <a:off x="240" y="387"/>
              <a:ext cx="62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9</a:t>
              </a:r>
              <a:endParaRPr lang="nl-NL" altLang="nl-NL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0" y="2681288"/>
            <a:ext cx="88931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Be-9 wordt beschoten met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-deeltjes,</a:t>
            </a:r>
            <a:r>
              <a:rPr lang="en-US" altLang="nl-NL" sz="3600">
                <a:solidFill>
                  <a:srgbClr val="000000"/>
                </a:solidFill>
              </a:rPr>
              <a:t> </a:t>
            </a:r>
            <a:br>
              <a:rPr lang="en-US" altLang="nl-NL" sz="3600">
                <a:solidFill>
                  <a:srgbClr val="000000"/>
                </a:solidFill>
              </a:rPr>
            </a:b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splijtingsproducten zijn C-12 en X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17804" name="Group 44"/>
          <p:cNvGrpSpPr>
            <a:grpSpLocks/>
          </p:cNvGrpSpPr>
          <p:nvPr/>
        </p:nvGrpSpPr>
        <p:grpSpPr bwMode="auto">
          <a:xfrm>
            <a:off x="2433638" y="4267200"/>
            <a:ext cx="1833562" cy="1676400"/>
            <a:chOff x="1533" y="2688"/>
            <a:chExt cx="1155" cy="1056"/>
          </a:xfrm>
        </p:grpSpPr>
        <p:sp>
          <p:nvSpPr>
            <p:cNvPr id="117793" name="Rectangle 33"/>
            <p:cNvSpPr>
              <a:spLocks noChangeArrowheads="1"/>
            </p:cNvSpPr>
            <p:nvPr/>
          </p:nvSpPr>
          <p:spPr bwMode="auto">
            <a:xfrm>
              <a:off x="1533" y="3168"/>
              <a:ext cx="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8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nl-NL" altLang="nl-NL" sz="4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7794" name="Rectangle 34"/>
            <p:cNvSpPr>
              <a:spLocks noChangeArrowheads="1"/>
            </p:cNvSpPr>
            <p:nvPr/>
          </p:nvSpPr>
          <p:spPr bwMode="auto">
            <a:xfrm>
              <a:off x="1539" y="2688"/>
              <a:ext cx="34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8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nl-NL" altLang="nl-NL" sz="4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7795" name="Rectangle 35"/>
            <p:cNvSpPr>
              <a:spLocks noChangeArrowheads="1"/>
            </p:cNvSpPr>
            <p:nvPr/>
          </p:nvSpPr>
          <p:spPr bwMode="auto">
            <a:xfrm>
              <a:off x="1728" y="2784"/>
              <a:ext cx="960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</a:t>
              </a:r>
              <a:endParaRPr lang="nl-NL" altLang="nl-NL" sz="8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95649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9" grpId="0" autoUpdateAnimBg="0"/>
      <p:bldP spid="117781" grpId="0" animBg="1" autoUpdateAnimBg="0"/>
      <p:bldP spid="117776" grpId="0" autoUpdateAnimBg="0"/>
      <p:bldP spid="117777" grpId="0" autoUpdateAnimBg="0"/>
      <p:bldP spid="117768" grpId="0" autoUpdateAnimBg="0"/>
      <p:bldP spid="117773" grpId="0" autoUpdateAnimBg="0"/>
      <p:bldP spid="117782" grpId="0" autoUpdateAnimBg="0"/>
      <p:bldP spid="11779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42" name="Picture 10" descr="JET j82-348c2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4" name="AutoShape 12"/>
          <p:cNvSpPr>
            <a:spLocks noChangeArrowheads="1"/>
          </p:cNvSpPr>
          <p:nvPr/>
        </p:nvSpPr>
        <p:spPr bwMode="auto">
          <a:xfrm>
            <a:off x="6553200" y="533400"/>
            <a:ext cx="2590800" cy="1095375"/>
          </a:xfrm>
          <a:prstGeom prst="wedgeRoundRectCallout">
            <a:avLst>
              <a:gd name="adj1" fmla="val -80148"/>
              <a:gd name="adj2" fmla="val 2840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000">
                <a:solidFill>
                  <a:srgbClr val="00CC99"/>
                </a:solidFill>
              </a:rPr>
              <a:t>8 transformatoren t.b.v. verhitting plasma</a:t>
            </a:r>
            <a:endParaRPr lang="nl-NL" altLang="nl-NL" sz="2000">
              <a:solidFill>
                <a:srgbClr val="00CC99"/>
              </a:solidFill>
            </a:endParaRPr>
          </a:p>
        </p:txBody>
      </p:sp>
      <p:sp>
        <p:nvSpPr>
          <p:cNvPr id="172045" name="AutoShape 13"/>
          <p:cNvSpPr>
            <a:spLocks noChangeArrowheads="1"/>
          </p:cNvSpPr>
          <p:nvPr/>
        </p:nvSpPr>
        <p:spPr bwMode="auto">
          <a:xfrm>
            <a:off x="6705600" y="2997200"/>
            <a:ext cx="2438400" cy="762000"/>
          </a:xfrm>
          <a:prstGeom prst="wedgeRoundRectCallout">
            <a:avLst>
              <a:gd name="adj1" fmla="val -149611"/>
              <a:gd name="adj2" fmla="val -1958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000">
                <a:solidFill>
                  <a:srgbClr val="00CC99"/>
                </a:solidFill>
              </a:rPr>
              <a:t>Torus met plasma is secundaire winding</a:t>
            </a:r>
            <a:endParaRPr lang="nl-NL" altLang="nl-NL" sz="2000">
              <a:solidFill>
                <a:srgbClr val="00CC99"/>
              </a:solidFill>
            </a:endParaRPr>
          </a:p>
        </p:txBody>
      </p:sp>
      <p:sp>
        <p:nvSpPr>
          <p:cNvPr id="172046" name="AutoShape 14"/>
          <p:cNvSpPr>
            <a:spLocks noChangeArrowheads="1"/>
          </p:cNvSpPr>
          <p:nvPr/>
        </p:nvSpPr>
        <p:spPr bwMode="auto">
          <a:xfrm>
            <a:off x="6227763" y="5791200"/>
            <a:ext cx="2916237" cy="1066800"/>
          </a:xfrm>
          <a:prstGeom prst="wedgeRoundRectCallout">
            <a:avLst>
              <a:gd name="adj1" fmla="val -162412"/>
              <a:gd name="adj2" fmla="val -3589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000" b="1">
                <a:solidFill>
                  <a:srgbClr val="3333CC"/>
                </a:solidFill>
              </a:rPr>
              <a:t>Supergeleidende spoel voor toroïdale veld t.b.v. opsluiting (4 K)</a:t>
            </a:r>
            <a:endParaRPr lang="nl-NL" altLang="nl-NL" sz="2000" b="1">
              <a:solidFill>
                <a:srgbClr val="3333CC"/>
              </a:solidFill>
            </a:endParaRPr>
          </a:p>
        </p:txBody>
      </p:sp>
      <p:sp>
        <p:nvSpPr>
          <p:cNvPr id="172048" name="AutoShape 16"/>
          <p:cNvSpPr>
            <a:spLocks noChangeArrowheads="1"/>
          </p:cNvSpPr>
          <p:nvPr/>
        </p:nvSpPr>
        <p:spPr bwMode="auto">
          <a:xfrm>
            <a:off x="6629400" y="1752600"/>
            <a:ext cx="2335213" cy="1100138"/>
          </a:xfrm>
          <a:prstGeom prst="wedgeRoundRectCallout">
            <a:avLst>
              <a:gd name="adj1" fmla="val -76444"/>
              <a:gd name="adj2" fmla="val -569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000">
                <a:solidFill>
                  <a:srgbClr val="00CC99"/>
                </a:solidFill>
              </a:rPr>
              <a:t>Primaire windingen weggelaten</a:t>
            </a:r>
            <a:endParaRPr lang="nl-NL" altLang="nl-NL" sz="200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987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4" grpId="0" animBg="1" autoUpdateAnimBg="0"/>
      <p:bldP spid="172045" grpId="0" animBg="1" autoUpdateAnimBg="0"/>
      <p:bldP spid="172046" grpId="0" animBg="1" autoUpdateAnimBg="0"/>
      <p:bldP spid="172048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JET inside torus J98103-175x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7462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28600" y="2209800"/>
            <a:ext cx="8686800" cy="2590800"/>
          </a:xfrm>
          <a:prstGeom prst="rect">
            <a:avLst/>
          </a:prstGeom>
          <a:solidFill>
            <a:srgbClr val="CCE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876800" y="4953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000099"/>
                </a:solidFill>
              </a:rPr>
              <a:t>… en 17,6 MeV!</a:t>
            </a:r>
          </a:p>
        </p:txBody>
      </p:sp>
      <p:pic>
        <p:nvPicPr>
          <p:cNvPr id="54276" name="Picture 4" descr="fusion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077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12725" y="1554163"/>
            <a:ext cx="8931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 i="1">
                <a:solidFill>
                  <a:srgbClr val="000099"/>
                </a:solidFill>
                <a:latin typeface="Bookman Old Style" pitchFamily="18" charset="0"/>
              </a:rPr>
              <a:t>deuterium  tritium        helium            neutron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0" y="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4000" b="1">
                <a:solidFill>
                  <a:srgbClr val="000099"/>
                </a:solidFill>
              </a:rPr>
              <a:t>De fusiereactie</a:t>
            </a:r>
            <a:endParaRPr lang="nl-NL" altLang="nl-NL" sz="4000" b="1" noProof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9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37"/>
          <p:cNvGrpSpPr>
            <a:grpSpLocks/>
          </p:cNvGrpSpPr>
          <p:nvPr/>
        </p:nvGrpSpPr>
        <p:grpSpPr bwMode="auto">
          <a:xfrm>
            <a:off x="0" y="417513"/>
            <a:ext cx="9144000" cy="4673600"/>
            <a:chOff x="0" y="384"/>
            <a:chExt cx="5760" cy="2944"/>
          </a:xfrm>
        </p:grpSpPr>
        <p:grpSp>
          <p:nvGrpSpPr>
            <p:cNvPr id="55307" name="Group 36"/>
            <p:cNvGrpSpPr>
              <a:grpSpLocks/>
            </p:cNvGrpSpPr>
            <p:nvPr/>
          </p:nvGrpSpPr>
          <p:grpSpPr bwMode="auto">
            <a:xfrm>
              <a:off x="0" y="384"/>
              <a:ext cx="5760" cy="2944"/>
              <a:chOff x="0" y="384"/>
              <a:chExt cx="5760" cy="2944"/>
            </a:xfrm>
          </p:grpSpPr>
          <p:grpSp>
            <p:nvGrpSpPr>
              <p:cNvPr id="55311" name="Group 33"/>
              <p:cNvGrpSpPr>
                <a:grpSpLocks/>
              </p:cNvGrpSpPr>
              <p:nvPr/>
            </p:nvGrpSpPr>
            <p:grpSpPr bwMode="auto">
              <a:xfrm>
                <a:off x="0" y="384"/>
                <a:ext cx="5760" cy="2944"/>
                <a:chOff x="0" y="384"/>
                <a:chExt cx="5760" cy="2944"/>
              </a:xfrm>
            </p:grpSpPr>
            <p:grpSp>
              <p:nvGrpSpPr>
                <p:cNvPr id="55313" name="Group 31"/>
                <p:cNvGrpSpPr>
                  <a:grpSpLocks/>
                </p:cNvGrpSpPr>
                <p:nvPr/>
              </p:nvGrpSpPr>
              <p:grpSpPr bwMode="auto">
                <a:xfrm>
                  <a:off x="0" y="384"/>
                  <a:ext cx="5760" cy="2944"/>
                  <a:chOff x="0" y="384"/>
                  <a:chExt cx="5760" cy="2944"/>
                </a:xfrm>
              </p:grpSpPr>
              <p:pic>
                <p:nvPicPr>
                  <p:cNvPr id="55329" name="Picture 4" descr="fusiereactor schema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384"/>
                    <a:ext cx="5760" cy="29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533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890"/>
                    <a:ext cx="681" cy="1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altLang="nl-NL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53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48" y="2387"/>
                  <a:ext cx="544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b="1">
                      <a:solidFill>
                        <a:srgbClr val="000000"/>
                      </a:solidFill>
                    </a:rPr>
                    <a:t>H-2</a:t>
                  </a:r>
                </a:p>
              </p:txBody>
            </p:sp>
            <p:sp>
              <p:nvSpPr>
                <p:cNvPr id="553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0" y="3022"/>
                  <a:ext cx="907" cy="2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sz="2000">
                      <a:solidFill>
                        <a:srgbClr val="000000"/>
                      </a:solidFill>
                    </a:rPr>
                    <a:t>Deuterium</a:t>
                  </a:r>
                </a:p>
              </p:txBody>
            </p:sp>
            <p:sp>
              <p:nvSpPr>
                <p:cNvPr id="553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429" y="2387"/>
                  <a:ext cx="544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b="1">
                      <a:solidFill>
                        <a:srgbClr val="000000"/>
                      </a:solidFill>
                    </a:rPr>
                    <a:t>H-3</a:t>
                  </a:r>
                </a:p>
              </p:txBody>
            </p:sp>
            <p:sp>
              <p:nvSpPr>
                <p:cNvPr id="553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608" y="2886"/>
                  <a:ext cx="952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b="1">
                      <a:solidFill>
                        <a:srgbClr val="000000"/>
                      </a:solidFill>
                    </a:rPr>
                    <a:t>H-3</a:t>
                  </a:r>
                </a:p>
              </p:txBody>
            </p:sp>
            <p:sp>
              <p:nvSpPr>
                <p:cNvPr id="5531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517" y="2877"/>
                  <a:ext cx="499" cy="0"/>
                </a:xfrm>
                <a:prstGeom prst="line">
                  <a:avLst/>
                </a:prstGeom>
                <a:noFill/>
                <a:ln w="76200">
                  <a:solidFill>
                    <a:srgbClr val="FF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319" name="Line 16"/>
                <p:cNvSpPr>
                  <a:spLocks noChangeShapeType="1"/>
                </p:cNvSpPr>
                <p:nvPr/>
              </p:nvSpPr>
              <p:spPr bwMode="auto">
                <a:xfrm>
                  <a:off x="703" y="2886"/>
                  <a:ext cx="317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320" name="Freeform 17"/>
                <p:cNvSpPr>
                  <a:spLocks/>
                </p:cNvSpPr>
                <p:nvPr/>
              </p:nvSpPr>
              <p:spPr bwMode="auto">
                <a:xfrm>
                  <a:off x="1243" y="2378"/>
                  <a:ext cx="1" cy="228"/>
                </a:xfrm>
                <a:custGeom>
                  <a:avLst/>
                  <a:gdLst>
                    <a:gd name="T0" fmla="*/ 0 w 1"/>
                    <a:gd name="T1" fmla="*/ 228 h 228"/>
                    <a:gd name="T2" fmla="*/ 0 w 1"/>
                    <a:gd name="T3" fmla="*/ 0 h 2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228">
                      <a:moveTo>
                        <a:pt x="0" y="22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 cmpd="sng">
                  <a:solidFill>
                    <a:schemeClr val="accent2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321" name="Freeform 18"/>
                <p:cNvSpPr>
                  <a:spLocks/>
                </p:cNvSpPr>
                <p:nvPr/>
              </p:nvSpPr>
              <p:spPr bwMode="auto">
                <a:xfrm>
                  <a:off x="1428" y="2387"/>
                  <a:ext cx="1" cy="228"/>
                </a:xfrm>
                <a:custGeom>
                  <a:avLst/>
                  <a:gdLst>
                    <a:gd name="T0" fmla="*/ 0 w 1"/>
                    <a:gd name="T1" fmla="*/ 228 h 228"/>
                    <a:gd name="T2" fmla="*/ 0 w 1"/>
                    <a:gd name="T3" fmla="*/ 0 h 2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228">
                      <a:moveTo>
                        <a:pt x="0" y="22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 cmpd="sng">
                  <a:solidFill>
                    <a:schemeClr val="accent2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322" name="Line 20"/>
                <p:cNvSpPr>
                  <a:spLocks noChangeShapeType="1"/>
                </p:cNvSpPr>
                <p:nvPr/>
              </p:nvSpPr>
              <p:spPr bwMode="auto">
                <a:xfrm>
                  <a:off x="612" y="1742"/>
                  <a:ext cx="726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323" name="Line 22"/>
                <p:cNvSpPr>
                  <a:spLocks noChangeShapeType="1"/>
                </p:cNvSpPr>
                <p:nvPr/>
              </p:nvSpPr>
              <p:spPr bwMode="auto">
                <a:xfrm>
                  <a:off x="2491" y="1788"/>
                  <a:ext cx="499" cy="0"/>
                </a:xfrm>
                <a:prstGeom prst="line">
                  <a:avLst/>
                </a:prstGeom>
                <a:noFill/>
                <a:ln w="76200">
                  <a:solidFill>
                    <a:srgbClr val="FF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32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8" y="845"/>
                  <a:ext cx="590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>
                      <a:solidFill>
                        <a:srgbClr val="000000"/>
                      </a:solidFill>
                    </a:rPr>
                    <a:t>Torus</a:t>
                  </a:r>
                </a:p>
              </p:txBody>
            </p:sp>
            <p:sp>
              <p:nvSpPr>
                <p:cNvPr id="5532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75" y="436"/>
                  <a:ext cx="1316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>
                      <a:solidFill>
                        <a:srgbClr val="000000"/>
                      </a:solidFill>
                    </a:rPr>
                    <a:t>Afbuigspoel</a:t>
                  </a:r>
                </a:p>
              </p:txBody>
            </p:sp>
            <p:sp>
              <p:nvSpPr>
                <p:cNvPr id="5532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001" y="1344"/>
                  <a:ext cx="998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 b="1">
                      <a:solidFill>
                        <a:srgbClr val="FF3300"/>
                      </a:solidFill>
                    </a:rPr>
                    <a:t>Lithium</a:t>
                  </a:r>
                </a:p>
              </p:txBody>
            </p:sp>
            <p:sp>
              <p:nvSpPr>
                <p:cNvPr id="5532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656" y="824"/>
                  <a:ext cx="122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altLang="nl-NL">
                      <a:solidFill>
                        <a:srgbClr val="000000"/>
                      </a:solidFill>
                    </a:rPr>
                    <a:t>Afscherming</a:t>
                  </a:r>
                </a:p>
              </p:txBody>
            </p:sp>
            <p:sp>
              <p:nvSpPr>
                <p:cNvPr id="55328" name="Freeform 32"/>
                <p:cNvSpPr>
                  <a:spLocks/>
                </p:cNvSpPr>
                <p:nvPr/>
              </p:nvSpPr>
              <p:spPr bwMode="auto">
                <a:xfrm>
                  <a:off x="1590" y="981"/>
                  <a:ext cx="112" cy="348"/>
                </a:xfrm>
                <a:custGeom>
                  <a:avLst/>
                  <a:gdLst>
                    <a:gd name="T0" fmla="*/ 112 w 112"/>
                    <a:gd name="T1" fmla="*/ 0 h 348"/>
                    <a:gd name="T2" fmla="*/ 0 w 112"/>
                    <a:gd name="T3" fmla="*/ 0 h 348"/>
                    <a:gd name="T4" fmla="*/ 3 w 112"/>
                    <a:gd name="T5" fmla="*/ 348 h 3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2" h="348">
                      <a:moveTo>
                        <a:pt x="112" y="0"/>
                      </a:moveTo>
                      <a:lnTo>
                        <a:pt x="0" y="0"/>
                      </a:lnTo>
                      <a:lnTo>
                        <a:pt x="3" y="348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5312" name="Rectangle 35"/>
              <p:cNvSpPr>
                <a:spLocks noChangeArrowheads="1"/>
              </p:cNvSpPr>
              <p:nvPr/>
            </p:nvSpPr>
            <p:spPr bwMode="auto">
              <a:xfrm>
                <a:off x="2154" y="1933"/>
                <a:ext cx="318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l-NL" alt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308" name="Text Box 19"/>
            <p:cNvSpPr txBox="1">
              <a:spLocks noChangeArrowheads="1"/>
            </p:cNvSpPr>
            <p:nvPr/>
          </p:nvSpPr>
          <p:spPr bwMode="auto">
            <a:xfrm>
              <a:off x="45" y="1588"/>
              <a:ext cx="635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FF3300"/>
                  </a:solidFill>
                </a:rPr>
                <a:t>Plasma</a:t>
              </a:r>
            </a:p>
          </p:txBody>
        </p:sp>
        <p:sp>
          <p:nvSpPr>
            <p:cNvPr id="55309" name="Text Box 21"/>
            <p:cNvSpPr txBox="1">
              <a:spLocks noChangeArrowheads="1"/>
            </p:cNvSpPr>
            <p:nvPr/>
          </p:nvSpPr>
          <p:spPr bwMode="auto">
            <a:xfrm>
              <a:off x="2064" y="1842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>
                  <a:solidFill>
                    <a:srgbClr val="000000"/>
                  </a:solidFill>
                </a:rPr>
                <a:t>Pomp</a:t>
              </a:r>
            </a:p>
          </p:txBody>
        </p:sp>
        <p:sp>
          <p:nvSpPr>
            <p:cNvPr id="55310" name="Line 27"/>
            <p:cNvSpPr>
              <a:spLocks noChangeShapeType="1"/>
            </p:cNvSpPr>
            <p:nvPr/>
          </p:nvSpPr>
          <p:spPr bwMode="auto">
            <a:xfrm flipH="1">
              <a:off x="1555" y="1507"/>
              <a:ext cx="499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55299" name="Freeform 24"/>
          <p:cNvSpPr>
            <a:spLocks/>
          </p:cNvSpPr>
          <p:nvPr/>
        </p:nvSpPr>
        <p:spPr bwMode="auto">
          <a:xfrm>
            <a:off x="1909763" y="1058863"/>
            <a:ext cx="6350" cy="785812"/>
          </a:xfrm>
          <a:custGeom>
            <a:avLst/>
            <a:gdLst>
              <a:gd name="T0" fmla="*/ 6350 w 4"/>
              <a:gd name="T1" fmla="*/ 0 h 495"/>
              <a:gd name="T2" fmla="*/ 0 w 4"/>
              <a:gd name="T3" fmla="*/ 785812 h 4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495">
                <a:moveTo>
                  <a:pt x="4" y="0"/>
                </a:moveTo>
                <a:lnTo>
                  <a:pt x="0" y="49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altLang="nl-NL" sz="2800" b="1" smtClean="0">
                <a:solidFill>
                  <a:schemeClr val="accent1"/>
                </a:solidFill>
              </a:rPr>
              <a:t>Tokamak fusiereactor (H-2 = D en H-3 = T)</a:t>
            </a:r>
            <a:endParaRPr lang="nl-NL" altLang="nl-NL" sz="2800" b="1" smtClean="0">
              <a:solidFill>
                <a:schemeClr val="accent1"/>
              </a:solidFill>
            </a:endParaRP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0" y="5487988"/>
            <a:ext cx="6156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800" b="1" smtClean="0">
                <a:solidFill>
                  <a:srgbClr val="00CC99"/>
                </a:solidFill>
              </a:rPr>
              <a:t>Li-7 + </a:t>
            </a:r>
            <a:r>
              <a:rPr lang="en-US" altLang="nl-NL" sz="2800" b="1" smtClean="0">
                <a:solidFill>
                  <a:srgbClr val="FF3300"/>
                </a:solidFill>
              </a:rPr>
              <a:t>n</a:t>
            </a:r>
            <a:r>
              <a:rPr lang="en-US" altLang="nl-NL" sz="2800" b="1" smtClean="0">
                <a:solidFill>
                  <a:srgbClr val="00CC99"/>
                </a:solidFill>
              </a:rPr>
              <a:t>  + 2,5 MeV </a:t>
            </a:r>
            <a:r>
              <a:rPr lang="en-US" altLang="nl-NL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FF3300"/>
                </a:solidFill>
              </a:rPr>
              <a:t>H-3</a:t>
            </a:r>
            <a:r>
              <a:rPr lang="en-US" altLang="nl-NL" sz="2800" b="1" smtClean="0">
                <a:solidFill>
                  <a:srgbClr val="00CC99"/>
                </a:solidFill>
              </a:rPr>
              <a:t> + He-4 + </a:t>
            </a:r>
            <a:r>
              <a:rPr lang="en-US" altLang="nl-NL" sz="2800" b="1" smtClean="0">
                <a:solidFill>
                  <a:srgbClr val="3333CC"/>
                </a:solidFill>
              </a:rPr>
              <a:t>n</a:t>
            </a:r>
            <a:endParaRPr lang="nl-NL" altLang="nl-NL" sz="2800" b="1" smtClean="0">
              <a:solidFill>
                <a:srgbClr val="3333CC"/>
              </a:solidFill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0" y="5919788"/>
            <a:ext cx="57245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800" b="1" smtClean="0">
                <a:solidFill>
                  <a:srgbClr val="00CC99"/>
                </a:solidFill>
              </a:rPr>
              <a:t>Li-6 + </a:t>
            </a:r>
            <a:r>
              <a:rPr lang="en-US" altLang="nl-NL" sz="2800" b="1" smtClean="0">
                <a:solidFill>
                  <a:srgbClr val="3333CC"/>
                </a:solidFill>
              </a:rPr>
              <a:t>n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FF3300"/>
                </a:solidFill>
              </a:rPr>
              <a:t>H-3</a:t>
            </a:r>
            <a:r>
              <a:rPr lang="en-US" altLang="nl-NL" sz="2800" b="1" smtClean="0">
                <a:solidFill>
                  <a:srgbClr val="00CC99"/>
                </a:solidFill>
              </a:rPr>
              <a:t> + He-4 + 4,8 MeV</a:t>
            </a:r>
            <a:endParaRPr lang="nl-NL" altLang="nl-NL" sz="2800" b="1" smtClean="0">
              <a:solidFill>
                <a:srgbClr val="00CC99"/>
              </a:solidFill>
            </a:endParaRPr>
          </a:p>
        </p:txBody>
      </p:sp>
      <p:sp>
        <p:nvSpPr>
          <p:cNvPr id="169992" name="AutoShape 8"/>
          <p:cNvSpPr>
            <a:spLocks noChangeArrowheads="1"/>
          </p:cNvSpPr>
          <p:nvPr/>
        </p:nvSpPr>
        <p:spPr bwMode="auto">
          <a:xfrm>
            <a:off x="6629400" y="5410200"/>
            <a:ext cx="2133600" cy="898525"/>
          </a:xfrm>
          <a:prstGeom prst="wedgeRoundRectCallout">
            <a:avLst>
              <a:gd name="adj1" fmla="val -242412"/>
              <a:gd name="adj2" fmla="val -3452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6600"/>
                </a:solidFill>
              </a:rPr>
              <a:t>Mantel van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6600"/>
                </a:solidFill>
              </a:rPr>
              <a:t>Li-6 en Li-7</a:t>
            </a:r>
            <a:endParaRPr lang="nl-NL" altLang="nl-NL" sz="2800" b="1">
              <a:solidFill>
                <a:srgbClr val="FF6600"/>
              </a:solidFill>
            </a:endParaRP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0" y="5013325"/>
            <a:ext cx="64436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800" b="1" u="sng" smtClean="0">
                <a:solidFill>
                  <a:srgbClr val="FF3300"/>
                </a:solidFill>
              </a:rPr>
              <a:t>Fusie</a:t>
            </a:r>
            <a:r>
              <a:rPr lang="en-US" altLang="nl-NL" sz="2800" b="1" smtClean="0">
                <a:solidFill>
                  <a:srgbClr val="00CC99"/>
                </a:solidFill>
              </a:rPr>
              <a:t> H-2 + </a:t>
            </a:r>
            <a:r>
              <a:rPr lang="en-US" altLang="nl-NL" sz="2800" b="1" smtClean="0">
                <a:solidFill>
                  <a:srgbClr val="FF3300"/>
                </a:solidFill>
              </a:rPr>
              <a:t>H-3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 smtClean="0">
                <a:solidFill>
                  <a:srgbClr val="00CC99"/>
                </a:solidFill>
              </a:rPr>
              <a:t>  He-4 + </a:t>
            </a:r>
            <a:r>
              <a:rPr lang="en-US" altLang="nl-NL" sz="2800" b="1" smtClean="0">
                <a:solidFill>
                  <a:srgbClr val="FF3300"/>
                </a:solidFill>
              </a:rPr>
              <a:t>n</a:t>
            </a:r>
            <a:r>
              <a:rPr lang="en-US" altLang="nl-NL" sz="2800" b="1" smtClean="0">
                <a:solidFill>
                  <a:srgbClr val="00CC99"/>
                </a:solidFill>
              </a:rPr>
              <a:t> + 14,6 MeV</a:t>
            </a:r>
            <a:endParaRPr lang="nl-NL" altLang="nl-NL" sz="2800" b="1" smtClean="0">
              <a:solidFill>
                <a:srgbClr val="00CC99"/>
              </a:solidFill>
            </a:endParaRPr>
          </a:p>
        </p:txBody>
      </p:sp>
      <p:sp>
        <p:nvSpPr>
          <p:cNvPr id="169998" name="AutoShape 14"/>
          <p:cNvSpPr>
            <a:spLocks noChangeArrowheads="1"/>
          </p:cNvSpPr>
          <p:nvPr/>
        </p:nvSpPr>
        <p:spPr bwMode="auto">
          <a:xfrm>
            <a:off x="6732588" y="0"/>
            <a:ext cx="2411412" cy="476250"/>
          </a:xfrm>
          <a:prstGeom prst="wedgeRoundRectCallout">
            <a:avLst>
              <a:gd name="adj1" fmla="val -113593"/>
              <a:gd name="adj2" fmla="val 48066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6600"/>
                </a:solidFill>
              </a:rPr>
              <a:t>H-3 scheider</a:t>
            </a:r>
            <a:endParaRPr lang="nl-NL" altLang="nl-NL" sz="2800" b="1">
              <a:solidFill>
                <a:srgbClr val="FF6600"/>
              </a:solidFill>
            </a:endParaRPr>
          </a:p>
        </p:txBody>
      </p:sp>
      <p:sp>
        <p:nvSpPr>
          <p:cNvPr id="170022" name="Rectangle 38"/>
          <p:cNvSpPr>
            <a:spLocks noChangeArrowheads="1"/>
          </p:cNvSpPr>
          <p:nvPr/>
        </p:nvSpPr>
        <p:spPr bwMode="auto">
          <a:xfrm>
            <a:off x="0" y="6381750"/>
            <a:ext cx="91090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000000"/>
                </a:solidFill>
              </a:rPr>
              <a:t>Aanmaak van</a:t>
            </a:r>
            <a:r>
              <a:rPr lang="en-US" altLang="nl-NL" sz="2800" b="1">
                <a:solidFill>
                  <a:srgbClr val="FF6600"/>
                </a:solidFill>
              </a:rPr>
              <a:t> </a:t>
            </a:r>
            <a:r>
              <a:rPr lang="en-US" altLang="nl-NL" sz="2800" b="1">
                <a:solidFill>
                  <a:srgbClr val="FF3300"/>
                </a:solidFill>
              </a:rPr>
              <a:t>H-3</a:t>
            </a:r>
            <a:r>
              <a:rPr lang="en-US" altLang="nl-NL" sz="2800" b="1">
                <a:solidFill>
                  <a:srgbClr val="FF6600"/>
                </a:solidFill>
              </a:rPr>
              <a:t> </a:t>
            </a:r>
            <a:r>
              <a:rPr lang="en-US" altLang="nl-NL" sz="2800" b="1">
                <a:solidFill>
                  <a:srgbClr val="000000"/>
                </a:solidFill>
              </a:rPr>
              <a:t>uit Li.</a:t>
            </a:r>
            <a:endParaRPr lang="nl-NL" altLang="nl-NL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978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9" grpId="0" autoUpdateAnimBg="0"/>
      <p:bldP spid="169990" grpId="0" autoUpdateAnimBg="0"/>
      <p:bldP spid="169992" grpId="0" animBg="1" autoUpdateAnimBg="0"/>
      <p:bldP spid="169993" grpId="0" autoUpdateAnimBg="0"/>
      <p:bldP spid="169998" grpId="0" animBg="1" autoUpdateAnimBg="0"/>
      <p:bldP spid="1700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29" name="Group 17"/>
          <p:cNvGrpSpPr>
            <a:grpSpLocks/>
          </p:cNvGrpSpPr>
          <p:nvPr/>
        </p:nvGrpSpPr>
        <p:grpSpPr bwMode="auto">
          <a:xfrm>
            <a:off x="0" y="0"/>
            <a:ext cx="7164388" cy="6867525"/>
            <a:chOff x="0" y="0"/>
            <a:chExt cx="4513" cy="4326"/>
          </a:xfrm>
        </p:grpSpPr>
        <p:grpSp>
          <p:nvGrpSpPr>
            <p:cNvPr id="56330" name="Group 16"/>
            <p:cNvGrpSpPr>
              <a:grpSpLocks/>
            </p:cNvGrpSpPr>
            <p:nvPr/>
          </p:nvGrpSpPr>
          <p:grpSpPr bwMode="auto">
            <a:xfrm>
              <a:off x="0" y="0"/>
              <a:ext cx="4513" cy="4326"/>
              <a:chOff x="0" y="0"/>
              <a:chExt cx="4513" cy="4326"/>
            </a:xfrm>
          </p:grpSpPr>
          <p:pic>
            <p:nvPicPr>
              <p:cNvPr id="56332" name="Picture 2" descr="fusiereact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513" cy="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33" name="Line 10"/>
              <p:cNvSpPr>
                <a:spLocks noChangeShapeType="1"/>
              </p:cNvSpPr>
              <p:nvPr/>
            </p:nvSpPr>
            <p:spPr bwMode="auto">
              <a:xfrm flipV="1">
                <a:off x="3288" y="890"/>
                <a:ext cx="0" cy="45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4" name="Freeform 12"/>
              <p:cNvSpPr>
                <a:spLocks/>
              </p:cNvSpPr>
              <p:nvPr/>
            </p:nvSpPr>
            <p:spPr bwMode="auto">
              <a:xfrm>
                <a:off x="805" y="741"/>
                <a:ext cx="365" cy="9"/>
              </a:xfrm>
              <a:custGeom>
                <a:avLst/>
                <a:gdLst>
                  <a:gd name="T0" fmla="*/ 0 w 365"/>
                  <a:gd name="T1" fmla="*/ 0 h 9"/>
                  <a:gd name="T2" fmla="*/ 365 w 365"/>
                  <a:gd name="T3" fmla="*/ 9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5" h="9">
                    <a:moveTo>
                      <a:pt x="0" y="0"/>
                    </a:moveTo>
                    <a:lnTo>
                      <a:pt x="365" y="9"/>
                    </a:ln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3515" y="2024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192517" name="AutoShape 5"/>
          <p:cNvSpPr>
            <a:spLocks noChangeArrowheads="1"/>
          </p:cNvSpPr>
          <p:nvPr/>
        </p:nvSpPr>
        <p:spPr bwMode="auto">
          <a:xfrm>
            <a:off x="6732588" y="0"/>
            <a:ext cx="2411412" cy="908050"/>
          </a:xfrm>
          <a:prstGeom prst="wedgeRoundRectCallout">
            <a:avLst>
              <a:gd name="adj1" fmla="val -108787"/>
              <a:gd name="adj2" fmla="val 14527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0000"/>
                </a:solidFill>
              </a:rPr>
              <a:t>T-3 uit mantel</a:t>
            </a:r>
            <a:endParaRPr lang="nl-NL" altLang="nl-NL" sz="2800" b="1">
              <a:solidFill>
                <a:srgbClr val="FF0000"/>
              </a:solidFill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0" y="5343525"/>
            <a:ext cx="6443663" cy="5334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800" b="1" smtClean="0">
                <a:solidFill>
                  <a:srgbClr val="FF3300"/>
                </a:solidFill>
              </a:rPr>
              <a:t>Fusie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000000"/>
                </a:solidFill>
              </a:rPr>
              <a:t>D-2 +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FF3300"/>
                </a:solidFill>
              </a:rPr>
              <a:t>T-3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 smtClean="0">
                <a:solidFill>
                  <a:srgbClr val="000000"/>
                </a:solidFill>
              </a:rPr>
              <a:t>  He-4 +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3333CC"/>
                </a:solidFill>
              </a:rPr>
              <a:t>n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000000"/>
                </a:solidFill>
              </a:rPr>
              <a:t>+ 17,6 MeV</a:t>
            </a:r>
            <a:endParaRPr lang="nl-NL" altLang="nl-NL" sz="2800" b="1" smtClean="0">
              <a:solidFill>
                <a:srgbClr val="000000"/>
              </a:solidFill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0" y="5805488"/>
            <a:ext cx="6156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800" b="1" smtClean="0">
                <a:solidFill>
                  <a:srgbClr val="000000"/>
                </a:solidFill>
              </a:rPr>
              <a:t>Li-7 +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FF3300"/>
                </a:solidFill>
              </a:rPr>
              <a:t>n</a:t>
            </a:r>
            <a:r>
              <a:rPr lang="en-US" altLang="nl-NL" sz="2800" b="1" smtClean="0">
                <a:solidFill>
                  <a:srgbClr val="00CC99"/>
                </a:solidFill>
              </a:rPr>
              <a:t>  </a:t>
            </a:r>
            <a:r>
              <a:rPr lang="en-US" altLang="nl-NL" sz="2800" b="1" smtClean="0">
                <a:solidFill>
                  <a:srgbClr val="000000"/>
                </a:solidFill>
              </a:rPr>
              <a:t>+ 2,5 MeV </a:t>
            </a:r>
            <a:r>
              <a:rPr lang="en-US" altLang="nl-NL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FF3300"/>
                </a:solidFill>
              </a:rPr>
              <a:t>T-3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000000"/>
                </a:solidFill>
              </a:rPr>
              <a:t>+ He-4 +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3333CC"/>
                </a:solidFill>
              </a:rPr>
              <a:t>n</a:t>
            </a:r>
            <a:endParaRPr lang="nl-NL" altLang="nl-NL" sz="2800" b="1" smtClean="0">
              <a:solidFill>
                <a:srgbClr val="3333CC"/>
              </a:solidFill>
            </a:endParaRP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0" y="6324600"/>
            <a:ext cx="63722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800" b="1" smtClean="0">
                <a:solidFill>
                  <a:srgbClr val="000000"/>
                </a:solidFill>
              </a:rPr>
              <a:t>Li-6 +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3333CC"/>
                </a:solidFill>
              </a:rPr>
              <a:t>n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→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FF3300"/>
                </a:solidFill>
              </a:rPr>
              <a:t>T-3</a:t>
            </a:r>
            <a:r>
              <a:rPr lang="en-US" altLang="nl-NL" sz="2800" b="1" smtClean="0">
                <a:solidFill>
                  <a:srgbClr val="00CC99"/>
                </a:solidFill>
              </a:rPr>
              <a:t> </a:t>
            </a:r>
            <a:r>
              <a:rPr lang="en-US" altLang="nl-NL" sz="2800" b="1" smtClean="0">
                <a:solidFill>
                  <a:srgbClr val="000000"/>
                </a:solidFill>
              </a:rPr>
              <a:t>+ He-4 + 4,8 MeV</a:t>
            </a:r>
            <a:endParaRPr lang="nl-NL" altLang="nl-NL" sz="2800" b="1" smtClean="0">
              <a:solidFill>
                <a:srgbClr val="000000"/>
              </a:solidFill>
            </a:endParaRPr>
          </a:p>
        </p:txBody>
      </p:sp>
      <p:sp>
        <p:nvSpPr>
          <p:cNvPr id="192521" name="AutoShape 9"/>
          <p:cNvSpPr>
            <a:spLocks noChangeArrowheads="1"/>
          </p:cNvSpPr>
          <p:nvPr/>
        </p:nvSpPr>
        <p:spPr bwMode="auto">
          <a:xfrm>
            <a:off x="7010400" y="4005263"/>
            <a:ext cx="2133600" cy="898525"/>
          </a:xfrm>
          <a:prstGeom prst="wedgeRoundRectCallout">
            <a:avLst>
              <a:gd name="adj1" fmla="val -188171"/>
              <a:gd name="adj2" fmla="val -14205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6600"/>
                </a:solidFill>
              </a:rPr>
              <a:t>Mantel van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6600"/>
                </a:solidFill>
              </a:rPr>
              <a:t>Li-6 en Li-7</a:t>
            </a:r>
            <a:endParaRPr lang="nl-NL" altLang="nl-NL" sz="2800" b="1">
              <a:solidFill>
                <a:srgbClr val="FF6600"/>
              </a:solidFill>
            </a:endParaRPr>
          </a:p>
        </p:txBody>
      </p:sp>
      <p:sp>
        <p:nvSpPr>
          <p:cNvPr id="192525" name="AutoShape 13"/>
          <p:cNvSpPr>
            <a:spLocks noChangeArrowheads="1"/>
          </p:cNvSpPr>
          <p:nvPr/>
        </p:nvSpPr>
        <p:spPr bwMode="auto">
          <a:xfrm>
            <a:off x="6732588" y="1268413"/>
            <a:ext cx="2411412" cy="908050"/>
          </a:xfrm>
          <a:prstGeom prst="wedgeRoundRectCallout">
            <a:avLst>
              <a:gd name="adj1" fmla="val -102204"/>
              <a:gd name="adj2" fmla="val 14090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b="1">
                <a:solidFill>
                  <a:srgbClr val="FF6600"/>
                </a:solidFill>
              </a:rPr>
              <a:t>He-af scheider</a:t>
            </a:r>
            <a:endParaRPr lang="nl-NL" altLang="nl-NL" sz="2800" b="1">
              <a:solidFill>
                <a:srgbClr val="FF6600"/>
              </a:solidFill>
            </a:endParaRPr>
          </a:p>
        </p:txBody>
      </p:sp>
      <p:sp>
        <p:nvSpPr>
          <p:cNvPr id="192527" name="Text Box 15"/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1–3 GW fusie-centrale</a:t>
            </a:r>
          </a:p>
        </p:txBody>
      </p:sp>
    </p:spTree>
    <p:extLst>
      <p:ext uri="{BB962C8B-B14F-4D97-AF65-F5344CB8AC3E}">
        <p14:creationId xmlns:p14="http://schemas.microsoft.com/office/powerpoint/2010/main" val="2843914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 autoUpdateAnimBg="0"/>
      <p:bldP spid="192518" grpId="0" animBg="1" autoUpdateAnimBg="0"/>
      <p:bldP spid="192519" grpId="0" autoUpdateAnimBg="0"/>
      <p:bldP spid="192520" grpId="0" autoUpdateAnimBg="0"/>
      <p:bldP spid="192521" grpId="0" animBg="1" autoUpdateAnimBg="0"/>
      <p:bldP spid="192525" grpId="0" animBg="1" autoUpdateAnimBg="0"/>
      <p:bldP spid="1925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noFill/>
        </p:spPr>
        <p:txBody>
          <a:bodyPr/>
          <a:lstStyle/>
          <a:p>
            <a:pPr algn="l" eaLnBrk="1" hangingPunct="1"/>
            <a:r>
              <a:rPr lang="en-US" altLang="nl-NL" sz="4000" smtClean="0">
                <a:solidFill>
                  <a:srgbClr val="FF0000"/>
                </a:solidFill>
              </a:rPr>
              <a:t>Brandstofgebruik 1 GW centrale per jaar:</a:t>
            </a:r>
            <a:r>
              <a:rPr lang="en-US" altLang="nl-NL" sz="4000" smtClean="0">
                <a:solidFill>
                  <a:srgbClr val="000099"/>
                </a:solidFill>
              </a:rPr>
              <a:t> </a:t>
            </a:r>
          </a:p>
        </p:txBody>
      </p:sp>
      <p:graphicFrame>
        <p:nvGraphicFramePr>
          <p:cNvPr id="196686" name="Group 78"/>
          <p:cNvGraphicFramePr>
            <a:graphicFrameLocks noGrp="1"/>
          </p:cNvGraphicFramePr>
          <p:nvPr>
            <p:ph idx="1"/>
          </p:nvPr>
        </p:nvGraphicFramePr>
        <p:xfrm>
          <a:off x="323850" y="1052513"/>
          <a:ext cx="8351838" cy="4114800"/>
        </p:xfrm>
        <a:graphic>
          <a:graphicData uri="http://schemas.openxmlformats.org/drawingml/2006/table">
            <a:tbl>
              <a:tblPr/>
              <a:tblGrid>
                <a:gridCol w="2628900"/>
                <a:gridCol w="3295650"/>
                <a:gridCol w="2427288"/>
              </a:tblGrid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Brandstof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Hoeveelheid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€/kWh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Kolen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2,7.10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9  </a:t>
                      </a: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0,05-0,1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Olie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1,9.10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9  </a:t>
                      </a: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0,05-0,1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Splijting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1,1.10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  </a:t>
                      </a: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0,03 – 0,08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Fusie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100 kg D+ 150 kg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0,05-0,1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Windenergie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0,04-0,08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629" name="Text Box 21"/>
          <p:cNvSpPr txBox="1">
            <a:spLocks noChangeArrowheads="1"/>
          </p:cNvSpPr>
          <p:nvPr/>
        </p:nvSpPr>
        <p:spPr bwMode="auto">
          <a:xfrm>
            <a:off x="0" y="515778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000000"/>
                </a:solidFill>
              </a:rPr>
              <a:t>25 gram fusie-brandstof is genoeg voor de </a:t>
            </a:r>
            <a:r>
              <a:rPr lang="en-US" altLang="nl-NL" sz="2800" i="1">
                <a:solidFill>
                  <a:srgbClr val="000000"/>
                </a:solidFill>
              </a:rPr>
              <a:t>levenslange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>
                <a:solidFill>
                  <a:srgbClr val="000000"/>
                </a:solidFill>
              </a:rPr>
              <a:t>elektriciteitsbehoefte</a:t>
            </a:r>
            <a:r>
              <a:rPr lang="en-US" altLang="nl-NL" sz="2800">
                <a:solidFill>
                  <a:srgbClr val="000000"/>
                </a:solidFill>
              </a:rPr>
              <a:t> van een westers persoon.</a:t>
            </a:r>
          </a:p>
        </p:txBody>
      </p:sp>
      <p:sp>
        <p:nvSpPr>
          <p:cNvPr id="196660" name="Text Box 52"/>
          <p:cNvSpPr txBox="1">
            <a:spLocks noChangeArrowheads="1"/>
          </p:cNvSpPr>
          <p:nvPr/>
        </p:nvSpPr>
        <p:spPr bwMode="auto">
          <a:xfrm>
            <a:off x="0" y="59912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 baseline="30000">
                <a:solidFill>
                  <a:srgbClr val="3333CC"/>
                </a:solidFill>
              </a:rPr>
              <a:t>1 </a:t>
            </a:r>
            <a:r>
              <a:rPr lang="en-US" altLang="nl-NL" b="1">
                <a:solidFill>
                  <a:srgbClr val="3333CC"/>
                </a:solidFill>
              </a:rPr>
              <a:t>Subsidies, ontmanteling, opslag, verzekering e.d. niet meegerekend.</a:t>
            </a:r>
            <a:endParaRPr lang="en-US" altLang="nl-NL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 baseline="30000">
                <a:solidFill>
                  <a:srgbClr val="3333CC"/>
                </a:solidFill>
              </a:rPr>
              <a:t>2 </a:t>
            </a:r>
            <a:r>
              <a:rPr lang="en-US" altLang="nl-NL" b="1">
                <a:solidFill>
                  <a:srgbClr val="3333CC"/>
                </a:solidFill>
              </a:rPr>
              <a:t>Bedragen afhankelijk van belanghebbende.</a:t>
            </a:r>
          </a:p>
        </p:txBody>
      </p:sp>
    </p:spTree>
    <p:extLst>
      <p:ext uri="{BB962C8B-B14F-4D97-AF65-F5344CB8AC3E}">
        <p14:creationId xmlns:p14="http://schemas.microsoft.com/office/powerpoint/2010/main" val="344080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29" grpId="0"/>
      <p:bldP spid="19666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24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nl-NL" smtClean="0">
                <a:solidFill>
                  <a:srgbClr val="000099"/>
                </a:solidFill>
              </a:rPr>
              <a:t>Fusiestof voorraad: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85693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sz="2800">
                <a:solidFill>
                  <a:srgbClr val="000000"/>
                </a:solidFill>
              </a:rPr>
              <a:t>Deuterium: uit zeewater (33 gram in 1 m</a:t>
            </a:r>
            <a:r>
              <a:rPr lang="en-US" altLang="nl-NL" sz="2800" baseline="30000">
                <a:solidFill>
                  <a:srgbClr val="000000"/>
                </a:solidFill>
              </a:rPr>
              <a:t>3</a:t>
            </a:r>
            <a:r>
              <a:rPr lang="en-US" altLang="nl-NL" sz="2800">
                <a:solidFill>
                  <a:srgbClr val="000000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sz="2800">
                <a:solidFill>
                  <a:srgbClr val="000000"/>
                </a:solidFill>
              </a:rPr>
              <a:t>Winnen via elektrolyse of  chemische techniek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sz="2800">
                <a:solidFill>
                  <a:srgbClr val="000000"/>
                </a:solidFill>
              </a:rPr>
              <a:t>Genoeg deuterium voor 40 miljard jaar energie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sz="2800">
                <a:solidFill>
                  <a:srgbClr val="000000"/>
                </a:solidFill>
              </a:rPr>
              <a:t>Deuterium uit 1 liter zeewater levert evenveel energie als 340 liter benzine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nl-NL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nl-NL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sz="2800">
                <a:solidFill>
                  <a:srgbClr val="000000"/>
                </a:solidFill>
              </a:rPr>
              <a:t>Lithium genoeg voor duizenden jaren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sz="2800">
                <a:solidFill>
                  <a:srgbClr val="000000"/>
                </a:solidFill>
              </a:rPr>
              <a:t>Winnen uit erts, overvloedig beschikbaar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nl-NL" sz="2800">
                <a:solidFill>
                  <a:srgbClr val="000000"/>
                </a:solidFill>
              </a:rPr>
              <a:t>Er is ongeveer evenveel lithium op aarde als koper</a:t>
            </a:r>
          </a:p>
        </p:txBody>
      </p:sp>
    </p:spTree>
    <p:extLst>
      <p:ext uri="{BB962C8B-B14F-4D97-AF65-F5344CB8AC3E}">
        <p14:creationId xmlns:p14="http://schemas.microsoft.com/office/powerpoint/2010/main" val="3699443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  <p:bldP spid="18739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sz="6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Einde</a:t>
            </a:r>
            <a:endParaRPr lang="nl-NL" altLang="nl-NL" sz="6000" b="1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3447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Kernfysica</a:t>
            </a:r>
            <a:endParaRPr lang="nl-NL" altLang="nl-NL" sz="40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441960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  <a:defRPr/>
            </a:pPr>
            <a:r>
              <a:rPr lang="en-US" altLang="nl-N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Splijtingsreactie.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en-US" altLang="nl-N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Equivalentie van massa en energie.</a:t>
            </a:r>
          </a:p>
          <a:p>
            <a:pPr marL="609600" indent="-609600" algn="l" eaLnBrk="1" hangingPunct="1">
              <a:buFontTx/>
              <a:buAutoNum type="arabicPeriod"/>
              <a:defRPr/>
            </a:pPr>
            <a:r>
              <a:rPr lang="en-US" altLang="nl-N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Antimaterie en paarvorming.</a:t>
            </a:r>
          </a:p>
          <a:p>
            <a:pPr marL="609600" indent="-609600" algn="l" eaLnBrk="1" hangingPunct="1">
              <a:defRPr/>
            </a:pPr>
            <a:r>
              <a:rPr lang="en-US" altLang="nl-N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4. Bindingsenergie.</a:t>
            </a:r>
          </a:p>
          <a:p>
            <a:pPr marL="609600" indent="-609600" algn="l" eaLnBrk="1" hangingPunct="1">
              <a:defRPr/>
            </a:pPr>
            <a:r>
              <a:rPr lang="en-US" altLang="nl-N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5. Kerncentrale.</a:t>
            </a:r>
          </a:p>
          <a:p>
            <a:pPr marL="609600" indent="-609600" algn="l" eaLnBrk="1" hangingPunct="1">
              <a:defRPr/>
            </a:pPr>
            <a:r>
              <a:rPr lang="en-US" altLang="nl-N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6. Kernfusie</a:t>
            </a:r>
          </a:p>
          <a:p>
            <a:pPr marL="609600" indent="-609600" algn="l" eaLnBrk="1" hangingPunct="1">
              <a:defRPr/>
            </a:pPr>
            <a:endParaRPr lang="en-US" altLang="nl-NL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0" y="44958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nl-NL" altLang="nl-NL" sz="4400" b="1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A. G. Tijmensen, Het Vlietland College Leiden</a:t>
            </a:r>
            <a:r>
              <a:rPr lang="en-US" altLang="nl-NL" sz="1400" smtClean="0">
                <a:solidFill>
                  <a:srgbClr val="000000"/>
                </a:solidFill>
              </a:rPr>
              <a:t> </a:t>
            </a:r>
            <a:r>
              <a:rPr lang="en-US" altLang="nl-NL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15032008</a:t>
            </a:r>
            <a:endParaRPr lang="nl-NL" altLang="nl-NL" sz="1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97152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autoUpdateAnimBg="0"/>
      <p:bldP spid="236547" grpId="0" build="p" autoUpdateAnimBg="0" advAuto="0"/>
      <p:bldP spid="23654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1905: Einstein postuleert de equivalentie van massa en energie.</a:t>
            </a:r>
            <a:endParaRPr lang="nl-NL" altLang="nl-NL" sz="4000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43" name="Picture 3" descr="Einstein1921_by_F_Schmutzer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57338"/>
            <a:ext cx="403383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1074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0" y="20129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nl-NL" sz="40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voor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nl-NL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39,827928.10</a:t>
            </a:r>
            <a:r>
              <a:rPr lang="en-US" altLang="nl-NL" sz="40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-26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kg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8227" name="Group 3"/>
          <p:cNvGrpSpPr>
            <a:grpSpLocks/>
          </p:cNvGrpSpPr>
          <p:nvPr/>
        </p:nvGrpSpPr>
        <p:grpSpPr bwMode="auto">
          <a:xfrm>
            <a:off x="0" y="615950"/>
            <a:ext cx="7696200" cy="1524000"/>
            <a:chOff x="0" y="624"/>
            <a:chExt cx="4848" cy="960"/>
          </a:xfrm>
        </p:grpSpPr>
        <p:grpSp>
          <p:nvGrpSpPr>
            <p:cNvPr id="7188" name="Group 4"/>
            <p:cNvGrpSpPr>
              <a:grpSpLocks/>
            </p:cNvGrpSpPr>
            <p:nvPr/>
          </p:nvGrpSpPr>
          <p:grpSpPr bwMode="auto">
            <a:xfrm>
              <a:off x="0" y="624"/>
              <a:ext cx="1500" cy="960"/>
              <a:chOff x="276" y="2391"/>
              <a:chExt cx="1692" cy="960"/>
            </a:xfrm>
          </p:grpSpPr>
          <p:sp>
            <p:nvSpPr>
              <p:cNvPr id="308229" name="Rectangle 5"/>
              <p:cNvSpPr>
                <a:spLocks noChangeArrowheads="1"/>
              </p:cNvSpPr>
              <p:nvPr/>
            </p:nvSpPr>
            <p:spPr bwMode="auto">
              <a:xfrm>
                <a:off x="480" y="2775"/>
                <a:ext cx="6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11</a:t>
                </a:r>
                <a:endParaRPr lang="nl-NL" altLang="nl-NL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8230" name="Rectangle 6"/>
              <p:cNvSpPr>
                <a:spLocks noChangeArrowheads="1"/>
              </p:cNvSpPr>
              <p:nvPr/>
            </p:nvSpPr>
            <p:spPr bwMode="auto">
              <a:xfrm>
                <a:off x="276" y="2391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</a:t>
                </a:r>
                <a:r>
                  <a:rPr lang="en-US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24</a:t>
                </a:r>
                <a:endParaRPr lang="nl-NL" altLang="nl-NL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8231" name="Rectangle 7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Na</a:t>
                </a:r>
                <a:endParaRPr lang="nl-NL" altLang="nl-NL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7189" name="Group 8"/>
            <p:cNvGrpSpPr>
              <a:grpSpLocks/>
            </p:cNvGrpSpPr>
            <p:nvPr/>
          </p:nvGrpSpPr>
          <p:grpSpPr bwMode="auto">
            <a:xfrm>
              <a:off x="1968" y="624"/>
              <a:ext cx="1431" cy="960"/>
              <a:chOff x="2265" y="2208"/>
              <a:chExt cx="1431" cy="960"/>
            </a:xfrm>
          </p:grpSpPr>
          <p:sp>
            <p:nvSpPr>
              <p:cNvPr id="308233" name="Rectangle 9"/>
              <p:cNvSpPr>
                <a:spLocks noChangeArrowheads="1"/>
              </p:cNvSpPr>
              <p:nvPr/>
            </p:nvSpPr>
            <p:spPr bwMode="auto">
              <a:xfrm>
                <a:off x="2265" y="2592"/>
                <a:ext cx="450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-1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8234" name="Rectangle 10"/>
              <p:cNvSpPr>
                <a:spLocks noChangeArrowheads="1"/>
              </p:cNvSpPr>
              <p:nvPr/>
            </p:nvSpPr>
            <p:spPr bwMode="auto">
              <a:xfrm>
                <a:off x="2388" y="2208"/>
                <a:ext cx="34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8235" name="Rectangle 11"/>
              <p:cNvSpPr>
                <a:spLocks noChangeArrowheads="1"/>
              </p:cNvSpPr>
              <p:nvPr/>
            </p:nvSpPr>
            <p:spPr bwMode="auto">
              <a:xfrm>
                <a:off x="2592" y="2265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7190" name="Line 12"/>
            <p:cNvSpPr>
              <a:spLocks noChangeShapeType="1"/>
            </p:cNvSpPr>
            <p:nvPr/>
          </p:nvSpPr>
          <p:spPr bwMode="auto">
            <a:xfrm>
              <a:off x="1440" y="1200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308237" name="Rectangle 13"/>
            <p:cNvSpPr>
              <a:spLocks noChangeArrowheads="1"/>
            </p:cNvSpPr>
            <p:nvPr/>
          </p:nvSpPr>
          <p:spPr bwMode="auto">
            <a:xfrm>
              <a:off x="2784" y="771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7192" name="Group 14"/>
            <p:cNvGrpSpPr>
              <a:grpSpLocks/>
            </p:cNvGrpSpPr>
            <p:nvPr/>
          </p:nvGrpSpPr>
          <p:grpSpPr bwMode="auto">
            <a:xfrm>
              <a:off x="3072" y="624"/>
              <a:ext cx="1776" cy="960"/>
              <a:chOff x="3984" y="624"/>
              <a:chExt cx="1776" cy="960"/>
            </a:xfrm>
          </p:grpSpPr>
          <p:sp>
            <p:nvSpPr>
              <p:cNvPr id="308239" name="Rectangle 15"/>
              <p:cNvSpPr>
                <a:spLocks noChangeArrowheads="1"/>
              </p:cNvSpPr>
              <p:nvPr/>
            </p:nvSpPr>
            <p:spPr bwMode="auto">
              <a:xfrm>
                <a:off x="4188" y="1008"/>
                <a:ext cx="6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12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8240" name="Rectangle 16"/>
              <p:cNvSpPr>
                <a:spLocks noChangeArrowheads="1"/>
              </p:cNvSpPr>
              <p:nvPr/>
            </p:nvSpPr>
            <p:spPr bwMode="auto">
              <a:xfrm>
                <a:off x="3984" y="624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24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8241" name="Rectangle 17"/>
              <p:cNvSpPr>
                <a:spLocks noChangeArrowheads="1"/>
              </p:cNvSpPr>
              <p:nvPr/>
            </p:nvSpPr>
            <p:spPr bwMode="auto">
              <a:xfrm>
                <a:off x="4656" y="699"/>
                <a:ext cx="1104" cy="80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Mg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308261" name="Group 37"/>
          <p:cNvGrpSpPr>
            <a:grpSpLocks/>
          </p:cNvGrpSpPr>
          <p:nvPr/>
        </p:nvGrpSpPr>
        <p:grpSpPr bwMode="auto">
          <a:xfrm>
            <a:off x="7585075" y="742950"/>
            <a:ext cx="1558925" cy="1416050"/>
            <a:chOff x="4778" y="468"/>
            <a:chExt cx="982" cy="892"/>
          </a:xfrm>
        </p:grpSpPr>
        <p:sp>
          <p:nvSpPr>
            <p:cNvPr id="308243" name="Rectangle 19"/>
            <p:cNvSpPr>
              <a:spLocks noChangeArrowheads="1"/>
            </p:cNvSpPr>
            <p:nvPr/>
          </p:nvSpPr>
          <p:spPr bwMode="auto">
            <a:xfrm>
              <a:off x="4778" y="553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+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08244" name="Rectangle 20"/>
            <p:cNvSpPr>
              <a:spLocks noChangeArrowheads="1"/>
            </p:cNvSpPr>
            <p:nvPr/>
          </p:nvSpPr>
          <p:spPr bwMode="auto">
            <a:xfrm>
              <a:off x="5232" y="468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endParaRPr lang="nl-NL" altLang="nl-NL" sz="8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08245" name="Rectangle 21"/>
          <p:cNvSpPr>
            <a:spLocks noChangeArrowheads="1"/>
          </p:cNvSpPr>
          <p:nvPr/>
        </p:nvSpPr>
        <p:spPr bwMode="auto">
          <a:xfrm>
            <a:off x="0" y="268922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  <a:r>
              <a:rPr lang="en-US" altLang="nl-NL" sz="40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9,10939.10</a:t>
            </a:r>
            <a:r>
              <a:rPr lang="en-US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-31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+ 3,98172.10</a:t>
            </a:r>
            <a:r>
              <a:rPr lang="en-US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-26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altLang="nl-NL" sz="3800" b="1" baseline="30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246" name="Rectangle 22"/>
          <p:cNvSpPr>
            <a:spLocks noChangeArrowheads="1"/>
          </p:cNvSpPr>
          <p:nvPr/>
        </p:nvSpPr>
        <p:spPr bwMode="auto">
          <a:xfrm>
            <a:off x="0" y="4076700"/>
            <a:ext cx="9144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2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Conclusie: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247" name="Rectangle 23"/>
          <p:cNvSpPr>
            <a:spLocks noChangeArrowheads="1"/>
          </p:cNvSpPr>
          <p:nvPr/>
        </p:nvSpPr>
        <p:spPr bwMode="auto">
          <a:xfrm>
            <a:off x="1231900" y="344170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39,818115.10</a:t>
            </a:r>
            <a:r>
              <a:rPr lang="en-US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-26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kg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251" name="Rectangle 2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 en energie bij een kernreactie:</a:t>
            </a:r>
            <a:endParaRPr lang="nl-NL" altLang="nl-NL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252" name="Rectangle 28"/>
          <p:cNvSpPr>
            <a:spLocks noChangeArrowheads="1"/>
          </p:cNvSpPr>
          <p:nvPr/>
        </p:nvSpPr>
        <p:spPr bwMode="auto">
          <a:xfrm>
            <a:off x="-11113" y="5013325"/>
            <a:ext cx="91551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nl-NL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 is energie ontstaan.</a:t>
            </a:r>
          </a:p>
        </p:txBody>
      </p:sp>
      <p:sp>
        <p:nvSpPr>
          <p:cNvPr id="308253" name="Rectangle 29"/>
          <p:cNvSpPr>
            <a:spLocks noChangeArrowheads="1"/>
          </p:cNvSpPr>
          <p:nvPr/>
        </p:nvSpPr>
        <p:spPr bwMode="auto">
          <a:xfrm>
            <a:off x="0" y="4581525"/>
            <a:ext cx="9144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nl-NL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massa is minder geworden en . . .</a:t>
            </a:r>
          </a:p>
        </p:txBody>
      </p:sp>
      <p:sp>
        <p:nvSpPr>
          <p:cNvPr id="308254" name="Rectangle 30"/>
          <p:cNvSpPr>
            <a:spLocks noChangeArrowheads="1"/>
          </p:cNvSpPr>
          <p:nvPr/>
        </p:nvSpPr>
        <p:spPr bwMode="auto">
          <a:xfrm>
            <a:off x="-36513" y="5481638"/>
            <a:ext cx="91551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nl-NL" altLang="nl-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Massa is omgezet in energie!</a:t>
            </a:r>
          </a:p>
        </p:txBody>
      </p:sp>
      <p:sp>
        <p:nvSpPr>
          <p:cNvPr id="308255" name="Rectangle 31"/>
          <p:cNvSpPr>
            <a:spLocks noChangeArrowheads="1"/>
          </p:cNvSpPr>
          <p:nvPr/>
        </p:nvSpPr>
        <p:spPr bwMode="auto">
          <a:xfrm>
            <a:off x="-36513" y="5927725"/>
            <a:ext cx="91551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nl-NL" altLang="nl-NL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Einstein heeft het verband tussen beiden gevonden:</a:t>
            </a:r>
          </a:p>
        </p:txBody>
      </p:sp>
      <p:sp>
        <p:nvSpPr>
          <p:cNvPr id="308256" name="Rectangle 32"/>
          <p:cNvSpPr>
            <a:spLocks noChangeArrowheads="1"/>
          </p:cNvSpPr>
          <p:nvPr/>
        </p:nvSpPr>
        <p:spPr bwMode="auto">
          <a:xfrm>
            <a:off x="-38100" y="6311900"/>
            <a:ext cx="19796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nl-NL" altLang="nl-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mc</a:t>
            </a:r>
            <a:r>
              <a:rPr lang="nl-NL" altLang="nl-NL" sz="32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308257" name="Freeform 33"/>
          <p:cNvSpPr>
            <a:spLocks/>
          </p:cNvSpPr>
          <p:nvPr/>
        </p:nvSpPr>
        <p:spPr bwMode="auto">
          <a:xfrm>
            <a:off x="1331913" y="1844675"/>
            <a:ext cx="585787" cy="288925"/>
          </a:xfrm>
          <a:custGeom>
            <a:avLst/>
            <a:gdLst>
              <a:gd name="T0" fmla="*/ 0 w 369"/>
              <a:gd name="T1" fmla="*/ 0 h 182"/>
              <a:gd name="T2" fmla="*/ 585787 w 369"/>
              <a:gd name="T3" fmla="*/ 288925 h 1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9" h="182">
                <a:moveTo>
                  <a:pt x="0" y="0"/>
                </a:moveTo>
                <a:lnTo>
                  <a:pt x="369" y="182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08258" name="Line 34"/>
          <p:cNvSpPr>
            <a:spLocks noChangeShapeType="1"/>
          </p:cNvSpPr>
          <p:nvPr/>
        </p:nvSpPr>
        <p:spPr bwMode="auto">
          <a:xfrm flipH="1">
            <a:off x="3348038" y="1916113"/>
            <a:ext cx="503237" cy="9366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 flipH="1">
            <a:off x="6084888" y="1844675"/>
            <a:ext cx="503237" cy="9366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308262" name="AutoShape 38"/>
          <p:cNvSpPr>
            <a:spLocks noChangeArrowheads="1"/>
          </p:cNvSpPr>
          <p:nvPr/>
        </p:nvSpPr>
        <p:spPr bwMode="auto">
          <a:xfrm>
            <a:off x="3492500" y="5300663"/>
            <a:ext cx="4968875" cy="1296987"/>
          </a:xfrm>
          <a:prstGeom prst="wedgeRoundRectCallout">
            <a:avLst>
              <a:gd name="adj1" fmla="val 54727"/>
              <a:gd name="adj2" fmla="val -30924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E = E</a:t>
            </a:r>
            <a:r>
              <a:rPr lang="en-US" altLang="nl-NL" sz="3200" baseline="-25000">
                <a:solidFill>
                  <a:srgbClr val="000000"/>
                </a:solidFill>
                <a:latin typeface="Comic Sans MS" pitchFamily="66" charset="0"/>
              </a:rPr>
              <a:t>k</a:t>
            </a: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 van het elektron en van Mg-24</a:t>
            </a:r>
            <a:endParaRPr lang="nl-NL" altLang="nl-NL" sz="32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0753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8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8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8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0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08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08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autoUpdateAnimBg="0"/>
      <p:bldP spid="308245" grpId="0" autoUpdateAnimBg="0"/>
      <p:bldP spid="308246" grpId="0" autoUpdateAnimBg="0"/>
      <p:bldP spid="308247" grpId="0" autoUpdateAnimBg="0"/>
      <p:bldP spid="308251" grpId="0" autoUpdateAnimBg="0"/>
      <p:bldP spid="308252" grpId="0" autoUpdateAnimBg="0"/>
      <p:bldP spid="308253" grpId="0" autoUpdateAnimBg="0"/>
      <p:bldP spid="308254" grpId="0" autoUpdateAnimBg="0"/>
      <p:bldP spid="308255" grpId="0" autoUpdateAnimBg="0"/>
      <p:bldP spid="308256" grpId="0" autoUpdateAnimBg="0"/>
      <p:bldP spid="308257" grpId="0" animBg="1"/>
      <p:bldP spid="308258" grpId="0" animBg="1"/>
      <p:bldP spid="308259" grpId="0" animBg="1"/>
      <p:bldP spid="3082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2209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1942: Enrico Fermi brengt de eerste </a:t>
            </a:r>
            <a:r>
              <a:rPr lang="en-US" altLang="nl-NL" sz="40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kettingreactie</a:t>
            </a: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op gang in een primitieve kerncentrale.</a:t>
            </a:r>
            <a:endParaRPr lang="nl-NL" altLang="nl-NL" sz="4000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467" name="Picture 3" descr="Enrico_Fermi_1943-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1628775"/>
            <a:ext cx="40735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630246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62" name="Group 2"/>
          <p:cNvGrpSpPr>
            <a:grpSpLocks/>
          </p:cNvGrpSpPr>
          <p:nvPr/>
        </p:nvGrpSpPr>
        <p:grpSpPr bwMode="auto">
          <a:xfrm>
            <a:off x="2828925" y="2428875"/>
            <a:ext cx="5095875" cy="762000"/>
            <a:chOff x="1782" y="1530"/>
            <a:chExt cx="3210" cy="480"/>
          </a:xfrm>
        </p:grpSpPr>
        <p:sp>
          <p:nvSpPr>
            <p:cNvPr id="245763" name="Rectangle 3"/>
            <p:cNvSpPr>
              <a:spLocks noChangeArrowheads="1"/>
            </p:cNvSpPr>
            <p:nvPr/>
          </p:nvSpPr>
          <p:spPr bwMode="auto">
            <a:xfrm>
              <a:off x="1782" y="1530"/>
              <a:ext cx="186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altLang="nl-NL" sz="4000" b="1" baseline="3000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 </a:t>
              </a: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straling  =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3508" name="Rectangle 4"/>
            <p:cNvSpPr>
              <a:spLocks noChangeArrowheads="1"/>
            </p:cNvSpPr>
            <p:nvPr/>
          </p:nvSpPr>
          <p:spPr bwMode="auto">
            <a:xfrm>
              <a:off x="3600" y="1530"/>
              <a:ext cx="13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nl-NL" sz="4000" b="1">
                  <a:solidFill>
                    <a:srgbClr val="3333CC"/>
                  </a:solidFill>
                </a:rPr>
                <a:t>positron</a:t>
              </a:r>
              <a:endParaRPr lang="nl-NL" altLang="nl-NL" sz="3600" b="1">
                <a:solidFill>
                  <a:srgbClr val="3333CC"/>
                </a:solidFill>
              </a:endParaRPr>
            </a:p>
          </p:txBody>
        </p:sp>
      </p:grp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0" y="3276600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-straling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0" y="5791200"/>
            <a:ext cx="3924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neutronen = . . .</a:t>
            </a:r>
            <a:endParaRPr lang="nl-NL" altLang="nl-NL" sz="4000" b="1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0" y="1190625"/>
            <a:ext cx="3067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-straling: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5715000" y="1195388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nl-NL" sz="4000" b="1">
                <a:solidFill>
                  <a:srgbClr val="3333CC"/>
                </a:solidFill>
              </a:rPr>
              <a:t>Electron </a:t>
            </a:r>
            <a:r>
              <a:rPr lang="en-US" altLang="nl-NL" sz="3200" b="1">
                <a:solidFill>
                  <a:srgbClr val="3333CC"/>
                </a:solidFill>
              </a:rPr>
              <a:t>= . . .</a:t>
            </a:r>
            <a:endParaRPr lang="nl-NL" altLang="nl-NL" sz="3200" b="1">
              <a:solidFill>
                <a:srgbClr val="3333CC"/>
              </a:solidFill>
            </a:endParaRPr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2819400" y="1190625"/>
            <a:ext cx="36972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altLang="nl-NL" sz="40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straling  =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2971800" y="242888"/>
            <a:ext cx="4337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He-4 kern = . . .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45780" name="Group 20"/>
          <p:cNvGrpSpPr>
            <a:grpSpLocks/>
          </p:cNvGrpSpPr>
          <p:nvPr/>
        </p:nvGrpSpPr>
        <p:grpSpPr bwMode="auto">
          <a:xfrm>
            <a:off x="2590800" y="2895600"/>
            <a:ext cx="2081213" cy="1543050"/>
            <a:chOff x="2304" y="2868"/>
            <a:chExt cx="1311" cy="972"/>
          </a:xfrm>
        </p:grpSpPr>
        <p:sp>
          <p:nvSpPr>
            <p:cNvPr id="245781" name="Rectangle 21"/>
            <p:cNvSpPr>
              <a:spLocks noChangeArrowheads="1"/>
            </p:cNvSpPr>
            <p:nvPr/>
          </p:nvSpPr>
          <p:spPr bwMode="auto">
            <a:xfrm>
              <a:off x="2703" y="2937"/>
              <a:ext cx="912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g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endParaRPr>
            </a:p>
          </p:txBody>
        </p:sp>
        <p:sp>
          <p:nvSpPr>
            <p:cNvPr id="245782" name="Rectangle 22"/>
            <p:cNvSpPr>
              <a:spLocks noChangeArrowheads="1"/>
            </p:cNvSpPr>
            <p:nvPr/>
          </p:nvSpPr>
          <p:spPr bwMode="auto">
            <a:xfrm>
              <a:off x="2424" y="2868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2304" y="3264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0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45784" name="Group 24"/>
          <p:cNvGrpSpPr>
            <a:grpSpLocks/>
          </p:cNvGrpSpPr>
          <p:nvPr/>
        </p:nvGrpSpPr>
        <p:grpSpPr bwMode="auto">
          <a:xfrm>
            <a:off x="7748588" y="1981200"/>
            <a:ext cx="2081212" cy="1543050"/>
            <a:chOff x="3837" y="2544"/>
            <a:chExt cx="1311" cy="972"/>
          </a:xfrm>
        </p:grpSpPr>
        <p:sp>
          <p:nvSpPr>
            <p:cNvPr id="245785" name="Rectangle 25"/>
            <p:cNvSpPr>
              <a:spLocks noChangeArrowheads="1"/>
            </p:cNvSpPr>
            <p:nvPr/>
          </p:nvSpPr>
          <p:spPr bwMode="auto">
            <a:xfrm>
              <a:off x="4236" y="2745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786" name="Rectangle 26"/>
            <p:cNvSpPr>
              <a:spLocks noChangeArrowheads="1"/>
            </p:cNvSpPr>
            <p:nvPr/>
          </p:nvSpPr>
          <p:spPr bwMode="auto">
            <a:xfrm>
              <a:off x="3984" y="2544"/>
              <a:ext cx="9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787" name="Rectangle 27"/>
            <p:cNvSpPr>
              <a:spLocks noChangeArrowheads="1"/>
            </p:cNvSpPr>
            <p:nvPr/>
          </p:nvSpPr>
          <p:spPr bwMode="auto">
            <a:xfrm>
              <a:off x="3837" y="2940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1</a:t>
              </a:r>
              <a:endParaRPr lang="nl-NL" altLang="nl-NL" sz="6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45792" name="Rectangle 32"/>
          <p:cNvSpPr>
            <a:spLocks noChangeArrowheads="1"/>
          </p:cNvSpPr>
          <p:nvPr/>
        </p:nvSpPr>
        <p:spPr bwMode="auto">
          <a:xfrm>
            <a:off x="0" y="4495800"/>
            <a:ext cx="414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protonen = . . .</a:t>
            </a:r>
            <a:endParaRPr lang="nl-NL" altLang="nl-NL" sz="4000" b="1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7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0" y="133350"/>
            <a:ext cx="3200400" cy="914400"/>
          </a:xfrm>
        </p:spPr>
        <p:txBody>
          <a:bodyPr/>
          <a:lstStyle/>
          <a:p>
            <a:pPr algn="l" eaLnBrk="1" hangingPunct="1">
              <a:buClr>
                <a:srgbClr val="FF3300"/>
              </a:buClr>
              <a:buFontTx/>
              <a:buChar char="•"/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nl-NL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</a:t>
            </a:r>
            <a:r>
              <a:rPr lang="en-US" altLang="nl-NL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-straling:</a:t>
            </a:r>
            <a:endParaRPr lang="nl-NL" altLang="nl-NL" sz="4000" smtClean="0"/>
          </a:p>
        </p:txBody>
      </p:sp>
    </p:spTree>
    <p:extLst>
      <p:ext uri="{BB962C8B-B14F-4D97-AF65-F5344CB8AC3E}">
        <p14:creationId xmlns:p14="http://schemas.microsoft.com/office/powerpoint/2010/main" val="293843677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autoUpdateAnimBg="0"/>
      <p:bldP spid="245766" grpId="0" autoUpdateAnimBg="0"/>
      <p:bldP spid="245768" grpId="0" autoUpdateAnimBg="0"/>
      <p:bldP spid="245769" grpId="0" autoUpdateAnimBg="0"/>
      <p:bldP spid="245770" grpId="0" autoUpdateAnimBg="0"/>
      <p:bldP spid="245771" grpId="0" build="p" autoUpdateAnimBg="0"/>
      <p:bldP spid="245792" grpId="0" autoUpdateAnimBg="0"/>
      <p:bldP spid="245797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228600" y="4343400"/>
            <a:ext cx="8686800" cy="1385888"/>
            <a:chOff x="144" y="2736"/>
            <a:chExt cx="5472" cy="873"/>
          </a:xfrm>
        </p:grpSpPr>
        <p:grpSp>
          <p:nvGrpSpPr>
            <p:cNvPr id="64524" name="Group 3"/>
            <p:cNvGrpSpPr>
              <a:grpSpLocks/>
            </p:cNvGrpSpPr>
            <p:nvPr/>
          </p:nvGrpSpPr>
          <p:grpSpPr bwMode="auto">
            <a:xfrm>
              <a:off x="144" y="2736"/>
              <a:ext cx="4464" cy="864"/>
              <a:chOff x="144" y="2736"/>
              <a:chExt cx="4464" cy="864"/>
            </a:xfrm>
          </p:grpSpPr>
          <p:grpSp>
            <p:nvGrpSpPr>
              <p:cNvPr id="64526" name="Group 4"/>
              <p:cNvGrpSpPr>
                <a:grpSpLocks/>
              </p:cNvGrpSpPr>
              <p:nvPr/>
            </p:nvGrpSpPr>
            <p:grpSpPr bwMode="auto">
              <a:xfrm>
                <a:off x="144" y="2736"/>
                <a:ext cx="1356" cy="855"/>
                <a:chOff x="144" y="2736"/>
                <a:chExt cx="1356" cy="855"/>
              </a:xfrm>
            </p:grpSpPr>
            <p:sp>
              <p:nvSpPr>
                <p:cNvPr id="246789" name="Rectangle 5"/>
                <p:cNvSpPr>
                  <a:spLocks noChangeArrowheads="1"/>
                </p:cNvSpPr>
                <p:nvPr/>
              </p:nvSpPr>
              <p:spPr bwMode="auto">
                <a:xfrm>
                  <a:off x="144" y="2736"/>
                  <a:ext cx="43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8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9</a:t>
                  </a:r>
                  <a:endParaRPr lang="nl-NL" altLang="nl-NL" sz="4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46790" name="Rectangle 6"/>
                <p:cNvSpPr>
                  <a:spLocks noChangeArrowheads="1"/>
                </p:cNvSpPr>
                <p:nvPr/>
              </p:nvSpPr>
              <p:spPr bwMode="auto">
                <a:xfrm>
                  <a:off x="396" y="2784"/>
                  <a:ext cx="1104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80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Be</a:t>
                  </a:r>
                  <a:endParaRPr lang="nl-NL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246791" name="Rectangle 7"/>
              <p:cNvSpPr>
                <a:spLocks noChangeArrowheads="1"/>
              </p:cNvSpPr>
              <p:nvPr/>
            </p:nvSpPr>
            <p:spPr bwMode="auto">
              <a:xfrm>
                <a:off x="3138" y="2736"/>
                <a:ext cx="55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12</a:t>
                </a:r>
                <a:endParaRPr lang="nl-NL" altLang="nl-NL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46792" name="Rectangle 8"/>
              <p:cNvSpPr>
                <a:spLocks noChangeArrowheads="1"/>
              </p:cNvSpPr>
              <p:nvPr/>
            </p:nvSpPr>
            <p:spPr bwMode="auto">
              <a:xfrm>
                <a:off x="3534" y="2793"/>
                <a:ext cx="642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endParaRPr lang="nl-NL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64529" name="Line 9"/>
              <p:cNvSpPr>
                <a:spLocks noChangeShapeType="1"/>
              </p:cNvSpPr>
              <p:nvPr/>
            </p:nvSpPr>
            <p:spPr bwMode="auto">
              <a:xfrm>
                <a:off x="2688" y="3216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794" name="Rectangle 10"/>
              <p:cNvSpPr>
                <a:spLocks noChangeArrowheads="1"/>
              </p:cNvSpPr>
              <p:nvPr/>
            </p:nvSpPr>
            <p:spPr bwMode="auto">
              <a:xfrm>
                <a:off x="4080" y="2793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nl-NL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46795" name="Rectangle 11"/>
              <p:cNvSpPr>
                <a:spLocks noChangeArrowheads="1"/>
              </p:cNvSpPr>
              <p:nvPr/>
            </p:nvSpPr>
            <p:spPr bwMode="auto">
              <a:xfrm>
                <a:off x="1200" y="2793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nl-NL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46796" name="Rectangle 12"/>
            <p:cNvSpPr>
              <a:spLocks noChangeArrowheads="1"/>
            </p:cNvSpPr>
            <p:nvPr/>
          </p:nvSpPr>
          <p:spPr bwMode="auto">
            <a:xfrm>
              <a:off x="5040" y="2802"/>
              <a:ext cx="576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lang="nl-NL" altLang="nl-NL" sz="8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0" y="20574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5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Be-9 beschieten met </a:t>
            </a:r>
            <a:r>
              <a:rPr lang="en-US" altLang="nl-NL" sz="5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a</a:t>
            </a:r>
            <a:r>
              <a:rPr lang="en-US" altLang="nl-NL" sz="5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-deeltjes,</a:t>
            </a: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nl-NL" altLang="nl-NL" sz="4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8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Splijtingsreactie:</a:t>
            </a:r>
            <a:endParaRPr lang="nl-NL" altLang="nl-NL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46804" name="Group 20"/>
          <p:cNvGrpSpPr>
            <a:grpSpLocks/>
          </p:cNvGrpSpPr>
          <p:nvPr/>
        </p:nvGrpSpPr>
        <p:grpSpPr bwMode="auto">
          <a:xfrm>
            <a:off x="152400" y="609600"/>
            <a:ext cx="6172200" cy="1376363"/>
            <a:chOff x="240" y="384"/>
            <a:chExt cx="3888" cy="867"/>
          </a:xfrm>
        </p:grpSpPr>
        <p:sp>
          <p:nvSpPr>
            <p:cNvPr id="246805" name="Rectangle 21"/>
            <p:cNvSpPr>
              <a:spLocks noChangeArrowheads="1"/>
            </p:cNvSpPr>
            <p:nvPr/>
          </p:nvSpPr>
          <p:spPr bwMode="auto">
            <a:xfrm>
              <a:off x="534" y="444"/>
              <a:ext cx="3594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Be(</a:t>
              </a: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a</a:t>
              </a: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,X)  C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6806" name="Rectangle 22"/>
            <p:cNvSpPr>
              <a:spLocks noChangeArrowheads="1"/>
            </p:cNvSpPr>
            <p:nvPr/>
          </p:nvSpPr>
          <p:spPr bwMode="auto">
            <a:xfrm>
              <a:off x="2688" y="384"/>
              <a:ext cx="67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altLang="nl-NL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nl-NL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6807" name="Rectangle 23"/>
            <p:cNvSpPr>
              <a:spLocks noChangeArrowheads="1"/>
            </p:cNvSpPr>
            <p:nvPr/>
          </p:nvSpPr>
          <p:spPr bwMode="auto">
            <a:xfrm>
              <a:off x="240" y="387"/>
              <a:ext cx="62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nl-NL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</a:t>
              </a:r>
              <a:endParaRPr lang="nl-NL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46808" name="Rectangle 24"/>
          <p:cNvSpPr>
            <a:spLocks noChangeArrowheads="1"/>
          </p:cNvSpPr>
          <p:nvPr/>
        </p:nvSpPr>
        <p:spPr bwMode="auto">
          <a:xfrm>
            <a:off x="0" y="3138488"/>
            <a:ext cx="885825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5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splijtingsproducten C-12 en X</a:t>
            </a:r>
            <a:endParaRPr lang="nl-NL" altLang="nl-NL" sz="5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811" name="Rectangle 27"/>
          <p:cNvSpPr>
            <a:spLocks noChangeArrowheads="1"/>
          </p:cNvSpPr>
          <p:nvPr/>
        </p:nvSpPr>
        <p:spPr bwMode="auto">
          <a:xfrm>
            <a:off x="2771775" y="4652963"/>
            <a:ext cx="14811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. .</a:t>
            </a:r>
            <a:endParaRPr lang="nl-NL" altLang="nl-NL" sz="4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6813" name="Rectangle 29"/>
          <p:cNvSpPr>
            <a:spLocks noChangeArrowheads="1"/>
          </p:cNvSpPr>
          <p:nvPr/>
        </p:nvSpPr>
        <p:spPr bwMode="auto">
          <a:xfrm>
            <a:off x="7412038" y="4724400"/>
            <a:ext cx="1481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. .</a:t>
            </a:r>
            <a:endParaRPr lang="nl-NL" altLang="nl-NL" sz="4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97761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7" grpId="0" autoUpdateAnimBg="0"/>
      <p:bldP spid="246803" grpId="0" autoUpdateAnimBg="0"/>
      <p:bldP spid="246808" grpId="0" autoUpdateAnimBg="0"/>
      <p:bldP spid="246811" grpId="0" autoUpdateAnimBg="0"/>
      <p:bldP spid="24681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52400" y="914400"/>
            <a:ext cx="2819400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44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= m.c</a:t>
            </a:r>
            <a:r>
              <a:rPr lang="en-US" altLang="nl-NL" sz="4400" b="1" baseline="30000" smtClean="0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nl-NL" altLang="nl-NL" sz="4400" b="1" smtClean="0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2971800" y="990600"/>
            <a:ext cx="609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BINAS tabel 35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Equivalentie van massa en energie.</a:t>
            </a:r>
            <a:endParaRPr lang="nl-NL" altLang="nl-NL" sz="4000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0" y="18288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= energie in . .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0" y="2438400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= massa in . .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0" y="30480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= lichtsnelheid = 3,0.10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m/s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0" y="39624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= omgezette massa dus beter: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7817" name="AutoShape 9"/>
          <p:cNvSpPr>
            <a:spLocks noChangeArrowheads="1"/>
          </p:cNvSpPr>
          <p:nvPr/>
        </p:nvSpPr>
        <p:spPr bwMode="auto">
          <a:xfrm>
            <a:off x="1835150" y="4724400"/>
            <a:ext cx="6769100" cy="1871663"/>
          </a:xfrm>
          <a:prstGeom prst="wedgeRoundRectCallout">
            <a:avLst>
              <a:gd name="adj1" fmla="val -42259"/>
              <a:gd name="adj2" fmla="val -518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Als bij een kernreactie energie (E) vrij komt, is de totale massa (m) afgenomen.</a:t>
            </a:r>
            <a:endParaRPr lang="nl-NL" altLang="nl-NL" sz="32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879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nimBg="1" autoUpdateAnimBg="0"/>
      <p:bldP spid="247811" grpId="0" autoUpdateAnimBg="0"/>
      <p:bldP spid="247813" grpId="0" autoUpdateAnimBg="0"/>
      <p:bldP spid="247814" grpId="0" autoUpdateAnimBg="0"/>
      <p:bldP spid="247815" grpId="0" autoUpdateAnimBg="0"/>
      <p:bldP spid="247816" grpId="0" autoUpdateAnimBg="0"/>
      <p:bldP spid="2478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in kg of in MeV:</a:t>
            </a:r>
            <a:endParaRPr lang="nl-NL" altLang="nl-NL" sz="4000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u = 1,66054.10</a:t>
            </a:r>
            <a:r>
              <a:rPr lang="en-US" altLang="nl-NL" sz="4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-27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kg             Tabel 7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= mc</a:t>
            </a:r>
            <a:r>
              <a:rPr lang="en-US" altLang="nl-NL" sz="4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</a:t>
            </a:r>
            <a:endParaRPr lang="nl-NL" altLang="nl-NL" sz="4400" b="1" baseline="300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762000" y="3048000"/>
            <a:ext cx="533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1,49242.10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-10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762000" y="22098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1,66054.10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-27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.(2,997925.10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nl-NL" altLang="nl-NL" sz="4400" b="1" baseline="300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47625" y="3976688"/>
            <a:ext cx="90678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MeV = 1,6021765.10</a:t>
            </a:r>
            <a:r>
              <a:rPr lang="en-US" altLang="nl-NL" sz="4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-13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      Tabel 6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76200" y="5029200"/>
            <a:ext cx="906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u = 1,49242.10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-10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/1,6021765.10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-13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→</a:t>
            </a:r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47625" y="6100763"/>
            <a:ext cx="90678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u = . . . . . . . . MeV                Tabel 7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036146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utoUpdateAnimBg="0"/>
      <p:bldP spid="248835" grpId="0" autoUpdateAnimBg="0"/>
      <p:bldP spid="248836" grpId="0" autoUpdateAnimBg="0"/>
      <p:bldP spid="248837" grpId="0" autoUpdateAnimBg="0"/>
      <p:bldP spid="248838" grpId="0" autoUpdateAnimBg="0"/>
      <p:bldP spid="248839" grpId="0" animBg="1" autoUpdateAnimBg="0"/>
      <p:bldP spid="248840" grpId="0" autoUpdateAnimBg="0"/>
      <p:bldP spid="248841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altLang="nl-NL" sz="4400" b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voor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4,01184.10</a:t>
            </a:r>
            <a:r>
              <a:rPr lang="en-US" altLang="nl-NL" sz="44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-26</a:t>
            </a: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kg</a:t>
            </a:r>
            <a:endParaRPr lang="nl-NL" altLang="nl-NL" sz="4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58051" name="Group 3"/>
          <p:cNvGrpSpPr>
            <a:grpSpLocks/>
          </p:cNvGrpSpPr>
          <p:nvPr/>
        </p:nvGrpSpPr>
        <p:grpSpPr bwMode="auto">
          <a:xfrm>
            <a:off x="0" y="0"/>
            <a:ext cx="7696200" cy="1524000"/>
            <a:chOff x="0" y="624"/>
            <a:chExt cx="4848" cy="960"/>
          </a:xfrm>
        </p:grpSpPr>
        <p:grpSp>
          <p:nvGrpSpPr>
            <p:cNvPr id="67597" name="Group 4"/>
            <p:cNvGrpSpPr>
              <a:grpSpLocks/>
            </p:cNvGrpSpPr>
            <p:nvPr/>
          </p:nvGrpSpPr>
          <p:grpSpPr bwMode="auto">
            <a:xfrm>
              <a:off x="0" y="624"/>
              <a:ext cx="1500" cy="960"/>
              <a:chOff x="276" y="2391"/>
              <a:chExt cx="1692" cy="960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80" y="2775"/>
                <a:ext cx="6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11</a:t>
                </a:r>
                <a:endParaRPr lang="nl-NL" altLang="nl-NL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8054" name="Rectangle 6"/>
              <p:cNvSpPr>
                <a:spLocks noChangeArrowheads="1"/>
              </p:cNvSpPr>
              <p:nvPr/>
            </p:nvSpPr>
            <p:spPr bwMode="auto">
              <a:xfrm>
                <a:off x="276" y="2391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r>
                  <a:rPr lang="en-US" altLang="nl-NL" sz="48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24</a:t>
                </a:r>
                <a:endParaRPr lang="nl-NL" altLang="nl-NL" sz="4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8055" name="Rectangle 7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Na</a:t>
                </a:r>
                <a:endParaRPr lang="nl-NL" altLang="nl-NL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67598" name="Group 8"/>
            <p:cNvGrpSpPr>
              <a:grpSpLocks/>
            </p:cNvGrpSpPr>
            <p:nvPr/>
          </p:nvGrpSpPr>
          <p:grpSpPr bwMode="auto">
            <a:xfrm>
              <a:off x="1968" y="624"/>
              <a:ext cx="1431" cy="960"/>
              <a:chOff x="2265" y="2208"/>
              <a:chExt cx="1431" cy="960"/>
            </a:xfrm>
          </p:grpSpPr>
          <p:sp>
            <p:nvSpPr>
              <p:cNvPr id="258057" name="Rectangle 9"/>
              <p:cNvSpPr>
                <a:spLocks noChangeArrowheads="1"/>
              </p:cNvSpPr>
              <p:nvPr/>
            </p:nvSpPr>
            <p:spPr bwMode="auto">
              <a:xfrm>
                <a:off x="2265" y="2592"/>
                <a:ext cx="450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-1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8058" name="Rectangle 10"/>
              <p:cNvSpPr>
                <a:spLocks noChangeArrowheads="1"/>
              </p:cNvSpPr>
              <p:nvPr/>
            </p:nvSpPr>
            <p:spPr bwMode="auto">
              <a:xfrm>
                <a:off x="2388" y="2208"/>
                <a:ext cx="34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8059" name="Rectangle 11"/>
              <p:cNvSpPr>
                <a:spLocks noChangeArrowheads="1"/>
              </p:cNvSpPr>
              <p:nvPr/>
            </p:nvSpPr>
            <p:spPr bwMode="auto">
              <a:xfrm>
                <a:off x="2592" y="2265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67599" name="Line 12"/>
            <p:cNvSpPr>
              <a:spLocks noChangeShapeType="1"/>
            </p:cNvSpPr>
            <p:nvPr/>
          </p:nvSpPr>
          <p:spPr bwMode="auto">
            <a:xfrm>
              <a:off x="1440" y="1200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58061" name="Rectangle 13"/>
            <p:cNvSpPr>
              <a:spLocks noChangeArrowheads="1"/>
            </p:cNvSpPr>
            <p:nvPr/>
          </p:nvSpPr>
          <p:spPr bwMode="auto">
            <a:xfrm>
              <a:off x="2784" y="771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67601" name="Group 14"/>
            <p:cNvGrpSpPr>
              <a:grpSpLocks/>
            </p:cNvGrpSpPr>
            <p:nvPr/>
          </p:nvGrpSpPr>
          <p:grpSpPr bwMode="auto">
            <a:xfrm>
              <a:off x="3072" y="624"/>
              <a:ext cx="1776" cy="960"/>
              <a:chOff x="3984" y="624"/>
              <a:chExt cx="1776" cy="960"/>
            </a:xfrm>
          </p:grpSpPr>
          <p:sp>
            <p:nvSpPr>
              <p:cNvPr id="258063" name="Rectangle 15"/>
              <p:cNvSpPr>
                <a:spLocks noChangeArrowheads="1"/>
              </p:cNvSpPr>
              <p:nvPr/>
            </p:nvSpPr>
            <p:spPr bwMode="auto">
              <a:xfrm>
                <a:off x="4188" y="1008"/>
                <a:ext cx="6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12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8064" name="Rectangle 16"/>
              <p:cNvSpPr>
                <a:spLocks noChangeArrowheads="1"/>
              </p:cNvSpPr>
              <p:nvPr/>
            </p:nvSpPr>
            <p:spPr bwMode="auto">
              <a:xfrm>
                <a:off x="3984" y="624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24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8065" name="Rectangle 17"/>
              <p:cNvSpPr>
                <a:spLocks noChangeArrowheads="1"/>
              </p:cNvSpPr>
              <p:nvPr/>
            </p:nvSpPr>
            <p:spPr bwMode="auto">
              <a:xfrm>
                <a:off x="4656" y="699"/>
                <a:ext cx="1104" cy="80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Mg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58066" name="Group 18"/>
          <p:cNvGrpSpPr>
            <a:grpSpLocks/>
          </p:cNvGrpSpPr>
          <p:nvPr/>
        </p:nvGrpSpPr>
        <p:grpSpPr bwMode="auto">
          <a:xfrm>
            <a:off x="7543800" y="295275"/>
            <a:ext cx="1524000" cy="1285875"/>
            <a:chOff x="4752" y="774"/>
            <a:chExt cx="960" cy="810"/>
          </a:xfrm>
        </p:grpSpPr>
        <p:sp>
          <p:nvSpPr>
            <p:cNvPr id="258067" name="Rectangle 19"/>
            <p:cNvSpPr>
              <a:spLocks noChangeArrowheads="1"/>
            </p:cNvSpPr>
            <p:nvPr/>
          </p:nvSpPr>
          <p:spPr bwMode="auto">
            <a:xfrm>
              <a:off x="4752" y="777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8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8068" name="Rectangle 20"/>
            <p:cNvSpPr>
              <a:spLocks noChangeArrowheads="1"/>
            </p:cNvSpPr>
            <p:nvPr/>
          </p:nvSpPr>
          <p:spPr bwMode="auto">
            <a:xfrm>
              <a:off x="5184" y="774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nl-NL" altLang="nl-NL" sz="8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58069" name="Rectangle 21"/>
          <p:cNvSpPr>
            <a:spLocks noChangeArrowheads="1"/>
          </p:cNvSpPr>
          <p:nvPr/>
        </p:nvSpPr>
        <p:spPr bwMode="auto">
          <a:xfrm>
            <a:off x="0" y="2590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</a:t>
            </a:r>
            <a:r>
              <a:rPr lang="en-US" altLang="nl-NL" sz="44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9,10939.10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-31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+ 4,01076.10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-26 </a:t>
            </a:r>
            <a:endParaRPr lang="nl-NL" altLang="nl-NL" sz="3800" b="1" baseline="30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8070" name="Rectangle 22"/>
          <p:cNvSpPr>
            <a:spLocks noChangeArrowheads="1"/>
          </p:cNvSpPr>
          <p:nvPr/>
        </p:nvSpPr>
        <p:spPr bwMode="auto">
          <a:xfrm>
            <a:off x="1447800" y="54102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9,89906.10</a:t>
            </a:r>
            <a:r>
              <a:rPr lang="en-US" altLang="nl-NL" sz="4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-30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kg</a:t>
            </a:r>
            <a:endParaRPr lang="nl-NL" altLang="nl-NL" sz="3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8071" name="Rectangle 23"/>
          <p:cNvSpPr>
            <a:spLocks noChangeArrowheads="1"/>
          </p:cNvSpPr>
          <p:nvPr/>
        </p:nvSpPr>
        <p:spPr bwMode="auto">
          <a:xfrm>
            <a:off x="1295400" y="3429000"/>
            <a:ext cx="6096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4,01085.10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-26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kg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8072" name="Rectangle 24"/>
          <p:cNvSpPr>
            <a:spLocks noChangeArrowheads="1"/>
          </p:cNvSpPr>
          <p:nvPr/>
        </p:nvSpPr>
        <p:spPr bwMode="auto">
          <a:xfrm>
            <a:off x="8077200" y="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8073" name="Rectangle 25"/>
          <p:cNvSpPr>
            <a:spLocks noChangeArrowheads="1"/>
          </p:cNvSpPr>
          <p:nvPr/>
        </p:nvSpPr>
        <p:spPr bwMode="auto">
          <a:xfrm>
            <a:off x="0" y="4538663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=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8074" name="Rectangle 26"/>
          <p:cNvSpPr>
            <a:spLocks noChangeArrowheads="1"/>
          </p:cNvSpPr>
          <p:nvPr/>
        </p:nvSpPr>
        <p:spPr bwMode="auto">
          <a:xfrm>
            <a:off x="1447800" y="45720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4,01184.10</a:t>
            </a:r>
            <a:r>
              <a:rPr lang="en-US" altLang="nl-NL" sz="44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-26 </a:t>
            </a: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4,01085.10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-26</a:t>
            </a:r>
            <a:r>
              <a:rPr lang="en-US" altLang="nl-NL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nl-NL" altLang="nl-NL" sz="4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72954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utoUpdateAnimBg="0"/>
      <p:bldP spid="258069" grpId="0" autoUpdateAnimBg="0"/>
      <p:bldP spid="258070" grpId="0" autoUpdateAnimBg="0"/>
      <p:bldP spid="258071" grpId="0" autoUpdateAnimBg="0"/>
      <p:bldP spid="258072" grpId="0" autoUpdateAnimBg="0"/>
      <p:bldP spid="258073" grpId="0" autoUpdateAnimBg="0"/>
      <p:bldP spid="25807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074" name="Group 2"/>
          <p:cNvGrpSpPr>
            <a:grpSpLocks/>
          </p:cNvGrpSpPr>
          <p:nvPr/>
        </p:nvGrpSpPr>
        <p:grpSpPr bwMode="auto">
          <a:xfrm>
            <a:off x="0" y="0"/>
            <a:ext cx="7696200" cy="1524000"/>
            <a:chOff x="0" y="624"/>
            <a:chExt cx="4848" cy="960"/>
          </a:xfrm>
        </p:grpSpPr>
        <p:grpSp>
          <p:nvGrpSpPr>
            <p:cNvPr id="68622" name="Group 3"/>
            <p:cNvGrpSpPr>
              <a:grpSpLocks/>
            </p:cNvGrpSpPr>
            <p:nvPr/>
          </p:nvGrpSpPr>
          <p:grpSpPr bwMode="auto">
            <a:xfrm>
              <a:off x="0" y="624"/>
              <a:ext cx="1500" cy="960"/>
              <a:chOff x="276" y="2391"/>
              <a:chExt cx="1692" cy="960"/>
            </a:xfrm>
          </p:grpSpPr>
          <p:sp>
            <p:nvSpPr>
              <p:cNvPr id="259076" name="Rectangle 4"/>
              <p:cNvSpPr>
                <a:spLocks noChangeArrowheads="1"/>
              </p:cNvSpPr>
              <p:nvPr/>
            </p:nvSpPr>
            <p:spPr bwMode="auto">
              <a:xfrm>
                <a:off x="480" y="2775"/>
                <a:ext cx="6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11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9077" name="Rectangle 5"/>
              <p:cNvSpPr>
                <a:spLocks noChangeArrowheads="1"/>
              </p:cNvSpPr>
              <p:nvPr/>
            </p:nvSpPr>
            <p:spPr bwMode="auto">
              <a:xfrm>
                <a:off x="276" y="2391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24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9078" name="Rectangle 6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Na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68623" name="Group 7"/>
            <p:cNvGrpSpPr>
              <a:grpSpLocks/>
            </p:cNvGrpSpPr>
            <p:nvPr/>
          </p:nvGrpSpPr>
          <p:grpSpPr bwMode="auto">
            <a:xfrm>
              <a:off x="1968" y="624"/>
              <a:ext cx="1431" cy="960"/>
              <a:chOff x="2265" y="2208"/>
              <a:chExt cx="1431" cy="960"/>
            </a:xfrm>
          </p:grpSpPr>
          <p:sp>
            <p:nvSpPr>
              <p:cNvPr id="259080" name="Rectangle 8"/>
              <p:cNvSpPr>
                <a:spLocks noChangeArrowheads="1"/>
              </p:cNvSpPr>
              <p:nvPr/>
            </p:nvSpPr>
            <p:spPr bwMode="auto">
              <a:xfrm>
                <a:off x="2265" y="2592"/>
                <a:ext cx="450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-1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9081" name="Rectangle 9"/>
              <p:cNvSpPr>
                <a:spLocks noChangeArrowheads="1"/>
              </p:cNvSpPr>
              <p:nvPr/>
            </p:nvSpPr>
            <p:spPr bwMode="auto">
              <a:xfrm>
                <a:off x="2388" y="2208"/>
                <a:ext cx="34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9082" name="Rectangle 10"/>
              <p:cNvSpPr>
                <a:spLocks noChangeArrowheads="1"/>
              </p:cNvSpPr>
              <p:nvPr/>
            </p:nvSpPr>
            <p:spPr bwMode="auto">
              <a:xfrm>
                <a:off x="2592" y="2265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68624" name="Line 11"/>
            <p:cNvSpPr>
              <a:spLocks noChangeShapeType="1"/>
            </p:cNvSpPr>
            <p:nvPr/>
          </p:nvSpPr>
          <p:spPr bwMode="auto">
            <a:xfrm>
              <a:off x="1440" y="1200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59084" name="Rectangle 12"/>
            <p:cNvSpPr>
              <a:spLocks noChangeArrowheads="1"/>
            </p:cNvSpPr>
            <p:nvPr/>
          </p:nvSpPr>
          <p:spPr bwMode="auto">
            <a:xfrm>
              <a:off x="2784" y="771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68626" name="Group 13"/>
            <p:cNvGrpSpPr>
              <a:grpSpLocks/>
            </p:cNvGrpSpPr>
            <p:nvPr/>
          </p:nvGrpSpPr>
          <p:grpSpPr bwMode="auto">
            <a:xfrm>
              <a:off x="3072" y="624"/>
              <a:ext cx="1776" cy="960"/>
              <a:chOff x="3984" y="624"/>
              <a:chExt cx="1776" cy="960"/>
            </a:xfrm>
          </p:grpSpPr>
          <p:sp>
            <p:nvSpPr>
              <p:cNvPr id="259086" name="Rectangle 14"/>
              <p:cNvSpPr>
                <a:spLocks noChangeArrowheads="1"/>
              </p:cNvSpPr>
              <p:nvPr/>
            </p:nvSpPr>
            <p:spPr bwMode="auto">
              <a:xfrm>
                <a:off x="4188" y="1008"/>
                <a:ext cx="67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12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9087" name="Rectangle 15"/>
              <p:cNvSpPr>
                <a:spLocks noChangeArrowheads="1"/>
              </p:cNvSpPr>
              <p:nvPr/>
            </p:nvSpPr>
            <p:spPr bwMode="auto">
              <a:xfrm>
                <a:off x="3984" y="624"/>
                <a:ext cx="86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8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24</a:t>
                </a:r>
                <a:endParaRPr lang="nl-NL" altLang="nl-NL" sz="48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59088" name="Rectangle 16"/>
              <p:cNvSpPr>
                <a:spLocks noChangeArrowheads="1"/>
              </p:cNvSpPr>
              <p:nvPr/>
            </p:nvSpPr>
            <p:spPr bwMode="auto">
              <a:xfrm>
                <a:off x="4656" y="699"/>
                <a:ext cx="110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8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Mg</a:t>
                </a:r>
                <a:endParaRPr lang="nl-NL" altLang="nl-NL" sz="8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259089" name="Group 17"/>
          <p:cNvGrpSpPr>
            <a:grpSpLocks/>
          </p:cNvGrpSpPr>
          <p:nvPr/>
        </p:nvGrpSpPr>
        <p:grpSpPr bwMode="auto">
          <a:xfrm>
            <a:off x="7543800" y="295275"/>
            <a:ext cx="1524000" cy="1285875"/>
            <a:chOff x="4752" y="774"/>
            <a:chExt cx="960" cy="810"/>
          </a:xfrm>
        </p:grpSpPr>
        <p:sp>
          <p:nvSpPr>
            <p:cNvPr id="259090" name="Rectangle 18"/>
            <p:cNvSpPr>
              <a:spLocks noChangeArrowheads="1"/>
            </p:cNvSpPr>
            <p:nvPr/>
          </p:nvSpPr>
          <p:spPr bwMode="auto">
            <a:xfrm>
              <a:off x="4752" y="777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9091" name="Rectangle 19"/>
            <p:cNvSpPr>
              <a:spLocks noChangeArrowheads="1"/>
            </p:cNvSpPr>
            <p:nvPr/>
          </p:nvSpPr>
          <p:spPr bwMode="auto">
            <a:xfrm>
              <a:off x="5184" y="774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8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nl-NL" altLang="nl-NL" sz="8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59092" name="Rectangle 20"/>
          <p:cNvSpPr>
            <a:spLocks noChangeArrowheads="1"/>
          </p:cNvSpPr>
          <p:nvPr/>
        </p:nvSpPr>
        <p:spPr bwMode="auto">
          <a:xfrm>
            <a:off x="8077200" y="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HAVO</a:t>
            </a:r>
            <a:endParaRPr lang="nl-NL" altLang="nl-NL" sz="2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9093" name="Rectangle 21"/>
          <p:cNvSpPr>
            <a:spLocks noChangeArrowheads="1"/>
          </p:cNvSpPr>
          <p:nvPr/>
        </p:nvSpPr>
        <p:spPr bwMode="auto">
          <a:xfrm>
            <a:off x="-76200" y="22098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= mc</a:t>
            </a:r>
            <a:r>
              <a:rPr lang="en-US" altLang="nl-NL" sz="4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</a:t>
            </a:r>
            <a:endParaRPr lang="nl-NL" altLang="nl-NL" sz="4400" b="1" baseline="30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9094" name="Rectangle 22"/>
          <p:cNvSpPr>
            <a:spLocks noChangeArrowheads="1"/>
          </p:cNvSpPr>
          <p:nvPr/>
        </p:nvSpPr>
        <p:spPr bwMode="auto">
          <a:xfrm>
            <a:off x="685800" y="29718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9,89906.10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-30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.(2,997925.10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nl-NL" altLang="nl-NL" sz="4400" b="1" baseline="300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9095" name="Rectangle 23"/>
          <p:cNvSpPr>
            <a:spLocks noChangeArrowheads="1"/>
          </p:cNvSpPr>
          <p:nvPr/>
        </p:nvSpPr>
        <p:spPr bwMode="auto">
          <a:xfrm>
            <a:off x="685800" y="3810000"/>
            <a:ext cx="411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8,89683.10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-30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</a:t>
            </a:r>
            <a:endParaRPr lang="nl-NL" altLang="nl-NL" sz="4400" b="1" baseline="300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9096" name="Rectangle 24"/>
          <p:cNvSpPr>
            <a:spLocks noChangeArrowheads="1"/>
          </p:cNvSpPr>
          <p:nvPr/>
        </p:nvSpPr>
        <p:spPr bwMode="auto">
          <a:xfrm>
            <a:off x="0" y="1371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=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9,89906.10</a:t>
            </a:r>
            <a:r>
              <a:rPr lang="en-US" altLang="nl-NL" sz="4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-30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kg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9097" name="Rectangle 25"/>
          <p:cNvSpPr>
            <a:spLocks noChangeArrowheads="1"/>
          </p:cNvSpPr>
          <p:nvPr/>
        </p:nvSpPr>
        <p:spPr bwMode="auto">
          <a:xfrm>
            <a:off x="47625" y="4648200"/>
            <a:ext cx="90678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MeV = 1,6021765.10</a:t>
            </a:r>
            <a:r>
              <a:rPr lang="en-US" altLang="nl-NL" sz="4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-13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      Tabel 6</a:t>
            </a:r>
            <a:endParaRPr lang="nl-NL" altLang="nl-NL" sz="4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9098" name="Rectangle 26"/>
          <p:cNvSpPr>
            <a:spLocks noChangeArrowheads="1"/>
          </p:cNvSpPr>
          <p:nvPr/>
        </p:nvSpPr>
        <p:spPr bwMode="auto">
          <a:xfrm>
            <a:off x="76200" y="5486400"/>
            <a:ext cx="906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= 8,89683.10</a:t>
            </a:r>
            <a:r>
              <a:rPr lang="en-US" altLang="nl-NL" sz="4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-30</a:t>
            </a: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1,6021765.10</a:t>
            </a:r>
            <a:r>
              <a:rPr lang="en-US" altLang="nl-NL" sz="44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-13</a:t>
            </a:r>
            <a:r>
              <a:rPr lang="en-US" altLang="nl-NL" sz="4400" b="1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nl-NL" altLang="nl-NL" sz="4400" b="1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9099" name="Rectangle 27"/>
          <p:cNvSpPr>
            <a:spLocks noChangeArrowheads="1"/>
          </p:cNvSpPr>
          <p:nvPr/>
        </p:nvSpPr>
        <p:spPr bwMode="auto">
          <a:xfrm>
            <a:off x="838200" y="60960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5,505 MeV</a:t>
            </a:r>
            <a:endParaRPr lang="nl-NL" altLang="nl-NL" sz="4400" b="1" baseline="30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10418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2" grpId="0" autoUpdateAnimBg="0"/>
      <p:bldP spid="259093" grpId="0" autoUpdateAnimBg="0"/>
      <p:bldP spid="259094" grpId="0" autoUpdateAnimBg="0"/>
      <p:bldP spid="259095" grpId="0" autoUpdateAnimBg="0"/>
      <p:bldP spid="259096" grpId="0" autoUpdateAnimBg="0"/>
      <p:bldP spid="259097" grpId="0" animBg="1" autoUpdateAnimBg="0"/>
      <p:bldP spid="259098" grpId="0" autoUpdateAnimBg="0"/>
      <p:bldP spid="259099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609600"/>
          </a:xfrm>
        </p:spPr>
        <p:txBody>
          <a:bodyPr/>
          <a:lstStyle/>
          <a:p>
            <a:pPr algn="l" eaLnBrk="1" hangingPunct="1"/>
            <a:r>
              <a:rPr lang="en-US" altLang="nl-NL" smtClean="0">
                <a:solidFill>
                  <a:schemeClr val="accent1"/>
                </a:solidFill>
              </a:rPr>
              <a:t>‘n Kernsplijting</a:t>
            </a:r>
          </a:p>
        </p:txBody>
      </p:sp>
      <p:grpSp>
        <p:nvGrpSpPr>
          <p:cNvPr id="264195" name="Group 3"/>
          <p:cNvGrpSpPr>
            <a:grpSpLocks/>
          </p:cNvGrpSpPr>
          <p:nvPr/>
        </p:nvGrpSpPr>
        <p:grpSpPr bwMode="auto">
          <a:xfrm>
            <a:off x="3967163" y="71438"/>
            <a:ext cx="5076825" cy="6705600"/>
            <a:chOff x="1324" y="528"/>
            <a:chExt cx="2786" cy="3696"/>
          </a:xfrm>
        </p:grpSpPr>
        <p:pic>
          <p:nvPicPr>
            <p:cNvPr id="69636" name="Picture 4" descr="kernsplijt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" y="528"/>
              <a:ext cx="2786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37" name="Text Box 5"/>
            <p:cNvSpPr txBox="1">
              <a:spLocks noChangeArrowheads="1"/>
            </p:cNvSpPr>
            <p:nvPr/>
          </p:nvSpPr>
          <p:spPr bwMode="auto">
            <a:xfrm>
              <a:off x="2562" y="1104"/>
              <a:ext cx="33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1400" b="1">
                  <a:solidFill>
                    <a:srgbClr val="000000"/>
                  </a:solidFill>
                  <a:latin typeface="Times New Roman Special G1" pitchFamily="18" charset="2"/>
                </a:rPr>
                <a:t>143</a:t>
              </a:r>
              <a:endParaRPr lang="nl-NL" altLang="nl-NL" sz="1400" b="1">
                <a:solidFill>
                  <a:srgbClr val="000000"/>
                </a:solidFill>
                <a:latin typeface="Times New Roman Special G1" pitchFamily="18" charset="2"/>
              </a:endParaRPr>
            </a:p>
          </p:txBody>
        </p:sp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2682" y="3594"/>
              <a:ext cx="33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1400" b="1">
                  <a:solidFill>
                    <a:srgbClr val="000000"/>
                  </a:solidFill>
                  <a:latin typeface="Times New Roman Special G1" pitchFamily="18" charset="2"/>
                </a:rPr>
                <a:t>90</a:t>
              </a:r>
              <a:endParaRPr lang="nl-NL" altLang="nl-NL" sz="1400" b="1">
                <a:solidFill>
                  <a:srgbClr val="000000"/>
                </a:solidFill>
                <a:latin typeface="Times New Roman Special G1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36376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50800" y="76200"/>
            <a:ext cx="88169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Kernsplijting: hoe gaat dat?</a:t>
            </a:r>
            <a:endParaRPr lang="nl-NL" altLang="nl-NL" sz="32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59" name="Text Box 26"/>
          <p:cNvSpPr txBox="1">
            <a:spLocks noChangeArrowheads="1"/>
          </p:cNvSpPr>
          <p:nvPr/>
        </p:nvSpPr>
        <p:spPr bwMode="auto">
          <a:xfrm>
            <a:off x="0" y="64008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nl-NL" altLang="nl-NL" sz="2400">
                <a:solidFill>
                  <a:srgbClr val="000000"/>
                </a:solidFill>
                <a:hlinkClick r:id="" action="ppaction://hlinkshowjump?jump=firstslide"/>
              </a:rPr>
              <a:t>menu</a:t>
            </a:r>
            <a:endParaRPr lang="nl-NL" altLang="nl-NL" sz="2400">
              <a:solidFill>
                <a:srgbClr val="000000"/>
              </a:solidFill>
            </a:endParaRPr>
          </a:p>
        </p:txBody>
      </p:sp>
      <p:sp>
        <p:nvSpPr>
          <p:cNvPr id="265220" name="Oval 4"/>
          <p:cNvSpPr>
            <a:spLocks noChangeAspect="1" noChangeArrowheads="1"/>
          </p:cNvSpPr>
          <p:nvPr/>
        </p:nvSpPr>
        <p:spPr bwMode="auto">
          <a:xfrm flipH="1">
            <a:off x="2132013" y="321310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grpSp>
        <p:nvGrpSpPr>
          <p:cNvPr id="265221" name="Group 5"/>
          <p:cNvGrpSpPr>
            <a:grpSpLocks/>
          </p:cNvGrpSpPr>
          <p:nvPr/>
        </p:nvGrpSpPr>
        <p:grpSpPr bwMode="auto">
          <a:xfrm>
            <a:off x="1585913" y="2735263"/>
            <a:ext cx="1347787" cy="1198562"/>
            <a:chOff x="884" y="3134"/>
            <a:chExt cx="849" cy="755"/>
          </a:xfrm>
        </p:grpSpPr>
        <p:sp>
          <p:nvSpPr>
            <p:cNvPr id="70728" name="Oval 6" descr="Bol"/>
            <p:cNvSpPr>
              <a:spLocks noChangeAspect="1" noChangeArrowheads="1"/>
            </p:cNvSpPr>
            <p:nvPr/>
          </p:nvSpPr>
          <p:spPr bwMode="auto">
            <a:xfrm>
              <a:off x="908" y="3134"/>
              <a:ext cx="755" cy="755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70729" name="Groep 49"/>
            <p:cNvGrpSpPr>
              <a:grpSpLocks/>
            </p:cNvGrpSpPr>
            <p:nvPr/>
          </p:nvGrpSpPr>
          <p:grpSpPr bwMode="auto">
            <a:xfrm>
              <a:off x="884" y="3249"/>
              <a:ext cx="849" cy="481"/>
              <a:chOff x="2168508" y="1824026"/>
              <a:chExt cx="1347798" cy="763294"/>
            </a:xfrm>
          </p:grpSpPr>
          <p:sp>
            <p:nvSpPr>
              <p:cNvPr id="2" name="Tekstvak 50"/>
              <p:cNvSpPr txBox="1"/>
              <p:nvPr/>
            </p:nvSpPr>
            <p:spPr>
              <a:xfrm>
                <a:off x="2184383" y="1824026"/>
                <a:ext cx="785818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141</a:t>
                </a:r>
              </a:p>
            </p:txBody>
          </p:sp>
          <p:sp>
            <p:nvSpPr>
              <p:cNvPr id="3" name="Tekstvak 51"/>
              <p:cNvSpPr txBox="1"/>
              <p:nvPr/>
            </p:nvSpPr>
            <p:spPr>
              <a:xfrm>
                <a:off x="2811450" y="1890675"/>
                <a:ext cx="704856" cy="5792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Ba</a:t>
                </a:r>
              </a:p>
            </p:txBody>
          </p:sp>
          <p:sp>
            <p:nvSpPr>
              <p:cNvPr id="4" name="Tekstvak 52"/>
              <p:cNvSpPr txBox="1"/>
              <p:nvPr/>
            </p:nvSpPr>
            <p:spPr>
              <a:xfrm>
                <a:off x="2168508" y="2130296"/>
                <a:ext cx="785818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56</a:t>
                </a:r>
              </a:p>
            </p:txBody>
          </p:sp>
        </p:grpSp>
      </p:grpSp>
      <p:grpSp>
        <p:nvGrpSpPr>
          <p:cNvPr id="265227" name="Group 11"/>
          <p:cNvGrpSpPr>
            <a:grpSpLocks/>
          </p:cNvGrpSpPr>
          <p:nvPr/>
        </p:nvGrpSpPr>
        <p:grpSpPr bwMode="auto">
          <a:xfrm>
            <a:off x="1581150" y="-1588"/>
            <a:ext cx="1347788" cy="1198563"/>
            <a:chOff x="884" y="3134"/>
            <a:chExt cx="849" cy="755"/>
          </a:xfrm>
        </p:grpSpPr>
        <p:sp>
          <p:nvSpPr>
            <p:cNvPr id="70723" name="Oval 12" descr="Bol"/>
            <p:cNvSpPr>
              <a:spLocks noChangeAspect="1" noChangeArrowheads="1"/>
            </p:cNvSpPr>
            <p:nvPr/>
          </p:nvSpPr>
          <p:spPr bwMode="auto">
            <a:xfrm>
              <a:off x="908" y="3134"/>
              <a:ext cx="755" cy="755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70724" name="Groep 49"/>
            <p:cNvGrpSpPr>
              <a:grpSpLocks/>
            </p:cNvGrpSpPr>
            <p:nvPr/>
          </p:nvGrpSpPr>
          <p:grpSpPr bwMode="auto">
            <a:xfrm>
              <a:off x="884" y="3249"/>
              <a:ext cx="849" cy="481"/>
              <a:chOff x="2168508" y="1824026"/>
              <a:chExt cx="1347798" cy="763294"/>
            </a:xfrm>
          </p:grpSpPr>
          <p:sp>
            <p:nvSpPr>
              <p:cNvPr id="5" name="Tekstvak 50"/>
              <p:cNvSpPr txBox="1"/>
              <p:nvPr/>
            </p:nvSpPr>
            <p:spPr>
              <a:xfrm>
                <a:off x="2184383" y="1824026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141</a:t>
                </a:r>
              </a:p>
            </p:txBody>
          </p:sp>
          <p:sp>
            <p:nvSpPr>
              <p:cNvPr id="6" name="Tekstvak 51"/>
              <p:cNvSpPr txBox="1"/>
              <p:nvPr/>
            </p:nvSpPr>
            <p:spPr>
              <a:xfrm>
                <a:off x="2811451" y="1890675"/>
                <a:ext cx="704855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Ba</a:t>
                </a:r>
              </a:p>
            </p:txBody>
          </p:sp>
          <p:sp>
            <p:nvSpPr>
              <p:cNvPr id="7" name="Tekstvak 52"/>
              <p:cNvSpPr txBox="1"/>
              <p:nvPr/>
            </p:nvSpPr>
            <p:spPr>
              <a:xfrm>
                <a:off x="2168508" y="2130296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56</a:t>
                </a:r>
              </a:p>
            </p:txBody>
          </p:sp>
        </p:grpSp>
      </p:grpSp>
      <p:grpSp>
        <p:nvGrpSpPr>
          <p:cNvPr id="265233" name="Group 17"/>
          <p:cNvGrpSpPr>
            <a:grpSpLocks/>
          </p:cNvGrpSpPr>
          <p:nvPr/>
        </p:nvGrpSpPr>
        <p:grpSpPr bwMode="auto">
          <a:xfrm>
            <a:off x="1581150" y="5919788"/>
            <a:ext cx="1347788" cy="935037"/>
            <a:chOff x="1679" y="3385"/>
            <a:chExt cx="849" cy="589"/>
          </a:xfrm>
        </p:grpSpPr>
        <p:sp>
          <p:nvSpPr>
            <p:cNvPr id="70718" name="Oval 18" descr="Bol"/>
            <p:cNvSpPr>
              <a:spLocks noChangeAspect="1" noChangeArrowheads="1"/>
            </p:cNvSpPr>
            <p:nvPr/>
          </p:nvSpPr>
          <p:spPr bwMode="auto">
            <a:xfrm>
              <a:off x="1837" y="3385"/>
              <a:ext cx="589" cy="589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70719" name="Groep 49"/>
            <p:cNvGrpSpPr>
              <a:grpSpLocks/>
            </p:cNvGrpSpPr>
            <p:nvPr/>
          </p:nvGrpSpPr>
          <p:grpSpPr bwMode="auto">
            <a:xfrm>
              <a:off x="1679" y="3445"/>
              <a:ext cx="849" cy="481"/>
              <a:chOff x="2168508" y="1824026"/>
              <a:chExt cx="1347798" cy="763294"/>
            </a:xfrm>
          </p:grpSpPr>
          <p:sp>
            <p:nvSpPr>
              <p:cNvPr id="8" name="Tekstvak 50"/>
              <p:cNvSpPr txBox="1"/>
              <p:nvPr/>
            </p:nvSpPr>
            <p:spPr>
              <a:xfrm>
                <a:off x="2184383" y="1824026"/>
                <a:ext cx="785819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  <p:sp>
            <p:nvSpPr>
              <p:cNvPr id="9" name="Tekstvak 51"/>
              <p:cNvSpPr txBox="1"/>
              <p:nvPr/>
            </p:nvSpPr>
            <p:spPr>
              <a:xfrm>
                <a:off x="2811451" y="1890675"/>
                <a:ext cx="704855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Kr</a:t>
                </a:r>
              </a:p>
            </p:txBody>
          </p:sp>
          <p:sp>
            <p:nvSpPr>
              <p:cNvPr id="10" name="Tekstvak 52"/>
              <p:cNvSpPr txBox="1"/>
              <p:nvPr/>
            </p:nvSpPr>
            <p:spPr>
              <a:xfrm>
                <a:off x="2168508" y="2130295"/>
                <a:ext cx="785819" cy="457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36</a:t>
                </a:r>
              </a:p>
            </p:txBody>
          </p:sp>
        </p:grpSp>
      </p:grpSp>
      <p:sp>
        <p:nvSpPr>
          <p:cNvPr id="265239" name="Oval 23"/>
          <p:cNvSpPr>
            <a:spLocks noChangeAspect="1" noChangeArrowheads="1"/>
          </p:cNvSpPr>
          <p:nvPr/>
        </p:nvSpPr>
        <p:spPr bwMode="auto">
          <a:xfrm flipH="1">
            <a:off x="2124075" y="3225800"/>
            <a:ext cx="287338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65240" name="Oval 24"/>
          <p:cNvSpPr>
            <a:spLocks noChangeAspect="1" noChangeArrowheads="1"/>
          </p:cNvSpPr>
          <p:nvPr/>
        </p:nvSpPr>
        <p:spPr bwMode="auto">
          <a:xfrm flipH="1">
            <a:off x="2119313" y="3246438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65241" name="Oval 25"/>
          <p:cNvSpPr>
            <a:spLocks noChangeAspect="1" noChangeArrowheads="1"/>
          </p:cNvSpPr>
          <p:nvPr/>
        </p:nvSpPr>
        <p:spPr bwMode="auto">
          <a:xfrm flipH="1">
            <a:off x="2119313" y="321310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65242" name="Oval 26"/>
          <p:cNvSpPr>
            <a:spLocks noChangeAspect="1" noChangeArrowheads="1"/>
          </p:cNvSpPr>
          <p:nvPr/>
        </p:nvSpPr>
        <p:spPr bwMode="auto">
          <a:xfrm flipH="1">
            <a:off x="8675688" y="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65243" name="Oval 27"/>
          <p:cNvSpPr>
            <a:spLocks noChangeAspect="1" noChangeArrowheads="1"/>
          </p:cNvSpPr>
          <p:nvPr/>
        </p:nvSpPr>
        <p:spPr bwMode="auto">
          <a:xfrm flipH="1">
            <a:off x="8675688" y="6570663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65244" name="Oval 28"/>
          <p:cNvSpPr>
            <a:spLocks noChangeAspect="1" noChangeArrowheads="1"/>
          </p:cNvSpPr>
          <p:nvPr/>
        </p:nvSpPr>
        <p:spPr bwMode="auto">
          <a:xfrm flipH="1">
            <a:off x="8856663" y="320040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grpSp>
        <p:nvGrpSpPr>
          <p:cNvPr id="265245" name="Group 29"/>
          <p:cNvGrpSpPr>
            <a:grpSpLocks/>
          </p:cNvGrpSpPr>
          <p:nvPr/>
        </p:nvGrpSpPr>
        <p:grpSpPr bwMode="auto">
          <a:xfrm>
            <a:off x="1585913" y="2882900"/>
            <a:ext cx="1347787" cy="935038"/>
            <a:chOff x="1679" y="3385"/>
            <a:chExt cx="849" cy="589"/>
          </a:xfrm>
        </p:grpSpPr>
        <p:sp>
          <p:nvSpPr>
            <p:cNvPr id="70713" name="Oval 30" descr="Bol"/>
            <p:cNvSpPr>
              <a:spLocks noChangeAspect="1" noChangeArrowheads="1"/>
            </p:cNvSpPr>
            <p:nvPr/>
          </p:nvSpPr>
          <p:spPr bwMode="auto">
            <a:xfrm>
              <a:off x="1837" y="3385"/>
              <a:ext cx="589" cy="589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70714" name="Groep 49"/>
            <p:cNvGrpSpPr>
              <a:grpSpLocks/>
            </p:cNvGrpSpPr>
            <p:nvPr/>
          </p:nvGrpSpPr>
          <p:grpSpPr bwMode="auto">
            <a:xfrm>
              <a:off x="1679" y="3445"/>
              <a:ext cx="849" cy="481"/>
              <a:chOff x="2168508" y="1824026"/>
              <a:chExt cx="1347798" cy="763294"/>
            </a:xfrm>
          </p:grpSpPr>
          <p:sp>
            <p:nvSpPr>
              <p:cNvPr id="11" name="Tekstvak 50"/>
              <p:cNvSpPr txBox="1"/>
              <p:nvPr/>
            </p:nvSpPr>
            <p:spPr>
              <a:xfrm>
                <a:off x="2184383" y="1824026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  <p:sp>
            <p:nvSpPr>
              <p:cNvPr id="12" name="Tekstvak 51"/>
              <p:cNvSpPr txBox="1"/>
              <p:nvPr/>
            </p:nvSpPr>
            <p:spPr>
              <a:xfrm>
                <a:off x="2811450" y="1890675"/>
                <a:ext cx="704856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Kr</a:t>
                </a:r>
              </a:p>
            </p:txBody>
          </p:sp>
          <p:sp>
            <p:nvSpPr>
              <p:cNvPr id="13" name="Tekstvak 52"/>
              <p:cNvSpPr txBox="1"/>
              <p:nvPr/>
            </p:nvSpPr>
            <p:spPr>
              <a:xfrm>
                <a:off x="2168508" y="2130296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36</a:t>
                </a:r>
              </a:p>
            </p:txBody>
          </p:sp>
        </p:grpSp>
      </p:grpSp>
      <p:grpSp>
        <p:nvGrpSpPr>
          <p:cNvPr id="265251" name="Group 35"/>
          <p:cNvGrpSpPr>
            <a:grpSpLocks/>
          </p:cNvGrpSpPr>
          <p:nvPr/>
        </p:nvGrpSpPr>
        <p:grpSpPr bwMode="auto">
          <a:xfrm>
            <a:off x="1416050" y="2489200"/>
            <a:ext cx="1692275" cy="1692275"/>
            <a:chOff x="0" y="1049"/>
            <a:chExt cx="1066" cy="1066"/>
          </a:xfrm>
        </p:grpSpPr>
        <p:sp>
          <p:nvSpPr>
            <p:cNvPr id="70708" name="Oval 36" descr="Bol"/>
            <p:cNvSpPr>
              <a:spLocks noChangeAspect="1" noChangeArrowheads="1"/>
            </p:cNvSpPr>
            <p:nvPr/>
          </p:nvSpPr>
          <p:spPr bwMode="auto">
            <a:xfrm>
              <a:off x="0" y="1049"/>
              <a:ext cx="1066" cy="1066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70709" name="Groep 49"/>
            <p:cNvGrpSpPr>
              <a:grpSpLocks/>
            </p:cNvGrpSpPr>
            <p:nvPr/>
          </p:nvGrpSpPr>
          <p:grpSpPr bwMode="auto">
            <a:xfrm>
              <a:off x="204" y="1376"/>
              <a:ext cx="849" cy="481"/>
              <a:chOff x="2168508" y="1824026"/>
              <a:chExt cx="1347798" cy="763294"/>
            </a:xfrm>
          </p:grpSpPr>
          <p:sp>
            <p:nvSpPr>
              <p:cNvPr id="14" name="Tekstvak 50"/>
              <p:cNvSpPr txBox="1"/>
              <p:nvPr/>
            </p:nvSpPr>
            <p:spPr>
              <a:xfrm>
                <a:off x="2184383" y="1824026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235</a:t>
                </a:r>
              </a:p>
            </p:txBody>
          </p:sp>
          <p:sp>
            <p:nvSpPr>
              <p:cNvPr id="15" name="Tekstvak 51"/>
              <p:cNvSpPr txBox="1"/>
              <p:nvPr/>
            </p:nvSpPr>
            <p:spPr>
              <a:xfrm>
                <a:off x="2811451" y="1890675"/>
                <a:ext cx="704855" cy="5792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U</a:t>
                </a:r>
              </a:p>
            </p:txBody>
          </p:sp>
          <p:sp>
            <p:nvSpPr>
              <p:cNvPr id="16" name="Tekstvak 52"/>
              <p:cNvSpPr txBox="1"/>
              <p:nvPr/>
            </p:nvSpPr>
            <p:spPr>
              <a:xfrm>
                <a:off x="2168508" y="2130295"/>
                <a:ext cx="785819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</p:grpSp>
      </p:grpSp>
      <p:grpSp>
        <p:nvGrpSpPr>
          <p:cNvPr id="265257" name="Group 41"/>
          <p:cNvGrpSpPr>
            <a:grpSpLocks/>
          </p:cNvGrpSpPr>
          <p:nvPr/>
        </p:nvGrpSpPr>
        <p:grpSpPr bwMode="auto">
          <a:xfrm>
            <a:off x="1416050" y="2522538"/>
            <a:ext cx="1692275" cy="1692275"/>
            <a:chOff x="184" y="2004"/>
            <a:chExt cx="1066" cy="1066"/>
          </a:xfrm>
        </p:grpSpPr>
        <p:sp>
          <p:nvSpPr>
            <p:cNvPr id="70703" name="Oval 42" descr="Bol"/>
            <p:cNvSpPr>
              <a:spLocks noChangeAspect="1" noChangeArrowheads="1"/>
            </p:cNvSpPr>
            <p:nvPr/>
          </p:nvSpPr>
          <p:spPr bwMode="auto">
            <a:xfrm>
              <a:off x="184" y="2004"/>
              <a:ext cx="1066" cy="1066"/>
            </a:xfrm>
            <a:prstGeom prst="ellipse">
              <a:avLst/>
            </a:prstGeom>
            <a:pattFill prst="sphere">
              <a:fgClr>
                <a:srgbClr val="FF0000"/>
              </a:fgClr>
              <a:bgClr>
                <a:srgbClr val="FFFF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70704" name="Groep 49"/>
            <p:cNvGrpSpPr>
              <a:grpSpLocks/>
            </p:cNvGrpSpPr>
            <p:nvPr/>
          </p:nvGrpSpPr>
          <p:grpSpPr bwMode="auto">
            <a:xfrm>
              <a:off x="385" y="2325"/>
              <a:ext cx="849" cy="481"/>
              <a:chOff x="2168508" y="1824026"/>
              <a:chExt cx="1347798" cy="763294"/>
            </a:xfrm>
          </p:grpSpPr>
          <p:sp>
            <p:nvSpPr>
              <p:cNvPr id="17" name="Tekstvak 50"/>
              <p:cNvSpPr txBox="1"/>
              <p:nvPr/>
            </p:nvSpPr>
            <p:spPr>
              <a:xfrm>
                <a:off x="2184383" y="1824025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236</a:t>
                </a:r>
              </a:p>
            </p:txBody>
          </p:sp>
          <p:sp>
            <p:nvSpPr>
              <p:cNvPr id="18" name="Tekstvak 51"/>
              <p:cNvSpPr txBox="1"/>
              <p:nvPr/>
            </p:nvSpPr>
            <p:spPr>
              <a:xfrm>
                <a:off x="2811450" y="1890674"/>
                <a:ext cx="704855" cy="5792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sz="32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U</a:t>
                </a:r>
              </a:p>
            </p:txBody>
          </p:sp>
          <p:sp>
            <p:nvSpPr>
              <p:cNvPr id="19" name="Tekstvak 52"/>
              <p:cNvSpPr txBox="1"/>
              <p:nvPr/>
            </p:nvSpPr>
            <p:spPr>
              <a:xfrm>
                <a:off x="2168508" y="2130295"/>
                <a:ext cx="785818" cy="4570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altLang="nl-NL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92</a:t>
                </a:r>
              </a:p>
            </p:txBody>
          </p:sp>
        </p:grpSp>
      </p:grpSp>
      <p:grpSp>
        <p:nvGrpSpPr>
          <p:cNvPr id="265263" name="Group 47"/>
          <p:cNvGrpSpPr>
            <a:grpSpLocks/>
          </p:cNvGrpSpPr>
          <p:nvPr/>
        </p:nvGrpSpPr>
        <p:grpSpPr bwMode="auto">
          <a:xfrm>
            <a:off x="1768475" y="4724400"/>
            <a:ext cx="7267575" cy="809625"/>
            <a:chOff x="185" y="3810"/>
            <a:chExt cx="4578" cy="510"/>
          </a:xfrm>
        </p:grpSpPr>
        <p:grpSp>
          <p:nvGrpSpPr>
            <p:cNvPr id="70678" name="Group 48"/>
            <p:cNvGrpSpPr>
              <a:grpSpLocks/>
            </p:cNvGrpSpPr>
            <p:nvPr/>
          </p:nvGrpSpPr>
          <p:grpSpPr bwMode="auto">
            <a:xfrm>
              <a:off x="185" y="3832"/>
              <a:ext cx="1722" cy="488"/>
              <a:chOff x="185" y="3832"/>
              <a:chExt cx="1722" cy="488"/>
            </a:xfrm>
          </p:grpSpPr>
          <p:grpSp>
            <p:nvGrpSpPr>
              <p:cNvPr id="70694" name="Groep 56"/>
              <p:cNvGrpSpPr>
                <a:grpSpLocks/>
              </p:cNvGrpSpPr>
              <p:nvPr/>
            </p:nvGrpSpPr>
            <p:grpSpPr bwMode="auto">
              <a:xfrm>
                <a:off x="185" y="3832"/>
                <a:ext cx="990" cy="481"/>
                <a:chOff x="3143240" y="1643050"/>
                <a:chExt cx="1571636" cy="763294"/>
              </a:xfrm>
            </p:grpSpPr>
            <p:sp>
              <p:nvSpPr>
                <p:cNvPr id="47" name="Tekstvak 46"/>
                <p:cNvSpPr txBox="1"/>
                <p:nvPr/>
              </p:nvSpPr>
              <p:spPr>
                <a:xfrm>
                  <a:off x="3159115" y="1643050"/>
                  <a:ext cx="785819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 altLang="nl-NL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48" name="Tekstvak 47"/>
                <p:cNvSpPr txBox="1"/>
                <p:nvPr/>
              </p:nvSpPr>
              <p:spPr>
                <a:xfrm>
                  <a:off x="3786183" y="1709699"/>
                  <a:ext cx="928693" cy="57921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3200" b="1" smtClean="0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</a:t>
                  </a:r>
                </a:p>
              </p:txBody>
            </p:sp>
            <p:sp>
              <p:nvSpPr>
                <p:cNvPr id="49" name="Tekstvak 48"/>
                <p:cNvSpPr txBox="1"/>
                <p:nvPr/>
              </p:nvSpPr>
              <p:spPr>
                <a:xfrm>
                  <a:off x="3143240" y="1949320"/>
                  <a:ext cx="785819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 altLang="nl-NL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70695" name="Groep 49"/>
              <p:cNvGrpSpPr>
                <a:grpSpLocks/>
              </p:cNvGrpSpPr>
              <p:nvPr/>
            </p:nvGrpSpPr>
            <p:grpSpPr bwMode="auto">
              <a:xfrm>
                <a:off x="1058" y="3839"/>
                <a:ext cx="849" cy="481"/>
                <a:chOff x="2168508" y="1824026"/>
                <a:chExt cx="1347798" cy="763294"/>
              </a:xfrm>
            </p:grpSpPr>
            <p:sp>
              <p:nvSpPr>
                <p:cNvPr id="51" name="Tekstvak 50"/>
                <p:cNvSpPr txBox="1"/>
                <p:nvPr/>
              </p:nvSpPr>
              <p:spPr>
                <a:xfrm>
                  <a:off x="2184383" y="1824026"/>
                  <a:ext cx="785818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235</a:t>
                  </a:r>
                </a:p>
              </p:txBody>
            </p:sp>
            <p:sp>
              <p:nvSpPr>
                <p:cNvPr id="52" name="Tekstvak 51"/>
                <p:cNvSpPr txBox="1"/>
                <p:nvPr/>
              </p:nvSpPr>
              <p:spPr>
                <a:xfrm>
                  <a:off x="2811450" y="1890675"/>
                  <a:ext cx="704855" cy="5792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U</a:t>
                  </a:r>
                </a:p>
              </p:txBody>
            </p:sp>
            <p:sp>
              <p:nvSpPr>
                <p:cNvPr id="53" name="Tekstvak 52"/>
                <p:cNvSpPr txBox="1"/>
                <p:nvPr/>
              </p:nvSpPr>
              <p:spPr>
                <a:xfrm>
                  <a:off x="2168508" y="2130295"/>
                  <a:ext cx="785818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92</a:t>
                  </a:r>
                </a:p>
              </p:txBody>
            </p:sp>
          </p:grpSp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830" y="3926"/>
                <a:ext cx="36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nl-NL" sz="2800" b="1" dirty="0">
                    <a:solidFill>
                      <a:srgbClr val="000000"/>
                    </a:solidFill>
                  </a:rPr>
                  <a:t> </a:t>
                </a:r>
                <a:r>
                  <a:rPr lang="nl-NL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</a:t>
                </a:r>
              </a:p>
            </p:txBody>
          </p:sp>
        </p:grpSp>
        <p:grpSp>
          <p:nvGrpSpPr>
            <p:cNvPr id="70679" name="Group 58"/>
            <p:cNvGrpSpPr>
              <a:grpSpLocks/>
            </p:cNvGrpSpPr>
            <p:nvPr/>
          </p:nvGrpSpPr>
          <p:grpSpPr bwMode="auto">
            <a:xfrm>
              <a:off x="1951" y="3810"/>
              <a:ext cx="2812" cy="498"/>
              <a:chOff x="1951" y="3810"/>
              <a:chExt cx="2812" cy="498"/>
            </a:xfrm>
          </p:grpSpPr>
          <p:grpSp>
            <p:nvGrpSpPr>
              <p:cNvPr id="70680" name="Groep 56"/>
              <p:cNvGrpSpPr>
                <a:grpSpLocks/>
              </p:cNvGrpSpPr>
              <p:nvPr/>
            </p:nvGrpSpPr>
            <p:grpSpPr bwMode="auto">
              <a:xfrm>
                <a:off x="2356" y="3827"/>
                <a:ext cx="990" cy="481"/>
                <a:chOff x="3143240" y="1643050"/>
                <a:chExt cx="1571636" cy="763294"/>
              </a:xfrm>
            </p:grpSpPr>
            <p:sp>
              <p:nvSpPr>
                <p:cNvPr id="82" name="Tekstvak 81"/>
                <p:cNvSpPr txBox="1"/>
                <p:nvPr/>
              </p:nvSpPr>
              <p:spPr>
                <a:xfrm>
                  <a:off x="3159115" y="1643050"/>
                  <a:ext cx="785817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141</a:t>
                  </a:r>
                </a:p>
              </p:txBody>
            </p:sp>
            <p:sp>
              <p:nvSpPr>
                <p:cNvPr id="83" name="Tekstvak 82"/>
                <p:cNvSpPr txBox="1"/>
                <p:nvPr/>
              </p:nvSpPr>
              <p:spPr>
                <a:xfrm>
                  <a:off x="3786181" y="1709699"/>
                  <a:ext cx="928695" cy="57921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Ba</a:t>
                  </a:r>
                </a:p>
              </p:txBody>
            </p:sp>
            <p:sp>
              <p:nvSpPr>
                <p:cNvPr id="84" name="Tekstvak 83"/>
                <p:cNvSpPr txBox="1"/>
                <p:nvPr/>
              </p:nvSpPr>
              <p:spPr>
                <a:xfrm>
                  <a:off x="3143240" y="1949319"/>
                  <a:ext cx="785817" cy="45702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rPr>
                    <a:t>56</a:t>
                  </a:r>
                </a:p>
              </p:txBody>
            </p:sp>
          </p:grpSp>
          <p:cxnSp>
            <p:nvCxnSpPr>
              <p:cNvPr id="78" name="Rechte verbindingslijn met pijl 77"/>
              <p:cNvCxnSpPr/>
              <p:nvPr/>
            </p:nvCxnSpPr>
            <p:spPr>
              <a:xfrm>
                <a:off x="1951" y="4073"/>
                <a:ext cx="405" cy="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682" name="Group 64"/>
              <p:cNvGrpSpPr>
                <a:grpSpLocks/>
              </p:cNvGrpSpPr>
              <p:nvPr/>
            </p:nvGrpSpPr>
            <p:grpSpPr bwMode="auto">
              <a:xfrm>
                <a:off x="3176" y="3810"/>
                <a:ext cx="1587" cy="481"/>
                <a:chOff x="3288" y="3810"/>
                <a:chExt cx="1587" cy="481"/>
              </a:xfrm>
            </p:grpSpPr>
            <p:grpSp>
              <p:nvGrpSpPr>
                <p:cNvPr id="70683" name="Groep 49"/>
                <p:cNvGrpSpPr>
                  <a:grpSpLocks/>
                </p:cNvGrpSpPr>
                <p:nvPr/>
              </p:nvGrpSpPr>
              <p:grpSpPr bwMode="auto">
                <a:xfrm>
                  <a:off x="3437" y="3810"/>
                  <a:ext cx="849" cy="481"/>
                  <a:chOff x="2168508" y="1824026"/>
                  <a:chExt cx="1347798" cy="763294"/>
                </a:xfrm>
              </p:grpSpPr>
              <p:sp>
                <p:nvSpPr>
                  <p:cNvPr id="79" name="Tekstvak 78"/>
                  <p:cNvSpPr txBox="1"/>
                  <p:nvPr/>
                </p:nvSpPr>
                <p:spPr>
                  <a:xfrm>
                    <a:off x="2184382" y="1824026"/>
                    <a:ext cx="785819" cy="45702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rPr>
                      <a:t>92</a:t>
                    </a:r>
                  </a:p>
                </p:txBody>
              </p:sp>
              <p:sp>
                <p:nvSpPr>
                  <p:cNvPr id="80" name="Tekstvak 79"/>
                  <p:cNvSpPr txBox="1"/>
                  <p:nvPr/>
                </p:nvSpPr>
                <p:spPr>
                  <a:xfrm>
                    <a:off x="2811450" y="1890675"/>
                    <a:ext cx="704855" cy="579215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rPr>
                      <a:t>Kr</a:t>
                    </a:r>
                  </a:p>
                </p:txBody>
              </p:sp>
              <p:sp>
                <p:nvSpPr>
                  <p:cNvPr id="81" name="Tekstvak 80"/>
                  <p:cNvSpPr txBox="1"/>
                  <p:nvPr/>
                </p:nvSpPr>
                <p:spPr>
                  <a:xfrm>
                    <a:off x="2168507" y="2130296"/>
                    <a:ext cx="785819" cy="45702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rPr>
                      <a:t>36</a:t>
                    </a:r>
                  </a:p>
                </p:txBody>
              </p:sp>
            </p:grpSp>
            <p:sp>
              <p:nvSpPr>
                <p:cNvPr id="265285" name="Rectangle 69"/>
                <p:cNvSpPr>
                  <a:spLocks noChangeArrowheads="1"/>
                </p:cNvSpPr>
                <p:nvPr/>
              </p:nvSpPr>
              <p:spPr bwMode="auto">
                <a:xfrm>
                  <a:off x="3288" y="3930"/>
                  <a:ext cx="22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nl-NL" altLang="nl-NL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+</a:t>
                  </a:r>
                </a:p>
              </p:txBody>
            </p:sp>
            <p:grpSp>
              <p:nvGrpSpPr>
                <p:cNvPr id="70685" name="Group 70"/>
                <p:cNvGrpSpPr>
                  <a:grpSpLocks/>
                </p:cNvGrpSpPr>
                <p:nvPr/>
              </p:nvGrpSpPr>
              <p:grpSpPr bwMode="auto">
                <a:xfrm>
                  <a:off x="4214" y="3858"/>
                  <a:ext cx="661" cy="365"/>
                  <a:chOff x="4286" y="3858"/>
                  <a:chExt cx="661" cy="365"/>
                </a:xfrm>
              </p:grpSpPr>
              <p:sp>
                <p:nvSpPr>
                  <p:cNvPr id="2652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3929"/>
                    <a:ext cx="22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altLang="nl-NL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a:t>+</a:t>
                    </a:r>
                  </a:p>
                </p:txBody>
              </p:sp>
              <p:sp>
                <p:nvSpPr>
                  <p:cNvPr id="265288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4430" y="3858"/>
                    <a:ext cx="517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nl-NL" altLang="nl-NL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rPr>
                      <a:t>3</a:t>
                    </a:r>
                    <a:r>
                      <a:rPr lang="nl-NL" altLang="nl-NL" sz="32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rPr>
                      <a:t> </a:t>
                    </a:r>
                    <a:r>
                      <a:rPr lang="nl-NL" altLang="nl-NL" sz="3200" b="1"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rPr>
                      <a:t>n</a:t>
                    </a:r>
                  </a:p>
                </p:txBody>
              </p:sp>
            </p:grpSp>
          </p:grpSp>
        </p:grpSp>
      </p:grpSp>
      <p:sp>
        <p:nvSpPr>
          <p:cNvPr id="307223" name="AutoShape 23"/>
          <p:cNvSpPr>
            <a:spLocks noChangeArrowheads="1"/>
          </p:cNvSpPr>
          <p:nvPr/>
        </p:nvSpPr>
        <p:spPr bwMode="auto">
          <a:xfrm>
            <a:off x="3708400" y="879475"/>
            <a:ext cx="5040313" cy="1439863"/>
          </a:xfrm>
          <a:prstGeom prst="wedgeRoundRectCallout">
            <a:avLst>
              <a:gd name="adj1" fmla="val -15954"/>
              <a:gd name="adj2" fmla="val 4592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400" b="1">
                <a:solidFill>
                  <a:srgbClr val="000000"/>
                </a:solidFill>
                <a:latin typeface="Comic Sans MS" pitchFamily="66" charset="0"/>
              </a:rPr>
              <a:t>Na de splijting zijn er twee kleinere kernen, 3 neutronen EN warmte-energie!</a:t>
            </a:r>
          </a:p>
        </p:txBody>
      </p:sp>
      <p:grpSp>
        <p:nvGrpSpPr>
          <p:cNvPr id="265294" name="Group 17"/>
          <p:cNvGrpSpPr>
            <a:grpSpLocks/>
          </p:cNvGrpSpPr>
          <p:nvPr/>
        </p:nvGrpSpPr>
        <p:grpSpPr bwMode="auto">
          <a:xfrm>
            <a:off x="4772025" y="2387600"/>
            <a:ext cx="1706563" cy="1922463"/>
            <a:chOff x="3683" y="1071"/>
            <a:chExt cx="1075" cy="1211"/>
          </a:xfrm>
        </p:grpSpPr>
        <p:sp>
          <p:nvSpPr>
            <p:cNvPr id="70676" name="AutoShape 18"/>
            <p:cNvSpPr>
              <a:spLocks noChangeArrowheads="1"/>
            </p:cNvSpPr>
            <p:nvPr/>
          </p:nvSpPr>
          <p:spPr bwMode="auto">
            <a:xfrm>
              <a:off x="3683" y="1071"/>
              <a:ext cx="1075" cy="121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nl-NL" altLang="nl-NL" sz="2400">
                <a:solidFill>
                  <a:srgbClr val="000000"/>
                </a:solidFill>
              </a:endParaRPr>
            </a:p>
          </p:txBody>
        </p:sp>
        <p:sp>
          <p:nvSpPr>
            <p:cNvPr id="70677" name="Text Box 19"/>
            <p:cNvSpPr txBox="1">
              <a:spLocks noChangeArrowheads="1"/>
            </p:cNvSpPr>
            <p:nvPr/>
          </p:nvSpPr>
          <p:spPr bwMode="auto">
            <a:xfrm>
              <a:off x="3814" y="1466"/>
              <a:ext cx="8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nl-NL" altLang="nl-NL" sz="2800" b="1">
                  <a:solidFill>
                    <a:srgbClr val="000000"/>
                  </a:solidFill>
                </a:rPr>
                <a:t>energie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50742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65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65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6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5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5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7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6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7" grpId="0" autoUpdateAnimBg="0"/>
      <p:bldP spid="265220" grpId="0" animBg="1"/>
      <p:bldP spid="265220" grpId="1" animBg="1"/>
      <p:bldP spid="265239" grpId="0" animBg="1"/>
      <p:bldP spid="265239" grpId="1" animBg="1"/>
      <p:bldP spid="265240" grpId="0" animBg="1"/>
      <p:bldP spid="265240" grpId="1" animBg="1"/>
      <p:bldP spid="265241" grpId="0" animBg="1"/>
      <p:bldP spid="265241" grpId="1" animBg="1"/>
      <p:bldP spid="265242" grpId="0" animBg="1"/>
      <p:bldP spid="265243" grpId="0" animBg="1"/>
      <p:bldP spid="265244" grpId="0" animBg="1"/>
      <p:bldP spid="3072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Line 2"/>
          <p:cNvSpPr>
            <a:spLocks noChangeShapeType="1"/>
          </p:cNvSpPr>
          <p:nvPr/>
        </p:nvSpPr>
        <p:spPr bwMode="auto">
          <a:xfrm>
            <a:off x="4038600" y="1371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1828800" y="2266950"/>
            <a:ext cx="8382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nl-NL" altLang="nl-NL" sz="6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2057400" y="852488"/>
            <a:ext cx="8382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nl-NL" altLang="nl-NL" sz="6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67269" name="Group 5"/>
          <p:cNvGrpSpPr>
            <a:grpSpLocks/>
          </p:cNvGrpSpPr>
          <p:nvPr/>
        </p:nvGrpSpPr>
        <p:grpSpPr bwMode="auto">
          <a:xfrm>
            <a:off x="5486400" y="2057400"/>
            <a:ext cx="1447800" cy="1524000"/>
            <a:chOff x="4512" y="1383"/>
            <a:chExt cx="912" cy="960"/>
          </a:xfrm>
        </p:grpSpPr>
        <p:sp>
          <p:nvSpPr>
            <p:cNvPr id="267270" name="Rectangle 6"/>
            <p:cNvSpPr>
              <a:spLocks noChangeArrowheads="1"/>
            </p:cNvSpPr>
            <p:nvPr/>
          </p:nvSpPr>
          <p:spPr bwMode="auto">
            <a:xfrm>
              <a:off x="4848" y="1449"/>
              <a:ext cx="576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</a:t>
              </a:r>
              <a:endParaRPr lang="nl-NL" altLang="nl-NL" sz="6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7271" name="Rectangle 7"/>
            <p:cNvSpPr>
              <a:spLocks noChangeArrowheads="1"/>
            </p:cNvSpPr>
            <p:nvPr/>
          </p:nvSpPr>
          <p:spPr bwMode="auto">
            <a:xfrm>
              <a:off x="4524" y="1767"/>
              <a:ext cx="67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7272" name="Rectangle 8"/>
            <p:cNvSpPr>
              <a:spLocks noChangeArrowheads="1"/>
            </p:cNvSpPr>
            <p:nvPr/>
          </p:nvSpPr>
          <p:spPr bwMode="auto">
            <a:xfrm>
              <a:off x="4512" y="1383"/>
              <a:ext cx="48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67273" name="Group 9"/>
          <p:cNvGrpSpPr>
            <a:grpSpLocks/>
          </p:cNvGrpSpPr>
          <p:nvPr/>
        </p:nvGrpSpPr>
        <p:grpSpPr bwMode="auto">
          <a:xfrm>
            <a:off x="76200" y="762000"/>
            <a:ext cx="1981200" cy="1357313"/>
            <a:chOff x="-240" y="480"/>
            <a:chExt cx="1248" cy="855"/>
          </a:xfrm>
        </p:grpSpPr>
        <p:sp>
          <p:nvSpPr>
            <p:cNvPr id="267274" name="Rectangle 10"/>
            <p:cNvSpPr>
              <a:spLocks noChangeArrowheads="1"/>
            </p:cNvSpPr>
            <p:nvPr/>
          </p:nvSpPr>
          <p:spPr bwMode="auto">
            <a:xfrm>
              <a:off x="-240" y="480"/>
              <a:ext cx="81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235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7275" name="Rectangle 11"/>
            <p:cNvSpPr>
              <a:spLocks noChangeArrowheads="1"/>
            </p:cNvSpPr>
            <p:nvPr/>
          </p:nvSpPr>
          <p:spPr bwMode="auto">
            <a:xfrm>
              <a:off x="396" y="528"/>
              <a:ext cx="612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</a:t>
              </a:r>
              <a:endParaRPr lang="nl-NL" altLang="nl-NL" sz="6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457200" y="1447800"/>
            <a:ext cx="8239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67277" name="Group 13"/>
          <p:cNvGrpSpPr>
            <a:grpSpLocks/>
          </p:cNvGrpSpPr>
          <p:nvPr/>
        </p:nvGrpSpPr>
        <p:grpSpPr bwMode="auto">
          <a:xfrm>
            <a:off x="104775" y="2071688"/>
            <a:ext cx="2105025" cy="1371600"/>
            <a:chOff x="882" y="1383"/>
            <a:chExt cx="1326" cy="864"/>
          </a:xfrm>
        </p:grpSpPr>
        <p:sp>
          <p:nvSpPr>
            <p:cNvPr id="267278" name="Rectangle 14"/>
            <p:cNvSpPr>
              <a:spLocks noChangeArrowheads="1"/>
            </p:cNvSpPr>
            <p:nvPr/>
          </p:nvSpPr>
          <p:spPr bwMode="auto">
            <a:xfrm>
              <a:off x="882" y="1383"/>
              <a:ext cx="55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94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7279" name="Rectangle 15"/>
            <p:cNvSpPr>
              <a:spLocks noChangeArrowheads="1"/>
            </p:cNvSpPr>
            <p:nvPr/>
          </p:nvSpPr>
          <p:spPr bwMode="auto">
            <a:xfrm>
              <a:off x="1278" y="1440"/>
              <a:ext cx="930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Sr</a:t>
              </a:r>
              <a:endParaRPr lang="nl-NL" altLang="nl-NL" sz="6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67280" name="Rectangle 16"/>
          <p:cNvSpPr>
            <a:spLocks noChangeArrowheads="1"/>
          </p:cNvSpPr>
          <p:nvPr/>
        </p:nvSpPr>
        <p:spPr bwMode="auto">
          <a:xfrm>
            <a:off x="76200" y="2771775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8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‘n Splijtingsreactie in een kerncentrale:</a:t>
            </a:r>
          </a:p>
        </p:txBody>
      </p:sp>
      <p:grpSp>
        <p:nvGrpSpPr>
          <p:cNvPr id="267282" name="Group 18"/>
          <p:cNvGrpSpPr>
            <a:grpSpLocks/>
          </p:cNvGrpSpPr>
          <p:nvPr/>
        </p:nvGrpSpPr>
        <p:grpSpPr bwMode="auto">
          <a:xfrm>
            <a:off x="2890838" y="595313"/>
            <a:ext cx="1833562" cy="1676400"/>
            <a:chOff x="1533" y="2688"/>
            <a:chExt cx="1155" cy="1056"/>
          </a:xfrm>
        </p:grpSpPr>
        <p:sp>
          <p:nvSpPr>
            <p:cNvPr id="267283" name="Rectangle 19"/>
            <p:cNvSpPr>
              <a:spLocks noChangeArrowheads="1"/>
            </p:cNvSpPr>
            <p:nvPr/>
          </p:nvSpPr>
          <p:spPr bwMode="auto">
            <a:xfrm>
              <a:off x="1533" y="3168"/>
              <a:ext cx="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7284" name="Rectangle 20"/>
            <p:cNvSpPr>
              <a:spLocks noChangeArrowheads="1"/>
            </p:cNvSpPr>
            <p:nvPr/>
          </p:nvSpPr>
          <p:spPr bwMode="auto">
            <a:xfrm>
              <a:off x="1539" y="2688"/>
              <a:ext cx="34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7285" name="Rectangle 21"/>
            <p:cNvSpPr>
              <a:spLocks noChangeArrowheads="1"/>
            </p:cNvSpPr>
            <p:nvPr/>
          </p:nvSpPr>
          <p:spPr bwMode="auto">
            <a:xfrm>
              <a:off x="1728" y="2784"/>
              <a:ext cx="960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</a:t>
              </a:r>
              <a:endParaRPr lang="nl-NL" altLang="nl-NL" sz="6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67286" name="Group 22"/>
          <p:cNvGrpSpPr>
            <a:grpSpLocks/>
          </p:cNvGrpSpPr>
          <p:nvPr/>
        </p:nvGrpSpPr>
        <p:grpSpPr bwMode="auto">
          <a:xfrm>
            <a:off x="2438400" y="2085975"/>
            <a:ext cx="2362200" cy="1371600"/>
            <a:chOff x="2736" y="1392"/>
            <a:chExt cx="1488" cy="864"/>
          </a:xfrm>
        </p:grpSpPr>
        <p:sp>
          <p:nvSpPr>
            <p:cNvPr id="267287" name="Rectangle 23"/>
            <p:cNvSpPr>
              <a:spLocks noChangeArrowheads="1"/>
            </p:cNvSpPr>
            <p:nvPr/>
          </p:nvSpPr>
          <p:spPr bwMode="auto">
            <a:xfrm>
              <a:off x="2736" y="1392"/>
              <a:ext cx="72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140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7288" name="Rectangle 24"/>
            <p:cNvSpPr>
              <a:spLocks noChangeArrowheads="1"/>
            </p:cNvSpPr>
            <p:nvPr/>
          </p:nvSpPr>
          <p:spPr bwMode="auto">
            <a:xfrm>
              <a:off x="3294" y="1449"/>
              <a:ext cx="930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Xe</a:t>
              </a:r>
              <a:endParaRPr lang="nl-NL" altLang="nl-NL" sz="6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67289" name="Rectangle 25"/>
          <p:cNvSpPr>
            <a:spLocks noChangeArrowheads="1"/>
          </p:cNvSpPr>
          <p:nvPr/>
        </p:nvSpPr>
        <p:spPr bwMode="auto">
          <a:xfrm>
            <a:off x="2667000" y="2786063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90" name="Rectangle 26"/>
          <p:cNvSpPr>
            <a:spLocks noChangeArrowheads="1"/>
          </p:cNvSpPr>
          <p:nvPr/>
        </p:nvSpPr>
        <p:spPr bwMode="auto">
          <a:xfrm>
            <a:off x="4386263" y="2252663"/>
            <a:ext cx="8382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nl-NL" altLang="nl-NL" sz="6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91" name="Rectangle 27"/>
          <p:cNvSpPr>
            <a:spLocks noChangeArrowheads="1"/>
          </p:cNvSpPr>
          <p:nvPr/>
        </p:nvSpPr>
        <p:spPr bwMode="auto">
          <a:xfrm>
            <a:off x="5029200" y="2195513"/>
            <a:ext cx="6096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</a:t>
            </a:r>
            <a:endParaRPr lang="nl-NL" altLang="nl-NL" sz="6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92" name="Rectangle 28"/>
          <p:cNvSpPr>
            <a:spLocks noChangeArrowheads="1"/>
          </p:cNvSpPr>
          <p:nvPr/>
        </p:nvSpPr>
        <p:spPr bwMode="auto">
          <a:xfrm>
            <a:off x="7148513" y="2438400"/>
            <a:ext cx="19954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3.10</a:t>
            </a:r>
            <a:r>
              <a:rPr lang="en-US" altLang="nl-NL" sz="40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-11</a:t>
            </a:r>
            <a:r>
              <a:rPr lang="en-US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93" name="Rectangle 29"/>
          <p:cNvSpPr>
            <a:spLocks noChangeArrowheads="1"/>
          </p:cNvSpPr>
          <p:nvPr/>
        </p:nvSpPr>
        <p:spPr bwMode="auto">
          <a:xfrm>
            <a:off x="6534150" y="2247900"/>
            <a:ext cx="60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nl-NL" altLang="nl-NL" sz="4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94" name="Rectangle 30"/>
          <p:cNvSpPr>
            <a:spLocks noChangeArrowheads="1"/>
          </p:cNvSpPr>
          <p:nvPr/>
        </p:nvSpPr>
        <p:spPr bwMode="auto">
          <a:xfrm>
            <a:off x="0" y="3487738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nl-NL" sz="2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energiewinst</a:t>
            </a:r>
            <a:r>
              <a:rPr lang="en-US" altLang="nl-NL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1 mol U-235 = 235g→ 6.10</a:t>
            </a:r>
            <a:r>
              <a:rPr lang="en-US" altLang="nl-NL" sz="2800" b="1" baseline="30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</a:t>
            </a:r>
            <a:r>
              <a:rPr lang="en-US" altLang="nl-NL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kernen →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18.10</a:t>
            </a:r>
            <a:r>
              <a:rPr lang="en-US" altLang="nl-NL" sz="2800" b="1" baseline="30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altLang="nl-NL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 → 0,5.10</a:t>
            </a:r>
            <a:r>
              <a:rPr lang="en-US" altLang="nl-NL" sz="2800" b="1" baseline="30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altLang="nl-NL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 benzine!</a:t>
            </a:r>
            <a:endParaRPr lang="nl-NL" altLang="nl-NL" sz="2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95" name="Rectangle 31"/>
          <p:cNvSpPr>
            <a:spLocks noChangeArrowheads="1"/>
          </p:cNvSpPr>
          <p:nvPr/>
        </p:nvSpPr>
        <p:spPr bwMode="auto">
          <a:xfrm>
            <a:off x="0" y="4581525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kettingreactie/ vermenigvuldigingsfactor k.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96" name="Rectangle 32"/>
          <p:cNvSpPr>
            <a:spLocks noChangeArrowheads="1"/>
          </p:cNvSpPr>
          <p:nvPr/>
        </p:nvSpPr>
        <p:spPr bwMode="auto">
          <a:xfrm>
            <a:off x="0" y="5195888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moderator (C bijv.) nodig. </a:t>
            </a:r>
            <a:endParaRPr lang="nl-NL" altLang="nl-NL" sz="3200" b="1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7297" name="Rectangle 33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regelstaven (Cd, B).  </a:t>
            </a:r>
            <a:r>
              <a:rPr lang="en-US" altLang="nl-NL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Als k = 1,005 en 10000 splijtingen/s.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Hoeveel n zijn er dan na 1 s?</a:t>
            </a:r>
            <a:endParaRPr lang="nl-NL" altLang="nl-NL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33296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7" grpId="0" autoUpdateAnimBg="0"/>
      <p:bldP spid="267268" grpId="0" autoUpdateAnimBg="0"/>
      <p:bldP spid="267276" grpId="0" autoUpdateAnimBg="0"/>
      <p:bldP spid="267280" grpId="0" autoUpdateAnimBg="0"/>
      <p:bldP spid="267281" grpId="0" autoUpdateAnimBg="0"/>
      <p:bldP spid="267289" grpId="0" autoUpdateAnimBg="0"/>
      <p:bldP spid="267290" grpId="0" autoUpdateAnimBg="0"/>
      <p:bldP spid="267291" grpId="0" autoUpdateAnimBg="0"/>
      <p:bldP spid="267292" grpId="0" autoUpdateAnimBg="0"/>
      <p:bldP spid="267293" grpId="0" autoUpdateAnimBg="0"/>
      <p:bldP spid="267294" grpId="0" autoUpdateAnimBg="0"/>
      <p:bldP spid="267295" grpId="0" autoUpdateAnimBg="0"/>
      <p:bldP spid="267296" grpId="0" autoUpdateAnimBg="0"/>
      <p:bldP spid="26729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52400" y="914400"/>
            <a:ext cx="2819400" cy="762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4400" b="1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m.c</a:t>
            </a:r>
            <a:r>
              <a:rPr lang="en-US" altLang="nl-NL" sz="4400" b="1" baseline="3000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nl-NL" altLang="nl-NL" sz="4400" b="1" smtClean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971800" y="990600"/>
            <a:ext cx="609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BINAS tabel 35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Equivalentie van massa en energie.</a:t>
            </a:r>
            <a:endParaRPr lang="nl-NL" altLang="nl-NL" sz="40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0" y="18288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energie in J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0" y="2438400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= massa in kg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0" y="30480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= lichtsnelheid = 3,0.10</a:t>
            </a:r>
            <a:r>
              <a:rPr lang="en-US" altLang="nl-NL" sz="44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m/s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0" y="39624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44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= omgezette massa.</a:t>
            </a:r>
            <a:endParaRPr lang="nl-NL" altLang="nl-NL" sz="44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811" name="AutoShape 27"/>
          <p:cNvSpPr>
            <a:spLocks noChangeArrowheads="1"/>
          </p:cNvSpPr>
          <p:nvPr/>
        </p:nvSpPr>
        <p:spPr bwMode="auto">
          <a:xfrm>
            <a:off x="1835150" y="4724400"/>
            <a:ext cx="6769100" cy="1871663"/>
          </a:xfrm>
          <a:prstGeom prst="wedgeRoundRectCallout">
            <a:avLst>
              <a:gd name="adj1" fmla="val -47843"/>
              <a:gd name="adj2" fmla="val -22396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Als bij een kernreactie energie (E) vrij komt, is de totale massa afgenomen met (m).</a:t>
            </a:r>
            <a:endParaRPr lang="nl-NL" altLang="nl-NL" sz="32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7484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 autoUpdateAnimBg="0"/>
      <p:bldP spid="118789" grpId="0" autoUpdateAnimBg="0"/>
      <p:bldP spid="118807" grpId="0" autoUpdateAnimBg="0"/>
      <p:bldP spid="118808" grpId="0" autoUpdateAnimBg="0"/>
      <p:bldP spid="118809" grpId="0" autoUpdateAnimBg="0"/>
      <p:bldP spid="118810" grpId="0" autoUpdateAnimBg="0"/>
      <p:bldP spid="1188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Problemen:</a:t>
            </a:r>
          </a:p>
        </p:txBody>
      </p:sp>
      <p:grpSp>
        <p:nvGrpSpPr>
          <p:cNvPr id="268291" name="Group 3"/>
          <p:cNvGrpSpPr>
            <a:grpSpLocks/>
          </p:cNvGrpSpPr>
          <p:nvPr/>
        </p:nvGrpSpPr>
        <p:grpSpPr bwMode="auto">
          <a:xfrm>
            <a:off x="76200" y="433388"/>
            <a:ext cx="9053513" cy="3519487"/>
            <a:chOff x="48" y="351"/>
            <a:chExt cx="5703" cy="2217"/>
          </a:xfrm>
        </p:grpSpPr>
        <p:sp>
          <p:nvSpPr>
            <p:cNvPr id="268292" name="Rectangle 4"/>
            <p:cNvSpPr>
              <a:spLocks noChangeArrowheads="1"/>
            </p:cNvSpPr>
            <p:nvPr/>
          </p:nvSpPr>
          <p:spPr bwMode="auto">
            <a:xfrm>
              <a:off x="1152" y="1689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8293" name="Rectangle 5"/>
            <p:cNvSpPr>
              <a:spLocks noChangeArrowheads="1"/>
            </p:cNvSpPr>
            <p:nvPr/>
          </p:nvSpPr>
          <p:spPr bwMode="auto">
            <a:xfrm>
              <a:off x="2736" y="1689"/>
              <a:ext cx="528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72714" name="Group 6"/>
            <p:cNvGrpSpPr>
              <a:grpSpLocks/>
            </p:cNvGrpSpPr>
            <p:nvPr/>
          </p:nvGrpSpPr>
          <p:grpSpPr bwMode="auto">
            <a:xfrm>
              <a:off x="48" y="351"/>
              <a:ext cx="5703" cy="2217"/>
              <a:chOff x="48" y="375"/>
              <a:chExt cx="5703" cy="2217"/>
            </a:xfrm>
          </p:grpSpPr>
          <p:sp>
            <p:nvSpPr>
              <p:cNvPr id="72715" name="Line 7"/>
              <p:cNvSpPr>
                <a:spLocks noChangeShapeType="1"/>
              </p:cNvSpPr>
              <p:nvPr/>
            </p:nvSpPr>
            <p:spPr bwMode="auto">
              <a:xfrm>
                <a:off x="2544" y="864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96" name="Rectangle 8"/>
              <p:cNvSpPr>
                <a:spLocks noChangeArrowheads="1"/>
              </p:cNvSpPr>
              <p:nvPr/>
            </p:nvSpPr>
            <p:spPr bwMode="auto">
              <a:xfrm>
                <a:off x="1296" y="537"/>
                <a:ext cx="528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6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nl-NL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72717" name="Group 9"/>
              <p:cNvGrpSpPr>
                <a:grpSpLocks/>
              </p:cNvGrpSpPr>
              <p:nvPr/>
            </p:nvGrpSpPr>
            <p:grpSpPr bwMode="auto">
              <a:xfrm>
                <a:off x="3456" y="1584"/>
                <a:ext cx="912" cy="960"/>
                <a:chOff x="4512" y="1383"/>
                <a:chExt cx="912" cy="960"/>
              </a:xfrm>
            </p:grpSpPr>
            <p:sp>
              <p:nvSpPr>
                <p:cNvPr id="268298" name="Rectangle 10"/>
                <p:cNvSpPr>
                  <a:spLocks noChangeArrowheads="1"/>
                </p:cNvSpPr>
                <p:nvPr/>
              </p:nvSpPr>
              <p:spPr bwMode="auto">
                <a:xfrm>
                  <a:off x="4848" y="1449"/>
                  <a:ext cx="576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n</a:t>
                  </a:r>
                  <a:endParaRPr lang="nl-NL" altLang="nl-NL" sz="6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68299" name="Rectangle 11"/>
                <p:cNvSpPr>
                  <a:spLocks noChangeArrowheads="1"/>
                </p:cNvSpPr>
                <p:nvPr/>
              </p:nvSpPr>
              <p:spPr bwMode="auto">
                <a:xfrm>
                  <a:off x="4524" y="1767"/>
                  <a:ext cx="67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66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  <a:endParaRPr lang="nl-NL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68300" name="Rectangle 12"/>
                <p:cNvSpPr>
                  <a:spLocks noChangeArrowheads="1"/>
                </p:cNvSpPr>
                <p:nvPr/>
              </p:nvSpPr>
              <p:spPr bwMode="auto">
                <a:xfrm>
                  <a:off x="4512" y="1383"/>
                  <a:ext cx="480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grpSp>
            <p:nvGrpSpPr>
              <p:cNvPr id="72718" name="Group 13"/>
              <p:cNvGrpSpPr>
                <a:grpSpLocks/>
              </p:cNvGrpSpPr>
              <p:nvPr/>
            </p:nvGrpSpPr>
            <p:grpSpPr bwMode="auto">
              <a:xfrm>
                <a:off x="48" y="480"/>
                <a:ext cx="1248" cy="855"/>
                <a:chOff x="-240" y="480"/>
                <a:chExt cx="1248" cy="855"/>
              </a:xfrm>
            </p:grpSpPr>
            <p:sp>
              <p:nvSpPr>
                <p:cNvPr id="268302" name="Rectangle 14"/>
                <p:cNvSpPr>
                  <a:spLocks noChangeArrowheads="1"/>
                </p:cNvSpPr>
                <p:nvPr/>
              </p:nvSpPr>
              <p:spPr bwMode="auto">
                <a:xfrm>
                  <a:off x="-240" y="480"/>
                  <a:ext cx="81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235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68303" name="Rectangle 15"/>
                <p:cNvSpPr>
                  <a:spLocks noChangeArrowheads="1"/>
                </p:cNvSpPr>
                <p:nvPr/>
              </p:nvSpPr>
              <p:spPr bwMode="auto">
                <a:xfrm>
                  <a:off x="396" y="528"/>
                  <a:ext cx="612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U</a:t>
                  </a:r>
                  <a:endParaRPr lang="nl-NL" altLang="nl-NL" sz="6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268304" name="Rectangle 16"/>
              <p:cNvSpPr>
                <a:spLocks noChangeArrowheads="1"/>
              </p:cNvSpPr>
              <p:nvPr/>
            </p:nvSpPr>
            <p:spPr bwMode="auto">
              <a:xfrm>
                <a:off x="288" y="912"/>
                <a:ext cx="51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92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72720" name="Group 17"/>
              <p:cNvGrpSpPr>
                <a:grpSpLocks/>
              </p:cNvGrpSpPr>
              <p:nvPr/>
            </p:nvGrpSpPr>
            <p:grpSpPr bwMode="auto">
              <a:xfrm>
                <a:off x="66" y="1566"/>
                <a:ext cx="1326" cy="864"/>
                <a:chOff x="882" y="1383"/>
                <a:chExt cx="1326" cy="864"/>
              </a:xfrm>
            </p:grpSpPr>
            <p:sp>
              <p:nvSpPr>
                <p:cNvPr id="268306" name="Rectangle 18"/>
                <p:cNvSpPr>
                  <a:spLocks noChangeArrowheads="1"/>
                </p:cNvSpPr>
                <p:nvPr/>
              </p:nvSpPr>
              <p:spPr bwMode="auto">
                <a:xfrm>
                  <a:off x="882" y="1383"/>
                  <a:ext cx="558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94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68307" name="Rectangle 19"/>
                <p:cNvSpPr>
                  <a:spLocks noChangeArrowheads="1"/>
                </p:cNvSpPr>
                <p:nvPr/>
              </p:nvSpPr>
              <p:spPr bwMode="auto">
                <a:xfrm>
                  <a:off x="1278" y="1440"/>
                  <a:ext cx="930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Sr</a:t>
                  </a:r>
                  <a:endParaRPr lang="nl-NL" altLang="nl-NL" sz="6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268308" name="Rectangle 20"/>
              <p:cNvSpPr>
                <a:spLocks noChangeArrowheads="1"/>
              </p:cNvSpPr>
              <p:nvPr/>
            </p:nvSpPr>
            <p:spPr bwMode="auto">
              <a:xfrm>
                <a:off x="48" y="2007"/>
                <a:ext cx="52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38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72722" name="Group 21"/>
              <p:cNvGrpSpPr>
                <a:grpSpLocks/>
              </p:cNvGrpSpPr>
              <p:nvPr/>
            </p:nvGrpSpPr>
            <p:grpSpPr bwMode="auto">
              <a:xfrm>
                <a:off x="1821" y="375"/>
                <a:ext cx="1155" cy="1056"/>
                <a:chOff x="1533" y="2688"/>
                <a:chExt cx="1155" cy="1056"/>
              </a:xfrm>
            </p:grpSpPr>
            <p:sp>
              <p:nvSpPr>
                <p:cNvPr id="268310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3" y="3168"/>
                  <a:ext cx="43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66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0</a:t>
                  </a:r>
                  <a:endParaRPr lang="nl-NL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68311" name="Rectangle 23"/>
                <p:cNvSpPr>
                  <a:spLocks noChangeArrowheads="1"/>
                </p:cNvSpPr>
                <p:nvPr/>
              </p:nvSpPr>
              <p:spPr bwMode="auto">
                <a:xfrm>
                  <a:off x="1539" y="2688"/>
                  <a:ext cx="348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68312" name="Rectangle 24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0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n</a:t>
                  </a:r>
                  <a:endParaRPr lang="nl-NL" altLang="nl-NL" sz="6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grpSp>
            <p:nvGrpSpPr>
              <p:cNvPr id="72723" name="Group 25"/>
              <p:cNvGrpSpPr>
                <a:grpSpLocks/>
              </p:cNvGrpSpPr>
              <p:nvPr/>
            </p:nvGrpSpPr>
            <p:grpSpPr bwMode="auto">
              <a:xfrm>
                <a:off x="1536" y="1575"/>
                <a:ext cx="1488" cy="864"/>
                <a:chOff x="2736" y="1392"/>
                <a:chExt cx="1488" cy="864"/>
              </a:xfrm>
            </p:grpSpPr>
            <p:sp>
              <p:nvSpPr>
                <p:cNvPr id="268314" name="Rectangle 26"/>
                <p:cNvSpPr>
                  <a:spLocks noChangeArrowheads="1"/>
                </p:cNvSpPr>
                <p:nvPr/>
              </p:nvSpPr>
              <p:spPr bwMode="auto">
                <a:xfrm>
                  <a:off x="2736" y="1392"/>
                  <a:ext cx="720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140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6831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94" y="1449"/>
                  <a:ext cx="930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6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Xe</a:t>
                  </a:r>
                  <a:endParaRPr lang="nl-NL" altLang="nl-NL" sz="6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268316" name="Rectangle 28"/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52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54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68317" name="Rectangle 29"/>
              <p:cNvSpPr>
                <a:spLocks noChangeArrowheads="1"/>
              </p:cNvSpPr>
              <p:nvPr/>
            </p:nvSpPr>
            <p:spPr bwMode="auto">
              <a:xfrm>
                <a:off x="3168" y="1689"/>
                <a:ext cx="384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6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nl-NL" altLang="nl-NL" sz="6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68318" name="Rectangle 30"/>
              <p:cNvSpPr>
                <a:spLocks noChangeArrowheads="1"/>
              </p:cNvSpPr>
              <p:nvPr/>
            </p:nvSpPr>
            <p:spPr bwMode="auto">
              <a:xfrm>
                <a:off x="4503" y="1824"/>
                <a:ext cx="1248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3.10</a:t>
                </a:r>
                <a:r>
                  <a:rPr lang="en-US" altLang="nl-NL" sz="4000" b="1" baseline="300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-11</a:t>
                </a: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J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68319" name="Rectangle 31"/>
              <p:cNvSpPr>
                <a:spLocks noChangeArrowheads="1"/>
              </p:cNvSpPr>
              <p:nvPr/>
            </p:nvSpPr>
            <p:spPr bwMode="auto">
              <a:xfrm>
                <a:off x="4080" y="1731"/>
                <a:ext cx="384" cy="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6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268320" name="Rectangle 32"/>
          <p:cNvSpPr>
            <a:spLocks noChangeArrowheads="1"/>
          </p:cNvSpPr>
          <p:nvPr/>
        </p:nvSpPr>
        <p:spPr bwMode="auto">
          <a:xfrm>
            <a:off x="0" y="41910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Brokstukken radioactief: t </a:t>
            </a:r>
            <a:r>
              <a:rPr lang="en-US" altLang="nl-NL" sz="28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1/2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1 s tot 10</a:t>
            </a:r>
            <a:r>
              <a:rPr lang="en-US" altLang="nl-NL" sz="28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jaar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8321" name="Rectangle 33"/>
          <p:cNvSpPr>
            <a:spLocks noChangeArrowheads="1"/>
          </p:cNvSpPr>
          <p:nvPr/>
        </p:nvSpPr>
        <p:spPr bwMode="auto">
          <a:xfrm>
            <a:off x="0" y="4876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Brokstukken vangen n weg; reactor valt stil (k &lt; 1)</a:t>
            </a:r>
            <a:endParaRPr lang="nl-NL" altLang="nl-NL" sz="2000" b="1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8322" name="Rectangle 34"/>
          <p:cNvSpPr>
            <a:spLocks noChangeArrowheads="1"/>
          </p:cNvSpPr>
          <p:nvPr/>
        </p:nvSpPr>
        <p:spPr bwMode="auto">
          <a:xfrm>
            <a:off x="0" y="5562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“Afgewerkte” staven moeten 1 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à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jaar gekoeld blijven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8323" name="Rectangle 3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U-238 +n 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U-239 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Np-239 + e</a:t>
            </a:r>
            <a:r>
              <a:rPr lang="en-US" altLang="nl-NL" sz="28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nl-NL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→</a:t>
            </a: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Pu-239 + e</a:t>
            </a:r>
            <a:r>
              <a:rPr lang="en-US" altLang="nl-NL" sz="28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endParaRPr lang="nl-NL" altLang="nl-NL" sz="2800" b="1" baseline="300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35480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utoUpdateAnimBg="0"/>
      <p:bldP spid="268320" grpId="0" autoUpdateAnimBg="0"/>
      <p:bldP spid="268321" grpId="0" autoUpdateAnimBg="0"/>
      <p:bldP spid="268322" grpId="0" autoUpdateAnimBg="0"/>
      <p:bldP spid="26832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87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nl-NL" smtClean="0"/>
              <a:t>reactorkern</a:t>
            </a:r>
          </a:p>
        </p:txBody>
      </p:sp>
      <p:sp>
        <p:nvSpPr>
          <p:cNvPr id="269315" name="Rectangle 3"/>
          <p:cNvSpPr>
            <a:spLocks noChangeAspect="1" noChangeArrowheads="1"/>
          </p:cNvSpPr>
          <p:nvPr/>
        </p:nvSpPr>
        <p:spPr bwMode="auto">
          <a:xfrm>
            <a:off x="1879600" y="1281113"/>
            <a:ext cx="5253038" cy="42386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2284413" y="1601788"/>
            <a:ext cx="4564062" cy="3700462"/>
            <a:chOff x="1439" y="1009"/>
            <a:chExt cx="2875" cy="2331"/>
          </a:xfrm>
        </p:grpSpPr>
        <p:sp>
          <p:nvSpPr>
            <p:cNvPr id="73774" name="Oval 5"/>
            <p:cNvSpPr>
              <a:spLocks noChangeAspect="1" noChangeArrowheads="1"/>
            </p:cNvSpPr>
            <p:nvPr/>
          </p:nvSpPr>
          <p:spPr bwMode="auto">
            <a:xfrm>
              <a:off x="1439" y="1017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75" name="Oval 6"/>
            <p:cNvSpPr>
              <a:spLocks noChangeAspect="1" noChangeArrowheads="1"/>
            </p:cNvSpPr>
            <p:nvPr/>
          </p:nvSpPr>
          <p:spPr bwMode="auto">
            <a:xfrm>
              <a:off x="3738" y="1934"/>
              <a:ext cx="551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76" name="Oval 7"/>
            <p:cNvSpPr>
              <a:spLocks noChangeAspect="1" noChangeArrowheads="1"/>
            </p:cNvSpPr>
            <p:nvPr/>
          </p:nvSpPr>
          <p:spPr bwMode="auto">
            <a:xfrm>
              <a:off x="3730" y="1009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77" name="Oval 8"/>
            <p:cNvSpPr>
              <a:spLocks noChangeAspect="1" noChangeArrowheads="1"/>
            </p:cNvSpPr>
            <p:nvPr/>
          </p:nvSpPr>
          <p:spPr bwMode="auto">
            <a:xfrm>
              <a:off x="2973" y="1934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78" name="Oval 9"/>
            <p:cNvSpPr>
              <a:spLocks noChangeAspect="1" noChangeArrowheads="1"/>
            </p:cNvSpPr>
            <p:nvPr/>
          </p:nvSpPr>
          <p:spPr bwMode="auto">
            <a:xfrm>
              <a:off x="2965" y="1009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79" name="Oval 10"/>
            <p:cNvSpPr>
              <a:spLocks noChangeAspect="1" noChangeArrowheads="1"/>
            </p:cNvSpPr>
            <p:nvPr/>
          </p:nvSpPr>
          <p:spPr bwMode="auto">
            <a:xfrm>
              <a:off x="2210" y="1934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80" name="Oval 11"/>
            <p:cNvSpPr>
              <a:spLocks noChangeAspect="1" noChangeArrowheads="1"/>
            </p:cNvSpPr>
            <p:nvPr/>
          </p:nvSpPr>
          <p:spPr bwMode="auto">
            <a:xfrm>
              <a:off x="2202" y="1009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81" name="Oval 12"/>
            <p:cNvSpPr>
              <a:spLocks noChangeAspect="1" noChangeArrowheads="1"/>
            </p:cNvSpPr>
            <p:nvPr/>
          </p:nvSpPr>
          <p:spPr bwMode="auto">
            <a:xfrm>
              <a:off x="3764" y="2781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82" name="Oval 13"/>
            <p:cNvSpPr>
              <a:spLocks noChangeAspect="1" noChangeArrowheads="1"/>
            </p:cNvSpPr>
            <p:nvPr/>
          </p:nvSpPr>
          <p:spPr bwMode="auto">
            <a:xfrm>
              <a:off x="2999" y="2781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83" name="Oval 14"/>
            <p:cNvSpPr>
              <a:spLocks noChangeAspect="1" noChangeArrowheads="1"/>
            </p:cNvSpPr>
            <p:nvPr/>
          </p:nvSpPr>
          <p:spPr bwMode="auto">
            <a:xfrm>
              <a:off x="2236" y="2781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84" name="Oval 15"/>
            <p:cNvSpPr>
              <a:spLocks noChangeAspect="1" noChangeArrowheads="1"/>
            </p:cNvSpPr>
            <p:nvPr/>
          </p:nvSpPr>
          <p:spPr bwMode="auto">
            <a:xfrm>
              <a:off x="1473" y="2790"/>
              <a:ext cx="549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85" name="Oval 16"/>
            <p:cNvSpPr>
              <a:spLocks noChangeAspect="1" noChangeArrowheads="1"/>
            </p:cNvSpPr>
            <p:nvPr/>
          </p:nvSpPr>
          <p:spPr bwMode="auto">
            <a:xfrm>
              <a:off x="1447" y="1943"/>
              <a:ext cx="550" cy="55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69329" name="Group 17"/>
          <p:cNvGrpSpPr>
            <a:grpSpLocks/>
          </p:cNvGrpSpPr>
          <p:nvPr/>
        </p:nvGrpSpPr>
        <p:grpSpPr bwMode="auto">
          <a:xfrm>
            <a:off x="2413000" y="1735138"/>
            <a:ext cx="4297363" cy="3433762"/>
            <a:chOff x="1520" y="1093"/>
            <a:chExt cx="2707" cy="2163"/>
          </a:xfrm>
        </p:grpSpPr>
        <p:sp>
          <p:nvSpPr>
            <p:cNvPr id="73762" name="Oval 18"/>
            <p:cNvSpPr>
              <a:spLocks noChangeAspect="1" noChangeArrowheads="1"/>
            </p:cNvSpPr>
            <p:nvPr/>
          </p:nvSpPr>
          <p:spPr bwMode="auto">
            <a:xfrm>
              <a:off x="3820" y="2018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63" name="Oval 19"/>
            <p:cNvSpPr>
              <a:spLocks noChangeAspect="1" noChangeArrowheads="1"/>
            </p:cNvSpPr>
            <p:nvPr/>
          </p:nvSpPr>
          <p:spPr bwMode="auto">
            <a:xfrm>
              <a:off x="3811" y="1093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64" name="Oval 20"/>
            <p:cNvSpPr>
              <a:spLocks noChangeAspect="1" noChangeArrowheads="1"/>
            </p:cNvSpPr>
            <p:nvPr/>
          </p:nvSpPr>
          <p:spPr bwMode="auto">
            <a:xfrm>
              <a:off x="3054" y="2018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65" name="Oval 21"/>
            <p:cNvSpPr>
              <a:spLocks noChangeAspect="1" noChangeArrowheads="1"/>
            </p:cNvSpPr>
            <p:nvPr/>
          </p:nvSpPr>
          <p:spPr bwMode="auto">
            <a:xfrm>
              <a:off x="3046" y="1093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66" name="Oval 22"/>
            <p:cNvSpPr>
              <a:spLocks noChangeAspect="1" noChangeArrowheads="1"/>
            </p:cNvSpPr>
            <p:nvPr/>
          </p:nvSpPr>
          <p:spPr bwMode="auto">
            <a:xfrm>
              <a:off x="2291" y="2018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67" name="Oval 23"/>
            <p:cNvSpPr>
              <a:spLocks noChangeAspect="1" noChangeArrowheads="1"/>
            </p:cNvSpPr>
            <p:nvPr/>
          </p:nvSpPr>
          <p:spPr bwMode="auto">
            <a:xfrm>
              <a:off x="2283" y="1093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68" name="Oval 24"/>
            <p:cNvSpPr>
              <a:spLocks noChangeAspect="1" noChangeArrowheads="1"/>
            </p:cNvSpPr>
            <p:nvPr/>
          </p:nvSpPr>
          <p:spPr bwMode="auto">
            <a:xfrm>
              <a:off x="3845" y="2865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69" name="Oval 25"/>
            <p:cNvSpPr>
              <a:spLocks noChangeAspect="1" noChangeArrowheads="1"/>
            </p:cNvSpPr>
            <p:nvPr/>
          </p:nvSpPr>
          <p:spPr bwMode="auto">
            <a:xfrm>
              <a:off x="3080" y="2865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70" name="Oval 26"/>
            <p:cNvSpPr>
              <a:spLocks noChangeAspect="1" noChangeArrowheads="1"/>
            </p:cNvSpPr>
            <p:nvPr/>
          </p:nvSpPr>
          <p:spPr bwMode="auto">
            <a:xfrm>
              <a:off x="2317" y="2865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71" name="Oval 27"/>
            <p:cNvSpPr>
              <a:spLocks noChangeAspect="1" noChangeArrowheads="1"/>
            </p:cNvSpPr>
            <p:nvPr/>
          </p:nvSpPr>
          <p:spPr bwMode="auto">
            <a:xfrm>
              <a:off x="1554" y="2874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72" name="Oval 28"/>
            <p:cNvSpPr>
              <a:spLocks noChangeAspect="1" noChangeArrowheads="1"/>
            </p:cNvSpPr>
            <p:nvPr/>
          </p:nvSpPr>
          <p:spPr bwMode="auto">
            <a:xfrm>
              <a:off x="1528" y="2027"/>
              <a:ext cx="382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73" name="Oval 29"/>
            <p:cNvSpPr>
              <a:spLocks noChangeAspect="1" noChangeArrowheads="1"/>
            </p:cNvSpPr>
            <p:nvPr/>
          </p:nvSpPr>
          <p:spPr bwMode="auto">
            <a:xfrm>
              <a:off x="1520" y="1101"/>
              <a:ext cx="381" cy="3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grpSp>
        <p:nvGrpSpPr>
          <p:cNvPr id="269342" name="Group 30"/>
          <p:cNvGrpSpPr>
            <a:grpSpLocks/>
          </p:cNvGrpSpPr>
          <p:nvPr/>
        </p:nvGrpSpPr>
        <p:grpSpPr bwMode="auto">
          <a:xfrm>
            <a:off x="1874838" y="2652713"/>
            <a:ext cx="5262562" cy="1576387"/>
            <a:chOff x="1181" y="1671"/>
            <a:chExt cx="3315" cy="993"/>
          </a:xfrm>
        </p:grpSpPr>
        <p:sp>
          <p:nvSpPr>
            <p:cNvPr id="73760" name="Rectangle 31"/>
            <p:cNvSpPr>
              <a:spLocks noChangeAspect="1" noChangeArrowheads="1"/>
            </p:cNvSpPr>
            <p:nvPr/>
          </p:nvSpPr>
          <p:spPr bwMode="auto">
            <a:xfrm>
              <a:off x="1184" y="2537"/>
              <a:ext cx="3312" cy="1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61" name="Rectangle 32"/>
            <p:cNvSpPr>
              <a:spLocks noChangeAspect="1" noChangeArrowheads="1"/>
            </p:cNvSpPr>
            <p:nvPr/>
          </p:nvSpPr>
          <p:spPr bwMode="auto">
            <a:xfrm>
              <a:off x="1181" y="1671"/>
              <a:ext cx="3312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sp>
        <p:nvSpPr>
          <p:cNvPr id="269345" name="Rectangle 33"/>
          <p:cNvSpPr>
            <a:spLocks noChangeAspect="1" noChangeArrowheads="1"/>
          </p:cNvSpPr>
          <p:nvPr/>
        </p:nvSpPr>
        <p:spPr bwMode="auto">
          <a:xfrm>
            <a:off x="3495675" y="2652713"/>
            <a:ext cx="5253038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69346" name="Oval 34"/>
          <p:cNvSpPr>
            <a:spLocks noChangeAspect="1" noChangeArrowheads="1"/>
          </p:cNvSpPr>
          <p:nvPr/>
        </p:nvSpPr>
        <p:spPr bwMode="auto">
          <a:xfrm>
            <a:off x="3081338" y="2297113"/>
            <a:ext cx="195262" cy="1952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69347" name="Oval 35"/>
          <p:cNvSpPr>
            <a:spLocks noChangeAspect="1" noChangeArrowheads="1"/>
          </p:cNvSpPr>
          <p:nvPr/>
        </p:nvSpPr>
        <p:spPr bwMode="auto">
          <a:xfrm>
            <a:off x="4284663" y="2276475"/>
            <a:ext cx="195262" cy="1952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69348" name="Freeform 36"/>
          <p:cNvSpPr>
            <a:spLocks/>
          </p:cNvSpPr>
          <p:nvPr/>
        </p:nvSpPr>
        <p:spPr bwMode="auto">
          <a:xfrm>
            <a:off x="4427538" y="2420938"/>
            <a:ext cx="1944687" cy="2303462"/>
          </a:xfrm>
          <a:custGeom>
            <a:avLst/>
            <a:gdLst>
              <a:gd name="T0" fmla="*/ 0 w 1225"/>
              <a:gd name="T1" fmla="*/ 0 h 1451"/>
              <a:gd name="T2" fmla="*/ 233362 w 1225"/>
              <a:gd name="T3" fmla="*/ 4762 h 1451"/>
              <a:gd name="T4" fmla="*/ 195262 w 1225"/>
              <a:gd name="T5" fmla="*/ 436562 h 1451"/>
              <a:gd name="T6" fmla="*/ 779462 w 1225"/>
              <a:gd name="T7" fmla="*/ 665162 h 1451"/>
              <a:gd name="T8" fmla="*/ 1135062 w 1225"/>
              <a:gd name="T9" fmla="*/ 512762 h 1451"/>
              <a:gd name="T10" fmla="*/ 1312862 w 1225"/>
              <a:gd name="T11" fmla="*/ 1389062 h 1451"/>
              <a:gd name="T12" fmla="*/ 1944687 w 1225"/>
              <a:gd name="T13" fmla="*/ 2303462 h 14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5" h="1451">
                <a:moveTo>
                  <a:pt x="0" y="0"/>
                </a:moveTo>
                <a:lnTo>
                  <a:pt x="147" y="3"/>
                </a:lnTo>
                <a:lnTo>
                  <a:pt x="123" y="275"/>
                </a:lnTo>
                <a:lnTo>
                  <a:pt x="491" y="419"/>
                </a:lnTo>
                <a:lnTo>
                  <a:pt x="715" y="323"/>
                </a:lnTo>
                <a:lnTo>
                  <a:pt x="827" y="875"/>
                </a:lnTo>
                <a:lnTo>
                  <a:pt x="1225" y="145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69349" name="Group 37"/>
          <p:cNvGrpSpPr>
            <a:grpSpLocks/>
          </p:cNvGrpSpPr>
          <p:nvPr/>
        </p:nvGrpSpPr>
        <p:grpSpPr bwMode="auto">
          <a:xfrm>
            <a:off x="6300788" y="4508500"/>
            <a:ext cx="266700" cy="484188"/>
            <a:chOff x="3969" y="2840"/>
            <a:chExt cx="168" cy="305"/>
          </a:xfrm>
        </p:grpSpPr>
        <p:sp>
          <p:nvSpPr>
            <p:cNvPr id="73758" name="Oval 38"/>
            <p:cNvSpPr>
              <a:spLocks noChangeAspect="1" noChangeArrowheads="1"/>
            </p:cNvSpPr>
            <p:nvPr/>
          </p:nvSpPr>
          <p:spPr bwMode="auto">
            <a:xfrm>
              <a:off x="4014" y="2840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59" name="Oval 39"/>
            <p:cNvSpPr>
              <a:spLocks noChangeAspect="1" noChangeArrowheads="1"/>
            </p:cNvSpPr>
            <p:nvPr/>
          </p:nvSpPr>
          <p:spPr bwMode="auto">
            <a:xfrm>
              <a:off x="3969" y="3022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sp>
        <p:nvSpPr>
          <p:cNvPr id="269352" name="Line 40"/>
          <p:cNvSpPr>
            <a:spLocks noChangeShapeType="1"/>
          </p:cNvSpPr>
          <p:nvPr/>
        </p:nvSpPr>
        <p:spPr bwMode="auto">
          <a:xfrm flipH="1" flipV="1">
            <a:off x="6372225" y="3716338"/>
            <a:ext cx="71438" cy="792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69353" name="Line 41"/>
          <p:cNvSpPr>
            <a:spLocks noChangeShapeType="1"/>
          </p:cNvSpPr>
          <p:nvPr/>
        </p:nvSpPr>
        <p:spPr bwMode="auto">
          <a:xfrm>
            <a:off x="6588125" y="3573463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69354" name="Group 42"/>
          <p:cNvGrpSpPr>
            <a:grpSpLocks/>
          </p:cNvGrpSpPr>
          <p:nvPr/>
        </p:nvGrpSpPr>
        <p:grpSpPr bwMode="auto">
          <a:xfrm>
            <a:off x="6084888" y="3232150"/>
            <a:ext cx="482600" cy="484188"/>
            <a:chOff x="3833" y="2036"/>
            <a:chExt cx="304" cy="305"/>
          </a:xfrm>
        </p:grpSpPr>
        <p:sp>
          <p:nvSpPr>
            <p:cNvPr id="73755" name="Oval 43"/>
            <p:cNvSpPr>
              <a:spLocks noChangeAspect="1" noChangeArrowheads="1"/>
            </p:cNvSpPr>
            <p:nvPr/>
          </p:nvSpPr>
          <p:spPr bwMode="auto">
            <a:xfrm>
              <a:off x="3878" y="2036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56" name="Oval 44"/>
            <p:cNvSpPr>
              <a:spLocks noChangeAspect="1" noChangeArrowheads="1"/>
            </p:cNvSpPr>
            <p:nvPr/>
          </p:nvSpPr>
          <p:spPr bwMode="auto">
            <a:xfrm>
              <a:off x="4014" y="2172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sp>
          <p:nvSpPr>
            <p:cNvPr id="73757" name="Oval 45"/>
            <p:cNvSpPr>
              <a:spLocks noChangeAspect="1" noChangeArrowheads="1"/>
            </p:cNvSpPr>
            <p:nvPr/>
          </p:nvSpPr>
          <p:spPr bwMode="auto">
            <a:xfrm>
              <a:off x="3833" y="2218"/>
              <a:ext cx="123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</p:grpSp>
      <p:sp>
        <p:nvSpPr>
          <p:cNvPr id="269358" name="Line 46"/>
          <p:cNvSpPr>
            <a:spLocks noChangeShapeType="1"/>
          </p:cNvSpPr>
          <p:nvPr/>
        </p:nvSpPr>
        <p:spPr bwMode="auto">
          <a:xfrm flipV="1">
            <a:off x="6300788" y="2781300"/>
            <a:ext cx="287337" cy="5032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69359" name="Freeform 47"/>
          <p:cNvSpPr>
            <a:spLocks/>
          </p:cNvSpPr>
          <p:nvPr/>
        </p:nvSpPr>
        <p:spPr bwMode="auto">
          <a:xfrm>
            <a:off x="4284663" y="3022600"/>
            <a:ext cx="1800225" cy="623888"/>
          </a:xfrm>
          <a:custGeom>
            <a:avLst/>
            <a:gdLst>
              <a:gd name="T0" fmla="*/ 1800225 w 1134"/>
              <a:gd name="T1" fmla="*/ 623888 h 393"/>
              <a:gd name="T2" fmla="*/ 1620838 w 1134"/>
              <a:gd name="T3" fmla="*/ 292100 h 393"/>
              <a:gd name="T4" fmla="*/ 1404938 w 1134"/>
              <a:gd name="T5" fmla="*/ 431800 h 393"/>
              <a:gd name="T6" fmla="*/ 1430338 w 1134"/>
              <a:gd name="T7" fmla="*/ 203200 h 393"/>
              <a:gd name="T8" fmla="*/ 985838 w 1134"/>
              <a:gd name="T9" fmla="*/ 0 h 393"/>
              <a:gd name="T10" fmla="*/ 1036638 w 1134"/>
              <a:gd name="T11" fmla="*/ 304800 h 393"/>
              <a:gd name="T12" fmla="*/ 566738 w 1134"/>
              <a:gd name="T13" fmla="*/ 88900 h 393"/>
              <a:gd name="T14" fmla="*/ 376238 w 1134"/>
              <a:gd name="T15" fmla="*/ 381000 h 393"/>
              <a:gd name="T16" fmla="*/ 0 w 1134"/>
              <a:gd name="T17" fmla="*/ 336550 h 3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34" h="393">
                <a:moveTo>
                  <a:pt x="1134" y="393"/>
                </a:moveTo>
                <a:lnTo>
                  <a:pt x="1021" y="184"/>
                </a:lnTo>
                <a:lnTo>
                  <a:pt x="885" y="272"/>
                </a:lnTo>
                <a:lnTo>
                  <a:pt x="901" y="128"/>
                </a:lnTo>
                <a:lnTo>
                  <a:pt x="621" y="0"/>
                </a:lnTo>
                <a:lnTo>
                  <a:pt x="653" y="192"/>
                </a:lnTo>
                <a:lnTo>
                  <a:pt x="357" y="56"/>
                </a:lnTo>
                <a:lnTo>
                  <a:pt x="237" y="240"/>
                </a:lnTo>
                <a:lnTo>
                  <a:pt x="0" y="21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69360" name="AutoShape 48"/>
          <p:cNvSpPr>
            <a:spLocks noChangeArrowheads="1"/>
          </p:cNvSpPr>
          <p:nvPr/>
        </p:nvSpPr>
        <p:spPr bwMode="auto">
          <a:xfrm>
            <a:off x="6477000" y="0"/>
            <a:ext cx="2667000" cy="609600"/>
          </a:xfrm>
          <a:prstGeom prst="wedgeRoundRectCallout">
            <a:avLst>
              <a:gd name="adj1" fmla="val -34167"/>
              <a:gd name="adj2" fmla="val 23307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Moderator (C)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361" name="AutoShape 49"/>
          <p:cNvSpPr>
            <a:spLocks noChangeArrowheads="1"/>
          </p:cNvSpPr>
          <p:nvPr/>
        </p:nvSpPr>
        <p:spPr bwMode="auto">
          <a:xfrm>
            <a:off x="2819400" y="0"/>
            <a:ext cx="3276600" cy="925513"/>
          </a:xfrm>
          <a:prstGeom prst="wedgeRoundRectCallout">
            <a:avLst>
              <a:gd name="adj1" fmla="val 22093"/>
              <a:gd name="adj2" fmla="val 1301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99FF"/>
                </a:solidFill>
                <a:latin typeface="Arial" charset="0"/>
              </a:rPr>
              <a:t>Buizen met koel-middel</a:t>
            </a:r>
            <a:endParaRPr lang="nl-NL" altLang="nl-NL" b="1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269362" name="AutoShape 50"/>
          <p:cNvSpPr>
            <a:spLocks noChangeArrowheads="1"/>
          </p:cNvSpPr>
          <p:nvPr/>
        </p:nvSpPr>
        <p:spPr bwMode="auto">
          <a:xfrm>
            <a:off x="0" y="0"/>
            <a:ext cx="2590800" cy="1219200"/>
          </a:xfrm>
          <a:prstGeom prst="wedgeRoundRectCallout">
            <a:avLst>
              <a:gd name="adj1" fmla="val 56250"/>
              <a:gd name="adj2" fmla="val 1119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FF3300"/>
                </a:solidFill>
                <a:latin typeface="Arial" charset="0"/>
              </a:rPr>
              <a:t>Splijt-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FF3300"/>
                </a:solidFill>
                <a:latin typeface="Arial" charset="0"/>
              </a:rPr>
              <a:t>stof staven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FF3300"/>
                </a:solidFill>
                <a:latin typeface="Arial" charset="0"/>
              </a:rPr>
              <a:t> U-235</a:t>
            </a:r>
            <a:endParaRPr lang="nl-NL" altLang="nl-NL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69363" name="AutoShape 51"/>
          <p:cNvSpPr>
            <a:spLocks noChangeArrowheads="1"/>
          </p:cNvSpPr>
          <p:nvPr/>
        </p:nvSpPr>
        <p:spPr bwMode="auto">
          <a:xfrm>
            <a:off x="0" y="1905000"/>
            <a:ext cx="1682750" cy="1177925"/>
          </a:xfrm>
          <a:prstGeom prst="wedgeRoundRectCallout">
            <a:avLst>
              <a:gd name="adj1" fmla="val 18681"/>
              <a:gd name="adj2" fmla="val 1287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Regel-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staven (Cd)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364" name="AutoShape 52"/>
          <p:cNvSpPr>
            <a:spLocks noChangeArrowheads="1"/>
          </p:cNvSpPr>
          <p:nvPr/>
        </p:nvSpPr>
        <p:spPr bwMode="auto">
          <a:xfrm>
            <a:off x="7777163" y="3810000"/>
            <a:ext cx="1366837" cy="1219200"/>
          </a:xfrm>
          <a:prstGeom prst="wedgeRoundRectCallout">
            <a:avLst>
              <a:gd name="adj1" fmla="val -138852"/>
              <a:gd name="adj2" fmla="val -66278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1 n </a:t>
            </a:r>
            <a:r>
              <a:rPr lang="en-US" altLang="nl-NL" b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3 n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365" name="AutoShape 53"/>
          <p:cNvSpPr>
            <a:spLocks noChangeArrowheads="1"/>
          </p:cNvSpPr>
          <p:nvPr/>
        </p:nvSpPr>
        <p:spPr bwMode="auto">
          <a:xfrm>
            <a:off x="7315200" y="5638800"/>
            <a:ext cx="1366838" cy="925513"/>
          </a:xfrm>
          <a:prstGeom prst="wedgeRoundRectCallout">
            <a:avLst>
              <a:gd name="adj1" fmla="val -110861"/>
              <a:gd name="adj2" fmla="val -142968"/>
              <a:gd name="adj3" fmla="val 1666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1 n </a:t>
            </a:r>
            <a:r>
              <a:rPr lang="en-US" altLang="nl-NL" b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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2 n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366" name="Rectangle 54"/>
          <p:cNvSpPr>
            <a:spLocks noChangeAspect="1" noChangeArrowheads="1"/>
          </p:cNvSpPr>
          <p:nvPr/>
        </p:nvSpPr>
        <p:spPr bwMode="auto">
          <a:xfrm>
            <a:off x="468313" y="4027488"/>
            <a:ext cx="5253037" cy="2016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69367" name="Freeform 55"/>
          <p:cNvSpPr>
            <a:spLocks/>
          </p:cNvSpPr>
          <p:nvPr/>
        </p:nvSpPr>
        <p:spPr bwMode="auto">
          <a:xfrm>
            <a:off x="2971800" y="2362200"/>
            <a:ext cx="1628775" cy="1744663"/>
          </a:xfrm>
          <a:custGeom>
            <a:avLst/>
            <a:gdLst>
              <a:gd name="T0" fmla="*/ 279400 w 1026"/>
              <a:gd name="T1" fmla="*/ 0 h 1099"/>
              <a:gd name="T2" fmla="*/ 0 w 1026"/>
              <a:gd name="T3" fmla="*/ 149225 h 1099"/>
              <a:gd name="T4" fmla="*/ 279400 w 1026"/>
              <a:gd name="T5" fmla="*/ 174625 h 1099"/>
              <a:gd name="T6" fmla="*/ 12700 w 1026"/>
              <a:gd name="T7" fmla="*/ 466725 h 1099"/>
              <a:gd name="T8" fmla="*/ 393700 w 1026"/>
              <a:gd name="T9" fmla="*/ 403225 h 1099"/>
              <a:gd name="T10" fmla="*/ 139700 w 1026"/>
              <a:gd name="T11" fmla="*/ 606425 h 1099"/>
              <a:gd name="T12" fmla="*/ 596900 w 1026"/>
              <a:gd name="T13" fmla="*/ 441325 h 1099"/>
              <a:gd name="T14" fmla="*/ 901700 w 1026"/>
              <a:gd name="T15" fmla="*/ 479425 h 1099"/>
              <a:gd name="T16" fmla="*/ 482600 w 1026"/>
              <a:gd name="T17" fmla="*/ 619125 h 1099"/>
              <a:gd name="T18" fmla="*/ 342900 w 1026"/>
              <a:gd name="T19" fmla="*/ 847725 h 1099"/>
              <a:gd name="T20" fmla="*/ 1181100 w 1026"/>
              <a:gd name="T21" fmla="*/ 822325 h 1099"/>
              <a:gd name="T22" fmla="*/ 622300 w 1026"/>
              <a:gd name="T23" fmla="*/ 1165225 h 1099"/>
              <a:gd name="T24" fmla="*/ 1435100 w 1026"/>
              <a:gd name="T25" fmla="*/ 1317625 h 1099"/>
              <a:gd name="T26" fmla="*/ 1628775 w 1026"/>
              <a:gd name="T27" fmla="*/ 1744663 h 10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26" h="1099">
                <a:moveTo>
                  <a:pt x="176" y="0"/>
                </a:moveTo>
                <a:lnTo>
                  <a:pt x="0" y="94"/>
                </a:lnTo>
                <a:lnTo>
                  <a:pt x="176" y="110"/>
                </a:lnTo>
                <a:lnTo>
                  <a:pt x="8" y="294"/>
                </a:lnTo>
                <a:lnTo>
                  <a:pt x="248" y="254"/>
                </a:lnTo>
                <a:lnTo>
                  <a:pt x="88" y="382"/>
                </a:lnTo>
                <a:lnTo>
                  <a:pt x="376" y="278"/>
                </a:lnTo>
                <a:lnTo>
                  <a:pt x="568" y="302"/>
                </a:lnTo>
                <a:lnTo>
                  <a:pt x="304" y="390"/>
                </a:lnTo>
                <a:lnTo>
                  <a:pt x="216" y="534"/>
                </a:lnTo>
                <a:lnTo>
                  <a:pt x="744" y="518"/>
                </a:lnTo>
                <a:lnTo>
                  <a:pt x="392" y="734"/>
                </a:lnTo>
                <a:lnTo>
                  <a:pt x="904" y="830"/>
                </a:lnTo>
                <a:lnTo>
                  <a:pt x="1026" y="1099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69368" name="Freeform 56"/>
          <p:cNvSpPr>
            <a:spLocks/>
          </p:cNvSpPr>
          <p:nvPr/>
        </p:nvSpPr>
        <p:spPr bwMode="auto">
          <a:xfrm>
            <a:off x="5364163" y="4151313"/>
            <a:ext cx="936625" cy="814387"/>
          </a:xfrm>
          <a:custGeom>
            <a:avLst/>
            <a:gdLst>
              <a:gd name="T0" fmla="*/ 936625 w 590"/>
              <a:gd name="T1" fmla="*/ 719137 h 513"/>
              <a:gd name="T2" fmla="*/ 642938 w 590"/>
              <a:gd name="T3" fmla="*/ 814387 h 513"/>
              <a:gd name="T4" fmla="*/ 642938 w 590"/>
              <a:gd name="T5" fmla="*/ 420687 h 513"/>
              <a:gd name="T6" fmla="*/ 427038 w 590"/>
              <a:gd name="T7" fmla="*/ 598487 h 513"/>
              <a:gd name="T8" fmla="*/ 325438 w 590"/>
              <a:gd name="T9" fmla="*/ 217487 h 513"/>
              <a:gd name="T10" fmla="*/ 0 w 590"/>
              <a:gd name="T11" fmla="*/ 0 h 5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0" h="513">
                <a:moveTo>
                  <a:pt x="590" y="453"/>
                </a:moveTo>
                <a:lnTo>
                  <a:pt x="405" y="513"/>
                </a:lnTo>
                <a:lnTo>
                  <a:pt x="405" y="265"/>
                </a:lnTo>
                <a:lnTo>
                  <a:pt x="269" y="377"/>
                </a:lnTo>
                <a:lnTo>
                  <a:pt x="205" y="137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69369" name="AutoShape 57"/>
          <p:cNvSpPr>
            <a:spLocks noChangeArrowheads="1"/>
          </p:cNvSpPr>
          <p:nvPr/>
        </p:nvSpPr>
        <p:spPr bwMode="auto">
          <a:xfrm>
            <a:off x="228600" y="5943600"/>
            <a:ext cx="1752600" cy="620713"/>
          </a:xfrm>
          <a:prstGeom prst="wedgeRoundRectCallout">
            <a:avLst>
              <a:gd name="adj1" fmla="val 197190"/>
              <a:gd name="adj2" fmla="val -34181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>
                <a:solidFill>
                  <a:srgbClr val="000000"/>
                </a:solidFill>
                <a:latin typeface="Arial" charset="0"/>
              </a:rPr>
              <a:t>absorptie</a:t>
            </a:r>
            <a:endParaRPr lang="nl-NL" altLang="nl-NL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6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26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6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26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26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utoUpdateAnimBg="0"/>
      <p:bldP spid="269315" grpId="0" animBg="1"/>
      <p:bldP spid="269345" grpId="0" animBg="1"/>
      <p:bldP spid="269346" grpId="0" animBg="1"/>
      <p:bldP spid="269347" grpId="0" animBg="1"/>
      <p:bldP spid="269348" grpId="0" animBg="1"/>
      <p:bldP spid="269352" grpId="0" animBg="1"/>
      <p:bldP spid="269353" grpId="0" animBg="1"/>
      <p:bldP spid="269358" grpId="0" animBg="1"/>
      <p:bldP spid="269359" grpId="0" animBg="1"/>
      <p:bldP spid="269360" grpId="0" animBg="1" autoUpdateAnimBg="0"/>
      <p:bldP spid="269361" grpId="0" animBg="1" autoUpdateAnimBg="0"/>
      <p:bldP spid="269362" grpId="0" animBg="1" autoUpdateAnimBg="0"/>
      <p:bldP spid="269363" grpId="0" animBg="1" autoUpdateAnimBg="0"/>
      <p:bldP spid="269364" grpId="0" animBg="1" autoUpdateAnimBg="0"/>
      <p:bldP spid="269365" grpId="0" animBg="1" autoUpdateAnimBg="0"/>
      <p:bldP spid="269366" grpId="0" animBg="1"/>
      <p:bldP spid="269367" grpId="0" animBg="1"/>
      <p:bldP spid="269368" grpId="0" animBg="1"/>
      <p:bldP spid="269369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Hoge druk water reactor</a:t>
            </a:r>
          </a:p>
        </p:txBody>
      </p:sp>
      <p:pic>
        <p:nvPicPr>
          <p:cNvPr id="271363" name="Picture 3" descr="800px-Nuclear_power_plant_pwr_diagram_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4" name="AutoShape 4"/>
          <p:cNvSpPr>
            <a:spLocks noChangeArrowheads="1"/>
          </p:cNvSpPr>
          <p:nvPr/>
        </p:nvSpPr>
        <p:spPr bwMode="auto">
          <a:xfrm flipH="1">
            <a:off x="0" y="981075"/>
            <a:ext cx="1619250" cy="1223963"/>
          </a:xfrm>
          <a:prstGeom prst="wedgeRoundRectCallout">
            <a:avLst>
              <a:gd name="adj1" fmla="val -30102"/>
              <a:gd name="adj2" fmla="val 29111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Cadmium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regel</a:t>
            </a:r>
            <a:br>
              <a:rPr lang="nl-NL" altLang="nl-NL">
                <a:solidFill>
                  <a:srgbClr val="000000"/>
                </a:solidFill>
              </a:rPr>
            </a:br>
            <a:r>
              <a:rPr lang="nl-NL" altLang="nl-NL">
                <a:solidFill>
                  <a:srgbClr val="000000"/>
                </a:solidFill>
              </a:rPr>
              <a:t>staven</a:t>
            </a:r>
          </a:p>
        </p:txBody>
      </p:sp>
      <p:sp>
        <p:nvSpPr>
          <p:cNvPr id="271365" name="AutoShape 5"/>
          <p:cNvSpPr>
            <a:spLocks noChangeArrowheads="1"/>
          </p:cNvSpPr>
          <p:nvPr/>
        </p:nvSpPr>
        <p:spPr bwMode="auto">
          <a:xfrm flipH="1">
            <a:off x="3276600" y="5922963"/>
            <a:ext cx="1547813" cy="935037"/>
          </a:xfrm>
          <a:prstGeom prst="wedgeRoundRectCallout">
            <a:avLst>
              <a:gd name="adj1" fmla="val 174509"/>
              <a:gd name="adj2" fmla="val -792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Uranium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staven</a:t>
            </a:r>
          </a:p>
        </p:txBody>
      </p:sp>
      <p:sp>
        <p:nvSpPr>
          <p:cNvPr id="271366" name="AutoShape 6"/>
          <p:cNvSpPr>
            <a:spLocks noChangeArrowheads="1"/>
          </p:cNvSpPr>
          <p:nvPr/>
        </p:nvSpPr>
        <p:spPr bwMode="auto">
          <a:xfrm flipH="1">
            <a:off x="1619250" y="981075"/>
            <a:ext cx="3024188" cy="1584325"/>
          </a:xfrm>
          <a:prstGeom prst="wedgeRoundRectCallout">
            <a:avLst>
              <a:gd name="adj1" fmla="val 53463"/>
              <a:gd name="adj2" fmla="val 20039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Water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 (160 bar, 330°C):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koelmiddel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en moderator</a:t>
            </a:r>
          </a:p>
        </p:txBody>
      </p:sp>
      <p:sp>
        <p:nvSpPr>
          <p:cNvPr id="271367" name="AutoShape 7"/>
          <p:cNvSpPr>
            <a:spLocks noChangeArrowheads="1"/>
          </p:cNvSpPr>
          <p:nvPr/>
        </p:nvSpPr>
        <p:spPr bwMode="auto">
          <a:xfrm flipH="1">
            <a:off x="4140200" y="549275"/>
            <a:ext cx="2843213" cy="503238"/>
          </a:xfrm>
          <a:prstGeom prst="wedgeRoundRectCallout">
            <a:avLst>
              <a:gd name="adj1" fmla="val 83556"/>
              <a:gd name="adj2" fmla="val 58722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Warmtewisselaar</a:t>
            </a:r>
          </a:p>
        </p:txBody>
      </p:sp>
      <p:sp>
        <p:nvSpPr>
          <p:cNvPr id="271370" name="AutoShape 10"/>
          <p:cNvSpPr>
            <a:spLocks noChangeArrowheads="1"/>
          </p:cNvSpPr>
          <p:nvPr/>
        </p:nvSpPr>
        <p:spPr bwMode="auto">
          <a:xfrm flipH="1">
            <a:off x="4500563" y="5516563"/>
            <a:ext cx="2592387" cy="431800"/>
          </a:xfrm>
          <a:prstGeom prst="wedgeRoundRectCallout">
            <a:avLst>
              <a:gd name="adj1" fmla="val 18093"/>
              <a:gd name="adj2" fmla="val -23603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Warmtewisselaar</a:t>
            </a:r>
          </a:p>
        </p:txBody>
      </p:sp>
      <p:sp>
        <p:nvSpPr>
          <p:cNvPr id="271371" name="AutoShape 11"/>
          <p:cNvSpPr>
            <a:spLocks noChangeArrowheads="1"/>
          </p:cNvSpPr>
          <p:nvPr/>
        </p:nvSpPr>
        <p:spPr bwMode="auto">
          <a:xfrm flipH="1">
            <a:off x="6551613" y="6092825"/>
            <a:ext cx="2592387" cy="431800"/>
          </a:xfrm>
          <a:prstGeom prst="wedgeRoundRectCallout">
            <a:avLst>
              <a:gd name="adj1" fmla="val 77250"/>
              <a:gd name="adj2" fmla="val 235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Koelwater</a:t>
            </a:r>
          </a:p>
        </p:txBody>
      </p:sp>
      <p:sp>
        <p:nvSpPr>
          <p:cNvPr id="271372" name="AutoShape 12"/>
          <p:cNvSpPr>
            <a:spLocks noChangeArrowheads="1"/>
          </p:cNvSpPr>
          <p:nvPr/>
        </p:nvSpPr>
        <p:spPr bwMode="auto">
          <a:xfrm flipH="1">
            <a:off x="5940425" y="0"/>
            <a:ext cx="2376488" cy="431800"/>
          </a:xfrm>
          <a:prstGeom prst="wedgeRoundRectCallout">
            <a:avLst>
              <a:gd name="adj1" fmla="val -69509"/>
              <a:gd name="adj2" fmla="val 52499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Vochtige lucht</a:t>
            </a:r>
          </a:p>
        </p:txBody>
      </p:sp>
      <p:sp>
        <p:nvSpPr>
          <p:cNvPr id="271373" name="AutoShape 13"/>
          <p:cNvSpPr>
            <a:spLocks noChangeArrowheads="1"/>
          </p:cNvSpPr>
          <p:nvPr/>
        </p:nvSpPr>
        <p:spPr bwMode="auto">
          <a:xfrm flipH="1">
            <a:off x="6551613" y="1052513"/>
            <a:ext cx="1908175" cy="431800"/>
          </a:xfrm>
          <a:prstGeom prst="wedgeRoundRectCallout">
            <a:avLst>
              <a:gd name="adj1" fmla="val 49917"/>
              <a:gd name="adj2" fmla="val 62536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Generator</a:t>
            </a:r>
          </a:p>
        </p:txBody>
      </p:sp>
    </p:spTree>
    <p:extLst>
      <p:ext uri="{BB962C8B-B14F-4D97-AF65-F5344CB8AC3E}">
        <p14:creationId xmlns:p14="http://schemas.microsoft.com/office/powerpoint/2010/main" val="229089277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1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utoUpdateAnimBg="0"/>
      <p:bldP spid="271364" grpId="0" animBg="1"/>
      <p:bldP spid="271365" grpId="0" animBg="1"/>
      <p:bldP spid="271366" grpId="0" animBg="1"/>
      <p:bldP spid="271367" grpId="0" animBg="1"/>
      <p:bldP spid="271370" grpId="0" animBg="1"/>
      <p:bldP spid="271371" grpId="0" animBg="1"/>
      <p:bldP spid="271372" grpId="0" animBg="1"/>
      <p:bldP spid="27137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Opslagbassin afgewerkte splijtstofstaven</a:t>
            </a:r>
          </a:p>
        </p:txBody>
      </p:sp>
      <p:pic>
        <p:nvPicPr>
          <p:cNvPr id="277507" name="Picture 3" descr="Koelbassin kerncentr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857250"/>
            <a:ext cx="880268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8" name="AutoShape 4"/>
          <p:cNvSpPr>
            <a:spLocks noChangeArrowheads="1"/>
          </p:cNvSpPr>
          <p:nvPr/>
        </p:nvSpPr>
        <p:spPr bwMode="auto">
          <a:xfrm>
            <a:off x="5903913" y="6092825"/>
            <a:ext cx="3240087" cy="765175"/>
          </a:xfrm>
          <a:prstGeom prst="wedgeRoundRectCallout">
            <a:avLst>
              <a:gd name="adj1" fmla="val -50537"/>
              <a:gd name="adj2" fmla="val -8029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Staven 1 tot 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</a:rPr>
              <a:t> jaar koelen</a:t>
            </a:r>
          </a:p>
        </p:txBody>
      </p:sp>
    </p:spTree>
    <p:extLst>
      <p:ext uri="{BB962C8B-B14F-4D97-AF65-F5344CB8AC3E}">
        <p14:creationId xmlns:p14="http://schemas.microsoft.com/office/powerpoint/2010/main" val="305743209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autoUpdateAnimBg="0"/>
      <p:bldP spid="27750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Borsele  opslag  kluis retourafval 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685800"/>
          </a:xfrm>
        </p:spPr>
        <p:txBody>
          <a:bodyPr/>
          <a:lstStyle/>
          <a:p>
            <a:pPr algn="l" eaLnBrk="1" hangingPunct="1"/>
            <a:r>
              <a:rPr lang="en-US" altLang="nl-NL" sz="2400" b="1" smtClean="0">
                <a:solidFill>
                  <a:schemeClr val="accent1"/>
                </a:solidFill>
              </a:rPr>
              <a:t>Ingang opslag ruimte (2 m dik beton) hoogradioactief afval</a:t>
            </a:r>
            <a:r>
              <a:rPr lang="en-US" altLang="nl-NL" sz="3200" b="1" smtClean="0">
                <a:solidFill>
                  <a:schemeClr val="accent1"/>
                </a:solidFill>
              </a:rPr>
              <a:t> </a:t>
            </a:r>
            <a:endParaRPr lang="nl-NL" altLang="nl-NL" sz="3200" b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Borsele  opslag retouraf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0"/>
            <a:ext cx="9144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533400"/>
          </a:xfrm>
        </p:spPr>
        <p:txBody>
          <a:bodyPr/>
          <a:lstStyle/>
          <a:p>
            <a:pPr algn="l" eaLnBrk="1" hangingPunct="1"/>
            <a:r>
              <a:rPr lang="en-US" altLang="nl-NL" sz="2800" b="1" smtClean="0">
                <a:solidFill>
                  <a:schemeClr val="accent1"/>
                </a:solidFill>
              </a:rPr>
              <a:t>Opslag hoogradioactief afval uit Engeland/Frankrijk</a:t>
            </a:r>
            <a:endParaRPr lang="nl-NL" altLang="nl-NL" sz="2800" b="1" smtClean="0">
              <a:solidFill>
                <a:schemeClr val="accent1"/>
              </a:solidFill>
            </a:endParaRPr>
          </a:p>
        </p:txBody>
      </p:sp>
      <p:sp>
        <p:nvSpPr>
          <p:cNvPr id="282628" name="AutoShape 4"/>
          <p:cNvSpPr>
            <a:spLocks noChangeArrowheads="1"/>
          </p:cNvSpPr>
          <p:nvPr/>
        </p:nvSpPr>
        <p:spPr bwMode="auto">
          <a:xfrm>
            <a:off x="2051050" y="620713"/>
            <a:ext cx="2232025" cy="1223962"/>
          </a:xfrm>
          <a:prstGeom prst="wedgeRoundRectCallout">
            <a:avLst>
              <a:gd name="adj1" fmla="val -100069"/>
              <a:gd name="adj2" fmla="val -6024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0066"/>
                </a:solidFill>
              </a:rPr>
              <a:t>Minimaal 100 jaar . .</a:t>
            </a:r>
            <a:r>
              <a:rPr lang="nl-NL" altLang="nl-NL" sz="3200">
                <a:solidFill>
                  <a:srgbClr val="000000"/>
                </a:solidFill>
              </a:rPr>
              <a:t> .</a:t>
            </a:r>
          </a:p>
        </p:txBody>
      </p:sp>
      <p:sp>
        <p:nvSpPr>
          <p:cNvPr id="282629" name="AutoShape 5"/>
          <p:cNvSpPr>
            <a:spLocks noChangeArrowheads="1"/>
          </p:cNvSpPr>
          <p:nvPr/>
        </p:nvSpPr>
        <p:spPr bwMode="auto">
          <a:xfrm>
            <a:off x="6227763" y="2924175"/>
            <a:ext cx="2232025" cy="647700"/>
          </a:xfrm>
          <a:prstGeom prst="wedgeRoundRectCallout">
            <a:avLst>
              <a:gd name="adj1" fmla="val -100000"/>
              <a:gd name="adj2" fmla="val 4093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FF0066"/>
                </a:solidFill>
              </a:rPr>
              <a:t>Grijper</a:t>
            </a:r>
            <a:endParaRPr lang="nl-NL" altLang="nl-NL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/>
      <p:bldP spid="282628" grpId="0" animBg="1"/>
      <p:bldP spid="28262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Borsele  opslag retourafval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91440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67800" cy="457200"/>
          </a:xfrm>
        </p:spPr>
        <p:txBody>
          <a:bodyPr/>
          <a:lstStyle/>
          <a:p>
            <a:pPr algn="l" eaLnBrk="1" hangingPunct="1"/>
            <a:r>
              <a:rPr lang="en-US" altLang="nl-NL" sz="3200" b="1" smtClean="0">
                <a:solidFill>
                  <a:schemeClr val="accent1"/>
                </a:solidFill>
              </a:rPr>
              <a:t>Detail opslagput (ruimte voor cilinders)</a:t>
            </a:r>
            <a:endParaRPr lang="nl-NL" altLang="nl-NL" sz="3200" b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746" name="Group 2"/>
          <p:cNvGrpSpPr>
            <a:grpSpLocks/>
          </p:cNvGrpSpPr>
          <p:nvPr/>
        </p:nvGrpSpPr>
        <p:grpSpPr bwMode="auto">
          <a:xfrm>
            <a:off x="-533400" y="4572000"/>
            <a:ext cx="9677400" cy="1438275"/>
            <a:chOff x="-336" y="1974"/>
            <a:chExt cx="6096" cy="906"/>
          </a:xfrm>
        </p:grpSpPr>
        <p:grpSp>
          <p:nvGrpSpPr>
            <p:cNvPr id="79936" name="Group 3"/>
            <p:cNvGrpSpPr>
              <a:grpSpLocks/>
            </p:cNvGrpSpPr>
            <p:nvPr/>
          </p:nvGrpSpPr>
          <p:grpSpPr bwMode="auto">
            <a:xfrm>
              <a:off x="-336" y="1974"/>
              <a:ext cx="6096" cy="906"/>
              <a:chOff x="-336" y="1974"/>
              <a:chExt cx="6096" cy="906"/>
            </a:xfrm>
          </p:grpSpPr>
          <p:sp>
            <p:nvSpPr>
              <p:cNvPr id="287748" name="Rectangle 4"/>
              <p:cNvSpPr>
                <a:spLocks noChangeArrowheads="1"/>
              </p:cNvSpPr>
              <p:nvPr/>
            </p:nvSpPr>
            <p:spPr bwMode="auto">
              <a:xfrm>
                <a:off x="3264" y="2100"/>
                <a:ext cx="288" cy="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749" name="Rectangle 5"/>
              <p:cNvSpPr>
                <a:spLocks noChangeArrowheads="1"/>
              </p:cNvSpPr>
              <p:nvPr/>
            </p:nvSpPr>
            <p:spPr bwMode="auto">
              <a:xfrm>
                <a:off x="3099" y="2301"/>
                <a:ext cx="324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750" name="Rectangle 6"/>
              <p:cNvSpPr>
                <a:spLocks noChangeArrowheads="1"/>
              </p:cNvSpPr>
              <p:nvPr/>
            </p:nvSpPr>
            <p:spPr bwMode="auto">
              <a:xfrm>
                <a:off x="3093" y="2004"/>
                <a:ext cx="2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9941" name="Line 7"/>
              <p:cNvSpPr>
                <a:spLocks noChangeShapeType="1"/>
              </p:cNvSpPr>
              <p:nvPr/>
            </p:nvSpPr>
            <p:spPr bwMode="auto">
              <a:xfrm>
                <a:off x="1632" y="2331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752" name="Rectangle 8"/>
              <p:cNvSpPr>
                <a:spLocks noChangeArrowheads="1"/>
              </p:cNvSpPr>
              <p:nvPr/>
            </p:nvSpPr>
            <p:spPr bwMode="auto">
              <a:xfrm>
                <a:off x="2889" y="2106"/>
                <a:ext cx="288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753" name="Rectangle 9"/>
              <p:cNvSpPr>
                <a:spLocks noChangeArrowheads="1"/>
              </p:cNvSpPr>
              <p:nvPr/>
            </p:nvSpPr>
            <p:spPr bwMode="auto">
              <a:xfrm>
                <a:off x="666" y="2085"/>
                <a:ext cx="336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79944" name="Group 10"/>
              <p:cNvGrpSpPr>
                <a:grpSpLocks/>
              </p:cNvGrpSpPr>
              <p:nvPr/>
            </p:nvGrpSpPr>
            <p:grpSpPr bwMode="auto">
              <a:xfrm>
                <a:off x="-336" y="2016"/>
                <a:ext cx="1248" cy="855"/>
                <a:chOff x="-240" y="480"/>
                <a:chExt cx="1248" cy="855"/>
              </a:xfrm>
            </p:grpSpPr>
            <p:sp>
              <p:nvSpPr>
                <p:cNvPr id="287755" name="Rectangle 11"/>
                <p:cNvSpPr>
                  <a:spLocks noChangeArrowheads="1"/>
                </p:cNvSpPr>
                <p:nvPr/>
              </p:nvSpPr>
              <p:spPr bwMode="auto">
                <a:xfrm>
                  <a:off x="-240" y="480"/>
                  <a:ext cx="81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    3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87756" name="Rectangle 12"/>
                <p:cNvSpPr>
                  <a:spLocks noChangeArrowheads="1"/>
                </p:cNvSpPr>
                <p:nvPr/>
              </p:nvSpPr>
              <p:spPr bwMode="auto">
                <a:xfrm>
                  <a:off x="396" y="528"/>
                  <a:ext cx="612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H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grpSp>
            <p:nvGrpSpPr>
              <p:cNvPr id="79945" name="Group 13"/>
              <p:cNvGrpSpPr>
                <a:grpSpLocks/>
              </p:cNvGrpSpPr>
              <p:nvPr/>
            </p:nvGrpSpPr>
            <p:grpSpPr bwMode="auto">
              <a:xfrm>
                <a:off x="2160" y="1974"/>
                <a:ext cx="795" cy="642"/>
                <a:chOff x="2160" y="363"/>
                <a:chExt cx="795" cy="642"/>
              </a:xfrm>
            </p:grpSpPr>
            <p:sp>
              <p:nvSpPr>
                <p:cNvPr id="287758" name="Rectangle 14"/>
                <p:cNvSpPr>
                  <a:spLocks noChangeArrowheads="1"/>
                </p:cNvSpPr>
                <p:nvPr/>
              </p:nvSpPr>
              <p:spPr bwMode="auto">
                <a:xfrm>
                  <a:off x="2160" y="363"/>
                  <a:ext cx="36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4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87759" name="Rectangle 15"/>
                <p:cNvSpPr>
                  <a:spLocks noChangeArrowheads="1"/>
                </p:cNvSpPr>
                <p:nvPr/>
              </p:nvSpPr>
              <p:spPr bwMode="auto">
                <a:xfrm>
                  <a:off x="2343" y="486"/>
                  <a:ext cx="612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He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grpSp>
            <p:nvGrpSpPr>
              <p:cNvPr id="79946" name="Group 16"/>
              <p:cNvGrpSpPr>
                <a:grpSpLocks/>
              </p:cNvGrpSpPr>
              <p:nvPr/>
            </p:nvGrpSpPr>
            <p:grpSpPr bwMode="auto">
              <a:xfrm>
                <a:off x="1014" y="1986"/>
                <a:ext cx="570" cy="681"/>
                <a:chOff x="1014" y="375"/>
                <a:chExt cx="570" cy="681"/>
              </a:xfrm>
            </p:grpSpPr>
            <p:sp>
              <p:nvSpPr>
                <p:cNvPr id="287761" name="Rectangle 17"/>
                <p:cNvSpPr>
                  <a:spLocks noChangeArrowheads="1"/>
                </p:cNvSpPr>
                <p:nvPr/>
              </p:nvSpPr>
              <p:spPr bwMode="auto">
                <a:xfrm>
                  <a:off x="1014" y="375"/>
                  <a:ext cx="348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8776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3" y="471"/>
                  <a:ext cx="381" cy="5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H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287763" name="Rectangle 19"/>
              <p:cNvSpPr>
                <a:spLocks noChangeArrowheads="1"/>
              </p:cNvSpPr>
              <p:nvPr/>
            </p:nvSpPr>
            <p:spPr bwMode="auto">
              <a:xfrm>
                <a:off x="3792" y="2106"/>
                <a:ext cx="1968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3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3,5 + 14,1 MeV</a:t>
                </a:r>
                <a:endParaRPr lang="nl-NL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764" name="Rectangle 20"/>
              <p:cNvSpPr>
                <a:spLocks noChangeArrowheads="1"/>
              </p:cNvSpPr>
              <p:nvPr/>
            </p:nvSpPr>
            <p:spPr bwMode="auto">
              <a:xfrm>
                <a:off x="3543" y="2103"/>
                <a:ext cx="288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765" name="Rectangle 21"/>
              <p:cNvSpPr>
                <a:spLocks noChangeArrowheads="1"/>
              </p:cNvSpPr>
              <p:nvPr/>
            </p:nvSpPr>
            <p:spPr bwMode="auto">
              <a:xfrm>
                <a:off x="2181" y="2304"/>
                <a:ext cx="363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766" name="Rectangle 22"/>
              <p:cNvSpPr>
                <a:spLocks noChangeArrowheads="1"/>
              </p:cNvSpPr>
              <p:nvPr/>
            </p:nvSpPr>
            <p:spPr bwMode="auto">
              <a:xfrm>
                <a:off x="1008" y="2304"/>
                <a:ext cx="43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87767" name="Rectangle 23"/>
            <p:cNvSpPr>
              <a:spLocks noChangeArrowheads="1"/>
            </p:cNvSpPr>
            <p:nvPr/>
          </p:nvSpPr>
          <p:spPr bwMode="auto">
            <a:xfrm>
              <a:off x="87" y="2307"/>
              <a:ext cx="327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3429000" y="1081088"/>
            <a:ext cx="5762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77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9144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Fusiereacties met H-2:</a:t>
            </a:r>
          </a:p>
        </p:txBody>
      </p:sp>
      <p:sp>
        <p:nvSpPr>
          <p:cNvPr id="287770" name="Rectangle 26"/>
          <p:cNvSpPr>
            <a:spLocks noChangeArrowheads="1"/>
          </p:cNvSpPr>
          <p:nvPr/>
        </p:nvSpPr>
        <p:spPr bwMode="auto">
          <a:xfrm>
            <a:off x="138113" y="1104900"/>
            <a:ext cx="5191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7771" name="Rectangle 27"/>
          <p:cNvSpPr>
            <a:spLocks noChangeArrowheads="1"/>
          </p:cNvSpPr>
          <p:nvPr/>
        </p:nvSpPr>
        <p:spPr bwMode="auto">
          <a:xfrm>
            <a:off x="1600200" y="1100138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nl-NL" altLang="nl-NL" sz="4000" b="1">
              <a:solidFill>
                <a:srgbClr val="FF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7774" name="Rectangle 30"/>
          <p:cNvSpPr>
            <a:spLocks noChangeArrowheads="1"/>
          </p:cNvSpPr>
          <p:nvPr/>
        </p:nvSpPr>
        <p:spPr bwMode="auto">
          <a:xfrm>
            <a:off x="5024438" y="738188"/>
            <a:ext cx="8143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nl-NL" altLang="nl-NL" sz="40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87775" name="Group 31"/>
          <p:cNvGrpSpPr>
            <a:grpSpLocks/>
          </p:cNvGrpSpPr>
          <p:nvPr/>
        </p:nvGrpSpPr>
        <p:grpSpPr bwMode="auto">
          <a:xfrm>
            <a:off x="-533400" y="576263"/>
            <a:ext cx="9677400" cy="1423987"/>
            <a:chOff x="-336" y="363"/>
            <a:chExt cx="6096" cy="897"/>
          </a:xfrm>
        </p:grpSpPr>
        <p:sp>
          <p:nvSpPr>
            <p:cNvPr id="79925" name="Line 32"/>
            <p:cNvSpPr>
              <a:spLocks noChangeShapeType="1"/>
            </p:cNvSpPr>
            <p:nvPr/>
          </p:nvSpPr>
          <p:spPr bwMode="auto">
            <a:xfrm>
              <a:off x="1632" y="720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777" name="Rectangle 33"/>
            <p:cNvSpPr>
              <a:spLocks noChangeArrowheads="1"/>
            </p:cNvSpPr>
            <p:nvPr/>
          </p:nvSpPr>
          <p:spPr bwMode="auto">
            <a:xfrm>
              <a:off x="672" y="489"/>
              <a:ext cx="336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78" name="Rectangle 34"/>
            <p:cNvSpPr>
              <a:spLocks noChangeArrowheads="1"/>
            </p:cNvSpPr>
            <p:nvPr/>
          </p:nvSpPr>
          <p:spPr bwMode="auto">
            <a:xfrm>
              <a:off x="-336" y="405"/>
              <a:ext cx="81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2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79" name="Rectangle 35"/>
            <p:cNvSpPr>
              <a:spLocks noChangeArrowheads="1"/>
            </p:cNvSpPr>
            <p:nvPr/>
          </p:nvSpPr>
          <p:spPr bwMode="auto">
            <a:xfrm>
              <a:off x="300" y="453"/>
              <a:ext cx="612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80" name="Rectangle 36"/>
            <p:cNvSpPr>
              <a:spLocks noChangeArrowheads="1"/>
            </p:cNvSpPr>
            <p:nvPr/>
          </p:nvSpPr>
          <p:spPr bwMode="auto">
            <a:xfrm>
              <a:off x="2160" y="363"/>
              <a:ext cx="36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81" name="Rectangle 37"/>
            <p:cNvSpPr>
              <a:spLocks noChangeArrowheads="1"/>
            </p:cNvSpPr>
            <p:nvPr/>
          </p:nvSpPr>
          <p:spPr bwMode="auto">
            <a:xfrm>
              <a:off x="2343" y="486"/>
              <a:ext cx="61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82" name="Rectangle 38"/>
            <p:cNvSpPr>
              <a:spLocks noChangeArrowheads="1"/>
            </p:cNvSpPr>
            <p:nvPr/>
          </p:nvSpPr>
          <p:spPr bwMode="auto">
            <a:xfrm>
              <a:off x="1014" y="375"/>
              <a:ext cx="34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83" name="Rectangle 39"/>
            <p:cNvSpPr>
              <a:spLocks noChangeArrowheads="1"/>
            </p:cNvSpPr>
            <p:nvPr/>
          </p:nvSpPr>
          <p:spPr bwMode="auto">
            <a:xfrm>
              <a:off x="1203" y="471"/>
              <a:ext cx="381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84" name="Rectangle 40"/>
            <p:cNvSpPr>
              <a:spLocks noChangeArrowheads="1"/>
            </p:cNvSpPr>
            <p:nvPr/>
          </p:nvSpPr>
          <p:spPr bwMode="auto">
            <a:xfrm>
              <a:off x="3792" y="528"/>
              <a:ext cx="1968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0,8 + 2,5 MeV</a:t>
              </a:r>
              <a:endParaRPr lang="nl-NL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85" name="Rectangle 41"/>
            <p:cNvSpPr>
              <a:spLocks noChangeArrowheads="1"/>
            </p:cNvSpPr>
            <p:nvPr/>
          </p:nvSpPr>
          <p:spPr bwMode="auto">
            <a:xfrm>
              <a:off x="2889" y="495"/>
              <a:ext cx="28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86" name="Rectangle 42"/>
            <p:cNvSpPr>
              <a:spLocks noChangeArrowheads="1"/>
            </p:cNvSpPr>
            <p:nvPr/>
          </p:nvSpPr>
          <p:spPr bwMode="auto">
            <a:xfrm>
              <a:off x="3543" y="492"/>
              <a:ext cx="288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87787" name="Rectangle 43"/>
          <p:cNvSpPr>
            <a:spLocks noChangeArrowheads="1"/>
          </p:cNvSpPr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nl-NL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reactie 1/2 wordt 3/4 mogelijk.</a:t>
            </a:r>
            <a:endParaRPr lang="nl-NL" altLang="nl-NL" sz="2100" b="1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87788" name="Group 44"/>
          <p:cNvGrpSpPr>
            <a:grpSpLocks/>
          </p:cNvGrpSpPr>
          <p:nvPr/>
        </p:nvGrpSpPr>
        <p:grpSpPr bwMode="auto">
          <a:xfrm>
            <a:off x="-533400" y="1828800"/>
            <a:ext cx="9220200" cy="1438275"/>
            <a:chOff x="-336" y="1152"/>
            <a:chExt cx="5808" cy="906"/>
          </a:xfrm>
        </p:grpSpPr>
        <p:sp>
          <p:nvSpPr>
            <p:cNvPr id="287789" name="Rectangle 45"/>
            <p:cNvSpPr>
              <a:spLocks noChangeArrowheads="1"/>
            </p:cNvSpPr>
            <p:nvPr/>
          </p:nvSpPr>
          <p:spPr bwMode="auto">
            <a:xfrm>
              <a:off x="3264" y="1278"/>
              <a:ext cx="288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90" name="Rectangle 46"/>
            <p:cNvSpPr>
              <a:spLocks noChangeArrowheads="1"/>
            </p:cNvSpPr>
            <p:nvPr/>
          </p:nvSpPr>
          <p:spPr bwMode="auto">
            <a:xfrm>
              <a:off x="3099" y="1479"/>
              <a:ext cx="32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91" name="Rectangle 47"/>
            <p:cNvSpPr>
              <a:spLocks noChangeArrowheads="1"/>
            </p:cNvSpPr>
            <p:nvPr/>
          </p:nvSpPr>
          <p:spPr bwMode="auto">
            <a:xfrm>
              <a:off x="3093" y="118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92" name="Rectangle 48"/>
            <p:cNvSpPr>
              <a:spLocks noChangeArrowheads="1"/>
            </p:cNvSpPr>
            <p:nvPr/>
          </p:nvSpPr>
          <p:spPr bwMode="auto">
            <a:xfrm>
              <a:off x="87" y="1485"/>
              <a:ext cx="327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9909" name="Line 49"/>
            <p:cNvSpPr>
              <a:spLocks noChangeShapeType="1"/>
            </p:cNvSpPr>
            <p:nvPr/>
          </p:nvSpPr>
          <p:spPr bwMode="auto">
            <a:xfrm>
              <a:off x="1632" y="1509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287794" name="Rectangle 50"/>
            <p:cNvSpPr>
              <a:spLocks noChangeArrowheads="1"/>
            </p:cNvSpPr>
            <p:nvPr/>
          </p:nvSpPr>
          <p:spPr bwMode="auto">
            <a:xfrm>
              <a:off x="2889" y="1284"/>
              <a:ext cx="28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795" name="Rectangle 51"/>
            <p:cNvSpPr>
              <a:spLocks noChangeArrowheads="1"/>
            </p:cNvSpPr>
            <p:nvPr/>
          </p:nvSpPr>
          <p:spPr bwMode="auto">
            <a:xfrm>
              <a:off x="666" y="1263"/>
              <a:ext cx="336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79912" name="Group 52"/>
            <p:cNvGrpSpPr>
              <a:grpSpLocks/>
            </p:cNvGrpSpPr>
            <p:nvPr/>
          </p:nvGrpSpPr>
          <p:grpSpPr bwMode="auto">
            <a:xfrm>
              <a:off x="-336" y="1194"/>
              <a:ext cx="1248" cy="855"/>
              <a:chOff x="-240" y="480"/>
              <a:chExt cx="1248" cy="855"/>
            </a:xfrm>
          </p:grpSpPr>
          <p:sp>
            <p:nvSpPr>
              <p:cNvPr id="287797" name="Rectangle 53"/>
              <p:cNvSpPr>
                <a:spLocks noChangeArrowheads="1"/>
              </p:cNvSpPr>
              <p:nvPr/>
            </p:nvSpPr>
            <p:spPr bwMode="auto">
              <a:xfrm>
                <a:off x="-240" y="480"/>
                <a:ext cx="81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  2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798" name="Rectangle 54"/>
              <p:cNvSpPr>
                <a:spLocks noChangeArrowheads="1"/>
              </p:cNvSpPr>
              <p:nvPr/>
            </p:nvSpPr>
            <p:spPr bwMode="auto">
              <a:xfrm>
                <a:off x="396" y="528"/>
                <a:ext cx="612" cy="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9913" name="Group 55"/>
            <p:cNvGrpSpPr>
              <a:grpSpLocks/>
            </p:cNvGrpSpPr>
            <p:nvPr/>
          </p:nvGrpSpPr>
          <p:grpSpPr bwMode="auto">
            <a:xfrm>
              <a:off x="2160" y="1152"/>
              <a:ext cx="795" cy="642"/>
              <a:chOff x="2160" y="363"/>
              <a:chExt cx="795" cy="642"/>
            </a:xfrm>
          </p:grpSpPr>
          <p:sp>
            <p:nvSpPr>
              <p:cNvPr id="287800" name="Rectangle 56"/>
              <p:cNvSpPr>
                <a:spLocks noChangeArrowheads="1"/>
              </p:cNvSpPr>
              <p:nvPr/>
            </p:nvSpPr>
            <p:spPr bwMode="auto">
              <a:xfrm>
                <a:off x="2160" y="363"/>
                <a:ext cx="366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801" name="Rectangle 57"/>
              <p:cNvSpPr>
                <a:spLocks noChangeArrowheads="1"/>
              </p:cNvSpPr>
              <p:nvPr/>
            </p:nvSpPr>
            <p:spPr bwMode="auto">
              <a:xfrm>
                <a:off x="2343" y="486"/>
                <a:ext cx="612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9914" name="Group 58"/>
            <p:cNvGrpSpPr>
              <a:grpSpLocks/>
            </p:cNvGrpSpPr>
            <p:nvPr/>
          </p:nvGrpSpPr>
          <p:grpSpPr bwMode="auto">
            <a:xfrm>
              <a:off x="1014" y="1164"/>
              <a:ext cx="570" cy="681"/>
              <a:chOff x="1014" y="375"/>
              <a:chExt cx="570" cy="681"/>
            </a:xfrm>
          </p:grpSpPr>
          <p:sp>
            <p:nvSpPr>
              <p:cNvPr id="287803" name="Rectangle 59"/>
              <p:cNvSpPr>
                <a:spLocks noChangeArrowheads="1"/>
              </p:cNvSpPr>
              <p:nvPr/>
            </p:nvSpPr>
            <p:spPr bwMode="auto">
              <a:xfrm>
                <a:off x="1014" y="375"/>
                <a:ext cx="348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804" name="Rectangle 60"/>
              <p:cNvSpPr>
                <a:spLocks noChangeArrowheads="1"/>
              </p:cNvSpPr>
              <p:nvPr/>
            </p:nvSpPr>
            <p:spPr bwMode="auto">
              <a:xfrm>
                <a:off x="1203" y="471"/>
                <a:ext cx="381" cy="5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87805" name="Rectangle 61"/>
            <p:cNvSpPr>
              <a:spLocks noChangeArrowheads="1"/>
            </p:cNvSpPr>
            <p:nvPr/>
          </p:nvSpPr>
          <p:spPr bwMode="auto">
            <a:xfrm>
              <a:off x="3792" y="1284"/>
              <a:ext cx="1680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+ 3 MeV</a:t>
              </a:r>
              <a:endParaRPr lang="nl-NL" altLang="nl-NL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806" name="Rectangle 62"/>
            <p:cNvSpPr>
              <a:spLocks noChangeArrowheads="1"/>
            </p:cNvSpPr>
            <p:nvPr/>
          </p:nvSpPr>
          <p:spPr bwMode="auto">
            <a:xfrm>
              <a:off x="3543" y="1281"/>
              <a:ext cx="288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nl-NL" altLang="nl-NL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807" name="Rectangle 63"/>
            <p:cNvSpPr>
              <a:spLocks noChangeArrowheads="1"/>
            </p:cNvSpPr>
            <p:nvPr/>
          </p:nvSpPr>
          <p:spPr bwMode="auto">
            <a:xfrm>
              <a:off x="2181" y="1482"/>
              <a:ext cx="363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808" name="Rectangle 64"/>
            <p:cNvSpPr>
              <a:spLocks noChangeArrowheads="1"/>
            </p:cNvSpPr>
            <p:nvPr/>
          </p:nvSpPr>
          <p:spPr bwMode="auto">
            <a:xfrm>
              <a:off x="1008" y="1482"/>
              <a:ext cx="43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87809" name="Group 65"/>
          <p:cNvGrpSpPr>
            <a:grpSpLocks/>
          </p:cNvGrpSpPr>
          <p:nvPr/>
        </p:nvGrpSpPr>
        <p:grpSpPr bwMode="auto">
          <a:xfrm>
            <a:off x="-533400" y="3352800"/>
            <a:ext cx="9677400" cy="1438275"/>
            <a:chOff x="-336" y="1974"/>
            <a:chExt cx="6096" cy="906"/>
          </a:xfrm>
        </p:grpSpPr>
        <p:grpSp>
          <p:nvGrpSpPr>
            <p:cNvPr id="79884" name="Group 66"/>
            <p:cNvGrpSpPr>
              <a:grpSpLocks/>
            </p:cNvGrpSpPr>
            <p:nvPr/>
          </p:nvGrpSpPr>
          <p:grpSpPr bwMode="auto">
            <a:xfrm>
              <a:off x="-336" y="1974"/>
              <a:ext cx="6096" cy="906"/>
              <a:chOff x="-336" y="1974"/>
              <a:chExt cx="6096" cy="906"/>
            </a:xfrm>
          </p:grpSpPr>
          <p:sp>
            <p:nvSpPr>
              <p:cNvPr id="287811" name="Rectangle 67"/>
              <p:cNvSpPr>
                <a:spLocks noChangeArrowheads="1"/>
              </p:cNvSpPr>
              <p:nvPr/>
            </p:nvSpPr>
            <p:spPr bwMode="auto">
              <a:xfrm>
                <a:off x="3264" y="2100"/>
                <a:ext cx="288" cy="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812" name="Rectangle 68"/>
              <p:cNvSpPr>
                <a:spLocks noChangeArrowheads="1"/>
              </p:cNvSpPr>
              <p:nvPr/>
            </p:nvSpPr>
            <p:spPr bwMode="auto">
              <a:xfrm>
                <a:off x="3099" y="2301"/>
                <a:ext cx="324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813" name="Rectangle 69"/>
              <p:cNvSpPr>
                <a:spLocks noChangeArrowheads="1"/>
              </p:cNvSpPr>
              <p:nvPr/>
            </p:nvSpPr>
            <p:spPr bwMode="auto">
              <a:xfrm>
                <a:off x="3093" y="2004"/>
                <a:ext cx="240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nl-NL" altLang="nl-NL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79889" name="Line 70"/>
              <p:cNvSpPr>
                <a:spLocks noChangeShapeType="1"/>
              </p:cNvSpPr>
              <p:nvPr/>
            </p:nvSpPr>
            <p:spPr bwMode="auto">
              <a:xfrm>
                <a:off x="1632" y="2331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815" name="Rectangle 71"/>
              <p:cNvSpPr>
                <a:spLocks noChangeArrowheads="1"/>
              </p:cNvSpPr>
              <p:nvPr/>
            </p:nvSpPr>
            <p:spPr bwMode="auto">
              <a:xfrm>
                <a:off x="2889" y="2106"/>
                <a:ext cx="288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816" name="Rectangle 72"/>
              <p:cNvSpPr>
                <a:spLocks noChangeArrowheads="1"/>
              </p:cNvSpPr>
              <p:nvPr/>
            </p:nvSpPr>
            <p:spPr bwMode="auto">
              <a:xfrm>
                <a:off x="666" y="2085"/>
                <a:ext cx="336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79892" name="Group 73"/>
              <p:cNvGrpSpPr>
                <a:grpSpLocks/>
              </p:cNvGrpSpPr>
              <p:nvPr/>
            </p:nvGrpSpPr>
            <p:grpSpPr bwMode="auto">
              <a:xfrm>
                <a:off x="-336" y="2016"/>
                <a:ext cx="1248" cy="855"/>
                <a:chOff x="-240" y="480"/>
                <a:chExt cx="1248" cy="855"/>
              </a:xfrm>
            </p:grpSpPr>
            <p:sp>
              <p:nvSpPr>
                <p:cNvPr id="287818" name="Rectangle 74"/>
                <p:cNvSpPr>
                  <a:spLocks noChangeArrowheads="1"/>
                </p:cNvSpPr>
                <p:nvPr/>
              </p:nvSpPr>
              <p:spPr bwMode="auto">
                <a:xfrm>
                  <a:off x="-240" y="480"/>
                  <a:ext cx="81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    3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87819" name="Rectangle 75"/>
                <p:cNvSpPr>
                  <a:spLocks noChangeArrowheads="1"/>
                </p:cNvSpPr>
                <p:nvPr/>
              </p:nvSpPr>
              <p:spPr bwMode="auto">
                <a:xfrm>
                  <a:off x="396" y="528"/>
                  <a:ext cx="612" cy="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He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grpSp>
            <p:nvGrpSpPr>
              <p:cNvPr id="79893" name="Group 76"/>
              <p:cNvGrpSpPr>
                <a:grpSpLocks/>
              </p:cNvGrpSpPr>
              <p:nvPr/>
            </p:nvGrpSpPr>
            <p:grpSpPr bwMode="auto">
              <a:xfrm>
                <a:off x="2160" y="1974"/>
                <a:ext cx="795" cy="642"/>
                <a:chOff x="2160" y="363"/>
                <a:chExt cx="795" cy="642"/>
              </a:xfrm>
            </p:grpSpPr>
            <p:sp>
              <p:nvSpPr>
                <p:cNvPr id="287821" name="Rectangle 77"/>
                <p:cNvSpPr>
                  <a:spLocks noChangeArrowheads="1"/>
                </p:cNvSpPr>
                <p:nvPr/>
              </p:nvSpPr>
              <p:spPr bwMode="auto">
                <a:xfrm>
                  <a:off x="2160" y="363"/>
                  <a:ext cx="366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4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87822" name="Rectangle 78"/>
                <p:cNvSpPr>
                  <a:spLocks noChangeArrowheads="1"/>
                </p:cNvSpPr>
                <p:nvPr/>
              </p:nvSpPr>
              <p:spPr bwMode="auto">
                <a:xfrm>
                  <a:off x="2343" y="486"/>
                  <a:ext cx="612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He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grpSp>
            <p:nvGrpSpPr>
              <p:cNvPr id="79894" name="Group 79"/>
              <p:cNvGrpSpPr>
                <a:grpSpLocks/>
              </p:cNvGrpSpPr>
              <p:nvPr/>
            </p:nvGrpSpPr>
            <p:grpSpPr bwMode="auto">
              <a:xfrm>
                <a:off x="1014" y="1986"/>
                <a:ext cx="570" cy="681"/>
                <a:chOff x="1014" y="375"/>
                <a:chExt cx="570" cy="681"/>
              </a:xfrm>
            </p:grpSpPr>
            <p:sp>
              <p:nvSpPr>
                <p:cNvPr id="287824" name="Rectangle 80"/>
                <p:cNvSpPr>
                  <a:spLocks noChangeArrowheads="1"/>
                </p:cNvSpPr>
                <p:nvPr/>
              </p:nvSpPr>
              <p:spPr bwMode="auto">
                <a:xfrm>
                  <a:off x="1014" y="375"/>
                  <a:ext cx="348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3333CC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2</a:t>
                  </a:r>
                  <a:endParaRPr lang="nl-NL" altLang="nl-NL" sz="4000" b="1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287825" name="Rectangle 81"/>
                <p:cNvSpPr>
                  <a:spLocks noChangeArrowheads="1"/>
                </p:cNvSpPr>
                <p:nvPr/>
              </p:nvSpPr>
              <p:spPr bwMode="auto">
                <a:xfrm>
                  <a:off x="1203" y="471"/>
                  <a:ext cx="381" cy="5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  <a:defRPr/>
                  </a:pPr>
                  <a:r>
                    <a:rPr lang="en-US" altLang="nl-NL" sz="4000" b="1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H</a:t>
                  </a:r>
                  <a:endParaRPr lang="nl-NL" altLang="nl-NL" sz="4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  <p:sp>
            <p:nvSpPr>
              <p:cNvPr id="287826" name="Rectangle 82"/>
              <p:cNvSpPr>
                <a:spLocks noChangeArrowheads="1"/>
              </p:cNvSpPr>
              <p:nvPr/>
            </p:nvSpPr>
            <p:spPr bwMode="auto">
              <a:xfrm>
                <a:off x="3792" y="2106"/>
                <a:ext cx="1968" cy="5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36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3,7 + 14,6 MeV</a:t>
                </a:r>
                <a:endParaRPr lang="nl-NL" altLang="nl-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827" name="Rectangle 83"/>
              <p:cNvSpPr>
                <a:spLocks noChangeArrowheads="1"/>
              </p:cNvSpPr>
              <p:nvPr/>
            </p:nvSpPr>
            <p:spPr bwMode="auto">
              <a:xfrm>
                <a:off x="3543" y="2103"/>
                <a:ext cx="288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endParaRPr lang="nl-NL" altLang="nl-NL" sz="4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828" name="Rectangle 84"/>
              <p:cNvSpPr>
                <a:spLocks noChangeArrowheads="1"/>
              </p:cNvSpPr>
              <p:nvPr/>
            </p:nvSpPr>
            <p:spPr bwMode="auto">
              <a:xfrm>
                <a:off x="2181" y="2304"/>
                <a:ext cx="363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287829" name="Rectangle 85"/>
              <p:cNvSpPr>
                <a:spLocks noChangeArrowheads="1"/>
              </p:cNvSpPr>
              <p:nvPr/>
            </p:nvSpPr>
            <p:spPr bwMode="auto">
              <a:xfrm>
                <a:off x="1008" y="2304"/>
                <a:ext cx="43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altLang="nl-NL" sz="4000" b="1">
                    <a:solidFill>
                      <a:srgbClr val="FF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nl-NL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87830" name="Rectangle 86"/>
            <p:cNvSpPr>
              <a:spLocks noChangeArrowheads="1"/>
            </p:cNvSpPr>
            <p:nvPr/>
          </p:nvSpPr>
          <p:spPr bwMode="auto">
            <a:xfrm>
              <a:off x="87" y="2307"/>
              <a:ext cx="327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altLang="nl-NL" sz="4000" b="1"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nl-NL" altLang="nl-NL" sz="4000" b="1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90487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8" grpId="0" autoUpdateAnimBg="0"/>
      <p:bldP spid="287769" grpId="0" autoUpdateAnimBg="0"/>
      <p:bldP spid="287770" grpId="0" autoUpdateAnimBg="0"/>
      <p:bldP spid="287771" grpId="0" autoUpdateAnimBg="0"/>
      <p:bldP spid="287774" grpId="0" autoUpdateAnimBg="0"/>
      <p:bldP spid="287787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-26988"/>
            <a:ext cx="4392613" cy="762001"/>
          </a:xfrm>
        </p:spPr>
        <p:txBody>
          <a:bodyPr/>
          <a:lstStyle/>
          <a:p>
            <a:pPr algn="l" eaLnBrk="1" hangingPunct="1"/>
            <a:r>
              <a:rPr lang="en-US" altLang="nl-NL" smtClean="0">
                <a:solidFill>
                  <a:srgbClr val="FF3300"/>
                </a:solidFill>
              </a:rPr>
              <a:t>Fusievoorwaarden</a:t>
            </a:r>
            <a:endParaRPr lang="nl-NL" altLang="nl-NL" smtClean="0">
              <a:solidFill>
                <a:srgbClr val="FF3300"/>
              </a:solidFill>
            </a:endParaRPr>
          </a:p>
        </p:txBody>
      </p:sp>
      <p:grpSp>
        <p:nvGrpSpPr>
          <p:cNvPr id="289795" name="Group 3"/>
          <p:cNvGrpSpPr>
            <a:grpSpLocks/>
          </p:cNvGrpSpPr>
          <p:nvPr/>
        </p:nvGrpSpPr>
        <p:grpSpPr bwMode="auto">
          <a:xfrm>
            <a:off x="1184275" y="771525"/>
            <a:ext cx="7924800" cy="6042025"/>
            <a:chOff x="384" y="466"/>
            <a:chExt cx="4992" cy="3806"/>
          </a:xfrm>
        </p:grpSpPr>
        <p:pic>
          <p:nvPicPr>
            <p:cNvPr id="80911" name="Picture 4" descr="fusievoorwaard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466"/>
              <a:ext cx="4992" cy="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2" name="Freeform 5"/>
            <p:cNvSpPr>
              <a:spLocks/>
            </p:cNvSpPr>
            <p:nvPr/>
          </p:nvSpPr>
          <p:spPr bwMode="auto">
            <a:xfrm>
              <a:off x="1056" y="2859"/>
              <a:ext cx="4210" cy="3"/>
            </a:xfrm>
            <a:custGeom>
              <a:avLst/>
              <a:gdLst>
                <a:gd name="T0" fmla="*/ 0 w 4210"/>
                <a:gd name="T1" fmla="*/ 0 h 3"/>
                <a:gd name="T2" fmla="*/ 4210 w 4210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10" h="3">
                  <a:moveTo>
                    <a:pt x="0" y="0"/>
                  </a:moveTo>
                  <a:lnTo>
                    <a:pt x="4210" y="3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80913" name="Freeform 6"/>
            <p:cNvSpPr>
              <a:spLocks/>
            </p:cNvSpPr>
            <p:nvPr/>
          </p:nvSpPr>
          <p:spPr bwMode="auto">
            <a:xfrm>
              <a:off x="1071" y="2103"/>
              <a:ext cx="4186" cy="9"/>
            </a:xfrm>
            <a:custGeom>
              <a:avLst/>
              <a:gdLst>
                <a:gd name="T0" fmla="*/ 0 w 4186"/>
                <a:gd name="T1" fmla="*/ 0 h 9"/>
                <a:gd name="T2" fmla="*/ 4186 w 4186"/>
                <a:gd name="T3" fmla="*/ 9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86" h="9">
                  <a:moveTo>
                    <a:pt x="0" y="0"/>
                  </a:moveTo>
                  <a:lnTo>
                    <a:pt x="4186" y="9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80914" name="Freeform 7"/>
            <p:cNvSpPr>
              <a:spLocks/>
            </p:cNvSpPr>
            <p:nvPr/>
          </p:nvSpPr>
          <p:spPr bwMode="auto">
            <a:xfrm>
              <a:off x="1068" y="1353"/>
              <a:ext cx="4180" cy="1"/>
            </a:xfrm>
            <a:custGeom>
              <a:avLst/>
              <a:gdLst>
                <a:gd name="T0" fmla="*/ 0 w 4180"/>
                <a:gd name="T1" fmla="*/ 0 h 1"/>
                <a:gd name="T2" fmla="*/ 4180 w 4180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80" h="1">
                  <a:moveTo>
                    <a:pt x="0" y="0"/>
                  </a:moveTo>
                  <a:lnTo>
                    <a:pt x="4180" y="0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80915" name="Line 8"/>
            <p:cNvSpPr>
              <a:spLocks noChangeShapeType="1"/>
            </p:cNvSpPr>
            <p:nvPr/>
          </p:nvSpPr>
          <p:spPr bwMode="auto">
            <a:xfrm flipV="1">
              <a:off x="4896" y="624"/>
              <a:ext cx="0" cy="297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80916" name="Line 9"/>
            <p:cNvSpPr>
              <a:spLocks noChangeShapeType="1"/>
            </p:cNvSpPr>
            <p:nvPr/>
          </p:nvSpPr>
          <p:spPr bwMode="auto">
            <a:xfrm flipV="1">
              <a:off x="1854" y="615"/>
              <a:ext cx="0" cy="297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80917" name="Line 10"/>
            <p:cNvSpPr>
              <a:spLocks noChangeShapeType="1"/>
            </p:cNvSpPr>
            <p:nvPr/>
          </p:nvSpPr>
          <p:spPr bwMode="auto">
            <a:xfrm flipV="1">
              <a:off x="2622" y="615"/>
              <a:ext cx="0" cy="297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80918" name="Line 11"/>
            <p:cNvSpPr>
              <a:spLocks noChangeShapeType="1"/>
            </p:cNvSpPr>
            <p:nvPr/>
          </p:nvSpPr>
          <p:spPr bwMode="auto">
            <a:xfrm flipV="1">
              <a:off x="3378" y="603"/>
              <a:ext cx="0" cy="297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80919" name="Line 12"/>
            <p:cNvSpPr>
              <a:spLocks noChangeShapeType="1"/>
            </p:cNvSpPr>
            <p:nvPr/>
          </p:nvSpPr>
          <p:spPr bwMode="auto">
            <a:xfrm flipV="1">
              <a:off x="4146" y="612"/>
              <a:ext cx="0" cy="297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4427538" y="504825"/>
            <a:ext cx="30972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3333CC"/>
                </a:solidFill>
              </a:rPr>
              <a:t>1. T groot</a:t>
            </a:r>
            <a:endParaRPr lang="nl-NL" altLang="nl-NL" sz="2800">
              <a:solidFill>
                <a:srgbClr val="3333CC"/>
              </a:solidFill>
            </a:endParaRPr>
          </a:p>
        </p:txBody>
      </p:sp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4427538" y="822325"/>
            <a:ext cx="36718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</a:rPr>
              <a:t>2. Dichtheid groot en</a:t>
            </a:r>
          </a:p>
        </p:txBody>
      </p:sp>
      <p:sp>
        <p:nvSpPr>
          <p:cNvPr id="289807" name="Rectangle 15"/>
          <p:cNvSpPr>
            <a:spLocks noChangeArrowheads="1"/>
          </p:cNvSpPr>
          <p:nvPr/>
        </p:nvSpPr>
        <p:spPr bwMode="auto">
          <a:xfrm>
            <a:off x="4427538" y="1298575"/>
            <a:ext cx="30972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3333CC"/>
                </a:solidFill>
              </a:rPr>
              <a:t>3. Opsluittijd groot</a:t>
            </a:r>
          </a:p>
        </p:txBody>
      </p:sp>
      <p:grpSp>
        <p:nvGrpSpPr>
          <p:cNvPr id="289808" name="Group 16"/>
          <p:cNvGrpSpPr>
            <a:grpSpLocks/>
          </p:cNvGrpSpPr>
          <p:nvPr/>
        </p:nvGrpSpPr>
        <p:grpSpPr bwMode="auto">
          <a:xfrm>
            <a:off x="7740650" y="2060575"/>
            <a:ext cx="1152525" cy="647700"/>
            <a:chOff x="4876" y="1298"/>
            <a:chExt cx="726" cy="408"/>
          </a:xfrm>
        </p:grpSpPr>
        <p:sp>
          <p:nvSpPr>
            <p:cNvPr id="80907" name="Oval 17"/>
            <p:cNvSpPr>
              <a:spLocks noChangeArrowheads="1"/>
            </p:cNvSpPr>
            <p:nvPr/>
          </p:nvSpPr>
          <p:spPr bwMode="auto">
            <a:xfrm>
              <a:off x="4921" y="1298"/>
              <a:ext cx="9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nl-NL" altLang="nl-NL">
                <a:solidFill>
                  <a:srgbClr val="000000"/>
                </a:solidFill>
              </a:endParaRPr>
            </a:p>
          </p:txBody>
        </p:sp>
        <p:grpSp>
          <p:nvGrpSpPr>
            <p:cNvPr id="80908" name="Group 18"/>
            <p:cNvGrpSpPr>
              <a:grpSpLocks/>
            </p:cNvGrpSpPr>
            <p:nvPr/>
          </p:nvGrpSpPr>
          <p:grpSpPr bwMode="auto">
            <a:xfrm>
              <a:off x="4876" y="1344"/>
              <a:ext cx="726" cy="362"/>
              <a:chOff x="249" y="1617"/>
              <a:chExt cx="726" cy="362"/>
            </a:xfrm>
          </p:grpSpPr>
          <p:sp>
            <p:nvSpPr>
              <p:cNvPr id="80909" name="Text Box 19"/>
              <p:cNvSpPr txBox="1">
                <a:spLocks noChangeArrowheads="1"/>
              </p:cNvSpPr>
              <p:nvPr/>
            </p:nvSpPr>
            <p:spPr bwMode="auto">
              <a:xfrm>
                <a:off x="295" y="1706"/>
                <a:ext cx="6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1800" b="1">
                    <a:solidFill>
                      <a:srgbClr val="FF0000"/>
                    </a:solidFill>
                  </a:rPr>
                  <a:t>2040?</a:t>
                </a:r>
              </a:p>
            </p:txBody>
          </p:sp>
          <p:sp>
            <p:nvSpPr>
              <p:cNvPr id="80910" name="Oval 20"/>
              <p:cNvSpPr>
                <a:spLocks noChangeArrowheads="1"/>
              </p:cNvSpPr>
              <p:nvPr/>
            </p:nvSpPr>
            <p:spPr bwMode="auto">
              <a:xfrm>
                <a:off x="249" y="1617"/>
                <a:ext cx="544" cy="3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nl-NL" altLang="nl-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9813" name="AutoShape 21"/>
          <p:cNvSpPr>
            <a:spLocks noChangeArrowheads="1"/>
          </p:cNvSpPr>
          <p:nvPr/>
        </p:nvSpPr>
        <p:spPr bwMode="auto">
          <a:xfrm>
            <a:off x="7956550" y="0"/>
            <a:ext cx="1187450" cy="609600"/>
          </a:xfrm>
          <a:prstGeom prst="wedgeRoundRectCallout">
            <a:avLst>
              <a:gd name="adj1" fmla="val -54546"/>
              <a:gd name="adj2" fmla="val 28671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>
                <a:solidFill>
                  <a:srgbClr val="FF0000"/>
                </a:solidFill>
              </a:rPr>
              <a:t>ITER</a:t>
            </a:r>
          </a:p>
        </p:txBody>
      </p:sp>
      <p:sp>
        <p:nvSpPr>
          <p:cNvPr id="80905" name="Text Box 22"/>
          <p:cNvSpPr txBox="1">
            <a:spLocks noChangeArrowheads="1"/>
          </p:cNvSpPr>
          <p:nvPr/>
        </p:nvSpPr>
        <p:spPr bwMode="auto">
          <a:xfrm>
            <a:off x="0" y="6400800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>
                <a:solidFill>
                  <a:srgbClr val="000000"/>
                </a:solidFill>
                <a:hlinkClick r:id="rId3"/>
              </a:rPr>
              <a:t>http://www.iter.org/</a:t>
            </a: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89815" name="Rectangle 23"/>
          <p:cNvSpPr>
            <a:spLocks noChangeArrowheads="1"/>
          </p:cNvSpPr>
          <p:nvPr/>
        </p:nvSpPr>
        <p:spPr bwMode="auto">
          <a:xfrm>
            <a:off x="4427538" y="130175"/>
            <a:ext cx="309721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3333CC"/>
                </a:solidFill>
              </a:rPr>
              <a:t>Lawson-criterium</a:t>
            </a:r>
            <a:endParaRPr lang="nl-NL" altLang="nl-NL" sz="280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763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9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autoUpdateAnimBg="0"/>
      <p:bldP spid="289805" grpId="0" autoUpdateAnimBg="0"/>
      <p:bldP spid="289806" grpId="0" autoUpdateAnimBg="0"/>
      <p:bldP spid="289807" grpId="0" autoUpdateAnimBg="0"/>
      <p:bldP spid="289813" grpId="0" animBg="1"/>
      <p:bldP spid="289815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42" name="Group 2"/>
          <p:cNvGrpSpPr>
            <a:grpSpLocks/>
          </p:cNvGrpSpPr>
          <p:nvPr/>
        </p:nvGrpSpPr>
        <p:grpSpPr bwMode="auto">
          <a:xfrm>
            <a:off x="-36513" y="15875"/>
            <a:ext cx="9144001" cy="6889750"/>
            <a:chOff x="0" y="10"/>
            <a:chExt cx="5760" cy="4340"/>
          </a:xfrm>
        </p:grpSpPr>
        <p:grpSp>
          <p:nvGrpSpPr>
            <p:cNvPr id="81950" name="Group 3"/>
            <p:cNvGrpSpPr>
              <a:grpSpLocks/>
            </p:cNvGrpSpPr>
            <p:nvPr/>
          </p:nvGrpSpPr>
          <p:grpSpPr bwMode="auto">
            <a:xfrm>
              <a:off x="0" y="10"/>
              <a:ext cx="5760" cy="4340"/>
              <a:chOff x="0" y="10"/>
              <a:chExt cx="5760" cy="4340"/>
            </a:xfrm>
          </p:grpSpPr>
          <p:grpSp>
            <p:nvGrpSpPr>
              <p:cNvPr id="81953" name="Group 4"/>
              <p:cNvGrpSpPr>
                <a:grpSpLocks/>
              </p:cNvGrpSpPr>
              <p:nvPr/>
            </p:nvGrpSpPr>
            <p:grpSpPr bwMode="auto">
              <a:xfrm>
                <a:off x="0" y="10"/>
                <a:ext cx="5760" cy="4340"/>
                <a:chOff x="0" y="10"/>
                <a:chExt cx="5760" cy="4340"/>
              </a:xfrm>
            </p:grpSpPr>
            <p:grpSp>
              <p:nvGrpSpPr>
                <p:cNvPr id="81955" name="Group 5"/>
                <p:cNvGrpSpPr>
                  <a:grpSpLocks/>
                </p:cNvGrpSpPr>
                <p:nvPr/>
              </p:nvGrpSpPr>
              <p:grpSpPr bwMode="auto">
                <a:xfrm>
                  <a:off x="0" y="10"/>
                  <a:ext cx="5760" cy="4340"/>
                  <a:chOff x="0" y="10"/>
                  <a:chExt cx="5760" cy="4340"/>
                </a:xfrm>
              </p:grpSpPr>
              <p:grpSp>
                <p:nvGrpSpPr>
                  <p:cNvPr id="81957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0" y="10"/>
                    <a:ext cx="5760" cy="4340"/>
                    <a:chOff x="0" y="10"/>
                    <a:chExt cx="5760" cy="4340"/>
                  </a:xfrm>
                </p:grpSpPr>
                <p:grpSp>
                  <p:nvGrpSpPr>
                    <p:cNvPr id="8195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"/>
                      <a:ext cx="5760" cy="4340"/>
                      <a:chOff x="0" y="10"/>
                      <a:chExt cx="5760" cy="4340"/>
                    </a:xfrm>
                  </p:grpSpPr>
                  <p:grpSp>
                    <p:nvGrpSpPr>
                      <p:cNvPr id="81961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10"/>
                        <a:ext cx="5760" cy="4340"/>
                        <a:chOff x="0" y="10"/>
                        <a:chExt cx="5760" cy="4340"/>
                      </a:xfrm>
                    </p:grpSpPr>
                    <p:pic>
                      <p:nvPicPr>
                        <p:cNvPr id="81965" name="Picture 9" descr="Tokamak schema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"/>
                          <a:ext cx="5760" cy="434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sp>
                      <p:nvSpPr>
                        <p:cNvPr id="81966" name="Freeform 10" descr="50%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8" y="1560"/>
                          <a:ext cx="776" cy="1312"/>
                        </a:xfrm>
                        <a:custGeom>
                          <a:avLst/>
                          <a:gdLst>
                            <a:gd name="T0" fmla="*/ 694 w 776"/>
                            <a:gd name="T1" fmla="*/ 6 h 1312"/>
                            <a:gd name="T2" fmla="*/ 582 w 776"/>
                            <a:gd name="T3" fmla="*/ 0 h 1312"/>
                            <a:gd name="T4" fmla="*/ 512 w 776"/>
                            <a:gd name="T5" fmla="*/ 18 h 1312"/>
                            <a:gd name="T6" fmla="*/ 408 w 776"/>
                            <a:gd name="T7" fmla="*/ 66 h 1312"/>
                            <a:gd name="T8" fmla="*/ 326 w 776"/>
                            <a:gd name="T9" fmla="*/ 122 h 1312"/>
                            <a:gd name="T10" fmla="*/ 246 w 776"/>
                            <a:gd name="T11" fmla="*/ 196 h 1312"/>
                            <a:gd name="T12" fmla="*/ 176 w 776"/>
                            <a:gd name="T13" fmla="*/ 290 h 1312"/>
                            <a:gd name="T14" fmla="*/ 68 w 776"/>
                            <a:gd name="T15" fmla="*/ 479 h 1312"/>
                            <a:gd name="T16" fmla="*/ 26 w 776"/>
                            <a:gd name="T17" fmla="*/ 634 h 1312"/>
                            <a:gd name="T18" fmla="*/ 0 w 776"/>
                            <a:gd name="T19" fmla="*/ 808 h 1312"/>
                            <a:gd name="T20" fmla="*/ 16 w 776"/>
                            <a:gd name="T21" fmla="*/ 1032 h 1312"/>
                            <a:gd name="T22" fmla="*/ 46 w 776"/>
                            <a:gd name="T23" fmla="*/ 1138 h 1312"/>
                            <a:gd name="T24" fmla="*/ 84 w 776"/>
                            <a:gd name="T25" fmla="*/ 1222 h 1312"/>
                            <a:gd name="T26" fmla="*/ 250 w 776"/>
                            <a:gd name="T27" fmla="*/ 1312 h 1312"/>
                            <a:gd name="T28" fmla="*/ 188 w 776"/>
                            <a:gd name="T29" fmla="*/ 1146 h 1312"/>
                            <a:gd name="T30" fmla="*/ 170 w 776"/>
                            <a:gd name="T31" fmla="*/ 1006 h 1312"/>
                            <a:gd name="T32" fmla="*/ 182 w 776"/>
                            <a:gd name="T33" fmla="*/ 778 h 1312"/>
                            <a:gd name="T34" fmla="*/ 242 w 776"/>
                            <a:gd name="T35" fmla="*/ 543 h 1312"/>
                            <a:gd name="T36" fmla="*/ 280 w 776"/>
                            <a:gd name="T37" fmla="*/ 458 h 1312"/>
                            <a:gd name="T38" fmla="*/ 324 w 776"/>
                            <a:gd name="T39" fmla="*/ 376 h 1312"/>
                            <a:gd name="T40" fmla="*/ 406 w 776"/>
                            <a:gd name="T41" fmla="*/ 250 h 1312"/>
                            <a:gd name="T42" fmla="*/ 574 w 776"/>
                            <a:gd name="T43" fmla="*/ 108 h 1312"/>
                            <a:gd name="T44" fmla="*/ 670 w 776"/>
                            <a:gd name="T45" fmla="*/ 68 h 1312"/>
                            <a:gd name="T46" fmla="*/ 776 w 776"/>
                            <a:gd name="T47" fmla="*/ 34 h 1312"/>
                            <a:gd name="T48" fmla="*/ 694 w 776"/>
                            <a:gd name="T49" fmla="*/ 6 h 1312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776" h="1312">
                              <a:moveTo>
                                <a:pt x="694" y="6"/>
                              </a:moveTo>
                              <a:lnTo>
                                <a:pt x="582" y="0"/>
                              </a:lnTo>
                              <a:lnTo>
                                <a:pt x="512" y="18"/>
                              </a:lnTo>
                              <a:lnTo>
                                <a:pt x="408" y="66"/>
                              </a:lnTo>
                              <a:lnTo>
                                <a:pt x="326" y="122"/>
                              </a:lnTo>
                              <a:lnTo>
                                <a:pt x="246" y="196"/>
                              </a:lnTo>
                              <a:lnTo>
                                <a:pt x="176" y="290"/>
                              </a:lnTo>
                              <a:lnTo>
                                <a:pt x="68" y="479"/>
                              </a:lnTo>
                              <a:lnTo>
                                <a:pt x="26" y="634"/>
                              </a:lnTo>
                              <a:lnTo>
                                <a:pt x="0" y="808"/>
                              </a:lnTo>
                              <a:lnTo>
                                <a:pt x="16" y="1032"/>
                              </a:lnTo>
                              <a:lnTo>
                                <a:pt x="46" y="1138"/>
                              </a:lnTo>
                              <a:lnTo>
                                <a:pt x="84" y="1222"/>
                              </a:lnTo>
                              <a:lnTo>
                                <a:pt x="250" y="1312"/>
                              </a:lnTo>
                              <a:lnTo>
                                <a:pt x="188" y="1146"/>
                              </a:lnTo>
                              <a:lnTo>
                                <a:pt x="170" y="1006"/>
                              </a:lnTo>
                              <a:lnTo>
                                <a:pt x="182" y="778"/>
                              </a:lnTo>
                              <a:lnTo>
                                <a:pt x="242" y="543"/>
                              </a:lnTo>
                              <a:lnTo>
                                <a:pt x="280" y="458"/>
                              </a:lnTo>
                              <a:lnTo>
                                <a:pt x="324" y="376"/>
                              </a:lnTo>
                              <a:lnTo>
                                <a:pt x="406" y="250"/>
                              </a:lnTo>
                              <a:lnTo>
                                <a:pt x="574" y="108"/>
                              </a:lnTo>
                              <a:lnTo>
                                <a:pt x="670" y="68"/>
                              </a:lnTo>
                              <a:lnTo>
                                <a:pt x="776" y="34"/>
                              </a:lnTo>
                              <a:lnTo>
                                <a:pt x="694" y="6"/>
                              </a:lnTo>
                              <a:close/>
                            </a:path>
                          </a:pathLst>
                        </a:custGeom>
                        <a:pattFill prst="pct50">
                          <a:fgClr>
                            <a:schemeClr val="accent2"/>
                          </a:fgClr>
                          <a:bgClr>
                            <a:schemeClr val="bg1"/>
                          </a:bgClr>
                        </a:patt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nl-NL" sz="2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1962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19" y="138"/>
                        <a:ext cx="817" cy="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fontAlgn="base" hangingPunct="1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altLang="nl-NL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1963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75" y="439"/>
                        <a:ext cx="179" cy="995"/>
                      </a:xfrm>
                      <a:custGeom>
                        <a:avLst/>
                        <a:gdLst>
                          <a:gd name="T0" fmla="*/ 0 w 179"/>
                          <a:gd name="T1" fmla="*/ 0 h 995"/>
                          <a:gd name="T2" fmla="*/ 179 w 179"/>
                          <a:gd name="T3" fmla="*/ 995 h 995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179" h="995">
                            <a:moveTo>
                              <a:pt x="0" y="0"/>
                            </a:moveTo>
                            <a:lnTo>
                              <a:pt x="179" y="995"/>
                            </a:lnTo>
                          </a:path>
                        </a:pathLst>
                      </a:custGeom>
                      <a:noFill/>
                      <a:ln w="57150" cmpd="sng">
                        <a:solidFill>
                          <a:schemeClr val="accent2"/>
                        </a:solidFill>
                        <a:round/>
                        <a:headEnd type="none" w="med" len="med"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1964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56" y="421"/>
                        <a:ext cx="110" cy="1517"/>
                      </a:xfrm>
                      <a:custGeom>
                        <a:avLst/>
                        <a:gdLst>
                          <a:gd name="T0" fmla="*/ 0 w 110"/>
                          <a:gd name="T1" fmla="*/ 0 h 1517"/>
                          <a:gd name="T2" fmla="*/ 110 w 110"/>
                          <a:gd name="T3" fmla="*/ 1517 h 1517"/>
                          <a:gd name="T4" fmla="*/ 0 60000 65536"/>
                          <a:gd name="T5" fmla="*/ 0 60000 6553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0" t="0" r="r" b="b"/>
                        <a:pathLst>
                          <a:path w="110" h="1517">
                            <a:moveTo>
                              <a:pt x="0" y="0"/>
                            </a:moveTo>
                            <a:lnTo>
                              <a:pt x="110" y="1517"/>
                            </a:lnTo>
                          </a:path>
                        </a:pathLst>
                      </a:custGeom>
                      <a:noFill/>
                      <a:ln w="57150" cmpd="sng">
                        <a:solidFill>
                          <a:schemeClr val="accent2"/>
                        </a:solidFill>
                        <a:round/>
                        <a:headEnd type="none" w="med" len="med"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1960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339"/>
                      <a:ext cx="1180" cy="9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altLang="nl-NL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81958" name="Freeform 15"/>
                  <p:cNvSpPr>
                    <a:spLocks/>
                  </p:cNvSpPr>
                  <p:nvPr/>
                </p:nvSpPr>
                <p:spPr bwMode="auto">
                  <a:xfrm>
                    <a:off x="2953" y="2779"/>
                    <a:ext cx="302" cy="714"/>
                  </a:xfrm>
                  <a:custGeom>
                    <a:avLst/>
                    <a:gdLst>
                      <a:gd name="T0" fmla="*/ 0 w 302"/>
                      <a:gd name="T1" fmla="*/ 714 h 714"/>
                      <a:gd name="T2" fmla="*/ 302 w 302"/>
                      <a:gd name="T3" fmla="*/ 0 h 7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02" h="714">
                        <a:moveTo>
                          <a:pt x="0" y="714"/>
                        </a:moveTo>
                        <a:lnTo>
                          <a:pt x="302" y="0"/>
                        </a:lnTo>
                      </a:path>
                    </a:pathLst>
                  </a:custGeom>
                  <a:noFill/>
                  <a:ln w="57150" cmpd="sng">
                    <a:solidFill>
                      <a:schemeClr val="accent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81956" name="Rectangle 16"/>
                <p:cNvSpPr>
                  <a:spLocks noChangeArrowheads="1"/>
                </p:cNvSpPr>
                <p:nvPr/>
              </p:nvSpPr>
              <p:spPr bwMode="auto">
                <a:xfrm>
                  <a:off x="2835" y="2069"/>
                  <a:ext cx="544" cy="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altLang="nl-NL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1954" name="Text Box 17"/>
              <p:cNvSpPr txBox="1">
                <a:spLocks noChangeArrowheads="1"/>
              </p:cNvSpPr>
              <p:nvPr/>
            </p:nvSpPr>
            <p:spPr bwMode="auto">
              <a:xfrm>
                <a:off x="2835" y="1997"/>
                <a:ext cx="5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b="1">
                    <a:solidFill>
                      <a:srgbClr val="3333CC"/>
                    </a:solidFill>
                    <a:latin typeface="Comic Sans MS" pitchFamily="66" charset="0"/>
                  </a:rPr>
                  <a:t>B</a:t>
                </a:r>
                <a:r>
                  <a:rPr lang="nl-NL" altLang="nl-NL" sz="2800" b="1" baseline="-25000">
                    <a:solidFill>
                      <a:srgbClr val="3333CC"/>
                    </a:solidFill>
                    <a:latin typeface="Comic Sans MS" pitchFamily="66" charset="0"/>
                  </a:rPr>
                  <a:t>tor</a:t>
                </a:r>
              </a:p>
            </p:txBody>
          </p:sp>
        </p:grpSp>
        <p:sp>
          <p:nvSpPr>
            <p:cNvPr id="81951" name="Freeform 18"/>
            <p:cNvSpPr>
              <a:spLocks/>
            </p:cNvSpPr>
            <p:nvPr/>
          </p:nvSpPr>
          <p:spPr bwMode="auto">
            <a:xfrm>
              <a:off x="2200" y="1112"/>
              <a:ext cx="2664" cy="1744"/>
            </a:xfrm>
            <a:custGeom>
              <a:avLst/>
              <a:gdLst>
                <a:gd name="T0" fmla="*/ 1544 w 2664"/>
                <a:gd name="T1" fmla="*/ 16 h 1744"/>
                <a:gd name="T2" fmla="*/ 1576 w 2664"/>
                <a:gd name="T3" fmla="*/ 464 h 1744"/>
                <a:gd name="T4" fmla="*/ 1808 w 2664"/>
                <a:gd name="T5" fmla="*/ 544 h 1744"/>
                <a:gd name="T6" fmla="*/ 2048 w 2664"/>
                <a:gd name="T7" fmla="*/ 688 h 1744"/>
                <a:gd name="T8" fmla="*/ 2064 w 2664"/>
                <a:gd name="T9" fmla="*/ 792 h 1744"/>
                <a:gd name="T10" fmla="*/ 2032 w 2664"/>
                <a:gd name="T11" fmla="*/ 888 h 1744"/>
                <a:gd name="T12" fmla="*/ 1904 w 2664"/>
                <a:gd name="T13" fmla="*/ 952 h 1744"/>
                <a:gd name="T14" fmla="*/ 1480 w 2664"/>
                <a:gd name="T15" fmla="*/ 1080 h 1744"/>
                <a:gd name="T16" fmla="*/ 1272 w 2664"/>
                <a:gd name="T17" fmla="*/ 1088 h 1744"/>
                <a:gd name="T18" fmla="*/ 904 w 2664"/>
                <a:gd name="T19" fmla="*/ 1072 h 1744"/>
                <a:gd name="T20" fmla="*/ 632 w 2664"/>
                <a:gd name="T21" fmla="*/ 1048 h 1744"/>
                <a:gd name="T22" fmla="*/ 352 w 2664"/>
                <a:gd name="T23" fmla="*/ 960 h 1744"/>
                <a:gd name="T24" fmla="*/ 208 w 2664"/>
                <a:gd name="T25" fmla="*/ 808 h 1744"/>
                <a:gd name="T26" fmla="*/ 72 w 2664"/>
                <a:gd name="T27" fmla="*/ 928 h 1744"/>
                <a:gd name="T28" fmla="*/ 8 w 2664"/>
                <a:gd name="T29" fmla="*/ 1088 h 1744"/>
                <a:gd name="T30" fmla="*/ 0 w 2664"/>
                <a:gd name="T31" fmla="*/ 1224 h 1744"/>
                <a:gd name="T32" fmla="*/ 0 w 2664"/>
                <a:gd name="T33" fmla="*/ 1392 h 1744"/>
                <a:gd name="T34" fmla="*/ 104 w 2664"/>
                <a:gd name="T35" fmla="*/ 1464 h 1744"/>
                <a:gd name="T36" fmla="*/ 328 w 2664"/>
                <a:gd name="T37" fmla="*/ 1600 h 1744"/>
                <a:gd name="T38" fmla="*/ 560 w 2664"/>
                <a:gd name="T39" fmla="*/ 1688 h 1744"/>
                <a:gd name="T40" fmla="*/ 1272 w 2664"/>
                <a:gd name="T41" fmla="*/ 1744 h 1744"/>
                <a:gd name="T42" fmla="*/ 1600 w 2664"/>
                <a:gd name="T43" fmla="*/ 1728 h 1744"/>
                <a:gd name="T44" fmla="*/ 1896 w 2664"/>
                <a:gd name="T45" fmla="*/ 1672 h 1744"/>
                <a:gd name="T46" fmla="*/ 2080 w 2664"/>
                <a:gd name="T47" fmla="*/ 1576 h 1744"/>
                <a:gd name="T48" fmla="*/ 2288 w 2664"/>
                <a:gd name="T49" fmla="*/ 1488 h 1744"/>
                <a:gd name="T50" fmla="*/ 2448 w 2664"/>
                <a:gd name="T51" fmla="*/ 1360 h 1744"/>
                <a:gd name="T52" fmla="*/ 2568 w 2664"/>
                <a:gd name="T53" fmla="*/ 1176 h 1744"/>
                <a:gd name="T54" fmla="*/ 2664 w 2664"/>
                <a:gd name="T55" fmla="*/ 952 h 1744"/>
                <a:gd name="T56" fmla="*/ 2640 w 2664"/>
                <a:gd name="T57" fmla="*/ 656 h 1744"/>
                <a:gd name="T58" fmla="*/ 2504 w 2664"/>
                <a:gd name="T59" fmla="*/ 384 h 1744"/>
                <a:gd name="T60" fmla="*/ 2384 w 2664"/>
                <a:gd name="T61" fmla="*/ 264 h 1744"/>
                <a:gd name="T62" fmla="*/ 2232 w 2664"/>
                <a:gd name="T63" fmla="*/ 168 h 1744"/>
                <a:gd name="T64" fmla="*/ 1896 w 2664"/>
                <a:gd name="T65" fmla="*/ 32 h 1744"/>
                <a:gd name="T66" fmla="*/ 1752 w 2664"/>
                <a:gd name="T67" fmla="*/ 0 h 1744"/>
                <a:gd name="T68" fmla="*/ 1633 w 2664"/>
                <a:gd name="T69" fmla="*/ 5 h 17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64" h="1744">
                  <a:moveTo>
                    <a:pt x="1544" y="16"/>
                  </a:moveTo>
                  <a:lnTo>
                    <a:pt x="1576" y="464"/>
                  </a:lnTo>
                  <a:lnTo>
                    <a:pt x="1808" y="544"/>
                  </a:lnTo>
                  <a:lnTo>
                    <a:pt x="2048" y="688"/>
                  </a:lnTo>
                  <a:lnTo>
                    <a:pt x="2064" y="792"/>
                  </a:lnTo>
                  <a:lnTo>
                    <a:pt x="2032" y="888"/>
                  </a:lnTo>
                  <a:lnTo>
                    <a:pt x="1904" y="952"/>
                  </a:lnTo>
                  <a:lnTo>
                    <a:pt x="1480" y="1080"/>
                  </a:lnTo>
                  <a:lnTo>
                    <a:pt x="1272" y="1088"/>
                  </a:lnTo>
                  <a:lnTo>
                    <a:pt x="904" y="1072"/>
                  </a:lnTo>
                  <a:lnTo>
                    <a:pt x="632" y="1048"/>
                  </a:lnTo>
                  <a:lnTo>
                    <a:pt x="352" y="960"/>
                  </a:lnTo>
                  <a:lnTo>
                    <a:pt x="208" y="808"/>
                  </a:lnTo>
                  <a:lnTo>
                    <a:pt x="72" y="928"/>
                  </a:lnTo>
                  <a:lnTo>
                    <a:pt x="8" y="1088"/>
                  </a:lnTo>
                  <a:lnTo>
                    <a:pt x="0" y="1224"/>
                  </a:lnTo>
                  <a:lnTo>
                    <a:pt x="0" y="1392"/>
                  </a:lnTo>
                  <a:lnTo>
                    <a:pt x="104" y="1464"/>
                  </a:lnTo>
                  <a:lnTo>
                    <a:pt x="328" y="1600"/>
                  </a:lnTo>
                  <a:lnTo>
                    <a:pt x="560" y="1688"/>
                  </a:lnTo>
                  <a:lnTo>
                    <a:pt x="1272" y="1744"/>
                  </a:lnTo>
                  <a:lnTo>
                    <a:pt x="1600" y="1728"/>
                  </a:lnTo>
                  <a:lnTo>
                    <a:pt x="1896" y="1672"/>
                  </a:lnTo>
                  <a:lnTo>
                    <a:pt x="2080" y="1576"/>
                  </a:lnTo>
                  <a:lnTo>
                    <a:pt x="2288" y="1488"/>
                  </a:lnTo>
                  <a:lnTo>
                    <a:pt x="2448" y="1360"/>
                  </a:lnTo>
                  <a:lnTo>
                    <a:pt x="2568" y="1176"/>
                  </a:lnTo>
                  <a:lnTo>
                    <a:pt x="2664" y="952"/>
                  </a:lnTo>
                  <a:lnTo>
                    <a:pt x="2640" y="656"/>
                  </a:lnTo>
                  <a:lnTo>
                    <a:pt x="2504" y="384"/>
                  </a:lnTo>
                  <a:lnTo>
                    <a:pt x="2384" y="264"/>
                  </a:lnTo>
                  <a:lnTo>
                    <a:pt x="2232" y="168"/>
                  </a:lnTo>
                  <a:lnTo>
                    <a:pt x="1896" y="32"/>
                  </a:lnTo>
                  <a:lnTo>
                    <a:pt x="1752" y="0"/>
                  </a:lnTo>
                  <a:lnTo>
                    <a:pt x="1633" y="5"/>
                  </a:lnTo>
                </a:path>
              </a:pathLst>
            </a:custGeom>
            <a:solidFill>
              <a:schemeClr val="accent1">
                <a:alpha val="25098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81952" name="Freeform 19"/>
            <p:cNvSpPr>
              <a:spLocks/>
            </p:cNvSpPr>
            <p:nvPr/>
          </p:nvSpPr>
          <p:spPr bwMode="auto">
            <a:xfrm>
              <a:off x="1784" y="1524"/>
              <a:ext cx="538" cy="668"/>
            </a:xfrm>
            <a:custGeom>
              <a:avLst/>
              <a:gdLst>
                <a:gd name="T0" fmla="*/ 538 w 538"/>
                <a:gd name="T1" fmla="*/ 12 h 668"/>
                <a:gd name="T2" fmla="*/ 382 w 538"/>
                <a:gd name="T3" fmla="*/ 90 h 668"/>
                <a:gd name="T4" fmla="*/ 118 w 538"/>
                <a:gd name="T5" fmla="*/ 354 h 668"/>
                <a:gd name="T6" fmla="*/ 70 w 538"/>
                <a:gd name="T7" fmla="*/ 474 h 668"/>
                <a:gd name="T8" fmla="*/ 0 w 538"/>
                <a:gd name="T9" fmla="*/ 668 h 668"/>
                <a:gd name="T10" fmla="*/ 10 w 538"/>
                <a:gd name="T11" fmla="*/ 438 h 668"/>
                <a:gd name="T12" fmla="*/ 52 w 538"/>
                <a:gd name="T13" fmla="*/ 318 h 668"/>
                <a:gd name="T14" fmla="*/ 196 w 538"/>
                <a:gd name="T15" fmla="*/ 120 h 668"/>
                <a:gd name="T16" fmla="*/ 292 w 538"/>
                <a:gd name="T17" fmla="*/ 48 h 668"/>
                <a:gd name="T18" fmla="*/ 400 w 538"/>
                <a:gd name="T19" fmla="*/ 6 h 668"/>
                <a:gd name="T20" fmla="*/ 472 w 538"/>
                <a:gd name="T21" fmla="*/ 0 h 668"/>
                <a:gd name="T22" fmla="*/ 538 w 538"/>
                <a:gd name="T23" fmla="*/ 12 h 6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8" h="668">
                  <a:moveTo>
                    <a:pt x="538" y="12"/>
                  </a:moveTo>
                  <a:lnTo>
                    <a:pt x="382" y="90"/>
                  </a:lnTo>
                  <a:lnTo>
                    <a:pt x="118" y="354"/>
                  </a:lnTo>
                  <a:lnTo>
                    <a:pt x="70" y="474"/>
                  </a:lnTo>
                  <a:lnTo>
                    <a:pt x="0" y="668"/>
                  </a:lnTo>
                  <a:lnTo>
                    <a:pt x="10" y="438"/>
                  </a:lnTo>
                  <a:lnTo>
                    <a:pt x="52" y="318"/>
                  </a:lnTo>
                  <a:lnTo>
                    <a:pt x="196" y="120"/>
                  </a:lnTo>
                  <a:lnTo>
                    <a:pt x="292" y="48"/>
                  </a:lnTo>
                  <a:lnTo>
                    <a:pt x="400" y="6"/>
                  </a:lnTo>
                  <a:lnTo>
                    <a:pt x="472" y="0"/>
                  </a:lnTo>
                  <a:lnTo>
                    <a:pt x="538" y="12"/>
                  </a:lnTo>
                  <a:close/>
                </a:path>
              </a:pathLst>
            </a:custGeom>
            <a:solidFill>
              <a:schemeClr val="accent1">
                <a:alpha val="25098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91860" name="Text Box 20"/>
          <p:cNvSpPr txBox="1">
            <a:spLocks noChangeArrowheads="1"/>
          </p:cNvSpPr>
          <p:nvPr/>
        </p:nvSpPr>
        <p:spPr bwMode="auto">
          <a:xfrm>
            <a:off x="2124075" y="188913"/>
            <a:ext cx="22320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>
                <a:solidFill>
                  <a:srgbClr val="3333CC"/>
                </a:solidFill>
                <a:latin typeface="Comic Sans MS" pitchFamily="66" charset="0"/>
              </a:rPr>
              <a:t>afbuigspoelen</a:t>
            </a:r>
          </a:p>
        </p:txBody>
      </p: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3276600" y="5405438"/>
            <a:ext cx="3743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b="1">
                <a:solidFill>
                  <a:srgbClr val="00CC99"/>
                </a:solidFill>
                <a:latin typeface="Comic Sans MS" pitchFamily="66" charset="0"/>
              </a:rPr>
              <a:t>Plasma als secundaire winding van twee (van de acht) getekende trafo’s</a:t>
            </a:r>
          </a:p>
        </p:txBody>
      </p:sp>
      <p:sp>
        <p:nvSpPr>
          <p:cNvPr id="291862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2339975" cy="533400"/>
          </a:xfrm>
        </p:spPr>
        <p:txBody>
          <a:bodyPr/>
          <a:lstStyle/>
          <a:p>
            <a:pPr algn="l" eaLnBrk="1" hangingPunct="1"/>
            <a:r>
              <a:rPr lang="en-US" altLang="nl-NL" sz="2800" b="1" smtClean="0">
                <a:solidFill>
                  <a:schemeClr val="accent1"/>
                </a:solidFill>
                <a:latin typeface="Comic Sans MS" pitchFamily="66" charset="0"/>
              </a:rPr>
              <a:t>2. Tokamak</a:t>
            </a:r>
            <a:endParaRPr lang="nl-NL" altLang="nl-NL" sz="2800" b="1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91863" name="Freeform 23"/>
          <p:cNvSpPr>
            <a:spLocks/>
          </p:cNvSpPr>
          <p:nvPr/>
        </p:nvSpPr>
        <p:spPr bwMode="auto">
          <a:xfrm>
            <a:off x="3294063" y="3932238"/>
            <a:ext cx="846137" cy="495300"/>
          </a:xfrm>
          <a:custGeom>
            <a:avLst/>
            <a:gdLst>
              <a:gd name="T0" fmla="*/ 846137 w 533"/>
              <a:gd name="T1" fmla="*/ 0 h 312"/>
              <a:gd name="T2" fmla="*/ 0 w 533"/>
              <a:gd name="T3" fmla="*/ 495300 h 3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3" h="312">
                <a:moveTo>
                  <a:pt x="533" y="0"/>
                </a:moveTo>
                <a:lnTo>
                  <a:pt x="0" y="312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91864" name="Freeform 24"/>
          <p:cNvSpPr>
            <a:spLocks/>
          </p:cNvSpPr>
          <p:nvPr/>
        </p:nvSpPr>
        <p:spPr bwMode="auto">
          <a:xfrm>
            <a:off x="4140200" y="2582863"/>
            <a:ext cx="11113" cy="1350962"/>
          </a:xfrm>
          <a:custGeom>
            <a:avLst/>
            <a:gdLst>
              <a:gd name="T0" fmla="*/ 0 w 7"/>
              <a:gd name="T1" fmla="*/ 1350962 h 851"/>
              <a:gd name="T2" fmla="*/ 11113 w 7"/>
              <a:gd name="T3" fmla="*/ 0 h 8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" h="851">
                <a:moveTo>
                  <a:pt x="0" y="851"/>
                </a:moveTo>
                <a:lnTo>
                  <a:pt x="7" y="0"/>
                </a:lnTo>
              </a:path>
            </a:pathLst>
          </a:custGeom>
          <a:noFill/>
          <a:ln w="57150" cmpd="sng">
            <a:solidFill>
              <a:srgbClr val="FF66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91865" name="Freeform 25"/>
          <p:cNvSpPr>
            <a:spLocks/>
          </p:cNvSpPr>
          <p:nvPr/>
        </p:nvSpPr>
        <p:spPr bwMode="auto">
          <a:xfrm>
            <a:off x="4140200" y="3933825"/>
            <a:ext cx="1012825" cy="246063"/>
          </a:xfrm>
          <a:custGeom>
            <a:avLst/>
            <a:gdLst>
              <a:gd name="T0" fmla="*/ 0 w 638"/>
              <a:gd name="T1" fmla="*/ 0 h 155"/>
              <a:gd name="T2" fmla="*/ 1012825 w 638"/>
              <a:gd name="T3" fmla="*/ 246063 h 15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38" h="155">
                <a:moveTo>
                  <a:pt x="0" y="0"/>
                </a:moveTo>
                <a:lnTo>
                  <a:pt x="638" y="155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91866" name="Freeform 26"/>
          <p:cNvSpPr>
            <a:spLocks/>
          </p:cNvSpPr>
          <p:nvPr/>
        </p:nvSpPr>
        <p:spPr bwMode="auto">
          <a:xfrm>
            <a:off x="3265488" y="4208463"/>
            <a:ext cx="1887537" cy="508000"/>
          </a:xfrm>
          <a:custGeom>
            <a:avLst/>
            <a:gdLst>
              <a:gd name="T0" fmla="*/ 0 w 1189"/>
              <a:gd name="T1" fmla="*/ 219075 h 320"/>
              <a:gd name="T2" fmla="*/ 1060450 w 1189"/>
              <a:gd name="T3" fmla="*/ 508000 h 320"/>
              <a:gd name="T4" fmla="*/ 1887537 w 1189"/>
              <a:gd name="T5" fmla="*/ 0 h 3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9" h="320">
                <a:moveTo>
                  <a:pt x="0" y="138"/>
                </a:moveTo>
                <a:lnTo>
                  <a:pt x="668" y="320"/>
                </a:lnTo>
                <a:lnTo>
                  <a:pt x="1189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91867" name="Line 27"/>
          <p:cNvSpPr>
            <a:spLocks noChangeShapeType="1"/>
          </p:cNvSpPr>
          <p:nvPr/>
        </p:nvSpPr>
        <p:spPr bwMode="auto">
          <a:xfrm>
            <a:off x="4140200" y="3933825"/>
            <a:ext cx="215900" cy="790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sp>
        <p:nvSpPr>
          <p:cNvPr id="291868" name="Text Box 28"/>
          <p:cNvSpPr txBox="1">
            <a:spLocks noChangeArrowheads="1"/>
          </p:cNvSpPr>
          <p:nvPr/>
        </p:nvSpPr>
        <p:spPr bwMode="auto">
          <a:xfrm>
            <a:off x="4140200" y="4610100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3600" b="1">
                <a:solidFill>
                  <a:srgbClr val="FF3300"/>
                </a:solidFill>
                <a:latin typeface="Comic Sans MS" pitchFamily="66" charset="0"/>
              </a:rPr>
              <a:t>v</a:t>
            </a:r>
          </a:p>
        </p:txBody>
      </p:sp>
      <p:sp>
        <p:nvSpPr>
          <p:cNvPr id="291869" name="Text Box 29"/>
          <p:cNvSpPr txBox="1">
            <a:spLocks noChangeArrowheads="1"/>
          </p:cNvSpPr>
          <p:nvPr/>
        </p:nvSpPr>
        <p:spPr bwMode="auto">
          <a:xfrm>
            <a:off x="3851275" y="2060575"/>
            <a:ext cx="647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3600" b="1">
                <a:solidFill>
                  <a:srgbClr val="FF66FF"/>
                </a:solidFill>
                <a:latin typeface="Comic Sans MS" pitchFamily="66" charset="0"/>
              </a:rPr>
              <a:t>F</a:t>
            </a:r>
            <a:r>
              <a:rPr lang="nl-NL" altLang="nl-NL" sz="3600" b="1" baseline="-25000">
                <a:solidFill>
                  <a:srgbClr val="FF66FF"/>
                </a:solidFill>
                <a:latin typeface="Comic Sans MS" pitchFamily="66" charset="0"/>
              </a:rPr>
              <a:t>L</a:t>
            </a:r>
          </a:p>
        </p:txBody>
      </p:sp>
      <p:sp>
        <p:nvSpPr>
          <p:cNvPr id="291870" name="Text Box 30"/>
          <p:cNvSpPr txBox="1">
            <a:spLocks noChangeArrowheads="1"/>
          </p:cNvSpPr>
          <p:nvPr/>
        </p:nvSpPr>
        <p:spPr bwMode="auto">
          <a:xfrm>
            <a:off x="3924300" y="3616325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3600" b="1">
                <a:solidFill>
                  <a:srgbClr val="000000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291871" name="Text Box 31"/>
          <p:cNvSpPr txBox="1">
            <a:spLocks noChangeArrowheads="1"/>
          </p:cNvSpPr>
          <p:nvPr/>
        </p:nvSpPr>
        <p:spPr bwMode="auto">
          <a:xfrm>
            <a:off x="5076825" y="3860800"/>
            <a:ext cx="719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3600" b="1">
                <a:solidFill>
                  <a:srgbClr val="FF3300"/>
                </a:solidFill>
                <a:latin typeface="Comic Sans MS" pitchFamily="66" charset="0"/>
              </a:rPr>
              <a:t>v</a:t>
            </a:r>
            <a:r>
              <a:rPr lang="nl-NL" altLang="nl-NL" sz="3600" b="1" baseline="-25000">
                <a:solidFill>
                  <a:srgbClr val="FF3300"/>
                </a:solidFill>
                <a:latin typeface="Comic Sans MS" pitchFamily="66" charset="0"/>
              </a:rPr>
              <a:t>//</a:t>
            </a:r>
          </a:p>
        </p:txBody>
      </p:sp>
      <p:grpSp>
        <p:nvGrpSpPr>
          <p:cNvPr id="291872" name="Group 32"/>
          <p:cNvGrpSpPr>
            <a:grpSpLocks/>
          </p:cNvGrpSpPr>
          <p:nvPr/>
        </p:nvGrpSpPr>
        <p:grpSpPr bwMode="auto">
          <a:xfrm>
            <a:off x="2814638" y="4149725"/>
            <a:ext cx="533400" cy="685800"/>
            <a:chOff x="3833" y="3203"/>
            <a:chExt cx="336" cy="432"/>
          </a:xfrm>
        </p:grpSpPr>
        <p:sp>
          <p:nvSpPr>
            <p:cNvPr id="81948" name="Text Box 33"/>
            <p:cNvSpPr txBox="1">
              <a:spLocks noChangeArrowheads="1"/>
            </p:cNvSpPr>
            <p:nvPr/>
          </p:nvSpPr>
          <p:spPr bwMode="auto">
            <a:xfrm>
              <a:off x="3833" y="3203"/>
              <a:ext cx="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600" b="1">
                  <a:solidFill>
                    <a:srgbClr val="FF3300"/>
                  </a:solidFill>
                  <a:latin typeface="Comic Sans MS" pitchFamily="66" charset="0"/>
                </a:rPr>
                <a:t>v</a:t>
              </a:r>
              <a:endParaRPr lang="nl-NL" altLang="nl-NL" sz="2000" b="1" baseline="-25000">
                <a:solidFill>
                  <a:srgbClr val="FF3300"/>
                </a:solidFill>
              </a:endParaRPr>
            </a:p>
          </p:txBody>
        </p:sp>
        <p:sp>
          <p:nvSpPr>
            <p:cNvPr id="81949" name="Text Box 34"/>
            <p:cNvSpPr txBox="1">
              <a:spLocks noChangeArrowheads="1"/>
            </p:cNvSpPr>
            <p:nvPr/>
          </p:nvSpPr>
          <p:spPr bwMode="auto">
            <a:xfrm rot="10800000">
              <a:off x="3851" y="3385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FF3300"/>
                  </a:solidFill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291875" name="Freeform 35"/>
          <p:cNvSpPr>
            <a:spLocks/>
          </p:cNvSpPr>
          <p:nvPr/>
        </p:nvSpPr>
        <p:spPr bwMode="auto">
          <a:xfrm>
            <a:off x="2655888" y="4033838"/>
            <a:ext cx="1455737" cy="887412"/>
          </a:xfrm>
          <a:custGeom>
            <a:avLst/>
            <a:gdLst>
              <a:gd name="T0" fmla="*/ 1455737 w 917"/>
              <a:gd name="T1" fmla="*/ 0 h 559"/>
              <a:gd name="T2" fmla="*/ 0 w 917"/>
              <a:gd name="T3" fmla="*/ 887412 h 55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17" h="559">
                <a:moveTo>
                  <a:pt x="917" y="0"/>
                </a:moveTo>
                <a:lnTo>
                  <a:pt x="0" y="559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</a:endParaRPr>
          </a:p>
        </p:txBody>
      </p:sp>
      <p:grpSp>
        <p:nvGrpSpPr>
          <p:cNvPr id="291876" name="Group 36"/>
          <p:cNvGrpSpPr>
            <a:grpSpLocks/>
          </p:cNvGrpSpPr>
          <p:nvPr/>
        </p:nvGrpSpPr>
        <p:grpSpPr bwMode="auto">
          <a:xfrm>
            <a:off x="2284413" y="4740275"/>
            <a:ext cx="533400" cy="685800"/>
            <a:chOff x="3833" y="3203"/>
            <a:chExt cx="336" cy="432"/>
          </a:xfrm>
        </p:grpSpPr>
        <p:sp>
          <p:nvSpPr>
            <p:cNvPr id="81946" name="Text Box 37"/>
            <p:cNvSpPr txBox="1">
              <a:spLocks noChangeArrowheads="1"/>
            </p:cNvSpPr>
            <p:nvPr/>
          </p:nvSpPr>
          <p:spPr bwMode="auto">
            <a:xfrm>
              <a:off x="3833" y="3203"/>
              <a:ext cx="2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3600" b="1">
                  <a:solidFill>
                    <a:srgbClr val="3333CC"/>
                  </a:solidFill>
                  <a:latin typeface="Comic Sans MS" pitchFamily="66" charset="0"/>
                </a:rPr>
                <a:t>I</a:t>
              </a:r>
              <a:endParaRPr lang="nl-NL" altLang="nl-NL" sz="2000" b="1" baseline="-25000">
                <a:solidFill>
                  <a:srgbClr val="3333CC"/>
                </a:solidFill>
              </a:endParaRPr>
            </a:p>
          </p:txBody>
        </p:sp>
        <p:sp>
          <p:nvSpPr>
            <p:cNvPr id="81947" name="Text Box 38"/>
            <p:cNvSpPr txBox="1">
              <a:spLocks noChangeArrowheads="1"/>
            </p:cNvSpPr>
            <p:nvPr/>
          </p:nvSpPr>
          <p:spPr bwMode="auto">
            <a:xfrm rot="10800000">
              <a:off x="3851" y="3385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b="1">
                  <a:solidFill>
                    <a:srgbClr val="3333CC"/>
                  </a:solidFill>
                  <a:latin typeface="Comic Sans MS" pitchFamily="66" charset="0"/>
                </a:rPr>
                <a:t>T</a:t>
              </a:r>
            </a:p>
          </p:txBody>
        </p:sp>
      </p:grpSp>
      <p:grpSp>
        <p:nvGrpSpPr>
          <p:cNvPr id="291879" name="Group 39"/>
          <p:cNvGrpSpPr>
            <a:grpSpLocks/>
          </p:cNvGrpSpPr>
          <p:nvPr/>
        </p:nvGrpSpPr>
        <p:grpSpPr bwMode="auto">
          <a:xfrm>
            <a:off x="5299075" y="3630613"/>
            <a:ext cx="1435100" cy="517525"/>
            <a:chOff x="3338" y="2255"/>
            <a:chExt cx="904" cy="326"/>
          </a:xfrm>
        </p:grpSpPr>
        <p:sp>
          <p:nvSpPr>
            <p:cNvPr id="81943" name="Freeform 40"/>
            <p:cNvSpPr>
              <a:spLocks/>
            </p:cNvSpPr>
            <p:nvPr/>
          </p:nvSpPr>
          <p:spPr bwMode="auto">
            <a:xfrm>
              <a:off x="3338" y="2351"/>
              <a:ext cx="400" cy="229"/>
            </a:xfrm>
            <a:custGeom>
              <a:avLst/>
              <a:gdLst>
                <a:gd name="T0" fmla="*/ 0 w 400"/>
                <a:gd name="T1" fmla="*/ 3 h 229"/>
                <a:gd name="T2" fmla="*/ 46 w 400"/>
                <a:gd name="T3" fmla="*/ 3 h 229"/>
                <a:gd name="T4" fmla="*/ 94 w 400"/>
                <a:gd name="T5" fmla="*/ 19 h 229"/>
                <a:gd name="T6" fmla="*/ 172 w 400"/>
                <a:gd name="T7" fmla="*/ 85 h 229"/>
                <a:gd name="T8" fmla="*/ 256 w 400"/>
                <a:gd name="T9" fmla="*/ 169 h 229"/>
                <a:gd name="T10" fmla="*/ 326 w 400"/>
                <a:gd name="T11" fmla="*/ 217 h 229"/>
                <a:gd name="T12" fmla="*/ 400 w 400"/>
                <a:gd name="T13" fmla="*/ 229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0" h="229">
                  <a:moveTo>
                    <a:pt x="0" y="3"/>
                  </a:moveTo>
                  <a:cubicBezTo>
                    <a:pt x="8" y="3"/>
                    <a:pt x="30" y="0"/>
                    <a:pt x="46" y="3"/>
                  </a:cubicBezTo>
                  <a:cubicBezTo>
                    <a:pt x="62" y="6"/>
                    <a:pt x="73" y="5"/>
                    <a:pt x="94" y="19"/>
                  </a:cubicBezTo>
                  <a:cubicBezTo>
                    <a:pt x="115" y="33"/>
                    <a:pt x="145" y="60"/>
                    <a:pt x="172" y="85"/>
                  </a:cubicBezTo>
                  <a:cubicBezTo>
                    <a:pt x="199" y="110"/>
                    <a:pt x="230" y="147"/>
                    <a:pt x="256" y="169"/>
                  </a:cubicBezTo>
                  <a:cubicBezTo>
                    <a:pt x="282" y="191"/>
                    <a:pt x="302" y="207"/>
                    <a:pt x="326" y="217"/>
                  </a:cubicBezTo>
                  <a:cubicBezTo>
                    <a:pt x="350" y="227"/>
                    <a:pt x="385" y="227"/>
                    <a:pt x="400" y="229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81944" name="Freeform 41"/>
            <p:cNvSpPr>
              <a:spLocks/>
            </p:cNvSpPr>
            <p:nvPr/>
          </p:nvSpPr>
          <p:spPr bwMode="auto">
            <a:xfrm>
              <a:off x="3748" y="2288"/>
              <a:ext cx="268" cy="293"/>
            </a:xfrm>
            <a:custGeom>
              <a:avLst/>
              <a:gdLst>
                <a:gd name="T0" fmla="*/ 0 w 268"/>
                <a:gd name="T1" fmla="*/ 293 h 293"/>
                <a:gd name="T2" fmla="*/ 92 w 268"/>
                <a:gd name="T3" fmla="*/ 258 h 293"/>
                <a:gd name="T4" fmla="*/ 140 w 268"/>
                <a:gd name="T5" fmla="*/ 172 h 293"/>
                <a:gd name="T6" fmla="*/ 182 w 268"/>
                <a:gd name="T7" fmla="*/ 82 h 293"/>
                <a:gd name="T8" fmla="*/ 230 w 268"/>
                <a:gd name="T9" fmla="*/ 40 h 293"/>
                <a:gd name="T10" fmla="*/ 268 w 268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" h="293">
                  <a:moveTo>
                    <a:pt x="0" y="293"/>
                  </a:moveTo>
                  <a:cubicBezTo>
                    <a:pt x="15" y="287"/>
                    <a:pt x="69" y="278"/>
                    <a:pt x="92" y="258"/>
                  </a:cubicBezTo>
                  <a:cubicBezTo>
                    <a:pt x="115" y="238"/>
                    <a:pt x="125" y="201"/>
                    <a:pt x="140" y="172"/>
                  </a:cubicBezTo>
                  <a:cubicBezTo>
                    <a:pt x="155" y="143"/>
                    <a:pt x="167" y="104"/>
                    <a:pt x="182" y="82"/>
                  </a:cubicBezTo>
                  <a:cubicBezTo>
                    <a:pt x="197" y="60"/>
                    <a:pt x="216" y="54"/>
                    <a:pt x="230" y="40"/>
                  </a:cubicBezTo>
                  <a:cubicBezTo>
                    <a:pt x="244" y="26"/>
                    <a:pt x="260" y="8"/>
                    <a:pt x="268" y="0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81945" name="Freeform 42"/>
            <p:cNvSpPr>
              <a:spLocks/>
            </p:cNvSpPr>
            <p:nvPr/>
          </p:nvSpPr>
          <p:spPr bwMode="auto">
            <a:xfrm>
              <a:off x="4020" y="2255"/>
              <a:ext cx="222" cy="41"/>
            </a:xfrm>
            <a:custGeom>
              <a:avLst/>
              <a:gdLst>
                <a:gd name="T0" fmla="*/ 0 w 222"/>
                <a:gd name="T1" fmla="*/ 25 h 41"/>
                <a:gd name="T2" fmla="*/ 52 w 222"/>
                <a:gd name="T3" fmla="*/ 5 h 41"/>
                <a:gd name="T4" fmla="*/ 110 w 222"/>
                <a:gd name="T5" fmla="*/ 1 h 41"/>
                <a:gd name="T6" fmla="*/ 158 w 222"/>
                <a:gd name="T7" fmla="*/ 11 h 41"/>
                <a:gd name="T8" fmla="*/ 200 w 222"/>
                <a:gd name="T9" fmla="*/ 33 h 41"/>
                <a:gd name="T10" fmla="*/ 222 w 222"/>
                <a:gd name="T11" fmla="*/ 4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2" h="41">
                  <a:moveTo>
                    <a:pt x="0" y="25"/>
                  </a:moveTo>
                  <a:cubicBezTo>
                    <a:pt x="9" y="22"/>
                    <a:pt x="34" y="9"/>
                    <a:pt x="52" y="5"/>
                  </a:cubicBezTo>
                  <a:cubicBezTo>
                    <a:pt x="70" y="1"/>
                    <a:pt x="92" y="0"/>
                    <a:pt x="110" y="1"/>
                  </a:cubicBezTo>
                  <a:cubicBezTo>
                    <a:pt x="128" y="2"/>
                    <a:pt x="143" y="6"/>
                    <a:pt x="158" y="11"/>
                  </a:cubicBezTo>
                  <a:cubicBezTo>
                    <a:pt x="173" y="16"/>
                    <a:pt x="189" y="28"/>
                    <a:pt x="200" y="33"/>
                  </a:cubicBezTo>
                  <a:cubicBezTo>
                    <a:pt x="211" y="38"/>
                    <a:pt x="218" y="39"/>
                    <a:pt x="222" y="41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91883" name="AutoShape 43"/>
          <p:cNvSpPr>
            <a:spLocks noChangeArrowheads="1"/>
          </p:cNvSpPr>
          <p:nvPr/>
        </p:nvSpPr>
        <p:spPr bwMode="auto">
          <a:xfrm>
            <a:off x="7235825" y="5157788"/>
            <a:ext cx="1908175" cy="1700212"/>
          </a:xfrm>
          <a:prstGeom prst="wedgeRoundRectCallout">
            <a:avLst>
              <a:gd name="adj1" fmla="val -205741"/>
              <a:gd name="adj2" fmla="val -11405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000000"/>
                </a:solidFill>
                <a:latin typeface="Comic Sans MS" pitchFamily="66" charset="0"/>
              </a:rPr>
              <a:t>Hoe beweegt +deeltje?</a:t>
            </a:r>
          </a:p>
        </p:txBody>
      </p:sp>
      <p:sp>
        <p:nvSpPr>
          <p:cNvPr id="291884" name="AutoShape 44"/>
          <p:cNvSpPr>
            <a:spLocks noChangeArrowheads="1"/>
          </p:cNvSpPr>
          <p:nvPr/>
        </p:nvSpPr>
        <p:spPr bwMode="auto">
          <a:xfrm>
            <a:off x="0" y="476250"/>
            <a:ext cx="1979613" cy="1223963"/>
          </a:xfrm>
          <a:prstGeom prst="wedgeRoundRectCallout">
            <a:avLst>
              <a:gd name="adj1" fmla="val 124176"/>
              <a:gd name="adj2" fmla="val 16686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3333CC"/>
                </a:solidFill>
                <a:latin typeface="Comic Sans MS" pitchFamily="66" charset="0"/>
              </a:rPr>
              <a:t>Richting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>
                <a:solidFill>
                  <a:srgbClr val="3333CC"/>
                </a:solidFill>
                <a:latin typeface="Comic Sans MS" pitchFamily="66" charset="0"/>
              </a:rPr>
              <a:t>I</a:t>
            </a:r>
            <a:r>
              <a:rPr lang="nl-NL" altLang="nl-NL" sz="2800" b="1" baseline="-25000">
                <a:solidFill>
                  <a:srgbClr val="3333CC"/>
                </a:solidFill>
                <a:latin typeface="Comic Sans MS" pitchFamily="66" charset="0"/>
              </a:rPr>
              <a:t>spoel</a:t>
            </a:r>
            <a:r>
              <a:rPr lang="nl-NL" altLang="nl-NL" sz="2800" b="1">
                <a:solidFill>
                  <a:srgbClr val="3333CC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91885" name="AutoShape 45"/>
          <p:cNvSpPr>
            <a:spLocks noChangeArrowheads="1"/>
          </p:cNvSpPr>
          <p:nvPr/>
        </p:nvSpPr>
        <p:spPr bwMode="auto">
          <a:xfrm rot="21069748" flipH="1">
            <a:off x="3230563" y="2794000"/>
            <a:ext cx="1303337" cy="581025"/>
          </a:xfrm>
          <a:prstGeom prst="curvedDownArrow">
            <a:avLst>
              <a:gd name="adj1" fmla="val 2804"/>
              <a:gd name="adj2" fmla="val 22452"/>
              <a:gd name="adj3" fmla="val 3333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291886" name="AutoShape 46"/>
          <p:cNvSpPr>
            <a:spLocks noChangeArrowheads="1"/>
          </p:cNvSpPr>
          <p:nvPr/>
        </p:nvSpPr>
        <p:spPr bwMode="auto">
          <a:xfrm>
            <a:off x="6804025" y="44450"/>
            <a:ext cx="2305050" cy="1368425"/>
          </a:xfrm>
          <a:prstGeom prst="wedgeRoundRectCallout">
            <a:avLst>
              <a:gd name="adj1" fmla="val -57574"/>
              <a:gd name="adj2" fmla="val 20777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altLang="nl-NL" sz="2800">
                <a:solidFill>
                  <a:srgbClr val="FF3300"/>
                </a:solidFill>
                <a:latin typeface="Comic Sans MS" pitchFamily="66" charset="0"/>
              </a:rPr>
              <a:t>+deeltje doorloopt spiraalbaan</a:t>
            </a:r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9238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91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29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9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1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29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29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9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2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0"/>
                                        <p:tgtEl>
                                          <p:spTgt spid="2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60" grpId="0" animBg="1"/>
      <p:bldP spid="291861" grpId="0"/>
      <p:bldP spid="291862" grpId="0" autoUpdateAnimBg="0"/>
      <p:bldP spid="291863" grpId="0" animBg="1"/>
      <p:bldP spid="291864" grpId="0" animBg="1"/>
      <p:bldP spid="291865" grpId="0" animBg="1"/>
      <p:bldP spid="291866" grpId="0" animBg="1"/>
      <p:bldP spid="291867" grpId="0" animBg="1"/>
      <p:bldP spid="291868" grpId="0"/>
      <p:bldP spid="291869" grpId="0"/>
      <p:bldP spid="291870" grpId="0"/>
      <p:bldP spid="291871" grpId="0"/>
      <p:bldP spid="291875" grpId="0" animBg="1"/>
      <p:bldP spid="291883" grpId="0" animBg="1"/>
      <p:bldP spid="291884" grpId="0" animBg="1"/>
      <p:bldP spid="291885" grpId="0" animBg="1"/>
      <p:bldP spid="2918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Eenheden van massa en energie: kg, u, J, MeV.</a:t>
            </a:r>
            <a:endParaRPr lang="nl-NL" altLang="nl-NL" sz="32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28588" y="584200"/>
            <a:ext cx="8961437" cy="6842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36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u = 1,66054.10</a:t>
            </a:r>
            <a:r>
              <a:rPr lang="en-US" altLang="nl-NL" sz="3600" b="1" baseline="30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-27</a:t>
            </a:r>
            <a:r>
              <a:rPr lang="en-US" altLang="nl-NL" sz="36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kg                          Tabel 7</a:t>
            </a:r>
            <a:endParaRPr lang="nl-NL" altLang="nl-NL" sz="36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mc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585788" y="2832100"/>
            <a:ext cx="53228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1,49242.10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-10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</a:t>
            </a:r>
            <a:endParaRPr lang="nl-NL" altLang="nl-NL" sz="3600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509" name="Rectangle 29"/>
          <p:cNvSpPr>
            <a:spLocks noChangeArrowheads="1"/>
          </p:cNvSpPr>
          <p:nvPr/>
        </p:nvSpPr>
        <p:spPr bwMode="auto">
          <a:xfrm>
            <a:off x="582613" y="2298700"/>
            <a:ext cx="8382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1,66054.10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-27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.(2,997925.10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nl-NL" altLang="nl-NL" sz="3600" b="1" baseline="3000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510" name="Rectangle 30"/>
          <p:cNvSpPr>
            <a:spLocks noChangeArrowheads="1"/>
          </p:cNvSpPr>
          <p:nvPr/>
        </p:nvSpPr>
        <p:spPr bwMode="auto">
          <a:xfrm>
            <a:off x="128588" y="4175125"/>
            <a:ext cx="8961437" cy="685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eV = 1,6021765.10</a:t>
            </a:r>
            <a:r>
              <a:rPr lang="en-US" altLang="nl-NL" sz="3600" b="1" baseline="3000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-16</a:t>
            </a:r>
            <a:r>
              <a:rPr lang="en-US" altLang="nl-NL" sz="36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                       Tabel 5</a:t>
            </a:r>
            <a:endParaRPr lang="nl-NL" altLang="nl-NL" sz="36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511" name="Rectangle 31"/>
          <p:cNvSpPr>
            <a:spLocks noChangeArrowheads="1"/>
          </p:cNvSpPr>
          <p:nvPr/>
        </p:nvSpPr>
        <p:spPr bwMode="auto">
          <a:xfrm>
            <a:off x="76200" y="4953000"/>
            <a:ext cx="906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u = 1,49242.10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-10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/1,6021765.10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-13 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</a:t>
            </a: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11125" y="6100763"/>
            <a:ext cx="8961438" cy="685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u = 931,49 MeV                                 Tabel 7</a:t>
            </a:r>
            <a:endParaRPr lang="nl-NL" altLang="nl-NL" sz="3600" b="1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588" y="1177925"/>
            <a:ext cx="91440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u omrekenen in J:</a:t>
            </a:r>
            <a:endParaRPr lang="nl-NL" altLang="nl-NL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0" y="3503613"/>
            <a:ext cx="914400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  <a:defRPr/>
            </a:pPr>
            <a:r>
              <a:rPr lang="en-US" altLang="nl-NL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u omrekenen in MeV = 10</a:t>
            </a:r>
            <a:r>
              <a:rPr lang="en-US" altLang="nl-NL" sz="3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altLang="nl-NL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eV:</a:t>
            </a:r>
            <a:endParaRPr lang="nl-NL" altLang="nl-NL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773113" y="5480050"/>
            <a:ext cx="33829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= 931,49.10</a:t>
            </a:r>
            <a:r>
              <a:rPr lang="en-US" altLang="nl-NL" sz="3600" b="1" baseline="3000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6</a:t>
            </a:r>
            <a:r>
              <a:rPr lang="en-US" altLang="nl-NL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eV</a:t>
            </a:r>
          </a:p>
        </p:txBody>
      </p:sp>
      <p:sp>
        <p:nvSpPr>
          <p:cNvPr id="148517" name="AutoShape 37"/>
          <p:cNvSpPr>
            <a:spLocks noChangeArrowheads="1"/>
          </p:cNvSpPr>
          <p:nvPr/>
        </p:nvSpPr>
        <p:spPr bwMode="auto">
          <a:xfrm>
            <a:off x="5381625" y="5365750"/>
            <a:ext cx="3671888" cy="1231900"/>
          </a:xfrm>
          <a:prstGeom prst="wedgeRoundRectCallout">
            <a:avLst>
              <a:gd name="adj1" fmla="val -167856"/>
              <a:gd name="adj2" fmla="val -39317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Hoeveel is 1 u ongeveer?</a:t>
            </a:r>
            <a:endParaRPr lang="nl-NL" altLang="nl-NL" sz="3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8516" name="AutoShape 36"/>
          <p:cNvSpPr>
            <a:spLocks noChangeArrowheads="1"/>
          </p:cNvSpPr>
          <p:nvPr/>
        </p:nvSpPr>
        <p:spPr bwMode="auto">
          <a:xfrm>
            <a:off x="5292725" y="4797425"/>
            <a:ext cx="3671888" cy="1584325"/>
          </a:xfrm>
          <a:prstGeom prst="wedgeRoundRectCallout">
            <a:avLst>
              <a:gd name="adj1" fmla="val -166125"/>
              <a:gd name="adj2" fmla="val -280963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massa proton: m</a:t>
            </a:r>
            <a:r>
              <a:rPr lang="en-US" altLang="nl-NL" sz="3200" baseline="-2500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n-US" altLang="nl-NL" sz="3200">
                <a:solidFill>
                  <a:srgbClr val="000000"/>
                </a:solidFill>
                <a:latin typeface="Comic Sans MS" pitchFamily="66" charset="0"/>
              </a:rPr>
              <a:t> = 1,007276 u (Tabel 7)</a:t>
            </a:r>
            <a:endParaRPr lang="nl-NL" altLang="nl-NL" sz="32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4493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8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utoUpdateAnimBg="0"/>
      <p:bldP spid="148485" grpId="0" animBg="1" autoUpdateAnimBg="0"/>
      <p:bldP spid="148486" grpId="0" autoUpdateAnimBg="0"/>
      <p:bldP spid="148488" grpId="0" autoUpdateAnimBg="0"/>
      <p:bldP spid="148509" grpId="0" autoUpdateAnimBg="0"/>
      <p:bldP spid="148510" grpId="0" animBg="1" autoUpdateAnimBg="0"/>
      <p:bldP spid="148511" grpId="0" autoUpdateAnimBg="0"/>
      <p:bldP spid="148512" grpId="0" animBg="1" autoUpdateAnimBg="0"/>
      <p:bldP spid="148513" grpId="0" autoUpdateAnimBg="0"/>
      <p:bldP spid="148514" grpId="0" autoUpdateAnimBg="0"/>
      <p:bldP spid="148515" grpId="0" autoUpdateAnimBg="0"/>
      <p:bldP spid="148517" grpId="0" animBg="1"/>
      <p:bldP spid="14851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JET j82-348c2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7" name="AutoShape 3"/>
          <p:cNvSpPr>
            <a:spLocks noChangeArrowheads="1"/>
          </p:cNvSpPr>
          <p:nvPr/>
        </p:nvSpPr>
        <p:spPr bwMode="auto">
          <a:xfrm>
            <a:off x="6553200" y="533400"/>
            <a:ext cx="2590800" cy="1095375"/>
          </a:xfrm>
          <a:prstGeom prst="wedgeRoundRectCallout">
            <a:avLst>
              <a:gd name="adj1" fmla="val -80148"/>
              <a:gd name="adj2" fmla="val 2840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000">
                <a:solidFill>
                  <a:srgbClr val="00CC99"/>
                </a:solidFill>
              </a:rPr>
              <a:t>8 transformatoren t.b.v. verhitting plasma</a:t>
            </a:r>
            <a:endParaRPr lang="nl-NL" altLang="nl-NL" sz="2000">
              <a:solidFill>
                <a:srgbClr val="00CC99"/>
              </a:solidFill>
            </a:endParaRPr>
          </a:p>
        </p:txBody>
      </p:sp>
      <p:sp>
        <p:nvSpPr>
          <p:cNvPr id="292868" name="AutoShape 4"/>
          <p:cNvSpPr>
            <a:spLocks noChangeArrowheads="1"/>
          </p:cNvSpPr>
          <p:nvPr/>
        </p:nvSpPr>
        <p:spPr bwMode="auto">
          <a:xfrm>
            <a:off x="6705600" y="2997200"/>
            <a:ext cx="2438400" cy="762000"/>
          </a:xfrm>
          <a:prstGeom prst="wedgeRoundRectCallout">
            <a:avLst>
              <a:gd name="adj1" fmla="val -149611"/>
              <a:gd name="adj2" fmla="val -1958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000">
                <a:solidFill>
                  <a:srgbClr val="00CC99"/>
                </a:solidFill>
              </a:rPr>
              <a:t>Torus met plasma is secundaire winding</a:t>
            </a:r>
            <a:endParaRPr lang="nl-NL" altLang="nl-NL" sz="2000">
              <a:solidFill>
                <a:srgbClr val="00CC99"/>
              </a:solidFill>
            </a:endParaRPr>
          </a:p>
        </p:txBody>
      </p:sp>
      <p:sp>
        <p:nvSpPr>
          <p:cNvPr id="292869" name="AutoShape 5"/>
          <p:cNvSpPr>
            <a:spLocks noChangeArrowheads="1"/>
          </p:cNvSpPr>
          <p:nvPr/>
        </p:nvSpPr>
        <p:spPr bwMode="auto">
          <a:xfrm>
            <a:off x="6227763" y="5791200"/>
            <a:ext cx="2916237" cy="1066800"/>
          </a:xfrm>
          <a:prstGeom prst="wedgeRoundRectCallout">
            <a:avLst>
              <a:gd name="adj1" fmla="val -162412"/>
              <a:gd name="adj2" fmla="val -3589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000" b="1">
                <a:solidFill>
                  <a:srgbClr val="3333CC"/>
                </a:solidFill>
              </a:rPr>
              <a:t>Supergeleidende spoel voor toroïdale veld t.b.v. opsluiting (4 K)</a:t>
            </a:r>
            <a:endParaRPr lang="nl-NL" altLang="nl-NL" sz="2000" b="1">
              <a:solidFill>
                <a:srgbClr val="3333CC"/>
              </a:solidFill>
            </a:endParaRPr>
          </a:p>
        </p:txBody>
      </p:sp>
      <p:sp>
        <p:nvSpPr>
          <p:cNvPr id="292870" name="AutoShape 6"/>
          <p:cNvSpPr>
            <a:spLocks noChangeArrowheads="1"/>
          </p:cNvSpPr>
          <p:nvPr/>
        </p:nvSpPr>
        <p:spPr bwMode="auto">
          <a:xfrm>
            <a:off x="6629400" y="1752600"/>
            <a:ext cx="2335213" cy="1100138"/>
          </a:xfrm>
          <a:prstGeom prst="wedgeRoundRectCallout">
            <a:avLst>
              <a:gd name="adj1" fmla="val -76444"/>
              <a:gd name="adj2" fmla="val -569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000">
                <a:solidFill>
                  <a:srgbClr val="00CC99"/>
                </a:solidFill>
              </a:rPr>
              <a:t>Primaire windingen weggelaten</a:t>
            </a:r>
            <a:endParaRPr lang="nl-NL" altLang="nl-NL" sz="200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1853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animBg="1" autoUpdateAnimBg="0"/>
      <p:bldP spid="292868" grpId="0" animBg="1" autoUpdateAnimBg="0"/>
      <p:bldP spid="292869" grpId="0" animBg="1" autoUpdateAnimBg="0"/>
      <p:bldP spid="292870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noFill/>
        </p:spPr>
        <p:txBody>
          <a:bodyPr/>
          <a:lstStyle/>
          <a:p>
            <a:pPr algn="l" eaLnBrk="1" hangingPunct="1"/>
            <a:r>
              <a:rPr lang="en-US" altLang="nl-NL" sz="4000" smtClean="0">
                <a:solidFill>
                  <a:srgbClr val="FF0000"/>
                </a:solidFill>
              </a:rPr>
              <a:t>Brandstofgebruik 1 GW centrale per jaar:</a:t>
            </a:r>
            <a:r>
              <a:rPr lang="en-US" altLang="nl-NL" sz="4000" smtClean="0">
                <a:solidFill>
                  <a:srgbClr val="000099"/>
                </a:solidFill>
              </a:rPr>
              <a:t> </a:t>
            </a:r>
          </a:p>
        </p:txBody>
      </p:sp>
      <p:graphicFrame>
        <p:nvGraphicFramePr>
          <p:cNvPr id="297987" name="Group 3"/>
          <p:cNvGraphicFramePr>
            <a:graphicFrameLocks noGrp="1"/>
          </p:cNvGraphicFramePr>
          <p:nvPr>
            <p:ph idx="1"/>
          </p:nvPr>
        </p:nvGraphicFramePr>
        <p:xfrm>
          <a:off x="323850" y="1052513"/>
          <a:ext cx="8351838" cy="4114800"/>
        </p:xfrm>
        <a:graphic>
          <a:graphicData uri="http://schemas.openxmlformats.org/drawingml/2006/table">
            <a:tbl>
              <a:tblPr/>
              <a:tblGrid>
                <a:gridCol w="2628900"/>
                <a:gridCol w="3295650"/>
                <a:gridCol w="2427288"/>
              </a:tblGrid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Brandstof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Hoeveelheid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€/kWh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Kolen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2,7.10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9  </a:t>
                      </a: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0,05-0,1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Olie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1,9.10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9  </a:t>
                      </a: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0,05-0,1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Splijting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1,1.10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  </a:t>
                      </a: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0,03 – 0,08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Fusie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100 kg D+ 150 kg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0,05-0,1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Windenergie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0,04-0,08</a:t>
                      </a:r>
                      <a:r>
                        <a:rPr kumimoji="0" lang="en-US" altLang="nl-NL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017" name="Text Box 33"/>
          <p:cNvSpPr txBox="1">
            <a:spLocks noChangeArrowheads="1"/>
          </p:cNvSpPr>
          <p:nvPr/>
        </p:nvSpPr>
        <p:spPr bwMode="auto">
          <a:xfrm>
            <a:off x="0" y="515778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solidFill>
                  <a:srgbClr val="000000"/>
                </a:solidFill>
              </a:rPr>
              <a:t>25 gram fusie-brandstof is genoeg voor de </a:t>
            </a:r>
            <a:r>
              <a:rPr lang="en-US" altLang="nl-NL" sz="2800" i="1">
                <a:solidFill>
                  <a:srgbClr val="000000"/>
                </a:solidFill>
              </a:rPr>
              <a:t>levenslange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>
                <a:solidFill>
                  <a:srgbClr val="000000"/>
                </a:solidFill>
              </a:rPr>
              <a:t>elektriciteitsbehoefte</a:t>
            </a:r>
            <a:r>
              <a:rPr lang="en-US" altLang="nl-NL" sz="2800">
                <a:solidFill>
                  <a:srgbClr val="000000"/>
                </a:solidFill>
              </a:rPr>
              <a:t> van een westers persoon.</a:t>
            </a:r>
          </a:p>
        </p:txBody>
      </p:sp>
      <p:sp>
        <p:nvSpPr>
          <p:cNvPr id="298018" name="Text Box 34"/>
          <p:cNvSpPr txBox="1">
            <a:spLocks noChangeArrowheads="1"/>
          </p:cNvSpPr>
          <p:nvPr/>
        </p:nvSpPr>
        <p:spPr bwMode="auto">
          <a:xfrm>
            <a:off x="0" y="599122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 baseline="30000">
                <a:solidFill>
                  <a:srgbClr val="3333CC"/>
                </a:solidFill>
              </a:rPr>
              <a:t>1 </a:t>
            </a:r>
            <a:r>
              <a:rPr lang="en-US" altLang="nl-NL" b="1">
                <a:solidFill>
                  <a:srgbClr val="3333CC"/>
                </a:solidFill>
              </a:rPr>
              <a:t>Subsidies, ontmanteling, opslag, verzekering e.d. niet meegerekend.</a:t>
            </a:r>
            <a:endParaRPr lang="en-US" altLang="nl-NL">
              <a:solidFill>
                <a:srgbClr val="3333C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nl-NL" b="1" baseline="30000">
                <a:solidFill>
                  <a:srgbClr val="3333CC"/>
                </a:solidFill>
              </a:rPr>
              <a:t>2 </a:t>
            </a:r>
            <a:r>
              <a:rPr lang="en-US" altLang="nl-NL" b="1">
                <a:solidFill>
                  <a:srgbClr val="3333CC"/>
                </a:solidFill>
              </a:rPr>
              <a:t>Bedragen afhankelijk van belanghebbende.</a:t>
            </a:r>
          </a:p>
        </p:txBody>
      </p:sp>
    </p:spTree>
    <p:extLst>
      <p:ext uri="{BB962C8B-B14F-4D97-AF65-F5344CB8AC3E}">
        <p14:creationId xmlns:p14="http://schemas.microsoft.com/office/powerpoint/2010/main" val="3929194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  <p:bldP spid="298017" grpId="0"/>
      <p:bldP spid="2980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nl-NL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BINAS Tabel 7: Waarden van enige constanten en grootheden.</a:t>
            </a:r>
            <a:endParaRPr lang="nl-NL" altLang="nl-NL" sz="2400" b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15696" name="Group 304"/>
          <p:cNvGraphicFramePr>
            <a:graphicFrameLocks noGrp="1"/>
          </p:cNvGraphicFramePr>
          <p:nvPr/>
        </p:nvGraphicFramePr>
        <p:xfrm>
          <a:off x="88900" y="527050"/>
          <a:ext cx="8964613" cy="4146998"/>
        </p:xfrm>
        <a:graphic>
          <a:graphicData uri="http://schemas.openxmlformats.org/drawingml/2006/table">
            <a:tbl>
              <a:tblPr/>
              <a:tblGrid>
                <a:gridCol w="1314450"/>
                <a:gridCol w="3097213"/>
                <a:gridCol w="1655762"/>
                <a:gridCol w="1800225"/>
                <a:gridCol w="1096963"/>
              </a:tblGrid>
              <a:tr h="457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symbool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naam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waarde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57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lichtsnelheid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2,99792458.10</a:t>
                      </a:r>
                      <a:r>
                        <a:rPr kumimoji="0" lang="nl-NL" altLang="nl-NL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 </a:t>
                      </a: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ms</a:t>
                      </a:r>
                      <a:r>
                        <a:rPr kumimoji="0" lang="nl-NL" altLang="nl-NL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57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symbool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naam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massa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57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nl-NL" altLang="nl-NL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-27</a:t>
                      </a: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kg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MeV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atomaire massa-eenheid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1,66054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931,49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nl-NL" altLang="nl-NL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rustmassa proton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1,007276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1,67262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938,27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nl-NL" altLang="nl-NL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nl-NL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rustmassa neutron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1,008665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1,67493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939,56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nl-NL" altLang="nl-NL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endParaRPr kumimoji="0" lang="nl-NL" altLang="nl-N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rustmassa elektron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0,00054858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0,000910939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0,51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5532" name="Rectangle 140"/>
          <p:cNvSpPr>
            <a:spLocks noChangeArrowheads="1"/>
          </p:cNvSpPr>
          <p:nvPr/>
        </p:nvSpPr>
        <p:spPr bwMode="auto">
          <a:xfrm>
            <a:off x="0" y="4899025"/>
            <a:ext cx="9180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BINAS Tabel 5: Eenheden.</a:t>
            </a:r>
            <a:r>
              <a:rPr lang="en-US" altLang="nl-NL" sz="24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 eV = 1,602.10-19 J</a:t>
            </a:r>
            <a:endParaRPr lang="nl-NL" altLang="nl-NL" sz="24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5533" name="Rectangle 141"/>
          <p:cNvSpPr>
            <a:spLocks noChangeArrowheads="1"/>
          </p:cNvSpPr>
          <p:nvPr/>
        </p:nvSpPr>
        <p:spPr bwMode="auto">
          <a:xfrm>
            <a:off x="0" y="5516563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BINAS Tabel 25: Isotopen.</a:t>
            </a:r>
            <a:r>
              <a:rPr lang="en-US" altLang="nl-NL" sz="24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Atoomnummer, symbool, massagetal, atoommassa, voorkomen (in de natuur), halveringstijd, verval en energie van het deeltje</a:t>
            </a:r>
            <a:endParaRPr lang="nl-NL" altLang="nl-NL" sz="2400" b="1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92877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utoUpdateAnimBg="0"/>
      <p:bldP spid="315532" grpId="0" autoUpdateAnimBg="0"/>
      <p:bldP spid="315533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B9D5FB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4003</Words>
  <Application>Microsoft Office PowerPoint</Application>
  <PresentationFormat>Diavoorstelling (4:3)</PresentationFormat>
  <Paragraphs>1181</Paragraphs>
  <Slides>81</Slides>
  <Notes>23</Notes>
  <HiddenSlides>3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81</vt:i4>
      </vt:variant>
    </vt:vector>
  </HeadingPairs>
  <TitlesOfParts>
    <vt:vector size="84" baseType="lpstr">
      <vt:lpstr>Standaardontwerp</vt:lpstr>
      <vt:lpstr>Vergelijking</vt:lpstr>
      <vt:lpstr>Grafiek</vt:lpstr>
      <vt:lpstr>Kernfysica</vt:lpstr>
      <vt:lpstr>1905: Einstein postuleert de equivalentie van massa en energie.</vt:lpstr>
      <vt:lpstr>1942: Enrico Fermi brengt de eerste kettingreactie op gang in een primitieve kerncentrale.</vt:lpstr>
      <vt:lpstr> a-straling:</vt:lpstr>
      <vt:lpstr>Splijtingsreactie opstellen:</vt:lpstr>
      <vt:lpstr>PowerPoint-presentatie</vt:lpstr>
      <vt:lpstr>Equivalentie van massa en energie.</vt:lpstr>
      <vt:lpstr>Eenheden van massa en energie: kg, u, J, MeV.</vt:lpstr>
      <vt:lpstr>BINAS Tabel 7: Waarden van enige constanten en grootheden.</vt:lpstr>
      <vt:lpstr>PowerPoint-presentatie</vt:lpstr>
      <vt:lpstr>PowerPoint-presentatie</vt:lpstr>
      <vt:lpstr>PowerPoint-presentatie</vt:lpstr>
      <vt:lpstr>PowerPoint-presentatie</vt:lpstr>
      <vt:lpstr>PowerPoint-presentatie</vt:lpstr>
      <vt:lpstr>Antimaterie</vt:lpstr>
      <vt:lpstr>Paarvorming in magnetisch veld</vt:lpstr>
      <vt:lpstr>PowerPoint-presentatie</vt:lpstr>
      <vt:lpstr>PowerPoint-presentatie</vt:lpstr>
      <vt:lpstr>PowerPoint-presentatie</vt:lpstr>
      <vt:lpstr>b- spectrum:</vt:lpstr>
      <vt:lpstr>a- spectrum:</vt:lpstr>
      <vt:lpstr>PowerPoint-presentatie</vt:lpstr>
      <vt:lpstr>Bindingsenergie per nucleon</vt:lpstr>
      <vt:lpstr>Toepassing: Bindingsenergie per nucleon:</vt:lpstr>
      <vt:lpstr>Voorbeeld: E = mc2                                              vwo</vt:lpstr>
      <vt:lpstr>PowerPoint-presentatie</vt:lpstr>
      <vt:lpstr>Kernsplijting van U-235 en kettingreactie.</vt:lpstr>
      <vt:lpstr>‘n Splijtingsreactie in een kerncentrale:</vt:lpstr>
      <vt:lpstr>Problemen:</vt:lpstr>
      <vt:lpstr>Reactiekans en neutronenergie.</vt:lpstr>
      <vt:lpstr>Vermogen kerncentrale (Pk) regelen met regelstaven:</vt:lpstr>
      <vt:lpstr>reactorkern</vt:lpstr>
      <vt:lpstr>Regelstaven of boor (borium)</vt:lpstr>
      <vt:lpstr>Hoge druk water reactor</vt:lpstr>
      <vt:lpstr>Reactorput (water als moderator)</vt:lpstr>
      <vt:lpstr>Koeltorens EDF centrale bij Nogent-sur-Seine</vt:lpstr>
      <vt:lpstr>Opslagbassin afgewerkte splijtstofstaven</vt:lpstr>
      <vt:lpstr>Transport afgewerkte staven naar opwerkingsfabriek</vt:lpstr>
      <vt:lpstr>Samenstelling nieuwe en “oude”splijtstofstaven</vt:lpstr>
      <vt:lpstr>Ingang opslag ruimte (2 m dik beton) hoogradioactief afval </vt:lpstr>
      <vt:lpstr>Opslag hoogradioactief afval uit Engeland/Frankrijk</vt:lpstr>
      <vt:lpstr>Detail opslagput (ruimte voor cilinders)</vt:lpstr>
      <vt:lpstr>Contrôle bij vertrek uit de centrale (Borsele)</vt:lpstr>
      <vt:lpstr>Ondergrondse opslag gezocht voor 250.000 jaar . . .</vt:lpstr>
      <vt:lpstr>Kernfusie: mogelijke fusiereacties met H-2:</vt:lpstr>
      <vt:lpstr>Voordelen van en problemen bij kernfusie</vt:lpstr>
      <vt:lpstr>Fusievoorwaarden</vt:lpstr>
      <vt:lpstr>Vier fusie-processen</vt:lpstr>
      <vt:lpstr>2. Tokamak</vt:lpstr>
      <vt:lpstr>PowerPoint-presentatie</vt:lpstr>
      <vt:lpstr>PowerPoint-presentatie</vt:lpstr>
      <vt:lpstr>PowerPoint-presentatie</vt:lpstr>
      <vt:lpstr>Tokamak fusiereactor (H-2 = D en H-3 = T)</vt:lpstr>
      <vt:lpstr>1–3 GW fusie-centrale</vt:lpstr>
      <vt:lpstr>Brandstofgebruik 1 GW centrale per jaar: </vt:lpstr>
      <vt:lpstr>Fusiestof voorraad:</vt:lpstr>
      <vt:lpstr>Einde</vt:lpstr>
      <vt:lpstr>Kernfysica</vt:lpstr>
      <vt:lpstr>1905: Einstein postuleert de equivalentie van massa en energie.</vt:lpstr>
      <vt:lpstr>1942: Enrico Fermi brengt de eerste kettingreactie op gang in een primitieve kerncentrale.</vt:lpstr>
      <vt:lpstr> a-straling:</vt:lpstr>
      <vt:lpstr>Splijtingsreactie:</vt:lpstr>
      <vt:lpstr>Equivalentie van massa en energie.</vt:lpstr>
      <vt:lpstr>u in kg of in MeV:</vt:lpstr>
      <vt:lpstr>PowerPoint-presentatie</vt:lpstr>
      <vt:lpstr>PowerPoint-presentatie</vt:lpstr>
      <vt:lpstr>‘n Kernsplijting</vt:lpstr>
      <vt:lpstr>PowerPoint-presentatie</vt:lpstr>
      <vt:lpstr>‘n Splijtingsreactie in een kerncentrale:</vt:lpstr>
      <vt:lpstr>Problemen:</vt:lpstr>
      <vt:lpstr>reactorkern</vt:lpstr>
      <vt:lpstr>Hoge druk water reactor</vt:lpstr>
      <vt:lpstr>Opslagbassin afgewerkte splijtstofstaven</vt:lpstr>
      <vt:lpstr>Ingang opslag ruimte (2 m dik beton) hoogradioactief afval </vt:lpstr>
      <vt:lpstr>Opslag hoogradioactief afval uit Engeland/Frankrijk</vt:lpstr>
      <vt:lpstr>Detail opslagput (ruimte voor cilinders)</vt:lpstr>
      <vt:lpstr>Fusiereacties met H-2:</vt:lpstr>
      <vt:lpstr>Fusievoorwaarden</vt:lpstr>
      <vt:lpstr>2. Tokamak</vt:lpstr>
      <vt:lpstr>PowerPoint-presentatie</vt:lpstr>
      <vt:lpstr>Brandstofgebruik 1 GW centrale per jaar: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Kernfysica</dc:title>
  <dc:creator>Ton&amp;Els</dc:creator>
  <cp:lastModifiedBy>Ton&amp;Els</cp:lastModifiedBy>
  <cp:revision>4</cp:revision>
  <dcterms:created xsi:type="dcterms:W3CDTF">2018-10-17T19:06:30Z</dcterms:created>
  <dcterms:modified xsi:type="dcterms:W3CDTF">2018-10-19T17:47:08Z</dcterms:modified>
</cp:coreProperties>
</file>