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85" r:id="rId4"/>
    <p:sldId id="286" r:id="rId5"/>
    <p:sldId id="288" r:id="rId6"/>
    <p:sldId id="262" r:id="rId7"/>
    <p:sldId id="289" r:id="rId8"/>
    <p:sldId id="268" r:id="rId9"/>
    <p:sldId id="301" r:id="rId10"/>
    <p:sldId id="269" r:id="rId11"/>
    <p:sldId id="291" r:id="rId12"/>
    <p:sldId id="296" r:id="rId13"/>
    <p:sldId id="297" r:id="rId14"/>
    <p:sldId id="292" r:id="rId15"/>
    <p:sldId id="293" r:id="rId16"/>
    <p:sldId id="294" r:id="rId17"/>
    <p:sldId id="295" r:id="rId18"/>
    <p:sldId id="299" r:id="rId19"/>
    <p:sldId id="298" r:id="rId20"/>
    <p:sldId id="300" r:id="rId21"/>
    <p:sldId id="303" r:id="rId22"/>
    <p:sldId id="284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6600"/>
    <a:srgbClr val="99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1DF7-F10E-4B99-998E-63A587E0B824}" type="datetimeFigureOut">
              <a:rPr lang="nl-NL" smtClean="0"/>
              <a:t>9-7-2021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FD18-F016-4D60-94A9-23D48549DA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44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E1C96-4732-478F-8D46-2BBA434F3ABC}" type="slidenum">
              <a:rPr lang="nl-NL" altLang="nl-NL">
                <a:solidFill>
                  <a:prstClr val="black"/>
                </a:solidFill>
              </a:rPr>
              <a:pPr/>
              <a:t>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5C372-099A-46C0-A33E-3B8FA7E746D9}" type="slidenum">
              <a:rPr lang="nl-NL" altLang="nl-NL">
                <a:solidFill>
                  <a:prstClr val="black"/>
                </a:solidFill>
              </a:rPr>
              <a:pPr/>
              <a:t>10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5C372-099A-46C0-A33E-3B8FA7E746D9}" type="slidenum">
              <a:rPr lang="nl-NL" altLang="nl-NL">
                <a:solidFill>
                  <a:prstClr val="black"/>
                </a:solidFill>
              </a:rPr>
              <a:pPr/>
              <a:t>11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5C372-099A-46C0-A33E-3B8FA7E746D9}" type="slidenum">
              <a:rPr lang="nl-NL" altLang="nl-NL">
                <a:solidFill>
                  <a:prstClr val="black"/>
                </a:solidFill>
              </a:rPr>
              <a:pPr/>
              <a:t>12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E9146-8CC3-4816-95FF-24CB03DC8244}" type="slidenum">
              <a:rPr lang="nl-NL" altLang="nl-NL">
                <a:solidFill>
                  <a:prstClr val="black"/>
                </a:solidFill>
              </a:rPr>
              <a:pPr/>
              <a:t>13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DB92-6825-4E04-89BE-30834043C392}" type="slidenum">
              <a:rPr lang="nl-NL" altLang="nl-NL">
                <a:solidFill>
                  <a:prstClr val="black"/>
                </a:solidFill>
              </a:rPr>
              <a:pPr/>
              <a:t>19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6DB92-6825-4E04-89BE-30834043C392}" type="slidenum">
              <a:rPr lang="nl-NL" altLang="nl-NL">
                <a:solidFill>
                  <a:prstClr val="black"/>
                </a:solidFill>
              </a:rPr>
              <a:pPr/>
              <a:t>20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A0DE7-F946-4E07-B2F9-A77330C67E1E}" type="slidenum">
              <a:rPr lang="nl-NL" altLang="nl-NL">
                <a:solidFill>
                  <a:prstClr val="black"/>
                </a:solidFill>
              </a:rPr>
              <a:pPr/>
              <a:t>21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0C9A4-D69A-4C23-AE40-BDDC87EB4B26}" type="slidenum">
              <a:rPr lang="nl-NL" altLang="nl-NL">
                <a:solidFill>
                  <a:prstClr val="black"/>
                </a:solidFill>
              </a:rPr>
              <a:pPr/>
              <a:t>22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9C898-E8D3-4B3B-885B-33B24394EA3B}" type="slidenum">
              <a:rPr lang="nl-NL" altLang="nl-NL">
                <a:solidFill>
                  <a:prstClr val="black"/>
                </a:solidFill>
              </a:rPr>
              <a:pPr/>
              <a:t>2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9C898-E8D3-4B3B-885B-33B24394EA3B}" type="slidenum">
              <a:rPr lang="nl-NL" altLang="nl-NL">
                <a:solidFill>
                  <a:prstClr val="black"/>
                </a:solidFill>
              </a:rPr>
              <a:pPr/>
              <a:t>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9C898-E8D3-4B3B-885B-33B24394EA3B}" type="slidenum">
              <a:rPr lang="nl-NL" altLang="nl-NL">
                <a:solidFill>
                  <a:prstClr val="black"/>
                </a:solidFill>
              </a:rPr>
              <a:pPr/>
              <a:t>4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9C898-E8D3-4B3B-885B-33B24394EA3B}" type="slidenum">
              <a:rPr lang="nl-NL" altLang="nl-NL">
                <a:solidFill>
                  <a:prstClr val="black"/>
                </a:solidFill>
              </a:rPr>
              <a:pPr/>
              <a:t>5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22C5B-5E71-4B70-AF9C-8B1FAB61BCDA}" type="slidenum">
              <a:rPr lang="nl-NL" altLang="nl-NL">
                <a:solidFill>
                  <a:prstClr val="black"/>
                </a:solidFill>
              </a:rPr>
              <a:pPr/>
              <a:t>6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22C5B-5E71-4B70-AF9C-8B1FAB61BCDA}" type="slidenum">
              <a:rPr lang="nl-NL" altLang="nl-NL">
                <a:solidFill>
                  <a:prstClr val="black"/>
                </a:solidFill>
              </a:rPr>
              <a:pPr/>
              <a:t>7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A0DE7-F946-4E07-B2F9-A77330C67E1E}" type="slidenum">
              <a:rPr lang="nl-NL" altLang="nl-NL">
                <a:solidFill>
                  <a:prstClr val="black"/>
                </a:solidFill>
              </a:rPr>
              <a:pPr/>
              <a:t>8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A0DE7-F946-4E07-B2F9-A77330C67E1E}" type="slidenum">
              <a:rPr lang="nl-NL" altLang="nl-NL">
                <a:solidFill>
                  <a:prstClr val="black"/>
                </a:solidFill>
              </a:rPr>
              <a:pPr/>
              <a:t>9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DD354-0765-4627-A80C-8B90239A489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B8A5-57B5-4033-ADFE-1978375BD0C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A57C1-F643-4F7D-8132-23862B7E0DF7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D2D30-5836-4611-8907-BFEEB487A678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2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3DFEA-8163-473B-BCE2-12428ACEE913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22DAF-C57F-4FDC-A9FB-6D1AE2D41B5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04C42-E576-4B96-B219-E372A00DD1E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F1114-27E5-41E3-AC16-286ACD017ECE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F0635-5657-4486-921F-D315C67AAC0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51269-5046-407B-AADA-8E4D9401D19D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9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E13DA-9B1C-4C29-9969-89C0DA27E741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4BF373-2A26-4370-BF66-EB5DE8CFA29A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4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11" Type="http://schemas.openxmlformats.org/officeDocument/2006/relationships/hyperlink" Target="http://www.agtijmensen.nl/" TargetMode="External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6.xml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08650"/>
            <a:ext cx="9144000" cy="4142673"/>
          </a:xfrm>
        </p:spPr>
        <p:txBody>
          <a:bodyPr anchor="t" anchorCtr="0">
            <a:spAutoFit/>
          </a:bodyPr>
          <a:lstStyle/>
          <a:p>
            <a:pPr marL="546100" indent="-546100">
              <a:buAutoNum type="arabicPeriod"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zwaartepunt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6100" indent="-546100"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Werklijn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arm van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kracht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Hefboomwet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AutoNum type="arabicPeriod"/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draaipunt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FontTx/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Katrollen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FontTx/>
              <a:buAutoNum type="arabicPeriod"/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Hefbomen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in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praktijk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 (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foto’s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)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Samenvatting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625475">
              <a:buAutoNum type="arabicPeriod"/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Einde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557338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3600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nl-NL" altLang="nl-NL" sz="3600" b="1" dirty="0">
              <a:solidFill>
                <a:srgbClr val="00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71192" y="-1539552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3" name="Groep 12"/>
          <p:cNvGrpSpPr/>
          <p:nvPr/>
        </p:nvGrpSpPr>
        <p:grpSpPr>
          <a:xfrm>
            <a:off x="0" y="6567353"/>
            <a:ext cx="4075921" cy="290647"/>
            <a:chOff x="-7977" y="6573814"/>
            <a:chExt cx="4075921" cy="290647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797446" y="6587462"/>
              <a:ext cx="327049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609600" indent="-6096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526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098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36575" indent="-5365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nl-NL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1"/>
                </a:rPr>
                <a:t>agtijmensen.nl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03072021</a:t>
              </a:r>
              <a:endParaRPr kumimoji="0" lang="nl-NL" altLang="nl-NL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7" y="6573814"/>
              <a:ext cx="817549" cy="288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Evenwichten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ctieknop: Verder of Volgende 1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-24473" y="50765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balk van 5,0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1000 N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3290150" y="4112042"/>
            <a:ext cx="6227763" cy="2787650"/>
            <a:chOff x="2046" y="2671"/>
            <a:chExt cx="3923" cy="1756"/>
          </a:xfrm>
        </p:grpSpPr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2158" y="3919"/>
              <a:ext cx="358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 rot="3180000">
              <a:off x="3977" y="740"/>
              <a:ext cx="62" cy="392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7" name="Rectangle 47"/>
            <p:cNvSpPr>
              <a:spLocks noChangeArrowheads="1"/>
            </p:cNvSpPr>
            <p:nvPr/>
          </p:nvSpPr>
          <p:spPr bwMode="auto">
            <a:xfrm>
              <a:off x="2159" y="3772"/>
              <a:ext cx="38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8379675" y="1294229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3901001" y="2021356"/>
            <a:ext cx="5153359" cy="4087784"/>
            <a:chOff x="3873705" y="2149528"/>
            <a:chExt cx="5153359" cy="4087784"/>
          </a:xfrm>
        </p:grpSpPr>
        <p:cxnSp>
          <p:nvCxnSpPr>
            <p:cNvPr id="6" name="Rechte verbindingslijn met pijl 5"/>
            <p:cNvCxnSpPr/>
            <p:nvPr/>
          </p:nvCxnSpPr>
          <p:spPr>
            <a:xfrm>
              <a:off x="8837530" y="2462213"/>
              <a:ext cx="0" cy="37746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/>
            <p:cNvCxnSpPr/>
            <p:nvPr/>
          </p:nvCxnSpPr>
          <p:spPr>
            <a:xfrm>
              <a:off x="3875088" y="6237312"/>
              <a:ext cx="4968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8" name="Text Box 18"/>
            <p:cNvSpPr txBox="1">
              <a:spLocks noChangeArrowheads="1"/>
            </p:cNvSpPr>
            <p:nvPr/>
          </p:nvSpPr>
          <p:spPr bwMode="auto">
            <a:xfrm>
              <a:off x="5757188" y="3415303"/>
              <a:ext cx="1099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/>
                <a:t>5,0 m</a:t>
              </a:r>
              <a:endParaRPr lang="nl-NL" altLang="nl-NL" sz="2400" dirty="0"/>
            </a:p>
          </p:txBody>
        </p:sp>
        <p:sp>
          <p:nvSpPr>
            <p:cNvPr id="46095" name="Freeform 15"/>
            <p:cNvSpPr>
              <a:spLocks noChangeAspect="1"/>
            </p:cNvSpPr>
            <p:nvPr/>
          </p:nvSpPr>
          <p:spPr bwMode="auto">
            <a:xfrm rot="120000">
              <a:off x="3873705" y="2149528"/>
              <a:ext cx="4827671" cy="3924000"/>
            </a:xfrm>
            <a:custGeom>
              <a:avLst/>
              <a:gdLst>
                <a:gd name="T0" fmla="*/ 0 w 2981"/>
                <a:gd name="T1" fmla="*/ 2423 h 2423"/>
                <a:gd name="T2" fmla="*/ 2981 w 2981"/>
                <a:gd name="T3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81" h="2423">
                  <a:moveTo>
                    <a:pt x="0" y="2423"/>
                  </a:moveTo>
                  <a:lnTo>
                    <a:pt x="2981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prstDash val="sys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9" name="Text Box 18"/>
            <p:cNvSpPr txBox="1">
              <a:spLocks noChangeArrowheads="1"/>
            </p:cNvSpPr>
            <p:nvPr/>
          </p:nvSpPr>
          <p:spPr bwMode="auto">
            <a:xfrm>
              <a:off x="6065326" y="5764016"/>
              <a:ext cx="1099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/>
                <a:t>4,0 m</a:t>
              </a:r>
              <a:endParaRPr lang="nl-NL" altLang="nl-NL" sz="2400" dirty="0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7927948" y="4056874"/>
              <a:ext cx="109911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/>
                <a:t>3,0 m</a:t>
              </a:r>
              <a:endParaRPr lang="nl-NL" altLang="nl-NL" sz="2400" dirty="0"/>
            </a:p>
          </p:txBody>
        </p:sp>
      </p:grp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-24473" y="2054317"/>
            <a:ext cx="91846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-24473" y="2580051"/>
            <a:ext cx="313186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991052" y="4637978"/>
            <a:ext cx="1513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2286946" y="3121804"/>
            <a:ext cx="13784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-24473" y="3621339"/>
            <a:ext cx="2995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N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ctieknop: Verder of Volgende 3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-24473" y="1023209"/>
            <a:ext cx="2217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altLang="nl-NL" sz="28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-24473" y="1538763"/>
            <a:ext cx="1458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 txBox="1">
            <a:spLocks noChangeArrowheads="1"/>
          </p:cNvSpPr>
          <p:nvPr/>
        </p:nvSpPr>
        <p:spPr bwMode="auto">
          <a:xfrm>
            <a:off x="-24473" y="4652447"/>
            <a:ext cx="27552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-24473" y="4136893"/>
            <a:ext cx="5112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toepassen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 txBox="1">
            <a:spLocks noChangeArrowheads="1"/>
          </p:cNvSpPr>
          <p:nvPr/>
        </p:nvSpPr>
        <p:spPr bwMode="auto">
          <a:xfrm>
            <a:off x="-24473" y="5178181"/>
            <a:ext cx="391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 = 1000. 2,0 →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1"/>
          <p:cNvSpPr txBox="1">
            <a:spLocks noChangeArrowheads="1"/>
          </p:cNvSpPr>
          <p:nvPr/>
        </p:nvSpPr>
        <p:spPr bwMode="auto">
          <a:xfrm>
            <a:off x="-24473" y="5703912"/>
            <a:ext cx="42973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500 = 5,0.10</a:t>
            </a:r>
            <a:r>
              <a:rPr lang="en-US" altLang="nl-NL" sz="2800" kern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1"/>
          <p:cNvSpPr txBox="1">
            <a:spLocks noChangeArrowheads="1"/>
          </p:cNvSpPr>
          <p:nvPr/>
        </p:nvSpPr>
        <p:spPr bwMode="auto">
          <a:xfrm>
            <a:off x="1049235" y="3121804"/>
            <a:ext cx="14132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4,0/2 =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3923927" y="6297081"/>
            <a:ext cx="2592000" cy="579438"/>
            <a:chOff x="3923927" y="6346489"/>
            <a:chExt cx="2592000" cy="579438"/>
          </a:xfrm>
        </p:grpSpPr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4968820" y="6346489"/>
              <a:ext cx="762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err="1" smtClean="0">
                  <a:solidFill>
                    <a:srgbClr val="FF0000"/>
                  </a:solidFill>
                </a:rPr>
                <a:t>r</a:t>
              </a:r>
              <a:r>
                <a:rPr lang="en-US" altLang="nl-NL" sz="3200" baseline="-25000" dirty="0" err="1" smtClean="0">
                  <a:solidFill>
                    <a:srgbClr val="FF0000"/>
                  </a:solidFill>
                </a:rPr>
                <a:t>z</a:t>
              </a:r>
              <a:endParaRPr lang="nl-NL" altLang="nl-NL" sz="3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6094" name="Freeform 14"/>
            <p:cNvSpPr>
              <a:spLocks/>
            </p:cNvSpPr>
            <p:nvPr/>
          </p:nvSpPr>
          <p:spPr bwMode="auto">
            <a:xfrm>
              <a:off x="3923927" y="6493812"/>
              <a:ext cx="2592000" cy="12700"/>
            </a:xfrm>
            <a:custGeom>
              <a:avLst/>
              <a:gdLst>
                <a:gd name="T0" fmla="*/ 0 w 1527"/>
                <a:gd name="T1" fmla="*/ 0 h 8"/>
                <a:gd name="T2" fmla="*/ 1527 w 1527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7" h="8">
                  <a:moveTo>
                    <a:pt x="0" y="0"/>
                  </a:moveTo>
                  <a:lnTo>
                    <a:pt x="1527" y="8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ep 58"/>
          <p:cNvGrpSpPr/>
          <p:nvPr/>
        </p:nvGrpSpPr>
        <p:grpSpPr>
          <a:xfrm>
            <a:off x="3924887" y="6093296"/>
            <a:ext cx="4932000" cy="579438"/>
            <a:chOff x="3972251" y="6359067"/>
            <a:chExt cx="4932000" cy="579438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665676" y="6359067"/>
              <a:ext cx="762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200" dirty="0" smtClean="0">
                  <a:solidFill>
                    <a:srgbClr val="FF0000"/>
                  </a:solidFill>
                </a:rPr>
                <a:t>r</a:t>
              </a:r>
              <a:r>
                <a:rPr lang="en-US" altLang="nl-NL" sz="3200" baseline="-25000" dirty="0" smtClean="0">
                  <a:solidFill>
                    <a:srgbClr val="FF0000"/>
                  </a:solidFill>
                </a:rPr>
                <a:t>1</a:t>
              </a:r>
              <a:endParaRPr lang="nl-NL" altLang="nl-NL" sz="3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3972251" y="6493812"/>
              <a:ext cx="4932000" cy="12700"/>
            </a:xfrm>
            <a:custGeom>
              <a:avLst/>
              <a:gdLst>
                <a:gd name="T0" fmla="*/ 0 w 1527"/>
                <a:gd name="T1" fmla="*/ 0 h 8"/>
                <a:gd name="T2" fmla="*/ 1527 w 1527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27" h="8">
                  <a:moveTo>
                    <a:pt x="0" y="0"/>
                  </a:moveTo>
                  <a:lnTo>
                    <a:pt x="1527" y="8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 bwMode="auto">
          <a:xfrm>
            <a:off x="7455715" y="492356"/>
            <a:ext cx="1380641" cy="40011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werklijn </a:t>
            </a:r>
            <a:r>
              <a:rPr lang="nl-NL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000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sz="2000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kstvak 62"/>
          <p:cNvSpPr txBox="1"/>
          <p:nvPr/>
        </p:nvSpPr>
        <p:spPr bwMode="auto">
          <a:xfrm>
            <a:off x="5157026" y="2812860"/>
            <a:ext cx="1380641" cy="40011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werklijn </a:t>
            </a:r>
            <a:r>
              <a:rPr lang="nl-NL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2000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sz="2000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4473" y="-7899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4/7: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6543984" y="2601498"/>
            <a:ext cx="1587" cy="4038600"/>
          </a:xfrm>
          <a:custGeom>
            <a:avLst/>
            <a:gdLst>
              <a:gd name="T0" fmla="*/ 0 w 1"/>
              <a:gd name="T1" fmla="*/ 0 h 2544"/>
              <a:gd name="T2" fmla="*/ 0 w 1"/>
              <a:gd name="T3" fmla="*/ 2544 h 25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544">
                <a:moveTo>
                  <a:pt x="0" y="0"/>
                </a:moveTo>
                <a:lnTo>
                  <a:pt x="0" y="2544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/>
          </a:p>
        </p:txBody>
      </p:sp>
      <p:sp>
        <p:nvSpPr>
          <p:cNvPr id="46089" name="Freeform 9"/>
          <p:cNvSpPr>
            <a:spLocks noChangeAspect="1"/>
          </p:cNvSpPr>
          <p:nvPr/>
        </p:nvSpPr>
        <p:spPr bwMode="auto">
          <a:xfrm rot="2340000">
            <a:off x="6930144" y="1164343"/>
            <a:ext cx="3881224" cy="4788000"/>
          </a:xfrm>
          <a:custGeom>
            <a:avLst/>
            <a:gdLst>
              <a:gd name="T0" fmla="*/ 0 w 1272"/>
              <a:gd name="T1" fmla="*/ 0 h 1548"/>
              <a:gd name="T2" fmla="*/ 1272 w 1272"/>
              <a:gd name="T3" fmla="*/ 1548 h 15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548">
                <a:moveTo>
                  <a:pt x="0" y="0"/>
                </a:moveTo>
                <a:lnTo>
                  <a:pt x="1272" y="1548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46099" name="Freeform 19"/>
          <p:cNvSpPr>
            <a:spLocks/>
          </p:cNvSpPr>
          <p:nvPr/>
        </p:nvSpPr>
        <p:spPr bwMode="auto">
          <a:xfrm rot="2340000">
            <a:off x="8451979" y="1129129"/>
            <a:ext cx="849313" cy="1054100"/>
          </a:xfrm>
          <a:custGeom>
            <a:avLst/>
            <a:gdLst>
              <a:gd name="T0" fmla="*/ 535 w 535"/>
              <a:gd name="T1" fmla="*/ 664 h 664"/>
              <a:gd name="T2" fmla="*/ 0 w 535"/>
              <a:gd name="T3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35" h="664">
                <a:moveTo>
                  <a:pt x="535" y="664"/>
                </a:move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137" name="Group 57"/>
          <p:cNvGrpSpPr>
            <a:grpSpLocks/>
          </p:cNvGrpSpPr>
          <p:nvPr/>
        </p:nvGrpSpPr>
        <p:grpSpPr bwMode="auto">
          <a:xfrm>
            <a:off x="6538175" y="3935836"/>
            <a:ext cx="762000" cy="1622427"/>
            <a:chOff x="4092" y="2560"/>
            <a:chExt cx="480" cy="1022"/>
          </a:xfrm>
        </p:grpSpPr>
        <p:grpSp>
          <p:nvGrpSpPr>
            <p:cNvPr id="46136" name="Group 56"/>
            <p:cNvGrpSpPr>
              <a:grpSpLocks/>
            </p:cNvGrpSpPr>
            <p:nvPr/>
          </p:nvGrpSpPr>
          <p:grpSpPr bwMode="auto">
            <a:xfrm>
              <a:off x="4092" y="2560"/>
              <a:ext cx="480" cy="734"/>
              <a:chOff x="4092" y="2560"/>
              <a:chExt cx="480" cy="734"/>
            </a:xfrm>
          </p:grpSpPr>
          <p:sp>
            <p:nvSpPr>
              <p:cNvPr id="46097" name="Text Box 17"/>
              <p:cNvSpPr txBox="1">
                <a:spLocks noChangeArrowheads="1"/>
              </p:cNvSpPr>
              <p:nvPr/>
            </p:nvSpPr>
            <p:spPr bwMode="auto">
              <a:xfrm>
                <a:off x="4092" y="2964"/>
                <a:ext cx="48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nl-NL" altLang="nl-NL" sz="28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28" name="Rectangle 48"/>
              <p:cNvSpPr>
                <a:spLocks noChangeArrowheads="1"/>
              </p:cNvSpPr>
              <p:nvPr/>
            </p:nvSpPr>
            <p:spPr bwMode="auto">
              <a:xfrm>
                <a:off x="4109" y="2560"/>
                <a:ext cx="38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endParaRPr lang="nl-NL" altLang="nl-NL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087" name="Freeform 7"/>
            <p:cNvSpPr>
              <a:spLocks/>
            </p:cNvSpPr>
            <p:nvPr/>
          </p:nvSpPr>
          <p:spPr bwMode="auto">
            <a:xfrm>
              <a:off x="4097" y="2652"/>
              <a:ext cx="1" cy="93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hthoek 2"/>
          <p:cNvSpPr/>
          <p:nvPr/>
        </p:nvSpPr>
        <p:spPr>
          <a:xfrm>
            <a:off x="363888" y="3105785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516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092" grpId="0"/>
      <p:bldP spid="46102" grpId="0"/>
      <p:bldP spid="46110" grpId="0"/>
      <p:bldP spid="46130" grpId="0"/>
      <p:bldP spid="46132" grpId="0"/>
      <p:bldP spid="38" grpId="0"/>
      <p:bldP spid="39" grpId="0"/>
      <p:bldP spid="40" grpId="0"/>
      <p:bldP spid="41" grpId="0"/>
      <p:bldP spid="42" grpId="0"/>
      <p:bldP spid="45" grpId="0"/>
      <p:bldP spid="51" grpId="0"/>
      <p:bldP spid="12" grpId="0"/>
      <p:bldP spid="63" grpId="0"/>
      <p:bldP spid="2" grpId="0"/>
      <p:bldP spid="46086" grpId="0" animBg="1"/>
      <p:bldP spid="46089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-13356" y="1679103"/>
            <a:ext cx="313186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991052" y="4637978"/>
            <a:ext cx="1513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ctieknop: Verder of Volgende 3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-13356" y="559701"/>
            <a:ext cx="7537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8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-13356" y="1119402"/>
            <a:ext cx="1458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 txBox="1">
            <a:spLocks noChangeArrowheads="1"/>
          </p:cNvSpPr>
          <p:nvPr/>
        </p:nvSpPr>
        <p:spPr bwMode="auto">
          <a:xfrm>
            <a:off x="-13356" y="2808685"/>
            <a:ext cx="27552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-13356" y="2248984"/>
            <a:ext cx="9746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omlaag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 txBox="1">
            <a:spLocks noChangeArrowheads="1"/>
          </p:cNvSpPr>
          <p:nvPr/>
        </p:nvSpPr>
        <p:spPr bwMode="auto">
          <a:xfrm>
            <a:off x="-13356" y="3378566"/>
            <a:ext cx="391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+ 500 = 1000 →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1"/>
          <p:cNvSpPr txBox="1">
            <a:spLocks noChangeArrowheads="1"/>
          </p:cNvSpPr>
          <p:nvPr/>
        </p:nvSpPr>
        <p:spPr bwMode="auto">
          <a:xfrm>
            <a:off x="-13356" y="3948448"/>
            <a:ext cx="429732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500 = 5,0.10</a:t>
            </a:r>
            <a:r>
              <a:rPr lang="en-US" altLang="nl-NL" sz="2800" kern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275321" y="1419646"/>
            <a:ext cx="6227763" cy="5480055"/>
            <a:chOff x="3248025" y="1547818"/>
            <a:chExt cx="6227763" cy="5480055"/>
          </a:xfrm>
        </p:grpSpPr>
        <p:grpSp>
          <p:nvGrpSpPr>
            <p:cNvPr id="46138" name="Group 58"/>
            <p:cNvGrpSpPr>
              <a:grpSpLocks/>
            </p:cNvGrpSpPr>
            <p:nvPr/>
          </p:nvGrpSpPr>
          <p:grpSpPr bwMode="auto">
            <a:xfrm>
              <a:off x="3248025" y="1547818"/>
              <a:ext cx="6227763" cy="5480055"/>
              <a:chOff x="2046" y="975"/>
              <a:chExt cx="3923" cy="3452"/>
            </a:xfrm>
          </p:grpSpPr>
          <p:grpSp>
            <p:nvGrpSpPr>
              <p:cNvPr id="46129" name="Group 49"/>
              <p:cNvGrpSpPr>
                <a:grpSpLocks/>
              </p:cNvGrpSpPr>
              <p:nvPr/>
            </p:nvGrpSpPr>
            <p:grpSpPr bwMode="auto">
              <a:xfrm>
                <a:off x="2046" y="2671"/>
                <a:ext cx="3923" cy="1756"/>
                <a:chOff x="2046" y="2671"/>
                <a:chExt cx="3923" cy="1756"/>
              </a:xfrm>
            </p:grpSpPr>
            <p:sp>
              <p:nvSpPr>
                <p:cNvPr id="46090" name="Rectangle 10"/>
                <p:cNvSpPr>
                  <a:spLocks noChangeArrowheads="1"/>
                </p:cNvSpPr>
                <p:nvPr/>
              </p:nvSpPr>
              <p:spPr bwMode="auto">
                <a:xfrm>
                  <a:off x="2177" y="3919"/>
                  <a:ext cx="3583" cy="50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83" name="Rectangle 3"/>
                <p:cNvSpPr>
                  <a:spLocks noChangeArrowheads="1"/>
                </p:cNvSpPr>
                <p:nvPr/>
              </p:nvSpPr>
              <p:spPr bwMode="auto">
                <a:xfrm rot="3180000">
                  <a:off x="3977" y="740"/>
                  <a:ext cx="62" cy="392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27" name="Rectangle 47"/>
                <p:cNvSpPr>
                  <a:spLocks noChangeArrowheads="1"/>
                </p:cNvSpPr>
                <p:nvPr/>
              </p:nvSpPr>
              <p:spPr bwMode="auto">
                <a:xfrm>
                  <a:off x="2159" y="3772"/>
                  <a:ext cx="38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nl-NL" altLang="nl-NL" sz="2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088" name="Text Box 8"/>
              <p:cNvSpPr txBox="1">
                <a:spLocks noChangeArrowheads="1"/>
              </p:cNvSpPr>
              <p:nvPr/>
            </p:nvSpPr>
            <p:spPr bwMode="auto">
              <a:xfrm>
                <a:off x="4224" y="1036"/>
                <a:ext cx="13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500 N</a:t>
                </a:r>
                <a:endParaRPr lang="nl-NL" altLang="nl-NL" sz="24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6137" name="Group 57"/>
              <p:cNvGrpSpPr>
                <a:grpSpLocks/>
              </p:cNvGrpSpPr>
              <p:nvPr/>
            </p:nvGrpSpPr>
            <p:grpSpPr bwMode="auto">
              <a:xfrm>
                <a:off x="4092" y="2560"/>
                <a:ext cx="480" cy="1018"/>
                <a:chOff x="4092" y="2560"/>
                <a:chExt cx="480" cy="1018"/>
              </a:xfrm>
            </p:grpSpPr>
            <p:sp>
              <p:nvSpPr>
                <p:cNvPr id="46087" name="Freeform 7"/>
                <p:cNvSpPr>
                  <a:spLocks/>
                </p:cNvSpPr>
                <p:nvPr/>
              </p:nvSpPr>
              <p:spPr bwMode="auto">
                <a:xfrm>
                  <a:off x="4105" y="2648"/>
                  <a:ext cx="1" cy="930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57150" cmpd="sng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136" name="Group 56"/>
                <p:cNvGrpSpPr>
                  <a:grpSpLocks/>
                </p:cNvGrpSpPr>
                <p:nvPr/>
              </p:nvGrpSpPr>
              <p:grpSpPr bwMode="auto">
                <a:xfrm>
                  <a:off x="4092" y="2560"/>
                  <a:ext cx="480" cy="734"/>
                  <a:chOff x="4092" y="2560"/>
                  <a:chExt cx="480" cy="734"/>
                </a:xfrm>
              </p:grpSpPr>
              <p:sp>
                <p:nvSpPr>
                  <p:cNvPr id="4609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2" y="2964"/>
                    <a:ext cx="48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sz="2800" baseline="-25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</a:t>
                    </a:r>
                    <a:endParaRPr lang="nl-NL" altLang="nl-NL" sz="2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2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109" y="2560"/>
                    <a:ext cx="385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</a:t>
                    </a:r>
                    <a:endParaRPr lang="nl-NL" altLang="nl-NL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6099" name="Freeform 19"/>
              <p:cNvSpPr>
                <a:spLocks noChangeAspect="1"/>
              </p:cNvSpPr>
              <p:nvPr/>
            </p:nvSpPr>
            <p:spPr bwMode="auto">
              <a:xfrm rot="2340000">
                <a:off x="5386" y="975"/>
                <a:ext cx="369" cy="454"/>
              </a:xfrm>
              <a:custGeom>
                <a:avLst/>
                <a:gdLst>
                  <a:gd name="T0" fmla="*/ 535 w 535"/>
                  <a:gd name="T1" fmla="*/ 664 h 664"/>
                  <a:gd name="T2" fmla="*/ 0 w 535"/>
                  <a:gd name="T3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5" h="664">
                    <a:moveTo>
                      <a:pt x="535" y="664"/>
                    </a:move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ep 8"/>
            <p:cNvGrpSpPr/>
            <p:nvPr/>
          </p:nvGrpSpPr>
          <p:grpSpPr>
            <a:xfrm>
              <a:off x="3873705" y="2149528"/>
              <a:ext cx="5153359" cy="4087784"/>
              <a:chOff x="3873705" y="2149528"/>
              <a:chExt cx="5153359" cy="4087784"/>
            </a:xfrm>
          </p:grpSpPr>
          <p:cxnSp>
            <p:nvCxnSpPr>
              <p:cNvPr id="8" name="Rechte verbindingslijn 7"/>
              <p:cNvCxnSpPr/>
              <p:nvPr/>
            </p:nvCxnSpPr>
            <p:spPr>
              <a:xfrm>
                <a:off x="3875088" y="6237312"/>
                <a:ext cx="496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Rechte verbindingslijn met pijl 5"/>
              <p:cNvCxnSpPr/>
              <p:nvPr/>
            </p:nvCxnSpPr>
            <p:spPr>
              <a:xfrm>
                <a:off x="8837530" y="2462213"/>
                <a:ext cx="0" cy="377462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098" name="Text Box 18"/>
              <p:cNvSpPr txBox="1">
                <a:spLocks noChangeArrowheads="1"/>
              </p:cNvSpPr>
              <p:nvPr/>
            </p:nvSpPr>
            <p:spPr bwMode="auto">
              <a:xfrm>
                <a:off x="5757188" y="3415303"/>
                <a:ext cx="109911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/>
                  <a:t>5,0 m</a:t>
                </a:r>
                <a:endParaRPr lang="nl-NL" altLang="nl-NL" sz="2400" dirty="0"/>
              </a:p>
            </p:txBody>
          </p:sp>
          <p:sp>
            <p:nvSpPr>
              <p:cNvPr id="46095" name="Freeform 15"/>
              <p:cNvSpPr>
                <a:spLocks noChangeAspect="1"/>
              </p:cNvSpPr>
              <p:nvPr/>
            </p:nvSpPr>
            <p:spPr bwMode="auto">
              <a:xfrm rot="120000">
                <a:off x="3873705" y="2149528"/>
                <a:ext cx="4827671" cy="3924000"/>
              </a:xfrm>
              <a:custGeom>
                <a:avLst/>
                <a:gdLst>
                  <a:gd name="T0" fmla="*/ 0 w 2981"/>
                  <a:gd name="T1" fmla="*/ 2423 h 2423"/>
                  <a:gd name="T2" fmla="*/ 2981 w 2981"/>
                  <a:gd name="T3" fmla="*/ 0 h 2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81" h="2423">
                    <a:moveTo>
                      <a:pt x="0" y="2423"/>
                    </a:moveTo>
                    <a:lnTo>
                      <a:pt x="2981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sys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6065326" y="5764016"/>
                <a:ext cx="109911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/>
                  <a:t>4,0 m</a:t>
                </a:r>
                <a:endParaRPr lang="nl-NL" altLang="nl-NL" sz="2400" dirty="0"/>
              </a:p>
            </p:txBody>
          </p: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7927948" y="4056874"/>
                <a:ext cx="109911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/>
                  <a:t>3,0 m</a:t>
                </a:r>
                <a:endParaRPr lang="nl-NL" altLang="nl-NL" sz="2400" dirty="0"/>
              </a:p>
            </p:txBody>
          </p:sp>
        </p:grpSp>
      </p:grp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3357" y="0"/>
            <a:ext cx="9184653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5/7: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/>
          </a:p>
        </p:txBody>
      </p:sp>
      <p:grpSp>
        <p:nvGrpSpPr>
          <p:cNvPr id="3" name="Groep 2"/>
          <p:cNvGrpSpPr/>
          <p:nvPr/>
        </p:nvGrpSpPr>
        <p:grpSpPr>
          <a:xfrm>
            <a:off x="3522859" y="4663627"/>
            <a:ext cx="725454" cy="1292450"/>
            <a:chOff x="3522859" y="4663627"/>
            <a:chExt cx="725454" cy="1292450"/>
          </a:xfrm>
        </p:grpSpPr>
        <p:sp>
          <p:nvSpPr>
            <p:cNvPr id="34" name="Freeform 19"/>
            <p:cNvSpPr>
              <a:spLocks noChangeAspect="1"/>
            </p:cNvSpPr>
            <p:nvPr/>
          </p:nvSpPr>
          <p:spPr bwMode="auto">
            <a:xfrm rot="2340000">
              <a:off x="3652297" y="5236077"/>
              <a:ext cx="580121" cy="720000"/>
            </a:xfrm>
            <a:custGeom>
              <a:avLst/>
              <a:gdLst>
                <a:gd name="T0" fmla="*/ 535 w 535"/>
                <a:gd name="T1" fmla="*/ 664 h 664"/>
                <a:gd name="T2" fmla="*/ 0 w 535"/>
                <a:gd name="T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5" h="664">
                  <a:moveTo>
                    <a:pt x="535" y="664"/>
                  </a:move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3522859" y="4663627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kstvak 43"/>
          <p:cNvSpPr txBox="1"/>
          <p:nvPr/>
        </p:nvSpPr>
        <p:spPr bwMode="auto">
          <a:xfrm>
            <a:off x="44342" y="4481847"/>
            <a:ext cx="330348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Horizontale krachten zijn er niet.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Daarvoor geldt dus ook dat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0.</a:t>
            </a:r>
          </a:p>
        </p:txBody>
      </p:sp>
    </p:spTree>
    <p:extLst>
      <p:ext uri="{BB962C8B-B14F-4D97-AF65-F5344CB8AC3E}">
        <p14:creationId xmlns:p14="http://schemas.microsoft.com/office/powerpoint/2010/main" val="140008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/>
      <p:bldP spid="46110" grpId="0"/>
      <p:bldP spid="38" grpId="0"/>
      <p:bldP spid="39" grpId="0"/>
      <p:bldP spid="40" grpId="0"/>
      <p:bldP spid="41" grpId="0"/>
      <p:bldP spid="42" grpId="0"/>
      <p:bldP spid="45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Freeform 6"/>
          <p:cNvSpPr>
            <a:spLocks/>
          </p:cNvSpPr>
          <p:nvPr/>
        </p:nvSpPr>
        <p:spPr bwMode="auto">
          <a:xfrm>
            <a:off x="6516688" y="2462213"/>
            <a:ext cx="1587" cy="4038600"/>
          </a:xfrm>
          <a:custGeom>
            <a:avLst/>
            <a:gdLst>
              <a:gd name="T0" fmla="*/ 0 w 1"/>
              <a:gd name="T1" fmla="*/ 0 h 2544"/>
              <a:gd name="T2" fmla="*/ 0 w 1"/>
              <a:gd name="T3" fmla="*/ 2544 h 25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544">
                <a:moveTo>
                  <a:pt x="0" y="0"/>
                </a:moveTo>
                <a:lnTo>
                  <a:pt x="0" y="2544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/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>
            <a:off x="7001202" y="147420"/>
            <a:ext cx="2019300" cy="2457450"/>
          </a:xfrm>
          <a:custGeom>
            <a:avLst/>
            <a:gdLst>
              <a:gd name="T0" fmla="*/ 0 w 1272"/>
              <a:gd name="T1" fmla="*/ 0 h 1548"/>
              <a:gd name="T2" fmla="*/ 1272 w 1272"/>
              <a:gd name="T3" fmla="*/ 1548 h 15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548">
                <a:moveTo>
                  <a:pt x="0" y="0"/>
                </a:moveTo>
                <a:lnTo>
                  <a:pt x="1272" y="1548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grpSp>
        <p:nvGrpSpPr>
          <p:cNvPr id="46139" name="Group 59"/>
          <p:cNvGrpSpPr>
            <a:grpSpLocks/>
          </p:cNvGrpSpPr>
          <p:nvPr/>
        </p:nvGrpSpPr>
        <p:grpSpPr bwMode="auto">
          <a:xfrm>
            <a:off x="0" y="1258888"/>
            <a:ext cx="9475788" cy="5599112"/>
            <a:chOff x="0" y="793"/>
            <a:chExt cx="5969" cy="3527"/>
          </a:xfrm>
        </p:grpSpPr>
        <p:grpSp>
          <p:nvGrpSpPr>
            <p:cNvPr id="46138" name="Group 58"/>
            <p:cNvGrpSpPr>
              <a:grpSpLocks/>
            </p:cNvGrpSpPr>
            <p:nvPr/>
          </p:nvGrpSpPr>
          <p:grpSpPr bwMode="auto">
            <a:xfrm>
              <a:off x="0" y="793"/>
              <a:ext cx="5969" cy="3527"/>
              <a:chOff x="0" y="793"/>
              <a:chExt cx="5969" cy="3527"/>
            </a:xfrm>
          </p:grpSpPr>
          <p:grpSp>
            <p:nvGrpSpPr>
              <p:cNvPr id="46129" name="Group 49"/>
              <p:cNvGrpSpPr>
                <a:grpSpLocks/>
              </p:cNvGrpSpPr>
              <p:nvPr/>
            </p:nvGrpSpPr>
            <p:grpSpPr bwMode="auto">
              <a:xfrm>
                <a:off x="0" y="2671"/>
                <a:ext cx="5969" cy="1649"/>
                <a:chOff x="0" y="2671"/>
                <a:chExt cx="5969" cy="1649"/>
              </a:xfrm>
            </p:grpSpPr>
            <p:sp>
              <p:nvSpPr>
                <p:cNvPr id="4609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3928"/>
                  <a:ext cx="5760" cy="392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083" name="Rectangle 3"/>
                <p:cNvSpPr>
                  <a:spLocks noChangeArrowheads="1"/>
                </p:cNvSpPr>
                <p:nvPr/>
              </p:nvSpPr>
              <p:spPr bwMode="auto">
                <a:xfrm rot="3180000">
                  <a:off x="3977" y="740"/>
                  <a:ext cx="62" cy="392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127" name="Rectangle 47"/>
                <p:cNvSpPr>
                  <a:spLocks noChangeArrowheads="1"/>
                </p:cNvSpPr>
                <p:nvPr/>
              </p:nvSpPr>
              <p:spPr bwMode="auto">
                <a:xfrm>
                  <a:off x="2159" y="3772"/>
                  <a:ext cx="38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nl-NL" altLang="nl-NL" sz="28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088" name="Text Box 8"/>
              <p:cNvSpPr txBox="1">
                <a:spLocks noChangeArrowheads="1"/>
              </p:cNvSpPr>
              <p:nvPr/>
            </p:nvSpPr>
            <p:spPr bwMode="auto">
              <a:xfrm>
                <a:off x="5334" y="793"/>
                <a:ext cx="48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nl-NL" altLang="nl-NL" sz="28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6137" name="Group 57"/>
              <p:cNvGrpSpPr>
                <a:grpSpLocks/>
              </p:cNvGrpSpPr>
              <p:nvPr/>
            </p:nvGrpSpPr>
            <p:grpSpPr bwMode="auto">
              <a:xfrm>
                <a:off x="4079" y="2540"/>
                <a:ext cx="493" cy="958"/>
                <a:chOff x="4079" y="2540"/>
                <a:chExt cx="493" cy="958"/>
              </a:xfrm>
            </p:grpSpPr>
            <p:sp>
              <p:nvSpPr>
                <p:cNvPr id="46087" name="Freeform 7"/>
                <p:cNvSpPr>
                  <a:spLocks/>
                </p:cNvSpPr>
                <p:nvPr/>
              </p:nvSpPr>
              <p:spPr bwMode="auto">
                <a:xfrm>
                  <a:off x="4105" y="2568"/>
                  <a:ext cx="1" cy="930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57150" cmpd="sng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6136" name="Group 56"/>
                <p:cNvGrpSpPr>
                  <a:grpSpLocks/>
                </p:cNvGrpSpPr>
                <p:nvPr/>
              </p:nvGrpSpPr>
              <p:grpSpPr bwMode="auto">
                <a:xfrm>
                  <a:off x="4079" y="2540"/>
                  <a:ext cx="493" cy="754"/>
                  <a:chOff x="4079" y="2540"/>
                  <a:chExt cx="493" cy="754"/>
                </a:xfrm>
              </p:grpSpPr>
              <p:sp>
                <p:nvSpPr>
                  <p:cNvPr id="4609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2" y="2964"/>
                    <a:ext cx="48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</a:t>
                    </a:r>
                    <a:r>
                      <a:rPr lang="en-US" altLang="nl-NL" sz="2800" baseline="-25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</a:t>
                    </a:r>
                    <a:endParaRPr lang="nl-NL" altLang="nl-NL" sz="2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128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2540"/>
                    <a:ext cx="385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Z</a:t>
                    </a:r>
                    <a:endParaRPr lang="nl-NL" altLang="nl-NL" sz="2800" baseline="-25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6099" name="Freeform 19"/>
              <p:cNvSpPr>
                <a:spLocks/>
              </p:cNvSpPr>
              <p:nvPr/>
            </p:nvSpPr>
            <p:spPr bwMode="auto">
              <a:xfrm>
                <a:off x="5040" y="849"/>
                <a:ext cx="535" cy="664"/>
              </a:xfrm>
              <a:custGeom>
                <a:avLst/>
                <a:gdLst>
                  <a:gd name="T0" fmla="*/ 535 w 535"/>
                  <a:gd name="T1" fmla="*/ 664 h 664"/>
                  <a:gd name="T2" fmla="*/ 0 w 535"/>
                  <a:gd name="T3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5" h="664">
                    <a:moveTo>
                      <a:pt x="535" y="664"/>
                    </a:moveTo>
                    <a:lnTo>
                      <a:pt x="0" y="0"/>
                    </a:ln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124" name="Rectangle 44"/>
            <p:cNvSpPr>
              <a:spLocks noChangeArrowheads="1"/>
            </p:cNvSpPr>
            <p:nvPr/>
          </p:nvSpPr>
          <p:spPr bwMode="auto">
            <a:xfrm>
              <a:off x="2835" y="3612"/>
              <a:ext cx="7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37°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244648" y="6172091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3200" dirty="0"/>
              <a:t>r</a:t>
            </a:r>
            <a:r>
              <a:rPr lang="en-US" altLang="nl-NL" sz="3200" baseline="-25000" dirty="0"/>
              <a:t>2</a:t>
            </a:r>
            <a:endParaRPr lang="nl-NL" altLang="nl-NL" sz="3200" baseline="-25000" dirty="0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860032" y="3441368"/>
            <a:ext cx="2391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/>
              <a:t>r</a:t>
            </a:r>
            <a:r>
              <a:rPr lang="en-US" altLang="nl-NL" sz="2800" baseline="-25000" dirty="0" smtClean="0"/>
              <a:t>1</a:t>
            </a:r>
            <a:r>
              <a:rPr lang="en-US" altLang="nl-NL" sz="2800" dirty="0" smtClean="0"/>
              <a:t>= 5,0 m</a:t>
            </a:r>
            <a:endParaRPr lang="nl-NL" altLang="nl-NL" sz="2800" dirty="0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 rot="120000">
            <a:off x="3875088" y="2147888"/>
            <a:ext cx="4732337" cy="3846512"/>
          </a:xfrm>
          <a:custGeom>
            <a:avLst/>
            <a:gdLst>
              <a:gd name="T0" fmla="*/ 0 w 2981"/>
              <a:gd name="T1" fmla="*/ 2423 h 2423"/>
              <a:gd name="T2" fmla="*/ 2981 w 2981"/>
              <a:gd name="T3" fmla="*/ 0 h 24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81" h="2423">
                <a:moveTo>
                  <a:pt x="0" y="2423"/>
                </a:moveTo>
                <a:lnTo>
                  <a:pt x="2981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46094" name="Freeform 14"/>
          <p:cNvSpPr>
            <a:spLocks/>
          </p:cNvSpPr>
          <p:nvPr/>
        </p:nvSpPr>
        <p:spPr bwMode="auto">
          <a:xfrm>
            <a:off x="4019550" y="6257925"/>
            <a:ext cx="2424113" cy="12700"/>
          </a:xfrm>
          <a:custGeom>
            <a:avLst/>
            <a:gdLst>
              <a:gd name="T0" fmla="*/ 0 w 1527"/>
              <a:gd name="T1" fmla="*/ 0 h 8"/>
              <a:gd name="T2" fmla="*/ 1527 w 1527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7" h="8">
                <a:moveTo>
                  <a:pt x="0" y="0"/>
                </a:moveTo>
                <a:lnTo>
                  <a:pt x="1527" y="8"/>
                </a:ln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-36512" y="1889459"/>
            <a:ext cx="6877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armen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-36512" y="3337956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OZ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5,0/2 = 2,5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-36512" y="2371368"/>
            <a:ext cx="313186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-36512" y="2853278"/>
            <a:ext cx="27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berekenen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4778048" y="6228309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/>
              <a:t>= </a:t>
            </a:r>
            <a:r>
              <a:rPr lang="en-US" altLang="nl-NL" sz="2800" dirty="0" smtClean="0"/>
              <a:t>2,00 </a:t>
            </a:r>
            <a:r>
              <a:rPr lang="en-US" altLang="nl-NL" sz="2800" dirty="0"/>
              <a:t>m</a:t>
            </a:r>
            <a:endParaRPr lang="nl-NL" altLang="nl-NL" sz="2800" baseline="-25000" dirty="0"/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6963756" y="4721746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3019312" y="3810352"/>
            <a:ext cx="1358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-36512" y="4286952"/>
            <a:ext cx="2556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N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Actieknop: Verder of Volgende 3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-36512" y="474272"/>
            <a:ext cx="7802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balk van 5,0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1000 N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-36512" y="946001"/>
            <a:ext cx="2217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nl-NL" altLang="nl-NL" sz="28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-36512" y="1417730"/>
            <a:ext cx="14581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11"/>
          <p:cNvSpPr txBox="1">
            <a:spLocks noChangeArrowheads="1"/>
          </p:cNvSpPr>
          <p:nvPr/>
        </p:nvSpPr>
        <p:spPr bwMode="auto">
          <a:xfrm>
            <a:off x="-36512" y="5235948"/>
            <a:ext cx="275525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-36512" y="4761450"/>
            <a:ext cx="5112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toepassen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11"/>
          <p:cNvSpPr txBox="1">
            <a:spLocks noChangeArrowheads="1"/>
          </p:cNvSpPr>
          <p:nvPr/>
        </p:nvSpPr>
        <p:spPr bwMode="auto">
          <a:xfrm>
            <a:off x="-36512" y="5704860"/>
            <a:ext cx="391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 = 1000 . 2,00 →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1"/>
          <p:cNvSpPr txBox="1">
            <a:spLocks noChangeArrowheads="1"/>
          </p:cNvSpPr>
          <p:nvPr/>
        </p:nvSpPr>
        <p:spPr bwMode="auto">
          <a:xfrm>
            <a:off x="-36512" y="6205304"/>
            <a:ext cx="36901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399 = 4,0.10</a:t>
            </a:r>
            <a:r>
              <a:rPr lang="en-US" altLang="nl-NL" sz="2800" kern="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1"/>
          <p:cNvSpPr txBox="1">
            <a:spLocks noChangeArrowheads="1"/>
          </p:cNvSpPr>
          <p:nvPr/>
        </p:nvSpPr>
        <p:spPr bwMode="auto">
          <a:xfrm>
            <a:off x="-1" y="3800132"/>
            <a:ext cx="3203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</a:t>
            </a:r>
            <a:r>
              <a:rPr lang="en-US" altLang="nl-NL" sz="2800" kern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2,5.cos37° =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-27480"/>
            <a:ext cx="918051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6/7: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564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9" grpId="0" animBg="1"/>
      <p:bldP spid="46096" grpId="0"/>
      <p:bldP spid="46098" grpId="0"/>
      <p:bldP spid="46095" grpId="0" animBg="1"/>
      <p:bldP spid="46094" grpId="0" animBg="1"/>
      <p:bldP spid="46092" grpId="0"/>
      <p:bldP spid="46101" grpId="0"/>
      <p:bldP spid="46102" grpId="0"/>
      <p:bldP spid="46103" grpId="0"/>
      <p:bldP spid="46105" grpId="0"/>
      <p:bldP spid="46110" grpId="0"/>
      <p:bldP spid="46130" grpId="0"/>
      <p:bldP spid="46132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6552460" y="1124680"/>
            <a:ext cx="1332000" cy="1296000"/>
            <a:chOff x="6552460" y="1124680"/>
            <a:chExt cx="1332000" cy="1296000"/>
          </a:xfrm>
        </p:grpSpPr>
        <p:cxnSp>
          <p:nvCxnSpPr>
            <p:cNvPr id="6" name="Rechte verbindingslijn 5"/>
            <p:cNvCxnSpPr/>
            <p:nvPr/>
          </p:nvCxnSpPr>
          <p:spPr>
            <a:xfrm flipH="1">
              <a:off x="7812449" y="1124680"/>
              <a:ext cx="1" cy="1296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 rot="5400000" flipH="1">
              <a:off x="7218459" y="1698615"/>
              <a:ext cx="1" cy="133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59" name="Freeform 35"/>
          <p:cNvSpPr>
            <a:spLocks/>
          </p:cNvSpPr>
          <p:nvPr/>
        </p:nvSpPr>
        <p:spPr bwMode="auto">
          <a:xfrm>
            <a:off x="6935788" y="1246188"/>
            <a:ext cx="857250" cy="1074737"/>
          </a:xfrm>
          <a:custGeom>
            <a:avLst/>
            <a:gdLst>
              <a:gd name="T0" fmla="*/ 540 w 540"/>
              <a:gd name="T1" fmla="*/ 0 h 677"/>
              <a:gd name="T2" fmla="*/ 0 w 540"/>
              <a:gd name="T3" fmla="*/ 10 h 677"/>
              <a:gd name="T4" fmla="*/ 0 w 540"/>
              <a:gd name="T5" fmla="*/ 677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677">
                <a:moveTo>
                  <a:pt x="540" y="0"/>
                </a:moveTo>
                <a:lnTo>
                  <a:pt x="0" y="10"/>
                </a:lnTo>
                <a:lnTo>
                  <a:pt x="0" y="67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1633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O: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1626641"/>
            <a:ext cx="4235451" cy="53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399.sin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1097175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ontbinden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287" name="Group 63"/>
          <p:cNvGrpSpPr>
            <a:grpSpLocks/>
          </p:cNvGrpSpPr>
          <p:nvPr/>
        </p:nvGrpSpPr>
        <p:grpSpPr bwMode="auto">
          <a:xfrm>
            <a:off x="7938" y="796925"/>
            <a:ext cx="9144000" cy="6061075"/>
            <a:chOff x="5" y="502"/>
            <a:chExt cx="5760" cy="3818"/>
          </a:xfrm>
        </p:grpSpPr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2169" y="3639"/>
              <a:ext cx="4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37°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286" name="Group 62"/>
            <p:cNvGrpSpPr>
              <a:grpSpLocks/>
            </p:cNvGrpSpPr>
            <p:nvPr/>
          </p:nvGrpSpPr>
          <p:grpSpPr bwMode="auto">
            <a:xfrm>
              <a:off x="5" y="502"/>
              <a:ext cx="5760" cy="3818"/>
              <a:chOff x="5" y="502"/>
              <a:chExt cx="5760" cy="3818"/>
            </a:xfrm>
          </p:grpSpPr>
          <p:sp>
            <p:nvSpPr>
              <p:cNvPr id="52238" name="Rectangle 14"/>
              <p:cNvSpPr>
                <a:spLocks noChangeArrowheads="1"/>
              </p:cNvSpPr>
              <p:nvPr/>
            </p:nvSpPr>
            <p:spPr bwMode="auto">
              <a:xfrm>
                <a:off x="5" y="3982"/>
                <a:ext cx="5760" cy="33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285" name="Group 61"/>
              <p:cNvGrpSpPr>
                <a:grpSpLocks/>
              </p:cNvGrpSpPr>
              <p:nvPr/>
            </p:nvGrpSpPr>
            <p:grpSpPr bwMode="auto">
              <a:xfrm>
                <a:off x="1412" y="502"/>
                <a:ext cx="3923" cy="3755"/>
                <a:chOff x="1412" y="502"/>
                <a:chExt cx="3923" cy="3755"/>
              </a:xfrm>
            </p:grpSpPr>
            <p:sp>
              <p:nvSpPr>
                <p:cNvPr id="52241" name="Freeform 17"/>
                <p:cNvSpPr>
                  <a:spLocks/>
                </p:cNvSpPr>
                <p:nvPr/>
              </p:nvSpPr>
              <p:spPr bwMode="auto">
                <a:xfrm>
                  <a:off x="4358" y="783"/>
                  <a:ext cx="571" cy="710"/>
                </a:xfrm>
                <a:custGeom>
                  <a:avLst/>
                  <a:gdLst>
                    <a:gd name="T0" fmla="*/ 571 w 571"/>
                    <a:gd name="T1" fmla="*/ 710 h 710"/>
                    <a:gd name="T2" fmla="*/ 0 w 571"/>
                    <a:gd name="T3" fmla="*/ 0 h 7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71" h="710">
                      <a:moveTo>
                        <a:pt x="571" y="71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968" y="538"/>
                  <a:ext cx="97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nl-NL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399 </a:t>
                  </a: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39" name="Rectangle 15"/>
                <p:cNvSpPr>
                  <a:spLocks noChangeArrowheads="1"/>
                </p:cNvSpPr>
                <p:nvPr/>
              </p:nvSpPr>
              <p:spPr bwMode="auto">
                <a:xfrm rot="3048414">
                  <a:off x="3343" y="754"/>
                  <a:ext cx="62" cy="392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40" name="Rectangle 16"/>
                <p:cNvSpPr>
                  <a:spLocks noChangeArrowheads="1"/>
                </p:cNvSpPr>
                <p:nvPr/>
              </p:nvSpPr>
              <p:spPr bwMode="auto">
                <a:xfrm>
                  <a:off x="1724" y="3921"/>
                  <a:ext cx="385" cy="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838200" indent="-8382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12954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17526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22098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2667000" indent="-8382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nl-NL" altLang="nl-NL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25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864" y="2876"/>
                  <a:ext cx="1248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r>
                    <a:rPr lang="en-US" altLang="nl-NL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1000 </a:t>
                  </a: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endParaRPr lang="nl-NL" altLang="nl-NL" sz="24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2251" name="Group 27"/>
                <p:cNvGrpSpPr>
                  <a:grpSpLocks/>
                </p:cNvGrpSpPr>
                <p:nvPr/>
              </p:nvGrpSpPr>
              <p:grpSpPr bwMode="auto">
                <a:xfrm>
                  <a:off x="3357" y="2269"/>
                  <a:ext cx="603" cy="1283"/>
                  <a:chOff x="3969" y="2215"/>
                  <a:chExt cx="603" cy="1283"/>
                </a:xfrm>
              </p:grpSpPr>
              <p:sp>
                <p:nvSpPr>
                  <p:cNvPr id="52252" name="Freeform 28"/>
                  <p:cNvSpPr>
                    <a:spLocks/>
                  </p:cNvSpPr>
                  <p:nvPr/>
                </p:nvSpPr>
                <p:spPr bwMode="auto">
                  <a:xfrm>
                    <a:off x="4105" y="2568"/>
                    <a:ext cx="1" cy="930"/>
                  </a:xfrm>
                  <a:custGeom>
                    <a:avLst/>
                    <a:gdLst>
                      <a:gd name="T0" fmla="*/ 0 w 1"/>
                      <a:gd name="T1" fmla="*/ 0 h 930"/>
                      <a:gd name="T2" fmla="*/ 0 w 1"/>
                      <a:gd name="T3" fmla="*/ 930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930">
                        <a:moveTo>
                          <a:pt x="0" y="0"/>
                        </a:moveTo>
                        <a:lnTo>
                          <a:pt x="0" y="930"/>
                        </a:lnTo>
                      </a:path>
                    </a:pathLst>
                  </a:custGeom>
                  <a:noFill/>
                  <a:ln w="25400" cmpd="sng">
                    <a:solidFill>
                      <a:srgbClr val="FF3300"/>
                    </a:solidFill>
                    <a:round/>
                    <a:headEnd type="none" w="med" len="med"/>
                    <a:tailEnd type="triangle" w="lg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522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969" y="2215"/>
                    <a:ext cx="603" cy="850"/>
                    <a:chOff x="3969" y="2215"/>
                    <a:chExt cx="603" cy="850"/>
                  </a:xfrm>
                </p:grpSpPr>
                <p:sp>
                  <p:nvSpPr>
                    <p:cNvPr id="52254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92" y="2774"/>
                      <a:ext cx="480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24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nl-NL" altLang="nl-NL" sz="24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22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9" y="2215"/>
                      <a:ext cx="385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/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nl-NL" altLang="nl-NL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225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651" y="502"/>
                  <a:ext cx="40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2257" name="Freeform 33"/>
          <p:cNvSpPr>
            <a:spLocks/>
          </p:cNvSpPr>
          <p:nvPr/>
        </p:nvSpPr>
        <p:spPr bwMode="auto">
          <a:xfrm>
            <a:off x="7826375" y="1231900"/>
            <a:ext cx="6350" cy="1144588"/>
          </a:xfrm>
          <a:custGeom>
            <a:avLst/>
            <a:gdLst>
              <a:gd name="T0" fmla="*/ 0 w 4"/>
              <a:gd name="T1" fmla="*/ 721 h 721"/>
              <a:gd name="T2" fmla="*/ 4 w 4"/>
              <a:gd name="T3" fmla="*/ 0 h 7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" h="721">
                <a:moveTo>
                  <a:pt x="0" y="721"/>
                </a:moveTo>
                <a:lnTo>
                  <a:pt x="4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2258" name="Freeform 34"/>
          <p:cNvSpPr>
            <a:spLocks/>
          </p:cNvSpPr>
          <p:nvPr/>
        </p:nvSpPr>
        <p:spPr bwMode="auto">
          <a:xfrm>
            <a:off x="6918325" y="2365375"/>
            <a:ext cx="909638" cy="1588"/>
          </a:xfrm>
          <a:custGeom>
            <a:avLst/>
            <a:gdLst>
              <a:gd name="T0" fmla="*/ 573 w 573"/>
              <a:gd name="T1" fmla="*/ 1 h 1"/>
              <a:gd name="T2" fmla="*/ 0 w 573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73" h="1">
                <a:moveTo>
                  <a:pt x="573" y="1"/>
                </a:moveTo>
                <a:lnTo>
                  <a:pt x="0" y="0"/>
                </a:lnTo>
              </a:path>
            </a:pathLst>
          </a:custGeom>
          <a:noFill/>
          <a:ln w="25400" cmpd="sng">
            <a:solidFill>
              <a:srgbClr val="FF3300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7265988" y="1430338"/>
            <a:ext cx="65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37°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1" name="Freeform 37"/>
          <p:cNvSpPr>
            <a:spLocks/>
          </p:cNvSpPr>
          <p:nvPr/>
        </p:nvSpPr>
        <p:spPr bwMode="auto">
          <a:xfrm flipH="1">
            <a:off x="2971800" y="6310313"/>
            <a:ext cx="823913" cy="1587"/>
          </a:xfrm>
          <a:custGeom>
            <a:avLst/>
            <a:gdLst>
              <a:gd name="T0" fmla="*/ 519 w 519"/>
              <a:gd name="T1" fmla="*/ 0 h 1"/>
              <a:gd name="T2" fmla="*/ 0 w 519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9" h="1">
                <a:moveTo>
                  <a:pt x="519" y="0"/>
                </a:moveTo>
                <a:lnTo>
                  <a:pt x="0" y="0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2262" name="Freeform 38"/>
          <p:cNvSpPr>
            <a:spLocks/>
          </p:cNvSpPr>
          <p:nvPr/>
        </p:nvSpPr>
        <p:spPr bwMode="auto">
          <a:xfrm>
            <a:off x="2957513" y="5270500"/>
            <a:ext cx="4762" cy="1058863"/>
          </a:xfrm>
          <a:custGeom>
            <a:avLst/>
            <a:gdLst>
              <a:gd name="T0" fmla="*/ 0 w 3"/>
              <a:gd name="T1" fmla="*/ 667 h 667"/>
              <a:gd name="T2" fmla="*/ 3 w 3"/>
              <a:gd name="T3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" h="667">
                <a:moveTo>
                  <a:pt x="0" y="667"/>
                </a:moveTo>
                <a:lnTo>
                  <a:pt x="3" y="0"/>
                </a:lnTo>
              </a:path>
            </a:pathLst>
          </a:custGeom>
          <a:noFill/>
          <a:ln w="25400" cmpd="sng">
            <a:solidFill>
              <a:schemeClr val="accent2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2773205" y="4679090"/>
            <a:ext cx="6842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6" name="Rectangle 42"/>
          <p:cNvSpPr>
            <a:spLocks noChangeArrowheads="1"/>
          </p:cNvSpPr>
          <p:nvPr/>
        </p:nvSpPr>
        <p:spPr bwMode="auto">
          <a:xfrm>
            <a:off x="3095625" y="6108700"/>
            <a:ext cx="6842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nl-NL" altLang="nl-N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7" name="Rectangle 43"/>
          <p:cNvSpPr>
            <a:spLocks noChangeArrowheads="1"/>
          </p:cNvSpPr>
          <p:nvPr/>
        </p:nvSpPr>
        <p:spPr bwMode="auto">
          <a:xfrm>
            <a:off x="0" y="2165957"/>
            <a:ext cx="22137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0" y="2675393"/>
            <a:ext cx="44275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399.cos37°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319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0" y="3204859"/>
            <a:ext cx="2771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70" name="Rectangle 46"/>
          <p:cNvSpPr>
            <a:spLocks noChangeArrowheads="1"/>
          </p:cNvSpPr>
          <p:nvPr/>
        </p:nvSpPr>
        <p:spPr bwMode="auto">
          <a:xfrm>
            <a:off x="0" y="3734325"/>
            <a:ext cx="2771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319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0" y="4263790"/>
            <a:ext cx="3743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681 = 6,8.10</a:t>
            </a:r>
            <a:r>
              <a:rPr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3569899" y="6267450"/>
            <a:ext cx="20875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2,4.10</a:t>
            </a:r>
            <a:r>
              <a:rPr lang="en-US" altLang="nl-NL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77" name="Rectangle 53"/>
          <p:cNvSpPr>
            <a:spLocks noChangeArrowheads="1"/>
          </p:cNvSpPr>
          <p:nvPr/>
        </p:nvSpPr>
        <p:spPr bwMode="auto">
          <a:xfrm>
            <a:off x="7524410" y="785970"/>
            <a:ext cx="792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6669088" y="2276475"/>
            <a:ext cx="7921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80" name="Rectangle 56"/>
          <p:cNvSpPr>
            <a:spLocks noChangeArrowheads="1"/>
          </p:cNvSpPr>
          <p:nvPr/>
        </p:nvSpPr>
        <p:spPr bwMode="auto">
          <a:xfrm>
            <a:off x="7086600" y="2276475"/>
            <a:ext cx="15890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7990275" y="785970"/>
            <a:ext cx="15843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=319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Actieknop: Verder of Volgende 4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43" y="-2952"/>
            <a:ext cx="8855562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7/7: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 bwMode="auto">
          <a:xfrm>
            <a:off x="160340" y="3746927"/>
            <a:ext cx="554354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Totale kracht omhoog (F</a:t>
            </a:r>
            <a:r>
              <a: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+F</a:t>
            </a:r>
            <a:r>
              <a: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 = totale kracht omlaag (</a:t>
            </a:r>
            <a:r>
              <a:rPr lang="nl-NL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" name="Tekstvak 47"/>
          <p:cNvSpPr txBox="1"/>
          <p:nvPr/>
        </p:nvSpPr>
        <p:spPr bwMode="auto">
          <a:xfrm>
            <a:off x="6989183" y="2608097"/>
            <a:ext cx="1631156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Z-hoeken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kstvak 48"/>
          <p:cNvSpPr txBox="1"/>
          <p:nvPr/>
        </p:nvSpPr>
        <p:spPr bwMode="auto">
          <a:xfrm>
            <a:off x="6838950" y="1815175"/>
            <a:ext cx="625474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lIns="0" r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53°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 bwMode="auto">
          <a:xfrm>
            <a:off x="6322856" y="2607285"/>
            <a:ext cx="625474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lIns="0" r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37°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132527" y="4831490"/>
            <a:ext cx="20875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6,8.10</a:t>
            </a:r>
            <a:r>
              <a:rPr lang="en-US" altLang="nl-NL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 bwMode="auto">
          <a:xfrm>
            <a:off x="160340" y="2670013"/>
            <a:ext cx="554354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Totale kracht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naar rechts (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= totale kracht 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naar links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 bwMode="auto">
          <a:xfrm>
            <a:off x="2035884" y="2165957"/>
            <a:ext cx="357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240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2,4.10</a:t>
            </a:r>
            <a:r>
              <a:rPr lang="en-US" altLang="nl-NL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160340" y="2176468"/>
            <a:ext cx="33447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want sin37°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/241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160340" y="3239609"/>
            <a:ext cx="33447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want cos37°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/241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5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5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5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75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75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75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9" grpId="0" animBg="1"/>
      <p:bldP spid="52227" grpId="0"/>
      <p:bldP spid="52229" grpId="0" autoUpdateAnimBg="0"/>
      <p:bldP spid="52231" grpId="0" autoUpdateAnimBg="0"/>
      <p:bldP spid="52257" grpId="0" animBg="1"/>
      <p:bldP spid="52258" grpId="0" animBg="1"/>
      <p:bldP spid="52260" grpId="0"/>
      <p:bldP spid="52261" grpId="0" animBg="1"/>
      <p:bldP spid="52262" grpId="0" animBg="1"/>
      <p:bldP spid="52265" grpId="0"/>
      <p:bldP spid="52266" grpId="0"/>
      <p:bldP spid="52267" grpId="0" autoUpdateAnimBg="0"/>
      <p:bldP spid="52268" grpId="0" autoUpdateAnimBg="0"/>
      <p:bldP spid="52269" grpId="0" autoUpdateAnimBg="0"/>
      <p:bldP spid="52270" grpId="0" autoUpdateAnimBg="0"/>
      <p:bldP spid="52271" grpId="0" autoUpdateAnimBg="0"/>
      <p:bldP spid="52273" grpId="0"/>
      <p:bldP spid="52277" grpId="0"/>
      <p:bldP spid="52278" grpId="0"/>
      <p:bldP spid="52280" grpId="0"/>
      <p:bldP spid="52281" grpId="0"/>
      <p:bldP spid="2" grpId="0"/>
      <p:bldP spid="3" grpId="0" animBg="1"/>
      <p:bldP spid="48" grpId="0" animBg="1"/>
      <p:bldP spid="49" grpId="0"/>
      <p:bldP spid="47" grpId="0"/>
      <p:bldP spid="50" grpId="0"/>
      <p:bldP spid="51" grpId="0" animBg="1"/>
      <p:bldP spid="4" grpId="0"/>
      <p:bldP spid="56" grpId="0" animBg="1" autoUpdateAnimBg="0"/>
      <p:bldP spid="5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5" r="14089" b="16362"/>
          <a:stretch/>
        </p:blipFill>
        <p:spPr>
          <a:xfrm>
            <a:off x="4263780" y="548680"/>
            <a:ext cx="4916732" cy="6011961"/>
          </a:xfrm>
          <a:prstGeom prst="rect">
            <a:avLst/>
          </a:prstGeom>
        </p:spPr>
      </p:pic>
      <p:grpSp>
        <p:nvGrpSpPr>
          <p:cNvPr id="60" name="Groep 59"/>
          <p:cNvGrpSpPr>
            <a:grpSpLocks noChangeAspect="1"/>
          </p:cNvGrpSpPr>
          <p:nvPr/>
        </p:nvGrpSpPr>
        <p:grpSpPr>
          <a:xfrm>
            <a:off x="456465" y="629641"/>
            <a:ext cx="1883260" cy="3364302"/>
            <a:chOff x="3324382" y="3681843"/>
            <a:chExt cx="1248994" cy="2231225"/>
          </a:xfrm>
        </p:grpSpPr>
        <p:grpSp>
          <p:nvGrpSpPr>
            <p:cNvPr id="54" name="Groep 53"/>
            <p:cNvGrpSpPr/>
            <p:nvPr/>
          </p:nvGrpSpPr>
          <p:grpSpPr>
            <a:xfrm>
              <a:off x="3324382" y="3828150"/>
              <a:ext cx="1248994" cy="2084918"/>
              <a:chOff x="3324382" y="3836776"/>
              <a:chExt cx="1248994" cy="2084918"/>
            </a:xfrm>
          </p:grpSpPr>
          <p:grpSp>
            <p:nvGrpSpPr>
              <p:cNvPr id="46" name="Groep 45"/>
              <p:cNvGrpSpPr/>
              <p:nvPr/>
            </p:nvGrpSpPr>
            <p:grpSpPr>
              <a:xfrm>
                <a:off x="3324382" y="3836776"/>
                <a:ext cx="1248994" cy="2084918"/>
                <a:chOff x="3324382" y="3836776"/>
                <a:chExt cx="1248994" cy="2084918"/>
              </a:xfrm>
            </p:grpSpPr>
            <p:grpSp>
              <p:nvGrpSpPr>
                <p:cNvPr id="44" name="Groep 43"/>
                <p:cNvGrpSpPr/>
                <p:nvPr/>
              </p:nvGrpSpPr>
              <p:grpSpPr>
                <a:xfrm>
                  <a:off x="3457376" y="3836776"/>
                  <a:ext cx="1116000" cy="2084918"/>
                  <a:chOff x="3457376" y="3836776"/>
                  <a:chExt cx="1116000" cy="2084918"/>
                </a:xfrm>
              </p:grpSpPr>
              <p:sp>
                <p:nvSpPr>
                  <p:cNvPr id="28" name="Ovaal 27"/>
                  <p:cNvSpPr>
                    <a:spLocks noChangeAspect="1"/>
                  </p:cNvSpPr>
                  <p:nvPr/>
                </p:nvSpPr>
                <p:spPr>
                  <a:xfrm>
                    <a:off x="3483056" y="3861048"/>
                    <a:ext cx="1080000" cy="1080000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grpSp>
                <p:nvGrpSpPr>
                  <p:cNvPr id="43" name="Groep 42"/>
                  <p:cNvGrpSpPr/>
                  <p:nvPr/>
                </p:nvGrpSpPr>
                <p:grpSpPr>
                  <a:xfrm>
                    <a:off x="3457376" y="3836776"/>
                    <a:ext cx="1116000" cy="2084918"/>
                    <a:chOff x="3457376" y="3836776"/>
                    <a:chExt cx="1116000" cy="2084918"/>
                  </a:xfrm>
                </p:grpSpPr>
                <p:cxnSp>
                  <p:nvCxnSpPr>
                    <p:cNvPr id="35" name="Rechte verbindingslijn 34"/>
                    <p:cNvCxnSpPr/>
                    <p:nvPr/>
                  </p:nvCxnSpPr>
                  <p:spPr>
                    <a:xfrm>
                      <a:off x="4571893" y="4393668"/>
                      <a:ext cx="0" cy="1528026"/>
                    </a:xfrm>
                    <a:prstGeom prst="line">
                      <a:avLst/>
                    </a:prstGeom>
                    <a:ln w="63500" cmpd="tri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" name="Rechte verbindingslijn 5"/>
                    <p:cNvCxnSpPr/>
                    <p:nvPr/>
                  </p:nvCxnSpPr>
                  <p:spPr>
                    <a:xfrm>
                      <a:off x="3457376" y="4360009"/>
                      <a:ext cx="0" cy="1332000"/>
                    </a:xfrm>
                    <a:prstGeom prst="line">
                      <a:avLst/>
                    </a:prstGeom>
                    <a:ln w="63500" cmpd="tri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Boog 41"/>
                    <p:cNvSpPr>
                      <a:spLocks noChangeAspect="1"/>
                    </p:cNvSpPr>
                    <p:nvPr/>
                  </p:nvSpPr>
                  <p:spPr>
                    <a:xfrm>
                      <a:off x="3457376" y="3836776"/>
                      <a:ext cx="1116000" cy="1116000"/>
                    </a:xfrm>
                    <a:prstGeom prst="arc">
                      <a:avLst>
                        <a:gd name="adj1" fmla="val 10990047"/>
                        <a:gd name="adj2" fmla="val 0"/>
                      </a:avLst>
                    </a:prstGeom>
                    <a:ln w="63500" cmpd="tri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</p:grpSp>
            <p:sp>
              <p:nvSpPr>
                <p:cNvPr id="45" name="Rechthoek 44"/>
                <p:cNvSpPr>
                  <a:spLocks noChangeAspect="1"/>
                </p:cNvSpPr>
                <p:nvPr/>
              </p:nvSpPr>
              <p:spPr>
                <a:xfrm>
                  <a:off x="3324382" y="5483189"/>
                  <a:ext cx="263472" cy="382007"/>
                </a:xfrm>
                <a:prstGeom prst="rect">
                  <a:avLst/>
                </a:prstGeom>
                <a:pattFill prst="pct25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53" name="Groep 52"/>
              <p:cNvGrpSpPr>
                <a:grpSpLocks noChangeAspect="1"/>
              </p:cNvGrpSpPr>
              <p:nvPr/>
            </p:nvGrpSpPr>
            <p:grpSpPr>
              <a:xfrm>
                <a:off x="3487075" y="3847617"/>
                <a:ext cx="1080000" cy="1080000"/>
                <a:chOff x="3487075" y="3847617"/>
                <a:chExt cx="1080000" cy="1080000"/>
              </a:xfrm>
            </p:grpSpPr>
            <p:cxnSp>
              <p:nvCxnSpPr>
                <p:cNvPr id="51" name="Rechte verbindingslijn 50"/>
                <p:cNvCxnSpPr/>
                <p:nvPr/>
              </p:nvCxnSpPr>
              <p:spPr>
                <a:xfrm rot="2700000" flipH="1">
                  <a:off x="4026064" y="3847617"/>
                  <a:ext cx="2022" cy="108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1"/>
                <p:cNvCxnSpPr/>
                <p:nvPr/>
              </p:nvCxnSpPr>
              <p:spPr>
                <a:xfrm rot="8100000" flipH="1">
                  <a:off x="4026064" y="3847617"/>
                  <a:ext cx="2022" cy="10800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Rechthoek 38"/>
            <p:cNvSpPr/>
            <p:nvPr/>
          </p:nvSpPr>
          <p:spPr>
            <a:xfrm>
              <a:off x="3967058" y="3681843"/>
              <a:ext cx="107952" cy="80546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Ovaal 54"/>
            <p:cNvSpPr>
              <a:spLocks noChangeAspect="1"/>
            </p:cNvSpPr>
            <p:nvPr/>
          </p:nvSpPr>
          <p:spPr>
            <a:xfrm>
              <a:off x="4003034" y="4346375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</a:rPr>
              <a:t>De vaste katrol: Theorie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65799" y="1427573"/>
            <a:ext cx="6320286" cy="52322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hefboomwet toe: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oep 100"/>
          <p:cNvGrpSpPr/>
          <p:nvPr/>
        </p:nvGrpSpPr>
        <p:grpSpPr>
          <a:xfrm>
            <a:off x="2113561" y="1674190"/>
            <a:ext cx="725454" cy="1080000"/>
            <a:chOff x="2113561" y="1737254"/>
            <a:chExt cx="725454" cy="108000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2113561" y="2157430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2341179" y="1737254"/>
              <a:ext cx="1588" cy="1080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ep 67"/>
          <p:cNvGrpSpPr/>
          <p:nvPr/>
        </p:nvGrpSpPr>
        <p:grpSpPr>
          <a:xfrm>
            <a:off x="671084" y="1536040"/>
            <a:ext cx="792000" cy="461665"/>
            <a:chOff x="660451" y="3577906"/>
            <a:chExt cx="792000" cy="461665"/>
          </a:xfrm>
        </p:grpSpPr>
        <p:sp>
          <p:nvSpPr>
            <p:cNvPr id="34" name="Text Box 8"/>
            <p:cNvSpPr txBox="1">
              <a:spLocks noChangeArrowheads="1"/>
            </p:cNvSpPr>
            <p:nvPr/>
          </p:nvSpPr>
          <p:spPr bwMode="auto">
            <a:xfrm>
              <a:off x="764542" y="3577906"/>
              <a:ext cx="4867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Rechte verbindingslijn met pijl 28"/>
            <p:cNvCxnSpPr/>
            <p:nvPr/>
          </p:nvCxnSpPr>
          <p:spPr>
            <a:xfrm>
              <a:off x="660451" y="3703384"/>
              <a:ext cx="79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ep 68"/>
          <p:cNvGrpSpPr/>
          <p:nvPr/>
        </p:nvGrpSpPr>
        <p:grpSpPr>
          <a:xfrm>
            <a:off x="1562459" y="1536040"/>
            <a:ext cx="792000" cy="461665"/>
            <a:chOff x="1519927" y="3577906"/>
            <a:chExt cx="792000" cy="461665"/>
          </a:xfrm>
        </p:grpSpPr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738623" y="3577906"/>
              <a:ext cx="4530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Rechte verbindingslijn met pijl 29"/>
            <p:cNvCxnSpPr/>
            <p:nvPr/>
          </p:nvCxnSpPr>
          <p:spPr>
            <a:xfrm>
              <a:off x="1519927" y="3703384"/>
              <a:ext cx="79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2865799" y="1920410"/>
            <a:ext cx="2185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=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4330670" y="2412098"/>
            <a:ext cx="13461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2865799" y="2906084"/>
            <a:ext cx="21852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2865799" y="4322645"/>
            <a:ext cx="5846400" cy="142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beneden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trekken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uitoefenen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2865799" y="5715253"/>
            <a:ext cx="59806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schuin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trekt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blijft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gelijk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2865799" y="2413247"/>
            <a:ext cx="17109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ep 99"/>
          <p:cNvGrpSpPr/>
          <p:nvPr/>
        </p:nvGrpSpPr>
        <p:grpSpPr>
          <a:xfrm>
            <a:off x="-57150" y="1674190"/>
            <a:ext cx="725454" cy="1080000"/>
            <a:chOff x="-57150" y="1737254"/>
            <a:chExt cx="725454" cy="1080000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-57150" y="2157430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656101" y="1737254"/>
              <a:ext cx="1588" cy="1080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Actieknop: Verder of Volgende 10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104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2865799" y="3398921"/>
            <a:ext cx="591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Hijsen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vaste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katrol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evenveel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optillen</a:t>
            </a:r>
            <a:r>
              <a:rPr lang="en-US" altLang="nl-NL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6" name="Tijdelijke aanduiding voor inhoud 2"/>
          <p:cNvSpPr txBox="1">
            <a:spLocks/>
          </p:cNvSpPr>
          <p:nvPr/>
        </p:nvSpPr>
        <p:spPr bwMode="auto">
          <a:xfrm>
            <a:off x="2865799" y="503849"/>
            <a:ext cx="63202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Bij een vaste katrol blijft de as op zijn plaats.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ep 108"/>
          <p:cNvGrpSpPr/>
          <p:nvPr/>
        </p:nvGrpSpPr>
        <p:grpSpPr>
          <a:xfrm>
            <a:off x="-47615" y="4180450"/>
            <a:ext cx="2417827" cy="3043377"/>
            <a:chOff x="-47615" y="4180450"/>
            <a:chExt cx="2417827" cy="3043377"/>
          </a:xfrm>
        </p:grpSpPr>
        <p:grpSp>
          <p:nvGrpSpPr>
            <p:cNvPr id="102" name="Groep 101"/>
            <p:cNvGrpSpPr/>
            <p:nvPr/>
          </p:nvGrpSpPr>
          <p:grpSpPr>
            <a:xfrm>
              <a:off x="-47615" y="4180450"/>
              <a:ext cx="2193879" cy="3043377"/>
              <a:chOff x="-47615" y="4481709"/>
              <a:chExt cx="2193879" cy="3043377"/>
            </a:xfrm>
          </p:grpSpPr>
          <p:grpSp>
            <p:nvGrpSpPr>
              <p:cNvPr id="95" name="Groep 94"/>
              <p:cNvGrpSpPr/>
              <p:nvPr/>
            </p:nvGrpSpPr>
            <p:grpSpPr>
              <a:xfrm>
                <a:off x="-47615" y="4481709"/>
                <a:ext cx="2193879" cy="3043377"/>
                <a:chOff x="-47615" y="4781263"/>
                <a:chExt cx="2193879" cy="3043377"/>
              </a:xfrm>
            </p:grpSpPr>
            <p:grpSp>
              <p:nvGrpSpPr>
                <p:cNvPr id="86" name="Groep 85"/>
                <p:cNvGrpSpPr/>
                <p:nvPr/>
              </p:nvGrpSpPr>
              <p:grpSpPr>
                <a:xfrm>
                  <a:off x="-47615" y="4781263"/>
                  <a:ext cx="2193879" cy="3043377"/>
                  <a:chOff x="-47615" y="4781263"/>
                  <a:chExt cx="2193879" cy="3043377"/>
                </a:xfrm>
              </p:grpSpPr>
              <p:grpSp>
                <p:nvGrpSpPr>
                  <p:cNvPr id="71" name="Groep 70"/>
                  <p:cNvGrpSpPr/>
                  <p:nvPr/>
                </p:nvGrpSpPr>
                <p:grpSpPr>
                  <a:xfrm>
                    <a:off x="-47615" y="5027261"/>
                    <a:ext cx="2193879" cy="2797379"/>
                    <a:chOff x="3324382" y="3836776"/>
                    <a:chExt cx="1455006" cy="1855233"/>
                  </a:xfrm>
                </p:grpSpPr>
                <p:grpSp>
                  <p:nvGrpSpPr>
                    <p:cNvPr id="74" name="Groep 73"/>
                    <p:cNvGrpSpPr/>
                    <p:nvPr/>
                  </p:nvGrpSpPr>
                  <p:grpSpPr>
                    <a:xfrm>
                      <a:off x="3324382" y="3836776"/>
                      <a:ext cx="1455006" cy="1855233"/>
                      <a:chOff x="3324382" y="3836776"/>
                      <a:chExt cx="1455006" cy="1855233"/>
                    </a:xfrm>
                  </p:grpSpPr>
                  <p:grpSp>
                    <p:nvGrpSpPr>
                      <p:cNvPr id="78" name="Groep 77"/>
                      <p:cNvGrpSpPr/>
                      <p:nvPr/>
                    </p:nvGrpSpPr>
                    <p:grpSpPr>
                      <a:xfrm>
                        <a:off x="3457376" y="3836776"/>
                        <a:ext cx="1322012" cy="1855233"/>
                        <a:chOff x="3457376" y="3836776"/>
                        <a:chExt cx="1322012" cy="1855233"/>
                      </a:xfrm>
                    </p:grpSpPr>
                    <p:sp>
                      <p:nvSpPr>
                        <p:cNvPr id="80" name="Ovaal 79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493371" y="3861048"/>
                          <a:ext cx="1080000" cy="1080000"/>
                        </a:xfrm>
                        <a:prstGeom prst="ellipse">
                          <a:avLst/>
                        </a:prstGeom>
                        <a:noFill/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grpSp>
                      <p:nvGrpSpPr>
                        <p:cNvPr id="81" name="Groep 80"/>
                        <p:cNvGrpSpPr/>
                        <p:nvPr/>
                      </p:nvGrpSpPr>
                      <p:grpSpPr>
                        <a:xfrm>
                          <a:off x="3457376" y="3836776"/>
                          <a:ext cx="1322012" cy="1855233"/>
                          <a:chOff x="3457376" y="3836776"/>
                          <a:chExt cx="1322012" cy="1855233"/>
                        </a:xfrm>
                      </p:grpSpPr>
                      <p:cxnSp>
                        <p:nvCxnSpPr>
                          <p:cNvPr id="82" name="Rechte verbindingslijn 81"/>
                          <p:cNvCxnSpPr/>
                          <p:nvPr/>
                        </p:nvCxnSpPr>
                        <p:spPr>
                          <a:xfrm rot="18900000">
                            <a:off x="4779388" y="3842223"/>
                            <a:ext cx="0" cy="1074390"/>
                          </a:xfrm>
                          <a:prstGeom prst="line">
                            <a:avLst/>
                          </a:prstGeom>
                          <a:ln w="63500" cmpd="tri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3" name="Rechte verbindingslijn 82"/>
                          <p:cNvCxnSpPr/>
                          <p:nvPr/>
                        </p:nvCxnSpPr>
                        <p:spPr>
                          <a:xfrm>
                            <a:off x="3457376" y="4360009"/>
                            <a:ext cx="0" cy="1332000"/>
                          </a:xfrm>
                          <a:prstGeom prst="line">
                            <a:avLst/>
                          </a:prstGeom>
                          <a:ln w="63500" cmpd="tri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84" name="Boog 83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3457376" y="3836776"/>
                            <a:ext cx="1116000" cy="1116000"/>
                          </a:xfrm>
                          <a:prstGeom prst="arc">
                            <a:avLst>
                              <a:gd name="adj1" fmla="val 10990047"/>
                              <a:gd name="adj2" fmla="val 18868657"/>
                            </a:avLst>
                          </a:prstGeom>
                          <a:ln w="63500" cmpd="tri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79" name="Rechthoek 7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324382" y="5274069"/>
                        <a:ext cx="263468" cy="382005"/>
                      </a:xfrm>
                      <a:prstGeom prst="rect">
                        <a:avLst/>
                      </a:prstGeom>
                      <a:pattFill prst="pct25">
                        <a:fgClr>
                          <a:schemeClr val="tx1">
                            <a:lumMod val="75000"/>
                            <a:lumOff val="25000"/>
                          </a:schemeClr>
                        </a:fgClr>
                        <a:bgClr>
                          <a:schemeClr val="bg1">
                            <a:lumMod val="75000"/>
                          </a:schemeClr>
                        </a:bgClr>
                      </a:patt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grpSp>
                  <p:nvGrpSpPr>
                    <p:cNvPr id="75" name="Groep 7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487075" y="3847617"/>
                      <a:ext cx="1080000" cy="1080000"/>
                      <a:chOff x="3487075" y="3847617"/>
                      <a:chExt cx="1080000" cy="1080000"/>
                    </a:xfrm>
                  </p:grpSpPr>
                  <p:cxnSp>
                    <p:nvCxnSpPr>
                      <p:cNvPr id="76" name="Rechte verbindingslijn 75"/>
                      <p:cNvCxnSpPr/>
                      <p:nvPr/>
                    </p:nvCxnSpPr>
                    <p:spPr>
                      <a:xfrm rot="2700000" flipH="1">
                        <a:off x="4026064" y="3847617"/>
                        <a:ext cx="2022" cy="10800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7" name="Rechte verbindingslijn 76"/>
                      <p:cNvCxnSpPr/>
                      <p:nvPr/>
                    </p:nvCxnSpPr>
                    <p:spPr>
                      <a:xfrm rot="8100000" flipH="1">
                        <a:off x="4026064" y="3847617"/>
                        <a:ext cx="2022" cy="10800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2" name="Rechthoek 71"/>
                  <p:cNvSpPr/>
                  <p:nvPr/>
                </p:nvSpPr>
                <p:spPr>
                  <a:xfrm>
                    <a:off x="933500" y="4781263"/>
                    <a:ext cx="162773" cy="1214501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73" name="Ovaal 72"/>
                  <p:cNvSpPr>
                    <a:spLocks noChangeAspect="1"/>
                  </p:cNvSpPr>
                  <p:nvPr/>
                </p:nvSpPr>
                <p:spPr>
                  <a:xfrm>
                    <a:off x="967408" y="5831374"/>
                    <a:ext cx="54282" cy="542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grpSp>
              <p:nvGrpSpPr>
                <p:cNvPr id="89" name="Groep 88"/>
                <p:cNvGrpSpPr/>
                <p:nvPr/>
              </p:nvGrpSpPr>
              <p:grpSpPr>
                <a:xfrm>
                  <a:off x="154545" y="5737547"/>
                  <a:ext cx="864000" cy="461665"/>
                  <a:chOff x="628552" y="3577906"/>
                  <a:chExt cx="864000" cy="461665"/>
                </a:xfrm>
              </p:grpSpPr>
              <p:sp>
                <p:nvSpPr>
                  <p:cNvPr id="9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4542" y="3577906"/>
                    <a:ext cx="486762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r"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r>
                      <a:rPr lang="en-US" altLang="nl-NL" sz="2400" baseline="-2500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nl-NL" altLang="nl-NL" sz="2400" baseline="-250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91" name="Rechte verbindingslijn met pijl 90"/>
                  <p:cNvCxnSpPr/>
                  <p:nvPr/>
                </p:nvCxnSpPr>
                <p:spPr>
                  <a:xfrm>
                    <a:off x="628552" y="3703384"/>
                    <a:ext cx="864000" cy="0"/>
                  </a:xfrm>
                  <a:prstGeom prst="straightConnector1">
                    <a:avLst/>
                  </a:prstGeom>
                  <a:ln w="38100">
                    <a:solidFill>
                      <a:srgbClr val="0070C0"/>
                    </a:solidFill>
                    <a:headEnd type="triangle" w="lg" len="med"/>
                    <a:tailEnd type="triangle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154682" y="5588452"/>
                <a:ext cx="1588" cy="1080000"/>
              </a:xfrm>
              <a:custGeom>
                <a:avLst/>
                <a:gdLst>
                  <a:gd name="T0" fmla="*/ 0 w 1"/>
                  <a:gd name="T1" fmla="*/ 0 h 930"/>
                  <a:gd name="T2" fmla="*/ 0 w 1"/>
                  <a:gd name="T3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930">
                    <a:moveTo>
                      <a:pt x="0" y="0"/>
                    </a:moveTo>
                    <a:lnTo>
                      <a:pt x="0" y="930"/>
                    </a:ln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 rot="-2700000">
                <a:off x="1969652" y="4839810"/>
                <a:ext cx="1588" cy="1080000"/>
              </a:xfrm>
              <a:custGeom>
                <a:avLst/>
                <a:gdLst>
                  <a:gd name="T0" fmla="*/ 0 w 1"/>
                  <a:gd name="T1" fmla="*/ 0 h 930"/>
                  <a:gd name="T2" fmla="*/ 0 w 1"/>
                  <a:gd name="T3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930">
                    <a:moveTo>
                      <a:pt x="0" y="0"/>
                    </a:moveTo>
                    <a:lnTo>
                      <a:pt x="0" y="930"/>
                    </a:ln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7" name="Text Box 8"/>
            <p:cNvSpPr txBox="1">
              <a:spLocks noChangeArrowheads="1"/>
            </p:cNvSpPr>
            <p:nvPr/>
          </p:nvSpPr>
          <p:spPr bwMode="auto">
            <a:xfrm>
              <a:off x="-41886" y="6021288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 Box 8"/>
            <p:cNvSpPr txBox="1">
              <a:spLocks noChangeArrowheads="1"/>
            </p:cNvSpPr>
            <p:nvPr/>
          </p:nvSpPr>
          <p:spPr bwMode="auto">
            <a:xfrm>
              <a:off x="1644758" y="5273468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ep 91"/>
          <p:cNvGrpSpPr/>
          <p:nvPr/>
        </p:nvGrpSpPr>
        <p:grpSpPr>
          <a:xfrm>
            <a:off x="891304" y="4870034"/>
            <a:ext cx="864000" cy="461665"/>
            <a:chOff x="1365311" y="3311206"/>
            <a:chExt cx="864000" cy="461665"/>
          </a:xfrm>
        </p:grpSpPr>
        <p:sp>
          <p:nvSpPr>
            <p:cNvPr id="93" name="Text Box 8"/>
            <p:cNvSpPr txBox="1">
              <a:spLocks noChangeArrowheads="1"/>
            </p:cNvSpPr>
            <p:nvPr/>
          </p:nvSpPr>
          <p:spPr bwMode="auto">
            <a:xfrm>
              <a:off x="1681473" y="3311206"/>
              <a:ext cx="4530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4" name="Rechte verbindingslijn met pijl 93"/>
            <p:cNvCxnSpPr/>
            <p:nvPr/>
          </p:nvCxnSpPr>
          <p:spPr>
            <a:xfrm rot="18900000">
              <a:off x="1365311" y="3389888"/>
              <a:ext cx="864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65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2" grpId="0"/>
      <p:bldP spid="64" grpId="0"/>
      <p:bldP spid="66" grpId="0"/>
      <p:bldP spid="85" grpId="0"/>
      <p:bldP spid="87" grpId="0"/>
      <p:bldP spid="96" grpId="0"/>
      <p:bldP spid="105" grpId="0"/>
      <p:bldP spid="1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0" y="1580222"/>
            <a:ext cx="4288111" cy="5134109"/>
          </a:xfrm>
          <a:prstGeom prst="rect">
            <a:avLst/>
          </a:prstGeom>
        </p:spPr>
      </p:pic>
      <p:grpSp>
        <p:nvGrpSpPr>
          <p:cNvPr id="60" name="Groep 59"/>
          <p:cNvGrpSpPr/>
          <p:nvPr/>
        </p:nvGrpSpPr>
        <p:grpSpPr>
          <a:xfrm>
            <a:off x="-1332656" y="764704"/>
            <a:ext cx="3675941" cy="4608512"/>
            <a:chOff x="-1332656" y="764704"/>
            <a:chExt cx="3675941" cy="4608512"/>
          </a:xfrm>
        </p:grpSpPr>
        <p:grpSp>
          <p:nvGrpSpPr>
            <p:cNvPr id="43" name="Groep 42"/>
            <p:cNvGrpSpPr/>
            <p:nvPr/>
          </p:nvGrpSpPr>
          <p:grpSpPr>
            <a:xfrm>
              <a:off x="-1332656" y="764704"/>
              <a:ext cx="3525249" cy="4190856"/>
              <a:chOff x="-78830" y="404664"/>
              <a:chExt cx="3525249" cy="4190856"/>
            </a:xfrm>
          </p:grpSpPr>
          <p:cxnSp>
            <p:nvCxnSpPr>
              <p:cNvPr id="23" name="Rechte verbindingslijn 22"/>
              <p:cNvCxnSpPr/>
              <p:nvPr/>
            </p:nvCxnSpPr>
            <p:spPr>
              <a:xfrm rot="10800000">
                <a:off x="2612018" y="3253452"/>
                <a:ext cx="0" cy="1044000"/>
              </a:xfrm>
              <a:prstGeom prst="line">
                <a:avLst/>
              </a:prstGeom>
              <a:ln w="63500" cmpd="tri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ep 24"/>
              <p:cNvGrpSpPr/>
              <p:nvPr/>
            </p:nvGrpSpPr>
            <p:grpSpPr>
              <a:xfrm>
                <a:off x="-78830" y="404664"/>
                <a:ext cx="3525249" cy="4190856"/>
                <a:chOff x="-78830" y="2190472"/>
                <a:chExt cx="3525249" cy="4190856"/>
              </a:xfrm>
            </p:grpSpPr>
            <p:grpSp>
              <p:nvGrpSpPr>
                <p:cNvPr id="8" name="Groep 7"/>
                <p:cNvGrpSpPr>
                  <a:grpSpLocks noChangeAspect="1"/>
                </p:cNvGrpSpPr>
                <p:nvPr/>
              </p:nvGrpSpPr>
              <p:grpSpPr>
                <a:xfrm rot="10800000">
                  <a:off x="1763691" y="2190472"/>
                  <a:ext cx="1682728" cy="4190856"/>
                  <a:chOff x="3457376" y="2903983"/>
                  <a:chExt cx="1116000" cy="2779400"/>
                </a:xfrm>
              </p:grpSpPr>
              <p:grpSp>
                <p:nvGrpSpPr>
                  <p:cNvPr id="9" name="Groep 8"/>
                  <p:cNvGrpSpPr/>
                  <p:nvPr/>
                </p:nvGrpSpPr>
                <p:grpSpPr>
                  <a:xfrm>
                    <a:off x="3457376" y="2903983"/>
                    <a:ext cx="1116000" cy="2779400"/>
                    <a:chOff x="3457376" y="2912609"/>
                    <a:chExt cx="1116000" cy="2779400"/>
                  </a:xfrm>
                </p:grpSpPr>
                <p:grpSp>
                  <p:nvGrpSpPr>
                    <p:cNvPr id="12" name="Groep 11"/>
                    <p:cNvGrpSpPr/>
                    <p:nvPr/>
                  </p:nvGrpSpPr>
                  <p:grpSpPr>
                    <a:xfrm>
                      <a:off x="3457376" y="2912609"/>
                      <a:ext cx="1116000" cy="2779400"/>
                      <a:chOff x="3457376" y="2912609"/>
                      <a:chExt cx="1116000" cy="2779400"/>
                    </a:xfrm>
                  </p:grpSpPr>
                  <p:grpSp>
                    <p:nvGrpSpPr>
                      <p:cNvPr id="16" name="Groep 15"/>
                      <p:cNvGrpSpPr/>
                      <p:nvPr/>
                    </p:nvGrpSpPr>
                    <p:grpSpPr>
                      <a:xfrm>
                        <a:off x="3457376" y="3836776"/>
                        <a:ext cx="1116000" cy="1855233"/>
                        <a:chOff x="3457376" y="3836776"/>
                        <a:chExt cx="1116000" cy="1855233"/>
                      </a:xfrm>
                    </p:grpSpPr>
                    <p:sp>
                      <p:nvSpPr>
                        <p:cNvPr id="18" name="Ovaal 17"/>
                        <p:cNvSpPr>
                          <a:spLocks noChangeAspect="1"/>
                        </p:cNvSpPr>
                        <p:nvPr/>
                      </p:nvSpPr>
                      <p:spPr>
                        <a:xfrm>
                          <a:off x="3483056" y="3861048"/>
                          <a:ext cx="1080000" cy="1080000"/>
                        </a:xfrm>
                        <a:prstGeom prst="ellipse">
                          <a:avLst/>
                        </a:prstGeom>
                        <a:noFill/>
                        <a:ln w="317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grpSp>
                      <p:nvGrpSpPr>
                        <p:cNvPr id="19" name="Groep 18"/>
                        <p:cNvGrpSpPr/>
                        <p:nvPr/>
                      </p:nvGrpSpPr>
                      <p:grpSpPr>
                        <a:xfrm>
                          <a:off x="3457376" y="3836776"/>
                          <a:ext cx="1116000" cy="1855233"/>
                          <a:chOff x="3457376" y="3836776"/>
                          <a:chExt cx="1116000" cy="1855233"/>
                        </a:xfrm>
                      </p:grpSpPr>
                      <p:cxnSp>
                        <p:nvCxnSpPr>
                          <p:cNvPr id="20" name="Rechte verbindingslijn 19"/>
                          <p:cNvCxnSpPr/>
                          <p:nvPr/>
                        </p:nvCxnSpPr>
                        <p:spPr>
                          <a:xfrm>
                            <a:off x="4571893" y="4393678"/>
                            <a:ext cx="0" cy="811764"/>
                          </a:xfrm>
                          <a:prstGeom prst="line">
                            <a:avLst/>
                          </a:prstGeom>
                          <a:ln w="63500" cmpd="tri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" name="Rechte verbindingslijn 20"/>
                          <p:cNvCxnSpPr/>
                          <p:nvPr/>
                        </p:nvCxnSpPr>
                        <p:spPr>
                          <a:xfrm>
                            <a:off x="3457376" y="4360009"/>
                            <a:ext cx="0" cy="1332000"/>
                          </a:xfrm>
                          <a:prstGeom prst="line">
                            <a:avLst/>
                          </a:prstGeom>
                          <a:ln w="63500" cmpd="tri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2" name="Boog 21"/>
                          <p:cNvSpPr>
                            <a:spLocks noChangeAspect="1"/>
                          </p:cNvSpPr>
                          <p:nvPr/>
                        </p:nvSpPr>
                        <p:spPr>
                          <a:xfrm>
                            <a:off x="3457376" y="3836776"/>
                            <a:ext cx="1116000" cy="1116000"/>
                          </a:xfrm>
                          <a:prstGeom prst="arc">
                            <a:avLst>
                              <a:gd name="adj1" fmla="val 10990047"/>
                              <a:gd name="adj2" fmla="val 0"/>
                            </a:avLst>
                          </a:prstGeom>
                          <a:ln w="63500" cmpd="tri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nl-NL"/>
                          </a:p>
                        </p:txBody>
                      </p:sp>
                    </p:grpSp>
                  </p:grpSp>
                  <p:sp>
                    <p:nvSpPr>
                      <p:cNvPr id="17" name="Rechthoek 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904789" y="2912609"/>
                        <a:ext cx="263472" cy="382007"/>
                      </a:xfrm>
                      <a:prstGeom prst="rect">
                        <a:avLst/>
                      </a:prstGeom>
                      <a:pattFill prst="pct25">
                        <a:fgClr>
                          <a:schemeClr val="tx1">
                            <a:lumMod val="75000"/>
                            <a:lumOff val="25000"/>
                          </a:schemeClr>
                        </a:fgClr>
                        <a:bgClr>
                          <a:schemeClr val="bg1">
                            <a:lumMod val="75000"/>
                          </a:schemeClr>
                        </a:bgClr>
                      </a:patt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</p:grpSp>
                <p:grpSp>
                  <p:nvGrpSpPr>
                    <p:cNvPr id="13" name="Groep 1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3487075" y="3847617"/>
                      <a:ext cx="1080000" cy="1080000"/>
                      <a:chOff x="3487075" y="3847617"/>
                      <a:chExt cx="1080000" cy="1080000"/>
                    </a:xfrm>
                  </p:grpSpPr>
                  <p:cxnSp>
                    <p:nvCxnSpPr>
                      <p:cNvPr id="14" name="Rechte verbindingslijn 13"/>
                      <p:cNvCxnSpPr/>
                      <p:nvPr/>
                    </p:nvCxnSpPr>
                    <p:spPr>
                      <a:xfrm rot="2700000" flipH="1">
                        <a:off x="4026064" y="3847617"/>
                        <a:ext cx="2022" cy="10800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Rechte verbindingslijn 14"/>
                      <p:cNvCxnSpPr/>
                      <p:nvPr/>
                    </p:nvCxnSpPr>
                    <p:spPr>
                      <a:xfrm rot="8100000" flipH="1">
                        <a:off x="4026064" y="3847617"/>
                        <a:ext cx="2022" cy="108000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0" name="Rechthoek 9"/>
                  <p:cNvSpPr/>
                  <p:nvPr/>
                </p:nvSpPr>
                <p:spPr>
                  <a:xfrm>
                    <a:off x="3967058" y="3681843"/>
                    <a:ext cx="107952" cy="805465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1" name="Ovaal 10"/>
                  <p:cNvSpPr>
                    <a:spLocks noChangeAspect="1"/>
                  </p:cNvSpPr>
                  <p:nvPr/>
                </p:nvSpPr>
                <p:spPr>
                  <a:xfrm>
                    <a:off x="4003034" y="4346375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24" name="Rechthoek 23"/>
                <p:cNvSpPr/>
                <p:nvPr/>
              </p:nvSpPr>
              <p:spPr>
                <a:xfrm>
                  <a:off x="-78830" y="2492896"/>
                  <a:ext cx="2010594" cy="431235"/>
                </a:xfrm>
                <a:prstGeom prst="rect">
                  <a:avLst/>
                </a:prstGeom>
                <a:pattFill prst="pct60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  <p:grpSp>
          <p:nvGrpSpPr>
            <p:cNvPr id="42" name="Groep 41"/>
            <p:cNvGrpSpPr/>
            <p:nvPr/>
          </p:nvGrpSpPr>
          <p:grpSpPr>
            <a:xfrm>
              <a:off x="539552" y="3804177"/>
              <a:ext cx="1803733" cy="1569039"/>
              <a:chOff x="1792084" y="5239981"/>
              <a:chExt cx="1803733" cy="1569039"/>
            </a:xfrm>
          </p:grpSpPr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2622497" y="5239981"/>
                <a:ext cx="1588" cy="1080000"/>
              </a:xfrm>
              <a:custGeom>
                <a:avLst/>
                <a:gdLst>
                  <a:gd name="T0" fmla="*/ 0 w 1"/>
                  <a:gd name="T1" fmla="*/ 0 h 930"/>
                  <a:gd name="T2" fmla="*/ 0 w 1"/>
                  <a:gd name="T3" fmla="*/ 930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930">
                    <a:moveTo>
                      <a:pt x="0" y="0"/>
                    </a:moveTo>
                    <a:lnTo>
                      <a:pt x="0" y="930"/>
                    </a:lnTo>
                  </a:path>
                </a:pathLst>
              </a:custGeom>
              <a:noFill/>
              <a:ln w="5715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1792084" y="6347355"/>
                <a:ext cx="1803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600 N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3200" dirty="0" smtClean="0">
                <a:solidFill>
                  <a:srgbClr val="FF0000"/>
                </a:solidFill>
              </a:rPr>
              <a:t>De losse katrol: Theorie.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4" name="Actieknop: Verder of Volgende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2877748" y="476590"/>
            <a:ext cx="62662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Bij een losse katrol verplaatst de katrol zich samen met de last.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ep 40"/>
          <p:cNvGrpSpPr/>
          <p:nvPr/>
        </p:nvGrpSpPr>
        <p:grpSpPr>
          <a:xfrm>
            <a:off x="2218040" y="2203105"/>
            <a:ext cx="732589" cy="540691"/>
            <a:chOff x="3471866" y="3628873"/>
            <a:chExt cx="732589" cy="540691"/>
          </a:xfrm>
        </p:grpSpPr>
        <p:sp>
          <p:nvSpPr>
            <p:cNvPr id="28" name="Freeform 7"/>
            <p:cNvSpPr>
              <a:spLocks/>
            </p:cNvSpPr>
            <p:nvPr/>
          </p:nvSpPr>
          <p:spPr bwMode="auto">
            <a:xfrm rot="10800000">
              <a:off x="3471866" y="3628873"/>
              <a:ext cx="1588" cy="540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3479001" y="3707899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ep 39"/>
          <p:cNvGrpSpPr/>
          <p:nvPr/>
        </p:nvGrpSpPr>
        <p:grpSpPr>
          <a:xfrm>
            <a:off x="-212340" y="2203106"/>
            <a:ext cx="740113" cy="540690"/>
            <a:chOff x="1041486" y="3628874"/>
            <a:chExt cx="740113" cy="540690"/>
          </a:xfrm>
        </p:grpSpPr>
        <p:sp>
          <p:nvSpPr>
            <p:cNvPr id="27" name="Freeform 7"/>
            <p:cNvSpPr>
              <a:spLocks/>
            </p:cNvSpPr>
            <p:nvPr/>
          </p:nvSpPr>
          <p:spPr bwMode="auto">
            <a:xfrm rot="10800000">
              <a:off x="1780011" y="3628874"/>
              <a:ext cx="1588" cy="540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1041486" y="3707899"/>
              <a:ext cx="7254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498437" y="2616239"/>
            <a:ext cx="792000" cy="461665"/>
            <a:chOff x="660451" y="3577906"/>
            <a:chExt cx="792000" cy="461665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764542" y="3577906"/>
              <a:ext cx="4867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Rechte verbindingslijn met pijl 35"/>
            <p:cNvCxnSpPr/>
            <p:nvPr/>
          </p:nvCxnSpPr>
          <p:spPr>
            <a:xfrm>
              <a:off x="660451" y="3703384"/>
              <a:ext cx="79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ep 36"/>
          <p:cNvGrpSpPr/>
          <p:nvPr/>
        </p:nvGrpSpPr>
        <p:grpSpPr>
          <a:xfrm>
            <a:off x="1389812" y="2616239"/>
            <a:ext cx="792000" cy="461665"/>
            <a:chOff x="1519927" y="3577906"/>
            <a:chExt cx="792000" cy="461665"/>
          </a:xfrm>
        </p:grpSpPr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1738623" y="3577906"/>
              <a:ext cx="4530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Rechte verbindingslijn met pijl 38"/>
            <p:cNvCxnSpPr/>
            <p:nvPr/>
          </p:nvCxnSpPr>
          <p:spPr>
            <a:xfrm>
              <a:off x="1519927" y="3703384"/>
              <a:ext cx="792000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ijdelijke aanduiding voor inhoud 2"/>
          <p:cNvSpPr>
            <a:spLocks noGrp="1"/>
          </p:cNvSpPr>
          <p:nvPr>
            <p:ph idx="1"/>
          </p:nvPr>
        </p:nvSpPr>
        <p:spPr>
          <a:xfrm>
            <a:off x="2877748" y="1606404"/>
            <a:ext cx="6320286" cy="523220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 de hefboomwet toe: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877748" y="2164135"/>
            <a:ext cx="2185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=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974696" y="2705522"/>
            <a:ext cx="16855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2877747" y="2705206"/>
            <a:ext cx="2269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R→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jdelijke aanduiding voor inhoud 2"/>
          <p:cNvSpPr txBox="1">
            <a:spLocks/>
          </p:cNvSpPr>
          <p:nvPr/>
        </p:nvSpPr>
        <p:spPr bwMode="auto">
          <a:xfrm>
            <a:off x="2877748" y="3254607"/>
            <a:ext cx="68494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krachten heffen elkaar op: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2877748" y="3804008"/>
            <a:ext cx="3024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2877748" y="4353409"/>
            <a:ext cx="3024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600 →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2877748" y="4902810"/>
            <a:ext cx="3024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300 N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jdelijke aanduiding voor inhoud 2"/>
          <p:cNvSpPr txBox="1">
            <a:spLocks/>
          </p:cNvSpPr>
          <p:nvPr/>
        </p:nvSpPr>
        <p:spPr bwMode="auto">
          <a:xfrm>
            <a:off x="62755" y="5385584"/>
            <a:ext cx="1988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Conclusie: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jdelijke aanduiding voor inhoud 2"/>
          <p:cNvSpPr txBox="1">
            <a:spLocks/>
          </p:cNvSpPr>
          <p:nvPr/>
        </p:nvSpPr>
        <p:spPr bwMode="auto">
          <a:xfrm>
            <a:off x="62755" y="5886557"/>
            <a:ext cx="90812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 een losse katrol is de hijskracht twee maal kleiner dan de last.</a:t>
            </a:r>
            <a:endParaRPr lang="nl-NL" sz="28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685081" y="4708475"/>
            <a:ext cx="336111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Als de last 1 m omhoog moet, moet je wel 2 m touw ophalen.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107380" y="2246658"/>
            <a:ext cx="8938820" cy="2160591"/>
            <a:chOff x="107380" y="2246658"/>
            <a:chExt cx="8938820" cy="2160591"/>
          </a:xfrm>
        </p:grpSpPr>
        <p:sp>
          <p:nvSpPr>
            <p:cNvPr id="54" name="Tijdelijke aanduiding voor inhoud 2"/>
            <p:cNvSpPr txBox="1">
              <a:spLocks/>
            </p:cNvSpPr>
            <p:nvPr/>
          </p:nvSpPr>
          <p:spPr bwMode="auto">
            <a:xfrm>
              <a:off x="2950630" y="2246658"/>
              <a:ext cx="6095570" cy="21605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nl-NL" sz="24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kunt F</a:t>
              </a:r>
              <a:r>
                <a:rPr lang="nl-NL" sz="2400" kern="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nl-NL" sz="24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ook berekenen door A als draaipunt te nemen.</a:t>
              </a:r>
            </a:p>
            <a:p>
              <a:pPr marL="0" indent="0">
                <a:buNone/>
              </a:pPr>
              <a:r>
                <a:rPr lang="nl-NL" sz="24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straal van de katrol is R:</a:t>
              </a:r>
            </a:p>
            <a:p>
              <a:pPr marL="0" indent="0">
                <a:buNone/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.R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.2R → </a:t>
              </a:r>
            </a:p>
            <a:p>
              <a:pPr marL="0" indent="0">
                <a:buNone/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600.R = 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.2R → F</a:t>
              </a:r>
              <a:r>
                <a:rPr lang="en-US" altLang="nl-NL" sz="24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300 N</a:t>
              </a:r>
              <a:endParaRPr lang="nl-NL" sz="24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107380" y="2414040"/>
              <a:ext cx="722763" cy="674060"/>
              <a:chOff x="123146" y="3702441"/>
              <a:chExt cx="722763" cy="674060"/>
            </a:xfrm>
          </p:grpSpPr>
          <p:sp>
            <p:nvSpPr>
              <p:cNvPr id="63" name="Text Box 8"/>
              <p:cNvSpPr txBox="1">
                <a:spLocks noChangeArrowheads="1"/>
              </p:cNvSpPr>
              <p:nvPr/>
            </p:nvSpPr>
            <p:spPr bwMode="auto">
              <a:xfrm>
                <a:off x="123146" y="3853281"/>
                <a:ext cx="49242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nl-NL" altLang="nl-NL" sz="28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 Box 8"/>
              <p:cNvSpPr txBox="1">
                <a:spLocks noChangeArrowheads="1"/>
              </p:cNvSpPr>
              <p:nvPr/>
            </p:nvSpPr>
            <p:spPr bwMode="auto">
              <a:xfrm>
                <a:off x="353484" y="3702441"/>
                <a:ext cx="49242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endParaRPr lang="nl-NL" altLang="nl-NL" sz="3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3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0" grpId="0" build="p"/>
      <p:bldP spid="51" grpId="0"/>
      <p:bldP spid="52" grpId="0"/>
      <p:bldP spid="53" grpId="0"/>
      <p:bldP spid="55" grpId="0"/>
      <p:bldP spid="57" grpId="0"/>
      <p:bldP spid="58" grpId="0"/>
      <p:bldP spid="59" grpId="0"/>
      <p:bldP spid="61" grpId="0"/>
      <p:bldP spid="6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3200" dirty="0">
                <a:solidFill>
                  <a:srgbClr val="FF0000"/>
                </a:solidFill>
              </a:rPr>
              <a:t>De </a:t>
            </a:r>
            <a:r>
              <a:rPr lang="nl-NL" sz="3200" dirty="0" smtClean="0">
                <a:solidFill>
                  <a:srgbClr val="FF0000"/>
                </a:solidFill>
              </a:rPr>
              <a:t>katrol: </a:t>
            </a:r>
            <a:r>
              <a:rPr lang="nl-NL" sz="3200" dirty="0">
                <a:solidFill>
                  <a:srgbClr val="FF0000"/>
                </a:solidFill>
              </a:rPr>
              <a:t>combinatie van los en </a:t>
            </a:r>
            <a:r>
              <a:rPr lang="nl-NL" sz="3200" dirty="0" smtClean="0">
                <a:solidFill>
                  <a:srgbClr val="FF0000"/>
                </a:solidFill>
              </a:rPr>
              <a:t>vast 1/2.</a:t>
            </a:r>
            <a:endParaRPr lang="nl-NL" sz="3200" dirty="0">
              <a:solidFill>
                <a:srgbClr val="FF0000"/>
              </a:solidFill>
            </a:endParaRPr>
          </a:p>
        </p:txBody>
      </p:sp>
      <p:grpSp>
        <p:nvGrpSpPr>
          <p:cNvPr id="55" name="Groep 54"/>
          <p:cNvGrpSpPr/>
          <p:nvPr/>
        </p:nvGrpSpPr>
        <p:grpSpPr>
          <a:xfrm>
            <a:off x="-52462" y="0"/>
            <a:ext cx="9196462" cy="6898998"/>
            <a:chOff x="-52462" y="0"/>
            <a:chExt cx="9196462" cy="6898998"/>
          </a:xfrm>
        </p:grpSpPr>
        <p:grpSp>
          <p:nvGrpSpPr>
            <p:cNvPr id="8" name="Groep 7"/>
            <p:cNvGrpSpPr/>
            <p:nvPr/>
          </p:nvGrpSpPr>
          <p:grpSpPr>
            <a:xfrm>
              <a:off x="-52462" y="673454"/>
              <a:ext cx="6136672" cy="5208311"/>
              <a:chOff x="-52462" y="657688"/>
              <a:chExt cx="6136672" cy="5208311"/>
            </a:xfrm>
          </p:grpSpPr>
          <p:grpSp>
            <p:nvGrpSpPr>
              <p:cNvPr id="23" name="Groep 22"/>
              <p:cNvGrpSpPr/>
              <p:nvPr/>
            </p:nvGrpSpPr>
            <p:grpSpPr>
              <a:xfrm>
                <a:off x="-52462" y="657688"/>
                <a:ext cx="6136672" cy="3577948"/>
                <a:chOff x="138610" y="1067128"/>
                <a:chExt cx="6136672" cy="3577948"/>
              </a:xfrm>
            </p:grpSpPr>
            <p:grpSp>
              <p:nvGrpSpPr>
                <p:cNvPr id="19" name="Groep 18"/>
                <p:cNvGrpSpPr/>
                <p:nvPr/>
              </p:nvGrpSpPr>
              <p:grpSpPr>
                <a:xfrm>
                  <a:off x="138610" y="1067128"/>
                  <a:ext cx="6136672" cy="3415582"/>
                  <a:chOff x="138610" y="1067128"/>
                  <a:chExt cx="6136672" cy="3415582"/>
                </a:xfrm>
              </p:grpSpPr>
              <p:cxnSp>
                <p:nvCxnSpPr>
                  <p:cNvPr id="12" name="Rechte verbindingslijn 11"/>
                  <p:cNvCxnSpPr/>
                  <p:nvPr/>
                </p:nvCxnSpPr>
                <p:spPr>
                  <a:xfrm>
                    <a:off x="1378660" y="2173428"/>
                    <a:ext cx="0" cy="14760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echte verbindingslijn 10"/>
                  <p:cNvCxnSpPr/>
                  <p:nvPr/>
                </p:nvCxnSpPr>
                <p:spPr>
                  <a:xfrm>
                    <a:off x="467544" y="1200439"/>
                    <a:ext cx="0" cy="24480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echte verbindingslijn 12"/>
                  <p:cNvCxnSpPr/>
                  <p:nvPr/>
                </p:nvCxnSpPr>
                <p:spPr>
                  <a:xfrm>
                    <a:off x="2291292" y="2155980"/>
                    <a:ext cx="0" cy="14760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" name="Groep 17"/>
                  <p:cNvGrpSpPr/>
                  <p:nvPr/>
                </p:nvGrpSpPr>
                <p:grpSpPr>
                  <a:xfrm>
                    <a:off x="138610" y="1067128"/>
                    <a:ext cx="6136672" cy="3050406"/>
                    <a:chOff x="138610" y="1067128"/>
                    <a:chExt cx="6136672" cy="3050406"/>
                  </a:xfrm>
                </p:grpSpPr>
                <p:sp>
                  <p:nvSpPr>
                    <p:cNvPr id="9" name="Rechthoek 8"/>
                    <p:cNvSpPr/>
                    <p:nvPr/>
                  </p:nvSpPr>
                  <p:spPr>
                    <a:xfrm>
                      <a:off x="138610" y="1067128"/>
                      <a:ext cx="6136672" cy="215617"/>
                    </a:xfrm>
                    <a:prstGeom prst="rect">
                      <a:avLst/>
                    </a:prstGeom>
                    <a:pattFill prst="pct60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  <a:ln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grpSp>
                  <p:nvGrpSpPr>
                    <p:cNvPr id="17" name="Groep 16"/>
                    <p:cNvGrpSpPr/>
                    <p:nvPr/>
                  </p:nvGrpSpPr>
                  <p:grpSpPr>
                    <a:xfrm>
                      <a:off x="467544" y="1235446"/>
                      <a:ext cx="1827867" cy="2882088"/>
                      <a:chOff x="467544" y="1235446"/>
                      <a:chExt cx="1827867" cy="2882088"/>
                    </a:xfrm>
                  </p:grpSpPr>
                  <p:sp>
                    <p:nvSpPr>
                      <p:cNvPr id="6" name="Ovaal 5"/>
                      <p:cNvSpPr/>
                      <p:nvPr/>
                    </p:nvSpPr>
                    <p:spPr>
                      <a:xfrm>
                        <a:off x="467544" y="3217534"/>
                        <a:ext cx="914400" cy="900000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sp>
                    <p:nvSpPr>
                      <p:cNvPr id="7" name="Ovaal 6"/>
                      <p:cNvSpPr/>
                      <p:nvPr/>
                    </p:nvSpPr>
                    <p:spPr>
                      <a:xfrm>
                        <a:off x="1381011" y="1736912"/>
                        <a:ext cx="914400" cy="900000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cxnSp>
                    <p:nvCxnSpPr>
                      <p:cNvPr id="16" name="Rechte verbindingslijn 15"/>
                      <p:cNvCxnSpPr/>
                      <p:nvPr/>
                    </p:nvCxnSpPr>
                    <p:spPr>
                      <a:xfrm>
                        <a:off x="1851020" y="1235446"/>
                        <a:ext cx="0" cy="972000"/>
                      </a:xfrm>
                      <a:prstGeom prst="line">
                        <a:avLst/>
                      </a:prstGeom>
                      <a:ln w="63500">
                        <a:solidFill>
                          <a:schemeClr val="tx1"/>
                        </a:solidFill>
                        <a:tailEnd type="oval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4" name="Rechte verbindingslijn 13"/>
                  <p:cNvCxnSpPr/>
                  <p:nvPr/>
                </p:nvCxnSpPr>
                <p:spPr>
                  <a:xfrm>
                    <a:off x="928167" y="3690710"/>
                    <a:ext cx="0" cy="792000"/>
                  </a:xfrm>
                  <a:prstGeom prst="line">
                    <a:avLst/>
                  </a:prstGeom>
                  <a:ln w="63500">
                    <a:solidFill>
                      <a:schemeClr val="tx1"/>
                    </a:solidFill>
                    <a:head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Rechthoek 21"/>
                <p:cNvSpPr>
                  <a:spLocks/>
                </p:cNvSpPr>
                <p:nvPr/>
              </p:nvSpPr>
              <p:spPr>
                <a:xfrm rot="10800000">
                  <a:off x="731082" y="4465076"/>
                  <a:ext cx="4104000" cy="180000"/>
                </a:xfrm>
                <a:prstGeom prst="rect">
                  <a:avLst/>
                </a:prstGeom>
                <a:pattFill prst="pct25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3" name="Groep 2"/>
              <p:cNvGrpSpPr/>
              <p:nvPr/>
            </p:nvGrpSpPr>
            <p:grpSpPr>
              <a:xfrm>
                <a:off x="776810" y="4137999"/>
                <a:ext cx="1803733" cy="1728000"/>
                <a:chOff x="776810" y="4137999"/>
                <a:chExt cx="1803733" cy="1728000"/>
              </a:xfrm>
            </p:grpSpPr>
            <p:sp>
              <p:nvSpPr>
                <p:cNvPr id="36" name="Freeform 7"/>
                <p:cNvSpPr>
                  <a:spLocks/>
                </p:cNvSpPr>
                <p:nvPr/>
              </p:nvSpPr>
              <p:spPr bwMode="auto">
                <a:xfrm>
                  <a:off x="2554132" y="4137999"/>
                  <a:ext cx="1588" cy="1728000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50800" cmpd="sng">
                  <a:solidFill>
                    <a:srgbClr val="FF3300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76810" y="4994597"/>
                  <a:ext cx="180373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600 N</a:t>
                  </a:r>
                  <a:endParaRPr lang="nl-NL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2096364" y="822992"/>
              <a:ext cx="1827867" cy="3247264"/>
              <a:chOff x="467544" y="1235446"/>
              <a:chExt cx="1827867" cy="3247264"/>
            </a:xfrm>
          </p:grpSpPr>
          <p:cxnSp>
            <p:nvCxnSpPr>
              <p:cNvPr id="27" name="Rechte verbindingslijn 26"/>
              <p:cNvCxnSpPr/>
              <p:nvPr/>
            </p:nvCxnSpPr>
            <p:spPr>
              <a:xfrm>
                <a:off x="1378660" y="2173428"/>
                <a:ext cx="0" cy="147600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/>
            </p:nvCxnSpPr>
            <p:spPr>
              <a:xfrm>
                <a:off x="2291292" y="2155980"/>
                <a:ext cx="0" cy="147600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ep 30"/>
              <p:cNvGrpSpPr/>
              <p:nvPr/>
            </p:nvGrpSpPr>
            <p:grpSpPr>
              <a:xfrm>
                <a:off x="467544" y="1235446"/>
                <a:ext cx="1827867" cy="2893397"/>
                <a:chOff x="467544" y="1235446"/>
                <a:chExt cx="1827867" cy="2893397"/>
              </a:xfrm>
            </p:grpSpPr>
            <p:sp>
              <p:nvSpPr>
                <p:cNvPr id="33" name="Ovaal 32"/>
                <p:cNvSpPr/>
                <p:nvPr/>
              </p:nvSpPr>
              <p:spPr>
                <a:xfrm>
                  <a:off x="467544" y="3228843"/>
                  <a:ext cx="914400" cy="90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4" name="Ovaal 33"/>
                <p:cNvSpPr/>
                <p:nvPr/>
              </p:nvSpPr>
              <p:spPr>
                <a:xfrm>
                  <a:off x="1381011" y="1736912"/>
                  <a:ext cx="914400" cy="90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35" name="Rechte verbindingslijn 34"/>
                <p:cNvCxnSpPr/>
                <p:nvPr/>
              </p:nvCxnSpPr>
              <p:spPr>
                <a:xfrm>
                  <a:off x="1851020" y="1235446"/>
                  <a:ext cx="0" cy="97200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Rechte verbindingslijn 29"/>
              <p:cNvCxnSpPr/>
              <p:nvPr/>
            </p:nvCxnSpPr>
            <p:spPr>
              <a:xfrm>
                <a:off x="928167" y="3690710"/>
                <a:ext cx="0" cy="792000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ep 36"/>
            <p:cNvGrpSpPr/>
            <p:nvPr/>
          </p:nvGrpSpPr>
          <p:grpSpPr>
            <a:xfrm>
              <a:off x="3923350" y="815738"/>
              <a:ext cx="1827867" cy="3247264"/>
              <a:chOff x="467544" y="1235446"/>
              <a:chExt cx="1827867" cy="3247264"/>
            </a:xfrm>
          </p:grpSpPr>
          <p:cxnSp>
            <p:nvCxnSpPr>
              <p:cNvPr id="38" name="Rechte verbindingslijn 37"/>
              <p:cNvCxnSpPr/>
              <p:nvPr/>
            </p:nvCxnSpPr>
            <p:spPr>
              <a:xfrm>
                <a:off x="1378660" y="2173428"/>
                <a:ext cx="0" cy="147600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/>
            </p:nvCxnSpPr>
            <p:spPr>
              <a:xfrm>
                <a:off x="2291292" y="2155980"/>
                <a:ext cx="0" cy="1476000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ep 39"/>
              <p:cNvGrpSpPr/>
              <p:nvPr/>
            </p:nvGrpSpPr>
            <p:grpSpPr>
              <a:xfrm>
                <a:off x="467544" y="1235446"/>
                <a:ext cx="1827867" cy="2893397"/>
                <a:chOff x="467544" y="1235446"/>
                <a:chExt cx="1827867" cy="2893397"/>
              </a:xfrm>
            </p:grpSpPr>
            <p:sp>
              <p:nvSpPr>
                <p:cNvPr id="42" name="Ovaal 41"/>
                <p:cNvSpPr/>
                <p:nvPr/>
              </p:nvSpPr>
              <p:spPr>
                <a:xfrm>
                  <a:off x="467544" y="3228843"/>
                  <a:ext cx="914400" cy="90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Ovaal 42"/>
                <p:cNvSpPr/>
                <p:nvPr/>
              </p:nvSpPr>
              <p:spPr>
                <a:xfrm>
                  <a:off x="1381011" y="1736912"/>
                  <a:ext cx="914400" cy="90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cxnSp>
              <p:nvCxnSpPr>
                <p:cNvPr id="44" name="Rechte verbindingslijn 43"/>
                <p:cNvCxnSpPr/>
                <p:nvPr/>
              </p:nvCxnSpPr>
              <p:spPr>
                <a:xfrm>
                  <a:off x="1851020" y="1235446"/>
                  <a:ext cx="0" cy="97200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Rechte verbindingslijn 40"/>
              <p:cNvCxnSpPr/>
              <p:nvPr/>
            </p:nvCxnSpPr>
            <p:spPr>
              <a:xfrm>
                <a:off x="928167" y="3690710"/>
                <a:ext cx="0" cy="792000"/>
              </a:xfrm>
              <a:prstGeom prst="line">
                <a:avLst/>
              </a:prstGeom>
              <a:ln w="63500">
                <a:solidFill>
                  <a:schemeClr val="tx1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Actieknop: Verder of Volgende 3">
              <a:hlinkClick r:id="" action="ppaction://hlinkshowjump?jump=nextslide" highlightClick="1"/>
            </p:cNvPr>
            <p:cNvSpPr>
              <a:spLocks noChangeAspect="1"/>
            </p:cNvSpPr>
            <p:nvPr/>
          </p:nvSpPr>
          <p:spPr>
            <a:xfrm>
              <a:off x="8784000" y="0"/>
              <a:ext cx="360000" cy="360000"/>
            </a:xfrm>
            <a:prstGeom prst="actionButtonForwardNext">
              <a:avLst/>
            </a:prstGeom>
            <a:solidFill>
              <a:srgbClr val="00B0F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 dirty="0">
                <a:solidFill>
                  <a:schemeClr val="bg2"/>
                </a:solidFill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8280400" y="6529666"/>
              <a:ext cx="863600" cy="369332"/>
            </a:xfrm>
            <a:prstGeom prst="rect">
              <a:avLst/>
            </a:prstGeom>
            <a:noFill/>
            <a:ln w="12700">
              <a:noFill/>
            </a:ln>
            <a:effectLst/>
            <a:extLst/>
          </p:spPr>
          <p:txBody>
            <a:bodyPr anchor="ctr">
              <a:spAutoFit/>
            </a:bodyPr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 smtClean="0">
                  <a:solidFill>
                    <a:schemeClr val="bg2"/>
                  </a:solidFill>
                  <a:latin typeface="+mn-lt"/>
                  <a:cs typeface="Arial" panose="020B0604020202020204" pitchFamily="34" charset="0"/>
                  <a:hlinkClick r:id="rId2" action="ppaction://hlinksldjump"/>
                </a:rPr>
                <a:t>menu</a:t>
              </a:r>
              <a:endParaRPr lang="nl-NL" altLang="nl-NL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277799" y="2973126"/>
            <a:ext cx="4562866" cy="288001"/>
            <a:chOff x="276472" y="2973126"/>
            <a:chExt cx="4562866" cy="288001"/>
          </a:xfrm>
        </p:grpSpPr>
        <p:sp>
          <p:nvSpPr>
            <p:cNvPr id="46" name="Freeform 7"/>
            <p:cNvSpPr>
              <a:spLocks/>
            </p:cNvSpPr>
            <p:nvPr/>
          </p:nvSpPr>
          <p:spPr bwMode="auto">
            <a:xfrm rot="10800000">
              <a:off x="4837750" y="2973126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 rot="10800000">
              <a:off x="3924119" y="2973126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 rot="10800000">
              <a:off x="3005892" y="2973126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 rot="10800000">
              <a:off x="2104339" y="2973126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 rot="10800000">
              <a:off x="1186045" y="2973127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 rot="10800000">
              <a:off x="276472" y="2973127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ijdelijke aanduiding voor inhoud 2"/>
          <p:cNvSpPr txBox="1">
            <a:spLocks/>
          </p:cNvSpPr>
          <p:nvPr/>
        </p:nvSpPr>
        <p:spPr bwMode="auto">
          <a:xfrm>
            <a:off x="2835636" y="4509150"/>
            <a:ext cx="6300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last van 600 N hangt nu aan 6 koorden. Dus elk koord draagt 100 N.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5284711" y="3181650"/>
            <a:ext cx="1061828" cy="781337"/>
            <a:chOff x="5294017" y="3181650"/>
            <a:chExt cx="1061828" cy="781337"/>
          </a:xfrm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5761850" y="3181650"/>
              <a:ext cx="1588" cy="288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5294017" y="3501322"/>
              <a:ext cx="10618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 N</a:t>
              </a:r>
              <a:endParaRPr lang="nl-NL" alt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ijdelijke aanduiding voor inhoud 2"/>
          <p:cNvSpPr txBox="1">
            <a:spLocks/>
          </p:cNvSpPr>
          <p:nvPr/>
        </p:nvSpPr>
        <p:spPr bwMode="auto">
          <a:xfrm>
            <a:off x="2835636" y="5481916"/>
            <a:ext cx="6300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Je hoeft nu maar met 100 N te trekken om 600 N omhoog te krijgen.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ep 195"/>
          <p:cNvGrpSpPr/>
          <p:nvPr/>
        </p:nvGrpSpPr>
        <p:grpSpPr>
          <a:xfrm>
            <a:off x="-52462" y="657688"/>
            <a:ext cx="3415805" cy="6030963"/>
            <a:chOff x="-52462" y="657688"/>
            <a:chExt cx="3415805" cy="6030963"/>
          </a:xfrm>
        </p:grpSpPr>
        <p:sp>
          <p:nvSpPr>
            <p:cNvPr id="54" name="Ovaal 53"/>
            <p:cNvSpPr>
              <a:spLocks noChangeAspect="1"/>
            </p:cNvSpPr>
            <p:nvPr/>
          </p:nvSpPr>
          <p:spPr>
            <a:xfrm>
              <a:off x="285569" y="3789350"/>
              <a:ext cx="2160000" cy="21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1559610" y="6226986"/>
              <a:ext cx="1803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600 N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vaal 54"/>
            <p:cNvSpPr>
              <a:spLocks noChangeAspect="1"/>
            </p:cNvSpPr>
            <p:nvPr/>
          </p:nvSpPr>
          <p:spPr>
            <a:xfrm>
              <a:off x="285569" y="1334091"/>
              <a:ext cx="2160000" cy="2160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/>
            <p:cNvSpPr>
              <a:spLocks noChangeAspect="1"/>
            </p:cNvSpPr>
            <p:nvPr/>
          </p:nvSpPr>
          <p:spPr>
            <a:xfrm>
              <a:off x="555569" y="1604091"/>
              <a:ext cx="1620000" cy="16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/>
            <p:cNvSpPr>
              <a:spLocks noChangeAspect="1"/>
            </p:cNvSpPr>
            <p:nvPr/>
          </p:nvSpPr>
          <p:spPr>
            <a:xfrm>
              <a:off x="555569" y="4059350"/>
              <a:ext cx="1620000" cy="162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1" name="Ovaal 70"/>
            <p:cNvSpPr>
              <a:spLocks noChangeAspect="1"/>
            </p:cNvSpPr>
            <p:nvPr/>
          </p:nvSpPr>
          <p:spPr>
            <a:xfrm>
              <a:off x="825569" y="1874091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/>
            <p:cNvSpPr>
              <a:spLocks noChangeAspect="1"/>
            </p:cNvSpPr>
            <p:nvPr/>
          </p:nvSpPr>
          <p:spPr>
            <a:xfrm>
              <a:off x="825569" y="432935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51" name="Rechte verbindingslijn 50"/>
            <p:cNvCxnSpPr/>
            <p:nvPr/>
          </p:nvCxnSpPr>
          <p:spPr>
            <a:xfrm>
              <a:off x="1359702" y="4880520"/>
              <a:ext cx="0" cy="1620000"/>
            </a:xfrm>
            <a:prstGeom prst="line">
              <a:avLst/>
            </a:prstGeom>
            <a:ln w="63500">
              <a:solidFill>
                <a:schemeClr val="tx1"/>
              </a:solidFill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>
              <a:off x="1359702" y="841773"/>
              <a:ext cx="0" cy="1577006"/>
            </a:xfrm>
            <a:prstGeom prst="line">
              <a:avLst/>
            </a:prstGeom>
            <a:ln w="63500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hoek 45"/>
            <p:cNvSpPr>
              <a:spLocks/>
            </p:cNvSpPr>
            <p:nvPr/>
          </p:nvSpPr>
          <p:spPr>
            <a:xfrm rot="10800000">
              <a:off x="1096483" y="6265091"/>
              <a:ext cx="509573" cy="376262"/>
            </a:xfrm>
            <a:prstGeom prst="rect">
              <a:avLst/>
            </a:prstGeom>
            <a:pattFill prst="pct25">
              <a:fgClr>
                <a:schemeClr val="tx1">
                  <a:lumMod val="75000"/>
                  <a:lumOff val="2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2" name="Rechthoek 51"/>
            <p:cNvSpPr/>
            <p:nvPr/>
          </p:nvSpPr>
          <p:spPr>
            <a:xfrm>
              <a:off x="-52462" y="657688"/>
              <a:ext cx="2492164" cy="215617"/>
            </a:xfrm>
            <a:prstGeom prst="rect">
              <a:avLst/>
            </a:prstGeom>
            <a:pattFill prst="pct60">
              <a:fgClr>
                <a:schemeClr val="tx1">
                  <a:lumMod val="75000"/>
                  <a:lumOff val="25000"/>
                </a:schemeClr>
              </a:fgClr>
              <a:bgClr>
                <a:schemeClr val="bg1">
                  <a:lumMod val="75000"/>
                </a:schemeClr>
              </a:bgClr>
            </a:patt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Actieknop: Verder of Volgende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3" name="Actieknop: Verder of Volgende 7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3200" dirty="0">
                <a:solidFill>
                  <a:srgbClr val="FF0000"/>
                </a:solidFill>
              </a:rPr>
              <a:t>De katrol: combinatie van los en vast </a:t>
            </a:r>
            <a:r>
              <a:rPr lang="nl-NL" sz="3200" dirty="0" smtClean="0">
                <a:solidFill>
                  <a:srgbClr val="FF0000"/>
                </a:solidFill>
              </a:rPr>
              <a:t>2/2</a:t>
            </a:r>
            <a:r>
              <a:rPr lang="nl-NL" sz="32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90" name="Groep 189"/>
          <p:cNvGrpSpPr/>
          <p:nvPr/>
        </p:nvGrpSpPr>
        <p:grpSpPr>
          <a:xfrm>
            <a:off x="285569" y="2407067"/>
            <a:ext cx="2164232" cy="3560188"/>
            <a:chOff x="285569" y="2407067"/>
            <a:chExt cx="2164232" cy="3560188"/>
          </a:xfrm>
        </p:grpSpPr>
        <p:cxnSp>
          <p:nvCxnSpPr>
            <p:cNvPr id="58" name="Rechte verbindingslijn 57"/>
            <p:cNvCxnSpPr/>
            <p:nvPr/>
          </p:nvCxnSpPr>
          <p:spPr>
            <a:xfrm>
              <a:off x="285569" y="2407067"/>
              <a:ext cx="0" cy="2484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Boog 145"/>
            <p:cNvSpPr>
              <a:spLocks noChangeAspect="1"/>
            </p:cNvSpPr>
            <p:nvPr/>
          </p:nvSpPr>
          <p:spPr>
            <a:xfrm rot="10800000">
              <a:off x="289501" y="3807255"/>
              <a:ext cx="2160300" cy="2160000"/>
            </a:xfrm>
            <a:prstGeom prst="arc">
              <a:avLst>
                <a:gd name="adj1" fmla="val 11177251"/>
                <a:gd name="adj2" fmla="val 2155978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8" name="Groep 187"/>
          <p:cNvGrpSpPr/>
          <p:nvPr/>
        </p:nvGrpSpPr>
        <p:grpSpPr>
          <a:xfrm>
            <a:off x="555569" y="2420446"/>
            <a:ext cx="1617127" cy="3252046"/>
            <a:chOff x="555569" y="2420446"/>
            <a:chExt cx="1617127" cy="3252046"/>
          </a:xfrm>
        </p:grpSpPr>
        <p:cxnSp>
          <p:nvCxnSpPr>
            <p:cNvPr id="59" name="Rechte verbindingslijn 58"/>
            <p:cNvCxnSpPr/>
            <p:nvPr/>
          </p:nvCxnSpPr>
          <p:spPr>
            <a:xfrm>
              <a:off x="555569" y="2420446"/>
              <a:ext cx="0" cy="24801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Boog 146"/>
            <p:cNvSpPr>
              <a:spLocks noChangeAspect="1"/>
            </p:cNvSpPr>
            <p:nvPr/>
          </p:nvSpPr>
          <p:spPr>
            <a:xfrm rot="10800000">
              <a:off x="559537" y="4052492"/>
              <a:ext cx="1613159" cy="1620000"/>
            </a:xfrm>
            <a:prstGeom prst="arc">
              <a:avLst>
                <a:gd name="adj1" fmla="val 11378505"/>
                <a:gd name="adj2" fmla="val 2154063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6" name="Groep 185"/>
          <p:cNvGrpSpPr/>
          <p:nvPr/>
        </p:nvGrpSpPr>
        <p:grpSpPr>
          <a:xfrm>
            <a:off x="823129" y="2420446"/>
            <a:ext cx="1080150" cy="2986874"/>
            <a:chOff x="823129" y="2420446"/>
            <a:chExt cx="1080150" cy="2986874"/>
          </a:xfrm>
        </p:grpSpPr>
        <p:cxnSp>
          <p:nvCxnSpPr>
            <p:cNvPr id="67" name="Rechte verbindingslijn 66"/>
            <p:cNvCxnSpPr>
              <a:cxnSpLocks/>
            </p:cNvCxnSpPr>
            <p:nvPr/>
          </p:nvCxnSpPr>
          <p:spPr>
            <a:xfrm flipV="1">
              <a:off x="827480" y="2420446"/>
              <a:ext cx="0" cy="24801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Boog 147"/>
            <p:cNvSpPr>
              <a:spLocks noChangeAspect="1"/>
            </p:cNvSpPr>
            <p:nvPr/>
          </p:nvSpPr>
          <p:spPr>
            <a:xfrm rot="10800000">
              <a:off x="823129" y="4327320"/>
              <a:ext cx="1080150" cy="1080000"/>
            </a:xfrm>
            <a:prstGeom prst="arc">
              <a:avLst>
                <a:gd name="adj1" fmla="val 10750986"/>
                <a:gd name="adj2" fmla="val 2150028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49" name="Rechte verbindingslijn 48"/>
          <p:cNvCxnSpPr>
            <a:endCxn id="146" idx="0"/>
          </p:cNvCxnSpPr>
          <p:nvPr/>
        </p:nvCxnSpPr>
        <p:spPr>
          <a:xfrm flipH="1">
            <a:off x="2443302" y="1124680"/>
            <a:ext cx="386810" cy="38808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ep 188"/>
          <p:cNvGrpSpPr/>
          <p:nvPr/>
        </p:nvGrpSpPr>
        <p:grpSpPr>
          <a:xfrm>
            <a:off x="285764" y="1328571"/>
            <a:ext cx="2160300" cy="3669029"/>
            <a:chOff x="285764" y="1328571"/>
            <a:chExt cx="2160300" cy="3669029"/>
          </a:xfrm>
        </p:grpSpPr>
        <p:sp>
          <p:nvSpPr>
            <p:cNvPr id="143" name="Boog 142"/>
            <p:cNvSpPr>
              <a:spLocks noChangeAspect="1"/>
            </p:cNvSpPr>
            <p:nvPr/>
          </p:nvSpPr>
          <p:spPr>
            <a:xfrm>
              <a:off x="285764" y="1328571"/>
              <a:ext cx="2160300" cy="2160000"/>
            </a:xfrm>
            <a:prstGeom prst="arc">
              <a:avLst>
                <a:gd name="adj1" fmla="val 10750986"/>
                <a:gd name="adj2" fmla="val 50314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7" name="Rechte verbindingslijn 46"/>
            <p:cNvCxnSpPr>
              <a:stCxn id="143" idx="2"/>
              <a:endCxn id="147" idx="0"/>
            </p:cNvCxnSpPr>
            <p:nvPr/>
          </p:nvCxnSpPr>
          <p:spPr>
            <a:xfrm flipH="1">
              <a:off x="2161396" y="2566095"/>
              <a:ext cx="273117" cy="243150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ep 186"/>
          <p:cNvGrpSpPr/>
          <p:nvPr/>
        </p:nvGrpSpPr>
        <p:grpSpPr>
          <a:xfrm>
            <a:off x="552472" y="1604796"/>
            <a:ext cx="1620225" cy="3295796"/>
            <a:chOff x="552472" y="1604796"/>
            <a:chExt cx="1620225" cy="3295796"/>
          </a:xfrm>
        </p:grpSpPr>
        <p:sp>
          <p:nvSpPr>
            <p:cNvPr id="144" name="Boog 143"/>
            <p:cNvSpPr>
              <a:spLocks noChangeAspect="1"/>
            </p:cNvSpPr>
            <p:nvPr/>
          </p:nvSpPr>
          <p:spPr>
            <a:xfrm>
              <a:off x="552472" y="1604796"/>
              <a:ext cx="1620225" cy="1620000"/>
            </a:xfrm>
            <a:prstGeom prst="arc">
              <a:avLst>
                <a:gd name="adj1" fmla="val 10750986"/>
                <a:gd name="adj2" fmla="val 4867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66" name="Rechte verbindingslijn 65"/>
            <p:cNvCxnSpPr>
              <a:cxnSpLocks noChangeAspect="1"/>
            </p:cNvCxnSpPr>
            <p:nvPr/>
          </p:nvCxnSpPr>
          <p:spPr>
            <a:xfrm flipH="1">
              <a:off x="1905571" y="2521102"/>
              <a:ext cx="259167" cy="2379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ep 184"/>
          <p:cNvGrpSpPr/>
          <p:nvPr/>
        </p:nvGrpSpPr>
        <p:grpSpPr>
          <a:xfrm>
            <a:off x="827480" y="1878840"/>
            <a:ext cx="1080150" cy="3021752"/>
            <a:chOff x="827480" y="1878840"/>
            <a:chExt cx="1080150" cy="3021752"/>
          </a:xfrm>
        </p:grpSpPr>
        <p:sp>
          <p:nvSpPr>
            <p:cNvPr id="145" name="Boog 144"/>
            <p:cNvSpPr>
              <a:spLocks noChangeAspect="1"/>
            </p:cNvSpPr>
            <p:nvPr/>
          </p:nvSpPr>
          <p:spPr>
            <a:xfrm>
              <a:off x="827480" y="1878840"/>
              <a:ext cx="1080150" cy="1080000"/>
            </a:xfrm>
            <a:prstGeom prst="arc">
              <a:avLst>
                <a:gd name="adj1" fmla="val 10750986"/>
                <a:gd name="adj2" fmla="val 44945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8" name="Rechte verbindingslijn 47"/>
            <p:cNvCxnSpPr/>
            <p:nvPr/>
          </p:nvCxnSpPr>
          <p:spPr>
            <a:xfrm flipH="1">
              <a:off x="1365569" y="2492870"/>
              <a:ext cx="540000" cy="24077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2" name="Afbeelding 1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43848" r="11684"/>
          <a:stretch/>
        </p:blipFill>
        <p:spPr>
          <a:xfrm>
            <a:off x="4113590" y="657688"/>
            <a:ext cx="2474080" cy="2952000"/>
          </a:xfrm>
          <a:prstGeom prst="rect">
            <a:avLst/>
          </a:prstGeom>
        </p:spPr>
      </p:pic>
      <p:sp>
        <p:nvSpPr>
          <p:cNvPr id="173" name="Tijdelijke aanduiding voor inhoud 2"/>
          <p:cNvSpPr txBox="1">
            <a:spLocks/>
          </p:cNvSpPr>
          <p:nvPr/>
        </p:nvSpPr>
        <p:spPr bwMode="auto">
          <a:xfrm>
            <a:off x="3131800" y="3719655"/>
            <a:ext cx="6012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last (en de drie katrollen) hangen aan  6 touwen.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4" name="Groep 173"/>
          <p:cNvGrpSpPr/>
          <p:nvPr/>
        </p:nvGrpSpPr>
        <p:grpSpPr>
          <a:xfrm>
            <a:off x="2817092" y="960001"/>
            <a:ext cx="1073474" cy="474603"/>
            <a:chOff x="4600937" y="2430118"/>
            <a:chExt cx="1073474" cy="474603"/>
          </a:xfrm>
        </p:grpSpPr>
        <p:sp>
          <p:nvSpPr>
            <p:cNvPr id="175" name="Freeform 7"/>
            <p:cNvSpPr>
              <a:spLocks/>
            </p:cNvSpPr>
            <p:nvPr/>
          </p:nvSpPr>
          <p:spPr bwMode="auto">
            <a:xfrm rot="11040000">
              <a:off x="4600937" y="2508721"/>
              <a:ext cx="1588" cy="396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50800" cmpd="sng">
              <a:solidFill>
                <a:srgbClr val="0070C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Text Box 8"/>
            <p:cNvSpPr txBox="1">
              <a:spLocks noChangeArrowheads="1"/>
            </p:cNvSpPr>
            <p:nvPr/>
          </p:nvSpPr>
          <p:spPr bwMode="auto">
            <a:xfrm>
              <a:off x="4612583" y="2430118"/>
              <a:ext cx="106182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 N</a:t>
              </a:r>
              <a:endParaRPr lang="nl-NL" alt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7" name="Tijdelijke aanduiding voor inhoud 2"/>
          <p:cNvSpPr txBox="1">
            <a:spLocks/>
          </p:cNvSpPr>
          <p:nvPr/>
        </p:nvSpPr>
        <p:spPr bwMode="auto">
          <a:xfrm>
            <a:off x="3131800" y="4684951"/>
            <a:ext cx="601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 hijskracht is dus 600N/6 = 100 N.</a:t>
            </a:r>
            <a:endParaRPr 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498393" y="3485184"/>
            <a:ext cx="530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1990549" y="3485184"/>
            <a:ext cx="530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Text Box 8"/>
          <p:cNvSpPr txBox="1">
            <a:spLocks noChangeArrowheads="1"/>
          </p:cNvSpPr>
          <p:nvPr/>
        </p:nvSpPr>
        <p:spPr bwMode="auto">
          <a:xfrm>
            <a:off x="319388" y="3485184"/>
            <a:ext cx="39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>
            <a:off x="2558576" y="3485184"/>
            <a:ext cx="530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 Box 8"/>
          <p:cNvSpPr txBox="1">
            <a:spLocks noChangeArrowheads="1"/>
          </p:cNvSpPr>
          <p:nvPr/>
        </p:nvSpPr>
        <p:spPr bwMode="auto">
          <a:xfrm>
            <a:off x="865186" y="3485184"/>
            <a:ext cx="530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 Box 8"/>
          <p:cNvSpPr txBox="1">
            <a:spLocks noChangeArrowheads="1"/>
          </p:cNvSpPr>
          <p:nvPr/>
        </p:nvSpPr>
        <p:spPr bwMode="auto">
          <a:xfrm>
            <a:off x="2264586" y="3485184"/>
            <a:ext cx="3721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altLang="nl-N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ijdelijke aanduiding voor inhoud 2"/>
          <p:cNvSpPr txBox="1">
            <a:spLocks/>
          </p:cNvSpPr>
          <p:nvPr/>
        </p:nvSpPr>
        <p:spPr bwMode="auto">
          <a:xfrm>
            <a:off x="3131800" y="5219360"/>
            <a:ext cx="58598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 het onderste blok bijvoorbeeld  300 N dan is de hijskracht 900N/6 = 150 N.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5" name="Groep 194"/>
          <p:cNvGrpSpPr/>
          <p:nvPr/>
        </p:nvGrpSpPr>
        <p:grpSpPr>
          <a:xfrm>
            <a:off x="6800360" y="620610"/>
            <a:ext cx="2134090" cy="2990510"/>
            <a:chOff x="6800360" y="620610"/>
            <a:chExt cx="2134090" cy="2990510"/>
          </a:xfrm>
        </p:grpSpPr>
        <p:pic>
          <p:nvPicPr>
            <p:cNvPr id="192" name="Afbeelding 1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510" y="620610"/>
              <a:ext cx="1963080" cy="2952000"/>
            </a:xfrm>
            <a:prstGeom prst="rect">
              <a:avLst/>
            </a:prstGeom>
          </p:spPr>
        </p:pic>
        <p:sp>
          <p:nvSpPr>
            <p:cNvPr id="194" name="Tijdelijke aanduiding voor inhoud 2"/>
            <p:cNvSpPr txBox="1">
              <a:spLocks/>
            </p:cNvSpPr>
            <p:nvPr/>
          </p:nvSpPr>
          <p:spPr bwMode="auto">
            <a:xfrm>
              <a:off x="6800360" y="3334121"/>
              <a:ext cx="213409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nl-NL" sz="12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Bron: </a:t>
              </a:r>
              <a:r>
                <a:rPr lang="nl-NL" sz="1200" kern="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Wikimedia.commons</a:t>
              </a:r>
              <a:r>
                <a:rPr lang="nl-NL" sz="12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sz="12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7" name="Tijdelijke aanduiding voor inhoud 2"/>
          <p:cNvSpPr txBox="1">
            <a:spLocks/>
          </p:cNvSpPr>
          <p:nvPr/>
        </p:nvSpPr>
        <p:spPr bwMode="auto">
          <a:xfrm>
            <a:off x="2636720" y="1630276"/>
            <a:ext cx="330347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Voor de duidelijkheid zijn niet alle katrollen even groot getekend.</a:t>
            </a:r>
            <a:endParaRPr lang="nl-NL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3" grpId="0"/>
      <p:bldP spid="177" grpId="0"/>
      <p:bldP spid="179" grpId="0"/>
      <p:bldP spid="180" grpId="0"/>
      <p:bldP spid="181" grpId="0"/>
      <p:bldP spid="182" grpId="0"/>
      <p:bldP spid="183" grpId="0"/>
      <p:bldP spid="184" grpId="0"/>
      <p:bldP spid="193" grpId="0" animBg="1"/>
      <p:bldP spid="1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4" y="2492870"/>
            <a:ext cx="2976001" cy="2232000"/>
          </a:xfrm>
          <a:prstGeom prst="rect">
            <a:avLst/>
          </a:prstGeom>
        </p:spPr>
      </p:pic>
      <p:cxnSp>
        <p:nvCxnSpPr>
          <p:cNvPr id="96" name="Rechte verbindingslijn 95"/>
          <p:cNvCxnSpPr/>
          <p:nvPr/>
        </p:nvCxnSpPr>
        <p:spPr>
          <a:xfrm>
            <a:off x="6136588" y="2271081"/>
            <a:ext cx="806079" cy="951064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" r="9520" b="18656"/>
          <a:stretch/>
        </p:blipFill>
        <p:spPr>
          <a:xfrm>
            <a:off x="148735" y="548600"/>
            <a:ext cx="3341522" cy="2232000"/>
          </a:xfrm>
          <a:prstGeom prst="rect">
            <a:avLst/>
          </a:prstGeom>
        </p:spPr>
      </p:pic>
      <p:cxnSp>
        <p:nvCxnSpPr>
          <p:cNvPr id="97" name="Rechte verbindingslijn 96"/>
          <p:cNvCxnSpPr/>
          <p:nvPr/>
        </p:nvCxnSpPr>
        <p:spPr>
          <a:xfrm rot="660000">
            <a:off x="124995" y="2120460"/>
            <a:ext cx="1074157" cy="943913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3200" dirty="0" smtClean="0">
                <a:solidFill>
                  <a:srgbClr val="FF0000"/>
                </a:solidFill>
              </a:rPr>
              <a:t>Hefbomen in de praktijk.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t="7732" r="9082" b="4493"/>
          <a:stretch/>
        </p:blipFill>
        <p:spPr>
          <a:xfrm>
            <a:off x="7056987" y="548600"/>
            <a:ext cx="1971322" cy="2232000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5" y="4402029"/>
            <a:ext cx="2983968" cy="223200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27"/>
          <a:stretch/>
        </p:blipFill>
        <p:spPr>
          <a:xfrm>
            <a:off x="6822177" y="4402029"/>
            <a:ext cx="2213957" cy="2232000"/>
          </a:xfrm>
          <a:prstGeom prst="rect">
            <a:avLst/>
          </a:prstGeom>
        </p:spPr>
      </p:pic>
      <p:cxnSp>
        <p:nvCxnSpPr>
          <p:cNvPr id="57" name="Rechte verbindingslijn met pijl 56"/>
          <p:cNvCxnSpPr/>
          <p:nvPr/>
        </p:nvCxnSpPr>
        <p:spPr>
          <a:xfrm flipH="1">
            <a:off x="1869136" y="3609160"/>
            <a:ext cx="25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>
            <a:cxnSpLocks/>
          </p:cNvCxnSpPr>
          <p:nvPr/>
        </p:nvCxnSpPr>
        <p:spPr>
          <a:xfrm rot="2940000">
            <a:off x="6343797" y="2726720"/>
            <a:ext cx="36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/>
          <p:cNvCxnSpPr/>
          <p:nvPr/>
        </p:nvCxnSpPr>
        <p:spPr>
          <a:xfrm>
            <a:off x="4230193" y="3614769"/>
            <a:ext cx="0" cy="36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/>
          <p:cNvCxnSpPr>
            <a:cxnSpLocks/>
          </p:cNvCxnSpPr>
          <p:nvPr/>
        </p:nvCxnSpPr>
        <p:spPr>
          <a:xfrm rot="-360000" flipV="1">
            <a:off x="1977758" y="1913443"/>
            <a:ext cx="0" cy="28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 flipV="1">
            <a:off x="1948108" y="2064711"/>
            <a:ext cx="1184595" cy="1613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/>
          <p:nvPr/>
        </p:nvCxnSpPr>
        <p:spPr>
          <a:xfrm flipH="1" flipV="1">
            <a:off x="307644" y="4666810"/>
            <a:ext cx="1317309" cy="2157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met pijl 85"/>
          <p:cNvCxnSpPr/>
          <p:nvPr/>
        </p:nvCxnSpPr>
        <p:spPr>
          <a:xfrm rot="-360000" flipH="1">
            <a:off x="2614916" y="5537118"/>
            <a:ext cx="155918" cy="6440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/>
          <p:cNvCxnSpPr>
            <a:cxnSpLocks noChangeAspect="1"/>
          </p:cNvCxnSpPr>
          <p:nvPr/>
        </p:nvCxnSpPr>
        <p:spPr>
          <a:xfrm flipH="1">
            <a:off x="1474486" y="4904775"/>
            <a:ext cx="93584" cy="54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/>
          <p:cNvCxnSpPr>
            <a:cxnSpLocks noChangeAspect="1"/>
          </p:cNvCxnSpPr>
          <p:nvPr/>
        </p:nvCxnSpPr>
        <p:spPr>
          <a:xfrm>
            <a:off x="1464717" y="5423426"/>
            <a:ext cx="1260000" cy="17761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/>
          <p:cNvCxnSpPr>
            <a:cxnSpLocks/>
          </p:cNvCxnSpPr>
          <p:nvPr/>
        </p:nvCxnSpPr>
        <p:spPr>
          <a:xfrm rot="3240000">
            <a:off x="301138" y="2359881"/>
            <a:ext cx="36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/>
          <p:cNvCxnSpPr>
            <a:cxnSpLocks/>
          </p:cNvCxnSpPr>
          <p:nvPr/>
        </p:nvCxnSpPr>
        <p:spPr>
          <a:xfrm flipV="1">
            <a:off x="827480" y="1908331"/>
            <a:ext cx="1140704" cy="87226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/>
          <p:cNvCxnSpPr>
            <a:cxnSpLocks noChangeAspect="1"/>
          </p:cNvCxnSpPr>
          <p:nvPr/>
        </p:nvCxnSpPr>
        <p:spPr>
          <a:xfrm rot="120000" flipV="1">
            <a:off x="4273766" y="2377062"/>
            <a:ext cx="1911768" cy="162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met pijl 108"/>
          <p:cNvCxnSpPr/>
          <p:nvPr/>
        </p:nvCxnSpPr>
        <p:spPr>
          <a:xfrm flipH="1">
            <a:off x="6562373" y="5373270"/>
            <a:ext cx="893930" cy="4071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met pijl 113"/>
          <p:cNvCxnSpPr/>
          <p:nvPr/>
        </p:nvCxnSpPr>
        <p:spPr>
          <a:xfrm rot="120000">
            <a:off x="7905284" y="5367008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kstvak 116"/>
          <p:cNvSpPr txBox="1"/>
          <p:nvPr/>
        </p:nvSpPr>
        <p:spPr bwMode="auto">
          <a:xfrm>
            <a:off x="7056987" y="2852920"/>
            <a:ext cx="1971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Elke helft van de snoeischaar is een hefboom.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Rechte verbindingslijn met pijl 118"/>
          <p:cNvCxnSpPr/>
          <p:nvPr/>
        </p:nvCxnSpPr>
        <p:spPr>
          <a:xfrm flipH="1" flipV="1">
            <a:off x="7308380" y="116540"/>
            <a:ext cx="1059330" cy="5760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met pijl 120"/>
          <p:cNvCxnSpPr/>
          <p:nvPr/>
        </p:nvCxnSpPr>
        <p:spPr>
          <a:xfrm flipH="1" flipV="1">
            <a:off x="8042648" y="2262455"/>
            <a:ext cx="356897" cy="921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ep 124"/>
          <p:cNvGrpSpPr/>
          <p:nvPr/>
        </p:nvGrpSpPr>
        <p:grpSpPr>
          <a:xfrm>
            <a:off x="1778711" y="1468964"/>
            <a:ext cx="432060" cy="463582"/>
            <a:chOff x="1799610" y="1484730"/>
            <a:chExt cx="432060" cy="463582"/>
          </a:xfrm>
        </p:grpSpPr>
        <p:sp>
          <p:nvSpPr>
            <p:cNvPr id="67" name="Ovaal 66"/>
            <p:cNvSpPr>
              <a:spLocks noChangeAspect="1"/>
            </p:cNvSpPr>
            <p:nvPr/>
          </p:nvSpPr>
          <p:spPr>
            <a:xfrm>
              <a:off x="1948108" y="1876312"/>
              <a:ext cx="72000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4" name="Tekstvak 123"/>
            <p:cNvSpPr txBox="1"/>
            <p:nvPr/>
          </p:nvSpPr>
          <p:spPr bwMode="auto">
            <a:xfrm>
              <a:off x="1799610" y="1484730"/>
              <a:ext cx="4320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Groep 125"/>
          <p:cNvGrpSpPr/>
          <p:nvPr/>
        </p:nvGrpSpPr>
        <p:grpSpPr>
          <a:xfrm>
            <a:off x="8313668" y="645322"/>
            <a:ext cx="531634" cy="461665"/>
            <a:chOff x="1948108" y="1673922"/>
            <a:chExt cx="531634" cy="461665"/>
          </a:xfrm>
        </p:grpSpPr>
        <p:sp>
          <p:nvSpPr>
            <p:cNvPr id="127" name="Ovaal 126"/>
            <p:cNvSpPr>
              <a:spLocks noChangeAspect="1"/>
            </p:cNvSpPr>
            <p:nvPr/>
          </p:nvSpPr>
          <p:spPr>
            <a:xfrm>
              <a:off x="1948108" y="1876312"/>
              <a:ext cx="72000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8" name="Tekstvak 127"/>
            <p:cNvSpPr txBox="1"/>
            <p:nvPr/>
          </p:nvSpPr>
          <p:spPr bwMode="auto">
            <a:xfrm>
              <a:off x="2047682" y="1673922"/>
              <a:ext cx="4320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Groep 128"/>
          <p:cNvGrpSpPr/>
          <p:nvPr/>
        </p:nvGrpSpPr>
        <p:grpSpPr>
          <a:xfrm>
            <a:off x="1003032" y="5199645"/>
            <a:ext cx="491182" cy="461665"/>
            <a:chOff x="1528926" y="1694048"/>
            <a:chExt cx="491182" cy="461665"/>
          </a:xfrm>
        </p:grpSpPr>
        <p:sp>
          <p:nvSpPr>
            <p:cNvPr id="130" name="Ovaal 129"/>
            <p:cNvSpPr>
              <a:spLocks noChangeAspect="1"/>
            </p:cNvSpPr>
            <p:nvPr/>
          </p:nvSpPr>
          <p:spPr>
            <a:xfrm>
              <a:off x="1948108" y="1876312"/>
              <a:ext cx="72000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1" name="Tekstvak 130"/>
            <p:cNvSpPr txBox="1"/>
            <p:nvPr/>
          </p:nvSpPr>
          <p:spPr bwMode="auto">
            <a:xfrm>
              <a:off x="1528926" y="1694048"/>
              <a:ext cx="4320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Groep 131"/>
          <p:cNvGrpSpPr/>
          <p:nvPr/>
        </p:nvGrpSpPr>
        <p:grpSpPr>
          <a:xfrm>
            <a:off x="7240273" y="5445280"/>
            <a:ext cx="432060" cy="576080"/>
            <a:chOff x="1799610" y="1876312"/>
            <a:chExt cx="432060" cy="576080"/>
          </a:xfrm>
        </p:grpSpPr>
        <p:sp>
          <p:nvSpPr>
            <p:cNvPr id="133" name="Ovaal 132"/>
            <p:cNvSpPr>
              <a:spLocks noChangeAspect="1"/>
            </p:cNvSpPr>
            <p:nvPr/>
          </p:nvSpPr>
          <p:spPr>
            <a:xfrm>
              <a:off x="1948108" y="1876312"/>
              <a:ext cx="72000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4" name="Tekstvak 133"/>
            <p:cNvSpPr txBox="1"/>
            <p:nvPr/>
          </p:nvSpPr>
          <p:spPr bwMode="auto">
            <a:xfrm>
              <a:off x="1799610" y="1990727"/>
              <a:ext cx="4320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ep 134"/>
          <p:cNvGrpSpPr/>
          <p:nvPr/>
        </p:nvGrpSpPr>
        <p:grpSpPr>
          <a:xfrm>
            <a:off x="3801353" y="3741752"/>
            <a:ext cx="466841" cy="461665"/>
            <a:chOff x="1553267" y="1681544"/>
            <a:chExt cx="466841" cy="461665"/>
          </a:xfrm>
        </p:grpSpPr>
        <p:sp>
          <p:nvSpPr>
            <p:cNvPr id="136" name="Ovaal 135"/>
            <p:cNvSpPr>
              <a:spLocks noChangeAspect="1"/>
            </p:cNvSpPr>
            <p:nvPr/>
          </p:nvSpPr>
          <p:spPr>
            <a:xfrm>
              <a:off x="1948108" y="1876312"/>
              <a:ext cx="72000" cy="72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7" name="Tekstvak 136"/>
            <p:cNvSpPr txBox="1"/>
            <p:nvPr/>
          </p:nvSpPr>
          <p:spPr bwMode="auto">
            <a:xfrm>
              <a:off x="1553267" y="1681544"/>
              <a:ext cx="43206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Actieknop: Verder of Volgende 14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143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-27694" y="2655845"/>
            <a:ext cx="921856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2.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nl-N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is de arm van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solidFill>
                  <a:srgbClr val="0070C0"/>
                </a:solidFill>
                <a:latin typeface="Cambria Math"/>
                <a:ea typeface="Cambria Math"/>
                <a:cs typeface="Arial" panose="020B0604020202020204" pitchFamily="34" charset="0"/>
              </a:rPr>
              <a:t>𝑙</a:t>
            </a:r>
            <a:r>
              <a:rPr lang="en-US" altLang="nl-NL" dirty="0">
                <a:latin typeface="Cambria Math"/>
                <a:ea typeface="Cambria Math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lijn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waarop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drager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loodrechte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tot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dirty="0" smtClean="0">
                <a:solidFill>
                  <a:srgbClr val="0070C0"/>
                </a:solidFill>
                <a:latin typeface="Cambria Math"/>
                <a:ea typeface="Cambria Math"/>
                <a:cs typeface="Arial" panose="020B0604020202020204" pitchFamily="34" charset="0"/>
              </a:rPr>
              <a:t> 𝑙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-27694" y="1022740"/>
            <a:ext cx="63164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heffen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heffen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0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0" y="2461996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358" name="Line 86"/>
          <p:cNvSpPr>
            <a:spLocks noChangeShapeType="1"/>
          </p:cNvSpPr>
          <p:nvPr/>
        </p:nvSpPr>
        <p:spPr bwMode="auto">
          <a:xfrm>
            <a:off x="1866194" y="-1020926"/>
            <a:ext cx="1152525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27694" y="-27480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1/3: De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/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-27694" y="497630"/>
            <a:ext cx="92185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hefboom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71"/>
          <p:cNvSpPr>
            <a:spLocks noChangeArrowheads="1"/>
          </p:cNvSpPr>
          <p:nvPr/>
        </p:nvSpPr>
        <p:spPr bwMode="auto">
          <a:xfrm>
            <a:off x="-27694" y="6199053"/>
            <a:ext cx="72464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3.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vindt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m.b.v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symmetrieassen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5875951" y="355448"/>
            <a:ext cx="3160669" cy="1867274"/>
            <a:chOff x="6611817" y="2425846"/>
            <a:chExt cx="3160669" cy="1867274"/>
          </a:xfrm>
        </p:grpSpPr>
        <p:grpSp>
          <p:nvGrpSpPr>
            <p:cNvPr id="15" name="Groep 14"/>
            <p:cNvGrpSpPr/>
            <p:nvPr/>
          </p:nvGrpSpPr>
          <p:grpSpPr>
            <a:xfrm>
              <a:off x="6611817" y="2585626"/>
              <a:ext cx="3160669" cy="1707494"/>
              <a:chOff x="6593925" y="2560914"/>
              <a:chExt cx="3160669" cy="1707494"/>
            </a:xfrm>
          </p:grpSpPr>
          <p:grpSp>
            <p:nvGrpSpPr>
              <p:cNvPr id="14" name="Groep 13"/>
              <p:cNvGrpSpPr/>
              <p:nvPr/>
            </p:nvGrpSpPr>
            <p:grpSpPr>
              <a:xfrm>
                <a:off x="6593925" y="2960232"/>
                <a:ext cx="3160669" cy="1308176"/>
                <a:chOff x="4946972" y="2136590"/>
                <a:chExt cx="3160669" cy="1308176"/>
              </a:xfrm>
            </p:grpSpPr>
            <p:grpSp>
              <p:nvGrpSpPr>
                <p:cNvPr id="13" name="Groep 12"/>
                <p:cNvGrpSpPr/>
                <p:nvPr/>
              </p:nvGrpSpPr>
              <p:grpSpPr>
                <a:xfrm>
                  <a:off x="4946972" y="2136590"/>
                  <a:ext cx="3160669" cy="1308176"/>
                  <a:chOff x="4946972" y="2162538"/>
                  <a:chExt cx="3160669" cy="1308176"/>
                </a:xfrm>
              </p:grpSpPr>
              <p:sp>
                <p:nvSpPr>
                  <p:cNvPr id="5433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6811130" y="2312624"/>
                    <a:ext cx="0" cy="972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70C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" name="Groep 11"/>
                  <p:cNvGrpSpPr/>
                  <p:nvPr/>
                </p:nvGrpSpPr>
                <p:grpSpPr>
                  <a:xfrm>
                    <a:off x="4946972" y="2162538"/>
                    <a:ext cx="3160669" cy="1308176"/>
                    <a:chOff x="4946972" y="2132820"/>
                    <a:chExt cx="3160669" cy="1308176"/>
                  </a:xfrm>
                </p:grpSpPr>
                <p:grpSp>
                  <p:nvGrpSpPr>
                    <p:cNvPr id="8" name="Groep 7"/>
                    <p:cNvGrpSpPr/>
                    <p:nvPr/>
                  </p:nvGrpSpPr>
                  <p:grpSpPr>
                    <a:xfrm>
                      <a:off x="5219700" y="2212363"/>
                      <a:ext cx="2887941" cy="1228633"/>
                      <a:chOff x="5219700" y="2212363"/>
                      <a:chExt cx="2887941" cy="1228633"/>
                    </a:xfrm>
                  </p:grpSpPr>
                  <p:sp>
                    <p:nvSpPr>
                      <p:cNvPr id="54326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821562" y="2508140"/>
                        <a:ext cx="0" cy="3600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3300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7" name="Groep 6"/>
                      <p:cNvGrpSpPr/>
                      <p:nvPr/>
                    </p:nvGrpSpPr>
                    <p:grpSpPr>
                      <a:xfrm>
                        <a:off x="5219700" y="2212363"/>
                        <a:ext cx="2887941" cy="1228633"/>
                        <a:chOff x="2165753" y="4305300"/>
                        <a:chExt cx="3913519" cy="2104214"/>
                      </a:xfrm>
                    </p:grpSpPr>
                    <p:pic>
                      <p:nvPicPr>
                        <p:cNvPr id="2" name="Afbeelding 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33669"/>
                        <a:stretch/>
                      </p:blipFill>
                      <p:spPr>
                        <a:xfrm>
                          <a:off x="2165753" y="4305300"/>
                          <a:ext cx="1267002" cy="2104214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" name="Rechthoek 3"/>
                        <p:cNvSpPr/>
                        <p:nvPr/>
                      </p:nvSpPr>
                      <p:spPr>
                        <a:xfrm rot="21060000">
                          <a:off x="2176514" y="4773558"/>
                          <a:ext cx="3902758" cy="72000"/>
                        </a:xfrm>
                        <a:prstGeom prst="rect">
                          <a:avLst/>
                        </a:pr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</p:grpSp>
                <p:sp>
                  <p:nvSpPr>
                    <p:cNvPr id="66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6972" y="2926657"/>
                      <a:ext cx="44654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algn="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1800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altLang="nl-NL" sz="1800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8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84294" y="2508140"/>
                      <a:ext cx="44654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sz="1800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altLang="nl-NL" sz="1800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7523" y="2514222"/>
                      <a:ext cx="44654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8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nl-NL" sz="1800" baseline="-250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altLang="nl-NL" sz="1800" baseline="-250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0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14617" y="2260768"/>
                      <a:ext cx="44654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8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nl-NL" sz="1800" baseline="-250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altLang="nl-NL" sz="1800" baseline="-250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1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55072" y="2132820"/>
                      <a:ext cx="44654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algn="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80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a:t>𝑙</a:t>
                      </a:r>
                      <a:r>
                        <a:rPr lang="en-US" altLang="nl-NL" sz="1800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l-NL" altLang="nl-NL" sz="1800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2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63947" y="2943909"/>
                      <a:ext cx="446544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t" anchorCtr="0">
                      <a:spAutoFit/>
                    </a:bodyPr>
                    <a:lstStyle>
                      <a:lvl1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838200" indent="-83820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2954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17526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2098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2667000" indent="-838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180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a:t>𝑙</a:t>
                      </a:r>
                      <a:r>
                        <a:rPr lang="en-US" altLang="nl-NL" sz="1800" baseline="-250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l-NL" altLang="nl-NL" sz="1800" baseline="-250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5332578" y="2323130"/>
                    <a:ext cx="0" cy="972000"/>
                  </a:xfrm>
                  <a:prstGeom prst="line">
                    <a:avLst/>
                  </a:prstGeom>
                  <a:noFill/>
                  <a:ln w="25400">
                    <a:solidFill>
                      <a:srgbClr val="0070C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9" name="Line 54"/>
                <p:cNvSpPr>
                  <a:spLocks noChangeShapeType="1"/>
                </p:cNvSpPr>
                <p:nvPr/>
              </p:nvSpPr>
              <p:spPr bwMode="auto">
                <a:xfrm>
                  <a:off x="5330452" y="2724766"/>
                  <a:ext cx="0" cy="720000"/>
                </a:xfrm>
                <a:prstGeom prst="line">
                  <a:avLst/>
                </a:prstGeom>
                <a:noFill/>
                <a:ln w="2540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" name="Rechte verbindingslijn met pijl 9"/>
                <p:cNvCxnSpPr/>
                <p:nvPr/>
              </p:nvCxnSpPr>
              <p:spPr>
                <a:xfrm>
                  <a:off x="5994611" y="2617141"/>
                  <a:ext cx="799267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Rechte verbindingslijn met pijl 62"/>
                <p:cNvCxnSpPr/>
                <p:nvPr/>
              </p:nvCxnSpPr>
              <p:spPr>
                <a:xfrm>
                  <a:off x="5333134" y="2617141"/>
                  <a:ext cx="576000" cy="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headEnd type="triangl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ep 10"/>
                <p:cNvGrpSpPr/>
                <p:nvPr/>
              </p:nvGrpSpPr>
              <p:grpSpPr>
                <a:xfrm>
                  <a:off x="5801348" y="2277330"/>
                  <a:ext cx="606334" cy="571828"/>
                  <a:chOff x="5801348" y="2277330"/>
                  <a:chExt cx="606334" cy="571828"/>
                </a:xfrm>
              </p:grpSpPr>
              <p:sp>
                <p:nvSpPr>
                  <p:cNvPr id="6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801348" y="2387493"/>
                    <a:ext cx="344877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t" anchorCtr="0">
                    <a:spAutoFit/>
                  </a:bodyPr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•</a:t>
                    </a:r>
                    <a:endParaRPr lang="nl-NL" altLang="nl-NL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873038" y="2277330"/>
                    <a:ext cx="534644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t" anchorCtr="0">
                    <a:spAutoFit/>
                  </a:bodyPr>
                  <a:lstStyle>
                    <a:lvl1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838200" indent="-8382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12954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17526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22098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2667000" indent="-83820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1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</a:t>
                    </a:r>
                    <a:endParaRPr lang="nl-NL" altLang="nl-NL" sz="1800" baseline="-25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77" name="Rectangle 71"/>
              <p:cNvSpPr>
                <a:spLocks noChangeArrowheads="1"/>
              </p:cNvSpPr>
              <p:nvPr/>
            </p:nvSpPr>
            <p:spPr bwMode="auto">
              <a:xfrm>
                <a:off x="7551523" y="2560914"/>
                <a:ext cx="44654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t" anchorCtr="0">
                <a:spAutoFit/>
              </a:bodyPr>
              <a:lstStyle>
                <a:lvl1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838200" indent="-8382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12954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17526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2098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2667000" indent="-838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18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nl-NL" altLang="nl-NL" sz="18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Line 54"/>
            <p:cNvSpPr>
              <a:spLocks noChangeShapeType="1"/>
            </p:cNvSpPr>
            <p:nvPr/>
          </p:nvSpPr>
          <p:spPr bwMode="auto">
            <a:xfrm rot="10800000">
              <a:off x="7596420" y="2425846"/>
              <a:ext cx="0" cy="10800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-27694" y="4658282"/>
            <a:ext cx="92185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is 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0,50 m, 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0,70 m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50 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→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.0,50 = 50.0,70 →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70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 70 + 50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120 = 1,2.10</a:t>
            </a:r>
            <a:r>
              <a:rPr lang="en-US" altLang="nl-NL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zo </a:t>
            </a: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balk van 50 N </a:t>
            </a: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draagt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schouder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met 120 N </a:t>
            </a: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omhoog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duwen</a:t>
            </a:r>
            <a:r>
              <a:rPr lang="en-US" altLang="nl-N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276" grpId="0"/>
      <p:bldP spid="54317" grpId="0"/>
      <p:bldP spid="54358" grpId="0" animBg="1"/>
      <p:bldP spid="3" grpId="0"/>
      <p:bldP spid="53" grpId="0"/>
      <p:bldP spid="54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ader 2"/>
          <p:cNvSpPr/>
          <p:nvPr/>
        </p:nvSpPr>
        <p:spPr>
          <a:xfrm>
            <a:off x="4575868" y="3012994"/>
            <a:ext cx="1440000" cy="2880000"/>
          </a:xfrm>
          <a:prstGeom prst="frame">
            <a:avLst>
              <a:gd name="adj1" fmla="val 30327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754" name="Rectangle 34"/>
          <p:cNvSpPr>
            <a:spLocks noChangeAspect="1" noChangeArrowheads="1"/>
          </p:cNvSpPr>
          <p:nvPr/>
        </p:nvSpPr>
        <p:spPr bwMode="auto">
          <a:xfrm>
            <a:off x="838200" y="3003550"/>
            <a:ext cx="1440000" cy="28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1539232" y="2859172"/>
            <a:ext cx="0" cy="3387725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005" y="-50800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1/4: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Symmetrie-assen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-2005" y="961510"/>
            <a:ext cx="922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vind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je met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(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spiegel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symmetrie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1545221" y="4382728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612284" y="4444841"/>
            <a:ext cx="19080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ep 19"/>
          <p:cNvGrpSpPr/>
          <p:nvPr/>
        </p:nvGrpSpPr>
        <p:grpSpPr>
          <a:xfrm>
            <a:off x="628326" y="1324002"/>
            <a:ext cx="4574256" cy="4922895"/>
            <a:chOff x="628326" y="1324002"/>
            <a:chExt cx="4574256" cy="4922895"/>
          </a:xfrm>
        </p:grpSpPr>
        <p:cxnSp>
          <p:nvCxnSpPr>
            <p:cNvPr id="18" name="Rechte verbindingslijn 17"/>
            <p:cNvCxnSpPr/>
            <p:nvPr/>
          </p:nvCxnSpPr>
          <p:spPr>
            <a:xfrm rot="-60000" flipV="1">
              <a:off x="628326" y="2564904"/>
              <a:ext cx="1908000" cy="3681993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vak 18"/>
            <p:cNvSpPr txBox="1"/>
            <p:nvPr/>
          </p:nvSpPr>
          <p:spPr>
            <a:xfrm>
              <a:off x="2538286" y="1324002"/>
              <a:ext cx="2664296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Let op!</a:t>
              </a:r>
            </a:p>
            <a:p>
              <a:r>
                <a:rPr lang="nl-NL" sz="2400" dirty="0" smtClean="0"/>
                <a:t>Deze lijn is geen symmetrieas.</a:t>
              </a:r>
              <a:endParaRPr lang="nl-NL" sz="2400" dirty="0"/>
            </a:p>
          </p:txBody>
        </p:sp>
      </p:grpSp>
      <p:cxnSp>
        <p:nvCxnSpPr>
          <p:cNvPr id="61" name="Rechte verbindingslijn 60"/>
          <p:cNvCxnSpPr/>
          <p:nvPr/>
        </p:nvCxnSpPr>
        <p:spPr>
          <a:xfrm>
            <a:off x="5308846" y="2851152"/>
            <a:ext cx="0" cy="3387725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52"/>
          <p:cNvSpPr txBox="1">
            <a:spLocks noChangeArrowheads="1"/>
          </p:cNvSpPr>
          <p:nvPr/>
        </p:nvSpPr>
        <p:spPr bwMode="auto">
          <a:xfrm>
            <a:off x="5257849" y="4372314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Rechte verbindingslijn 65"/>
          <p:cNvCxnSpPr/>
          <p:nvPr/>
        </p:nvCxnSpPr>
        <p:spPr>
          <a:xfrm>
            <a:off x="4283968" y="4460045"/>
            <a:ext cx="19080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/>
          <p:cNvSpPr txBox="1"/>
          <p:nvPr/>
        </p:nvSpPr>
        <p:spPr>
          <a:xfrm>
            <a:off x="6300192" y="4581128"/>
            <a:ext cx="266429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Let op!</a:t>
            </a:r>
          </a:p>
          <a:p>
            <a:r>
              <a:rPr lang="nl-NL" sz="2400" dirty="0" smtClean="0"/>
              <a:t>Z kan ook buiten het voorwerp liggen.</a:t>
            </a:r>
            <a:endParaRPr lang="nl-NL" sz="2400" dirty="0"/>
          </a:p>
        </p:txBody>
      </p:sp>
      <p:grpSp>
        <p:nvGrpSpPr>
          <p:cNvPr id="30823" name="Group 103"/>
          <p:cNvGrpSpPr>
            <a:grpSpLocks/>
          </p:cNvGrpSpPr>
          <p:nvPr/>
        </p:nvGrpSpPr>
        <p:grpSpPr bwMode="auto">
          <a:xfrm>
            <a:off x="1545217" y="4431195"/>
            <a:ext cx="722313" cy="1443038"/>
            <a:chOff x="1006" y="2910"/>
            <a:chExt cx="455" cy="909"/>
          </a:xfrm>
        </p:grpSpPr>
        <p:sp>
          <p:nvSpPr>
            <p:cNvPr id="30817" name="Freeform 97"/>
            <p:cNvSpPr>
              <a:spLocks/>
            </p:cNvSpPr>
            <p:nvPr/>
          </p:nvSpPr>
          <p:spPr bwMode="auto">
            <a:xfrm>
              <a:off x="1006" y="2910"/>
              <a:ext cx="1" cy="882"/>
            </a:xfrm>
            <a:custGeom>
              <a:avLst/>
              <a:gdLst>
                <a:gd name="T0" fmla="*/ 0 w 1"/>
                <a:gd name="T1" fmla="*/ 0 h 882"/>
                <a:gd name="T2" fmla="*/ 1 w 1"/>
                <a:gd name="T3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82">
                  <a:moveTo>
                    <a:pt x="0" y="0"/>
                  </a:moveTo>
                  <a:lnTo>
                    <a:pt x="1" y="882"/>
                  </a:lnTo>
                </a:path>
              </a:pathLst>
            </a:custGeom>
            <a:noFill/>
            <a:ln w="44450" cmpd="sng">
              <a:solidFill>
                <a:srgbClr val="FF33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0" name="Text Box 100"/>
            <p:cNvSpPr txBox="1">
              <a:spLocks noChangeArrowheads="1"/>
            </p:cNvSpPr>
            <p:nvPr/>
          </p:nvSpPr>
          <p:spPr bwMode="auto">
            <a:xfrm>
              <a:off x="1029" y="3489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103"/>
          <p:cNvGrpSpPr>
            <a:grpSpLocks/>
          </p:cNvGrpSpPr>
          <p:nvPr/>
        </p:nvGrpSpPr>
        <p:grpSpPr bwMode="auto">
          <a:xfrm>
            <a:off x="5298790" y="4444005"/>
            <a:ext cx="708026" cy="1471613"/>
            <a:chOff x="1006" y="2910"/>
            <a:chExt cx="446" cy="927"/>
          </a:xfrm>
        </p:grpSpPr>
        <p:sp>
          <p:nvSpPr>
            <p:cNvPr id="64" name="Freeform 97"/>
            <p:cNvSpPr>
              <a:spLocks/>
            </p:cNvSpPr>
            <p:nvPr/>
          </p:nvSpPr>
          <p:spPr bwMode="auto">
            <a:xfrm>
              <a:off x="1006" y="2910"/>
              <a:ext cx="1" cy="882"/>
            </a:xfrm>
            <a:custGeom>
              <a:avLst/>
              <a:gdLst>
                <a:gd name="T0" fmla="*/ 0 w 1"/>
                <a:gd name="T1" fmla="*/ 0 h 882"/>
                <a:gd name="T2" fmla="*/ 1 w 1"/>
                <a:gd name="T3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82">
                  <a:moveTo>
                    <a:pt x="0" y="0"/>
                  </a:moveTo>
                  <a:lnTo>
                    <a:pt x="1" y="882"/>
                  </a:lnTo>
                </a:path>
              </a:pathLst>
            </a:custGeom>
            <a:noFill/>
            <a:ln w="44450" cmpd="sng">
              <a:solidFill>
                <a:srgbClr val="FF33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 Box 100"/>
            <p:cNvSpPr txBox="1">
              <a:spLocks noChangeArrowheads="1"/>
            </p:cNvSpPr>
            <p:nvPr/>
          </p:nvSpPr>
          <p:spPr bwMode="auto">
            <a:xfrm>
              <a:off x="1020" y="3507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8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8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5902" y="476590"/>
            <a:ext cx="922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zwaartekracht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grijpt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107380" y="1068436"/>
            <a:ext cx="7560928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Eigenlijk grijpt de zwaartekracht aan op elk </a:t>
            </a:r>
            <a:r>
              <a:rPr lang="nl-NL" sz="2400" dirty="0" err="1" smtClean="0"/>
              <a:t>molekuul</a:t>
            </a:r>
            <a:r>
              <a:rPr lang="nl-NL" sz="2400" dirty="0" smtClean="0"/>
              <a:t> van een voorwerp.</a:t>
            </a:r>
          </a:p>
          <a:p>
            <a:r>
              <a:rPr lang="nl-NL" sz="2400" dirty="0" smtClean="0"/>
              <a:t>We doen of de zwaartekracht aangrijpt in één punt, het zwaartepunt Z.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480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754" grpId="0" animBg="1"/>
      <p:bldP spid="30722" grpId="0" autoUpdateAnimBg="0"/>
      <p:bldP spid="30725" grpId="0" autoUpdateAnimBg="0"/>
      <p:bldP spid="30772" grpId="0"/>
      <p:bldP spid="62" grpId="0"/>
      <p:bldP spid="68" grpId="0" animBg="1"/>
      <p:bldP spid="24" grpId="0" autoUpdateAnimBg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1619590" y="601416"/>
            <a:ext cx="2664370" cy="3693862"/>
            <a:chOff x="2940482" y="254874"/>
            <a:chExt cx="2664370" cy="3693862"/>
          </a:xfrm>
        </p:grpSpPr>
        <p:grpSp>
          <p:nvGrpSpPr>
            <p:cNvPr id="96" name="Groep 95"/>
            <p:cNvGrpSpPr/>
            <p:nvPr/>
          </p:nvGrpSpPr>
          <p:grpSpPr>
            <a:xfrm>
              <a:off x="2940482" y="609861"/>
              <a:ext cx="2140297" cy="3338875"/>
              <a:chOff x="-35958" y="657688"/>
              <a:chExt cx="2140297" cy="3358836"/>
            </a:xfrm>
          </p:grpSpPr>
          <p:grpSp>
            <p:nvGrpSpPr>
              <p:cNvPr id="99" name="Groep 98"/>
              <p:cNvGrpSpPr/>
              <p:nvPr/>
            </p:nvGrpSpPr>
            <p:grpSpPr>
              <a:xfrm>
                <a:off x="947470" y="657688"/>
                <a:ext cx="1156869" cy="2839100"/>
                <a:chOff x="1138542" y="1067128"/>
                <a:chExt cx="1156869" cy="2839100"/>
              </a:xfrm>
            </p:grpSpPr>
            <p:grpSp>
              <p:nvGrpSpPr>
                <p:cNvPr id="103" name="Groep 102"/>
                <p:cNvGrpSpPr/>
                <p:nvPr/>
              </p:nvGrpSpPr>
              <p:grpSpPr>
                <a:xfrm>
                  <a:off x="1378660" y="1067128"/>
                  <a:ext cx="916751" cy="2582300"/>
                  <a:chOff x="1378660" y="1067128"/>
                  <a:chExt cx="916751" cy="2582300"/>
                </a:xfrm>
              </p:grpSpPr>
              <p:cxnSp>
                <p:nvCxnSpPr>
                  <p:cNvPr id="105" name="Rechte verbindingslijn 104"/>
                  <p:cNvCxnSpPr/>
                  <p:nvPr/>
                </p:nvCxnSpPr>
                <p:spPr>
                  <a:xfrm>
                    <a:off x="1378660" y="2173428"/>
                    <a:ext cx="0" cy="14760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Rechte verbindingslijn 106"/>
                  <p:cNvCxnSpPr/>
                  <p:nvPr/>
                </p:nvCxnSpPr>
                <p:spPr>
                  <a:xfrm>
                    <a:off x="2290203" y="2155980"/>
                    <a:ext cx="0" cy="1476000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8" name="Groep 107"/>
                  <p:cNvGrpSpPr/>
                  <p:nvPr/>
                </p:nvGrpSpPr>
                <p:grpSpPr>
                  <a:xfrm>
                    <a:off x="1378660" y="1067128"/>
                    <a:ext cx="916751" cy="1569784"/>
                    <a:chOff x="1378660" y="1067128"/>
                    <a:chExt cx="916751" cy="1569784"/>
                  </a:xfrm>
                </p:grpSpPr>
                <p:sp>
                  <p:nvSpPr>
                    <p:cNvPr id="110" name="Rechthoek 109"/>
                    <p:cNvSpPr/>
                    <p:nvPr/>
                  </p:nvSpPr>
                  <p:spPr>
                    <a:xfrm>
                      <a:off x="1378660" y="1067128"/>
                      <a:ext cx="916751" cy="215617"/>
                    </a:xfrm>
                    <a:prstGeom prst="rect">
                      <a:avLst/>
                    </a:prstGeom>
                    <a:pattFill prst="pct60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  <a:ln w="127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grpSp>
                  <p:nvGrpSpPr>
                    <p:cNvPr id="111" name="Groep 110"/>
                    <p:cNvGrpSpPr/>
                    <p:nvPr/>
                  </p:nvGrpSpPr>
                  <p:grpSpPr>
                    <a:xfrm>
                      <a:off x="1381011" y="1235446"/>
                      <a:ext cx="914400" cy="1401466"/>
                      <a:chOff x="1381011" y="1235446"/>
                      <a:chExt cx="914400" cy="1401466"/>
                    </a:xfrm>
                  </p:grpSpPr>
                  <p:sp>
                    <p:nvSpPr>
                      <p:cNvPr id="113" name="Ovaal 112"/>
                      <p:cNvSpPr/>
                      <p:nvPr/>
                    </p:nvSpPr>
                    <p:spPr>
                      <a:xfrm>
                        <a:off x="1381011" y="1736912"/>
                        <a:ext cx="914400" cy="900000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NL"/>
                      </a:p>
                    </p:txBody>
                  </p:sp>
                  <p:cxnSp>
                    <p:nvCxnSpPr>
                      <p:cNvPr id="114" name="Rechte verbindingslijn 113"/>
                      <p:cNvCxnSpPr/>
                      <p:nvPr/>
                    </p:nvCxnSpPr>
                    <p:spPr>
                      <a:xfrm>
                        <a:off x="1851020" y="1235446"/>
                        <a:ext cx="0" cy="972000"/>
                      </a:xfrm>
                      <a:prstGeom prst="line">
                        <a:avLst/>
                      </a:prstGeom>
                      <a:ln w="63500">
                        <a:solidFill>
                          <a:schemeClr val="tx1"/>
                        </a:solidFill>
                        <a:tailEnd type="oval" w="sm" len="sm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104" name="Rechthoek 103"/>
                <p:cNvSpPr>
                  <a:spLocks/>
                </p:cNvSpPr>
                <p:nvPr/>
              </p:nvSpPr>
              <p:spPr>
                <a:xfrm rot="10800000">
                  <a:off x="1138542" y="3468480"/>
                  <a:ext cx="485928" cy="437748"/>
                </a:xfrm>
                <a:prstGeom prst="rect">
                  <a:avLst/>
                </a:prstGeom>
                <a:pattFill prst="pct25">
                  <a:fgClr>
                    <a:schemeClr val="tx1">
                      <a:lumMod val="75000"/>
                      <a:lumOff val="25000"/>
                    </a:schemeClr>
                  </a:fgClr>
                  <a:bgClr>
                    <a:schemeClr val="bg1">
                      <a:lumMod val="75000"/>
                    </a:schemeClr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100" name="Groep 99"/>
              <p:cNvGrpSpPr/>
              <p:nvPr/>
            </p:nvGrpSpPr>
            <p:grpSpPr>
              <a:xfrm>
                <a:off x="-35958" y="3292219"/>
                <a:ext cx="1369661" cy="724305"/>
                <a:chOff x="-35958" y="3292219"/>
                <a:chExt cx="1369661" cy="724305"/>
              </a:xfrm>
            </p:grpSpPr>
            <p:sp>
              <p:nvSpPr>
                <p:cNvPr id="101" name="Freeform 7"/>
                <p:cNvSpPr>
                  <a:spLocks/>
                </p:cNvSpPr>
                <p:nvPr/>
              </p:nvSpPr>
              <p:spPr bwMode="auto">
                <a:xfrm>
                  <a:off x="1188985" y="3292219"/>
                  <a:ext cx="1588" cy="724305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-35958" y="3563067"/>
                  <a:ext cx="1369661" cy="371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</a:t>
                  </a:r>
                  <a:r>
                    <a:rPr lang="en-US" altLang="nl-NL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600 N</a:t>
                  </a:r>
                  <a:endParaRPr lang="nl-NL" alt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5074777" y="2996940"/>
              <a:ext cx="1588" cy="720001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 Box 8"/>
            <p:cNvSpPr txBox="1">
              <a:spLocks noChangeArrowheads="1"/>
            </p:cNvSpPr>
            <p:nvPr/>
          </p:nvSpPr>
          <p:spPr bwMode="auto">
            <a:xfrm>
              <a:off x="5074599" y="3068949"/>
              <a:ext cx="530253" cy="377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7"/>
            <p:cNvSpPr>
              <a:spLocks/>
            </p:cNvSpPr>
            <p:nvPr/>
          </p:nvSpPr>
          <p:spPr bwMode="auto">
            <a:xfrm rot="10800000">
              <a:off x="4637911" y="283149"/>
              <a:ext cx="1588" cy="1440000"/>
            </a:xfrm>
            <a:custGeom>
              <a:avLst/>
              <a:gdLst>
                <a:gd name="T0" fmla="*/ 0 w 1"/>
                <a:gd name="T1" fmla="*/ 0 h 930"/>
                <a:gd name="T2" fmla="*/ 0 w 1"/>
                <a:gd name="T3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930">
                  <a:moveTo>
                    <a:pt x="0" y="0"/>
                  </a:moveTo>
                  <a:lnTo>
                    <a:pt x="0" y="930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 Box 8"/>
            <p:cNvSpPr txBox="1">
              <a:spLocks noChangeArrowheads="1"/>
            </p:cNvSpPr>
            <p:nvPr/>
          </p:nvSpPr>
          <p:spPr bwMode="auto">
            <a:xfrm>
              <a:off x="4640789" y="254874"/>
              <a:ext cx="6848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0" y="2461996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ctieknop: Verder of Volgende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27694" y="-27480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2/3: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Katrollen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/>
          </a:p>
        </p:txBody>
      </p:sp>
      <p:grpSp>
        <p:nvGrpSpPr>
          <p:cNvPr id="17" name="Groep 16"/>
          <p:cNvGrpSpPr/>
          <p:nvPr/>
        </p:nvGrpSpPr>
        <p:grpSpPr>
          <a:xfrm>
            <a:off x="5288716" y="958649"/>
            <a:ext cx="3675894" cy="4270601"/>
            <a:chOff x="5095272" y="958649"/>
            <a:chExt cx="3675894" cy="4270601"/>
          </a:xfrm>
        </p:grpSpPr>
        <p:sp>
          <p:nvSpPr>
            <p:cNvPr id="117" name="Text Box 8"/>
            <p:cNvSpPr txBox="1">
              <a:spLocks noChangeArrowheads="1"/>
            </p:cNvSpPr>
            <p:nvPr/>
          </p:nvSpPr>
          <p:spPr bwMode="auto">
            <a:xfrm>
              <a:off x="5095272" y="3151697"/>
              <a:ext cx="13696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endParaRPr lang="nl-NL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 Box 8"/>
            <p:cNvSpPr txBox="1">
              <a:spLocks noChangeArrowheads="1"/>
            </p:cNvSpPr>
            <p:nvPr/>
          </p:nvSpPr>
          <p:spPr bwMode="auto">
            <a:xfrm>
              <a:off x="7401505" y="3151697"/>
              <a:ext cx="13696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ep 8"/>
            <p:cNvGrpSpPr/>
            <p:nvPr/>
          </p:nvGrpSpPr>
          <p:grpSpPr>
            <a:xfrm>
              <a:off x="6188034" y="958649"/>
              <a:ext cx="2128486" cy="4270601"/>
              <a:chOff x="2186" y="596341"/>
              <a:chExt cx="2128486" cy="4270601"/>
            </a:xfrm>
          </p:grpSpPr>
          <p:grpSp>
            <p:nvGrpSpPr>
              <p:cNvPr id="5" name="Groep 4"/>
              <p:cNvGrpSpPr/>
              <p:nvPr/>
            </p:nvGrpSpPr>
            <p:grpSpPr>
              <a:xfrm>
                <a:off x="2186" y="596341"/>
                <a:ext cx="2128486" cy="4270601"/>
                <a:chOff x="542" y="596341"/>
                <a:chExt cx="2128486" cy="4270601"/>
              </a:xfrm>
            </p:grpSpPr>
            <p:grpSp>
              <p:nvGrpSpPr>
                <p:cNvPr id="39" name="Groep 38"/>
                <p:cNvGrpSpPr/>
                <p:nvPr/>
              </p:nvGrpSpPr>
              <p:grpSpPr>
                <a:xfrm>
                  <a:off x="542" y="596341"/>
                  <a:ext cx="2128486" cy="4270601"/>
                  <a:chOff x="2130" y="657688"/>
                  <a:chExt cx="2128486" cy="4296137"/>
                </a:xfrm>
              </p:grpSpPr>
              <p:grpSp>
                <p:nvGrpSpPr>
                  <p:cNvPr id="74" name="Groep 73"/>
                  <p:cNvGrpSpPr/>
                  <p:nvPr/>
                </p:nvGrpSpPr>
                <p:grpSpPr>
                  <a:xfrm>
                    <a:off x="2130" y="657688"/>
                    <a:ext cx="1188742" cy="3835696"/>
                    <a:chOff x="193202" y="1067128"/>
                    <a:chExt cx="1188742" cy="3835696"/>
                  </a:xfrm>
                </p:grpSpPr>
                <p:grpSp>
                  <p:nvGrpSpPr>
                    <p:cNvPr id="80" name="Groep 79"/>
                    <p:cNvGrpSpPr/>
                    <p:nvPr/>
                  </p:nvGrpSpPr>
                  <p:grpSpPr>
                    <a:xfrm>
                      <a:off x="193202" y="1067128"/>
                      <a:ext cx="1188742" cy="3415582"/>
                      <a:chOff x="193202" y="1067128"/>
                      <a:chExt cx="1188742" cy="3415582"/>
                    </a:xfrm>
                  </p:grpSpPr>
                  <p:cxnSp>
                    <p:nvCxnSpPr>
                      <p:cNvPr id="83" name="Rechte verbindingslijn 82"/>
                      <p:cNvCxnSpPr/>
                      <p:nvPr/>
                    </p:nvCxnSpPr>
                    <p:spPr>
                      <a:xfrm>
                        <a:off x="1378660" y="2173428"/>
                        <a:ext cx="0" cy="1476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Rechte verbindingslijn 83"/>
                      <p:cNvCxnSpPr/>
                      <p:nvPr/>
                    </p:nvCxnSpPr>
                    <p:spPr>
                      <a:xfrm>
                        <a:off x="467544" y="1200439"/>
                        <a:ext cx="0" cy="244800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86" name="Groep 85"/>
                      <p:cNvGrpSpPr/>
                      <p:nvPr/>
                    </p:nvGrpSpPr>
                    <p:grpSpPr>
                      <a:xfrm>
                        <a:off x="193202" y="1067128"/>
                        <a:ext cx="1188742" cy="3050406"/>
                        <a:chOff x="193202" y="1067128"/>
                        <a:chExt cx="1188742" cy="3050406"/>
                      </a:xfrm>
                    </p:grpSpPr>
                    <p:sp>
                      <p:nvSpPr>
                        <p:cNvPr id="88" name="Rechthoek 87"/>
                        <p:cNvSpPr/>
                        <p:nvPr/>
                      </p:nvSpPr>
                      <p:spPr>
                        <a:xfrm>
                          <a:off x="193202" y="1067128"/>
                          <a:ext cx="554437" cy="215617"/>
                        </a:xfrm>
                        <a:prstGeom prst="rect">
                          <a:avLst/>
                        </a:prstGeom>
                        <a:pattFill prst="pct60">
                          <a:fgClr>
                            <a:schemeClr val="tx1">
                              <a:lumMod val="75000"/>
                              <a:lumOff val="25000"/>
                            </a:schemeClr>
                          </a:fgClr>
                          <a:bgClr>
                            <a:schemeClr val="bg1">
                              <a:lumMod val="75000"/>
                            </a:schemeClr>
                          </a:bgClr>
                        </a:pattFill>
                        <a:ln w="12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90" name="Ovaal 89"/>
                        <p:cNvSpPr/>
                        <p:nvPr/>
                      </p:nvSpPr>
                      <p:spPr>
                        <a:xfrm>
                          <a:off x="467544" y="3217534"/>
                          <a:ext cx="914400" cy="900000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cxnSp>
                    <p:nvCxnSpPr>
                      <p:cNvPr id="87" name="Rechte verbindingslijn 86"/>
                      <p:cNvCxnSpPr/>
                      <p:nvPr/>
                    </p:nvCxnSpPr>
                    <p:spPr>
                      <a:xfrm>
                        <a:off x="928167" y="3690710"/>
                        <a:ext cx="0" cy="792000"/>
                      </a:xfrm>
                      <a:prstGeom prst="line">
                        <a:avLst/>
                      </a:prstGeom>
                      <a:ln w="63500">
                        <a:solidFill>
                          <a:schemeClr val="tx1"/>
                        </a:solidFill>
                        <a:headEnd type="oval" w="med" len="me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1" name="Rechthoek 80"/>
                    <p:cNvSpPr>
                      <a:spLocks/>
                    </p:cNvSpPr>
                    <p:nvPr/>
                  </p:nvSpPr>
                  <p:spPr>
                    <a:xfrm rot="10800000">
                      <a:off x="683784" y="4465076"/>
                      <a:ext cx="485928" cy="437748"/>
                    </a:xfrm>
                    <a:prstGeom prst="rect">
                      <a:avLst/>
                    </a:prstGeom>
                    <a:pattFill prst="pct25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>
                          <a:lumMod val="75000"/>
                        </a:schemeClr>
                      </a:bgClr>
                    </a:patt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grpSp>
                <p:nvGrpSpPr>
                  <p:cNvPr id="75" name="Groep 74"/>
                  <p:cNvGrpSpPr/>
                  <p:nvPr/>
                </p:nvGrpSpPr>
                <p:grpSpPr>
                  <a:xfrm>
                    <a:off x="754253" y="4229520"/>
                    <a:ext cx="1376363" cy="724305"/>
                    <a:chOff x="754253" y="4229520"/>
                    <a:chExt cx="1376363" cy="724305"/>
                  </a:xfrm>
                </p:grpSpPr>
                <p:sp>
                  <p:nvSpPr>
                    <p:cNvPr id="78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754253" y="4229520"/>
                      <a:ext cx="1588" cy="724305"/>
                    </a:xfrm>
                    <a:custGeom>
                      <a:avLst/>
                      <a:gdLst>
                        <a:gd name="T0" fmla="*/ 0 w 1"/>
                        <a:gd name="T1" fmla="*/ 0 h 930"/>
                        <a:gd name="T2" fmla="*/ 0 w 1"/>
                        <a:gd name="T3" fmla="*/ 930 h 9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930">
                          <a:moveTo>
                            <a:pt x="0" y="0"/>
                          </a:moveTo>
                          <a:lnTo>
                            <a:pt x="0" y="930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rgbClr val="FF3300"/>
                      </a:solidFill>
                      <a:round/>
                      <a:headEnd type="none" w="med" len="med"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79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0955" y="4500361"/>
                      <a:ext cx="1369661" cy="3715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altLang="nl-NL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600 N</a:t>
                      </a:r>
                      <a:endParaRPr lang="nl-NL" altLang="nl-N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93" name="Freeform 7"/>
                <p:cNvSpPr>
                  <a:spLocks/>
                </p:cNvSpPr>
                <p:nvPr/>
              </p:nvSpPr>
              <p:spPr bwMode="auto">
                <a:xfrm rot="10800000">
                  <a:off x="267167" y="2826599"/>
                  <a:ext cx="1588" cy="360000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7"/>
                <p:cNvSpPr>
                  <a:spLocks/>
                </p:cNvSpPr>
                <p:nvPr/>
              </p:nvSpPr>
              <p:spPr bwMode="auto">
                <a:xfrm rot="10800000">
                  <a:off x="1192077" y="2826599"/>
                  <a:ext cx="1588" cy="360000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9" name="Text Box 8"/>
              <p:cNvSpPr txBox="1">
                <a:spLocks noChangeArrowheads="1"/>
              </p:cNvSpPr>
              <p:nvPr/>
            </p:nvSpPr>
            <p:spPr bwMode="auto">
              <a:xfrm>
                <a:off x="323410" y="2947497"/>
                <a:ext cx="35724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endParaRPr lang="nl-NL" alt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Text Box 8"/>
              <p:cNvSpPr txBox="1">
                <a:spLocks noChangeArrowheads="1"/>
              </p:cNvSpPr>
              <p:nvPr/>
            </p:nvSpPr>
            <p:spPr bwMode="auto">
              <a:xfrm>
                <a:off x="805665" y="2947497"/>
                <a:ext cx="35724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endParaRPr lang="nl-NL" altLang="nl-NL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4" name="Text Box 8"/>
          <p:cNvSpPr txBox="1">
            <a:spLocks noChangeArrowheads="1"/>
          </p:cNvSpPr>
          <p:nvPr/>
        </p:nvSpPr>
        <p:spPr bwMode="auto">
          <a:xfrm>
            <a:off x="1382349" y="1853521"/>
            <a:ext cx="357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nl-NL" alt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1864604" y="1853521"/>
            <a:ext cx="3572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nl-NL" alt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4"/>
          <p:cNvSpPr>
            <a:spLocks noChangeArrowheads="1"/>
          </p:cNvSpPr>
          <p:nvPr/>
        </p:nvSpPr>
        <p:spPr bwMode="auto">
          <a:xfrm>
            <a:off x="-27693" y="5616809"/>
            <a:ext cx="4599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600 + 600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1200 = 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1,2.10</a:t>
            </a:r>
            <a:r>
              <a:rPr lang="en-US" altLang="nl-NL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4572000" y="4878146"/>
            <a:ext cx="459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Losse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katrol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→ 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.R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.R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600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F</a:t>
            </a:r>
            <a:r>
              <a:rPr lang="en-US" altLang="nl-NL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N</a:t>
            </a:r>
            <a:endParaRPr lang="en-US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 Box 8"/>
          <p:cNvSpPr txBox="1">
            <a:spLocks noChangeArrowheads="1"/>
          </p:cNvSpPr>
          <p:nvPr/>
        </p:nvSpPr>
        <p:spPr bwMode="auto">
          <a:xfrm>
            <a:off x="3989100" y="3423689"/>
            <a:ext cx="13696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600 N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 Box 8"/>
          <p:cNvSpPr txBox="1">
            <a:spLocks noChangeArrowheads="1"/>
          </p:cNvSpPr>
          <p:nvPr/>
        </p:nvSpPr>
        <p:spPr bwMode="auto">
          <a:xfrm>
            <a:off x="3615230" y="629691"/>
            <a:ext cx="1748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1,2.10</a:t>
            </a:r>
            <a:r>
              <a:rPr lang="en-US" altLang="nl-NL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ctangle 4"/>
          <p:cNvSpPr>
            <a:spLocks noChangeArrowheads="1"/>
          </p:cNvSpPr>
          <p:nvPr/>
        </p:nvSpPr>
        <p:spPr bwMode="auto">
          <a:xfrm>
            <a:off x="-27693" y="4401227"/>
            <a:ext cx="4599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Vaste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katrol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(met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R).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→ 600.R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.R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 F</a:t>
            </a:r>
            <a:r>
              <a:rPr lang="en-US" alt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N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6358418" y="2754653"/>
            <a:ext cx="2279397" cy="369332"/>
            <a:chOff x="6358418" y="2754653"/>
            <a:chExt cx="2279397" cy="369332"/>
          </a:xfrm>
        </p:grpSpPr>
        <p:sp>
          <p:nvSpPr>
            <p:cNvPr id="132" name="Text Box 8"/>
            <p:cNvSpPr txBox="1">
              <a:spLocks noChangeArrowheads="1"/>
            </p:cNvSpPr>
            <p:nvPr/>
          </p:nvSpPr>
          <p:spPr bwMode="auto">
            <a:xfrm>
              <a:off x="7268154" y="2754653"/>
              <a:ext cx="136966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N</a:t>
              </a:r>
              <a:endParaRPr lang="nl-NL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 Box 8"/>
            <p:cNvSpPr txBox="1">
              <a:spLocks noChangeArrowheads="1"/>
            </p:cNvSpPr>
            <p:nvPr/>
          </p:nvSpPr>
          <p:spPr bwMode="auto">
            <a:xfrm>
              <a:off x="6358418" y="2754653"/>
              <a:ext cx="8656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300 N</a:t>
              </a:r>
              <a:endParaRPr lang="nl-NL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4" name="Tekstvak 133"/>
          <p:cNvSpPr txBox="1"/>
          <p:nvPr/>
        </p:nvSpPr>
        <p:spPr bwMode="auto">
          <a:xfrm>
            <a:off x="3957943" y="3778632"/>
            <a:ext cx="219827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Met een vaste katrol verander je de trekrichting (F</a:t>
            </a:r>
            <a:r>
              <a:rPr 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kstvak 134"/>
          <p:cNvSpPr txBox="1"/>
          <p:nvPr/>
        </p:nvSpPr>
        <p:spPr bwMode="auto">
          <a:xfrm>
            <a:off x="5076070" y="1984726"/>
            <a:ext cx="320385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Met een losse katrol halveer je de trekkracht (F</a:t>
            </a:r>
            <a:r>
              <a:rPr lang="nl-NL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ep 19"/>
          <p:cNvGrpSpPr/>
          <p:nvPr/>
        </p:nvGrpSpPr>
        <p:grpSpPr>
          <a:xfrm>
            <a:off x="-50250" y="649108"/>
            <a:ext cx="2260189" cy="3070090"/>
            <a:chOff x="-34484" y="759470"/>
            <a:chExt cx="2260189" cy="3070090"/>
          </a:xfrm>
        </p:grpSpPr>
        <p:grpSp>
          <p:nvGrpSpPr>
            <p:cNvPr id="19" name="Groep 18"/>
            <p:cNvGrpSpPr/>
            <p:nvPr/>
          </p:nvGrpSpPr>
          <p:grpSpPr>
            <a:xfrm>
              <a:off x="220614" y="759470"/>
              <a:ext cx="1374327" cy="2457623"/>
              <a:chOff x="96963" y="1763488"/>
              <a:chExt cx="1374327" cy="2457623"/>
            </a:xfrm>
          </p:grpSpPr>
          <p:grpSp>
            <p:nvGrpSpPr>
              <p:cNvPr id="136" name="Groep 135"/>
              <p:cNvGrpSpPr/>
              <p:nvPr/>
            </p:nvGrpSpPr>
            <p:grpSpPr>
              <a:xfrm>
                <a:off x="96963" y="2108208"/>
                <a:ext cx="1369661" cy="2112903"/>
                <a:chOff x="3429662" y="2265176"/>
                <a:chExt cx="1369661" cy="2112903"/>
              </a:xfrm>
            </p:grpSpPr>
            <p:grpSp>
              <p:nvGrpSpPr>
                <p:cNvPr id="137" name="Groep 136"/>
                <p:cNvGrpSpPr/>
                <p:nvPr/>
              </p:nvGrpSpPr>
              <p:grpSpPr>
                <a:xfrm>
                  <a:off x="3429662" y="2996949"/>
                  <a:ext cx="1369661" cy="1381130"/>
                  <a:chOff x="453222" y="3059040"/>
                  <a:chExt cx="1369661" cy="1389384"/>
                </a:xfrm>
              </p:grpSpPr>
              <p:sp>
                <p:nvSpPr>
                  <p:cNvPr id="147" name="Rechthoek 146"/>
                  <p:cNvSpPr>
                    <a:spLocks/>
                  </p:cNvSpPr>
                  <p:nvPr/>
                </p:nvSpPr>
                <p:spPr>
                  <a:xfrm rot="10800000">
                    <a:off x="947470" y="3059040"/>
                    <a:ext cx="485928" cy="437748"/>
                  </a:xfrm>
                  <a:prstGeom prst="rect">
                    <a:avLst/>
                  </a:prstGeom>
                  <a:pattFill prst="pct25">
                    <a:fgClr>
                      <a:schemeClr val="tx1">
                        <a:lumMod val="75000"/>
                        <a:lumOff val="25000"/>
                      </a:schemeClr>
                    </a:fgClr>
                    <a:bgClr>
                      <a:schemeClr val="bg1">
                        <a:lumMod val="75000"/>
                      </a:schemeClr>
                    </a:bgClr>
                  </a:patt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grpSp>
                <p:nvGrpSpPr>
                  <p:cNvPr id="143" name="Groep 142"/>
                  <p:cNvGrpSpPr/>
                  <p:nvPr/>
                </p:nvGrpSpPr>
                <p:grpSpPr>
                  <a:xfrm>
                    <a:off x="453222" y="3292219"/>
                    <a:ext cx="1369661" cy="1156205"/>
                    <a:chOff x="453222" y="3292219"/>
                    <a:chExt cx="1369661" cy="1156205"/>
                  </a:xfrm>
                </p:grpSpPr>
                <p:sp>
                  <p:nvSpPr>
                    <p:cNvPr id="144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188985" y="3292219"/>
                      <a:ext cx="1588" cy="724305"/>
                    </a:xfrm>
                    <a:custGeom>
                      <a:avLst/>
                      <a:gdLst>
                        <a:gd name="T0" fmla="*/ 0 w 1"/>
                        <a:gd name="T1" fmla="*/ 0 h 930"/>
                        <a:gd name="T2" fmla="*/ 0 w 1"/>
                        <a:gd name="T3" fmla="*/ 930 h 9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" h="930">
                          <a:moveTo>
                            <a:pt x="0" y="0"/>
                          </a:moveTo>
                          <a:lnTo>
                            <a:pt x="0" y="930"/>
                          </a:lnTo>
                        </a:path>
                      </a:pathLst>
                    </a:custGeom>
                    <a:noFill/>
                    <a:ln w="25400" cmpd="sng">
                      <a:solidFill>
                        <a:srgbClr val="FF3300"/>
                      </a:solidFill>
                      <a:round/>
                      <a:headEnd type="none" w="med" len="med"/>
                      <a:tailEnd type="triangle" w="lg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3222" y="4076883"/>
                      <a:ext cx="1369661" cy="3715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altLang="nl-NL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altLang="nl-NL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600 N</a:t>
                      </a:r>
                      <a:endParaRPr lang="nl-NL" altLang="nl-NL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40" name="Freeform 7"/>
                <p:cNvSpPr>
                  <a:spLocks/>
                </p:cNvSpPr>
                <p:nvPr/>
              </p:nvSpPr>
              <p:spPr bwMode="auto">
                <a:xfrm rot="10800000">
                  <a:off x="4160179" y="2265176"/>
                  <a:ext cx="1588" cy="720000"/>
                </a:xfrm>
                <a:custGeom>
                  <a:avLst/>
                  <a:gdLst>
                    <a:gd name="T0" fmla="*/ 0 w 1"/>
                    <a:gd name="T1" fmla="*/ 0 h 930"/>
                    <a:gd name="T2" fmla="*/ 0 w 1"/>
                    <a:gd name="T3" fmla="*/ 93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930">
                      <a:moveTo>
                        <a:pt x="0" y="0"/>
                      </a:moveTo>
                      <a:lnTo>
                        <a:pt x="0" y="930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6" name="Text Box 8"/>
              <p:cNvSpPr txBox="1">
                <a:spLocks noChangeArrowheads="1"/>
              </p:cNvSpPr>
              <p:nvPr/>
            </p:nvSpPr>
            <p:spPr bwMode="auto">
              <a:xfrm>
                <a:off x="624664" y="1763488"/>
                <a:ext cx="84662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endParaRPr lang="nl-NL" altLang="nl-N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" name="Rectangle 4"/>
            <p:cNvSpPr>
              <a:spLocks noChangeArrowheads="1"/>
            </p:cNvSpPr>
            <p:nvPr/>
          </p:nvSpPr>
          <p:spPr bwMode="auto">
            <a:xfrm>
              <a:off x="-34484" y="3183229"/>
              <a:ext cx="2260189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Tillen</a:t>
              </a: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zonder</a:t>
              </a: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katrol</a:t>
              </a: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18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is </a:t>
              </a:r>
              <a:r>
                <a:rPr lang="en-US" altLang="nl-NL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ook</a:t>
              </a: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600 N.</a:t>
              </a:r>
              <a:endParaRPr lang="en-US" altLang="nl-NL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6" grpId="0"/>
      <p:bldP spid="127" grpId="0"/>
      <p:bldP spid="128" grpId="0"/>
      <p:bldP spid="129" grpId="0"/>
      <p:bldP spid="130" grpId="0"/>
      <p:bldP spid="134" grpId="0" animBg="1"/>
      <p:bldP spid="1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200271" y="4664095"/>
            <a:ext cx="3092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1886" y="4084337"/>
            <a:ext cx="9142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We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draairichting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linksom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draairichting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rechtsom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>
            <a:off x="-6140" y="3540269"/>
            <a:ext cx="3281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-6568" y="634716"/>
            <a:ext cx="9220200" cy="533400"/>
          </a:xfrm>
        </p:spPr>
        <p:txBody>
          <a:bodyPr/>
          <a:lstStyle/>
          <a:p>
            <a:pPr marL="838200" indent="-838200" algn="l"/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het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krachtmoment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-6568" y="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3/3: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Krachtmoment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(moment 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16944" y="1832413"/>
            <a:ext cx="399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is de arm in m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416944" y="2395394"/>
            <a:ext cx="4523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 is het (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)moment in Nm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-6568" y="1271413"/>
            <a:ext cx="1997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F.r</a:t>
            </a:r>
            <a:endParaRPr lang="nl-NL" altLang="nl-NL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-6568" y="5780308"/>
            <a:ext cx="4610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812228" y="3540269"/>
            <a:ext cx="162615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F</a:t>
            </a:r>
            <a:r>
              <a:rPr lang="nl-NL" sz="2400" baseline="-25000" dirty="0" smtClean="0">
                <a:solidFill>
                  <a:srgbClr val="FF0000"/>
                </a:solidFill>
              </a:rPr>
              <a:t>1</a:t>
            </a:r>
            <a:r>
              <a:rPr lang="nl-NL" sz="2400" dirty="0" smtClean="0">
                <a:solidFill>
                  <a:srgbClr val="FF0000"/>
                </a:solidFill>
              </a:rPr>
              <a:t>r</a:t>
            </a:r>
            <a:r>
              <a:rPr lang="nl-NL" sz="2400" baseline="-25000" dirty="0" smtClean="0">
                <a:solidFill>
                  <a:srgbClr val="FF0000"/>
                </a:solidFill>
              </a:rPr>
              <a:t>1</a:t>
            </a:r>
            <a:r>
              <a:rPr lang="nl-NL" sz="2400" dirty="0">
                <a:solidFill>
                  <a:srgbClr val="FF0000"/>
                </a:solidFill>
              </a:rPr>
              <a:t> = </a:t>
            </a:r>
            <a:r>
              <a:rPr lang="nl-NL" sz="2400" dirty="0" smtClean="0">
                <a:solidFill>
                  <a:srgbClr val="FF0000"/>
                </a:solidFill>
              </a:rPr>
              <a:t>F</a:t>
            </a:r>
            <a:r>
              <a:rPr lang="nl-NL" sz="2400" baseline="-25000" dirty="0" smtClean="0">
                <a:solidFill>
                  <a:srgbClr val="FF0000"/>
                </a:solidFill>
              </a:rPr>
              <a:t>2</a:t>
            </a:r>
            <a:r>
              <a:rPr lang="nl-NL" sz="2400" dirty="0" smtClean="0">
                <a:solidFill>
                  <a:srgbClr val="FF0000"/>
                </a:solidFill>
              </a:rPr>
              <a:t>r</a:t>
            </a:r>
            <a:r>
              <a:rPr lang="nl-NL" sz="2400" baseline="-25000" dirty="0" smtClean="0">
                <a:solidFill>
                  <a:srgbClr val="FF0000"/>
                </a:solidFill>
              </a:rPr>
              <a:t>2</a:t>
            </a:r>
            <a:endParaRPr lang="nl-NL" sz="2400" dirty="0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-6568" y="6336262"/>
            <a:ext cx="8467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 want r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 (F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grijpt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416944" y="1271413"/>
            <a:ext cx="285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is de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4262834" y="3540269"/>
            <a:ext cx="31999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linksom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rechtsom</a:t>
            </a:r>
            <a:endParaRPr lang="nl-NL" altLang="nl-NL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7400798" y="2611981"/>
            <a:ext cx="1475486" cy="461665"/>
            <a:chOff x="6716328" y="2895769"/>
            <a:chExt cx="1475486" cy="461665"/>
          </a:xfrm>
        </p:grpSpPr>
        <p:sp>
          <p:nvSpPr>
            <p:cNvPr id="48" name="Freeform 18"/>
            <p:cNvSpPr>
              <a:spLocks/>
            </p:cNvSpPr>
            <p:nvPr/>
          </p:nvSpPr>
          <p:spPr bwMode="auto">
            <a:xfrm rot="16200000">
              <a:off x="7075534" y="2780166"/>
              <a:ext cx="1588" cy="720000"/>
            </a:xfrm>
            <a:custGeom>
              <a:avLst/>
              <a:gdLst>
                <a:gd name="T0" fmla="*/ 0 w 1"/>
                <a:gd name="T1" fmla="*/ 0 h 828"/>
                <a:gd name="T2" fmla="*/ 0 w 1"/>
                <a:gd name="T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8">
                  <a:moveTo>
                    <a:pt x="0" y="0"/>
                  </a:moveTo>
                  <a:lnTo>
                    <a:pt x="0" y="828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7429814" y="2895769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1416944" y="2958375"/>
            <a:ext cx="4139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is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191817" y="5210299"/>
            <a:ext cx="5172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M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0</a:t>
            </a:r>
            <a:endParaRPr lang="nl-NL" altLang="nl-NL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3872838" y="5780308"/>
            <a:ext cx="1839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932050" y="605514"/>
            <a:ext cx="4881804" cy="4839766"/>
            <a:chOff x="4932050" y="411400"/>
            <a:chExt cx="4881804" cy="4839766"/>
          </a:xfrm>
        </p:grpSpPr>
        <p:grpSp>
          <p:nvGrpSpPr>
            <p:cNvPr id="72" name="Groep 71"/>
            <p:cNvGrpSpPr/>
            <p:nvPr/>
          </p:nvGrpSpPr>
          <p:grpSpPr>
            <a:xfrm>
              <a:off x="5616520" y="411400"/>
              <a:ext cx="3780150" cy="2877164"/>
              <a:chOff x="5616520" y="395634"/>
              <a:chExt cx="3780150" cy="2877164"/>
            </a:xfrm>
          </p:grpSpPr>
          <p:grpSp>
            <p:nvGrpSpPr>
              <p:cNvPr id="9" name="Groep 8"/>
              <p:cNvGrpSpPr/>
              <p:nvPr/>
            </p:nvGrpSpPr>
            <p:grpSpPr>
              <a:xfrm>
                <a:off x="6984710" y="395634"/>
                <a:ext cx="951538" cy="2877164"/>
                <a:chOff x="6300240" y="695856"/>
                <a:chExt cx="951538" cy="2877164"/>
              </a:xfrm>
            </p:grpSpPr>
            <p:sp>
              <p:nvSpPr>
                <p:cNvPr id="5" name="Rechthoek 4"/>
                <p:cNvSpPr/>
                <p:nvPr/>
              </p:nvSpPr>
              <p:spPr>
                <a:xfrm>
                  <a:off x="6300240" y="2963204"/>
                  <a:ext cx="797437" cy="40955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8" name="Rechthoek 7"/>
                <p:cNvSpPr/>
                <p:nvPr/>
              </p:nvSpPr>
              <p:spPr>
                <a:xfrm>
                  <a:off x="6628758" y="695856"/>
                  <a:ext cx="108000" cy="248400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grpSp>
              <p:nvGrpSpPr>
                <p:cNvPr id="7" name="Groep 6"/>
                <p:cNvGrpSpPr/>
                <p:nvPr/>
              </p:nvGrpSpPr>
              <p:grpSpPr>
                <a:xfrm>
                  <a:off x="6489778" y="2865302"/>
                  <a:ext cx="762000" cy="707718"/>
                  <a:chOff x="6489778" y="2865302"/>
                  <a:chExt cx="762000" cy="707718"/>
                </a:xfrm>
              </p:grpSpPr>
              <p:sp>
                <p:nvSpPr>
                  <p:cNvPr id="26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89778" y="3111057"/>
                    <a:ext cx="762000" cy="4619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</a:t>
                    </a:r>
                    <a:endParaRPr lang="nl-NL" altLang="nl-NL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28386" y="2865302"/>
                    <a:ext cx="381000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•</a:t>
                    </a:r>
                    <a:endParaRPr lang="nl-NL" altLang="nl-NL" sz="28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0" name="Groep 9"/>
              <p:cNvGrpSpPr/>
              <p:nvPr/>
            </p:nvGrpSpPr>
            <p:grpSpPr>
              <a:xfrm>
                <a:off x="5616520" y="413253"/>
                <a:ext cx="3780150" cy="2464481"/>
                <a:chOff x="4932050" y="679377"/>
                <a:chExt cx="3780150" cy="2464481"/>
              </a:xfrm>
            </p:grpSpPr>
            <p:sp>
              <p:nvSpPr>
                <p:cNvPr id="4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014572" y="2033999"/>
                  <a:ext cx="16560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</a:t>
                  </a:r>
                  <a:endParaRPr lang="nl-NL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869500" y="679377"/>
                  <a:ext cx="159003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nl-NL" sz="2400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 rot="16200000">
                  <a:off x="6916560" y="512351"/>
                  <a:ext cx="1588" cy="360000"/>
                </a:xfrm>
                <a:custGeom>
                  <a:avLst/>
                  <a:gdLst>
                    <a:gd name="T0" fmla="*/ 0 w 1"/>
                    <a:gd name="T1" fmla="*/ 0 h 828"/>
                    <a:gd name="T2" fmla="*/ 0 w 1"/>
                    <a:gd name="T3" fmla="*/ 828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828">
                      <a:moveTo>
                        <a:pt x="0" y="0"/>
                      </a:moveTo>
                      <a:lnTo>
                        <a:pt x="0" y="828"/>
                      </a:lnTo>
                    </a:path>
                  </a:pathLst>
                </a:custGeom>
                <a:noFill/>
                <a:ln w="254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Freeform 15"/>
                <p:cNvSpPr>
                  <a:spLocks/>
                </p:cNvSpPr>
                <p:nvPr/>
              </p:nvSpPr>
              <p:spPr bwMode="auto">
                <a:xfrm rot="5400000">
                  <a:off x="5613021" y="1915095"/>
                  <a:ext cx="2448000" cy="9525"/>
                </a:xfrm>
                <a:custGeom>
                  <a:avLst/>
                  <a:gdLst>
                    <a:gd name="T0" fmla="*/ 0 w 1440"/>
                    <a:gd name="T1" fmla="*/ 6 h 6"/>
                    <a:gd name="T2" fmla="*/ 1440 w 1440"/>
                    <a:gd name="T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6">
                      <a:moveTo>
                        <a:pt x="0" y="6"/>
                      </a:moveTo>
                      <a:lnTo>
                        <a:pt x="1440" y="0"/>
                      </a:lnTo>
                    </a:path>
                  </a:pathLst>
                </a:custGeom>
                <a:noFill/>
                <a:ln w="38100" cmpd="sng">
                  <a:solidFill>
                    <a:srgbClr val="00B050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auto">
                <a:xfrm rot="5400000">
                  <a:off x="5955262" y="1796788"/>
                  <a:ext cx="1588" cy="1440000"/>
                </a:xfrm>
                <a:custGeom>
                  <a:avLst/>
                  <a:gdLst>
                    <a:gd name="T0" fmla="*/ 0 w 1"/>
                    <a:gd name="T1" fmla="*/ 0 h 828"/>
                    <a:gd name="T2" fmla="*/ 0 w 1"/>
                    <a:gd name="T3" fmla="*/ 828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828">
                      <a:moveTo>
                        <a:pt x="0" y="0"/>
                      </a:moveTo>
                      <a:lnTo>
                        <a:pt x="0" y="828"/>
                      </a:lnTo>
                    </a:path>
                  </a:pathLst>
                </a:custGeom>
                <a:noFill/>
                <a:ln w="38100" cmpd="sng">
                  <a:solidFill>
                    <a:srgbClr val="FF33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Freeform 15"/>
                <p:cNvSpPr>
                  <a:spLocks/>
                </p:cNvSpPr>
                <p:nvPr/>
              </p:nvSpPr>
              <p:spPr bwMode="auto">
                <a:xfrm rot="5400000">
                  <a:off x="6234913" y="2805485"/>
                  <a:ext cx="612000" cy="9525"/>
                </a:xfrm>
                <a:custGeom>
                  <a:avLst/>
                  <a:gdLst>
                    <a:gd name="T0" fmla="*/ 0 w 1440"/>
                    <a:gd name="T1" fmla="*/ 6 h 6"/>
                    <a:gd name="T2" fmla="*/ 1440 w 1440"/>
                    <a:gd name="T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40" h="6">
                      <a:moveTo>
                        <a:pt x="0" y="6"/>
                      </a:moveTo>
                      <a:lnTo>
                        <a:pt x="1440" y="0"/>
                      </a:lnTo>
                    </a:path>
                  </a:pathLst>
                </a:custGeom>
                <a:noFill/>
                <a:ln w="38100" cmpd="sng">
                  <a:solidFill>
                    <a:srgbClr val="00B050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0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932050" y="2561297"/>
                  <a:ext cx="15963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r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altLang="nl-NL" sz="2400" baseline="-250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</a:t>
                  </a:r>
                  <a:r>
                    <a:rPr lang="en-US" altLang="nl-NL" sz="24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:endParaRPr lang="nl-NL" altLang="nl-NL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840657" y="1590919"/>
                  <a:ext cx="187154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r>
                    <a:rPr lang="en-US" altLang="nl-NL" sz="2400" baseline="-25000" dirty="0" smtClean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nl-NL" altLang="nl-NL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7" name="Groep 66"/>
            <p:cNvGrpSpPr/>
            <p:nvPr/>
          </p:nvGrpSpPr>
          <p:grpSpPr>
            <a:xfrm>
              <a:off x="4932050" y="427166"/>
              <a:ext cx="4881804" cy="4824000"/>
              <a:chOff x="4932050" y="727388"/>
              <a:chExt cx="4881804" cy="4824000"/>
            </a:xfrm>
          </p:grpSpPr>
          <p:sp>
            <p:nvSpPr>
              <p:cNvPr id="76" name="Boog 75"/>
              <p:cNvSpPr>
                <a:spLocks noChangeAspect="1"/>
              </p:cNvSpPr>
              <p:nvPr/>
            </p:nvSpPr>
            <p:spPr>
              <a:xfrm>
                <a:off x="4989854" y="727388"/>
                <a:ext cx="4824000" cy="4824000"/>
              </a:xfrm>
              <a:prstGeom prst="arc">
                <a:avLst>
                  <a:gd name="adj1" fmla="val 16096922"/>
                  <a:gd name="adj2" fmla="val 18730606"/>
                </a:avLst>
              </a:prstGeom>
              <a:ln>
                <a:solidFill>
                  <a:srgbClr val="0070C0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Boog 65"/>
              <p:cNvSpPr>
                <a:spLocks noChangeAspect="1"/>
              </p:cNvSpPr>
              <p:nvPr/>
            </p:nvSpPr>
            <p:spPr>
              <a:xfrm>
                <a:off x="4932050" y="727388"/>
                <a:ext cx="4824000" cy="4824000"/>
              </a:xfrm>
              <a:prstGeom prst="arc">
                <a:avLst>
                  <a:gd name="adj1" fmla="val 12654047"/>
                  <a:gd name="adj2" fmla="val 16318492"/>
                </a:avLst>
              </a:prstGeom>
              <a:ln>
                <a:solidFill>
                  <a:srgbClr val="FF0000"/>
                </a:solidFill>
                <a:head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7" name="Text Box 21"/>
              <p:cNvSpPr txBox="1">
                <a:spLocks noChangeArrowheads="1"/>
              </p:cNvSpPr>
              <p:nvPr/>
            </p:nvSpPr>
            <p:spPr bwMode="auto">
              <a:xfrm>
                <a:off x="5461700" y="1477108"/>
                <a:ext cx="50174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nl-NL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/>
            </p:nvSpPr>
            <p:spPr bwMode="auto">
              <a:xfrm>
                <a:off x="8579190" y="966784"/>
                <a:ext cx="50174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36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nl-NL" altLang="nl-NL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2213432" y="4664095"/>
            <a:ext cx="2012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-97167" y="549166"/>
            <a:ext cx="9318285" cy="6371898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Deze stof is vervallen voor vwo en voor havo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4" grpId="0"/>
      <p:bldP spid="98" grpId="0"/>
      <p:bldP spid="44043" grpId="0"/>
      <p:bldP spid="44044" grpId="0"/>
      <p:bldP spid="44049" grpId="0"/>
      <p:bldP spid="44054" grpId="0"/>
      <p:bldP spid="44056" grpId="0"/>
      <p:bldP spid="44057" grpId="0"/>
      <p:bldP spid="13" grpId="0"/>
      <p:bldP spid="17" grpId="0"/>
      <p:bldP spid="42" grpId="0"/>
      <p:bldP spid="47" grpId="0"/>
      <p:bldP spid="50" grpId="0"/>
      <p:bldP spid="56" grpId="0"/>
      <p:bldP spid="57" grpId="0"/>
      <p:bldP spid="73" grpId="0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3132257"/>
            <a:ext cx="7772400" cy="584775"/>
          </a:xfrm>
        </p:spPr>
        <p:txBody>
          <a:bodyPr>
            <a:spAutoFit/>
          </a:bodyPr>
          <a:lstStyle/>
          <a:p>
            <a:r>
              <a:rPr lang="nl-NL" sz="3200" dirty="0" smtClean="0">
                <a:solidFill>
                  <a:srgbClr val="FF0000"/>
                </a:solidFill>
              </a:rPr>
              <a:t>Einde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/>
          <p:cNvSpPr/>
          <p:nvPr/>
        </p:nvSpPr>
        <p:spPr>
          <a:xfrm rot="3303621">
            <a:off x="1237907" y="2537745"/>
            <a:ext cx="5190914" cy="4916941"/>
          </a:xfrm>
          <a:custGeom>
            <a:avLst/>
            <a:gdLst>
              <a:gd name="connsiteX0" fmla="*/ 3578772 w 3578772"/>
              <a:gd name="connsiteY0" fmla="*/ 0 h 3452648"/>
              <a:gd name="connsiteX1" fmla="*/ 0 w 3578772"/>
              <a:gd name="connsiteY1" fmla="*/ 15766 h 3452648"/>
              <a:gd name="connsiteX2" fmla="*/ 1166648 w 3578772"/>
              <a:gd name="connsiteY2" fmla="*/ 3452648 h 3452648"/>
              <a:gd name="connsiteX3" fmla="*/ 3578772 w 3578772"/>
              <a:gd name="connsiteY3" fmla="*/ 0 h 3452648"/>
              <a:gd name="connsiteX0" fmla="*/ 4621015 w 4621015"/>
              <a:gd name="connsiteY0" fmla="*/ 0 h 4916941"/>
              <a:gd name="connsiteX1" fmla="*/ 0 w 4621015"/>
              <a:gd name="connsiteY1" fmla="*/ 1480059 h 4916941"/>
              <a:gd name="connsiteX2" fmla="*/ 1166648 w 4621015"/>
              <a:gd name="connsiteY2" fmla="*/ 4916941 h 4916941"/>
              <a:gd name="connsiteX3" fmla="*/ 4621015 w 4621015"/>
              <a:gd name="connsiteY3" fmla="*/ 0 h 4916941"/>
              <a:gd name="connsiteX0" fmla="*/ 5190914 w 5190914"/>
              <a:gd name="connsiteY0" fmla="*/ 0 h 4916941"/>
              <a:gd name="connsiteX1" fmla="*/ 0 w 5190914"/>
              <a:gd name="connsiteY1" fmla="*/ 2543536 h 4916941"/>
              <a:gd name="connsiteX2" fmla="*/ 1736547 w 5190914"/>
              <a:gd name="connsiteY2" fmla="*/ 4916941 h 4916941"/>
              <a:gd name="connsiteX3" fmla="*/ 5190914 w 5190914"/>
              <a:gd name="connsiteY3" fmla="*/ 0 h 491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0914" h="4916941">
                <a:moveTo>
                  <a:pt x="5190914" y="0"/>
                </a:moveTo>
                <a:lnTo>
                  <a:pt x="0" y="2543536"/>
                </a:lnTo>
                <a:lnTo>
                  <a:pt x="1736547" y="4916941"/>
                </a:lnTo>
                <a:lnTo>
                  <a:pt x="51909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05" y="0"/>
            <a:ext cx="92202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2/4: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Zwaartelijnen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-2005" y="55880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zwaartelijn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vanuit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hoekpunt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driehoek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-2005" y="111760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door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midden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tegenoverliggende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zijde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3375322" y="4813736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cxnSp>
        <p:nvCxnSpPr>
          <p:cNvPr id="8" name="Rechte verbindingslijn 7"/>
          <p:cNvCxnSpPr>
            <a:stCxn id="4" idx="1"/>
          </p:cNvCxnSpPr>
          <p:nvPr/>
        </p:nvCxnSpPr>
        <p:spPr>
          <a:xfrm>
            <a:off x="2277178" y="2917293"/>
            <a:ext cx="2056862" cy="2784431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1326110" y="4325274"/>
            <a:ext cx="3492000" cy="1368000"/>
          </a:xfrm>
          <a:prstGeom prst="line">
            <a:avLst/>
          </a:prstGeom>
          <a:ln w="317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cxnSpLocks noChangeAspect="1"/>
          </p:cNvCxnSpPr>
          <p:nvPr/>
        </p:nvCxnSpPr>
        <p:spPr>
          <a:xfrm flipH="1" flipV="1">
            <a:off x="1810986" y="4333459"/>
            <a:ext cx="5451272" cy="1368000"/>
          </a:xfrm>
          <a:prstGeom prst="line">
            <a:avLst/>
          </a:prstGeom>
          <a:ln w="317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ep 21"/>
          <p:cNvGrpSpPr/>
          <p:nvPr/>
        </p:nvGrpSpPr>
        <p:grpSpPr>
          <a:xfrm>
            <a:off x="2786658" y="5580922"/>
            <a:ext cx="2754487" cy="252000"/>
            <a:chOff x="2786658" y="5580922"/>
            <a:chExt cx="2754487" cy="252000"/>
          </a:xfrm>
        </p:grpSpPr>
        <p:grpSp>
          <p:nvGrpSpPr>
            <p:cNvPr id="21" name="Groep 20"/>
            <p:cNvGrpSpPr/>
            <p:nvPr/>
          </p:nvGrpSpPr>
          <p:grpSpPr>
            <a:xfrm>
              <a:off x="2786658" y="5580922"/>
              <a:ext cx="57150" cy="252000"/>
              <a:chOff x="5076056" y="2348880"/>
              <a:chExt cx="57150" cy="252000"/>
            </a:xfrm>
          </p:grpSpPr>
          <p:cxnSp>
            <p:nvCxnSpPr>
              <p:cNvPr id="20" name="Rechte verbindingslijn 19"/>
              <p:cNvCxnSpPr/>
              <p:nvPr/>
            </p:nvCxnSpPr>
            <p:spPr>
              <a:xfrm rot="1200000">
                <a:off x="5076056" y="2348880"/>
                <a:ext cx="0" cy="25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/>
            </p:nvCxnSpPr>
            <p:spPr>
              <a:xfrm rot="1200000">
                <a:off x="5133206" y="2348880"/>
                <a:ext cx="0" cy="25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ep 58"/>
            <p:cNvGrpSpPr/>
            <p:nvPr/>
          </p:nvGrpSpPr>
          <p:grpSpPr>
            <a:xfrm>
              <a:off x="5483995" y="5580922"/>
              <a:ext cx="57150" cy="252000"/>
              <a:chOff x="5076056" y="2348880"/>
              <a:chExt cx="57150" cy="252000"/>
            </a:xfrm>
          </p:grpSpPr>
          <p:cxnSp>
            <p:nvCxnSpPr>
              <p:cNvPr id="60" name="Rechte verbindingslijn 59"/>
              <p:cNvCxnSpPr/>
              <p:nvPr/>
            </p:nvCxnSpPr>
            <p:spPr>
              <a:xfrm rot="1200000">
                <a:off x="5076056" y="2348880"/>
                <a:ext cx="0" cy="25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chte verbindingslijn 60"/>
              <p:cNvCxnSpPr/>
              <p:nvPr/>
            </p:nvCxnSpPr>
            <p:spPr>
              <a:xfrm rot="1200000">
                <a:off x="5133206" y="2348880"/>
                <a:ext cx="0" cy="25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kstvak 22"/>
          <p:cNvSpPr txBox="1"/>
          <p:nvPr/>
        </p:nvSpPr>
        <p:spPr>
          <a:xfrm>
            <a:off x="2095036" y="251554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A</a:t>
            </a:r>
            <a:endParaRPr lang="nl-NL" sz="2400" dirty="0"/>
          </a:p>
        </p:txBody>
      </p:sp>
      <p:sp>
        <p:nvSpPr>
          <p:cNvPr id="65" name="Tekstvak 64"/>
          <p:cNvSpPr txBox="1"/>
          <p:nvPr/>
        </p:nvSpPr>
        <p:spPr>
          <a:xfrm>
            <a:off x="907478" y="5516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C</a:t>
            </a:r>
            <a:endParaRPr lang="nl-NL" sz="2400" dirty="0"/>
          </a:p>
        </p:txBody>
      </p:sp>
      <p:sp>
        <p:nvSpPr>
          <p:cNvPr id="68" name="Tekstvak 67"/>
          <p:cNvSpPr txBox="1"/>
          <p:nvPr/>
        </p:nvSpPr>
        <p:spPr>
          <a:xfrm>
            <a:off x="7345718" y="55160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B</a:t>
            </a:r>
            <a:endParaRPr lang="nl-NL" sz="2400" dirty="0"/>
          </a:p>
        </p:txBody>
      </p:sp>
      <p:grpSp>
        <p:nvGrpSpPr>
          <p:cNvPr id="25" name="Groep 24"/>
          <p:cNvGrpSpPr/>
          <p:nvPr/>
        </p:nvGrpSpPr>
        <p:grpSpPr>
          <a:xfrm>
            <a:off x="1403411" y="3391004"/>
            <a:ext cx="859938" cy="1716461"/>
            <a:chOff x="1403411" y="3391004"/>
            <a:chExt cx="859938" cy="1716461"/>
          </a:xfrm>
        </p:grpSpPr>
        <p:sp>
          <p:nvSpPr>
            <p:cNvPr id="70" name="Tekstvak 69"/>
            <p:cNvSpPr txBox="1"/>
            <p:nvPr/>
          </p:nvSpPr>
          <p:spPr>
            <a:xfrm rot="-4260000">
              <a:off x="1763688" y="3429000"/>
              <a:ext cx="537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V</a:t>
              </a:r>
              <a:endParaRPr lang="nl-NL" sz="2400" dirty="0"/>
            </a:p>
          </p:txBody>
        </p:sp>
        <p:sp>
          <p:nvSpPr>
            <p:cNvPr id="71" name="Tekstvak 70"/>
            <p:cNvSpPr txBox="1"/>
            <p:nvPr/>
          </p:nvSpPr>
          <p:spPr>
            <a:xfrm rot="-4260000">
              <a:off x="1365415" y="4607803"/>
              <a:ext cx="537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V</a:t>
              </a:r>
              <a:endParaRPr lang="nl-NL" sz="2400" dirty="0"/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3384439" y="3416270"/>
            <a:ext cx="2842439" cy="1766604"/>
            <a:chOff x="3384439" y="3416270"/>
            <a:chExt cx="2842439" cy="1766604"/>
          </a:xfrm>
        </p:grpSpPr>
        <p:sp>
          <p:nvSpPr>
            <p:cNvPr id="26" name="Tekstvak 25"/>
            <p:cNvSpPr txBox="1"/>
            <p:nvPr/>
          </p:nvSpPr>
          <p:spPr>
            <a:xfrm rot="1860000">
              <a:off x="3384439" y="3416270"/>
              <a:ext cx="499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</a:t>
              </a:r>
            </a:p>
          </p:txBody>
        </p:sp>
        <p:sp>
          <p:nvSpPr>
            <p:cNvPr id="74" name="Tekstvak 73"/>
            <p:cNvSpPr txBox="1"/>
            <p:nvPr/>
          </p:nvSpPr>
          <p:spPr>
            <a:xfrm rot="1860000">
              <a:off x="5727626" y="4721209"/>
              <a:ext cx="499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</a:t>
              </a: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1355015" y="4031377"/>
            <a:ext cx="672166" cy="461665"/>
            <a:chOff x="1355015" y="4031377"/>
            <a:chExt cx="672166" cy="461665"/>
          </a:xfrm>
        </p:grpSpPr>
        <p:sp>
          <p:nvSpPr>
            <p:cNvPr id="67" name="Tekstvak 66"/>
            <p:cNvSpPr txBox="1"/>
            <p:nvPr/>
          </p:nvSpPr>
          <p:spPr>
            <a:xfrm>
              <a:off x="1355015" y="4031377"/>
              <a:ext cx="64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B’</a:t>
              </a:r>
              <a:endParaRPr lang="nl-NL" sz="2400" dirty="0"/>
            </a:p>
          </p:txBody>
        </p:sp>
        <p:sp>
          <p:nvSpPr>
            <p:cNvPr id="28" name="Tekstvak 27"/>
            <p:cNvSpPr txBox="1"/>
            <p:nvPr/>
          </p:nvSpPr>
          <p:spPr>
            <a:xfrm rot="-4380000">
              <a:off x="1671123" y="4093162"/>
              <a:ext cx="25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l</a:t>
              </a:r>
              <a:endParaRPr lang="nl-NL" sz="2400" dirty="0"/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4691041" y="3905918"/>
            <a:ext cx="601039" cy="618731"/>
            <a:chOff x="4691041" y="3905918"/>
            <a:chExt cx="601039" cy="618731"/>
          </a:xfrm>
        </p:grpSpPr>
        <p:sp>
          <p:nvSpPr>
            <p:cNvPr id="66" name="Tekstvak 65"/>
            <p:cNvSpPr txBox="1"/>
            <p:nvPr/>
          </p:nvSpPr>
          <p:spPr>
            <a:xfrm>
              <a:off x="4788024" y="3905918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C’</a:t>
              </a:r>
              <a:endParaRPr lang="nl-NL" sz="2400" dirty="0"/>
            </a:p>
          </p:txBody>
        </p:sp>
        <p:sp>
          <p:nvSpPr>
            <p:cNvPr id="77" name="Tekstvak 76"/>
            <p:cNvSpPr txBox="1"/>
            <p:nvPr/>
          </p:nvSpPr>
          <p:spPr>
            <a:xfrm rot="1740000">
              <a:off x="4691041" y="4062984"/>
              <a:ext cx="25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l</a:t>
              </a:r>
              <a:endParaRPr lang="nl-NL" sz="2400" dirty="0"/>
            </a:p>
          </p:txBody>
        </p:sp>
      </p:grpSp>
      <p:grpSp>
        <p:nvGrpSpPr>
          <p:cNvPr id="29" name="Groep 28"/>
          <p:cNvGrpSpPr/>
          <p:nvPr/>
        </p:nvGrpSpPr>
        <p:grpSpPr>
          <a:xfrm>
            <a:off x="4132888" y="5494576"/>
            <a:ext cx="504056" cy="821110"/>
            <a:chOff x="4132888" y="5494576"/>
            <a:chExt cx="504056" cy="821110"/>
          </a:xfrm>
        </p:grpSpPr>
        <p:sp>
          <p:nvSpPr>
            <p:cNvPr id="64" name="Tekstvak 63"/>
            <p:cNvSpPr txBox="1"/>
            <p:nvPr/>
          </p:nvSpPr>
          <p:spPr>
            <a:xfrm>
              <a:off x="4132888" y="5854021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A’</a:t>
              </a:r>
              <a:endParaRPr lang="nl-NL" sz="2400" dirty="0"/>
            </a:p>
          </p:txBody>
        </p:sp>
        <p:sp>
          <p:nvSpPr>
            <p:cNvPr id="78" name="Tekstvak 77"/>
            <p:cNvSpPr txBox="1"/>
            <p:nvPr/>
          </p:nvSpPr>
          <p:spPr>
            <a:xfrm>
              <a:off x="4211960" y="5494576"/>
              <a:ext cx="250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/>
                <a:t>l</a:t>
              </a:r>
              <a:endParaRPr lang="nl-NL" sz="2400" dirty="0"/>
            </a:p>
          </p:txBody>
        </p:sp>
      </p:grpSp>
      <p:sp>
        <p:nvSpPr>
          <p:cNvPr id="82" name="Tekstvak 81"/>
          <p:cNvSpPr txBox="1"/>
          <p:nvPr/>
        </p:nvSpPr>
        <p:spPr>
          <a:xfrm>
            <a:off x="6265598" y="2567091"/>
            <a:ext cx="2664296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hebt maar twee zwaartelijnen nodig om Z te vinden.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81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22" grpId="0" autoUpdateAnimBg="0"/>
      <p:bldP spid="30725" grpId="0" autoUpdateAnimBg="0"/>
      <p:bldP spid="30726" grpId="0" autoUpdateAnimBg="0"/>
      <p:bldP spid="30800" grpId="0"/>
      <p:bldP spid="23" grpId="0"/>
      <p:bldP spid="65" grpId="0"/>
      <p:bldP spid="68" grpId="0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485507" y="1052736"/>
            <a:ext cx="2090168" cy="4788718"/>
            <a:chOff x="485507" y="1578954"/>
            <a:chExt cx="2090168" cy="4788718"/>
          </a:xfrm>
        </p:grpSpPr>
        <p:grpSp>
          <p:nvGrpSpPr>
            <p:cNvPr id="4" name="Groep 3"/>
            <p:cNvGrpSpPr/>
            <p:nvPr/>
          </p:nvGrpSpPr>
          <p:grpSpPr>
            <a:xfrm>
              <a:off x="826250" y="1578954"/>
              <a:ext cx="1749425" cy="4788718"/>
              <a:chOff x="826250" y="2312690"/>
              <a:chExt cx="1749425" cy="4788718"/>
            </a:xfrm>
          </p:grpSpPr>
          <p:cxnSp>
            <p:nvCxnSpPr>
              <p:cNvPr id="3" name="Rechte verbindingslijn 2"/>
              <p:cNvCxnSpPr/>
              <p:nvPr/>
            </p:nvCxnSpPr>
            <p:spPr>
              <a:xfrm flipV="1">
                <a:off x="1465023" y="2312690"/>
                <a:ext cx="0" cy="720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ep 17"/>
              <p:cNvGrpSpPr/>
              <p:nvPr/>
            </p:nvGrpSpPr>
            <p:grpSpPr>
              <a:xfrm>
                <a:off x="826250" y="2761764"/>
                <a:ext cx="1749425" cy="4339644"/>
                <a:chOff x="820762" y="2761764"/>
                <a:chExt cx="1749425" cy="4339644"/>
              </a:xfrm>
            </p:grpSpPr>
            <p:sp>
              <p:nvSpPr>
                <p:cNvPr id="56" name="Tekstvak 55"/>
                <p:cNvSpPr txBox="1"/>
                <p:nvPr/>
              </p:nvSpPr>
              <p:spPr>
                <a:xfrm>
                  <a:off x="895400" y="5320258"/>
                  <a:ext cx="4727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800" dirty="0" smtClean="0"/>
                    <a:t>B</a:t>
                  </a:r>
                  <a:endParaRPr lang="nl-NL" sz="2800" dirty="0"/>
                </a:p>
              </p:txBody>
            </p:sp>
            <p:grpSp>
              <p:nvGrpSpPr>
                <p:cNvPr id="17" name="Groep 16"/>
                <p:cNvGrpSpPr/>
                <p:nvPr/>
              </p:nvGrpSpPr>
              <p:grpSpPr>
                <a:xfrm>
                  <a:off x="820762" y="2761764"/>
                  <a:ext cx="1749425" cy="4339644"/>
                  <a:chOff x="820762" y="2761764"/>
                  <a:chExt cx="1749425" cy="4339644"/>
                </a:xfrm>
              </p:grpSpPr>
              <p:grpSp>
                <p:nvGrpSpPr>
                  <p:cNvPr id="15" name="Groep 14"/>
                  <p:cNvGrpSpPr/>
                  <p:nvPr/>
                </p:nvGrpSpPr>
                <p:grpSpPr>
                  <a:xfrm>
                    <a:off x="820762" y="2761764"/>
                    <a:ext cx="1749425" cy="4339644"/>
                    <a:chOff x="820762" y="2761764"/>
                    <a:chExt cx="1749425" cy="4339644"/>
                  </a:xfrm>
                </p:grpSpPr>
                <p:grpSp>
                  <p:nvGrpSpPr>
                    <p:cNvPr id="12" name="Groep 11"/>
                    <p:cNvGrpSpPr/>
                    <p:nvPr/>
                  </p:nvGrpSpPr>
                  <p:grpSpPr>
                    <a:xfrm>
                      <a:off x="820762" y="2761764"/>
                      <a:ext cx="1749425" cy="4339644"/>
                      <a:chOff x="820762" y="2761764"/>
                      <a:chExt cx="1749425" cy="4339644"/>
                    </a:xfrm>
                  </p:grpSpPr>
                  <p:sp>
                    <p:nvSpPr>
                      <p:cNvPr id="30755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 rot="19782274">
                        <a:off x="820762" y="3207270"/>
                        <a:ext cx="1749425" cy="3894138"/>
                      </a:xfrm>
                      <a:prstGeom prst="moon">
                        <a:avLst>
                          <a:gd name="adj" fmla="val 50000"/>
                        </a:avLst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" name="Tekstvak 10"/>
                      <p:cNvSpPr txBox="1"/>
                      <p:nvPr/>
                    </p:nvSpPr>
                    <p:spPr>
                      <a:xfrm>
                        <a:off x="1534544" y="2761764"/>
                        <a:ext cx="47270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2800" dirty="0"/>
                          <a:t>A</a:t>
                        </a:r>
                      </a:p>
                    </p:txBody>
                  </p:sp>
                </p:grpSp>
                <p:sp>
                  <p:nvSpPr>
                    <p:cNvPr id="14" name="Ovaal 13"/>
                    <p:cNvSpPr>
                      <a:spLocks noChangeAspect="1"/>
                    </p:cNvSpPr>
                    <p:nvPr/>
                  </p:nvSpPr>
                  <p:spPr>
                    <a:xfrm>
                      <a:off x="1433000" y="3032960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60" name="Ovaal 59"/>
                  <p:cNvSpPr>
                    <a:spLocks noChangeAspect="1"/>
                  </p:cNvSpPr>
                  <p:nvPr/>
                </p:nvSpPr>
                <p:spPr>
                  <a:xfrm>
                    <a:off x="878625" y="5453429"/>
                    <a:ext cx="36000" cy="36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</p:grpSp>
        </p:grpSp>
        <p:sp>
          <p:nvSpPr>
            <p:cNvPr id="35" name="Tekstvak 34"/>
            <p:cNvSpPr txBox="1"/>
            <p:nvPr/>
          </p:nvSpPr>
          <p:spPr>
            <a:xfrm>
              <a:off x="485507" y="4547084"/>
              <a:ext cx="472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smtClean="0"/>
                <a:t>B</a:t>
              </a:r>
              <a:endParaRPr lang="nl-NL" sz="2800" dirty="0"/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4323011" y="1085442"/>
            <a:ext cx="4193742" cy="2955926"/>
            <a:chOff x="4323011" y="2345396"/>
            <a:chExt cx="4193742" cy="2955926"/>
          </a:xfrm>
        </p:grpSpPr>
        <p:grpSp>
          <p:nvGrpSpPr>
            <p:cNvPr id="23" name="Groep 22"/>
            <p:cNvGrpSpPr/>
            <p:nvPr/>
          </p:nvGrpSpPr>
          <p:grpSpPr>
            <a:xfrm>
              <a:off x="4323011" y="2579762"/>
              <a:ext cx="4193742" cy="2721560"/>
              <a:chOff x="4323011" y="2579762"/>
              <a:chExt cx="4193742" cy="2721560"/>
            </a:xfrm>
          </p:grpSpPr>
          <p:grpSp>
            <p:nvGrpSpPr>
              <p:cNvPr id="22" name="Groep 21"/>
              <p:cNvGrpSpPr/>
              <p:nvPr/>
            </p:nvGrpSpPr>
            <p:grpSpPr>
              <a:xfrm>
                <a:off x="4323011" y="2579762"/>
                <a:ext cx="4193742" cy="2721560"/>
                <a:chOff x="4323011" y="2579762"/>
                <a:chExt cx="4193742" cy="2721560"/>
              </a:xfrm>
            </p:grpSpPr>
            <p:sp>
              <p:nvSpPr>
                <p:cNvPr id="55" name="Tekstvak 54"/>
                <p:cNvSpPr txBox="1"/>
                <p:nvPr/>
              </p:nvSpPr>
              <p:spPr>
                <a:xfrm>
                  <a:off x="8044047" y="4778102"/>
                  <a:ext cx="4727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800" dirty="0" smtClean="0"/>
                    <a:t>A</a:t>
                  </a:r>
                  <a:endParaRPr lang="nl-NL" sz="2800" dirty="0"/>
                </a:p>
              </p:txBody>
            </p:sp>
            <p:grpSp>
              <p:nvGrpSpPr>
                <p:cNvPr id="7" name="Groep 6"/>
                <p:cNvGrpSpPr/>
                <p:nvPr/>
              </p:nvGrpSpPr>
              <p:grpSpPr>
                <a:xfrm rot="7260000">
                  <a:off x="5481009" y="1938831"/>
                  <a:ext cx="1749425" cy="4065421"/>
                  <a:chOff x="3902695" y="2930692"/>
                  <a:chExt cx="1749425" cy="4065421"/>
                </a:xfrm>
              </p:grpSpPr>
              <p:sp>
                <p:nvSpPr>
                  <p:cNvPr id="42" name="AutoShape 35"/>
                  <p:cNvSpPr>
                    <a:spLocks noChangeArrowheads="1"/>
                  </p:cNvSpPr>
                  <p:nvPr/>
                </p:nvSpPr>
                <p:spPr bwMode="auto">
                  <a:xfrm rot="19782274">
                    <a:off x="3902695" y="3101975"/>
                    <a:ext cx="1749425" cy="3894138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4516845" y="2930692"/>
                    <a:ext cx="1570" cy="3132000"/>
                  </a:xfrm>
                  <a:custGeom>
                    <a:avLst/>
                    <a:gdLst>
                      <a:gd name="T0" fmla="*/ 0 w 1"/>
                      <a:gd name="T1" fmla="*/ 0 h 2484"/>
                      <a:gd name="T2" fmla="*/ 0 w 1"/>
                      <a:gd name="T3" fmla="*/ 2484 h 24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2484">
                        <a:moveTo>
                          <a:pt x="0" y="0"/>
                        </a:moveTo>
                        <a:lnTo>
                          <a:pt x="0" y="2484"/>
                        </a:lnTo>
                      </a:path>
                    </a:pathLst>
                  </a:custGeom>
                  <a:noFill/>
                  <a:ln w="31750" cap="flat" cmpd="sng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00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52" name="Tekstvak 51"/>
                <p:cNvSpPr txBox="1"/>
                <p:nvPr/>
              </p:nvSpPr>
              <p:spPr>
                <a:xfrm>
                  <a:off x="6331542" y="2579762"/>
                  <a:ext cx="47270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800" dirty="0" smtClean="0"/>
                    <a:t>B</a:t>
                  </a:r>
                  <a:endParaRPr lang="nl-NL" sz="2800" dirty="0"/>
                </a:p>
              </p:txBody>
            </p:sp>
          </p:grpSp>
          <p:sp>
            <p:nvSpPr>
              <p:cNvPr id="61" name="Ovaal 60"/>
              <p:cNvSpPr>
                <a:spLocks noChangeAspect="1"/>
              </p:cNvSpPr>
              <p:nvPr/>
            </p:nvSpPr>
            <p:spPr>
              <a:xfrm>
                <a:off x="6232565" y="3028964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Ovaal 63"/>
              <p:cNvSpPr>
                <a:spLocks noChangeAspect="1"/>
              </p:cNvSpPr>
              <p:nvPr/>
            </p:nvSpPr>
            <p:spPr>
              <a:xfrm>
                <a:off x="8180031" y="4770458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cxnSp>
          <p:nvCxnSpPr>
            <p:cNvPr id="32" name="Rechte verbindingslijn 31"/>
            <p:cNvCxnSpPr/>
            <p:nvPr/>
          </p:nvCxnSpPr>
          <p:spPr>
            <a:xfrm flipV="1">
              <a:off x="6255860" y="2345396"/>
              <a:ext cx="0" cy="72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0"/>
            <a:ext cx="5760640" cy="533400"/>
          </a:xfrm>
        </p:spPr>
        <p:txBody>
          <a:bodyPr wrap="square" anchor="t" anchorCtr="0">
            <a:spAutoFit/>
          </a:bodyPr>
          <a:lstStyle/>
          <a:p>
            <a:pPr marL="838200" indent="-74295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3/4: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Ophangen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-36512" y="489631"/>
            <a:ext cx="922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7429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voorwerp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in punt A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daarna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punt B.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3" name="Freeform 73"/>
          <p:cNvSpPr>
            <a:spLocks/>
          </p:cNvSpPr>
          <p:nvPr/>
        </p:nvSpPr>
        <p:spPr bwMode="auto">
          <a:xfrm>
            <a:off x="1465023" y="1791799"/>
            <a:ext cx="1588" cy="3132000"/>
          </a:xfrm>
          <a:custGeom>
            <a:avLst/>
            <a:gdLst>
              <a:gd name="T0" fmla="*/ 0 w 1"/>
              <a:gd name="T1" fmla="*/ 0 h 2484"/>
              <a:gd name="T2" fmla="*/ 0 w 1"/>
              <a:gd name="T3" fmla="*/ 2484 h 24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84">
                <a:moveTo>
                  <a:pt x="0" y="0"/>
                </a:moveTo>
                <a:lnTo>
                  <a:pt x="0" y="2484"/>
                </a:ln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30831" name="Rectangle 111"/>
          <p:cNvSpPr>
            <a:spLocks noChangeArrowheads="1"/>
          </p:cNvSpPr>
          <p:nvPr/>
        </p:nvSpPr>
        <p:spPr bwMode="auto">
          <a:xfrm>
            <a:off x="0" y="539452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phangpunt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6282304" y="1986930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53"/>
          <p:cNvSpPr>
            <a:spLocks/>
          </p:cNvSpPr>
          <p:nvPr/>
        </p:nvSpPr>
        <p:spPr bwMode="auto">
          <a:xfrm rot="7440000">
            <a:off x="5666497" y="2123525"/>
            <a:ext cx="1204151" cy="837667"/>
          </a:xfrm>
          <a:custGeom>
            <a:avLst/>
            <a:gdLst>
              <a:gd name="T0" fmla="*/ 0 w 1088"/>
              <a:gd name="T1" fmla="*/ 742 h 742"/>
              <a:gd name="T2" fmla="*/ 1088 w 1088"/>
              <a:gd name="T3" fmla="*/ 0 h 7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8" h="742">
                <a:moveTo>
                  <a:pt x="0" y="742"/>
                </a:moveTo>
                <a:lnTo>
                  <a:pt x="1088" y="0"/>
                </a:lnTo>
              </a:path>
            </a:pathLst>
          </a:custGeom>
          <a:noFill/>
          <a:ln w="31750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70" name="Rectangle 111"/>
          <p:cNvSpPr>
            <a:spLocks noChangeArrowheads="1"/>
          </p:cNvSpPr>
          <p:nvPr/>
        </p:nvSpPr>
        <p:spPr bwMode="auto">
          <a:xfrm>
            <a:off x="0" y="5854474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door B.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11"/>
          <p:cNvSpPr>
            <a:spLocks noChangeArrowheads="1"/>
          </p:cNvSpPr>
          <p:nvPr/>
        </p:nvSpPr>
        <p:spPr bwMode="auto">
          <a:xfrm>
            <a:off x="0" y="6324600"/>
            <a:ext cx="700461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snijpunt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beide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lijnen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6" grpId="0" autoUpdateAnimBg="0"/>
      <p:bldP spid="30793" grpId="0" animBg="1"/>
      <p:bldP spid="30831" grpId="0" autoUpdateAnimBg="0"/>
      <p:bldP spid="30801" grpId="0"/>
      <p:bldP spid="44" grpId="0" animBg="1"/>
      <p:bldP spid="70" grpId="0" autoUpdateAnimBg="0"/>
      <p:bldP spid="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529243" y="1551797"/>
            <a:ext cx="365275" cy="252527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05" y="0"/>
            <a:ext cx="9220200" cy="533400"/>
          </a:xfrm>
        </p:spPr>
        <p:txBody>
          <a:bodyPr/>
          <a:lstStyle/>
          <a:p>
            <a:pPr marL="838200" indent="-838200" algn="l"/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4/4: </a:t>
            </a:r>
            <a:r>
              <a:rPr lang="en-US" altLang="nl-NL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Ondersteunen</a:t>
            </a:r>
            <a:r>
              <a:rPr lang="en-US" altLang="nl-NL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-2005" y="4568796"/>
            <a:ext cx="922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ondersteunen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zwaartepunt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boven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het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steunpunt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Actieknop: Verder of Volgende 3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8438" y="-901535"/>
            <a:ext cx="1758144" cy="5369700"/>
          </a:xfrm>
          <a:prstGeom prst="rect">
            <a:avLst/>
          </a:prstGeom>
        </p:spPr>
      </p:pic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-2005" y="5571237"/>
            <a:ext cx="9220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boven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steunpunt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 de (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symmetrieas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3737883" y="860116"/>
            <a:ext cx="1163169" cy="871756"/>
            <a:chOff x="3737883" y="860116"/>
            <a:chExt cx="1163169" cy="871756"/>
          </a:xfrm>
        </p:grpSpPr>
        <p:sp>
          <p:nvSpPr>
            <p:cNvPr id="30772" name="Text Box 52"/>
            <p:cNvSpPr txBox="1">
              <a:spLocks noChangeArrowheads="1"/>
            </p:cNvSpPr>
            <p:nvPr/>
          </p:nvSpPr>
          <p:spPr bwMode="auto">
            <a:xfrm>
              <a:off x="4215252" y="860116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Rechte verbindingslijn met pijl 24"/>
            <p:cNvCxnSpPr/>
            <p:nvPr/>
          </p:nvCxnSpPr>
          <p:spPr>
            <a:xfrm flipH="1">
              <a:off x="3737883" y="1135038"/>
              <a:ext cx="546085" cy="59683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Rechte verbindingslijn 30"/>
          <p:cNvCxnSpPr/>
          <p:nvPr/>
        </p:nvCxnSpPr>
        <p:spPr>
          <a:xfrm>
            <a:off x="3715855" y="1158891"/>
            <a:ext cx="0" cy="61200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al 8"/>
          <p:cNvSpPr>
            <a:spLocks noChangeAspect="1"/>
          </p:cNvSpPr>
          <p:nvPr/>
        </p:nvSpPr>
        <p:spPr>
          <a:xfrm>
            <a:off x="3638018" y="1761513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90415" y="1498004"/>
            <a:ext cx="5232037" cy="461665"/>
            <a:chOff x="190415" y="2740265"/>
            <a:chExt cx="5232037" cy="461665"/>
          </a:xfrm>
        </p:grpSpPr>
        <p:cxnSp>
          <p:nvCxnSpPr>
            <p:cNvPr id="16" name="Rechte verbindingslijn 15"/>
            <p:cNvCxnSpPr/>
            <p:nvPr/>
          </p:nvCxnSpPr>
          <p:spPr>
            <a:xfrm>
              <a:off x="2182092" y="2988688"/>
              <a:ext cx="32403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vak 21"/>
            <p:cNvSpPr txBox="1"/>
            <p:nvPr/>
          </p:nvSpPr>
          <p:spPr>
            <a:xfrm>
              <a:off x="190415" y="2740265"/>
              <a:ext cx="2029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dirty="0" smtClean="0"/>
                <a:t>symmetrieas</a:t>
              </a:r>
              <a:endParaRPr lang="nl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7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22" grpId="0" autoUpdateAnimBg="0"/>
      <p:bldP spid="30725" grpId="0" autoUpdateAnimBg="0"/>
      <p:bldP spid="50" grpId="0" autoUpdateAnimBg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Freeform 7"/>
          <p:cNvSpPr>
            <a:spLocks/>
          </p:cNvSpPr>
          <p:nvPr/>
        </p:nvSpPr>
        <p:spPr bwMode="auto">
          <a:xfrm>
            <a:off x="5895975" y="3177272"/>
            <a:ext cx="1588" cy="2700000"/>
          </a:xfrm>
          <a:custGeom>
            <a:avLst/>
            <a:gdLst>
              <a:gd name="T0" fmla="*/ 0 w 1"/>
              <a:gd name="T1" fmla="*/ 0 h 2478"/>
              <a:gd name="T2" fmla="*/ 0 w 1"/>
              <a:gd name="T3" fmla="*/ 2478 h 24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78">
                <a:moveTo>
                  <a:pt x="0" y="0"/>
                </a:moveTo>
                <a:lnTo>
                  <a:pt x="0" y="2478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5895975" y="3795142"/>
            <a:ext cx="885825" cy="1314450"/>
            <a:chOff x="5895975" y="3867150"/>
            <a:chExt cx="885825" cy="1314450"/>
          </a:xfrm>
        </p:grpSpPr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5943600" y="4419600"/>
              <a:ext cx="8382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78" name="Freeform 18"/>
            <p:cNvSpPr>
              <a:spLocks/>
            </p:cNvSpPr>
            <p:nvPr/>
          </p:nvSpPr>
          <p:spPr bwMode="auto">
            <a:xfrm>
              <a:off x="5895975" y="3867150"/>
              <a:ext cx="1588" cy="1314450"/>
            </a:xfrm>
            <a:custGeom>
              <a:avLst/>
              <a:gdLst>
                <a:gd name="T0" fmla="*/ 0 w 1"/>
                <a:gd name="T1" fmla="*/ 0 h 828"/>
                <a:gd name="T2" fmla="*/ 0 w 1"/>
                <a:gd name="T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8">
                  <a:moveTo>
                    <a:pt x="0" y="0"/>
                  </a:moveTo>
                  <a:lnTo>
                    <a:pt x="0" y="828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990600" y="4271393"/>
            <a:ext cx="4991100" cy="2613991"/>
            <a:chOff x="990600" y="4343401"/>
            <a:chExt cx="4991100" cy="2613991"/>
          </a:xfrm>
        </p:grpSpPr>
        <p:grpSp>
          <p:nvGrpSpPr>
            <p:cNvPr id="40990" name="Group 30"/>
            <p:cNvGrpSpPr>
              <a:grpSpLocks/>
            </p:cNvGrpSpPr>
            <p:nvPr/>
          </p:nvGrpSpPr>
          <p:grpSpPr bwMode="auto">
            <a:xfrm>
              <a:off x="990600" y="4343401"/>
              <a:ext cx="4991100" cy="1862138"/>
              <a:chOff x="624" y="2736"/>
              <a:chExt cx="3144" cy="1173"/>
            </a:xfrm>
          </p:grpSpPr>
          <p:grpSp>
            <p:nvGrpSpPr>
              <p:cNvPr id="40980" name="Group 20"/>
              <p:cNvGrpSpPr>
                <a:grpSpLocks/>
              </p:cNvGrpSpPr>
              <p:nvPr/>
            </p:nvGrpSpPr>
            <p:grpSpPr bwMode="auto">
              <a:xfrm>
                <a:off x="648" y="2736"/>
                <a:ext cx="3120" cy="576"/>
                <a:chOff x="672" y="2736"/>
                <a:chExt cx="3120" cy="576"/>
              </a:xfrm>
            </p:grpSpPr>
            <p:sp>
              <p:nvSpPr>
                <p:cNvPr id="40971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2016" y="2736"/>
                  <a:ext cx="429" cy="576"/>
                </a:xfrm>
                <a:custGeom>
                  <a:avLst/>
                  <a:gdLst>
                    <a:gd name="G0" fmla="+- 8103 0 0"/>
                    <a:gd name="G1" fmla="+- 21600 0 8103"/>
                    <a:gd name="G2" fmla="*/ 8103 1 2"/>
                    <a:gd name="G3" fmla="+- 21600 0 G2"/>
                    <a:gd name="G4" fmla="+/ 8103 21600 2"/>
                    <a:gd name="G5" fmla="+/ G1 0 2"/>
                    <a:gd name="G6" fmla="*/ 21600 21600 8103"/>
                    <a:gd name="G7" fmla="*/ G6 1 2"/>
                    <a:gd name="G8" fmla="+- 21600 0 G7"/>
                    <a:gd name="G9" fmla="*/ 21600 1 2"/>
                    <a:gd name="G10" fmla="+- 8103 0 G9"/>
                    <a:gd name="G11" fmla="?: G10 G8 0"/>
                    <a:gd name="G12" fmla="?: G10 G7 21600"/>
                    <a:gd name="T0" fmla="*/ 17548 w 21600"/>
                    <a:gd name="T1" fmla="*/ 10800 h 21600"/>
                    <a:gd name="T2" fmla="*/ 10800 w 21600"/>
                    <a:gd name="T3" fmla="*/ 21600 h 21600"/>
                    <a:gd name="T4" fmla="*/ 4052 w 21600"/>
                    <a:gd name="T5" fmla="*/ 10800 h 21600"/>
                    <a:gd name="T6" fmla="*/ 10800 w 21600"/>
                    <a:gd name="T7" fmla="*/ 0 h 21600"/>
                    <a:gd name="T8" fmla="*/ 5852 w 21600"/>
                    <a:gd name="T9" fmla="*/ 5852 h 21600"/>
                    <a:gd name="T10" fmla="*/ 15748 w 21600"/>
                    <a:gd name="T11" fmla="*/ 1574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8103" y="21600"/>
                      </a:lnTo>
                      <a:lnTo>
                        <a:pt x="1349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0972" name="Group 12"/>
                <p:cNvGrpSpPr>
                  <a:grpSpLocks/>
                </p:cNvGrpSpPr>
                <p:nvPr/>
              </p:nvGrpSpPr>
              <p:grpSpPr bwMode="auto">
                <a:xfrm rot="-881234">
                  <a:off x="672" y="2784"/>
                  <a:ext cx="3120" cy="96"/>
                  <a:chOff x="672" y="2784"/>
                  <a:chExt cx="3120" cy="96"/>
                </a:xfrm>
              </p:grpSpPr>
              <p:sp>
                <p:nvSpPr>
                  <p:cNvPr id="4097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811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97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784"/>
                    <a:ext cx="3120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40981" name="Text Box 21"/>
              <p:cNvSpPr txBox="1">
                <a:spLocks noChangeArrowheads="1"/>
              </p:cNvSpPr>
              <p:nvPr/>
            </p:nvSpPr>
            <p:spPr bwMode="auto">
              <a:xfrm>
                <a:off x="2016" y="2832"/>
                <a:ext cx="48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985" name="Group 25"/>
              <p:cNvGrpSpPr>
                <a:grpSpLocks/>
              </p:cNvGrpSpPr>
              <p:nvPr/>
            </p:nvGrpSpPr>
            <p:grpSpPr bwMode="auto">
              <a:xfrm>
                <a:off x="624" y="3249"/>
                <a:ext cx="192" cy="660"/>
                <a:chOff x="624" y="3249"/>
                <a:chExt cx="192" cy="660"/>
              </a:xfrm>
            </p:grpSpPr>
            <p:sp>
              <p:nvSpPr>
                <p:cNvPr id="40983" name="Freeform 23"/>
                <p:cNvSpPr>
                  <a:spLocks/>
                </p:cNvSpPr>
                <p:nvPr/>
              </p:nvSpPr>
              <p:spPr bwMode="auto">
                <a:xfrm>
                  <a:off x="720" y="3249"/>
                  <a:ext cx="1" cy="372"/>
                </a:xfrm>
                <a:custGeom>
                  <a:avLst/>
                  <a:gdLst>
                    <a:gd name="T0" fmla="*/ 0 w 1"/>
                    <a:gd name="T1" fmla="*/ 0 h 372"/>
                    <a:gd name="T2" fmla="*/ 0 w 1"/>
                    <a:gd name="T3" fmla="*/ 372 h 3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372">
                      <a:moveTo>
                        <a:pt x="0" y="0"/>
                      </a:moveTo>
                      <a:lnTo>
                        <a:pt x="0" y="372"/>
                      </a:lnTo>
                    </a:path>
                  </a:pathLst>
                </a:custGeom>
                <a:noFill/>
                <a:ln w="38100" cmpd="sng">
                  <a:pattFill prst="trellis">
                    <a:fgClr>
                      <a:schemeClr val="tx1"/>
                    </a:fgClr>
                    <a:bgClr>
                      <a:srgbClr val="FFFFFF"/>
                    </a:bgClr>
                  </a:patt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984" name="Rectangle 24"/>
                <p:cNvSpPr>
                  <a:spLocks noChangeArrowheads="1"/>
                </p:cNvSpPr>
                <p:nvPr/>
              </p:nvSpPr>
              <p:spPr bwMode="auto">
                <a:xfrm>
                  <a:off x="624" y="3621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636728" y="5257800"/>
              <a:ext cx="1872208" cy="16995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-42862" y="-27384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arm van </a:t>
            </a:r>
            <a:r>
              <a:rPr lang="en-US" alt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996394" y="5159940"/>
            <a:ext cx="1455926" cy="461665"/>
          </a:xfrm>
          <a:prstGeom prst="wedgeRectCallout">
            <a:avLst>
              <a:gd name="adj1" fmla="val -46444"/>
              <a:gd name="adj2" fmla="val 15717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>
            <a:off x="3590925" y="4423792"/>
            <a:ext cx="2286000" cy="9525"/>
          </a:xfrm>
          <a:custGeom>
            <a:avLst/>
            <a:gdLst>
              <a:gd name="T0" fmla="*/ 0 w 1440"/>
              <a:gd name="T1" fmla="*/ 6 h 6"/>
              <a:gd name="T2" fmla="*/ 1440 w 1440"/>
              <a:gd name="T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40" h="6">
                <a:moveTo>
                  <a:pt x="0" y="6"/>
                </a:moveTo>
                <a:lnTo>
                  <a:pt x="1440" y="0"/>
                </a:lnTo>
              </a:path>
            </a:pathLst>
          </a:custGeom>
          <a:noFill/>
          <a:ln w="38100" cmpd="sng">
            <a:solidFill>
              <a:srgbClr val="00B05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42862" y="161661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-vector 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-42862" y="222316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de </a:t>
            </a:r>
            <a:r>
              <a:rPr lang="en-US" altLang="nl-NL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loodrechte</a:t>
            </a:r>
            <a:r>
              <a:rPr lang="en-US" altLang="nl-N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tot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4252436" y="4519979"/>
            <a:ext cx="1224136" cy="461665"/>
          </a:xfrm>
          <a:prstGeom prst="wedgeRectCallout">
            <a:avLst>
              <a:gd name="adj1" fmla="val -41918"/>
              <a:gd name="adj2" fmla="val 29510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arm r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-42862" y="57917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met de</a:t>
            </a: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-vector.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3" grpId="0" autoUpdateAnimBg="0"/>
      <p:bldP spid="40969" grpId="0" animBg="1" autoUpdateAnimBg="0"/>
      <p:bldP spid="40975" grpId="0" animBg="1"/>
      <p:bldP spid="33" grpId="0"/>
      <p:bldP spid="34" grpId="0"/>
      <p:bldP spid="35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/>
          <p:cNvGrpSpPr/>
          <p:nvPr/>
        </p:nvGrpSpPr>
        <p:grpSpPr>
          <a:xfrm>
            <a:off x="-108520" y="3490555"/>
            <a:ext cx="6336704" cy="2344326"/>
            <a:chOff x="-108520" y="3316922"/>
            <a:chExt cx="6336704" cy="2344326"/>
          </a:xfrm>
        </p:grpSpPr>
        <p:grpSp>
          <p:nvGrpSpPr>
            <p:cNvPr id="24" name="Groep 23"/>
            <p:cNvGrpSpPr/>
            <p:nvPr/>
          </p:nvGrpSpPr>
          <p:grpSpPr>
            <a:xfrm>
              <a:off x="-108520" y="3316922"/>
              <a:ext cx="6336704" cy="2187889"/>
              <a:chOff x="-108520" y="3316922"/>
              <a:chExt cx="6336704" cy="2187889"/>
            </a:xfrm>
          </p:grpSpPr>
          <p:grpSp>
            <p:nvGrpSpPr>
              <p:cNvPr id="16" name="Groep 15"/>
              <p:cNvGrpSpPr/>
              <p:nvPr/>
            </p:nvGrpSpPr>
            <p:grpSpPr>
              <a:xfrm>
                <a:off x="121152" y="3483592"/>
                <a:ext cx="5040000" cy="2021219"/>
                <a:chOff x="121152" y="3483592"/>
                <a:chExt cx="5040000" cy="2021219"/>
              </a:xfrm>
            </p:grpSpPr>
            <p:cxnSp>
              <p:nvCxnSpPr>
                <p:cNvPr id="13" name="Rechte verbindingslijn 12"/>
                <p:cNvCxnSpPr/>
                <p:nvPr/>
              </p:nvCxnSpPr>
              <p:spPr>
                <a:xfrm flipH="1">
                  <a:off x="1854304" y="3824552"/>
                  <a:ext cx="6826" cy="540000"/>
                </a:xfrm>
                <a:prstGeom prst="line">
                  <a:avLst/>
                </a:prstGeom>
                <a:ln w="25400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Rechte verbindingslijn 61"/>
                <p:cNvCxnSpPr/>
                <p:nvPr/>
              </p:nvCxnSpPr>
              <p:spPr>
                <a:xfrm flipH="1">
                  <a:off x="4889292" y="3824552"/>
                  <a:ext cx="6826" cy="540000"/>
                </a:xfrm>
                <a:prstGeom prst="line">
                  <a:avLst/>
                </a:prstGeom>
                <a:ln w="25400">
                  <a:solidFill>
                    <a:srgbClr val="8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ep 9"/>
                <p:cNvGrpSpPr/>
                <p:nvPr/>
              </p:nvGrpSpPr>
              <p:grpSpPr>
                <a:xfrm>
                  <a:off x="121152" y="3483592"/>
                  <a:ext cx="5040000" cy="2021219"/>
                  <a:chOff x="121152" y="3483592"/>
                  <a:chExt cx="5040000" cy="2021219"/>
                </a:xfrm>
              </p:grpSpPr>
              <p:grpSp>
                <p:nvGrpSpPr>
                  <p:cNvPr id="9" name="Groep 8"/>
                  <p:cNvGrpSpPr/>
                  <p:nvPr/>
                </p:nvGrpSpPr>
                <p:grpSpPr>
                  <a:xfrm>
                    <a:off x="121152" y="3483592"/>
                    <a:ext cx="5040000" cy="2021219"/>
                    <a:chOff x="121152" y="3483592"/>
                    <a:chExt cx="5040000" cy="2021219"/>
                  </a:xfrm>
                </p:grpSpPr>
                <p:sp>
                  <p:nvSpPr>
                    <p:cNvPr id="44" name="Rechthoek 43"/>
                    <p:cNvSpPr/>
                    <p:nvPr/>
                  </p:nvSpPr>
                  <p:spPr>
                    <a:xfrm>
                      <a:off x="2542128" y="3483592"/>
                      <a:ext cx="180775" cy="2021219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grpSp>
                  <p:nvGrpSpPr>
                    <p:cNvPr id="8" name="Groep 7"/>
                    <p:cNvGrpSpPr/>
                    <p:nvPr/>
                  </p:nvGrpSpPr>
                  <p:grpSpPr>
                    <a:xfrm>
                      <a:off x="121152" y="3636744"/>
                      <a:ext cx="5040000" cy="180000"/>
                      <a:chOff x="121152" y="3636744"/>
                      <a:chExt cx="7677560" cy="144000"/>
                    </a:xfrm>
                  </p:grpSpPr>
                  <p:grpSp>
                    <p:nvGrpSpPr>
                      <p:cNvPr id="7" name="Groep 6"/>
                      <p:cNvGrpSpPr/>
                      <p:nvPr/>
                    </p:nvGrpSpPr>
                    <p:grpSpPr>
                      <a:xfrm>
                        <a:off x="121152" y="3636744"/>
                        <a:ext cx="3827016" cy="144000"/>
                        <a:chOff x="121152" y="3634472"/>
                        <a:chExt cx="3827016" cy="144000"/>
                      </a:xfrm>
                    </p:grpSpPr>
                    <p:sp>
                      <p:nvSpPr>
                        <p:cNvPr id="6" name="Rechthoek 5"/>
                        <p:cNvSpPr/>
                        <p:nvPr/>
                      </p:nvSpPr>
                      <p:spPr>
                        <a:xfrm>
                          <a:off x="121152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1" name="Rechthoek 30"/>
                        <p:cNvSpPr/>
                        <p:nvPr/>
                      </p:nvSpPr>
                      <p:spPr>
                        <a:xfrm>
                          <a:off x="506376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2" name="Rechthoek 31"/>
                        <p:cNvSpPr/>
                        <p:nvPr/>
                      </p:nvSpPr>
                      <p:spPr>
                        <a:xfrm>
                          <a:off x="891600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6" name="Rechthoek 35"/>
                        <p:cNvSpPr/>
                        <p:nvPr/>
                      </p:nvSpPr>
                      <p:spPr>
                        <a:xfrm>
                          <a:off x="1276824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7" name="Rechthoek 36"/>
                        <p:cNvSpPr/>
                        <p:nvPr/>
                      </p:nvSpPr>
                      <p:spPr>
                        <a:xfrm>
                          <a:off x="2432496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8" name="Rechthoek 37"/>
                        <p:cNvSpPr/>
                        <p:nvPr/>
                      </p:nvSpPr>
                      <p:spPr>
                        <a:xfrm>
                          <a:off x="2817720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39" name="Rechthoek 38"/>
                        <p:cNvSpPr/>
                        <p:nvPr/>
                      </p:nvSpPr>
                      <p:spPr>
                        <a:xfrm>
                          <a:off x="1662048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0" name="Rechthoek 39"/>
                        <p:cNvSpPr/>
                        <p:nvPr/>
                      </p:nvSpPr>
                      <p:spPr>
                        <a:xfrm>
                          <a:off x="2047272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2" name="Rechthoek 41"/>
                        <p:cNvSpPr/>
                        <p:nvPr/>
                      </p:nvSpPr>
                      <p:spPr>
                        <a:xfrm>
                          <a:off x="3202944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3" name="Rechthoek 42"/>
                        <p:cNvSpPr/>
                        <p:nvPr/>
                      </p:nvSpPr>
                      <p:spPr>
                        <a:xfrm>
                          <a:off x="3588168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  <p:grpSp>
                    <p:nvGrpSpPr>
                      <p:cNvPr id="46" name="Groep 45"/>
                      <p:cNvGrpSpPr/>
                      <p:nvPr/>
                    </p:nvGrpSpPr>
                    <p:grpSpPr>
                      <a:xfrm>
                        <a:off x="3971696" y="3636744"/>
                        <a:ext cx="3827016" cy="144000"/>
                        <a:chOff x="121152" y="3634472"/>
                        <a:chExt cx="3827016" cy="144000"/>
                      </a:xfrm>
                    </p:grpSpPr>
                    <p:sp>
                      <p:nvSpPr>
                        <p:cNvPr id="47" name="Rechthoek 46"/>
                        <p:cNvSpPr/>
                        <p:nvPr/>
                      </p:nvSpPr>
                      <p:spPr>
                        <a:xfrm>
                          <a:off x="121152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8" name="Rechthoek 47"/>
                        <p:cNvSpPr/>
                        <p:nvPr/>
                      </p:nvSpPr>
                      <p:spPr>
                        <a:xfrm>
                          <a:off x="506376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49" name="Rechthoek 48"/>
                        <p:cNvSpPr/>
                        <p:nvPr/>
                      </p:nvSpPr>
                      <p:spPr>
                        <a:xfrm>
                          <a:off x="891600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0" name="Rechthoek 49"/>
                        <p:cNvSpPr/>
                        <p:nvPr/>
                      </p:nvSpPr>
                      <p:spPr>
                        <a:xfrm>
                          <a:off x="1276824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1" name="Rechthoek 50"/>
                        <p:cNvSpPr/>
                        <p:nvPr/>
                      </p:nvSpPr>
                      <p:spPr>
                        <a:xfrm>
                          <a:off x="2432496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2" name="Rechthoek 51"/>
                        <p:cNvSpPr/>
                        <p:nvPr/>
                      </p:nvSpPr>
                      <p:spPr>
                        <a:xfrm>
                          <a:off x="2817720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3" name="Rechthoek 52"/>
                        <p:cNvSpPr/>
                        <p:nvPr/>
                      </p:nvSpPr>
                      <p:spPr>
                        <a:xfrm>
                          <a:off x="1662048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4" name="Rechthoek 53"/>
                        <p:cNvSpPr/>
                        <p:nvPr/>
                      </p:nvSpPr>
                      <p:spPr>
                        <a:xfrm>
                          <a:off x="2047272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5" name="Rechthoek 54"/>
                        <p:cNvSpPr/>
                        <p:nvPr/>
                      </p:nvSpPr>
                      <p:spPr>
                        <a:xfrm>
                          <a:off x="3202944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  <p:sp>
                      <p:nvSpPr>
                        <p:cNvPr id="56" name="Rechthoek 55"/>
                        <p:cNvSpPr/>
                        <p:nvPr/>
                      </p:nvSpPr>
                      <p:spPr>
                        <a:xfrm>
                          <a:off x="3588168" y="3634472"/>
                          <a:ext cx="360000" cy="1440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nl-NL"/>
                        </a:p>
                      </p:txBody>
                    </p:sp>
                  </p:grpSp>
                </p:grpSp>
              </p:grpSp>
              <p:sp>
                <p:nvSpPr>
                  <p:cNvPr id="45" name="Ovaal 44"/>
                  <p:cNvSpPr>
                    <a:spLocks noChangeAspect="1"/>
                  </p:cNvSpPr>
                  <p:nvPr/>
                </p:nvSpPr>
                <p:spPr>
                  <a:xfrm>
                    <a:off x="2591119" y="3689736"/>
                    <a:ext cx="72000" cy="72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11" name="Ovaal 10"/>
                <p:cNvSpPr>
                  <a:spLocks noChangeAspect="1"/>
                </p:cNvSpPr>
                <p:nvPr/>
              </p:nvSpPr>
              <p:spPr>
                <a:xfrm>
                  <a:off x="1674485" y="4368872"/>
                  <a:ext cx="360000" cy="360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7" name="Ovaal 56"/>
                <p:cNvSpPr>
                  <a:spLocks noChangeAspect="1"/>
                </p:cNvSpPr>
                <p:nvPr/>
              </p:nvSpPr>
              <p:spPr>
                <a:xfrm>
                  <a:off x="4768153" y="4360192"/>
                  <a:ext cx="252000" cy="252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23" name="Groep 22"/>
              <p:cNvGrpSpPr/>
              <p:nvPr/>
            </p:nvGrpSpPr>
            <p:grpSpPr>
              <a:xfrm>
                <a:off x="-108520" y="3316922"/>
                <a:ext cx="6336704" cy="400110"/>
                <a:chOff x="-108520" y="3316922"/>
                <a:chExt cx="6336704" cy="400110"/>
              </a:xfrm>
            </p:grpSpPr>
            <p:sp>
              <p:nvSpPr>
                <p:cNvPr id="79" name="Tekstvak 78"/>
                <p:cNvSpPr txBox="1"/>
                <p:nvPr/>
              </p:nvSpPr>
              <p:spPr bwMode="auto">
                <a:xfrm>
                  <a:off x="2476945" y="3316922"/>
                  <a:ext cx="3751239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     4      8    12  16    20 cm</a:t>
                  </a:r>
                  <a:endParaRPr lang="nl-NL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Tekstvak 80"/>
                <p:cNvSpPr txBox="1"/>
                <p:nvPr/>
              </p:nvSpPr>
              <p:spPr bwMode="auto">
                <a:xfrm>
                  <a:off x="-108520" y="3316922"/>
                  <a:ext cx="2633158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20   16   12     8     4</a:t>
                  </a:r>
                  <a:endParaRPr lang="nl-NL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5" name="Rechthoek 24"/>
            <p:cNvSpPr/>
            <p:nvPr/>
          </p:nvSpPr>
          <p:spPr>
            <a:xfrm>
              <a:off x="2064598" y="5483578"/>
              <a:ext cx="1145142" cy="177670"/>
            </a:xfrm>
            <a:prstGeom prst="rect">
              <a:avLst/>
            </a:prstGeom>
            <a:solidFill>
              <a:srgbClr val="CC6600"/>
            </a:solidFill>
            <a:ln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-59432" y="-27384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experimenteel</a:t>
            </a:r>
            <a:r>
              <a:rPr lang="en-US" alt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1/7.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Actieknop: Verder of Volgende 2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-59432" y="194063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arm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heeft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-59432" y="245300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3x zo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groot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3x zo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-59432" y="99736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(1,0 N)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endParaRPr lang="en-US" alt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(3,0 N)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opheffen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ep 57"/>
          <p:cNvGrpSpPr/>
          <p:nvPr/>
        </p:nvGrpSpPr>
        <p:grpSpPr>
          <a:xfrm>
            <a:off x="378999" y="4003149"/>
            <a:ext cx="6481491" cy="2160000"/>
            <a:chOff x="378999" y="3829516"/>
            <a:chExt cx="6481491" cy="2160000"/>
          </a:xfrm>
        </p:grpSpPr>
        <p:grpSp>
          <p:nvGrpSpPr>
            <p:cNvPr id="3" name="Groep 2"/>
            <p:cNvGrpSpPr/>
            <p:nvPr/>
          </p:nvGrpSpPr>
          <p:grpSpPr>
            <a:xfrm>
              <a:off x="378999" y="3829516"/>
              <a:ext cx="2023821" cy="2160000"/>
              <a:chOff x="4770621" y="3867150"/>
              <a:chExt cx="1520184" cy="2160000"/>
            </a:xfrm>
          </p:grpSpPr>
          <p:sp>
            <p:nvSpPr>
              <p:cNvPr id="40979" name="Text Box 19"/>
              <p:cNvSpPr txBox="1">
                <a:spLocks noChangeArrowheads="1"/>
              </p:cNvSpPr>
              <p:nvPr/>
            </p:nvSpPr>
            <p:spPr bwMode="auto">
              <a:xfrm>
                <a:off x="4770621" y="5059547"/>
                <a:ext cx="15201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3,0 N</a:t>
                </a:r>
                <a:endParaRPr lang="nl-NL" alt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78" name="Freeform 18"/>
              <p:cNvSpPr>
                <a:spLocks/>
              </p:cNvSpPr>
              <p:nvPr/>
            </p:nvSpPr>
            <p:spPr bwMode="auto">
              <a:xfrm>
                <a:off x="5895975" y="3867150"/>
                <a:ext cx="1588" cy="2160000"/>
              </a:xfrm>
              <a:custGeom>
                <a:avLst/>
                <a:gdLst>
                  <a:gd name="T0" fmla="*/ 0 w 1"/>
                  <a:gd name="T1" fmla="*/ 0 h 828"/>
                  <a:gd name="T2" fmla="*/ 0 w 1"/>
                  <a:gd name="T3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28">
                    <a:moveTo>
                      <a:pt x="0" y="0"/>
                    </a:moveTo>
                    <a:lnTo>
                      <a:pt x="0" y="828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5" name="Groep 64"/>
            <p:cNvGrpSpPr/>
            <p:nvPr/>
          </p:nvGrpSpPr>
          <p:grpSpPr>
            <a:xfrm>
              <a:off x="4893066" y="3840870"/>
              <a:ext cx="1967424" cy="720000"/>
              <a:chOff x="5895975" y="3867150"/>
              <a:chExt cx="1967424" cy="720000"/>
            </a:xfrm>
          </p:grpSpPr>
          <p:sp>
            <p:nvSpPr>
              <p:cNvPr id="66" name="Text Box 19"/>
              <p:cNvSpPr txBox="1">
                <a:spLocks noChangeArrowheads="1"/>
              </p:cNvSpPr>
              <p:nvPr/>
            </p:nvSpPr>
            <p:spPr bwMode="auto">
              <a:xfrm>
                <a:off x="5912067" y="3870465"/>
                <a:ext cx="195133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1,0 N</a:t>
                </a:r>
                <a:endParaRPr lang="nl-NL" altLang="nl-NL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895975" y="3867150"/>
                <a:ext cx="1588" cy="720000"/>
              </a:xfrm>
              <a:custGeom>
                <a:avLst/>
                <a:gdLst>
                  <a:gd name="T0" fmla="*/ 0 w 1"/>
                  <a:gd name="T1" fmla="*/ 0 h 828"/>
                  <a:gd name="T2" fmla="*/ 0 w 1"/>
                  <a:gd name="T3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28">
                    <a:moveTo>
                      <a:pt x="0" y="0"/>
                    </a:moveTo>
                    <a:lnTo>
                      <a:pt x="0" y="828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9" name="Groep 58"/>
          <p:cNvGrpSpPr/>
          <p:nvPr/>
        </p:nvGrpSpPr>
        <p:grpSpPr>
          <a:xfrm>
            <a:off x="2630484" y="2996952"/>
            <a:ext cx="2268000" cy="484834"/>
            <a:chOff x="2630484" y="2823319"/>
            <a:chExt cx="2268000" cy="484834"/>
          </a:xfrm>
        </p:grpSpPr>
        <p:sp>
          <p:nvSpPr>
            <p:cNvPr id="40975" name="Freeform 15"/>
            <p:cNvSpPr>
              <a:spLocks/>
            </p:cNvSpPr>
            <p:nvPr/>
          </p:nvSpPr>
          <p:spPr bwMode="auto">
            <a:xfrm>
              <a:off x="2630484" y="3298628"/>
              <a:ext cx="2268000" cy="9525"/>
            </a:xfrm>
            <a:custGeom>
              <a:avLst/>
              <a:gdLst>
                <a:gd name="T0" fmla="*/ 0 w 1440"/>
                <a:gd name="T1" fmla="*/ 6 h 6"/>
                <a:gd name="T2" fmla="*/ 1440 w 1440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6">
                  <a:moveTo>
                    <a:pt x="0" y="6"/>
                  </a:moveTo>
                  <a:lnTo>
                    <a:pt x="1440" y="0"/>
                  </a:lnTo>
                </a:path>
              </a:pathLst>
            </a:custGeom>
            <a:noFill/>
            <a:ln w="31750" cmpd="sng">
              <a:solidFill>
                <a:srgbClr val="00B05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2915816" y="2823319"/>
              <a:ext cx="1676055" cy="461665"/>
            </a:xfrm>
            <a:prstGeom prst="rect">
              <a:avLst/>
            </a:prstGeom>
            <a:noFill/>
            <a:ln w="12700"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18 cm</a:t>
              </a:r>
              <a:endParaRPr lang="nl-NL" altLang="nl-NL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1547664" y="2996952"/>
            <a:ext cx="1411674" cy="492785"/>
            <a:chOff x="1547664" y="2823319"/>
            <a:chExt cx="1411674" cy="492785"/>
          </a:xfrm>
        </p:grpSpPr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1866813" y="3306579"/>
              <a:ext cx="756000" cy="9525"/>
            </a:xfrm>
            <a:custGeom>
              <a:avLst/>
              <a:gdLst>
                <a:gd name="T0" fmla="*/ 0 w 1440"/>
                <a:gd name="T1" fmla="*/ 6 h 6"/>
                <a:gd name="T2" fmla="*/ 1440 w 1440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6">
                  <a:moveTo>
                    <a:pt x="0" y="6"/>
                  </a:moveTo>
                  <a:lnTo>
                    <a:pt x="1440" y="0"/>
                  </a:lnTo>
                </a:path>
              </a:pathLst>
            </a:custGeom>
            <a:noFill/>
            <a:ln w="31750" cmpd="sng">
              <a:solidFill>
                <a:srgbClr val="00B05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73" name="Text Box 19"/>
            <p:cNvSpPr txBox="1">
              <a:spLocks noChangeArrowheads="1"/>
            </p:cNvSpPr>
            <p:nvPr/>
          </p:nvSpPr>
          <p:spPr bwMode="auto">
            <a:xfrm>
              <a:off x="1547664" y="2823319"/>
              <a:ext cx="1411674" cy="461665"/>
            </a:xfrm>
            <a:prstGeom prst="rect">
              <a:avLst/>
            </a:prstGeom>
            <a:noFill/>
            <a:ln w="12700"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6 cm</a:t>
              </a:r>
              <a:endParaRPr lang="nl-NL" altLang="nl-NL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-59432" y="48499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hefboom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in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4"/>
          <p:cNvSpPr>
            <a:spLocks noChangeArrowheads="1"/>
          </p:cNvSpPr>
          <p:nvPr/>
        </p:nvSpPr>
        <p:spPr bwMode="auto">
          <a:xfrm>
            <a:off x="-32889" y="6218148"/>
            <a:ext cx="58296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nl-NL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altLang="nl-NL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, in 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algemeen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l-NL" altLang="nl-NL" sz="28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5745265" y="6218148"/>
            <a:ext cx="294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nl-NL" altLang="nl-NL" sz="2800" baseline="-25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33" grpId="0"/>
      <p:bldP spid="34" grpId="0"/>
      <p:bldP spid="41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75" y="1097198"/>
            <a:ext cx="5603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B050"/>
                </a:solidFill>
                <a:latin typeface="Cambria Math"/>
                <a:ea typeface="Cambria Math"/>
                <a:cs typeface="Arial" panose="020B0604020202020204" pitchFamily="34" charset="0"/>
              </a:rPr>
              <a:t>𝑙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van F.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4989880" y="692620"/>
            <a:ext cx="3959870" cy="2729230"/>
            <a:chOff x="5373396" y="929110"/>
            <a:chExt cx="3959870" cy="2729230"/>
          </a:xfrm>
        </p:grpSpPr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5814510" y="1282340"/>
              <a:ext cx="45719" cy="2376000"/>
            </a:xfrm>
            <a:custGeom>
              <a:avLst/>
              <a:gdLst>
                <a:gd name="T0" fmla="*/ 0 w 1"/>
                <a:gd name="T1" fmla="*/ 0 h 2478"/>
                <a:gd name="T2" fmla="*/ 0 w 1"/>
                <a:gd name="T3" fmla="*/ 2478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478">
                  <a:moveTo>
                    <a:pt x="0" y="0"/>
                  </a:moveTo>
                  <a:lnTo>
                    <a:pt x="0" y="2478"/>
                  </a:lnTo>
                </a:path>
              </a:pathLst>
            </a:custGeom>
            <a:noFill/>
            <a:ln w="25400" cap="flat" cmpd="sng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9317344" y="929110"/>
              <a:ext cx="1588" cy="2376000"/>
            </a:xfrm>
            <a:custGeom>
              <a:avLst/>
              <a:gdLst>
                <a:gd name="T0" fmla="*/ 0 w 1"/>
                <a:gd name="T1" fmla="*/ 0 h 2478"/>
                <a:gd name="T2" fmla="*/ 0 w 1"/>
                <a:gd name="T3" fmla="*/ 2478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478">
                  <a:moveTo>
                    <a:pt x="0" y="0"/>
                  </a:moveTo>
                  <a:lnTo>
                    <a:pt x="0" y="2478"/>
                  </a:lnTo>
                </a:path>
              </a:pathLst>
            </a:custGeom>
            <a:noFill/>
            <a:ln w="25400" cap="flat" cmpd="sng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2" name="Rectangle 71"/>
            <p:cNvSpPr>
              <a:spLocks noChangeArrowheads="1"/>
            </p:cNvSpPr>
            <p:nvPr/>
          </p:nvSpPr>
          <p:spPr bwMode="auto">
            <a:xfrm>
              <a:off x="5373396" y="1850358"/>
              <a:ext cx="4465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 smtClean="0">
                  <a:solidFill>
                    <a:srgbClr val="00B050"/>
                  </a:solidFill>
                  <a:latin typeface="Cambria Math"/>
                  <a:ea typeface="Cambria Math"/>
                  <a:cs typeface="Arial" panose="020B0604020202020204" pitchFamily="34" charset="0"/>
                </a:rPr>
                <a:t>𝑙</a:t>
              </a:r>
              <a:r>
                <a:rPr lang="en-US" altLang="nl-NL" sz="1800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18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8886722" y="2339568"/>
              <a:ext cx="44654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838200" indent="-838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2954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17526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2098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2667000" indent="-838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1800" dirty="0" smtClean="0">
                  <a:solidFill>
                    <a:srgbClr val="00B050"/>
                  </a:solidFill>
                  <a:latin typeface="Cambria Math"/>
                  <a:ea typeface="Cambria Math"/>
                  <a:cs typeface="Arial" panose="020B0604020202020204" pitchFamily="34" charset="0"/>
                </a:rPr>
                <a:t>𝑙</a:t>
              </a:r>
              <a:r>
                <a:rPr lang="en-US" altLang="nl-NL" sz="1800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18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5" y="3379210"/>
            <a:ext cx="6201455" cy="5334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75" y="3846633"/>
            <a:ext cx="888298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kern="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kern="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sz="2800" kern="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nl-NL" sz="2800" kern="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35A7</a:t>
            </a:r>
            <a:endParaRPr lang="nl-NL" altLang="nl-NL" sz="2800" kern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5" y="37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2/7: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5" y="1476663"/>
            <a:ext cx="399593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de arm in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75" y="1962752"/>
            <a:ext cx="46101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arm 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loodrechte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werklijn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00B050"/>
                </a:solidFill>
                <a:latin typeface="Cambria Math"/>
                <a:ea typeface="Cambria Math"/>
                <a:cs typeface="Arial" panose="020B0604020202020204" pitchFamily="34" charset="0"/>
              </a:rPr>
              <a:t>𝑙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5" y="611109"/>
            <a:ext cx="4427984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is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75" y="4315478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75" y="4801568"/>
            <a:ext cx="1579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nl-NL" altLang="nl-NL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5" y="626805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heffen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op: 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F</a:t>
            </a:r>
            <a:r>
              <a:rPr lang="en-US" altLang="nl-NL" sz="28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75" y="5287658"/>
            <a:ext cx="1331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Ofwel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75" y="5777855"/>
            <a:ext cx="69184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heffen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112018" y="4376319"/>
            <a:ext cx="441632" cy="2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nl-NL" altLang="nl-NL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4067930" y="1602499"/>
            <a:ext cx="4953000" cy="1050492"/>
            <a:chOff x="4067930" y="1838989"/>
            <a:chExt cx="4953000" cy="1050492"/>
          </a:xfrm>
        </p:grpSpPr>
        <p:grpSp>
          <p:nvGrpSpPr>
            <p:cNvPr id="23" name="Group 30"/>
            <p:cNvGrpSpPr>
              <a:grpSpLocks/>
            </p:cNvGrpSpPr>
            <p:nvPr/>
          </p:nvGrpSpPr>
          <p:grpSpPr bwMode="auto">
            <a:xfrm>
              <a:off x="4067930" y="1967143"/>
              <a:ext cx="4953000" cy="922338"/>
              <a:chOff x="648" y="2736"/>
              <a:chExt cx="3120" cy="581"/>
            </a:xfrm>
          </p:grpSpPr>
          <p:grpSp>
            <p:nvGrpSpPr>
              <p:cNvPr id="25" name="Group 20"/>
              <p:cNvGrpSpPr>
                <a:grpSpLocks/>
              </p:cNvGrpSpPr>
              <p:nvPr/>
            </p:nvGrpSpPr>
            <p:grpSpPr bwMode="auto">
              <a:xfrm>
                <a:off x="648" y="2736"/>
                <a:ext cx="3120" cy="581"/>
                <a:chOff x="672" y="2736"/>
                <a:chExt cx="3120" cy="581"/>
              </a:xfrm>
            </p:grpSpPr>
            <p:sp>
              <p:nvSpPr>
                <p:cNvPr id="30" name="AutoShape 11"/>
                <p:cNvSpPr>
                  <a:spLocks noChangeArrowheads="1"/>
                </p:cNvSpPr>
                <p:nvPr/>
              </p:nvSpPr>
              <p:spPr bwMode="auto">
                <a:xfrm rot="10800000">
                  <a:off x="2016" y="2736"/>
                  <a:ext cx="429" cy="581"/>
                </a:xfrm>
                <a:custGeom>
                  <a:avLst/>
                  <a:gdLst>
                    <a:gd name="G0" fmla="+- 8103 0 0"/>
                    <a:gd name="G1" fmla="+- 21600 0 8103"/>
                    <a:gd name="G2" fmla="*/ 8103 1 2"/>
                    <a:gd name="G3" fmla="+- 21600 0 G2"/>
                    <a:gd name="G4" fmla="+/ 8103 21600 2"/>
                    <a:gd name="G5" fmla="+/ G1 0 2"/>
                    <a:gd name="G6" fmla="*/ 21600 21600 8103"/>
                    <a:gd name="G7" fmla="*/ G6 1 2"/>
                    <a:gd name="G8" fmla="+- 21600 0 G7"/>
                    <a:gd name="G9" fmla="*/ 21600 1 2"/>
                    <a:gd name="G10" fmla="+- 8103 0 G9"/>
                    <a:gd name="G11" fmla="?: G10 G8 0"/>
                    <a:gd name="G12" fmla="?: G10 G7 21600"/>
                    <a:gd name="T0" fmla="*/ 17548 w 21600"/>
                    <a:gd name="T1" fmla="*/ 10800 h 21600"/>
                    <a:gd name="T2" fmla="*/ 10800 w 21600"/>
                    <a:gd name="T3" fmla="*/ 21600 h 21600"/>
                    <a:gd name="T4" fmla="*/ 4052 w 21600"/>
                    <a:gd name="T5" fmla="*/ 10800 h 21600"/>
                    <a:gd name="T6" fmla="*/ 10800 w 21600"/>
                    <a:gd name="T7" fmla="*/ 0 h 21600"/>
                    <a:gd name="T8" fmla="*/ 5852 w 21600"/>
                    <a:gd name="T9" fmla="*/ 5852 h 21600"/>
                    <a:gd name="T10" fmla="*/ 15748 w 21600"/>
                    <a:gd name="T11" fmla="*/ 1574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8103" y="21600"/>
                      </a:lnTo>
                      <a:lnTo>
                        <a:pt x="1349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ectangle 13"/>
                <p:cNvSpPr>
                  <a:spLocks noChangeArrowheads="1"/>
                </p:cNvSpPr>
                <p:nvPr/>
              </p:nvSpPr>
              <p:spPr bwMode="auto">
                <a:xfrm rot="20718766">
                  <a:off x="672" y="2784"/>
                  <a:ext cx="3120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2073" y="2846"/>
                <a:ext cx="4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nl-NL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6399236" y="1838989"/>
              <a:ext cx="381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443351" y="1389586"/>
            <a:ext cx="3502951" cy="863867"/>
            <a:chOff x="5595071" y="1626076"/>
            <a:chExt cx="3502951" cy="863867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758022" y="2099830"/>
              <a:ext cx="2340000" cy="9525"/>
            </a:xfrm>
            <a:custGeom>
              <a:avLst/>
              <a:gdLst>
                <a:gd name="T0" fmla="*/ 0 w 1440"/>
                <a:gd name="T1" fmla="*/ 6 h 6"/>
                <a:gd name="T2" fmla="*/ 1440 w 1440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6">
                  <a:moveTo>
                    <a:pt x="0" y="6"/>
                  </a:moveTo>
                  <a:lnTo>
                    <a:pt x="1440" y="0"/>
                  </a:lnTo>
                </a:path>
              </a:pathLst>
            </a:custGeom>
            <a:noFill/>
            <a:ln w="25400" cmpd="sng">
              <a:solidFill>
                <a:srgbClr val="00B05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595071" y="2114893"/>
              <a:ext cx="1044000" cy="9525"/>
            </a:xfrm>
            <a:custGeom>
              <a:avLst/>
              <a:gdLst>
                <a:gd name="T0" fmla="*/ 0 w 1440"/>
                <a:gd name="T1" fmla="*/ 6 h 6"/>
                <a:gd name="T2" fmla="*/ 1440 w 1440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0" h="6">
                  <a:moveTo>
                    <a:pt x="0" y="6"/>
                  </a:moveTo>
                  <a:lnTo>
                    <a:pt x="1440" y="0"/>
                  </a:lnTo>
                </a:path>
              </a:pathLst>
            </a:custGeom>
            <a:noFill/>
            <a:ln w="25400" cmpd="sng">
              <a:solidFill>
                <a:srgbClr val="00B05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5851809" y="1626076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7756206" y="2028278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nl-NL" sz="2400" baseline="-25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5414780" y="1313653"/>
            <a:ext cx="3543640" cy="1968827"/>
            <a:chOff x="5566500" y="1550143"/>
            <a:chExt cx="3543640" cy="1968827"/>
          </a:xfrm>
        </p:grpSpPr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9086925" y="1556740"/>
              <a:ext cx="837" cy="393844"/>
            </a:xfrm>
            <a:custGeom>
              <a:avLst/>
              <a:gdLst>
                <a:gd name="T0" fmla="*/ 0 w 1"/>
                <a:gd name="T1" fmla="*/ 0 h 828"/>
                <a:gd name="T2" fmla="*/ 0 w 1"/>
                <a:gd name="T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8">
                  <a:moveTo>
                    <a:pt x="0" y="0"/>
                  </a:moveTo>
                  <a:lnTo>
                    <a:pt x="0" y="828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566500" y="2780910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8348140" y="1550143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5580140" y="2438970"/>
              <a:ext cx="1588" cy="1080000"/>
            </a:xfrm>
            <a:custGeom>
              <a:avLst/>
              <a:gdLst>
                <a:gd name="T0" fmla="*/ 0 w 1"/>
                <a:gd name="T1" fmla="*/ 0 h 828"/>
                <a:gd name="T2" fmla="*/ 0 w 1"/>
                <a:gd name="T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8">
                  <a:moveTo>
                    <a:pt x="0" y="0"/>
                  </a:moveTo>
                  <a:lnTo>
                    <a:pt x="0" y="828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6530284" y="265412"/>
            <a:ext cx="762000" cy="1620000"/>
            <a:chOff x="6675150" y="517668"/>
            <a:chExt cx="762000" cy="1620000"/>
          </a:xfrm>
        </p:grpSpPr>
        <p:sp>
          <p:nvSpPr>
            <p:cNvPr id="40" name="Freeform 18"/>
            <p:cNvSpPr>
              <a:spLocks/>
            </p:cNvSpPr>
            <p:nvPr/>
          </p:nvSpPr>
          <p:spPr bwMode="auto">
            <a:xfrm rot="10800000">
              <a:off x="6690234" y="517668"/>
              <a:ext cx="1588" cy="1620000"/>
            </a:xfrm>
            <a:custGeom>
              <a:avLst/>
              <a:gdLst>
                <a:gd name="T0" fmla="*/ 0 w 1"/>
                <a:gd name="T1" fmla="*/ 0 h 828"/>
                <a:gd name="T2" fmla="*/ 0 w 1"/>
                <a:gd name="T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8">
                  <a:moveTo>
                    <a:pt x="0" y="0"/>
                  </a:moveTo>
                  <a:lnTo>
                    <a:pt x="0" y="828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6675150" y="735025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kstvak 50"/>
          <p:cNvSpPr txBox="1"/>
          <p:nvPr/>
        </p:nvSpPr>
        <p:spPr>
          <a:xfrm>
            <a:off x="58074" y="6190734"/>
            <a:ext cx="254710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i="1" dirty="0" smtClean="0"/>
              <a:t>In deze figuur zijn geen horizontale krachten.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73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4043" grpId="0"/>
      <p:bldP spid="14" grpId="0"/>
      <p:bldP spid="44044" grpId="0"/>
      <p:bldP spid="44049" grpId="0"/>
      <p:bldP spid="44054" grpId="0"/>
      <p:bldP spid="44056" grpId="0"/>
      <p:bldP spid="44057" grpId="0"/>
      <p:bldP spid="44058" grpId="0"/>
      <p:bldP spid="15" grpId="0"/>
      <p:bldP spid="16" grpId="0"/>
      <p:bldP spid="17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Box 22"/>
          <p:cNvSpPr txBox="1">
            <a:spLocks noChangeArrowheads="1"/>
          </p:cNvSpPr>
          <p:nvPr/>
        </p:nvSpPr>
        <p:spPr bwMode="auto">
          <a:xfrm>
            <a:off x="-6140" y="3254540"/>
            <a:ext cx="3281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-6568" y="3755932"/>
            <a:ext cx="9215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kiezen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positieve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negatieve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draairichting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figuur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-6568" y="587801"/>
            <a:ext cx="9220200" cy="533400"/>
          </a:xfrm>
        </p:spPr>
        <p:txBody>
          <a:bodyPr/>
          <a:lstStyle/>
          <a:p>
            <a:pPr marL="838200" indent="-838200" algn="l"/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noemen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het (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)moment:</a:t>
            </a:r>
            <a:endParaRPr lang="nl-NL" altLang="nl-NL" sz="24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-6568" y="0"/>
            <a:ext cx="922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hefboomwet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3/7: (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)moment, </a:t>
            </a:r>
            <a:r>
              <a:rPr lang="en-US" altLang="nl-N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endParaRPr lang="nl-NL" alt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416944" y="1691668"/>
            <a:ext cx="399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is de arm in m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1416944" y="2207734"/>
            <a:ext cx="4523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 is het (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)moment in Nm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-6568" y="1175602"/>
            <a:ext cx="1997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F.r</a:t>
            </a:r>
            <a:endParaRPr lang="nl-NL" altLang="nl-NL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-6568" y="5820196"/>
            <a:ext cx="4610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evenwicht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0 →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280400" y="6529666"/>
            <a:ext cx="863600" cy="369332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 smtClean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Actieknop: Verder of Volgende 1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bg2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925824" y="3254540"/>
            <a:ext cx="1626158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F</a:t>
            </a:r>
            <a:r>
              <a:rPr lang="nl-NL" sz="2400" baseline="-25000" dirty="0" smtClean="0">
                <a:solidFill>
                  <a:srgbClr val="FF0000"/>
                </a:solidFill>
              </a:rPr>
              <a:t>1</a:t>
            </a:r>
            <a:r>
              <a:rPr lang="nl-NL" sz="2400" dirty="0" smtClean="0">
                <a:solidFill>
                  <a:srgbClr val="FF0000"/>
                </a:solidFill>
              </a:rPr>
              <a:t>r</a:t>
            </a:r>
            <a:r>
              <a:rPr lang="nl-NL" sz="2400" baseline="-25000" dirty="0" smtClean="0">
                <a:solidFill>
                  <a:srgbClr val="FF0000"/>
                </a:solidFill>
              </a:rPr>
              <a:t>1</a:t>
            </a:r>
            <a:r>
              <a:rPr lang="nl-NL" sz="2400" dirty="0">
                <a:solidFill>
                  <a:srgbClr val="FF0000"/>
                </a:solidFill>
              </a:rPr>
              <a:t> = </a:t>
            </a:r>
            <a:r>
              <a:rPr lang="nl-NL" sz="2400" dirty="0" smtClean="0">
                <a:solidFill>
                  <a:srgbClr val="FF0000"/>
                </a:solidFill>
              </a:rPr>
              <a:t>F</a:t>
            </a:r>
            <a:r>
              <a:rPr lang="nl-NL" sz="2400" baseline="-25000" dirty="0" smtClean="0">
                <a:solidFill>
                  <a:srgbClr val="FF0000"/>
                </a:solidFill>
              </a:rPr>
              <a:t>2</a:t>
            </a:r>
            <a:r>
              <a:rPr lang="nl-NL" sz="2400" dirty="0" smtClean="0">
                <a:solidFill>
                  <a:srgbClr val="FF0000"/>
                </a:solidFill>
              </a:rPr>
              <a:t>r</a:t>
            </a:r>
            <a:r>
              <a:rPr lang="nl-NL" sz="2400" baseline="-25000" dirty="0" smtClean="0">
                <a:solidFill>
                  <a:srgbClr val="FF0000"/>
                </a:solidFill>
              </a:rPr>
              <a:t>2</a:t>
            </a:r>
            <a:endParaRPr lang="nl-NL" sz="2400" dirty="0"/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-6568" y="6336262"/>
            <a:ext cx="8467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 want r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0 (F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grijpt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72" name="Groep 71"/>
          <p:cNvGrpSpPr/>
          <p:nvPr/>
        </p:nvGrpSpPr>
        <p:grpSpPr>
          <a:xfrm>
            <a:off x="5616520" y="411400"/>
            <a:ext cx="3780150" cy="2877164"/>
            <a:chOff x="5616520" y="395634"/>
            <a:chExt cx="3780150" cy="2877164"/>
          </a:xfrm>
        </p:grpSpPr>
        <p:grpSp>
          <p:nvGrpSpPr>
            <p:cNvPr id="9" name="Groep 8"/>
            <p:cNvGrpSpPr/>
            <p:nvPr/>
          </p:nvGrpSpPr>
          <p:grpSpPr>
            <a:xfrm>
              <a:off x="6984710" y="395634"/>
              <a:ext cx="951538" cy="2877164"/>
              <a:chOff x="6300240" y="695856"/>
              <a:chExt cx="951538" cy="2877164"/>
            </a:xfrm>
          </p:grpSpPr>
          <p:sp>
            <p:nvSpPr>
              <p:cNvPr id="5" name="Rechthoek 4"/>
              <p:cNvSpPr/>
              <p:nvPr/>
            </p:nvSpPr>
            <p:spPr>
              <a:xfrm>
                <a:off x="6300240" y="2963204"/>
                <a:ext cx="797437" cy="40955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/>
              <p:cNvSpPr/>
              <p:nvPr/>
            </p:nvSpPr>
            <p:spPr>
              <a:xfrm>
                <a:off x="6628758" y="695856"/>
                <a:ext cx="108000" cy="24840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7" name="Groep 6"/>
              <p:cNvGrpSpPr/>
              <p:nvPr/>
            </p:nvGrpSpPr>
            <p:grpSpPr>
              <a:xfrm>
                <a:off x="6489778" y="2865302"/>
                <a:ext cx="762000" cy="707718"/>
                <a:chOff x="6489778" y="2865302"/>
                <a:chExt cx="762000" cy="707718"/>
              </a:xfrm>
            </p:grpSpPr>
            <p:sp>
              <p:nvSpPr>
                <p:cNvPr id="2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489778" y="3111057"/>
                  <a:ext cx="762000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</a:t>
                  </a:r>
                  <a:endParaRPr lang="nl-NL" altLang="nl-NL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528386" y="2865302"/>
                  <a:ext cx="38100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8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•</a:t>
                  </a:r>
                  <a:endParaRPr lang="nl-NL" altLang="nl-NL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Groep 9"/>
            <p:cNvGrpSpPr/>
            <p:nvPr/>
          </p:nvGrpSpPr>
          <p:grpSpPr>
            <a:xfrm>
              <a:off x="5616520" y="413253"/>
              <a:ext cx="3780150" cy="2464481"/>
              <a:chOff x="4932050" y="679377"/>
              <a:chExt cx="3780150" cy="2464481"/>
            </a:xfrm>
          </p:grpSpPr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5014572" y="2033999"/>
                <a:ext cx="1656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80 N</a:t>
                </a:r>
                <a:endParaRPr lang="nl-NL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auto">
              <a:xfrm>
                <a:off x="6869500" y="679377"/>
                <a:ext cx="159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nl-NL" sz="2400" baseline="-25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altLang="nl-NL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20 N</a:t>
                </a:r>
                <a:endParaRPr lang="nl-NL" altLang="nl-N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 rot="16200000">
                <a:off x="6916560" y="512351"/>
                <a:ext cx="1588" cy="360000"/>
              </a:xfrm>
              <a:custGeom>
                <a:avLst/>
                <a:gdLst>
                  <a:gd name="T0" fmla="*/ 0 w 1"/>
                  <a:gd name="T1" fmla="*/ 0 h 828"/>
                  <a:gd name="T2" fmla="*/ 0 w 1"/>
                  <a:gd name="T3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28">
                    <a:moveTo>
                      <a:pt x="0" y="0"/>
                    </a:moveTo>
                    <a:lnTo>
                      <a:pt x="0" y="828"/>
                    </a:lnTo>
                  </a:path>
                </a:pathLst>
              </a:custGeom>
              <a:noFill/>
              <a:ln w="25400" cmpd="sng">
                <a:solidFill>
                  <a:srgbClr val="FF3300"/>
                </a:solidFill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 rot="5400000">
                <a:off x="5613021" y="1915095"/>
                <a:ext cx="2448000" cy="9525"/>
              </a:xfrm>
              <a:custGeom>
                <a:avLst/>
                <a:gdLst>
                  <a:gd name="T0" fmla="*/ 0 w 1440"/>
                  <a:gd name="T1" fmla="*/ 6 h 6"/>
                  <a:gd name="T2" fmla="*/ 1440 w 1440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0" h="6">
                    <a:moveTo>
                      <a:pt x="0" y="6"/>
                    </a:moveTo>
                    <a:lnTo>
                      <a:pt x="1440" y="0"/>
                    </a:lnTo>
                  </a:path>
                </a:pathLst>
              </a:custGeom>
              <a:noFill/>
              <a:ln w="38100" cmpd="sng">
                <a:solidFill>
                  <a:srgbClr val="00B050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 rot="5400000">
                <a:off x="5955262" y="1796788"/>
                <a:ext cx="1588" cy="1440000"/>
              </a:xfrm>
              <a:custGeom>
                <a:avLst/>
                <a:gdLst>
                  <a:gd name="T0" fmla="*/ 0 w 1"/>
                  <a:gd name="T1" fmla="*/ 0 h 828"/>
                  <a:gd name="T2" fmla="*/ 0 w 1"/>
                  <a:gd name="T3" fmla="*/ 82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828">
                    <a:moveTo>
                      <a:pt x="0" y="0"/>
                    </a:moveTo>
                    <a:lnTo>
                      <a:pt x="0" y="828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/>
            </p:nvSpPr>
            <p:spPr bwMode="auto">
              <a:xfrm rot="5400000">
                <a:off x="6234913" y="2805485"/>
                <a:ext cx="612000" cy="9525"/>
              </a:xfrm>
              <a:custGeom>
                <a:avLst/>
                <a:gdLst>
                  <a:gd name="T0" fmla="*/ 0 w 1440"/>
                  <a:gd name="T1" fmla="*/ 6 h 6"/>
                  <a:gd name="T2" fmla="*/ 1440 w 1440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0" h="6">
                    <a:moveTo>
                      <a:pt x="0" y="6"/>
                    </a:moveTo>
                    <a:lnTo>
                      <a:pt x="1440" y="0"/>
                    </a:lnTo>
                  </a:path>
                </a:pathLst>
              </a:custGeom>
              <a:noFill/>
              <a:ln w="38100" cmpd="sng">
                <a:solidFill>
                  <a:srgbClr val="00B050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Text Box 21"/>
              <p:cNvSpPr txBox="1">
                <a:spLocks noChangeArrowheads="1"/>
              </p:cNvSpPr>
              <p:nvPr/>
            </p:nvSpPr>
            <p:spPr bwMode="auto">
              <a:xfrm>
                <a:off x="4932050" y="2561297"/>
                <a:ext cx="15963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altLang="nl-NL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1,5 m</a:t>
                </a:r>
                <a:endParaRPr lang="nl-NL" altLang="nl-NL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6840657" y="1590919"/>
                <a:ext cx="187154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nl-NL" sz="2400" baseline="-250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altLang="nl-NL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6,0 m</a:t>
                </a:r>
                <a:endParaRPr lang="nl-NL" altLang="nl-NL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416944" y="1194564"/>
            <a:ext cx="28503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is de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kracht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4376430" y="3254540"/>
            <a:ext cx="31999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linksom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rechtsom</a:t>
            </a:r>
            <a:endParaRPr lang="nl-NL" altLang="nl-NL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7400798" y="2611981"/>
            <a:ext cx="1475486" cy="461665"/>
            <a:chOff x="6716328" y="2895769"/>
            <a:chExt cx="1475486" cy="461665"/>
          </a:xfrm>
        </p:grpSpPr>
        <p:sp>
          <p:nvSpPr>
            <p:cNvPr id="48" name="Freeform 18"/>
            <p:cNvSpPr>
              <a:spLocks/>
            </p:cNvSpPr>
            <p:nvPr/>
          </p:nvSpPr>
          <p:spPr bwMode="auto">
            <a:xfrm rot="16200000">
              <a:off x="7075534" y="2780166"/>
              <a:ext cx="1588" cy="720000"/>
            </a:xfrm>
            <a:custGeom>
              <a:avLst/>
              <a:gdLst>
                <a:gd name="T0" fmla="*/ 0 w 1"/>
                <a:gd name="T1" fmla="*/ 0 h 828"/>
                <a:gd name="T2" fmla="*/ 0 w 1"/>
                <a:gd name="T3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8">
                  <a:moveTo>
                    <a:pt x="0" y="0"/>
                  </a:moveTo>
                  <a:lnTo>
                    <a:pt x="0" y="828"/>
                  </a:lnTo>
                </a:path>
              </a:pathLst>
            </a:custGeom>
            <a:noFill/>
            <a:ln w="254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000">
                <a:solidFill>
                  <a:srgbClr val="000000"/>
                </a:solidFill>
              </a:endParaRP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7429814" y="2895769"/>
              <a:ext cx="762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nl-NL" sz="2400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nl-NL" altLang="nl-NL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1416944" y="2723800"/>
            <a:ext cx="4139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is het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draaipunt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-6568" y="4286247"/>
            <a:ext cx="4938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mast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linksom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draaien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-6568" y="4790181"/>
            <a:ext cx="92150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mast </a:t>
            </a:r>
            <a:r>
              <a:rPr lang="en-US" altLang="nl-NL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rechtsom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draaien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5074610" y="4790181"/>
            <a:ext cx="4146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20.6,0 = </a:t>
            </a:r>
            <a:r>
              <a:rPr lang="en-US" altLang="nl-N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1,2.10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Nm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-6568" y="5304130"/>
            <a:ext cx="51722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M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M</a:t>
            </a:r>
            <a:r>
              <a:rPr lang="en-US" altLang="nl-NL" sz="24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0</a:t>
            </a:r>
            <a:endParaRPr lang="nl-NL" altLang="nl-NL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3872837" y="5818868"/>
            <a:ext cx="1835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60 N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ep 70"/>
          <p:cNvGrpSpPr/>
          <p:nvPr/>
        </p:nvGrpSpPr>
        <p:grpSpPr>
          <a:xfrm>
            <a:off x="118452" y="4210038"/>
            <a:ext cx="6012080" cy="1501666"/>
            <a:chOff x="107380" y="4343528"/>
            <a:chExt cx="6012080" cy="1501666"/>
          </a:xfrm>
        </p:grpSpPr>
        <p:sp>
          <p:nvSpPr>
            <p:cNvPr id="58" name="Tekstvak 57"/>
            <p:cNvSpPr txBox="1">
              <a:spLocks noChangeAspect="1"/>
            </p:cNvSpPr>
            <p:nvPr/>
          </p:nvSpPr>
          <p:spPr>
            <a:xfrm>
              <a:off x="107380" y="4343528"/>
              <a:ext cx="5813146" cy="15016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nl-NL" sz="2400" dirty="0" smtClean="0"/>
                <a:t>Zoals ook in de wiskunde</a:t>
              </a:r>
            </a:p>
            <a:p>
              <a:r>
                <a:rPr lang="nl-NL" sz="2400" dirty="0" smtClean="0"/>
                <a:t>een hoek linksom positief</a:t>
              </a:r>
            </a:p>
            <a:p>
              <a:r>
                <a:rPr lang="nl-NL" sz="2400" dirty="0" smtClean="0"/>
                <a:t>wordt gerekend en rechtsom</a:t>
              </a:r>
            </a:p>
            <a:p>
              <a:r>
                <a:rPr lang="nl-NL" sz="2400" dirty="0" smtClean="0"/>
                <a:t>negatief.</a:t>
              </a:r>
              <a:endParaRPr lang="nl-NL" sz="2400" dirty="0"/>
            </a:p>
          </p:txBody>
        </p:sp>
        <p:grpSp>
          <p:nvGrpSpPr>
            <p:cNvPr id="69" name="Groep 68"/>
            <p:cNvGrpSpPr/>
            <p:nvPr/>
          </p:nvGrpSpPr>
          <p:grpSpPr>
            <a:xfrm>
              <a:off x="4355970" y="4361820"/>
              <a:ext cx="1763490" cy="1440000"/>
              <a:chOff x="3632152" y="4361820"/>
              <a:chExt cx="1763490" cy="1440000"/>
            </a:xfrm>
          </p:grpSpPr>
          <p:grpSp>
            <p:nvGrpSpPr>
              <p:cNvPr id="60" name="Groep 59"/>
              <p:cNvGrpSpPr>
                <a:grpSpLocks noChangeAspect="1"/>
              </p:cNvGrpSpPr>
              <p:nvPr/>
            </p:nvGrpSpPr>
            <p:grpSpPr>
              <a:xfrm>
                <a:off x="3719200" y="4361820"/>
                <a:ext cx="1676442" cy="1440000"/>
                <a:chOff x="5138125" y="752724"/>
                <a:chExt cx="1676442" cy="1274979"/>
              </a:xfrm>
            </p:grpSpPr>
            <p:grpSp>
              <p:nvGrpSpPr>
                <p:cNvPr id="36" name="Groep 35"/>
                <p:cNvGrpSpPr/>
                <p:nvPr/>
              </p:nvGrpSpPr>
              <p:grpSpPr>
                <a:xfrm>
                  <a:off x="5138125" y="752724"/>
                  <a:ext cx="900000" cy="1274979"/>
                  <a:chOff x="5138125" y="752724"/>
                  <a:chExt cx="900000" cy="1274979"/>
                </a:xfrm>
              </p:grpSpPr>
              <p:grpSp>
                <p:nvGrpSpPr>
                  <p:cNvPr id="27" name="Groep 26"/>
                  <p:cNvGrpSpPr/>
                  <p:nvPr/>
                </p:nvGrpSpPr>
                <p:grpSpPr>
                  <a:xfrm>
                    <a:off x="5138125" y="879322"/>
                    <a:ext cx="900000" cy="1080000"/>
                    <a:chOff x="5138125" y="879322"/>
                    <a:chExt cx="900000" cy="1080000"/>
                  </a:xfrm>
                </p:grpSpPr>
                <p:cxnSp>
                  <p:nvCxnSpPr>
                    <p:cNvPr id="24" name="Rechte verbindingslijn 23"/>
                    <p:cNvCxnSpPr/>
                    <p:nvPr/>
                  </p:nvCxnSpPr>
                  <p:spPr>
                    <a:xfrm>
                      <a:off x="5318125" y="879322"/>
                      <a:ext cx="0" cy="1080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Rechte verbindingslijn 60"/>
                    <p:cNvCxnSpPr/>
                    <p:nvPr/>
                  </p:nvCxnSpPr>
                  <p:spPr>
                    <a:xfrm rot="5400000">
                      <a:off x="5588125" y="969322"/>
                      <a:ext cx="0" cy="900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" name="Rechte verbindingslijn 28"/>
                  <p:cNvCxnSpPr/>
                  <p:nvPr/>
                </p:nvCxnSpPr>
                <p:spPr>
                  <a:xfrm rot="-3600000">
                    <a:off x="5150939" y="1112724"/>
                    <a:ext cx="720000" cy="0"/>
                  </a:xfrm>
                  <a:prstGeom prst="line">
                    <a:avLst/>
                  </a:prstGeom>
                  <a:ln w="127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Rechte verbindingslijn 64"/>
                  <p:cNvCxnSpPr/>
                  <p:nvPr/>
                </p:nvCxnSpPr>
                <p:spPr>
                  <a:xfrm rot="2700000">
                    <a:off x="5225497" y="1667703"/>
                    <a:ext cx="720000" cy="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Tekstvak 58"/>
                <p:cNvSpPr txBox="1"/>
                <p:nvPr/>
              </p:nvSpPr>
              <p:spPr bwMode="auto">
                <a:xfrm>
                  <a:off x="5510842" y="1093541"/>
                  <a:ext cx="1145450" cy="299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sz="1600" dirty="0" smtClean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/>
                    </a:rPr>
                    <a:t> = + 60°</a:t>
                  </a:r>
                  <a:endParaRPr lang="nl-NL" sz="1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kstvak 69"/>
                <p:cNvSpPr txBox="1"/>
                <p:nvPr/>
              </p:nvSpPr>
              <p:spPr bwMode="auto">
                <a:xfrm>
                  <a:off x="5621023" y="1390561"/>
                  <a:ext cx="1193544" cy="2997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nl-NL" sz="16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Symbol"/>
                    </a:rPr>
                    <a:t>= - 45°</a:t>
                  </a:r>
                  <a:endParaRPr lang="nl-NL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3" name="Groep 62"/>
              <p:cNvGrpSpPr/>
              <p:nvPr/>
            </p:nvGrpSpPr>
            <p:grpSpPr>
              <a:xfrm>
                <a:off x="3632152" y="4633885"/>
                <a:ext cx="914400" cy="914400"/>
                <a:chOff x="5086703" y="955945"/>
                <a:chExt cx="914400" cy="914400"/>
              </a:xfrm>
            </p:grpSpPr>
            <p:sp>
              <p:nvSpPr>
                <p:cNvPr id="52" name="Boog 51"/>
                <p:cNvSpPr/>
                <p:nvPr/>
              </p:nvSpPr>
              <p:spPr>
                <a:xfrm>
                  <a:off x="5086703" y="955945"/>
                  <a:ext cx="914400" cy="914400"/>
                </a:xfrm>
                <a:prstGeom prst="arc">
                  <a:avLst>
                    <a:gd name="adj1" fmla="val 16676606"/>
                    <a:gd name="adj2" fmla="val 0"/>
                  </a:avLst>
                </a:prstGeom>
                <a:ln>
                  <a:solidFill>
                    <a:srgbClr val="0070C0"/>
                  </a:solidFill>
                  <a:head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i="1"/>
                </a:p>
              </p:txBody>
            </p:sp>
            <p:sp>
              <p:nvSpPr>
                <p:cNvPr id="68" name="Boog 67"/>
                <p:cNvSpPr/>
                <p:nvPr/>
              </p:nvSpPr>
              <p:spPr>
                <a:xfrm>
                  <a:off x="5086703" y="955945"/>
                  <a:ext cx="914400" cy="914400"/>
                </a:xfrm>
                <a:prstGeom prst="arc">
                  <a:avLst>
                    <a:gd name="adj1" fmla="val 136153"/>
                    <a:gd name="adj2" fmla="val 3957459"/>
                  </a:avLst>
                </a:prstGeom>
                <a:ln>
                  <a:solidFill>
                    <a:srgbClr val="FF0000"/>
                  </a:solidFill>
                  <a:headEnd type="none" w="lg" len="med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nl-NL" sz="1600" i="1"/>
                </a:p>
              </p:txBody>
            </p:sp>
          </p:grpSp>
        </p:grpSp>
      </p:grpSp>
      <p:grpSp>
        <p:nvGrpSpPr>
          <p:cNvPr id="67" name="Groep 66"/>
          <p:cNvGrpSpPr/>
          <p:nvPr/>
        </p:nvGrpSpPr>
        <p:grpSpPr>
          <a:xfrm>
            <a:off x="4932050" y="427166"/>
            <a:ext cx="4881804" cy="4835742"/>
            <a:chOff x="4932050" y="727388"/>
            <a:chExt cx="4881804" cy="4835742"/>
          </a:xfrm>
        </p:grpSpPr>
        <p:sp>
          <p:nvSpPr>
            <p:cNvPr id="76" name="Boog 75"/>
            <p:cNvSpPr>
              <a:spLocks noChangeAspect="1"/>
            </p:cNvSpPr>
            <p:nvPr/>
          </p:nvSpPr>
          <p:spPr>
            <a:xfrm>
              <a:off x="4989854" y="739130"/>
              <a:ext cx="4824000" cy="4824000"/>
            </a:xfrm>
            <a:prstGeom prst="arc">
              <a:avLst>
                <a:gd name="adj1" fmla="val 16096922"/>
                <a:gd name="adj2" fmla="val 18730606"/>
              </a:avLst>
            </a:prstGeom>
            <a:ln>
              <a:solidFill>
                <a:srgbClr val="0070C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6" name="Boog 65"/>
            <p:cNvSpPr>
              <a:spLocks noChangeAspect="1"/>
            </p:cNvSpPr>
            <p:nvPr/>
          </p:nvSpPr>
          <p:spPr>
            <a:xfrm>
              <a:off x="4932050" y="727388"/>
              <a:ext cx="4824000" cy="4824000"/>
            </a:xfrm>
            <a:prstGeom prst="arc">
              <a:avLst>
                <a:gd name="adj1" fmla="val 12654047"/>
                <a:gd name="adj2" fmla="val 16318492"/>
              </a:avLst>
            </a:prstGeom>
            <a:ln>
              <a:solidFill>
                <a:srgbClr val="FF0000"/>
              </a:solidFill>
              <a:head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5461700" y="1477108"/>
              <a:ext cx="50174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auto">
            <a:xfrm>
              <a:off x="8579190" y="966784"/>
              <a:ext cx="50174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3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nl-NL" altLang="nl-NL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Tekstvak 83"/>
          <p:cNvSpPr txBox="1">
            <a:spLocks noChangeAspect="1"/>
          </p:cNvSpPr>
          <p:nvPr/>
        </p:nvSpPr>
        <p:spPr>
          <a:xfrm>
            <a:off x="119430" y="3151504"/>
            <a:ext cx="5291978" cy="15016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t" anchorCtr="0">
            <a:noAutofit/>
          </a:bodyPr>
          <a:lstStyle/>
          <a:p>
            <a:r>
              <a:rPr lang="nl-NL" sz="2400" dirty="0" smtClean="0"/>
              <a:t>Door een kracht gaat een voorwerp voortbewegen (transleren). Door een moment gaat een voorwerp draaien (roteren).</a:t>
            </a:r>
            <a:endParaRPr lang="nl-NL" sz="2400" dirty="0"/>
          </a:p>
        </p:txBody>
      </p:sp>
      <p:sp>
        <p:nvSpPr>
          <p:cNvPr id="100" name="Text Box 22"/>
          <p:cNvSpPr txBox="1">
            <a:spLocks noChangeArrowheads="1"/>
          </p:cNvSpPr>
          <p:nvPr/>
        </p:nvSpPr>
        <p:spPr bwMode="auto">
          <a:xfrm>
            <a:off x="4848652" y="4286247"/>
            <a:ext cx="4340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80.1,5 =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1,2.10</a:t>
            </a:r>
            <a:r>
              <a:rPr lang="en-US" altLang="nl-NL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Nm</a:t>
            </a:r>
            <a:endParaRPr lang="nl-NL" altLang="nl-NL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kstvak 72"/>
          <p:cNvSpPr txBox="1"/>
          <p:nvPr/>
        </p:nvSpPr>
        <p:spPr bwMode="auto">
          <a:xfrm>
            <a:off x="70313" y="1119564"/>
            <a:ext cx="547708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 smtClean="0"/>
              <a:t>Waarom is het woord “moment” gekozen? Het komt van het Latijnse </a:t>
            </a:r>
            <a:r>
              <a:rPr lang="nl-NL" sz="2400" i="1" dirty="0" err="1" smtClean="0"/>
              <a:t>moménium</a:t>
            </a:r>
            <a:r>
              <a:rPr lang="nl-NL" sz="2400" dirty="0"/>
              <a:t> </a:t>
            </a:r>
            <a:r>
              <a:rPr lang="nl-NL" sz="2400" dirty="0" smtClean="0"/>
              <a:t>en betekent beweegkracht.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8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51" grpId="0"/>
      <p:bldP spid="44043" grpId="0"/>
      <p:bldP spid="44044" grpId="0"/>
      <p:bldP spid="44049" grpId="0"/>
      <p:bldP spid="44054" grpId="0"/>
      <p:bldP spid="44056" grpId="0"/>
      <p:bldP spid="44057" grpId="0"/>
      <p:bldP spid="13" grpId="0"/>
      <p:bldP spid="17" grpId="0"/>
      <p:bldP spid="42" grpId="0"/>
      <p:bldP spid="47" grpId="0"/>
      <p:bldP spid="50" grpId="0"/>
      <p:bldP spid="53" grpId="0"/>
      <p:bldP spid="54" grpId="0"/>
      <p:bldP spid="55" grpId="0"/>
      <p:bldP spid="56" grpId="0"/>
      <p:bldP spid="57" grpId="0"/>
      <p:bldP spid="84" grpId="0" animBg="1"/>
      <p:bldP spid="100" grpId="0"/>
      <p:bldP spid="73" grpId="0" animBg="1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fontAlgn="base">
          <a:spcBef>
            <a:spcPct val="50000"/>
          </a:spcBef>
          <a:spcAft>
            <a:spcPct val="0"/>
          </a:spcAft>
          <a:defRPr sz="3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1972</Words>
  <Application>Microsoft Office PowerPoint</Application>
  <PresentationFormat>Diavoorstelling (4:3)</PresentationFormat>
  <Paragraphs>438</Paragraphs>
  <Slides>22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Standaardontwerp</vt:lpstr>
      <vt:lpstr>Evenwichten</vt:lpstr>
      <vt:lpstr>Het zwaartepunt 1/4: Symmetrie-assen.</vt:lpstr>
      <vt:lpstr>Het zwaartepunt 2/4: Zwaartelijnen.</vt:lpstr>
      <vt:lpstr>Het zwaartepunt 3/4: Ophangen.</vt:lpstr>
      <vt:lpstr>Het zwaartepunt 4/4: Ondersteunen.</vt:lpstr>
      <vt:lpstr>De werklijn en de arm van een kracht.</vt:lpstr>
      <vt:lpstr>De hefboomwet: experimenteel 1/7.</vt:lpstr>
      <vt:lpstr>Bij evenwicht geldt de hefboomwet:</vt:lpstr>
      <vt:lpstr>F.r noemen we het (kracht)moment:</vt:lpstr>
      <vt:lpstr>De hefboomwet 4/7: Voorbeeld.</vt:lpstr>
      <vt:lpstr>De hefboomwet 5/7: Kracht in het draaipunt.</vt:lpstr>
      <vt:lpstr>De hefboomwet 6/7: Kracht in het draaipunt.</vt:lpstr>
      <vt:lpstr>De hefboomwet 7/7: Kracht in het draaipunt.</vt:lpstr>
      <vt:lpstr>De vaste katrol: Theorie</vt:lpstr>
      <vt:lpstr>De losse katrol: Theorie.</vt:lpstr>
      <vt:lpstr>De katrol: combinatie van los en vast 1/2.</vt:lpstr>
      <vt:lpstr>De katrol: combinatie van los en vast 2/2.</vt:lpstr>
      <vt:lpstr>Hefbomen in de praktijk.</vt:lpstr>
      <vt:lpstr>Samenvatting 1/3: De hefboom.</vt:lpstr>
      <vt:lpstr>Samenvatting 2/3: Katrollen.</vt:lpstr>
      <vt:lpstr>F.r noemen we het krachtmoment: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Evenwichten</dc:title>
  <dc:creator>Ton&amp;Els</dc:creator>
  <cp:lastModifiedBy>Ton&amp;Els</cp:lastModifiedBy>
  <cp:revision>206</cp:revision>
  <dcterms:created xsi:type="dcterms:W3CDTF">2018-10-18T21:38:12Z</dcterms:created>
  <dcterms:modified xsi:type="dcterms:W3CDTF">2021-07-09T10:28:41Z</dcterms:modified>
</cp:coreProperties>
</file>