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1177A-FDF5-4B30-8647-0968C8EDE786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0224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4049A-0E6F-4730-BE5B-FF2EDD6206B9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654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78CAE-083A-472F-89EE-C5D4C220B4A7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3772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76077-9109-406A-9345-EA619A1488DE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66775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03F4E-6F94-4FDE-84EF-12A3E0C8EAB5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78636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F24DA-D85E-43F4-8112-C6CE82583BDE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40792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1BA7E-10FC-4B77-91FC-877A29907094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4406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A3501-FEF1-418F-A693-4B72A0475733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6427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D208D-F4BF-47E1-84F2-804A3DB95E1A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5334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F67B5-9D96-4646-952B-D9681A8EFF4F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28619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E2573-9EB8-4B73-8915-F46AE4B4577F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6631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70F879-C592-4C58-B997-704533339061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05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tijmensen.n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Geluid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90663"/>
            <a:ext cx="9144000" cy="2370137"/>
          </a:xfrm>
        </p:spPr>
        <p:txBody>
          <a:bodyPr/>
          <a:lstStyle/>
          <a:p>
            <a:pPr marL="609600" indent="-609600" algn="l">
              <a:lnSpc>
                <a:spcPct val="90000"/>
              </a:lnSpc>
              <a:buFontTx/>
              <a:buAutoNum type="arabicPeriod"/>
            </a:pPr>
            <a:r>
              <a:rPr lang="en-US" altLang="nl-NL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Geluidsniveau en dB</a:t>
            </a:r>
          </a:p>
          <a:p>
            <a:pPr marL="609600" indent="-609600" algn="l">
              <a:lnSpc>
                <a:spcPct val="90000"/>
              </a:lnSpc>
              <a:buFontTx/>
              <a:buAutoNum type="arabicPeriod"/>
            </a:pPr>
            <a:r>
              <a:rPr lang="en-US" altLang="nl-NL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Kwadratenwet</a:t>
            </a:r>
          </a:p>
          <a:p>
            <a:pPr marL="609600" indent="-609600" algn="l">
              <a:lnSpc>
                <a:spcPct val="90000"/>
              </a:lnSpc>
              <a:buFontTx/>
              <a:buAutoNum type="arabicPeriod" startAt="3"/>
            </a:pPr>
            <a:r>
              <a:rPr lang="en-US" altLang="nl-NL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Gehoorverlies en leeftijd</a:t>
            </a:r>
          </a:p>
          <a:p>
            <a:pPr marL="609600" indent="-609600" algn="l">
              <a:lnSpc>
                <a:spcPct val="90000"/>
              </a:lnSpc>
              <a:buFontTx/>
              <a:buAutoNum type="arabicPeriod" startAt="3"/>
            </a:pPr>
            <a:r>
              <a:rPr lang="en-US" altLang="nl-NL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ARBO wet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5105400"/>
            <a:ext cx="9144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1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</a:rPr>
              <a:t>© </a:t>
            </a:r>
            <a:r>
              <a:rPr lang="en-US" altLang="nl-NL" sz="1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hlinkClick r:id="rId2"/>
              </a:rPr>
              <a:t>www.agtijmensen.nl</a:t>
            </a:r>
            <a:r>
              <a:rPr lang="en-US" altLang="nl-NL" sz="1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</a:rPr>
              <a:t> 15102018</a:t>
            </a:r>
            <a:endParaRPr lang="nl-NL" altLang="nl-NL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38100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54102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46482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13305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 autoUpdateAnimBg="0" advAuto="1000"/>
      <p:bldP spid="22532" grpId="0" autoUpdateAnimBg="0"/>
      <p:bldP spid="22534" grpId="0" autoUpdateAnimBg="0"/>
      <p:bldP spid="22535" grpId="0" autoUpdateAnimBg="0"/>
      <p:bldP spid="2253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5200" y="2667000"/>
            <a:ext cx="2209800" cy="9906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Einde</a:t>
            </a:r>
            <a:endParaRPr lang="nl-NL" altLang="nl-NL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35189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Geluid (HAVO)</a:t>
            </a:r>
            <a:endParaRPr lang="nl-NL" altLang="nl-NL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4343400" cy="838200"/>
          </a:xfrm>
        </p:spPr>
        <p:txBody>
          <a:bodyPr/>
          <a:lstStyle/>
          <a:p>
            <a:pPr marL="374650" indent="-374650" algn="l">
              <a:buClr>
                <a:srgbClr val="FF3300"/>
              </a:buClr>
              <a:buFontTx/>
              <a:buChar char="•"/>
            </a:pPr>
            <a:r>
              <a:rPr lang="en-US" altLang="nl-NL" sz="42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Geluidsniveau:</a:t>
            </a:r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4267200" y="1143000"/>
            <a:ext cx="3505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eenheid is:</a:t>
            </a:r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7924800" y="1143000"/>
            <a:ext cx="990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dB</a:t>
            </a:r>
          </a:p>
        </p:txBody>
      </p: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0" y="2362200"/>
            <a:ext cx="91440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175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49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09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24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96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68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40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12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Het verband tussen vermogen van de geluidsbron en het geluidsniveau is:</a:t>
            </a:r>
          </a:p>
        </p:txBody>
      </p:sp>
      <p:sp>
        <p:nvSpPr>
          <p:cNvPr id="77836" name="Rectangle 12"/>
          <p:cNvSpPr>
            <a:spLocks noChangeArrowheads="1"/>
          </p:cNvSpPr>
          <p:nvPr/>
        </p:nvSpPr>
        <p:spPr bwMode="auto">
          <a:xfrm>
            <a:off x="0" y="3962400"/>
            <a:ext cx="91440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Bij 2 x zoveel vermogen (of 2 x zoveel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dezelfde bronnen) wordt het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geluidsniveau . . .</a:t>
            </a:r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4419600" y="5495925"/>
            <a:ext cx="3048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dB groter.</a:t>
            </a:r>
          </a:p>
        </p:txBody>
      </p:sp>
    </p:spTree>
    <p:extLst>
      <p:ext uri="{BB962C8B-B14F-4D97-AF65-F5344CB8AC3E}">
        <p14:creationId xmlns:p14="http://schemas.microsoft.com/office/powerpoint/2010/main" val="23014307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"/>
                                        <p:tgtEl>
                                          <p:spTgt spid="7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75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75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75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  <p:bldP spid="77827" grpId="0" build="p" autoUpdateAnimBg="0" advAuto="0"/>
      <p:bldP spid="77833" grpId="0" build="p" autoUpdateAnimBg="0" advAuto="0"/>
      <p:bldP spid="77834" grpId="0" autoUpdateAnimBg="0"/>
      <p:bldP spid="77835" grpId="0" build="p" autoUpdateAnimBg="0"/>
      <p:bldP spid="77836" grpId="0" autoUpdateAnimBg="0"/>
      <p:bldP spid="7783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Voorbeeld (havo):</a:t>
            </a:r>
            <a:endParaRPr lang="nl-NL" altLang="nl-NL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85800"/>
            <a:ext cx="9144000" cy="2209800"/>
          </a:xfrm>
        </p:spPr>
        <p:txBody>
          <a:bodyPr/>
          <a:lstStyle/>
          <a:p>
            <a:pPr marL="374650" indent="-374650" algn="l"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 een concert is het geluidsniveau 110</a:t>
            </a:r>
          </a:p>
          <a:p>
            <a:pPr marL="374650" indent="-374650" algn="l">
              <a:buClr>
                <a:srgbClr val="FF3300"/>
              </a:buClr>
            </a:pPr>
            <a:r>
              <a:rPr lang="en-US" altLang="nl-NL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dB. Wat wordt dit als 75 van de 100 (‘identieke’) speakers uitvallen?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0" y="51054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175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49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09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24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96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68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40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12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Het geluidsniveau daalt met 2 . </a:t>
            </a:r>
            <a:r>
              <a:rPr lang="en-US" altLang="nl-NL" sz="4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dB</a:t>
            </a: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0" y="2895600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175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49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09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24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96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68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40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12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Opl.: Het aantal bronnen gaat van 100 naar 25 . . .</a:t>
            </a:r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0" y="4114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175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49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09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24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96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68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40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12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en wordt dus 2 x gehalveerd.</a:t>
            </a:r>
          </a:p>
        </p:txBody>
      </p:sp>
      <p:sp>
        <p:nvSpPr>
          <p:cNvPr id="79884" name="Rectangle 12"/>
          <p:cNvSpPr>
            <a:spLocks noChangeArrowheads="1"/>
          </p:cNvSpPr>
          <p:nvPr/>
        </p:nvSpPr>
        <p:spPr bwMode="auto">
          <a:xfrm>
            <a:off x="0" y="58674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175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49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09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24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96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68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40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12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en wordt 110 – 6 = 104 dB.</a:t>
            </a:r>
            <a:endParaRPr lang="en-US" altLang="nl-NL" sz="4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23304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9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9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utoUpdateAnimBg="0"/>
      <p:bldP spid="79875" grpId="0" build="p" autoUpdateAnimBg="0" advAuto="1000"/>
      <p:bldP spid="79878" grpId="0" build="p" autoUpdateAnimBg="0"/>
      <p:bldP spid="79879" grpId="0" autoUpdateAnimBg="0"/>
      <p:bldP spid="79881" grpId="0" autoUpdateAnimBg="0"/>
      <p:bldP spid="7988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Geluid (*VWO, oud programma)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638800"/>
            <a:ext cx="4572000" cy="838200"/>
          </a:xfrm>
        </p:spPr>
        <p:txBody>
          <a:bodyPr/>
          <a:lstStyle/>
          <a:p>
            <a:pPr marL="374650" indent="-374650" algn="l"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Geluidsniveau L: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5257800" y="5638800"/>
            <a:ext cx="2362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eenheid: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7620000" y="5638800"/>
            <a:ext cx="990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dB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5257800" y="4429125"/>
            <a:ext cx="38862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 10</a:t>
            </a:r>
            <a:r>
              <a:rPr lang="en-US" altLang="nl-NL" sz="40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-12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W/m</a:t>
            </a:r>
            <a:r>
              <a:rPr lang="en-US" altLang="nl-NL" sz="40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0" y="3186113"/>
            <a:ext cx="5105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4925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526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4125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5625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528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100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72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44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Geluidsintensiteit I:</a:t>
            </a:r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7543800" y="3186113"/>
            <a:ext cx="1752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W/m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5257800" y="3200400"/>
            <a:ext cx="2362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eenheid:</a:t>
            </a:r>
          </a:p>
        </p:txBody>
      </p:sp>
      <p:graphicFrame>
        <p:nvGraphicFramePr>
          <p:cNvPr id="78862" name="Object 14"/>
          <p:cNvGraphicFramePr>
            <a:graphicFrameLocks noChangeAspect="1"/>
          </p:cNvGraphicFramePr>
          <p:nvPr/>
        </p:nvGraphicFramePr>
        <p:xfrm>
          <a:off x="381000" y="762000"/>
          <a:ext cx="2505075" cy="179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ergelijking" r:id="rId3" imgW="495000" imgH="355320" progId="Equation.3">
                  <p:embed/>
                </p:oleObj>
              </mc:Choice>
              <mc:Fallback>
                <p:oleObj name="Vergelijking" r:id="rId3" imgW="49500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62000"/>
                        <a:ext cx="2505075" cy="179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4" name="Object 16"/>
          <p:cNvGraphicFramePr>
            <a:graphicFrameLocks noChangeAspect="1"/>
          </p:cNvGraphicFramePr>
          <p:nvPr/>
        </p:nvGraphicFramePr>
        <p:xfrm>
          <a:off x="285750" y="3886200"/>
          <a:ext cx="4046538" cy="179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Vergelijking" r:id="rId5" imgW="799920" imgH="355320" progId="Equation.3">
                  <p:embed/>
                </p:oleObj>
              </mc:Choice>
              <mc:Fallback>
                <p:oleObj name="Vergelijking" r:id="rId5" imgW="7999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3886200"/>
                        <a:ext cx="4046538" cy="179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65" name="Rectangle 17"/>
          <p:cNvSpPr>
            <a:spLocks noChangeArrowheads="1"/>
          </p:cNvSpPr>
          <p:nvPr/>
        </p:nvSpPr>
        <p:spPr bwMode="auto">
          <a:xfrm>
            <a:off x="0" y="2438400"/>
            <a:ext cx="533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4925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526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4125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5625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528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100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72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44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(Geluids)vermogen P:</a:t>
            </a:r>
          </a:p>
        </p:txBody>
      </p: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7543800" y="2438400"/>
            <a:ext cx="1752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endParaRPr lang="en-US" altLang="nl-NL" sz="40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8867" name="Rectangle 19"/>
          <p:cNvSpPr>
            <a:spLocks noChangeArrowheads="1"/>
          </p:cNvSpPr>
          <p:nvPr/>
        </p:nvSpPr>
        <p:spPr bwMode="auto">
          <a:xfrm>
            <a:off x="5257800" y="2452688"/>
            <a:ext cx="2362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eenheid:</a:t>
            </a:r>
          </a:p>
        </p:txBody>
      </p:sp>
      <p:sp>
        <p:nvSpPr>
          <p:cNvPr id="78868" name="Rectangle 20"/>
          <p:cNvSpPr>
            <a:spLocks noChangeArrowheads="1"/>
          </p:cNvSpPr>
          <p:nvPr/>
        </p:nvSpPr>
        <p:spPr bwMode="auto">
          <a:xfrm>
            <a:off x="5105400" y="1295400"/>
            <a:ext cx="3886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(kwadratenwet)</a:t>
            </a:r>
          </a:p>
        </p:txBody>
      </p:sp>
    </p:spTree>
    <p:extLst>
      <p:ext uri="{BB962C8B-B14F-4D97-AF65-F5344CB8AC3E}">
        <p14:creationId xmlns:p14="http://schemas.microsoft.com/office/powerpoint/2010/main" val="7541483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75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8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75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5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8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75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75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75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75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  <p:bldP spid="78851" grpId="0" build="p" autoUpdateAnimBg="0" advAuto="1000"/>
      <p:bldP spid="78852" grpId="0" build="p" autoUpdateAnimBg="0" advAuto="1000"/>
      <p:bldP spid="78853" grpId="0" autoUpdateAnimBg="0"/>
      <p:bldP spid="78856" grpId="0" autoUpdateAnimBg="0"/>
      <p:bldP spid="78857" grpId="0" build="p" autoUpdateAnimBg="0" advAuto="1000"/>
      <p:bldP spid="78859" grpId="0" autoUpdateAnimBg="0"/>
      <p:bldP spid="78860" grpId="0" build="p" autoUpdateAnimBg="0" advAuto="1000"/>
      <p:bldP spid="78865" grpId="0" build="p" autoUpdateAnimBg="0" advAuto="1000"/>
      <p:bldP spid="78866" grpId="0" autoUpdateAnimBg="0"/>
      <p:bldP spid="78867" grpId="0" build="p" autoUpdateAnimBg="0" advAuto="1000"/>
      <p:bldP spid="7886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Voorbeeld (*vwo):</a:t>
            </a:r>
            <a:endParaRPr lang="nl-NL" altLang="nl-NL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85800"/>
            <a:ext cx="9144000" cy="1295400"/>
          </a:xfrm>
        </p:spPr>
        <p:txBody>
          <a:bodyPr/>
          <a:lstStyle/>
          <a:p>
            <a:pPr marL="374650" indent="-374650" algn="l"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 een donder meet je op 6,0 km afstand een geluidsniveau van 150 dB.</a:t>
            </a: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0" y="1981200"/>
            <a:ext cx="9144000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4925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526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4125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5625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528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100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72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44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Bereken het vermogen.</a:t>
            </a: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381000" y="3429000"/>
            <a:ext cx="3505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 = 10.log(I/I</a:t>
            </a:r>
            <a:r>
              <a:rPr lang="en-US" altLang="nl-NL" sz="40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altLang="nl-NL" sz="40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0" y="2819400"/>
            <a:ext cx="1752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175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49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09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24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96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68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40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12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Geg.:</a:t>
            </a:r>
          </a:p>
        </p:txBody>
      </p:sp>
      <p:sp>
        <p:nvSpPr>
          <p:cNvPr id="80908" name="Rectangle 12"/>
          <p:cNvSpPr>
            <a:spLocks noChangeArrowheads="1"/>
          </p:cNvSpPr>
          <p:nvPr/>
        </p:nvSpPr>
        <p:spPr bwMode="auto">
          <a:xfrm>
            <a:off x="4724400" y="3429000"/>
            <a:ext cx="441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150 = 10.log(I/10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-12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endParaRPr lang="en-US" altLang="nl-NL" sz="40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4114800" y="3810000"/>
            <a:ext cx="533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80910" name="Rectangle 14"/>
          <p:cNvSpPr>
            <a:spLocks noChangeArrowheads="1"/>
          </p:cNvSpPr>
          <p:nvPr/>
        </p:nvSpPr>
        <p:spPr bwMode="auto">
          <a:xfrm>
            <a:off x="4724400" y="4191000"/>
            <a:ext cx="441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= 1,0.10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W/m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4114800" y="4572000"/>
            <a:ext cx="533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80912" name="Rectangle 16"/>
          <p:cNvSpPr>
            <a:spLocks noChangeArrowheads="1"/>
          </p:cNvSpPr>
          <p:nvPr/>
        </p:nvSpPr>
        <p:spPr bwMode="auto">
          <a:xfrm>
            <a:off x="381000" y="5410200"/>
            <a:ext cx="2667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= P/(4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80913" name="Rectangle 17"/>
          <p:cNvSpPr>
            <a:spLocks noChangeArrowheads="1"/>
          </p:cNvSpPr>
          <p:nvPr/>
        </p:nvSpPr>
        <p:spPr bwMode="auto">
          <a:xfrm>
            <a:off x="0" y="48006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175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49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09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24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96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68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40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12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Geg.: I en r dus kun je P berekenen:</a:t>
            </a:r>
          </a:p>
        </p:txBody>
      </p:sp>
      <p:sp>
        <p:nvSpPr>
          <p:cNvPr id="80914" name="Rectangle 18"/>
          <p:cNvSpPr>
            <a:spLocks noChangeArrowheads="1"/>
          </p:cNvSpPr>
          <p:nvPr/>
        </p:nvSpPr>
        <p:spPr bwMode="auto">
          <a:xfrm>
            <a:off x="4343400" y="5410200"/>
            <a:ext cx="4953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1,0.10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P/(4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6000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80915" name="Rectangle 19"/>
          <p:cNvSpPr>
            <a:spLocks noChangeArrowheads="1"/>
          </p:cNvSpPr>
          <p:nvPr/>
        </p:nvSpPr>
        <p:spPr bwMode="auto">
          <a:xfrm>
            <a:off x="4419600" y="6172200"/>
            <a:ext cx="441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 = 4,5.10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 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endParaRPr lang="en-US" altLang="nl-NL" sz="40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916" name="Line 20"/>
          <p:cNvSpPr>
            <a:spLocks noChangeShapeType="1"/>
          </p:cNvSpPr>
          <p:nvPr/>
        </p:nvSpPr>
        <p:spPr bwMode="auto">
          <a:xfrm>
            <a:off x="3505200" y="5795963"/>
            <a:ext cx="533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3505200" y="6557963"/>
            <a:ext cx="533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80918" name="Oval 22"/>
          <p:cNvSpPr>
            <a:spLocks noChangeArrowheads="1"/>
          </p:cNvSpPr>
          <p:nvPr/>
        </p:nvSpPr>
        <p:spPr bwMode="auto">
          <a:xfrm>
            <a:off x="7010400" y="1314450"/>
            <a:ext cx="1905000" cy="7620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80919" name="Rectangle 23"/>
          <p:cNvSpPr>
            <a:spLocks noChangeArrowheads="1"/>
          </p:cNvSpPr>
          <p:nvPr/>
        </p:nvSpPr>
        <p:spPr bwMode="auto">
          <a:xfrm>
            <a:off x="1676400" y="2809875"/>
            <a:ext cx="6019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175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49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09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24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96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68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40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12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 dus kun je I berekenen:</a:t>
            </a:r>
          </a:p>
        </p:txBody>
      </p:sp>
    </p:spTree>
    <p:extLst>
      <p:ext uri="{BB962C8B-B14F-4D97-AF65-F5344CB8AC3E}">
        <p14:creationId xmlns:p14="http://schemas.microsoft.com/office/powerpoint/2010/main" val="195957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"/>
                                        <p:tgtEl>
                                          <p:spTgt spid="80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"/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75"/>
                                        <p:tgtEl>
                                          <p:spTgt spid="80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75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75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425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75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0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75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75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75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autoUpdateAnimBg="0" advAuto="1000"/>
      <p:bldP spid="80903" grpId="0" build="p" autoUpdateAnimBg="0"/>
      <p:bldP spid="80904" grpId="0" autoUpdateAnimBg="0"/>
      <p:bldP spid="80905" grpId="0" build="p" autoUpdateAnimBg="0"/>
      <p:bldP spid="80908" grpId="0" autoUpdateAnimBg="0"/>
      <p:bldP spid="80909" grpId="0" animBg="1"/>
      <p:bldP spid="80910" grpId="0" autoUpdateAnimBg="0"/>
      <p:bldP spid="80911" grpId="0" animBg="1"/>
      <p:bldP spid="80912" grpId="0" autoUpdateAnimBg="0"/>
      <p:bldP spid="80913" grpId="0" build="p" autoUpdateAnimBg="0"/>
      <p:bldP spid="80914" grpId="0" autoUpdateAnimBg="0"/>
      <p:bldP spid="80915" grpId="0" autoUpdateAnimBg="0"/>
      <p:bldP spid="80916" grpId="0" animBg="1"/>
      <p:bldP spid="80917" grpId="0" animBg="1"/>
      <p:bldP spid="80918" grpId="0" animBg="1"/>
      <p:bldP spid="8091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algn="l"/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Gehoorbeschadiging: ARBO-wet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95514" name="Group 282"/>
          <p:cNvGraphicFramePr>
            <a:graphicFrameLocks noGrp="1"/>
          </p:cNvGraphicFramePr>
          <p:nvPr/>
        </p:nvGraphicFramePr>
        <p:xfrm>
          <a:off x="88900" y="3119438"/>
          <a:ext cx="4248150" cy="3657600"/>
        </p:xfrm>
        <a:graphic>
          <a:graphicData uri="http://schemas.openxmlformats.org/drawingml/2006/table">
            <a:tbl>
              <a:tblPr/>
              <a:tblGrid>
                <a:gridCol w="2305050"/>
                <a:gridCol w="1943100"/>
              </a:tblGrid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 in dB(A)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nl-NL" altLang="nl-NL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endParaRPr kumimoji="0" lang="nl-NL" altLang="nl-NL" sz="2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uur 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 uur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uur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uur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 min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7,5 min 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521" name="Group 289"/>
          <p:cNvGraphicFramePr>
            <a:graphicFrameLocks noGrp="1"/>
          </p:cNvGraphicFramePr>
          <p:nvPr/>
        </p:nvGraphicFramePr>
        <p:xfrm>
          <a:off x="4478338" y="3119438"/>
          <a:ext cx="4392612" cy="3657600"/>
        </p:xfrm>
        <a:graphic>
          <a:graphicData uri="http://schemas.openxmlformats.org/drawingml/2006/table">
            <a:tbl>
              <a:tblPr/>
              <a:tblGrid>
                <a:gridCol w="2160587"/>
                <a:gridCol w="2232025"/>
              </a:tblGrid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 in dB(A)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  <a:r>
                        <a:rPr kumimoji="0" lang="nl-NL" altLang="nl-NL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3,75 </a:t>
                      </a: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min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1,9 min = 113 s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56 s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28 s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 s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119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3,5 s</a:t>
                      </a:r>
                      <a:endParaRPr kumimoji="0" lang="nl-NL" alt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5490" name="Rectangle 258"/>
          <p:cNvSpPr>
            <a:spLocks noChangeArrowheads="1"/>
          </p:cNvSpPr>
          <p:nvPr/>
        </p:nvSpPr>
        <p:spPr bwMode="auto">
          <a:xfrm>
            <a:off x="0" y="514350"/>
            <a:ext cx="91440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Maximaal 80 dB, 8 uur lang </a:t>
            </a:r>
            <a:r>
              <a:rPr lang="en-US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(ARBO-wet voor werknemers).</a:t>
            </a:r>
            <a:endParaRPr lang="nl-NL" altLang="nl-NL" sz="24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5492" name="Rectangle 260"/>
          <p:cNvSpPr>
            <a:spLocks noChangeArrowheads="1"/>
          </p:cNvSpPr>
          <p:nvPr/>
        </p:nvSpPr>
        <p:spPr bwMode="auto">
          <a:xfrm>
            <a:off x="0" y="1557338"/>
            <a:ext cx="9144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Disco: 100-110 dB, geen wetgeving voor bezoekers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5494" name="Rectangle 262"/>
          <p:cNvSpPr>
            <a:spLocks noChangeArrowheads="1"/>
          </p:cNvSpPr>
          <p:nvPr/>
        </p:nvSpPr>
        <p:spPr bwMode="auto">
          <a:xfrm>
            <a:off x="0" y="2035175"/>
            <a:ext cx="9144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mp3-speler: Geen wetgeving; 50% haalt 100 dB.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5498" name="Rectangle 266"/>
          <p:cNvSpPr>
            <a:spLocks noChangeArrowheads="1"/>
          </p:cNvSpPr>
          <p:nvPr/>
        </p:nvSpPr>
        <p:spPr bwMode="auto">
          <a:xfrm>
            <a:off x="0" y="1082675"/>
            <a:ext cx="9144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Vuurwerk: Wetgeving: 153 dB op 2 m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5500" name="AutoShape 268"/>
          <p:cNvSpPr>
            <a:spLocks noChangeArrowheads="1"/>
          </p:cNvSpPr>
          <p:nvPr/>
        </p:nvSpPr>
        <p:spPr bwMode="auto">
          <a:xfrm>
            <a:off x="6264275" y="1052513"/>
            <a:ext cx="2879725" cy="1512887"/>
          </a:xfrm>
          <a:prstGeom prst="wedgeRoundRectCallout">
            <a:avLst>
              <a:gd name="adj1" fmla="val -167255"/>
              <a:gd name="adj2" fmla="val 17444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dB er bij dan verblijftijd gehalveerd!</a:t>
            </a:r>
          </a:p>
        </p:txBody>
      </p:sp>
      <p:sp>
        <p:nvSpPr>
          <p:cNvPr id="95501" name="AutoShape 269"/>
          <p:cNvSpPr>
            <a:spLocks noChangeArrowheads="1"/>
          </p:cNvSpPr>
          <p:nvPr/>
        </p:nvSpPr>
        <p:spPr bwMode="auto">
          <a:xfrm>
            <a:off x="0" y="3644900"/>
            <a:ext cx="3492500" cy="1728788"/>
          </a:xfrm>
          <a:prstGeom prst="wedgeRoundRectCallout">
            <a:avLst>
              <a:gd name="adj1" fmla="val 70866"/>
              <a:gd name="adj2" fmla="val -166620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Toon aan dat op 10 m L = 139 dB (*vwo). Daar is de veilige tijd . . . even rekenen . . . 0,03 s!</a:t>
            </a:r>
          </a:p>
        </p:txBody>
      </p:sp>
      <p:sp>
        <p:nvSpPr>
          <p:cNvPr id="95502" name="AutoShape 270"/>
          <p:cNvSpPr>
            <a:spLocks noChangeArrowheads="1"/>
          </p:cNvSpPr>
          <p:nvPr/>
        </p:nvSpPr>
        <p:spPr bwMode="auto">
          <a:xfrm>
            <a:off x="971550" y="4868863"/>
            <a:ext cx="2879725" cy="1296987"/>
          </a:xfrm>
          <a:prstGeom prst="wedgeRoundRectCallout">
            <a:avLst>
              <a:gd name="adj1" fmla="val 1542"/>
              <a:gd name="adj2" fmla="val -254773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 100 dB is de verblijftijd ±4 min (onbeschermd)</a:t>
            </a:r>
          </a:p>
        </p:txBody>
      </p:sp>
      <p:sp>
        <p:nvSpPr>
          <p:cNvPr id="95504" name="Rectangle 272"/>
          <p:cNvSpPr>
            <a:spLocks noChangeArrowheads="1"/>
          </p:cNvSpPr>
          <p:nvPr/>
        </p:nvSpPr>
        <p:spPr bwMode="auto">
          <a:xfrm>
            <a:off x="0" y="2492375"/>
            <a:ext cx="9144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Oordoppen dempen 10 dB tot 30 dB.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864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5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55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55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55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utoUpdateAnimBg="0"/>
      <p:bldP spid="95490" grpId="0" autoUpdateAnimBg="0"/>
      <p:bldP spid="95492" grpId="0" autoUpdateAnimBg="0"/>
      <p:bldP spid="95494" grpId="0" autoUpdateAnimBg="0"/>
      <p:bldP spid="95498" grpId="0" autoUpdateAnimBg="0"/>
      <p:bldP spid="95500" grpId="0" animBg="1"/>
      <p:bldP spid="95501" grpId="0" animBg="1"/>
      <p:bldP spid="95502" grpId="0" animBg="1"/>
      <p:bldP spid="9550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Gehoorverlies (     man; - - - vrouw)</a:t>
            </a:r>
            <a:endParaRPr lang="nl-NL" altLang="nl-NL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81944" name="Object 24"/>
          <p:cNvGraphicFramePr>
            <a:graphicFrameLocks noChangeAspect="1"/>
          </p:cNvGraphicFramePr>
          <p:nvPr/>
        </p:nvGraphicFramePr>
        <p:xfrm>
          <a:off x="152400" y="457200"/>
          <a:ext cx="8839200" cy="625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Grafiek" r:id="rId3" imgW="7639236" imgH="4972534" progId="Excel.Chart.8">
                  <p:embed/>
                </p:oleObj>
              </mc:Choice>
              <mc:Fallback>
                <p:oleObj name="Grafiek" r:id="rId3" imgW="7639236" imgH="4972534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57200"/>
                        <a:ext cx="8839200" cy="625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5" name="Line 25"/>
          <p:cNvSpPr>
            <a:spLocks noChangeShapeType="1"/>
          </p:cNvSpPr>
          <p:nvPr/>
        </p:nvSpPr>
        <p:spPr bwMode="auto">
          <a:xfrm>
            <a:off x="3843338" y="468313"/>
            <a:ext cx="503237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440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OleChart spid="81944" grpId="0"/>
      <p:bldP spid="819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Gehoorverlies en leeftijd</a:t>
            </a:r>
            <a:endParaRPr lang="nl-NL" altLang="nl-NL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17767" name="Object 7"/>
          <p:cNvGraphicFramePr>
            <a:graphicFrameLocks noChangeAspect="1"/>
          </p:cNvGraphicFramePr>
          <p:nvPr/>
        </p:nvGraphicFramePr>
        <p:xfrm>
          <a:off x="-63500" y="693738"/>
          <a:ext cx="9324975" cy="624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Grafiek" r:id="rId3" imgW="6581775" imgH="4676775" progId="Excel.Chart.8">
                  <p:embed/>
                </p:oleObj>
              </mc:Choice>
              <mc:Fallback>
                <p:oleObj name="Grafiek" r:id="rId3" imgW="6581775" imgH="46767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0" y="693738"/>
                        <a:ext cx="9324975" cy="6240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68" name="AutoShape 8"/>
          <p:cNvSpPr>
            <a:spLocks noChangeArrowheads="1"/>
          </p:cNvSpPr>
          <p:nvPr/>
        </p:nvSpPr>
        <p:spPr bwMode="auto">
          <a:xfrm>
            <a:off x="395288" y="188913"/>
            <a:ext cx="8497887" cy="1655762"/>
          </a:xfrm>
          <a:prstGeom prst="wedgeRoundRectCallout">
            <a:avLst>
              <a:gd name="adj1" fmla="val -13088"/>
              <a:gd name="adj2" fmla="val 207815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27 – 12 = 15 dB verlies,</a:t>
            </a:r>
            <a:b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dat is 5 x 3 dB.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80-jarige heeft dus 2</a:t>
            </a:r>
            <a:r>
              <a:rPr lang="nl-NL" altLang="nl-NL" sz="2400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5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 32 x meer watt nodig om het te kunnen horen.</a:t>
            </a:r>
          </a:p>
        </p:txBody>
      </p:sp>
    </p:spTree>
    <p:extLst>
      <p:ext uri="{BB962C8B-B14F-4D97-AF65-F5344CB8AC3E}">
        <p14:creationId xmlns:p14="http://schemas.microsoft.com/office/powerpoint/2010/main" val="6702613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OleChart spid="117767" grpId="0"/>
      <p:bldP spid="11776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" y="6350"/>
            <a:ext cx="9144000" cy="685800"/>
          </a:xfrm>
        </p:spPr>
        <p:txBody>
          <a:bodyPr/>
          <a:lstStyle/>
          <a:p>
            <a:pPr algn="l"/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Gehoordrempel en leeftijd.</a:t>
            </a:r>
            <a:endParaRPr lang="nl-NL" altLang="nl-NL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85800"/>
            <a:ext cx="9144000" cy="1087438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Hoe ouder je bent des te groter moet de geluidsterkte zijn om het te kunnen horen!</a:t>
            </a:r>
          </a:p>
        </p:txBody>
      </p:sp>
      <p:graphicFrame>
        <p:nvGraphicFramePr>
          <p:cNvPr id="116740" name="Group 4"/>
          <p:cNvGraphicFramePr>
            <a:graphicFrameLocks noGrp="1"/>
          </p:cNvGraphicFramePr>
          <p:nvPr/>
        </p:nvGraphicFramePr>
        <p:xfrm>
          <a:off x="179388" y="1844675"/>
          <a:ext cx="8713787" cy="4708209"/>
        </p:xfrm>
        <a:graphic>
          <a:graphicData uri="http://schemas.openxmlformats.org/drawingml/2006/table">
            <a:tbl>
              <a:tblPr/>
              <a:tblGrid>
                <a:gridCol w="1655762"/>
                <a:gridCol w="1357313"/>
                <a:gridCol w="1900237"/>
                <a:gridCol w="1900238"/>
                <a:gridCol w="1900237"/>
              </a:tblGrid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f in Hz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Gehoordrempel in 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688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Gem.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50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70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8000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18.000</a:t>
                      </a:r>
                      <a:endParaRPr kumimoji="0" lang="nl-NL" altLang="nl-NL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787" name="AutoShape 51"/>
          <p:cNvSpPr>
            <a:spLocks noChangeArrowheads="1"/>
          </p:cNvSpPr>
          <p:nvPr/>
        </p:nvSpPr>
        <p:spPr bwMode="auto">
          <a:xfrm>
            <a:off x="4500563" y="260350"/>
            <a:ext cx="3817937" cy="649288"/>
          </a:xfrm>
          <a:prstGeom prst="wedgeRoundRectCallout">
            <a:avLst>
              <a:gd name="adj1" fmla="val -25009"/>
              <a:gd name="adj2" fmla="val 719926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Dat is 7 x 3 dB!</a:t>
            </a:r>
          </a:p>
        </p:txBody>
      </p:sp>
      <p:sp>
        <p:nvSpPr>
          <p:cNvPr id="116788" name="AutoShape 52"/>
          <p:cNvSpPr>
            <a:spLocks noChangeArrowheads="1"/>
          </p:cNvSpPr>
          <p:nvPr/>
        </p:nvSpPr>
        <p:spPr bwMode="auto">
          <a:xfrm>
            <a:off x="4643438" y="260350"/>
            <a:ext cx="3744912" cy="2835275"/>
          </a:xfrm>
          <a:prstGeom prst="wedgeRoundRectCallout">
            <a:avLst>
              <a:gd name="adj1" fmla="val -29694"/>
              <a:gd name="adj2" fmla="val 128106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7 x 3 dB dus 1 rotje 7 maal verdubbelen: 1-2-4-8-16-32-64-128 rotjes!</a:t>
            </a:r>
          </a:p>
        </p:txBody>
      </p:sp>
      <p:sp>
        <p:nvSpPr>
          <p:cNvPr id="116789" name="AutoShape 53"/>
          <p:cNvSpPr>
            <a:spLocks noChangeArrowheads="1"/>
          </p:cNvSpPr>
          <p:nvPr/>
        </p:nvSpPr>
        <p:spPr bwMode="auto">
          <a:xfrm>
            <a:off x="4572000" y="260350"/>
            <a:ext cx="4427538" cy="1655763"/>
          </a:xfrm>
          <a:prstGeom prst="wedgeRoundRectCallout">
            <a:avLst>
              <a:gd name="adj1" fmla="val -94889"/>
              <a:gd name="adj2" fmla="val 9151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Gemiddelde gehoordrempel voor jonge mensen</a:t>
            </a:r>
          </a:p>
        </p:txBody>
      </p:sp>
      <p:sp>
        <p:nvSpPr>
          <p:cNvPr id="116790" name="AutoShape 54"/>
          <p:cNvSpPr>
            <a:spLocks noChangeArrowheads="1"/>
          </p:cNvSpPr>
          <p:nvPr/>
        </p:nvSpPr>
        <p:spPr bwMode="auto">
          <a:xfrm>
            <a:off x="468313" y="188913"/>
            <a:ext cx="3744912" cy="2735262"/>
          </a:xfrm>
          <a:prstGeom prst="wedgeRoundRectCallout">
            <a:avLst>
              <a:gd name="adj1" fmla="val 85185"/>
              <a:gd name="adj2" fmla="val 134912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rotje (toen je jong was) klinkt dus even hard als . . . . rotjes nu je 50 bent.</a:t>
            </a:r>
          </a:p>
        </p:txBody>
      </p:sp>
      <p:sp>
        <p:nvSpPr>
          <p:cNvPr id="116791" name="AutoShape 55"/>
          <p:cNvSpPr>
            <a:spLocks noChangeArrowheads="1"/>
          </p:cNvSpPr>
          <p:nvPr/>
        </p:nvSpPr>
        <p:spPr bwMode="auto">
          <a:xfrm>
            <a:off x="4859338" y="188913"/>
            <a:ext cx="4105275" cy="1152525"/>
          </a:xfrm>
          <a:prstGeom prst="wedgeRoundRectCallout">
            <a:avLst>
              <a:gd name="adj1" fmla="val -34259"/>
              <a:gd name="adj2" fmla="val 38994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Je gehoorverlies is 31 – 10 = 21 dB</a:t>
            </a:r>
          </a:p>
        </p:txBody>
      </p:sp>
      <p:sp>
        <p:nvSpPr>
          <p:cNvPr id="116792" name="AutoShape 56"/>
          <p:cNvSpPr>
            <a:spLocks noChangeArrowheads="1"/>
          </p:cNvSpPr>
          <p:nvPr/>
        </p:nvSpPr>
        <p:spPr bwMode="auto">
          <a:xfrm>
            <a:off x="3492500" y="260350"/>
            <a:ext cx="5430838" cy="1728788"/>
          </a:xfrm>
          <a:prstGeom prst="wedgeRoundRectCallout">
            <a:avLst>
              <a:gd name="adj1" fmla="val -70315"/>
              <a:gd name="adj2" fmla="val 236870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Een toon van 8000 Hz kun je nog net horen als de geluidsterkte 10 db is.</a:t>
            </a:r>
          </a:p>
        </p:txBody>
      </p:sp>
    </p:spTree>
    <p:extLst>
      <p:ext uri="{BB962C8B-B14F-4D97-AF65-F5344CB8AC3E}">
        <p14:creationId xmlns:p14="http://schemas.microsoft.com/office/powerpoint/2010/main" val="18338217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67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67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67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67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67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67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utoUpdateAnimBg="0"/>
      <p:bldP spid="116739" grpId="0" build="p" autoUpdateAnimBg="0" advAuto="1000"/>
      <p:bldP spid="116787" grpId="0" animBg="1"/>
      <p:bldP spid="116788" grpId="0" animBg="1"/>
      <p:bldP spid="116789" grpId="0" animBg="1"/>
      <p:bldP spid="116790" grpId="0" animBg="1"/>
      <p:bldP spid="116791" grpId="0" animBg="1"/>
      <p:bldP spid="116792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ppt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B9D5FB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550</Words>
  <Application>Microsoft Office PowerPoint</Application>
  <PresentationFormat>Diavoorstelling (4:3)</PresentationFormat>
  <Paragraphs>126</Paragraphs>
  <Slides>10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Standaardontwerp</vt:lpstr>
      <vt:lpstr>Vergelijking</vt:lpstr>
      <vt:lpstr>Grafiek</vt:lpstr>
      <vt:lpstr>Geluid</vt:lpstr>
      <vt:lpstr>Geluid (HAVO)</vt:lpstr>
      <vt:lpstr>Voorbeeld (havo):</vt:lpstr>
      <vt:lpstr>Geluid (*VWO, oud programma)</vt:lpstr>
      <vt:lpstr>Voorbeeld (*vwo):</vt:lpstr>
      <vt:lpstr>Gehoorbeschadiging: ARBO-wet</vt:lpstr>
      <vt:lpstr>Gehoorverlies (     man; - - - vrouw)</vt:lpstr>
      <vt:lpstr>Gehoorverlies en leeftijd</vt:lpstr>
      <vt:lpstr>Gehoordrempel en leeftijd.</vt:lpstr>
      <vt:lpstr>Einde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Geluid</dc:title>
  <dc:creator>Ton&amp;Els</dc:creator>
  <cp:lastModifiedBy>Ton&amp;Els</cp:lastModifiedBy>
  <cp:revision>2</cp:revision>
  <dcterms:created xsi:type="dcterms:W3CDTF">2018-10-17T21:15:46Z</dcterms:created>
  <dcterms:modified xsi:type="dcterms:W3CDTF">2018-10-19T14:22:59Z</dcterms:modified>
</cp:coreProperties>
</file>