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FC9E61-63CE-4F98-9585-7BE53BEB43C8}" type="slidenum">
              <a:rPr lang="nl-NL" alt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906802"/>
      </p:ext>
    </p:extLst>
  </p:cSld>
  <p:clrMapOvr>
    <a:masterClrMapping/>
  </p:clrMapOvr>
  <p:transition advTm="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A1012-B093-4545-A803-372FB8017300}" type="slidenum">
              <a:rPr lang="nl-NL" alt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187693"/>
      </p:ext>
    </p:extLst>
  </p:cSld>
  <p:clrMapOvr>
    <a:masterClrMapping/>
  </p:clrMapOvr>
  <p:transition advTm="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4035C-C25A-4057-B4D0-2CCA230C25BF}" type="slidenum">
              <a:rPr lang="nl-NL" alt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361317"/>
      </p:ext>
    </p:extLst>
  </p:cSld>
  <p:clrMapOvr>
    <a:masterClrMapping/>
  </p:clrMapOvr>
  <p:transition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006A4-791E-4614-9046-9BC35D60FC97}" type="slidenum">
              <a:rPr lang="nl-NL" alt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430515"/>
      </p:ext>
    </p:extLst>
  </p:cSld>
  <p:clrMapOvr>
    <a:masterClrMapping/>
  </p:clrMapOvr>
  <p:transition advTm="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7C10D-9FD9-4D6C-A69C-DC8393771DF7}" type="slidenum">
              <a:rPr lang="nl-NL" alt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742076"/>
      </p:ext>
    </p:extLst>
  </p:cSld>
  <p:clrMapOvr>
    <a:masterClrMapping/>
  </p:clrMapOvr>
  <p:transition advTm="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8A3039-A141-4665-B7DF-A20224DC2DBC}" type="slidenum">
              <a:rPr lang="nl-NL" alt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186171"/>
      </p:ext>
    </p:extLst>
  </p:cSld>
  <p:clrMapOvr>
    <a:masterClrMapping/>
  </p:clrMapOvr>
  <p:transition advTm="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30581-EC32-489C-BD9B-090B5DBAEFEC}" type="slidenum">
              <a:rPr lang="nl-NL" alt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841311"/>
      </p:ext>
    </p:extLst>
  </p:cSld>
  <p:clrMapOvr>
    <a:masterClrMapping/>
  </p:clrMapOvr>
  <p:transition advTm="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3D9DB-294C-44E8-86C0-7DA31641D75F}" type="slidenum">
              <a:rPr lang="nl-NL" alt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512290"/>
      </p:ext>
    </p:extLst>
  </p:cSld>
  <p:clrMapOvr>
    <a:masterClrMapping/>
  </p:clrMapOvr>
  <p:transition advTm="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6E699-AAAB-4554-87D4-E6F773530B50}" type="slidenum">
              <a:rPr lang="nl-NL" alt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335204"/>
      </p:ext>
    </p:extLst>
  </p:cSld>
  <p:clrMapOvr>
    <a:masterClrMapping/>
  </p:clrMapOvr>
  <p:transition advTm="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6A099-D02D-4947-A349-365861F20C5D}" type="slidenum">
              <a:rPr lang="nl-NL" alt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599863"/>
      </p:ext>
    </p:extLst>
  </p:cSld>
  <p:clrMapOvr>
    <a:masterClrMapping/>
  </p:clrMapOvr>
  <p:transition advTm="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7EE39-1844-43BF-A584-C6582D05F343}" type="slidenum">
              <a:rPr lang="nl-NL" alt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070019"/>
      </p:ext>
    </p:extLst>
  </p:cSld>
  <p:clrMapOvr>
    <a:masterClrMapping/>
  </p:clrMapOvr>
  <p:transition advTm="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2D73B7-66B8-4BB3-88DC-66BB321B8FD9}" type="slidenum">
              <a:rPr lang="nl-NL" altLang="nl-NL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680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Tm="500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gtijmensen,nk/" TargetMode="External"/><Relationship Id="rId3" Type="http://schemas.openxmlformats.org/officeDocument/2006/relationships/slide" Target="slide3.xml"/><Relationship Id="rId7" Type="http://schemas.openxmlformats.org/officeDocument/2006/relationships/slide" Target="slide1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slide" Target="slide14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76200"/>
            <a:ext cx="9144000" cy="6858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nl-NL" sz="40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Druk en de gaswetten</a:t>
            </a:r>
            <a:endParaRPr lang="nl-NL" altLang="nl-NL" sz="40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838200"/>
            <a:ext cx="9144000" cy="5614988"/>
          </a:xfrm>
        </p:spPr>
        <p:txBody>
          <a:bodyPr/>
          <a:lstStyle/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altLang="nl-NL" sz="4000" b="1" dirty="0" err="1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2" action="ppaction://hlinksldjump"/>
              </a:rPr>
              <a:t>Druk</a:t>
            </a:r>
            <a:endParaRPr lang="en-US" altLang="nl-NL" sz="4000" b="1" dirty="0" smtClean="0">
              <a:solidFill>
                <a:srgbClr val="0066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altLang="nl-NL" sz="40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3" action="ppaction://hlinksldjump"/>
              </a:rPr>
              <a:t>De </a:t>
            </a:r>
            <a:r>
              <a:rPr lang="en-US" altLang="nl-NL" sz="4000" b="1" dirty="0" err="1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3" action="ppaction://hlinksldjump"/>
              </a:rPr>
              <a:t>druk</a:t>
            </a:r>
            <a:r>
              <a:rPr lang="en-US" altLang="nl-NL" sz="40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3" action="ppaction://hlinksldjump"/>
              </a:rPr>
              <a:t> van </a:t>
            </a:r>
            <a:r>
              <a:rPr lang="en-US" altLang="nl-NL" sz="4000" b="1" dirty="0" err="1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3" action="ppaction://hlinksldjump"/>
              </a:rPr>
              <a:t>een</a:t>
            </a:r>
            <a:r>
              <a:rPr lang="en-US" altLang="nl-NL" sz="40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3" action="ppaction://hlinksldjump"/>
              </a:rPr>
              <a:t> gas.</a:t>
            </a:r>
            <a:endParaRPr lang="en-US" altLang="nl-NL" sz="4000" b="1" dirty="0" smtClean="0">
              <a:solidFill>
                <a:srgbClr val="0066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altLang="nl-NL" sz="4000" b="1" dirty="0" err="1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4" action="ppaction://hlinksldjump"/>
              </a:rPr>
              <a:t>Ideaal</a:t>
            </a:r>
            <a:r>
              <a:rPr lang="en-US" altLang="nl-NL" sz="40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4" action="ppaction://hlinksldjump"/>
              </a:rPr>
              <a:t> gas.</a:t>
            </a:r>
            <a:endParaRPr lang="en-US" altLang="nl-NL" sz="4000" b="1" dirty="0" smtClean="0">
              <a:solidFill>
                <a:srgbClr val="0066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altLang="nl-NL" sz="4000" b="1" dirty="0" err="1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Algemene</a:t>
            </a:r>
            <a:r>
              <a:rPr lang="en-US" altLang="nl-NL" sz="40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nl-NL" sz="4000" b="1" dirty="0" err="1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gaswet</a:t>
            </a:r>
            <a:r>
              <a:rPr lang="en-US" altLang="nl-NL" sz="40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altLang="nl-NL" sz="40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5" action="ppaction://hlinksldjump"/>
              </a:rPr>
              <a:t>p-V </a:t>
            </a:r>
            <a:r>
              <a:rPr lang="en-US" altLang="nl-NL" sz="4000" b="1" dirty="0" err="1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5" action="ppaction://hlinksldjump"/>
              </a:rPr>
              <a:t>grafiek</a:t>
            </a:r>
            <a:r>
              <a:rPr lang="en-US" altLang="nl-NL" sz="40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5" action="ppaction://hlinksldjump"/>
              </a:rPr>
              <a:t>.</a:t>
            </a:r>
            <a:endParaRPr lang="en-US" altLang="nl-NL" sz="4000" b="1" dirty="0" smtClean="0">
              <a:solidFill>
                <a:srgbClr val="0066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altLang="nl-NL" sz="40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6" action="ppaction://hlinksldjump"/>
              </a:rPr>
              <a:t>p-T </a:t>
            </a:r>
            <a:r>
              <a:rPr lang="en-US" altLang="nl-NL" sz="4000" b="1" dirty="0" err="1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6" action="ppaction://hlinksldjump"/>
              </a:rPr>
              <a:t>grafiek</a:t>
            </a:r>
            <a:r>
              <a:rPr lang="en-US" altLang="nl-NL" sz="40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6" action="ppaction://hlinksldjump"/>
              </a:rPr>
              <a:t>.</a:t>
            </a:r>
            <a:endParaRPr lang="en-US" altLang="nl-NL" sz="4000" b="1" dirty="0" smtClean="0">
              <a:solidFill>
                <a:srgbClr val="0066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altLang="nl-NL" sz="40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p-n </a:t>
            </a:r>
            <a:r>
              <a:rPr lang="en-US" altLang="nl-NL" sz="4000" b="1" dirty="0" err="1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grafiek</a:t>
            </a:r>
            <a:endParaRPr lang="en-US" altLang="nl-NL" sz="4000" b="1" dirty="0" smtClean="0">
              <a:solidFill>
                <a:srgbClr val="0066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altLang="nl-NL" sz="4000" b="1" dirty="0" err="1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7" action="ppaction://hlinksldjump"/>
              </a:rPr>
              <a:t>Niet-ideale</a:t>
            </a:r>
            <a:r>
              <a:rPr lang="en-US" altLang="nl-NL" sz="40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7" action="ppaction://hlinksldjump"/>
              </a:rPr>
              <a:t> </a:t>
            </a:r>
            <a:r>
              <a:rPr lang="en-US" altLang="nl-NL" sz="4000" b="1" dirty="0" err="1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7" action="ppaction://hlinksldjump"/>
              </a:rPr>
              <a:t>gassen</a:t>
            </a:r>
            <a:r>
              <a:rPr lang="en-US" altLang="nl-NL" sz="40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7" action="ppaction://hlinksldjump"/>
              </a:rPr>
              <a:t>, </a:t>
            </a:r>
            <a:r>
              <a:rPr lang="en-US" altLang="nl-NL" sz="4000" b="1" dirty="0" err="1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7" action="ppaction://hlinksldjump"/>
              </a:rPr>
              <a:t>condensatie</a:t>
            </a:r>
            <a:endParaRPr lang="en-US" altLang="nl-NL" sz="4000" b="1" dirty="0" smtClean="0">
              <a:solidFill>
                <a:srgbClr val="0066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0" y="4495800"/>
            <a:ext cx="7162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endParaRPr lang="nl-NL" altLang="nl-NL" sz="4400" b="1" smtClean="0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nl-NL" sz="1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© </a:t>
            </a:r>
            <a:r>
              <a:rPr lang="en-US" altLang="nl-NL" sz="1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hlinkClick r:id="rId8"/>
              </a:rPr>
              <a:t>www.agtijmensen,nk</a:t>
            </a:r>
            <a:r>
              <a:rPr lang="en-US" altLang="nl-NL" sz="1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18102018</a:t>
            </a:r>
            <a:endParaRPr lang="nl-NL" altLang="nl-NL" sz="1400" b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733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utoUpdateAnimBg="0"/>
      <p:bldP spid="22531" grpId="0" build="p" autoUpdateAnimBg="0" advAuto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ChangeArrowheads="1"/>
          </p:cNvSpPr>
          <p:nvPr/>
        </p:nvSpPr>
        <p:spPr bwMode="auto">
          <a:xfrm>
            <a:off x="0" y="762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nl-NL" sz="40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Algemene gaswet</a:t>
            </a:r>
            <a:endParaRPr lang="nl-NL" altLang="nl-NL" sz="40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0" y="990600"/>
            <a:ext cx="3200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nl-NL" sz="4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pV = nRT</a:t>
            </a:r>
            <a:endParaRPr lang="nl-NL" altLang="nl-NL" sz="44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9748" name="Rectangle 4"/>
          <p:cNvSpPr>
            <a:spLocks noChangeArrowheads="1"/>
          </p:cNvSpPr>
          <p:nvPr/>
        </p:nvSpPr>
        <p:spPr bwMode="auto">
          <a:xfrm>
            <a:off x="42863" y="4953000"/>
            <a:ext cx="6172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defRPr/>
            </a:pP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</a:t>
            </a: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 = 8,31 </a:t>
            </a: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Jmol</a:t>
            </a:r>
            <a:r>
              <a:rPr lang="en-US" altLang="nl-NL" sz="4400" b="1" baseline="3000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-1</a:t>
            </a: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K</a:t>
            </a:r>
            <a:r>
              <a:rPr lang="en-US" altLang="nl-NL" sz="4400" b="1" baseline="3000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-1</a:t>
            </a:r>
            <a:r>
              <a:rPr lang="en-US" altLang="nl-NL" sz="4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nl-NL" altLang="nl-NL" sz="44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9749" name="Rectangle 5"/>
          <p:cNvSpPr>
            <a:spLocks noChangeArrowheads="1"/>
          </p:cNvSpPr>
          <p:nvPr/>
        </p:nvSpPr>
        <p:spPr bwMode="auto">
          <a:xfrm>
            <a:off x="2895600" y="990600"/>
            <a:ext cx="1600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  <a:defRPr/>
            </a:pP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 in</a:t>
            </a:r>
            <a:r>
              <a:rPr lang="en-US" altLang="nl-NL" sz="4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nl-NL" altLang="nl-NL" sz="44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9750" name="Rectangle 6"/>
          <p:cNvSpPr>
            <a:spLocks noChangeArrowheads="1"/>
          </p:cNvSpPr>
          <p:nvPr/>
        </p:nvSpPr>
        <p:spPr bwMode="auto">
          <a:xfrm>
            <a:off x="4191000" y="990600"/>
            <a:ext cx="1295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</a:t>
            </a:r>
            <a:r>
              <a:rPr lang="en-US" altLang="nl-NL" sz="4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nl-NL" altLang="nl-NL" sz="44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9751" name="Rectangle 7"/>
          <p:cNvSpPr>
            <a:spLocks noChangeArrowheads="1"/>
          </p:cNvSpPr>
          <p:nvPr/>
        </p:nvSpPr>
        <p:spPr bwMode="auto">
          <a:xfrm>
            <a:off x="2895600" y="1752600"/>
            <a:ext cx="1524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  <a:defRPr/>
            </a:pP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in</a:t>
            </a:r>
            <a:r>
              <a:rPr lang="en-US" altLang="nl-NL" sz="4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nl-NL" altLang="nl-NL" sz="44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9752" name="Rectangle 8"/>
          <p:cNvSpPr>
            <a:spLocks noChangeArrowheads="1"/>
          </p:cNvSpPr>
          <p:nvPr/>
        </p:nvSpPr>
        <p:spPr bwMode="auto">
          <a:xfrm>
            <a:off x="4191000" y="1752600"/>
            <a:ext cx="1295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altLang="nl-NL" sz="4400" b="1" baseline="3000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altLang="nl-NL" sz="4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nl-NL" altLang="nl-NL" sz="44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9753" name="Rectangle 9"/>
          <p:cNvSpPr>
            <a:spLocks noChangeArrowheads="1"/>
          </p:cNvSpPr>
          <p:nvPr/>
        </p:nvSpPr>
        <p:spPr bwMode="auto">
          <a:xfrm>
            <a:off x="2895600" y="2438400"/>
            <a:ext cx="1676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  <a:defRPr/>
            </a:pP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 in</a:t>
            </a:r>
            <a:r>
              <a:rPr lang="en-US" altLang="nl-NL" sz="4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nl-NL" altLang="nl-NL" sz="44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9754" name="Rectangle 10"/>
          <p:cNvSpPr>
            <a:spLocks noChangeArrowheads="1"/>
          </p:cNvSpPr>
          <p:nvPr/>
        </p:nvSpPr>
        <p:spPr bwMode="auto">
          <a:xfrm>
            <a:off x="4191000" y="2438400"/>
            <a:ext cx="1295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mol</a:t>
            </a:r>
            <a:r>
              <a:rPr lang="en-US" altLang="nl-NL" sz="4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nl-NL" altLang="nl-NL" sz="44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9755" name="Rectangle 11"/>
          <p:cNvSpPr>
            <a:spLocks noChangeArrowheads="1"/>
          </p:cNvSpPr>
          <p:nvPr/>
        </p:nvSpPr>
        <p:spPr bwMode="auto">
          <a:xfrm>
            <a:off x="2900363" y="4038600"/>
            <a:ext cx="1524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  <a:defRPr/>
            </a:pP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 in</a:t>
            </a:r>
            <a:r>
              <a:rPr lang="en-US" altLang="nl-NL" sz="4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nl-NL" altLang="nl-NL" sz="44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9756" name="Rectangle 12"/>
          <p:cNvSpPr>
            <a:spLocks noChangeArrowheads="1"/>
          </p:cNvSpPr>
          <p:nvPr/>
        </p:nvSpPr>
        <p:spPr bwMode="auto">
          <a:xfrm>
            <a:off x="4191000" y="4038600"/>
            <a:ext cx="2743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Jmol</a:t>
            </a:r>
            <a:r>
              <a:rPr lang="en-US" altLang="nl-NL" sz="4400" b="1" baseline="3000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-1</a:t>
            </a: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K</a:t>
            </a:r>
            <a:r>
              <a:rPr lang="en-US" altLang="nl-NL" sz="4400" b="1" baseline="3000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-1</a:t>
            </a:r>
            <a:r>
              <a:rPr lang="en-US" altLang="nl-NL" sz="4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nl-NL" altLang="nl-NL" sz="44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9757" name="Rectangle 13"/>
          <p:cNvSpPr>
            <a:spLocks noChangeArrowheads="1"/>
          </p:cNvSpPr>
          <p:nvPr/>
        </p:nvSpPr>
        <p:spPr bwMode="auto">
          <a:xfrm>
            <a:off x="2895600" y="3200400"/>
            <a:ext cx="1600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  <a:defRPr/>
            </a:pP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in</a:t>
            </a:r>
            <a:r>
              <a:rPr lang="en-US" altLang="nl-NL" sz="4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nl-NL" altLang="nl-NL" sz="44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9758" name="Rectangle 14"/>
          <p:cNvSpPr>
            <a:spLocks noChangeArrowheads="1"/>
          </p:cNvSpPr>
          <p:nvPr/>
        </p:nvSpPr>
        <p:spPr bwMode="auto">
          <a:xfrm>
            <a:off x="4191000" y="3200400"/>
            <a:ext cx="1295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</a:t>
            </a:r>
            <a:r>
              <a:rPr lang="en-US" altLang="nl-NL" sz="4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nl-NL" altLang="nl-NL" sz="44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8027988" y="6400800"/>
            <a:ext cx="11160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nl-NL" altLang="nl-NL" sz="2800">
                <a:solidFill>
                  <a:srgbClr val="000000"/>
                </a:solidFill>
                <a:hlinkClick r:id="rId2" action="ppaction://hlinksldjump"/>
              </a:rPr>
              <a:t>menu</a:t>
            </a:r>
            <a:endParaRPr lang="nl-NL" altLang="nl-NL" sz="2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439260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9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9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9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9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9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9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9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9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9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9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59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9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5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6" grpId="0" autoUpdateAnimBg="0"/>
      <p:bldP spid="159747" grpId="0" autoUpdateAnimBg="0"/>
      <p:bldP spid="159748" grpId="0" autoUpdateAnimBg="0"/>
      <p:bldP spid="159749" grpId="0" autoUpdateAnimBg="0"/>
      <p:bldP spid="159750" grpId="0" autoUpdateAnimBg="0"/>
      <p:bldP spid="159751" grpId="0" autoUpdateAnimBg="0"/>
      <p:bldP spid="159752" grpId="0" autoUpdateAnimBg="0"/>
      <p:bldP spid="159753" grpId="0" autoUpdateAnimBg="0"/>
      <p:bldP spid="159754" grpId="0" autoUpdateAnimBg="0"/>
      <p:bldP spid="159755" grpId="0" autoUpdateAnimBg="0"/>
      <p:bldP spid="159756" grpId="0" autoUpdateAnimBg="0"/>
      <p:bldP spid="159757" grpId="0" autoUpdateAnimBg="0"/>
      <p:bldP spid="15975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ChangeArrowheads="1"/>
          </p:cNvSpPr>
          <p:nvPr/>
        </p:nvSpPr>
        <p:spPr bwMode="auto">
          <a:xfrm>
            <a:off x="0" y="762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nl-NL" sz="40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Het molair volume</a:t>
            </a:r>
            <a:endParaRPr lang="nl-NL" altLang="nl-NL" sz="40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0771" name="Rectangle 3"/>
          <p:cNvSpPr>
            <a:spLocks noChangeArrowheads="1"/>
          </p:cNvSpPr>
          <p:nvPr/>
        </p:nvSpPr>
        <p:spPr bwMode="auto">
          <a:xfrm>
            <a:off x="0" y="990600"/>
            <a:ext cx="3200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nl-NL" sz="4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pV = nRT</a:t>
            </a:r>
            <a:endParaRPr lang="nl-NL" altLang="nl-NL" sz="44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0772" name="Rectangle 4"/>
          <p:cNvSpPr>
            <a:spLocks noChangeArrowheads="1"/>
          </p:cNvSpPr>
          <p:nvPr/>
        </p:nvSpPr>
        <p:spPr bwMode="auto">
          <a:xfrm>
            <a:off x="0" y="4038600"/>
            <a:ext cx="3352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defRPr/>
            </a:pP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en-US" altLang="nl-NL" sz="4400" b="1" baseline="-2500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nRT/p </a:t>
            </a:r>
            <a:endParaRPr lang="nl-NL" altLang="nl-NL" sz="44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0773" name="Rectangle 5"/>
          <p:cNvSpPr>
            <a:spLocks noChangeArrowheads="1"/>
          </p:cNvSpPr>
          <p:nvPr/>
        </p:nvSpPr>
        <p:spPr bwMode="auto">
          <a:xfrm>
            <a:off x="2895600" y="990600"/>
            <a:ext cx="6248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  <a:defRPr/>
            </a:pP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altLang="nl-NL" sz="4400" b="1" baseline="-2500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1,01325.10</a:t>
            </a:r>
            <a:r>
              <a:rPr lang="en-US" altLang="nl-NL" sz="4400" b="1" baseline="3000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Pa</a:t>
            </a:r>
            <a:endParaRPr lang="nl-NL" altLang="nl-NL" sz="44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0774" name="Rectangle 6"/>
          <p:cNvSpPr>
            <a:spLocks noChangeArrowheads="1"/>
          </p:cNvSpPr>
          <p:nvPr/>
        </p:nvSpPr>
        <p:spPr bwMode="auto">
          <a:xfrm>
            <a:off x="5272088" y="5791200"/>
            <a:ext cx="3429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</a:t>
            </a:r>
            <a:r>
              <a:rPr lang="en-US" altLang="nl-NL" sz="4400" b="1" u="sng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22,414 L</a:t>
            </a:r>
            <a:endParaRPr lang="nl-NL" altLang="nl-NL" sz="4400" b="1" u="sng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0775" name="Rectangle 7"/>
          <p:cNvSpPr>
            <a:spLocks noChangeArrowheads="1"/>
          </p:cNvSpPr>
          <p:nvPr/>
        </p:nvSpPr>
        <p:spPr bwMode="auto">
          <a:xfrm>
            <a:off x="2895600" y="1752600"/>
            <a:ext cx="3276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  <a:defRPr/>
            </a:pP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 = 1 mol</a:t>
            </a:r>
            <a:endParaRPr lang="nl-NL" altLang="nl-NL" sz="44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0776" name="Rectangle 8"/>
          <p:cNvSpPr>
            <a:spLocks noChangeArrowheads="1"/>
          </p:cNvSpPr>
          <p:nvPr/>
        </p:nvSpPr>
        <p:spPr bwMode="auto">
          <a:xfrm>
            <a:off x="2900363" y="3200400"/>
            <a:ext cx="6243637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  <a:defRPr/>
            </a:pP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</a:t>
            </a: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 = 8,3145 </a:t>
            </a: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Jmol</a:t>
            </a:r>
            <a:r>
              <a:rPr lang="en-US" altLang="nl-NL" sz="4400" b="1" baseline="3000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-1</a:t>
            </a: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K</a:t>
            </a:r>
            <a:r>
              <a:rPr lang="en-US" altLang="nl-NL" sz="4400" b="1" baseline="3000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-1</a:t>
            </a:r>
            <a:endParaRPr lang="nl-NL" altLang="nl-NL" sz="4400" b="1" baseline="30000" smtClean="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0777" name="Rectangle 9"/>
          <p:cNvSpPr>
            <a:spLocks noChangeArrowheads="1"/>
          </p:cNvSpPr>
          <p:nvPr/>
        </p:nvSpPr>
        <p:spPr bwMode="auto">
          <a:xfrm>
            <a:off x="2895600" y="2452688"/>
            <a:ext cx="6248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  <a:defRPr/>
            </a:pP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= 0 °C = 273,15 K</a:t>
            </a:r>
            <a:r>
              <a:rPr lang="en-US" altLang="nl-NL" sz="4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nl-NL" altLang="nl-NL" sz="44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0778" name="Rectangle 10"/>
          <p:cNvSpPr>
            <a:spLocks noChangeArrowheads="1"/>
          </p:cNvSpPr>
          <p:nvPr/>
        </p:nvSpPr>
        <p:spPr bwMode="auto">
          <a:xfrm>
            <a:off x="852488" y="4800600"/>
            <a:ext cx="8229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defRPr/>
            </a:pP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1 . 8,3145 . 273,15/(1,01325. 10</a:t>
            </a:r>
            <a:r>
              <a:rPr lang="en-US" altLang="nl-NL" sz="4400" b="1" baseline="3000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endParaRPr lang="nl-NL" altLang="nl-NL" sz="4400" b="1" baseline="30000" smtClean="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0779" name="Rectangle 11"/>
          <p:cNvSpPr>
            <a:spLocks noChangeArrowheads="1"/>
          </p:cNvSpPr>
          <p:nvPr/>
        </p:nvSpPr>
        <p:spPr bwMode="auto">
          <a:xfrm>
            <a:off x="852488" y="5791200"/>
            <a:ext cx="4419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defRPr/>
            </a:pP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2,2414.10</a:t>
            </a:r>
            <a:r>
              <a:rPr lang="en-US" altLang="nl-NL" sz="4400" b="1" baseline="3000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-2</a:t>
            </a: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m</a:t>
            </a:r>
            <a:r>
              <a:rPr lang="en-US" altLang="nl-NL" sz="4400" b="1" baseline="3000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endParaRPr lang="nl-NL" altLang="nl-NL" sz="4400" b="1" baseline="30000" smtClean="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8027988" y="6400800"/>
            <a:ext cx="11160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nl-NL" altLang="nl-NL" sz="2800">
                <a:solidFill>
                  <a:srgbClr val="000000"/>
                </a:solidFill>
                <a:hlinkClick r:id="rId2" action="ppaction://hlinksldjump"/>
              </a:rPr>
              <a:t>menu</a:t>
            </a:r>
            <a:endParaRPr lang="nl-NL" altLang="nl-NL" sz="2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711494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0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0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0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0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0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0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0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0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60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60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0" grpId="0" autoUpdateAnimBg="0"/>
      <p:bldP spid="160771" grpId="0" autoUpdateAnimBg="0"/>
      <p:bldP spid="160772" grpId="0" autoUpdateAnimBg="0"/>
      <p:bldP spid="160773" grpId="0" autoUpdateAnimBg="0"/>
      <p:bldP spid="160774" grpId="0" autoUpdateAnimBg="0"/>
      <p:bldP spid="160775" grpId="0" autoUpdateAnimBg="0"/>
      <p:bldP spid="160776" grpId="0" autoUpdateAnimBg="0"/>
      <p:bldP spid="160777" grpId="0" autoUpdateAnimBg="0"/>
      <p:bldP spid="160778" grpId="0" autoUpdateAnimBg="0"/>
      <p:bldP spid="160779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ChangeArrowheads="1"/>
          </p:cNvSpPr>
          <p:nvPr/>
        </p:nvSpPr>
        <p:spPr bwMode="auto">
          <a:xfrm>
            <a:off x="152400" y="414338"/>
            <a:ext cx="2819400" cy="76200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nl-NL" sz="4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pV = nRT</a:t>
            </a:r>
            <a:endParaRPr lang="nl-NL" altLang="nl-NL" sz="44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1795" name="Rectangle 3"/>
          <p:cNvSpPr>
            <a:spLocks noChangeArrowheads="1"/>
          </p:cNvSpPr>
          <p:nvPr/>
        </p:nvSpPr>
        <p:spPr bwMode="auto">
          <a:xfrm>
            <a:off x="4462463" y="1609725"/>
            <a:ext cx="4114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defRPr/>
            </a:pPr>
            <a:r>
              <a:rPr lang="en-US" altLang="nl-NL" sz="40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 en T constant:</a:t>
            </a: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nl-NL" altLang="nl-NL" sz="44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61796" name="Group 4"/>
          <p:cNvGrpSpPr>
            <a:grpSpLocks/>
          </p:cNvGrpSpPr>
          <p:nvPr/>
        </p:nvGrpSpPr>
        <p:grpSpPr bwMode="auto">
          <a:xfrm>
            <a:off x="3352800" y="0"/>
            <a:ext cx="2133600" cy="1504950"/>
            <a:chOff x="0" y="588"/>
            <a:chExt cx="1344" cy="948"/>
          </a:xfrm>
        </p:grpSpPr>
        <p:sp>
          <p:nvSpPr>
            <p:cNvPr id="161797" name="Rectangle 5"/>
            <p:cNvSpPr>
              <a:spLocks noChangeArrowheads="1"/>
            </p:cNvSpPr>
            <p:nvPr/>
          </p:nvSpPr>
          <p:spPr bwMode="auto">
            <a:xfrm>
              <a:off x="0" y="588"/>
              <a:ext cx="576" cy="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nl-NL" sz="4400" b="1" smtClean="0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pV</a:t>
              </a:r>
              <a:endParaRPr lang="nl-NL" altLang="nl-NL" sz="4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61798" name="Rectangle 6"/>
            <p:cNvSpPr>
              <a:spLocks noChangeArrowheads="1"/>
            </p:cNvSpPr>
            <p:nvPr/>
          </p:nvSpPr>
          <p:spPr bwMode="auto">
            <a:xfrm>
              <a:off x="0" y="1008"/>
              <a:ext cx="576" cy="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nl-NL" sz="4400" b="1" smtClean="0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nT</a:t>
              </a:r>
              <a:endParaRPr lang="nl-NL" altLang="nl-NL" sz="4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61799" name="Rectangle 7"/>
            <p:cNvSpPr>
              <a:spLocks noChangeArrowheads="1"/>
            </p:cNvSpPr>
            <p:nvPr/>
          </p:nvSpPr>
          <p:spPr bwMode="auto">
            <a:xfrm>
              <a:off x="672" y="864"/>
              <a:ext cx="672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nl-NL" sz="4400" b="1" smtClean="0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= R</a:t>
              </a:r>
              <a:endParaRPr lang="nl-NL" altLang="nl-NL" sz="4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392" name="Line 8"/>
            <p:cNvSpPr>
              <a:spLocks noChangeShapeType="1"/>
            </p:cNvSpPr>
            <p:nvPr/>
          </p:nvSpPr>
          <p:spPr bwMode="auto">
            <a:xfrm>
              <a:off x="0" y="1104"/>
              <a:ext cx="528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61801" name="Group 9"/>
          <p:cNvGrpSpPr>
            <a:grpSpLocks/>
          </p:cNvGrpSpPr>
          <p:nvPr/>
        </p:nvGrpSpPr>
        <p:grpSpPr bwMode="auto">
          <a:xfrm>
            <a:off x="4763" y="1462088"/>
            <a:ext cx="3810000" cy="1581150"/>
            <a:chOff x="192" y="1485"/>
            <a:chExt cx="2400" cy="996"/>
          </a:xfrm>
        </p:grpSpPr>
        <p:grpSp>
          <p:nvGrpSpPr>
            <p:cNvPr id="13380" name="Group 10"/>
            <p:cNvGrpSpPr>
              <a:grpSpLocks/>
            </p:cNvGrpSpPr>
            <p:nvPr/>
          </p:nvGrpSpPr>
          <p:grpSpPr bwMode="auto">
            <a:xfrm>
              <a:off x="192" y="1488"/>
              <a:ext cx="896" cy="993"/>
              <a:chOff x="192" y="1488"/>
              <a:chExt cx="896" cy="993"/>
            </a:xfrm>
          </p:grpSpPr>
          <p:sp>
            <p:nvSpPr>
              <p:cNvPr id="161803" name="Rectangle 11"/>
              <p:cNvSpPr>
                <a:spLocks noChangeArrowheads="1"/>
              </p:cNvSpPr>
              <p:nvPr/>
            </p:nvSpPr>
            <p:spPr bwMode="auto">
              <a:xfrm>
                <a:off x="192" y="1488"/>
                <a:ext cx="798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nl-NL" sz="44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p</a:t>
                </a:r>
                <a:r>
                  <a:rPr lang="en-US" altLang="nl-NL" sz="4400" b="1" baseline="-25000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1</a:t>
                </a:r>
                <a:r>
                  <a:rPr lang="en-US" altLang="nl-NL" sz="44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V</a:t>
                </a:r>
                <a:r>
                  <a:rPr lang="en-US" altLang="nl-NL" sz="4400" b="1" baseline="-25000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1</a:t>
                </a:r>
                <a:endParaRPr lang="nl-NL" altLang="nl-NL" sz="4400" b="1" baseline="-25000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161804" name="Rectangle 12"/>
              <p:cNvSpPr>
                <a:spLocks noChangeArrowheads="1"/>
              </p:cNvSpPr>
              <p:nvPr/>
            </p:nvSpPr>
            <p:spPr bwMode="auto">
              <a:xfrm>
                <a:off x="192" y="2001"/>
                <a:ext cx="868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nl-NL" sz="44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n</a:t>
                </a:r>
                <a:r>
                  <a:rPr lang="en-US" altLang="nl-NL" sz="4400" b="1" baseline="-25000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1</a:t>
                </a:r>
                <a:r>
                  <a:rPr lang="en-US" altLang="nl-NL" sz="44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</a:t>
                </a:r>
                <a:r>
                  <a:rPr lang="en-US" altLang="nl-NL" sz="4400" b="1" baseline="-25000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1</a:t>
                </a:r>
                <a:endParaRPr lang="nl-NL" altLang="nl-NL" sz="4400" b="1" baseline="-25000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13388" name="Line 13"/>
              <p:cNvSpPr>
                <a:spLocks noChangeShapeType="1"/>
              </p:cNvSpPr>
              <p:nvPr/>
            </p:nvSpPr>
            <p:spPr bwMode="auto">
              <a:xfrm>
                <a:off x="248" y="2070"/>
                <a:ext cx="840" cy="0"/>
              </a:xfrm>
              <a:prstGeom prst="line">
                <a:avLst/>
              </a:prstGeom>
              <a:noFill/>
              <a:ln w="5715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3381" name="Group 14"/>
            <p:cNvGrpSpPr>
              <a:grpSpLocks/>
            </p:cNvGrpSpPr>
            <p:nvPr/>
          </p:nvGrpSpPr>
          <p:grpSpPr bwMode="auto">
            <a:xfrm>
              <a:off x="1696" y="1485"/>
              <a:ext cx="896" cy="993"/>
              <a:chOff x="192" y="1488"/>
              <a:chExt cx="896" cy="993"/>
            </a:xfrm>
          </p:grpSpPr>
          <p:sp>
            <p:nvSpPr>
              <p:cNvPr id="161807" name="Rectangle 15"/>
              <p:cNvSpPr>
                <a:spLocks noChangeArrowheads="1"/>
              </p:cNvSpPr>
              <p:nvPr/>
            </p:nvSpPr>
            <p:spPr bwMode="auto">
              <a:xfrm>
                <a:off x="192" y="1488"/>
                <a:ext cx="798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nl-NL" sz="44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p</a:t>
                </a:r>
                <a:r>
                  <a:rPr lang="en-US" altLang="nl-NL" sz="4400" b="1" baseline="-25000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2</a:t>
                </a:r>
                <a:r>
                  <a:rPr lang="en-US" altLang="nl-NL" sz="44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V</a:t>
                </a:r>
                <a:r>
                  <a:rPr lang="en-US" altLang="nl-NL" sz="4400" b="1" baseline="-25000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2</a:t>
                </a:r>
                <a:endParaRPr lang="nl-NL" altLang="nl-NL" sz="4400" b="1" baseline="-25000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161808" name="Rectangle 16"/>
              <p:cNvSpPr>
                <a:spLocks noChangeArrowheads="1"/>
              </p:cNvSpPr>
              <p:nvPr/>
            </p:nvSpPr>
            <p:spPr bwMode="auto">
              <a:xfrm>
                <a:off x="192" y="2001"/>
                <a:ext cx="868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nl-NL" sz="44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n</a:t>
                </a:r>
                <a:r>
                  <a:rPr lang="en-US" altLang="nl-NL" sz="4400" b="1" baseline="-25000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2</a:t>
                </a:r>
                <a:r>
                  <a:rPr lang="en-US" altLang="nl-NL" sz="44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</a:t>
                </a:r>
                <a:r>
                  <a:rPr lang="en-US" altLang="nl-NL" sz="4400" b="1" baseline="-25000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2</a:t>
                </a:r>
                <a:endParaRPr lang="nl-NL" altLang="nl-NL" sz="4400" b="1" baseline="-25000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13385" name="Line 17"/>
              <p:cNvSpPr>
                <a:spLocks noChangeShapeType="1"/>
              </p:cNvSpPr>
              <p:nvPr/>
            </p:nvSpPr>
            <p:spPr bwMode="auto">
              <a:xfrm>
                <a:off x="248" y="2070"/>
                <a:ext cx="840" cy="0"/>
              </a:xfrm>
              <a:prstGeom prst="line">
                <a:avLst/>
              </a:prstGeom>
              <a:noFill/>
              <a:ln w="5715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61810" name="Rectangle 18"/>
            <p:cNvSpPr>
              <a:spLocks noChangeArrowheads="1"/>
            </p:cNvSpPr>
            <p:nvPr/>
          </p:nvSpPr>
          <p:spPr bwMode="auto">
            <a:xfrm>
              <a:off x="1248" y="1824"/>
              <a:ext cx="480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nl-NL" sz="4400" b="1" smtClean="0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=</a:t>
              </a:r>
              <a:endParaRPr lang="nl-NL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sp>
        <p:nvSpPr>
          <p:cNvPr id="161811" name="Rectangle 19"/>
          <p:cNvSpPr>
            <a:spLocks noChangeArrowheads="1"/>
          </p:cNvSpPr>
          <p:nvPr/>
        </p:nvSpPr>
        <p:spPr bwMode="auto">
          <a:xfrm>
            <a:off x="4462463" y="2133600"/>
            <a:ext cx="4114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defRPr/>
            </a:pPr>
            <a:r>
              <a:rPr lang="en-US" altLang="nl-NL" sz="40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Boyle!</a:t>
            </a: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nl-NL" altLang="nl-NL" sz="44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1812" name="Rectangle 20"/>
          <p:cNvSpPr>
            <a:spLocks noChangeArrowheads="1"/>
          </p:cNvSpPr>
          <p:nvPr/>
        </p:nvSpPr>
        <p:spPr bwMode="auto">
          <a:xfrm>
            <a:off x="4448175" y="3424238"/>
            <a:ext cx="4114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defRPr/>
            </a:pPr>
            <a:r>
              <a:rPr lang="en-US" altLang="nl-NL" sz="40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 en V constant:</a:t>
            </a: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nl-NL" altLang="nl-NL" sz="44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61813" name="Group 21"/>
          <p:cNvGrpSpPr>
            <a:grpSpLocks/>
          </p:cNvGrpSpPr>
          <p:nvPr/>
        </p:nvGrpSpPr>
        <p:grpSpPr bwMode="auto">
          <a:xfrm>
            <a:off x="-14288" y="3290888"/>
            <a:ext cx="3810001" cy="1581150"/>
            <a:chOff x="192" y="1485"/>
            <a:chExt cx="2400" cy="996"/>
          </a:xfrm>
        </p:grpSpPr>
        <p:grpSp>
          <p:nvGrpSpPr>
            <p:cNvPr id="13371" name="Group 22"/>
            <p:cNvGrpSpPr>
              <a:grpSpLocks/>
            </p:cNvGrpSpPr>
            <p:nvPr/>
          </p:nvGrpSpPr>
          <p:grpSpPr bwMode="auto">
            <a:xfrm>
              <a:off x="192" y="1488"/>
              <a:ext cx="896" cy="993"/>
              <a:chOff x="192" y="1488"/>
              <a:chExt cx="896" cy="993"/>
            </a:xfrm>
          </p:grpSpPr>
          <p:sp>
            <p:nvSpPr>
              <p:cNvPr id="161815" name="Rectangle 23"/>
              <p:cNvSpPr>
                <a:spLocks noChangeArrowheads="1"/>
              </p:cNvSpPr>
              <p:nvPr/>
            </p:nvSpPr>
            <p:spPr bwMode="auto">
              <a:xfrm>
                <a:off x="192" y="1488"/>
                <a:ext cx="798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nl-NL" sz="44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p</a:t>
                </a:r>
                <a:r>
                  <a:rPr lang="en-US" altLang="nl-NL" sz="4400" b="1" baseline="-25000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1</a:t>
                </a:r>
                <a:r>
                  <a:rPr lang="en-US" altLang="nl-NL" sz="44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V</a:t>
                </a:r>
                <a:r>
                  <a:rPr lang="en-US" altLang="nl-NL" sz="4400" b="1" baseline="-25000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1</a:t>
                </a:r>
                <a:endParaRPr lang="nl-NL" altLang="nl-NL" sz="4400" b="1" baseline="-25000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161816" name="Rectangle 24"/>
              <p:cNvSpPr>
                <a:spLocks noChangeArrowheads="1"/>
              </p:cNvSpPr>
              <p:nvPr/>
            </p:nvSpPr>
            <p:spPr bwMode="auto">
              <a:xfrm>
                <a:off x="192" y="2001"/>
                <a:ext cx="868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nl-NL" sz="44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n</a:t>
                </a:r>
                <a:r>
                  <a:rPr lang="en-US" altLang="nl-NL" sz="4400" b="1" baseline="-25000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1</a:t>
                </a:r>
                <a:r>
                  <a:rPr lang="en-US" altLang="nl-NL" sz="44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</a:t>
                </a:r>
                <a:r>
                  <a:rPr lang="en-US" altLang="nl-NL" sz="4400" b="1" baseline="-25000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1</a:t>
                </a:r>
                <a:endParaRPr lang="nl-NL" altLang="nl-NL" sz="4400" b="1" baseline="-25000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13379" name="Line 25"/>
              <p:cNvSpPr>
                <a:spLocks noChangeShapeType="1"/>
              </p:cNvSpPr>
              <p:nvPr/>
            </p:nvSpPr>
            <p:spPr bwMode="auto">
              <a:xfrm>
                <a:off x="248" y="2070"/>
                <a:ext cx="840" cy="0"/>
              </a:xfrm>
              <a:prstGeom prst="line">
                <a:avLst/>
              </a:prstGeom>
              <a:noFill/>
              <a:ln w="5715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3372" name="Group 26"/>
            <p:cNvGrpSpPr>
              <a:grpSpLocks/>
            </p:cNvGrpSpPr>
            <p:nvPr/>
          </p:nvGrpSpPr>
          <p:grpSpPr bwMode="auto">
            <a:xfrm>
              <a:off x="1696" y="1485"/>
              <a:ext cx="896" cy="993"/>
              <a:chOff x="192" y="1488"/>
              <a:chExt cx="896" cy="993"/>
            </a:xfrm>
          </p:grpSpPr>
          <p:sp>
            <p:nvSpPr>
              <p:cNvPr id="161819" name="Rectangle 27"/>
              <p:cNvSpPr>
                <a:spLocks noChangeArrowheads="1"/>
              </p:cNvSpPr>
              <p:nvPr/>
            </p:nvSpPr>
            <p:spPr bwMode="auto">
              <a:xfrm>
                <a:off x="192" y="1488"/>
                <a:ext cx="798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nl-NL" sz="44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p</a:t>
                </a:r>
                <a:r>
                  <a:rPr lang="en-US" altLang="nl-NL" sz="4400" b="1" baseline="-25000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2</a:t>
                </a:r>
                <a:r>
                  <a:rPr lang="en-US" altLang="nl-NL" sz="44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V</a:t>
                </a:r>
                <a:r>
                  <a:rPr lang="en-US" altLang="nl-NL" sz="4400" b="1" baseline="-25000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2</a:t>
                </a:r>
                <a:endParaRPr lang="nl-NL" altLang="nl-NL" sz="4400" b="1" baseline="-25000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161820" name="Rectangle 28"/>
              <p:cNvSpPr>
                <a:spLocks noChangeArrowheads="1"/>
              </p:cNvSpPr>
              <p:nvPr/>
            </p:nvSpPr>
            <p:spPr bwMode="auto">
              <a:xfrm>
                <a:off x="192" y="2001"/>
                <a:ext cx="868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nl-NL" sz="44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n</a:t>
                </a:r>
                <a:r>
                  <a:rPr lang="en-US" altLang="nl-NL" sz="4400" b="1" baseline="-25000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2</a:t>
                </a:r>
                <a:r>
                  <a:rPr lang="en-US" altLang="nl-NL" sz="44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</a:t>
                </a:r>
                <a:r>
                  <a:rPr lang="en-US" altLang="nl-NL" sz="4400" b="1" baseline="-25000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2</a:t>
                </a:r>
                <a:endParaRPr lang="nl-NL" altLang="nl-NL" sz="4400" b="1" baseline="-25000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13376" name="Line 29"/>
              <p:cNvSpPr>
                <a:spLocks noChangeShapeType="1"/>
              </p:cNvSpPr>
              <p:nvPr/>
            </p:nvSpPr>
            <p:spPr bwMode="auto">
              <a:xfrm>
                <a:off x="248" y="2070"/>
                <a:ext cx="840" cy="0"/>
              </a:xfrm>
              <a:prstGeom prst="line">
                <a:avLst/>
              </a:prstGeom>
              <a:noFill/>
              <a:ln w="5715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61822" name="Rectangle 30"/>
            <p:cNvSpPr>
              <a:spLocks noChangeArrowheads="1"/>
            </p:cNvSpPr>
            <p:nvPr/>
          </p:nvSpPr>
          <p:spPr bwMode="auto">
            <a:xfrm>
              <a:off x="1248" y="1824"/>
              <a:ext cx="480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nl-NL" sz="4400" b="1" smtClean="0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=</a:t>
              </a:r>
              <a:endParaRPr lang="nl-NL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sp>
        <p:nvSpPr>
          <p:cNvPr id="161823" name="Rectangle 31"/>
          <p:cNvSpPr>
            <a:spLocks noChangeArrowheads="1"/>
          </p:cNvSpPr>
          <p:nvPr/>
        </p:nvSpPr>
        <p:spPr bwMode="auto">
          <a:xfrm>
            <a:off x="4448175" y="3948113"/>
            <a:ext cx="4114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defRPr/>
            </a:pPr>
            <a:r>
              <a:rPr lang="en-US" altLang="nl-NL" sz="40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Gay-Lussac! </a:t>
            </a:r>
            <a:endParaRPr lang="nl-NL" altLang="nl-NL" sz="40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1824" name="Rectangle 32"/>
          <p:cNvSpPr>
            <a:spLocks noChangeArrowheads="1"/>
          </p:cNvSpPr>
          <p:nvPr/>
        </p:nvSpPr>
        <p:spPr bwMode="auto">
          <a:xfrm>
            <a:off x="4386263" y="5191125"/>
            <a:ext cx="4114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defRPr/>
            </a:pPr>
            <a:r>
              <a:rPr lang="en-US" altLang="nl-NL" sz="40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 constant:</a:t>
            </a: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nl-NL" altLang="nl-NL" sz="44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61825" name="Group 33"/>
          <p:cNvGrpSpPr>
            <a:grpSpLocks/>
          </p:cNvGrpSpPr>
          <p:nvPr/>
        </p:nvGrpSpPr>
        <p:grpSpPr bwMode="auto">
          <a:xfrm>
            <a:off x="0" y="5043488"/>
            <a:ext cx="3810000" cy="1581150"/>
            <a:chOff x="192" y="1485"/>
            <a:chExt cx="2400" cy="996"/>
          </a:xfrm>
        </p:grpSpPr>
        <p:grpSp>
          <p:nvGrpSpPr>
            <p:cNvPr id="13362" name="Group 34"/>
            <p:cNvGrpSpPr>
              <a:grpSpLocks/>
            </p:cNvGrpSpPr>
            <p:nvPr/>
          </p:nvGrpSpPr>
          <p:grpSpPr bwMode="auto">
            <a:xfrm>
              <a:off x="192" y="1488"/>
              <a:ext cx="896" cy="993"/>
              <a:chOff x="192" y="1488"/>
              <a:chExt cx="896" cy="993"/>
            </a:xfrm>
          </p:grpSpPr>
          <p:sp>
            <p:nvSpPr>
              <p:cNvPr id="161827" name="Rectangle 35"/>
              <p:cNvSpPr>
                <a:spLocks noChangeArrowheads="1"/>
              </p:cNvSpPr>
              <p:nvPr/>
            </p:nvSpPr>
            <p:spPr bwMode="auto">
              <a:xfrm>
                <a:off x="192" y="1488"/>
                <a:ext cx="798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nl-NL" sz="44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p</a:t>
                </a:r>
                <a:r>
                  <a:rPr lang="en-US" altLang="nl-NL" sz="4400" b="1" baseline="-25000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1</a:t>
                </a:r>
                <a:r>
                  <a:rPr lang="en-US" altLang="nl-NL" sz="44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V</a:t>
                </a:r>
                <a:r>
                  <a:rPr lang="en-US" altLang="nl-NL" sz="4400" b="1" baseline="-25000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1</a:t>
                </a:r>
                <a:endParaRPr lang="nl-NL" altLang="nl-NL" sz="4400" b="1" baseline="-25000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161828" name="Rectangle 36"/>
              <p:cNvSpPr>
                <a:spLocks noChangeArrowheads="1"/>
              </p:cNvSpPr>
              <p:nvPr/>
            </p:nvSpPr>
            <p:spPr bwMode="auto">
              <a:xfrm>
                <a:off x="192" y="2001"/>
                <a:ext cx="868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nl-NL" sz="44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n</a:t>
                </a:r>
                <a:r>
                  <a:rPr lang="en-US" altLang="nl-NL" sz="4400" b="1" baseline="-25000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1</a:t>
                </a:r>
                <a:r>
                  <a:rPr lang="en-US" altLang="nl-NL" sz="44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</a:t>
                </a:r>
                <a:r>
                  <a:rPr lang="en-US" altLang="nl-NL" sz="4400" b="1" baseline="-25000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1</a:t>
                </a:r>
                <a:endParaRPr lang="nl-NL" altLang="nl-NL" sz="4400" b="1" baseline="-25000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13370" name="Line 37"/>
              <p:cNvSpPr>
                <a:spLocks noChangeShapeType="1"/>
              </p:cNvSpPr>
              <p:nvPr/>
            </p:nvSpPr>
            <p:spPr bwMode="auto">
              <a:xfrm>
                <a:off x="248" y="2070"/>
                <a:ext cx="840" cy="0"/>
              </a:xfrm>
              <a:prstGeom prst="line">
                <a:avLst/>
              </a:prstGeom>
              <a:noFill/>
              <a:ln w="5715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3363" name="Group 38"/>
            <p:cNvGrpSpPr>
              <a:grpSpLocks/>
            </p:cNvGrpSpPr>
            <p:nvPr/>
          </p:nvGrpSpPr>
          <p:grpSpPr bwMode="auto">
            <a:xfrm>
              <a:off x="1696" y="1485"/>
              <a:ext cx="896" cy="993"/>
              <a:chOff x="192" y="1488"/>
              <a:chExt cx="896" cy="993"/>
            </a:xfrm>
          </p:grpSpPr>
          <p:sp>
            <p:nvSpPr>
              <p:cNvPr id="161831" name="Rectangle 39"/>
              <p:cNvSpPr>
                <a:spLocks noChangeArrowheads="1"/>
              </p:cNvSpPr>
              <p:nvPr/>
            </p:nvSpPr>
            <p:spPr bwMode="auto">
              <a:xfrm>
                <a:off x="192" y="1488"/>
                <a:ext cx="798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nl-NL" sz="44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p</a:t>
                </a:r>
                <a:r>
                  <a:rPr lang="en-US" altLang="nl-NL" sz="4400" b="1" baseline="-25000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2</a:t>
                </a:r>
                <a:r>
                  <a:rPr lang="en-US" altLang="nl-NL" sz="44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V</a:t>
                </a:r>
                <a:r>
                  <a:rPr lang="en-US" altLang="nl-NL" sz="4400" b="1" baseline="-25000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2</a:t>
                </a:r>
                <a:endParaRPr lang="nl-NL" altLang="nl-NL" sz="4400" b="1" baseline="-25000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161832" name="Rectangle 40"/>
              <p:cNvSpPr>
                <a:spLocks noChangeArrowheads="1"/>
              </p:cNvSpPr>
              <p:nvPr/>
            </p:nvSpPr>
            <p:spPr bwMode="auto">
              <a:xfrm>
                <a:off x="192" y="2001"/>
                <a:ext cx="868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nl-NL" sz="44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n</a:t>
                </a:r>
                <a:r>
                  <a:rPr lang="en-US" altLang="nl-NL" sz="4400" b="1" baseline="-25000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2</a:t>
                </a:r>
                <a:r>
                  <a:rPr lang="en-US" altLang="nl-NL" sz="44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</a:t>
                </a:r>
                <a:r>
                  <a:rPr lang="en-US" altLang="nl-NL" sz="4400" b="1" baseline="-25000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2</a:t>
                </a:r>
                <a:endParaRPr lang="nl-NL" altLang="nl-NL" sz="4400" b="1" baseline="-25000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13367" name="Line 41"/>
              <p:cNvSpPr>
                <a:spLocks noChangeShapeType="1"/>
              </p:cNvSpPr>
              <p:nvPr/>
            </p:nvSpPr>
            <p:spPr bwMode="auto">
              <a:xfrm>
                <a:off x="248" y="2070"/>
                <a:ext cx="840" cy="0"/>
              </a:xfrm>
              <a:prstGeom prst="line">
                <a:avLst/>
              </a:prstGeom>
              <a:noFill/>
              <a:ln w="5715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61834" name="Rectangle 42"/>
            <p:cNvSpPr>
              <a:spLocks noChangeArrowheads="1"/>
            </p:cNvSpPr>
            <p:nvPr/>
          </p:nvSpPr>
          <p:spPr bwMode="auto">
            <a:xfrm>
              <a:off x="1248" y="1824"/>
              <a:ext cx="480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nl-NL" sz="4400" b="1" smtClean="0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=</a:t>
              </a:r>
              <a:endParaRPr lang="nl-NL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sp>
        <p:nvSpPr>
          <p:cNvPr id="161835" name="Rectangle 43"/>
          <p:cNvSpPr>
            <a:spLocks noChangeArrowheads="1"/>
          </p:cNvSpPr>
          <p:nvPr/>
        </p:nvSpPr>
        <p:spPr bwMode="auto">
          <a:xfrm>
            <a:off x="4386263" y="5715000"/>
            <a:ext cx="4572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defRPr/>
            </a:pPr>
            <a:r>
              <a:rPr lang="en-US" altLang="nl-NL" sz="40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Boyle Gay-Lussac!</a:t>
            </a: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nl-NL" altLang="nl-NL" sz="44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61836" name="Group 44"/>
          <p:cNvGrpSpPr>
            <a:grpSpLocks/>
          </p:cNvGrpSpPr>
          <p:nvPr/>
        </p:nvGrpSpPr>
        <p:grpSpPr bwMode="auto">
          <a:xfrm>
            <a:off x="4763" y="2438400"/>
            <a:ext cx="2971800" cy="642938"/>
            <a:chOff x="2880" y="1536"/>
            <a:chExt cx="1872" cy="405"/>
          </a:xfrm>
        </p:grpSpPr>
        <p:grpSp>
          <p:nvGrpSpPr>
            <p:cNvPr id="13356" name="Group 45"/>
            <p:cNvGrpSpPr>
              <a:grpSpLocks/>
            </p:cNvGrpSpPr>
            <p:nvPr/>
          </p:nvGrpSpPr>
          <p:grpSpPr bwMode="auto">
            <a:xfrm>
              <a:off x="2880" y="1536"/>
              <a:ext cx="288" cy="384"/>
              <a:chOff x="2928" y="1584"/>
              <a:chExt cx="288" cy="384"/>
            </a:xfrm>
          </p:grpSpPr>
          <p:sp>
            <p:nvSpPr>
              <p:cNvPr id="13360" name="Line 46"/>
              <p:cNvSpPr>
                <a:spLocks noChangeShapeType="1"/>
              </p:cNvSpPr>
              <p:nvPr/>
            </p:nvSpPr>
            <p:spPr bwMode="auto">
              <a:xfrm rot="-153777">
                <a:off x="2928" y="1584"/>
                <a:ext cx="288" cy="336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3361" name="Line 47"/>
              <p:cNvSpPr>
                <a:spLocks noChangeShapeType="1"/>
              </p:cNvSpPr>
              <p:nvPr/>
            </p:nvSpPr>
            <p:spPr bwMode="auto">
              <a:xfrm rot="685627" flipH="1">
                <a:off x="2976" y="1584"/>
                <a:ext cx="192" cy="38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3357" name="Group 48"/>
            <p:cNvGrpSpPr>
              <a:grpSpLocks/>
            </p:cNvGrpSpPr>
            <p:nvPr/>
          </p:nvGrpSpPr>
          <p:grpSpPr bwMode="auto">
            <a:xfrm>
              <a:off x="4464" y="1557"/>
              <a:ext cx="288" cy="384"/>
              <a:chOff x="2928" y="1584"/>
              <a:chExt cx="288" cy="384"/>
            </a:xfrm>
          </p:grpSpPr>
          <p:sp>
            <p:nvSpPr>
              <p:cNvPr id="13358" name="Line 49"/>
              <p:cNvSpPr>
                <a:spLocks noChangeShapeType="1"/>
              </p:cNvSpPr>
              <p:nvPr/>
            </p:nvSpPr>
            <p:spPr bwMode="auto">
              <a:xfrm rot="-153777">
                <a:off x="2928" y="1584"/>
                <a:ext cx="288" cy="336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3359" name="Line 50"/>
              <p:cNvSpPr>
                <a:spLocks noChangeShapeType="1"/>
              </p:cNvSpPr>
              <p:nvPr/>
            </p:nvSpPr>
            <p:spPr bwMode="auto">
              <a:xfrm rot="685627" flipH="1">
                <a:off x="2976" y="1584"/>
                <a:ext cx="192" cy="38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61843" name="Group 51"/>
          <p:cNvGrpSpPr>
            <a:grpSpLocks/>
          </p:cNvGrpSpPr>
          <p:nvPr/>
        </p:nvGrpSpPr>
        <p:grpSpPr bwMode="auto">
          <a:xfrm>
            <a:off x="614363" y="2438400"/>
            <a:ext cx="2971800" cy="642938"/>
            <a:chOff x="3264" y="1536"/>
            <a:chExt cx="1872" cy="405"/>
          </a:xfrm>
        </p:grpSpPr>
        <p:grpSp>
          <p:nvGrpSpPr>
            <p:cNvPr id="13350" name="Group 52"/>
            <p:cNvGrpSpPr>
              <a:grpSpLocks/>
            </p:cNvGrpSpPr>
            <p:nvPr/>
          </p:nvGrpSpPr>
          <p:grpSpPr bwMode="auto">
            <a:xfrm>
              <a:off x="3264" y="1536"/>
              <a:ext cx="288" cy="384"/>
              <a:chOff x="2928" y="1584"/>
              <a:chExt cx="288" cy="384"/>
            </a:xfrm>
          </p:grpSpPr>
          <p:sp>
            <p:nvSpPr>
              <p:cNvPr id="13354" name="Line 53"/>
              <p:cNvSpPr>
                <a:spLocks noChangeShapeType="1"/>
              </p:cNvSpPr>
              <p:nvPr/>
            </p:nvSpPr>
            <p:spPr bwMode="auto">
              <a:xfrm rot="-153777">
                <a:off x="2928" y="1584"/>
                <a:ext cx="288" cy="336"/>
              </a:xfrm>
              <a:prstGeom prst="line">
                <a:avLst/>
              </a:prstGeom>
              <a:noFill/>
              <a:ln w="5715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3355" name="Line 54"/>
              <p:cNvSpPr>
                <a:spLocks noChangeShapeType="1"/>
              </p:cNvSpPr>
              <p:nvPr/>
            </p:nvSpPr>
            <p:spPr bwMode="auto">
              <a:xfrm rot="685627" flipH="1">
                <a:off x="2976" y="1584"/>
                <a:ext cx="192" cy="384"/>
              </a:xfrm>
              <a:prstGeom prst="line">
                <a:avLst/>
              </a:prstGeom>
              <a:noFill/>
              <a:ln w="5715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3351" name="Group 55"/>
            <p:cNvGrpSpPr>
              <a:grpSpLocks/>
            </p:cNvGrpSpPr>
            <p:nvPr/>
          </p:nvGrpSpPr>
          <p:grpSpPr bwMode="auto">
            <a:xfrm>
              <a:off x="4848" y="1557"/>
              <a:ext cx="288" cy="384"/>
              <a:chOff x="2928" y="1584"/>
              <a:chExt cx="288" cy="384"/>
            </a:xfrm>
          </p:grpSpPr>
          <p:sp>
            <p:nvSpPr>
              <p:cNvPr id="13352" name="Line 56"/>
              <p:cNvSpPr>
                <a:spLocks noChangeShapeType="1"/>
              </p:cNvSpPr>
              <p:nvPr/>
            </p:nvSpPr>
            <p:spPr bwMode="auto">
              <a:xfrm rot="-153777">
                <a:off x="2928" y="1584"/>
                <a:ext cx="288" cy="336"/>
              </a:xfrm>
              <a:prstGeom prst="line">
                <a:avLst/>
              </a:prstGeom>
              <a:noFill/>
              <a:ln w="5715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3353" name="Line 57"/>
              <p:cNvSpPr>
                <a:spLocks noChangeShapeType="1"/>
              </p:cNvSpPr>
              <p:nvPr/>
            </p:nvSpPr>
            <p:spPr bwMode="auto">
              <a:xfrm rot="685627" flipH="1">
                <a:off x="2976" y="1584"/>
                <a:ext cx="192" cy="384"/>
              </a:xfrm>
              <a:prstGeom prst="line">
                <a:avLst/>
              </a:prstGeom>
              <a:noFill/>
              <a:ln w="5715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61850" name="Group 58"/>
          <p:cNvGrpSpPr>
            <a:grpSpLocks/>
          </p:cNvGrpSpPr>
          <p:nvPr/>
        </p:nvGrpSpPr>
        <p:grpSpPr bwMode="auto">
          <a:xfrm>
            <a:off x="-14288" y="4319588"/>
            <a:ext cx="2895601" cy="633412"/>
            <a:chOff x="2880" y="2721"/>
            <a:chExt cx="1824" cy="399"/>
          </a:xfrm>
        </p:grpSpPr>
        <p:grpSp>
          <p:nvGrpSpPr>
            <p:cNvPr id="13344" name="Group 59"/>
            <p:cNvGrpSpPr>
              <a:grpSpLocks/>
            </p:cNvGrpSpPr>
            <p:nvPr/>
          </p:nvGrpSpPr>
          <p:grpSpPr bwMode="auto">
            <a:xfrm>
              <a:off x="2880" y="2721"/>
              <a:ext cx="288" cy="384"/>
              <a:chOff x="2928" y="1584"/>
              <a:chExt cx="288" cy="384"/>
            </a:xfrm>
          </p:grpSpPr>
          <p:sp>
            <p:nvSpPr>
              <p:cNvPr id="13348" name="Line 60"/>
              <p:cNvSpPr>
                <a:spLocks noChangeShapeType="1"/>
              </p:cNvSpPr>
              <p:nvPr/>
            </p:nvSpPr>
            <p:spPr bwMode="auto">
              <a:xfrm rot="-153777">
                <a:off x="2928" y="1584"/>
                <a:ext cx="288" cy="336"/>
              </a:xfrm>
              <a:prstGeom prst="line">
                <a:avLst/>
              </a:prstGeom>
              <a:noFill/>
              <a:ln w="5715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3349" name="Line 61"/>
              <p:cNvSpPr>
                <a:spLocks noChangeShapeType="1"/>
              </p:cNvSpPr>
              <p:nvPr/>
            </p:nvSpPr>
            <p:spPr bwMode="auto">
              <a:xfrm rot="685627" flipH="1">
                <a:off x="2976" y="1584"/>
                <a:ext cx="192" cy="384"/>
              </a:xfrm>
              <a:prstGeom prst="line">
                <a:avLst/>
              </a:prstGeom>
              <a:noFill/>
              <a:ln w="5715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3345" name="Group 62"/>
            <p:cNvGrpSpPr>
              <a:grpSpLocks/>
            </p:cNvGrpSpPr>
            <p:nvPr/>
          </p:nvGrpSpPr>
          <p:grpSpPr bwMode="auto">
            <a:xfrm>
              <a:off x="4416" y="2736"/>
              <a:ext cx="288" cy="384"/>
              <a:chOff x="2928" y="1584"/>
              <a:chExt cx="288" cy="384"/>
            </a:xfrm>
          </p:grpSpPr>
          <p:sp>
            <p:nvSpPr>
              <p:cNvPr id="13346" name="Line 63"/>
              <p:cNvSpPr>
                <a:spLocks noChangeShapeType="1"/>
              </p:cNvSpPr>
              <p:nvPr/>
            </p:nvSpPr>
            <p:spPr bwMode="auto">
              <a:xfrm rot="-153777">
                <a:off x="2928" y="1584"/>
                <a:ext cx="288" cy="336"/>
              </a:xfrm>
              <a:prstGeom prst="line">
                <a:avLst/>
              </a:prstGeom>
              <a:noFill/>
              <a:ln w="5715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3347" name="Line 64"/>
              <p:cNvSpPr>
                <a:spLocks noChangeShapeType="1"/>
              </p:cNvSpPr>
              <p:nvPr/>
            </p:nvSpPr>
            <p:spPr bwMode="auto">
              <a:xfrm rot="685627" flipH="1">
                <a:off x="2976" y="1584"/>
                <a:ext cx="192" cy="384"/>
              </a:xfrm>
              <a:prstGeom prst="line">
                <a:avLst/>
              </a:prstGeom>
              <a:noFill/>
              <a:ln w="5715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61857" name="Group 65"/>
          <p:cNvGrpSpPr>
            <a:grpSpLocks/>
          </p:cNvGrpSpPr>
          <p:nvPr/>
        </p:nvGrpSpPr>
        <p:grpSpPr bwMode="auto">
          <a:xfrm>
            <a:off x="600075" y="3429000"/>
            <a:ext cx="2890838" cy="609600"/>
            <a:chOff x="3267" y="2160"/>
            <a:chExt cx="1821" cy="384"/>
          </a:xfrm>
        </p:grpSpPr>
        <p:grpSp>
          <p:nvGrpSpPr>
            <p:cNvPr id="13338" name="Group 66"/>
            <p:cNvGrpSpPr>
              <a:grpSpLocks/>
            </p:cNvGrpSpPr>
            <p:nvPr/>
          </p:nvGrpSpPr>
          <p:grpSpPr bwMode="auto">
            <a:xfrm>
              <a:off x="3267" y="2160"/>
              <a:ext cx="288" cy="384"/>
              <a:chOff x="2928" y="1584"/>
              <a:chExt cx="288" cy="384"/>
            </a:xfrm>
          </p:grpSpPr>
          <p:sp>
            <p:nvSpPr>
              <p:cNvPr id="13342" name="Line 67"/>
              <p:cNvSpPr>
                <a:spLocks noChangeShapeType="1"/>
              </p:cNvSpPr>
              <p:nvPr/>
            </p:nvSpPr>
            <p:spPr bwMode="auto">
              <a:xfrm rot="-153777">
                <a:off x="2928" y="1584"/>
                <a:ext cx="288" cy="336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3343" name="Line 68"/>
              <p:cNvSpPr>
                <a:spLocks noChangeShapeType="1"/>
              </p:cNvSpPr>
              <p:nvPr/>
            </p:nvSpPr>
            <p:spPr bwMode="auto">
              <a:xfrm rot="685627" flipH="1">
                <a:off x="2976" y="1584"/>
                <a:ext cx="192" cy="38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3339" name="Group 69"/>
            <p:cNvGrpSpPr>
              <a:grpSpLocks/>
            </p:cNvGrpSpPr>
            <p:nvPr/>
          </p:nvGrpSpPr>
          <p:grpSpPr bwMode="auto">
            <a:xfrm>
              <a:off x="4800" y="2160"/>
              <a:ext cx="288" cy="384"/>
              <a:chOff x="2928" y="1584"/>
              <a:chExt cx="288" cy="384"/>
            </a:xfrm>
          </p:grpSpPr>
          <p:sp>
            <p:nvSpPr>
              <p:cNvPr id="13340" name="Line 70"/>
              <p:cNvSpPr>
                <a:spLocks noChangeShapeType="1"/>
              </p:cNvSpPr>
              <p:nvPr/>
            </p:nvSpPr>
            <p:spPr bwMode="auto">
              <a:xfrm rot="-153777">
                <a:off x="2928" y="1584"/>
                <a:ext cx="288" cy="336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3341" name="Line 71"/>
              <p:cNvSpPr>
                <a:spLocks noChangeShapeType="1"/>
              </p:cNvSpPr>
              <p:nvPr/>
            </p:nvSpPr>
            <p:spPr bwMode="auto">
              <a:xfrm rot="685627" flipH="1">
                <a:off x="2976" y="1584"/>
                <a:ext cx="192" cy="38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61864" name="Group 72"/>
          <p:cNvGrpSpPr>
            <a:grpSpLocks/>
          </p:cNvGrpSpPr>
          <p:nvPr/>
        </p:nvGrpSpPr>
        <p:grpSpPr bwMode="auto">
          <a:xfrm>
            <a:off x="76200" y="6096000"/>
            <a:ext cx="2819400" cy="609600"/>
            <a:chOff x="2976" y="3840"/>
            <a:chExt cx="1776" cy="384"/>
          </a:xfrm>
        </p:grpSpPr>
        <p:grpSp>
          <p:nvGrpSpPr>
            <p:cNvPr id="13332" name="Group 73"/>
            <p:cNvGrpSpPr>
              <a:grpSpLocks/>
            </p:cNvGrpSpPr>
            <p:nvPr/>
          </p:nvGrpSpPr>
          <p:grpSpPr bwMode="auto">
            <a:xfrm>
              <a:off x="2976" y="3840"/>
              <a:ext cx="288" cy="384"/>
              <a:chOff x="2928" y="1584"/>
              <a:chExt cx="288" cy="384"/>
            </a:xfrm>
          </p:grpSpPr>
          <p:sp>
            <p:nvSpPr>
              <p:cNvPr id="13336" name="Line 74"/>
              <p:cNvSpPr>
                <a:spLocks noChangeShapeType="1"/>
              </p:cNvSpPr>
              <p:nvPr/>
            </p:nvSpPr>
            <p:spPr bwMode="auto">
              <a:xfrm rot="-153777">
                <a:off x="2928" y="1584"/>
                <a:ext cx="288" cy="336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3337" name="Line 75"/>
              <p:cNvSpPr>
                <a:spLocks noChangeShapeType="1"/>
              </p:cNvSpPr>
              <p:nvPr/>
            </p:nvSpPr>
            <p:spPr bwMode="auto">
              <a:xfrm rot="685627" flipH="1">
                <a:off x="2976" y="1584"/>
                <a:ext cx="192" cy="38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3333" name="Group 76"/>
            <p:cNvGrpSpPr>
              <a:grpSpLocks/>
            </p:cNvGrpSpPr>
            <p:nvPr/>
          </p:nvGrpSpPr>
          <p:grpSpPr bwMode="auto">
            <a:xfrm>
              <a:off x="4464" y="3840"/>
              <a:ext cx="288" cy="384"/>
              <a:chOff x="2928" y="1584"/>
              <a:chExt cx="288" cy="384"/>
            </a:xfrm>
          </p:grpSpPr>
          <p:sp>
            <p:nvSpPr>
              <p:cNvPr id="13334" name="Line 77"/>
              <p:cNvSpPr>
                <a:spLocks noChangeShapeType="1"/>
              </p:cNvSpPr>
              <p:nvPr/>
            </p:nvSpPr>
            <p:spPr bwMode="auto">
              <a:xfrm rot="-153777">
                <a:off x="2928" y="1584"/>
                <a:ext cx="288" cy="336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3335" name="Line 78"/>
              <p:cNvSpPr>
                <a:spLocks noChangeShapeType="1"/>
              </p:cNvSpPr>
              <p:nvPr/>
            </p:nvSpPr>
            <p:spPr bwMode="auto">
              <a:xfrm rot="685627" flipH="1">
                <a:off x="2976" y="1584"/>
                <a:ext cx="192" cy="38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61876" name="Rectangle 84"/>
          <p:cNvSpPr>
            <a:spLocks noChangeArrowheads="1"/>
          </p:cNvSpPr>
          <p:nvPr/>
        </p:nvSpPr>
        <p:spPr bwMode="auto">
          <a:xfrm>
            <a:off x="5638800" y="333375"/>
            <a:ext cx="2667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defRPr/>
            </a:pPr>
            <a:r>
              <a:rPr lang="en-US" altLang="nl-NL" sz="40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constant</a:t>
            </a: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nl-NL" altLang="nl-NL" sz="44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331" name="Text Box 85"/>
          <p:cNvSpPr txBox="1">
            <a:spLocks noChangeArrowheads="1"/>
          </p:cNvSpPr>
          <p:nvPr/>
        </p:nvSpPr>
        <p:spPr bwMode="auto">
          <a:xfrm>
            <a:off x="8027988" y="6400800"/>
            <a:ext cx="11160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nl-NL" altLang="nl-NL" sz="2800">
                <a:solidFill>
                  <a:srgbClr val="000000"/>
                </a:solidFill>
                <a:hlinkClick r:id="rId2" action="ppaction://hlinksldjump"/>
              </a:rPr>
              <a:t>menu</a:t>
            </a:r>
            <a:endParaRPr lang="nl-NL" altLang="nl-NL" sz="2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204046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"/>
                                        <p:tgtEl>
                                          <p:spTgt spid="161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1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1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1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1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1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1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1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61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61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61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61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61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61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61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61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61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4" grpId="0" animBg="1" autoUpdateAnimBg="0"/>
      <p:bldP spid="161795" grpId="0" autoUpdateAnimBg="0"/>
      <p:bldP spid="161811" grpId="0" autoUpdateAnimBg="0"/>
      <p:bldP spid="161812" grpId="0" autoUpdateAnimBg="0"/>
      <p:bldP spid="161823" grpId="0" autoUpdateAnimBg="0"/>
      <p:bldP spid="161824" grpId="0" autoUpdateAnimBg="0"/>
      <p:bldP spid="161835" grpId="0" autoUpdateAnimBg="0"/>
      <p:bldP spid="16187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ChangeArrowheads="1"/>
          </p:cNvSpPr>
          <p:nvPr/>
        </p:nvSpPr>
        <p:spPr bwMode="auto">
          <a:xfrm>
            <a:off x="0" y="0"/>
            <a:ext cx="91440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nl-NL" sz="36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Vb.: Een fietsband van 2,1 L en 4,0 bar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nl-NL" sz="36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verliest de helft van zijn lucht en krimpt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nl-NL" sz="36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tot 2,0 L.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nl-NL" sz="36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</a:t>
            </a:r>
            <a:r>
              <a:rPr lang="en-US" altLang="nl-NL" sz="36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Bereken de druk.</a:t>
            </a:r>
            <a:r>
              <a:rPr lang="en-US" altLang="nl-NL" sz="36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nl-NL" altLang="nl-NL" sz="36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62819" name="Group 3"/>
          <p:cNvGrpSpPr>
            <a:grpSpLocks/>
          </p:cNvGrpSpPr>
          <p:nvPr/>
        </p:nvGrpSpPr>
        <p:grpSpPr bwMode="auto">
          <a:xfrm>
            <a:off x="4763" y="2605088"/>
            <a:ext cx="3810000" cy="1581150"/>
            <a:chOff x="192" y="1485"/>
            <a:chExt cx="2400" cy="996"/>
          </a:xfrm>
        </p:grpSpPr>
        <p:grpSp>
          <p:nvGrpSpPr>
            <p:cNvPr id="14361" name="Group 4"/>
            <p:cNvGrpSpPr>
              <a:grpSpLocks/>
            </p:cNvGrpSpPr>
            <p:nvPr/>
          </p:nvGrpSpPr>
          <p:grpSpPr bwMode="auto">
            <a:xfrm>
              <a:off x="192" y="1488"/>
              <a:ext cx="896" cy="993"/>
              <a:chOff x="192" y="1488"/>
              <a:chExt cx="896" cy="993"/>
            </a:xfrm>
          </p:grpSpPr>
          <p:sp>
            <p:nvSpPr>
              <p:cNvPr id="162821" name="Rectangle 5"/>
              <p:cNvSpPr>
                <a:spLocks noChangeArrowheads="1"/>
              </p:cNvSpPr>
              <p:nvPr/>
            </p:nvSpPr>
            <p:spPr bwMode="auto">
              <a:xfrm>
                <a:off x="192" y="1488"/>
                <a:ext cx="798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nl-NL" sz="44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p</a:t>
                </a:r>
                <a:r>
                  <a:rPr lang="en-US" altLang="nl-NL" sz="4400" b="1" baseline="-25000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1</a:t>
                </a:r>
                <a:r>
                  <a:rPr lang="en-US" altLang="nl-NL" sz="44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V</a:t>
                </a:r>
                <a:r>
                  <a:rPr lang="en-US" altLang="nl-NL" sz="4400" b="1" baseline="-25000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1</a:t>
                </a:r>
                <a:endParaRPr lang="nl-NL" altLang="nl-NL" sz="4400" b="1" baseline="-25000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162822" name="Rectangle 6"/>
              <p:cNvSpPr>
                <a:spLocks noChangeArrowheads="1"/>
              </p:cNvSpPr>
              <p:nvPr/>
            </p:nvSpPr>
            <p:spPr bwMode="auto">
              <a:xfrm>
                <a:off x="192" y="2001"/>
                <a:ext cx="868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nl-NL" sz="44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n</a:t>
                </a:r>
                <a:r>
                  <a:rPr lang="en-US" altLang="nl-NL" sz="4400" b="1" baseline="-25000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1</a:t>
                </a:r>
                <a:r>
                  <a:rPr lang="en-US" altLang="nl-NL" sz="44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</a:t>
                </a:r>
                <a:r>
                  <a:rPr lang="en-US" altLang="nl-NL" sz="4400" b="1" baseline="-25000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1</a:t>
                </a:r>
                <a:endParaRPr lang="nl-NL" altLang="nl-NL" sz="4400" b="1" baseline="-25000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14369" name="Line 7"/>
              <p:cNvSpPr>
                <a:spLocks noChangeShapeType="1"/>
              </p:cNvSpPr>
              <p:nvPr/>
            </p:nvSpPr>
            <p:spPr bwMode="auto">
              <a:xfrm>
                <a:off x="248" y="2070"/>
                <a:ext cx="840" cy="0"/>
              </a:xfrm>
              <a:prstGeom prst="line">
                <a:avLst/>
              </a:prstGeom>
              <a:noFill/>
              <a:ln w="5715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4362" name="Group 8"/>
            <p:cNvGrpSpPr>
              <a:grpSpLocks/>
            </p:cNvGrpSpPr>
            <p:nvPr/>
          </p:nvGrpSpPr>
          <p:grpSpPr bwMode="auto">
            <a:xfrm>
              <a:off x="1696" y="1485"/>
              <a:ext cx="896" cy="993"/>
              <a:chOff x="192" y="1488"/>
              <a:chExt cx="896" cy="993"/>
            </a:xfrm>
          </p:grpSpPr>
          <p:sp>
            <p:nvSpPr>
              <p:cNvPr id="162825" name="Rectangle 9"/>
              <p:cNvSpPr>
                <a:spLocks noChangeArrowheads="1"/>
              </p:cNvSpPr>
              <p:nvPr/>
            </p:nvSpPr>
            <p:spPr bwMode="auto">
              <a:xfrm>
                <a:off x="192" y="1488"/>
                <a:ext cx="798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nl-NL" sz="44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p</a:t>
                </a:r>
                <a:r>
                  <a:rPr lang="en-US" altLang="nl-NL" sz="4400" b="1" baseline="-25000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2</a:t>
                </a:r>
                <a:r>
                  <a:rPr lang="en-US" altLang="nl-NL" sz="44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V</a:t>
                </a:r>
                <a:r>
                  <a:rPr lang="en-US" altLang="nl-NL" sz="4400" b="1" baseline="-25000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2</a:t>
                </a:r>
                <a:endParaRPr lang="nl-NL" altLang="nl-NL" sz="4400" b="1" baseline="-25000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162826" name="Rectangle 10"/>
              <p:cNvSpPr>
                <a:spLocks noChangeArrowheads="1"/>
              </p:cNvSpPr>
              <p:nvPr/>
            </p:nvSpPr>
            <p:spPr bwMode="auto">
              <a:xfrm>
                <a:off x="192" y="2001"/>
                <a:ext cx="868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nl-NL" sz="44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n</a:t>
                </a:r>
                <a:r>
                  <a:rPr lang="en-US" altLang="nl-NL" sz="4400" b="1" baseline="-25000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2</a:t>
                </a:r>
                <a:r>
                  <a:rPr lang="en-US" altLang="nl-NL" sz="44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</a:t>
                </a:r>
                <a:r>
                  <a:rPr lang="en-US" altLang="nl-NL" sz="4400" b="1" baseline="-25000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2</a:t>
                </a:r>
                <a:endParaRPr lang="nl-NL" altLang="nl-NL" sz="4400" b="1" baseline="-25000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14366" name="Line 11"/>
              <p:cNvSpPr>
                <a:spLocks noChangeShapeType="1"/>
              </p:cNvSpPr>
              <p:nvPr/>
            </p:nvSpPr>
            <p:spPr bwMode="auto">
              <a:xfrm>
                <a:off x="248" y="2070"/>
                <a:ext cx="840" cy="0"/>
              </a:xfrm>
              <a:prstGeom prst="line">
                <a:avLst/>
              </a:prstGeom>
              <a:noFill/>
              <a:ln w="5715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62828" name="Rectangle 12"/>
            <p:cNvSpPr>
              <a:spLocks noChangeArrowheads="1"/>
            </p:cNvSpPr>
            <p:nvPr/>
          </p:nvSpPr>
          <p:spPr bwMode="auto">
            <a:xfrm>
              <a:off x="1248" y="1824"/>
              <a:ext cx="480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nl-NL" sz="4400" b="1" smtClean="0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=</a:t>
              </a:r>
              <a:endParaRPr lang="nl-NL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sp>
        <p:nvSpPr>
          <p:cNvPr id="162829" name="Rectangle 13"/>
          <p:cNvSpPr>
            <a:spLocks noChangeArrowheads="1"/>
          </p:cNvSpPr>
          <p:nvPr/>
        </p:nvSpPr>
        <p:spPr bwMode="auto">
          <a:xfrm>
            <a:off x="5562600" y="4829175"/>
            <a:ext cx="3581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defRPr/>
            </a:pPr>
            <a:r>
              <a:rPr lang="en-US" altLang="nl-NL" sz="40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8,4 = </a:t>
            </a: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altLang="nl-NL" sz="4400" b="1" baseline="-2500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altLang="nl-NL" sz="40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. 4,0</a:t>
            </a:r>
            <a:endParaRPr lang="nl-NL" altLang="nl-NL" sz="4000" b="1" smtClean="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62830" name="Group 14"/>
          <p:cNvGrpSpPr>
            <a:grpSpLocks/>
          </p:cNvGrpSpPr>
          <p:nvPr/>
        </p:nvGrpSpPr>
        <p:grpSpPr bwMode="auto">
          <a:xfrm>
            <a:off x="-14288" y="4433888"/>
            <a:ext cx="3905251" cy="1581150"/>
            <a:chOff x="192" y="1485"/>
            <a:chExt cx="2460" cy="996"/>
          </a:xfrm>
        </p:grpSpPr>
        <p:grpSp>
          <p:nvGrpSpPr>
            <p:cNvPr id="14352" name="Group 15"/>
            <p:cNvGrpSpPr>
              <a:grpSpLocks/>
            </p:cNvGrpSpPr>
            <p:nvPr/>
          </p:nvGrpSpPr>
          <p:grpSpPr bwMode="auto">
            <a:xfrm>
              <a:off x="192" y="1488"/>
              <a:ext cx="896" cy="993"/>
              <a:chOff x="192" y="1488"/>
              <a:chExt cx="896" cy="993"/>
            </a:xfrm>
          </p:grpSpPr>
          <p:sp>
            <p:nvSpPr>
              <p:cNvPr id="162832" name="Rectangle 16"/>
              <p:cNvSpPr>
                <a:spLocks noChangeArrowheads="1"/>
              </p:cNvSpPr>
              <p:nvPr/>
            </p:nvSpPr>
            <p:spPr bwMode="auto">
              <a:xfrm>
                <a:off x="192" y="1488"/>
                <a:ext cx="820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nl-NL" sz="44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4.2,1</a:t>
                </a:r>
                <a:endParaRPr lang="nl-NL" altLang="nl-NL" sz="4400" b="1" baseline="-25000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162833" name="Rectangle 17"/>
              <p:cNvSpPr>
                <a:spLocks noChangeArrowheads="1"/>
              </p:cNvSpPr>
              <p:nvPr/>
            </p:nvSpPr>
            <p:spPr bwMode="auto">
              <a:xfrm>
                <a:off x="192" y="2001"/>
                <a:ext cx="868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nl-NL" sz="4400" b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1</a:t>
                </a:r>
                <a:endParaRPr lang="nl-NL" altLang="nl-NL" sz="4400" b="1" baseline="-25000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14360" name="Line 18"/>
              <p:cNvSpPr>
                <a:spLocks noChangeShapeType="1"/>
              </p:cNvSpPr>
              <p:nvPr/>
            </p:nvSpPr>
            <p:spPr bwMode="auto">
              <a:xfrm>
                <a:off x="248" y="2070"/>
                <a:ext cx="840" cy="0"/>
              </a:xfrm>
              <a:prstGeom prst="line">
                <a:avLst/>
              </a:prstGeom>
              <a:noFill/>
              <a:ln w="5715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4353" name="Group 19"/>
            <p:cNvGrpSpPr>
              <a:grpSpLocks/>
            </p:cNvGrpSpPr>
            <p:nvPr/>
          </p:nvGrpSpPr>
          <p:grpSpPr bwMode="auto">
            <a:xfrm>
              <a:off x="1696" y="1485"/>
              <a:ext cx="956" cy="993"/>
              <a:chOff x="192" y="1488"/>
              <a:chExt cx="956" cy="993"/>
            </a:xfrm>
          </p:grpSpPr>
          <p:sp>
            <p:nvSpPr>
              <p:cNvPr id="162836" name="Rectangle 20"/>
              <p:cNvSpPr>
                <a:spLocks noChangeArrowheads="1"/>
              </p:cNvSpPr>
              <p:nvPr/>
            </p:nvSpPr>
            <p:spPr bwMode="auto">
              <a:xfrm>
                <a:off x="192" y="1488"/>
                <a:ext cx="956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nl-NL" sz="44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p</a:t>
                </a:r>
                <a:r>
                  <a:rPr lang="en-US" altLang="nl-NL" sz="4400" b="1" baseline="-25000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2</a:t>
                </a:r>
                <a:r>
                  <a:rPr lang="en-US" altLang="nl-NL" sz="44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.2,0</a:t>
                </a:r>
                <a:endParaRPr lang="nl-NL" altLang="nl-NL" sz="4400" b="1" baseline="-25000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162837" name="Rectangle 21"/>
              <p:cNvSpPr>
                <a:spLocks noChangeArrowheads="1"/>
              </p:cNvSpPr>
              <p:nvPr/>
            </p:nvSpPr>
            <p:spPr bwMode="auto">
              <a:xfrm>
                <a:off x="192" y="2001"/>
                <a:ext cx="868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nl-NL" sz="44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0</a:t>
                </a:r>
                <a:r>
                  <a:rPr lang="en-US" altLang="nl-NL" sz="4400" b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,5</a:t>
                </a:r>
                <a:endParaRPr lang="nl-NL" altLang="nl-NL" sz="4400" b="1" baseline="-25000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14357" name="Line 22"/>
              <p:cNvSpPr>
                <a:spLocks noChangeShapeType="1"/>
              </p:cNvSpPr>
              <p:nvPr/>
            </p:nvSpPr>
            <p:spPr bwMode="auto">
              <a:xfrm>
                <a:off x="248" y="2070"/>
                <a:ext cx="840" cy="0"/>
              </a:xfrm>
              <a:prstGeom prst="line">
                <a:avLst/>
              </a:prstGeom>
              <a:noFill/>
              <a:ln w="5715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62839" name="Rectangle 23"/>
            <p:cNvSpPr>
              <a:spLocks noChangeArrowheads="1"/>
            </p:cNvSpPr>
            <p:nvPr/>
          </p:nvSpPr>
          <p:spPr bwMode="auto">
            <a:xfrm>
              <a:off x="1248" y="1824"/>
              <a:ext cx="480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nl-NL" sz="4400" b="1" smtClean="0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=</a:t>
              </a:r>
              <a:endParaRPr lang="nl-NL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sp>
        <p:nvSpPr>
          <p:cNvPr id="162840" name="Rectangle 24"/>
          <p:cNvSpPr>
            <a:spLocks noChangeArrowheads="1"/>
          </p:cNvSpPr>
          <p:nvPr/>
        </p:nvSpPr>
        <p:spPr bwMode="auto">
          <a:xfrm>
            <a:off x="5638800" y="5791200"/>
            <a:ext cx="292893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defRPr/>
            </a:pP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altLang="nl-NL" sz="4400" b="1" baseline="-2500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altLang="nl-NL" sz="40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2,1 bar</a:t>
            </a: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nl-NL" altLang="nl-NL" sz="4400" b="1" smtClean="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62841" name="Group 25"/>
          <p:cNvGrpSpPr>
            <a:grpSpLocks/>
          </p:cNvGrpSpPr>
          <p:nvPr/>
        </p:nvGrpSpPr>
        <p:grpSpPr bwMode="auto">
          <a:xfrm>
            <a:off x="614363" y="3581400"/>
            <a:ext cx="2971800" cy="642938"/>
            <a:chOff x="3264" y="1536"/>
            <a:chExt cx="1872" cy="405"/>
          </a:xfrm>
        </p:grpSpPr>
        <p:grpSp>
          <p:nvGrpSpPr>
            <p:cNvPr id="14346" name="Group 26"/>
            <p:cNvGrpSpPr>
              <a:grpSpLocks/>
            </p:cNvGrpSpPr>
            <p:nvPr/>
          </p:nvGrpSpPr>
          <p:grpSpPr bwMode="auto">
            <a:xfrm>
              <a:off x="3264" y="1536"/>
              <a:ext cx="288" cy="384"/>
              <a:chOff x="2928" y="1584"/>
              <a:chExt cx="288" cy="384"/>
            </a:xfrm>
          </p:grpSpPr>
          <p:sp>
            <p:nvSpPr>
              <p:cNvPr id="14350" name="Line 27"/>
              <p:cNvSpPr>
                <a:spLocks noChangeShapeType="1"/>
              </p:cNvSpPr>
              <p:nvPr/>
            </p:nvSpPr>
            <p:spPr bwMode="auto">
              <a:xfrm rot="-153777">
                <a:off x="2928" y="1584"/>
                <a:ext cx="288" cy="336"/>
              </a:xfrm>
              <a:prstGeom prst="line">
                <a:avLst/>
              </a:prstGeom>
              <a:noFill/>
              <a:ln w="5715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4351" name="Line 28"/>
              <p:cNvSpPr>
                <a:spLocks noChangeShapeType="1"/>
              </p:cNvSpPr>
              <p:nvPr/>
            </p:nvSpPr>
            <p:spPr bwMode="auto">
              <a:xfrm rot="685627" flipH="1">
                <a:off x="2976" y="1584"/>
                <a:ext cx="192" cy="384"/>
              </a:xfrm>
              <a:prstGeom prst="line">
                <a:avLst/>
              </a:prstGeom>
              <a:noFill/>
              <a:ln w="5715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4347" name="Group 29"/>
            <p:cNvGrpSpPr>
              <a:grpSpLocks/>
            </p:cNvGrpSpPr>
            <p:nvPr/>
          </p:nvGrpSpPr>
          <p:grpSpPr bwMode="auto">
            <a:xfrm>
              <a:off x="4848" y="1557"/>
              <a:ext cx="288" cy="384"/>
              <a:chOff x="2928" y="1584"/>
              <a:chExt cx="288" cy="384"/>
            </a:xfrm>
          </p:grpSpPr>
          <p:sp>
            <p:nvSpPr>
              <p:cNvPr id="14348" name="Line 30"/>
              <p:cNvSpPr>
                <a:spLocks noChangeShapeType="1"/>
              </p:cNvSpPr>
              <p:nvPr/>
            </p:nvSpPr>
            <p:spPr bwMode="auto">
              <a:xfrm rot="-153777">
                <a:off x="2928" y="1584"/>
                <a:ext cx="288" cy="336"/>
              </a:xfrm>
              <a:prstGeom prst="line">
                <a:avLst/>
              </a:prstGeom>
              <a:noFill/>
              <a:ln w="5715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4349" name="Line 31"/>
              <p:cNvSpPr>
                <a:spLocks noChangeShapeType="1"/>
              </p:cNvSpPr>
              <p:nvPr/>
            </p:nvSpPr>
            <p:spPr bwMode="auto">
              <a:xfrm rot="685627" flipH="1">
                <a:off x="2976" y="1584"/>
                <a:ext cx="192" cy="384"/>
              </a:xfrm>
              <a:prstGeom prst="line">
                <a:avLst/>
              </a:prstGeom>
              <a:noFill/>
              <a:ln w="5715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62848" name="Line 32"/>
          <p:cNvSpPr>
            <a:spLocks noChangeShapeType="1"/>
          </p:cNvSpPr>
          <p:nvPr/>
        </p:nvSpPr>
        <p:spPr bwMode="auto">
          <a:xfrm>
            <a:off x="4114800" y="5334000"/>
            <a:ext cx="10668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4345" name="Text Box 33"/>
          <p:cNvSpPr txBox="1">
            <a:spLocks noChangeArrowheads="1"/>
          </p:cNvSpPr>
          <p:nvPr/>
        </p:nvSpPr>
        <p:spPr bwMode="auto">
          <a:xfrm>
            <a:off x="8027988" y="6400800"/>
            <a:ext cx="11160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nl-NL" altLang="nl-NL" sz="2800">
                <a:solidFill>
                  <a:srgbClr val="000000"/>
                </a:solidFill>
                <a:hlinkClick r:id="rId2" action="ppaction://hlinksldjump"/>
              </a:rPr>
              <a:t>menu</a:t>
            </a:r>
            <a:endParaRPr lang="nl-NL" altLang="nl-NL" sz="2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364534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162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2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2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2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2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2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2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8" grpId="0" autoUpdateAnimBg="0"/>
      <p:bldP spid="162829" grpId="0" autoUpdateAnimBg="0"/>
      <p:bldP spid="162840" grpId="0" autoUpdateAnimBg="0"/>
      <p:bldP spid="16284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ChangeArrowheads="1"/>
          </p:cNvSpPr>
          <p:nvPr/>
        </p:nvSpPr>
        <p:spPr bwMode="auto">
          <a:xfrm>
            <a:off x="0" y="-76200"/>
            <a:ext cx="91440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nl-NL" sz="4000" b="1" smtClean="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Vb.: Hoeveel gram lucht van 20°C bevat een fietsband van 2,1 L en 4,0 bar?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nl-NL" sz="4000" b="1" smtClean="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(1 mol lucht = 29 g)</a:t>
            </a:r>
            <a:endParaRPr lang="nl-NL" altLang="nl-NL" sz="4000" b="1" smtClean="0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4897" name="Rectangle 33"/>
          <p:cNvSpPr>
            <a:spLocks noChangeArrowheads="1"/>
          </p:cNvSpPr>
          <p:nvPr/>
        </p:nvSpPr>
        <p:spPr bwMode="auto">
          <a:xfrm>
            <a:off x="0" y="1676400"/>
            <a:ext cx="3200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nl-NL" sz="40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pV = nRT</a:t>
            </a:r>
            <a:endParaRPr lang="nl-NL" altLang="nl-NL" sz="40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4898" name="Rectangle 34"/>
          <p:cNvSpPr>
            <a:spLocks noChangeArrowheads="1"/>
          </p:cNvSpPr>
          <p:nvPr/>
        </p:nvSpPr>
        <p:spPr bwMode="auto">
          <a:xfrm>
            <a:off x="0" y="4495800"/>
            <a:ext cx="3352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defRPr/>
            </a:pP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 = pV/(RT)</a:t>
            </a:r>
            <a:endParaRPr lang="nl-NL" altLang="nl-NL" sz="44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4899" name="Rectangle 35"/>
          <p:cNvSpPr>
            <a:spLocks noChangeArrowheads="1"/>
          </p:cNvSpPr>
          <p:nvPr/>
        </p:nvSpPr>
        <p:spPr bwMode="auto">
          <a:xfrm>
            <a:off x="2895600" y="1676400"/>
            <a:ext cx="6248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  <a:defRPr/>
            </a:pPr>
            <a:r>
              <a:rPr lang="en-US" altLang="nl-NL" sz="40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 = 4,0.10</a:t>
            </a:r>
            <a:r>
              <a:rPr lang="en-US" altLang="nl-NL" sz="4000" b="1" baseline="3000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  <a:r>
              <a:rPr lang="en-US" altLang="nl-NL" sz="40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Pa</a:t>
            </a:r>
            <a:endParaRPr lang="nl-NL" altLang="nl-NL" sz="40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4900" name="Rectangle 36"/>
          <p:cNvSpPr>
            <a:spLocks noChangeArrowheads="1"/>
          </p:cNvSpPr>
          <p:nvPr/>
        </p:nvSpPr>
        <p:spPr bwMode="auto">
          <a:xfrm>
            <a:off x="3886200" y="6096000"/>
            <a:ext cx="52578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nl-NL" sz="4400" b="1" smtClean="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0,345 . 29 = 9,9 g</a:t>
            </a:r>
            <a:endParaRPr lang="nl-NL" altLang="nl-NL" sz="4400" b="1" u="sng" smtClean="0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4901" name="Rectangle 37"/>
          <p:cNvSpPr>
            <a:spLocks noChangeArrowheads="1"/>
          </p:cNvSpPr>
          <p:nvPr/>
        </p:nvSpPr>
        <p:spPr bwMode="auto">
          <a:xfrm>
            <a:off x="2895600" y="2438400"/>
            <a:ext cx="6248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  <a:defRPr/>
            </a:pPr>
            <a:r>
              <a:rPr lang="en-US" altLang="nl-NL" sz="40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= 2,1.10</a:t>
            </a:r>
            <a:r>
              <a:rPr lang="en-US" altLang="nl-NL" sz="4000" b="1" baseline="3000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-3</a:t>
            </a:r>
            <a:r>
              <a:rPr lang="en-US" altLang="nl-NL" sz="40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</a:t>
            </a:r>
            <a:r>
              <a:rPr lang="en-US" altLang="nl-NL" sz="4000" b="1" baseline="3000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endParaRPr lang="nl-NL" altLang="nl-NL" sz="4000" b="1" baseline="30000" smtClean="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4902" name="Rectangle 38"/>
          <p:cNvSpPr>
            <a:spLocks noChangeArrowheads="1"/>
          </p:cNvSpPr>
          <p:nvPr/>
        </p:nvSpPr>
        <p:spPr bwMode="auto">
          <a:xfrm>
            <a:off x="2900363" y="3886200"/>
            <a:ext cx="6243637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  <a:defRPr/>
            </a:pPr>
            <a:r>
              <a:rPr lang="en-US" altLang="nl-NL" sz="40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 = 8,3145 Jmol</a:t>
            </a:r>
            <a:r>
              <a:rPr lang="en-US" altLang="nl-NL" sz="4000" b="1" baseline="3000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-1</a:t>
            </a:r>
            <a:r>
              <a:rPr lang="en-US" altLang="nl-NL" sz="40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K</a:t>
            </a:r>
            <a:r>
              <a:rPr lang="en-US" altLang="nl-NL" sz="4000" b="1" baseline="3000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-1</a:t>
            </a:r>
            <a:endParaRPr lang="nl-NL" altLang="nl-NL" sz="4000" b="1" baseline="30000" smtClean="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4903" name="Rectangle 39"/>
          <p:cNvSpPr>
            <a:spLocks noChangeArrowheads="1"/>
          </p:cNvSpPr>
          <p:nvPr/>
        </p:nvSpPr>
        <p:spPr bwMode="auto">
          <a:xfrm>
            <a:off x="2895600" y="3138488"/>
            <a:ext cx="6248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  <a:defRPr/>
            </a:pPr>
            <a:r>
              <a:rPr lang="en-US" altLang="nl-NL" sz="40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= 20 + 273 = 293 K</a:t>
            </a:r>
            <a:r>
              <a:rPr lang="en-US" altLang="nl-NL" sz="4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nl-NL" altLang="nl-NL" sz="44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4904" name="Rectangle 40"/>
          <p:cNvSpPr>
            <a:spLocks noChangeArrowheads="1"/>
          </p:cNvSpPr>
          <p:nvPr/>
        </p:nvSpPr>
        <p:spPr bwMode="auto">
          <a:xfrm>
            <a:off x="852488" y="5334000"/>
            <a:ext cx="8229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defRPr/>
            </a:pP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4,0.10</a:t>
            </a:r>
            <a:r>
              <a:rPr lang="en-US" altLang="nl-NL" sz="4400" b="1" baseline="3000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2,1.10</a:t>
            </a:r>
            <a:r>
              <a:rPr lang="en-US" altLang="nl-NL" sz="4400" b="1" baseline="3000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-3</a:t>
            </a: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/(8,3145 . 293)</a:t>
            </a:r>
            <a:endParaRPr lang="nl-NL" altLang="nl-NL" sz="4400" b="1" smtClean="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4905" name="Rectangle 41"/>
          <p:cNvSpPr>
            <a:spLocks noChangeArrowheads="1"/>
          </p:cNvSpPr>
          <p:nvPr/>
        </p:nvSpPr>
        <p:spPr bwMode="auto">
          <a:xfrm>
            <a:off x="852488" y="6096000"/>
            <a:ext cx="2957512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defRPr/>
            </a:pP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0,345 mol </a:t>
            </a:r>
            <a:endParaRPr lang="nl-NL" altLang="nl-NL" sz="4400" b="1" baseline="30000" smtClean="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372" name="Text Box 43"/>
          <p:cNvSpPr txBox="1">
            <a:spLocks noChangeArrowheads="1"/>
          </p:cNvSpPr>
          <p:nvPr/>
        </p:nvSpPr>
        <p:spPr bwMode="auto">
          <a:xfrm>
            <a:off x="8027988" y="6400800"/>
            <a:ext cx="11160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nl-NL" altLang="nl-NL" sz="2800">
                <a:solidFill>
                  <a:srgbClr val="000000"/>
                </a:solidFill>
                <a:hlinkClick r:id="rId2" action="ppaction://hlinksldjump"/>
              </a:rPr>
              <a:t>menu</a:t>
            </a:r>
            <a:endParaRPr lang="nl-NL" altLang="nl-NL" sz="2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722812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164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4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4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4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4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4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4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4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64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64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6" grpId="0" autoUpdateAnimBg="0"/>
      <p:bldP spid="164897" grpId="0" autoUpdateAnimBg="0"/>
      <p:bldP spid="164898" grpId="0" autoUpdateAnimBg="0"/>
      <p:bldP spid="164899" grpId="0" autoUpdateAnimBg="0"/>
      <p:bldP spid="164900" grpId="0" autoUpdateAnimBg="0"/>
      <p:bldP spid="164901" grpId="0" autoUpdateAnimBg="0"/>
      <p:bldP spid="164902" grpId="0" autoUpdateAnimBg="0"/>
      <p:bldP spid="164903" grpId="0" autoUpdateAnimBg="0"/>
      <p:bldP spid="164904" grpId="0" autoUpdateAnimBg="0"/>
      <p:bldP spid="164905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ChangeArrowheads="1"/>
          </p:cNvSpPr>
          <p:nvPr/>
        </p:nvSpPr>
        <p:spPr bwMode="auto">
          <a:xfrm>
            <a:off x="0" y="0"/>
            <a:ext cx="91440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nl-NL" sz="36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Vb.: Een fietsband met een druk van 4,0 bar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nl-NL" sz="36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heeft een gaatje van 1,0 mm</a:t>
            </a:r>
            <a:r>
              <a:rPr lang="en-US" altLang="nl-NL" sz="3600" b="1" baseline="3000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altLang="nl-NL" sz="36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nl-NL" sz="36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Met hoeveel kracht moet je het gat met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nl-NL" sz="36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je vinger afdichten?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nl-NL" sz="36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De luchtdruk is 1,0 bar.</a:t>
            </a:r>
            <a:endParaRPr lang="nl-NL" altLang="nl-NL" sz="36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843" name="Rectangle 3"/>
          <p:cNvSpPr>
            <a:spLocks noChangeArrowheads="1"/>
          </p:cNvSpPr>
          <p:nvPr/>
        </p:nvSpPr>
        <p:spPr bwMode="auto">
          <a:xfrm>
            <a:off x="0" y="3048000"/>
            <a:ext cx="3200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nl-NL" sz="4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 = F/A</a:t>
            </a:r>
            <a:endParaRPr lang="nl-NL" altLang="nl-NL" sz="44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844" name="Rectangle 4"/>
          <p:cNvSpPr>
            <a:spLocks noChangeArrowheads="1"/>
          </p:cNvSpPr>
          <p:nvPr/>
        </p:nvSpPr>
        <p:spPr bwMode="auto">
          <a:xfrm>
            <a:off x="0" y="4724400"/>
            <a:ext cx="3352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defRPr/>
            </a:pP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 = </a:t>
            </a: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D</a:t>
            </a: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p.</a:t>
            </a: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 </a:t>
            </a: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=</a:t>
            </a:r>
            <a:endParaRPr lang="nl-NL" altLang="nl-NL" sz="4400" b="1" smtClean="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845" name="Rectangle 5"/>
          <p:cNvSpPr>
            <a:spLocks noChangeArrowheads="1"/>
          </p:cNvSpPr>
          <p:nvPr/>
        </p:nvSpPr>
        <p:spPr bwMode="auto">
          <a:xfrm>
            <a:off x="2895600" y="3048000"/>
            <a:ext cx="6248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  <a:defRPr/>
            </a:pP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 = </a:t>
            </a:r>
            <a:r>
              <a:rPr lang="en-US" altLang="nl-NL" sz="4400" b="1" u="sng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3,0 bar!</a:t>
            </a: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3,0.10</a:t>
            </a:r>
            <a:r>
              <a:rPr lang="en-US" altLang="nl-NL" sz="4400" b="1" baseline="3000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Pa</a:t>
            </a:r>
            <a:endParaRPr lang="nl-NL" altLang="nl-NL" sz="44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846" name="Rectangle 6"/>
          <p:cNvSpPr>
            <a:spLocks noChangeArrowheads="1"/>
          </p:cNvSpPr>
          <p:nvPr/>
        </p:nvSpPr>
        <p:spPr bwMode="auto">
          <a:xfrm>
            <a:off x="5029200" y="5638800"/>
            <a:ext cx="3048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0,30 N</a:t>
            </a:r>
            <a:endParaRPr lang="nl-NL" altLang="nl-NL" sz="4400" b="1" u="sng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847" name="Rectangle 7"/>
          <p:cNvSpPr>
            <a:spLocks noChangeArrowheads="1"/>
          </p:cNvSpPr>
          <p:nvPr/>
        </p:nvSpPr>
        <p:spPr bwMode="auto">
          <a:xfrm>
            <a:off x="2895600" y="3810000"/>
            <a:ext cx="60198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  <a:defRPr/>
            </a:pP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= 1,0.10</a:t>
            </a:r>
            <a:r>
              <a:rPr lang="en-US" altLang="nl-NL" sz="4400" b="1" baseline="3000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-6</a:t>
            </a: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</a:t>
            </a:r>
            <a:r>
              <a:rPr lang="en-US" altLang="nl-NL" sz="4400" b="1" baseline="3000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endParaRPr lang="nl-NL" altLang="nl-NL" sz="4400" b="1" baseline="30000" smtClean="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850" name="Rectangle 10"/>
          <p:cNvSpPr>
            <a:spLocks noChangeArrowheads="1"/>
          </p:cNvSpPr>
          <p:nvPr/>
        </p:nvSpPr>
        <p:spPr bwMode="auto">
          <a:xfrm>
            <a:off x="457200" y="5638800"/>
            <a:ext cx="4419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defRPr/>
            </a:pP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3,0.10</a:t>
            </a:r>
            <a:r>
              <a:rPr lang="en-US" altLang="nl-NL" sz="4400" b="1" baseline="3000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. 1,0.10</a:t>
            </a:r>
            <a:r>
              <a:rPr lang="en-US" altLang="nl-NL" sz="4400" b="1" baseline="3000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-6</a:t>
            </a:r>
            <a:r>
              <a:rPr lang="en-US" altLang="nl-NL" sz="44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nl-NL" altLang="nl-NL" sz="4400" b="1" smtClean="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93" name="Text Box 11"/>
          <p:cNvSpPr txBox="1">
            <a:spLocks noChangeArrowheads="1"/>
          </p:cNvSpPr>
          <p:nvPr/>
        </p:nvSpPr>
        <p:spPr bwMode="auto">
          <a:xfrm>
            <a:off x="8027988" y="6400800"/>
            <a:ext cx="11160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nl-NL" altLang="nl-NL" sz="2800">
                <a:solidFill>
                  <a:srgbClr val="000000"/>
                </a:solidFill>
                <a:hlinkClick r:id="rId2" action="ppaction://hlinksldjump"/>
              </a:rPr>
              <a:t>menu</a:t>
            </a:r>
            <a:endParaRPr lang="nl-NL" altLang="nl-NL" sz="2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911238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163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3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3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3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3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3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2" grpId="0" autoUpdateAnimBg="0"/>
      <p:bldP spid="163843" grpId="0" autoUpdateAnimBg="0"/>
      <p:bldP spid="163844" grpId="0" autoUpdateAnimBg="0"/>
      <p:bldP spid="163845" grpId="0" autoUpdateAnimBg="0"/>
      <p:bldP spid="163846" grpId="0" autoUpdateAnimBg="0"/>
      <p:bldP spid="163847" grpId="0" autoUpdateAnimBg="0"/>
      <p:bldP spid="163850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nl-NL" sz="40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Niet ideale gassen</a:t>
            </a:r>
            <a:endParaRPr lang="nl-NL" altLang="nl-NL" sz="40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6915" name="Rectangle 3"/>
          <p:cNvSpPr>
            <a:spLocks noChangeArrowheads="1"/>
          </p:cNvSpPr>
          <p:nvPr/>
        </p:nvSpPr>
        <p:spPr bwMode="auto">
          <a:xfrm>
            <a:off x="0" y="549275"/>
            <a:ext cx="9144000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  <a:defRPr/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Bij samenpersen van het gas loopt de druk op</a:t>
            </a:r>
            <a:endParaRPr lang="nl-NL" altLang="nl-NL" sz="2800" b="1" baseline="-2500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6916" name="Rectangle 4"/>
          <p:cNvSpPr>
            <a:spLocks noChangeArrowheads="1"/>
          </p:cNvSpPr>
          <p:nvPr/>
        </p:nvSpPr>
        <p:spPr bwMode="auto">
          <a:xfrm>
            <a:off x="0" y="1052513"/>
            <a:ext cx="89916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  <a:defRPr/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 molekulen komen dichter bijeen: condensatie</a:t>
            </a:r>
            <a:endParaRPr lang="nl-NL" altLang="nl-NL" sz="28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7413" name="Group 12"/>
          <p:cNvGrpSpPr>
            <a:grpSpLocks/>
          </p:cNvGrpSpPr>
          <p:nvPr/>
        </p:nvGrpSpPr>
        <p:grpSpPr bwMode="auto">
          <a:xfrm>
            <a:off x="0" y="1905000"/>
            <a:ext cx="9144000" cy="4800600"/>
            <a:chOff x="0" y="1296"/>
            <a:chExt cx="5760" cy="3024"/>
          </a:xfrm>
        </p:grpSpPr>
        <p:grpSp>
          <p:nvGrpSpPr>
            <p:cNvPr id="17419" name="Group 13"/>
            <p:cNvGrpSpPr>
              <a:grpSpLocks/>
            </p:cNvGrpSpPr>
            <p:nvPr/>
          </p:nvGrpSpPr>
          <p:grpSpPr bwMode="auto">
            <a:xfrm>
              <a:off x="432" y="1488"/>
              <a:ext cx="4608" cy="2640"/>
              <a:chOff x="432" y="1488"/>
              <a:chExt cx="4608" cy="2640"/>
            </a:xfrm>
          </p:grpSpPr>
          <p:grpSp>
            <p:nvGrpSpPr>
              <p:cNvPr id="17425" name="Group 14"/>
              <p:cNvGrpSpPr>
                <a:grpSpLocks/>
              </p:cNvGrpSpPr>
              <p:nvPr/>
            </p:nvGrpSpPr>
            <p:grpSpPr bwMode="auto">
              <a:xfrm>
                <a:off x="432" y="1488"/>
                <a:ext cx="2304" cy="2640"/>
                <a:chOff x="432" y="1488"/>
                <a:chExt cx="2304" cy="2640"/>
              </a:xfrm>
            </p:grpSpPr>
            <p:grpSp>
              <p:nvGrpSpPr>
                <p:cNvPr id="17455" name="Group 15"/>
                <p:cNvGrpSpPr>
                  <a:grpSpLocks/>
                </p:cNvGrpSpPr>
                <p:nvPr/>
              </p:nvGrpSpPr>
              <p:grpSpPr bwMode="auto">
                <a:xfrm>
                  <a:off x="432" y="1488"/>
                  <a:ext cx="1152" cy="2640"/>
                  <a:chOff x="432" y="1488"/>
                  <a:chExt cx="1152" cy="2640"/>
                </a:xfrm>
              </p:grpSpPr>
              <p:grpSp>
                <p:nvGrpSpPr>
                  <p:cNvPr id="17470" name="Group 16"/>
                  <p:cNvGrpSpPr>
                    <a:grpSpLocks/>
                  </p:cNvGrpSpPr>
                  <p:nvPr/>
                </p:nvGrpSpPr>
                <p:grpSpPr bwMode="auto">
                  <a:xfrm>
                    <a:off x="432" y="2016"/>
                    <a:ext cx="576" cy="2112"/>
                    <a:chOff x="1536" y="912"/>
                    <a:chExt cx="576" cy="2304"/>
                  </a:xfrm>
                </p:grpSpPr>
                <p:sp>
                  <p:nvSpPr>
                    <p:cNvPr id="17479" name="Rectangle 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36" y="912"/>
                      <a:ext cx="576" cy="576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nl-NL" alt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7480" name="Rectangl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36" y="1488"/>
                      <a:ext cx="576" cy="576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nl-NL" alt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7481" name="Rectangle 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36" y="2064"/>
                      <a:ext cx="576" cy="576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nl-NL" alt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7482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36" y="2640"/>
                      <a:ext cx="576" cy="576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nl-NL" alt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  <p:sp>
                <p:nvSpPr>
                  <p:cNvPr id="17471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432" y="1488"/>
                    <a:ext cx="576" cy="528"/>
                  </a:xfrm>
                  <a:prstGeom prst="rect">
                    <a:avLst/>
                  </a:prstGeom>
                  <a:noFill/>
                  <a:ln w="28575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fontAlgn="base" hangingPunct="1">
                      <a:spcBef>
                        <a:spcPct val="0"/>
                      </a:spcBef>
                      <a:spcAft>
                        <a:spcPct val="0"/>
                      </a:spcAft>
                      <a:buFontTx/>
                      <a:buNone/>
                    </a:pPr>
                    <a:endParaRPr lang="nl-NL" altLang="nl-NL" sz="2400">
                      <a:solidFill>
                        <a:srgbClr val="000000"/>
                      </a:solidFill>
                    </a:endParaRPr>
                  </a:p>
                </p:txBody>
              </p:sp>
              <p:grpSp>
                <p:nvGrpSpPr>
                  <p:cNvPr id="17472" name="Group 22"/>
                  <p:cNvGrpSpPr>
                    <a:grpSpLocks/>
                  </p:cNvGrpSpPr>
                  <p:nvPr/>
                </p:nvGrpSpPr>
                <p:grpSpPr bwMode="auto">
                  <a:xfrm>
                    <a:off x="1008" y="1488"/>
                    <a:ext cx="576" cy="2640"/>
                    <a:chOff x="432" y="1248"/>
                    <a:chExt cx="576" cy="2880"/>
                  </a:xfrm>
                </p:grpSpPr>
                <p:grpSp>
                  <p:nvGrpSpPr>
                    <p:cNvPr id="17473" name="Group 2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2" y="1824"/>
                      <a:ext cx="576" cy="2304"/>
                      <a:chOff x="1536" y="912"/>
                      <a:chExt cx="576" cy="2304"/>
                    </a:xfrm>
                  </p:grpSpPr>
                  <p:sp>
                    <p:nvSpPr>
                      <p:cNvPr id="17475" name="Rectangle 2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912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7476" name="Rectangle 2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1488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7477" name="Rectangle 2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064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7478" name="Rectangle 2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640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17474" name="Rectangle 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2" y="1248"/>
                      <a:ext cx="576" cy="576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nl-NL" alt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17456" name="Group 29"/>
                <p:cNvGrpSpPr>
                  <a:grpSpLocks/>
                </p:cNvGrpSpPr>
                <p:nvPr/>
              </p:nvGrpSpPr>
              <p:grpSpPr bwMode="auto">
                <a:xfrm>
                  <a:off x="1584" y="1488"/>
                  <a:ext cx="1152" cy="2640"/>
                  <a:chOff x="432" y="1488"/>
                  <a:chExt cx="1152" cy="2640"/>
                </a:xfrm>
              </p:grpSpPr>
              <p:grpSp>
                <p:nvGrpSpPr>
                  <p:cNvPr id="17457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432" y="2016"/>
                    <a:ext cx="576" cy="2112"/>
                    <a:chOff x="1536" y="912"/>
                    <a:chExt cx="576" cy="2304"/>
                  </a:xfrm>
                </p:grpSpPr>
                <p:sp>
                  <p:nvSpPr>
                    <p:cNvPr id="17466" name="Rectangle 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36" y="912"/>
                      <a:ext cx="576" cy="576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nl-NL" alt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7467" name="Rectangle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36" y="1488"/>
                      <a:ext cx="576" cy="576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nl-NL" alt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7468" name="Rectangle 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36" y="2064"/>
                      <a:ext cx="576" cy="576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nl-NL" alt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7469" name="Rectangle 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36" y="2640"/>
                      <a:ext cx="576" cy="576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nl-NL" alt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  <p:sp>
                <p:nvSpPr>
                  <p:cNvPr id="17458" name="Rectangle 35"/>
                  <p:cNvSpPr>
                    <a:spLocks noChangeArrowheads="1"/>
                  </p:cNvSpPr>
                  <p:nvPr/>
                </p:nvSpPr>
                <p:spPr bwMode="auto">
                  <a:xfrm>
                    <a:off x="432" y="1488"/>
                    <a:ext cx="576" cy="528"/>
                  </a:xfrm>
                  <a:prstGeom prst="rect">
                    <a:avLst/>
                  </a:prstGeom>
                  <a:noFill/>
                  <a:ln w="28575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fontAlgn="base" hangingPunct="1">
                      <a:spcBef>
                        <a:spcPct val="0"/>
                      </a:spcBef>
                      <a:spcAft>
                        <a:spcPct val="0"/>
                      </a:spcAft>
                      <a:buFontTx/>
                      <a:buNone/>
                    </a:pPr>
                    <a:endParaRPr lang="nl-NL" altLang="nl-NL" sz="2400">
                      <a:solidFill>
                        <a:srgbClr val="000000"/>
                      </a:solidFill>
                    </a:endParaRPr>
                  </a:p>
                </p:txBody>
              </p:sp>
              <p:grpSp>
                <p:nvGrpSpPr>
                  <p:cNvPr id="17459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1008" y="1488"/>
                    <a:ext cx="576" cy="2640"/>
                    <a:chOff x="432" y="1248"/>
                    <a:chExt cx="576" cy="2880"/>
                  </a:xfrm>
                </p:grpSpPr>
                <p:grpSp>
                  <p:nvGrpSpPr>
                    <p:cNvPr id="17460" name="Group 3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2" y="1824"/>
                      <a:ext cx="576" cy="2304"/>
                      <a:chOff x="1536" y="912"/>
                      <a:chExt cx="576" cy="2304"/>
                    </a:xfrm>
                  </p:grpSpPr>
                  <p:sp>
                    <p:nvSpPr>
                      <p:cNvPr id="17462" name="Rectangle 3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912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7463" name="Rectangle 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1488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7464" name="Rectangle 4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064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7465" name="Rectangle 4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640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17461" name="Rectangle 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2" y="1248"/>
                      <a:ext cx="576" cy="576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nl-NL" alt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</p:grpSp>
          </p:grpSp>
          <p:grpSp>
            <p:nvGrpSpPr>
              <p:cNvPr id="17426" name="Group 43"/>
              <p:cNvGrpSpPr>
                <a:grpSpLocks/>
              </p:cNvGrpSpPr>
              <p:nvPr/>
            </p:nvGrpSpPr>
            <p:grpSpPr bwMode="auto">
              <a:xfrm>
                <a:off x="2736" y="1488"/>
                <a:ext cx="2304" cy="2640"/>
                <a:chOff x="432" y="1488"/>
                <a:chExt cx="2304" cy="2640"/>
              </a:xfrm>
            </p:grpSpPr>
            <p:grpSp>
              <p:nvGrpSpPr>
                <p:cNvPr id="17427" name="Group 44"/>
                <p:cNvGrpSpPr>
                  <a:grpSpLocks/>
                </p:cNvGrpSpPr>
                <p:nvPr/>
              </p:nvGrpSpPr>
              <p:grpSpPr bwMode="auto">
                <a:xfrm>
                  <a:off x="432" y="1488"/>
                  <a:ext cx="1152" cy="2640"/>
                  <a:chOff x="432" y="1488"/>
                  <a:chExt cx="1152" cy="2640"/>
                </a:xfrm>
              </p:grpSpPr>
              <p:grpSp>
                <p:nvGrpSpPr>
                  <p:cNvPr id="17442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432" y="2016"/>
                    <a:ext cx="576" cy="2112"/>
                    <a:chOff x="1536" y="912"/>
                    <a:chExt cx="576" cy="2304"/>
                  </a:xfrm>
                </p:grpSpPr>
                <p:sp>
                  <p:nvSpPr>
                    <p:cNvPr id="17451" name="Rectangle 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36" y="912"/>
                      <a:ext cx="576" cy="576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nl-NL" alt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7452" name="Rectangle 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36" y="1488"/>
                      <a:ext cx="576" cy="576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nl-NL" alt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7453" name="Rectangle 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36" y="2064"/>
                      <a:ext cx="576" cy="576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nl-NL" alt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7454" name="Rectangle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36" y="2640"/>
                      <a:ext cx="576" cy="576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nl-NL" alt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  <p:sp>
                <p:nvSpPr>
                  <p:cNvPr id="17443" name="Rectangle 50"/>
                  <p:cNvSpPr>
                    <a:spLocks noChangeArrowheads="1"/>
                  </p:cNvSpPr>
                  <p:nvPr/>
                </p:nvSpPr>
                <p:spPr bwMode="auto">
                  <a:xfrm>
                    <a:off x="432" y="1488"/>
                    <a:ext cx="576" cy="528"/>
                  </a:xfrm>
                  <a:prstGeom prst="rect">
                    <a:avLst/>
                  </a:prstGeom>
                  <a:noFill/>
                  <a:ln w="28575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fontAlgn="base" hangingPunct="1">
                      <a:spcBef>
                        <a:spcPct val="0"/>
                      </a:spcBef>
                      <a:spcAft>
                        <a:spcPct val="0"/>
                      </a:spcAft>
                      <a:buFontTx/>
                      <a:buNone/>
                    </a:pPr>
                    <a:endParaRPr lang="nl-NL" altLang="nl-NL" sz="2400">
                      <a:solidFill>
                        <a:srgbClr val="000000"/>
                      </a:solidFill>
                    </a:endParaRPr>
                  </a:p>
                </p:txBody>
              </p:sp>
              <p:grpSp>
                <p:nvGrpSpPr>
                  <p:cNvPr id="17444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1008" y="1488"/>
                    <a:ext cx="576" cy="2640"/>
                    <a:chOff x="432" y="1248"/>
                    <a:chExt cx="576" cy="2880"/>
                  </a:xfrm>
                </p:grpSpPr>
                <p:grpSp>
                  <p:nvGrpSpPr>
                    <p:cNvPr id="17445" name="Group 5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2" y="1824"/>
                      <a:ext cx="576" cy="2304"/>
                      <a:chOff x="1536" y="912"/>
                      <a:chExt cx="576" cy="2304"/>
                    </a:xfrm>
                  </p:grpSpPr>
                  <p:sp>
                    <p:nvSpPr>
                      <p:cNvPr id="17447" name="Rectangle 5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912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7448" name="Rectangle 5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1488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7449" name="Rectangle 5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064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7450" name="Rectangle 5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640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17446" name="Rectangle 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2" y="1248"/>
                      <a:ext cx="576" cy="576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nl-NL" alt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17428" name="Group 58"/>
                <p:cNvGrpSpPr>
                  <a:grpSpLocks/>
                </p:cNvGrpSpPr>
                <p:nvPr/>
              </p:nvGrpSpPr>
              <p:grpSpPr bwMode="auto">
                <a:xfrm>
                  <a:off x="1584" y="1488"/>
                  <a:ext cx="1152" cy="2640"/>
                  <a:chOff x="432" y="1488"/>
                  <a:chExt cx="1152" cy="2640"/>
                </a:xfrm>
              </p:grpSpPr>
              <p:grpSp>
                <p:nvGrpSpPr>
                  <p:cNvPr id="17429" name="Group 59"/>
                  <p:cNvGrpSpPr>
                    <a:grpSpLocks/>
                  </p:cNvGrpSpPr>
                  <p:nvPr/>
                </p:nvGrpSpPr>
                <p:grpSpPr bwMode="auto">
                  <a:xfrm>
                    <a:off x="432" y="2016"/>
                    <a:ext cx="576" cy="2112"/>
                    <a:chOff x="1536" y="912"/>
                    <a:chExt cx="576" cy="2304"/>
                  </a:xfrm>
                </p:grpSpPr>
                <p:sp>
                  <p:nvSpPr>
                    <p:cNvPr id="17438" name="Rectangle 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36" y="912"/>
                      <a:ext cx="576" cy="576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nl-NL" alt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7439" name="Rectangle 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36" y="1488"/>
                      <a:ext cx="576" cy="576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nl-NL" alt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7440" name="Rectangle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36" y="2064"/>
                      <a:ext cx="576" cy="576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nl-NL" alt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7441" name="Rectangle 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36" y="2640"/>
                      <a:ext cx="576" cy="576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nl-NL" alt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  <p:sp>
                <p:nvSpPr>
                  <p:cNvPr id="17430" name="Rectangle 64"/>
                  <p:cNvSpPr>
                    <a:spLocks noChangeArrowheads="1"/>
                  </p:cNvSpPr>
                  <p:nvPr/>
                </p:nvSpPr>
                <p:spPr bwMode="auto">
                  <a:xfrm>
                    <a:off x="432" y="1488"/>
                    <a:ext cx="576" cy="528"/>
                  </a:xfrm>
                  <a:prstGeom prst="rect">
                    <a:avLst/>
                  </a:prstGeom>
                  <a:noFill/>
                  <a:ln w="28575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fontAlgn="base" hangingPunct="1">
                      <a:spcBef>
                        <a:spcPct val="0"/>
                      </a:spcBef>
                      <a:spcAft>
                        <a:spcPct val="0"/>
                      </a:spcAft>
                      <a:buFontTx/>
                      <a:buNone/>
                    </a:pPr>
                    <a:endParaRPr lang="nl-NL" altLang="nl-NL" sz="2400">
                      <a:solidFill>
                        <a:srgbClr val="000000"/>
                      </a:solidFill>
                    </a:endParaRPr>
                  </a:p>
                </p:txBody>
              </p:sp>
              <p:grpSp>
                <p:nvGrpSpPr>
                  <p:cNvPr id="17431" name="Group 65"/>
                  <p:cNvGrpSpPr>
                    <a:grpSpLocks/>
                  </p:cNvGrpSpPr>
                  <p:nvPr/>
                </p:nvGrpSpPr>
                <p:grpSpPr bwMode="auto">
                  <a:xfrm>
                    <a:off x="1008" y="1488"/>
                    <a:ext cx="576" cy="2640"/>
                    <a:chOff x="432" y="1248"/>
                    <a:chExt cx="576" cy="2880"/>
                  </a:xfrm>
                </p:grpSpPr>
                <p:grpSp>
                  <p:nvGrpSpPr>
                    <p:cNvPr id="17432" name="Group 6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2" y="1824"/>
                      <a:ext cx="576" cy="2304"/>
                      <a:chOff x="1536" y="912"/>
                      <a:chExt cx="576" cy="2304"/>
                    </a:xfrm>
                  </p:grpSpPr>
                  <p:sp>
                    <p:nvSpPr>
                      <p:cNvPr id="17434" name="Rectangle 6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912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7435" name="Rectangle 6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1488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7436" name="Rectangle 6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064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7437" name="Rectangle 7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640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17433" name="Rectangle 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2" y="1248"/>
                      <a:ext cx="576" cy="576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nl-NL" alt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</p:grpSp>
          </p:grpSp>
        </p:grpSp>
        <p:grpSp>
          <p:nvGrpSpPr>
            <p:cNvPr id="17420" name="Group 72"/>
            <p:cNvGrpSpPr>
              <a:grpSpLocks/>
            </p:cNvGrpSpPr>
            <p:nvPr/>
          </p:nvGrpSpPr>
          <p:grpSpPr bwMode="auto">
            <a:xfrm>
              <a:off x="432" y="1440"/>
              <a:ext cx="4800" cy="2688"/>
              <a:chOff x="432" y="480"/>
              <a:chExt cx="4800" cy="3456"/>
            </a:xfrm>
          </p:grpSpPr>
          <p:sp>
            <p:nvSpPr>
              <p:cNvPr id="17423" name="Line 73"/>
              <p:cNvSpPr>
                <a:spLocks noChangeShapeType="1"/>
              </p:cNvSpPr>
              <p:nvPr/>
            </p:nvSpPr>
            <p:spPr bwMode="auto">
              <a:xfrm>
                <a:off x="432" y="480"/>
                <a:ext cx="0" cy="345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7424" name="Line 74"/>
              <p:cNvSpPr>
                <a:spLocks noChangeShapeType="1"/>
              </p:cNvSpPr>
              <p:nvPr/>
            </p:nvSpPr>
            <p:spPr bwMode="auto">
              <a:xfrm>
                <a:off x="432" y="3936"/>
                <a:ext cx="480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66987" name="Text Box 75"/>
            <p:cNvSpPr txBox="1">
              <a:spLocks noChangeArrowheads="1"/>
            </p:cNvSpPr>
            <p:nvPr/>
          </p:nvSpPr>
          <p:spPr bwMode="auto">
            <a:xfrm>
              <a:off x="0" y="1296"/>
              <a:ext cx="52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US" altLang="nl-NL" sz="36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</a:t>
              </a:r>
              <a:endParaRPr lang="nl-NL" altLang="nl-NL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66988" name="Text Box 76"/>
            <p:cNvSpPr txBox="1">
              <a:spLocks noChangeArrowheads="1"/>
            </p:cNvSpPr>
            <p:nvPr/>
          </p:nvSpPr>
          <p:spPr bwMode="auto">
            <a:xfrm>
              <a:off x="5232" y="3916"/>
              <a:ext cx="52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US" altLang="nl-NL" sz="36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</a:t>
              </a:r>
              <a:endParaRPr lang="nl-NL" altLang="nl-NL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sp>
        <p:nvSpPr>
          <p:cNvPr id="167002" name="Freeform 90"/>
          <p:cNvSpPr>
            <a:spLocks/>
          </p:cNvSpPr>
          <p:nvPr/>
        </p:nvSpPr>
        <p:spPr bwMode="auto">
          <a:xfrm>
            <a:off x="3419475" y="5445125"/>
            <a:ext cx="5689600" cy="792163"/>
          </a:xfrm>
          <a:custGeom>
            <a:avLst/>
            <a:gdLst>
              <a:gd name="T0" fmla="*/ 2147483647 w 3584"/>
              <a:gd name="T1" fmla="*/ 1257559556 h 499"/>
              <a:gd name="T2" fmla="*/ 2147483647 w 3584"/>
              <a:gd name="T3" fmla="*/ 688003884 h 499"/>
              <a:gd name="T4" fmla="*/ 0 w 3584"/>
              <a:gd name="T5" fmla="*/ 0 h 4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584" h="499">
                <a:moveTo>
                  <a:pt x="3584" y="499"/>
                </a:moveTo>
                <a:cubicBezTo>
                  <a:pt x="2657" y="427"/>
                  <a:pt x="1731" y="356"/>
                  <a:pt x="1134" y="273"/>
                </a:cubicBezTo>
                <a:cubicBezTo>
                  <a:pt x="537" y="190"/>
                  <a:pt x="189" y="45"/>
                  <a:pt x="0" y="0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67003" name="Line 91"/>
          <p:cNvSpPr>
            <a:spLocks noChangeShapeType="1"/>
          </p:cNvSpPr>
          <p:nvPr/>
        </p:nvSpPr>
        <p:spPr bwMode="auto">
          <a:xfrm flipH="1">
            <a:off x="1547813" y="5445125"/>
            <a:ext cx="1871662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67004" name="Line 92"/>
          <p:cNvSpPr>
            <a:spLocks noChangeShapeType="1"/>
          </p:cNvSpPr>
          <p:nvPr/>
        </p:nvSpPr>
        <p:spPr bwMode="auto">
          <a:xfrm flipH="1" flipV="1">
            <a:off x="1476375" y="2205038"/>
            <a:ext cx="71438" cy="32400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67005" name="Rectangle 93"/>
          <p:cNvSpPr>
            <a:spLocks noChangeArrowheads="1"/>
          </p:cNvSpPr>
          <p:nvPr/>
        </p:nvSpPr>
        <p:spPr bwMode="auto">
          <a:xfrm>
            <a:off x="-26988" y="1511300"/>
            <a:ext cx="8991601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  <a:defRPr/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Alles is gecondenseerd: vloeistofdruk schiet omhoog</a:t>
            </a:r>
            <a:endParaRPr lang="nl-NL" altLang="nl-NL" sz="28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418" name="Text Box 94"/>
          <p:cNvSpPr txBox="1">
            <a:spLocks noChangeArrowheads="1"/>
          </p:cNvSpPr>
          <p:nvPr/>
        </p:nvSpPr>
        <p:spPr bwMode="auto">
          <a:xfrm>
            <a:off x="8027988" y="6400800"/>
            <a:ext cx="11160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nl-NL" altLang="nl-NL" sz="2800">
                <a:solidFill>
                  <a:srgbClr val="000000"/>
                </a:solidFill>
                <a:hlinkClick r:id="rId2" action="ppaction://hlinksldjump"/>
              </a:rPr>
              <a:t>menu</a:t>
            </a:r>
            <a:endParaRPr lang="nl-NL" altLang="nl-NL" sz="2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686583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6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75"/>
                                        <p:tgtEl>
                                          <p:spTgt spid="166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7" dur="500"/>
                                        <p:tgtEl>
                                          <p:spTgt spid="167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6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67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7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7" dur="500"/>
                                        <p:tgtEl>
                                          <p:spTgt spid="167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4" grpId="0" autoUpdateAnimBg="0"/>
      <p:bldP spid="166915" grpId="0" autoUpdateAnimBg="0"/>
      <p:bldP spid="166916" grpId="0" autoUpdateAnimBg="0"/>
      <p:bldP spid="167002" grpId="0" animBg="1"/>
      <p:bldP spid="167003" grpId="0" animBg="1"/>
      <p:bldP spid="167004" grpId="0" animBg="1"/>
      <p:bldP spid="167005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016" name="Freeform 80" descr="40%"/>
          <p:cNvSpPr>
            <a:spLocks/>
          </p:cNvSpPr>
          <p:nvPr/>
        </p:nvSpPr>
        <p:spPr bwMode="auto">
          <a:xfrm>
            <a:off x="704850" y="2514600"/>
            <a:ext cx="1808163" cy="4162425"/>
          </a:xfrm>
          <a:custGeom>
            <a:avLst/>
            <a:gdLst>
              <a:gd name="T0" fmla="*/ 0 w 1139"/>
              <a:gd name="T1" fmla="*/ 0 h 2622"/>
              <a:gd name="T2" fmla="*/ 15120942 w 1139"/>
              <a:gd name="T3" fmla="*/ 2147483647 h 2622"/>
              <a:gd name="T4" fmla="*/ 619958609 w 1139"/>
              <a:gd name="T5" fmla="*/ 2147483647 h 2622"/>
              <a:gd name="T6" fmla="*/ 1096269066 w 1139"/>
              <a:gd name="T7" fmla="*/ 2147483647 h 2622"/>
              <a:gd name="T8" fmla="*/ 1512094168 w 1139"/>
              <a:gd name="T9" fmla="*/ 2147483647 h 2622"/>
              <a:gd name="T10" fmla="*/ 1968243369 w 1139"/>
              <a:gd name="T11" fmla="*/ 2147483647 h 2622"/>
              <a:gd name="T12" fmla="*/ 2147483647 w 1139"/>
              <a:gd name="T13" fmla="*/ 2147483647 h 2622"/>
              <a:gd name="T14" fmla="*/ 2147483647 w 1139"/>
              <a:gd name="T15" fmla="*/ 2147483647 h 2622"/>
              <a:gd name="T16" fmla="*/ 2026206185 w 1139"/>
              <a:gd name="T17" fmla="*/ 0 h 2622"/>
              <a:gd name="T18" fmla="*/ 0 w 1139"/>
              <a:gd name="T19" fmla="*/ 0 h 262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139" h="2622">
                <a:moveTo>
                  <a:pt x="0" y="0"/>
                </a:moveTo>
                <a:lnTo>
                  <a:pt x="6" y="2622"/>
                </a:lnTo>
                <a:lnTo>
                  <a:pt x="246" y="2610"/>
                </a:lnTo>
                <a:lnTo>
                  <a:pt x="435" y="1973"/>
                </a:lnTo>
                <a:lnTo>
                  <a:pt x="600" y="1782"/>
                </a:lnTo>
                <a:lnTo>
                  <a:pt x="781" y="1680"/>
                </a:lnTo>
                <a:lnTo>
                  <a:pt x="1139" y="1543"/>
                </a:lnTo>
                <a:lnTo>
                  <a:pt x="986" y="1083"/>
                </a:lnTo>
                <a:lnTo>
                  <a:pt x="804" y="0"/>
                </a:lnTo>
                <a:lnTo>
                  <a:pt x="0" y="0"/>
                </a:lnTo>
                <a:close/>
              </a:path>
            </a:pathLst>
          </a:custGeom>
          <a:pattFill prst="pct40">
            <a:fgClr>
              <a:srgbClr val="FF33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68015" name="Freeform 79" descr="Grote confetti"/>
          <p:cNvSpPr>
            <a:spLocks/>
          </p:cNvSpPr>
          <p:nvPr/>
        </p:nvSpPr>
        <p:spPr bwMode="auto">
          <a:xfrm>
            <a:off x="3076575" y="5172075"/>
            <a:ext cx="4845050" cy="1495425"/>
          </a:xfrm>
          <a:custGeom>
            <a:avLst/>
            <a:gdLst>
              <a:gd name="T0" fmla="*/ 1391126250 w 3052"/>
              <a:gd name="T1" fmla="*/ 2147483647 h 942"/>
              <a:gd name="T2" fmla="*/ 1224795938 w 3052"/>
              <a:gd name="T3" fmla="*/ 1587698438 h 942"/>
              <a:gd name="T4" fmla="*/ 937498125 w 3052"/>
              <a:gd name="T5" fmla="*/ 892135313 h 942"/>
              <a:gd name="T6" fmla="*/ 226814063 w 3052"/>
              <a:gd name="T7" fmla="*/ 120967500 h 942"/>
              <a:gd name="T8" fmla="*/ 0 w 3052"/>
              <a:gd name="T9" fmla="*/ 0 h 942"/>
              <a:gd name="T10" fmla="*/ 468749063 w 3052"/>
              <a:gd name="T11" fmla="*/ 287297813 h 942"/>
              <a:gd name="T12" fmla="*/ 826611250 w 3052"/>
              <a:gd name="T13" fmla="*/ 405745950 h 942"/>
              <a:gd name="T14" fmla="*/ 2147483647 w 3052"/>
              <a:gd name="T15" fmla="*/ 753527513 h 942"/>
              <a:gd name="T16" fmla="*/ 2147483647 w 3052"/>
              <a:gd name="T17" fmla="*/ 917336875 h 942"/>
              <a:gd name="T18" fmla="*/ 2147483647 w 3052"/>
              <a:gd name="T19" fmla="*/ 1050905950 h 942"/>
              <a:gd name="T20" fmla="*/ 2147483647 w 3052"/>
              <a:gd name="T21" fmla="*/ 1189513750 h 942"/>
              <a:gd name="T22" fmla="*/ 2147483647 w 3052"/>
              <a:gd name="T23" fmla="*/ 2147483647 h 942"/>
              <a:gd name="T24" fmla="*/ 1391126250 w 3052"/>
              <a:gd name="T25" fmla="*/ 2147483647 h 94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052" h="942">
                <a:moveTo>
                  <a:pt x="552" y="942"/>
                </a:moveTo>
                <a:lnTo>
                  <a:pt x="486" y="630"/>
                </a:lnTo>
                <a:lnTo>
                  <a:pt x="372" y="354"/>
                </a:lnTo>
                <a:lnTo>
                  <a:pt x="90" y="48"/>
                </a:lnTo>
                <a:lnTo>
                  <a:pt x="0" y="0"/>
                </a:lnTo>
                <a:lnTo>
                  <a:pt x="186" y="114"/>
                </a:lnTo>
                <a:lnTo>
                  <a:pt x="328" y="161"/>
                </a:lnTo>
                <a:lnTo>
                  <a:pt x="876" y="299"/>
                </a:lnTo>
                <a:lnTo>
                  <a:pt x="1376" y="364"/>
                </a:lnTo>
                <a:lnTo>
                  <a:pt x="1992" y="417"/>
                </a:lnTo>
                <a:lnTo>
                  <a:pt x="3052" y="472"/>
                </a:lnTo>
                <a:lnTo>
                  <a:pt x="3052" y="939"/>
                </a:lnTo>
                <a:lnTo>
                  <a:pt x="552" y="942"/>
                </a:lnTo>
                <a:close/>
              </a:path>
            </a:pathLst>
          </a:custGeom>
          <a:pattFill prst="lgConfetti">
            <a:fgClr>
              <a:srgbClr val="99CCFF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grpSp>
        <p:nvGrpSpPr>
          <p:cNvPr id="168025" name="Group 89"/>
          <p:cNvGrpSpPr>
            <a:grpSpLocks/>
          </p:cNvGrpSpPr>
          <p:nvPr/>
        </p:nvGrpSpPr>
        <p:grpSpPr bwMode="auto">
          <a:xfrm>
            <a:off x="1120775" y="5000625"/>
            <a:ext cx="2803525" cy="1712913"/>
            <a:chOff x="706" y="3150"/>
            <a:chExt cx="1766" cy="1079"/>
          </a:xfrm>
        </p:grpSpPr>
        <p:sp>
          <p:nvSpPr>
            <p:cNvPr id="18517" name="Freeform 76"/>
            <p:cNvSpPr>
              <a:spLocks/>
            </p:cNvSpPr>
            <p:nvPr/>
          </p:nvSpPr>
          <p:spPr bwMode="auto">
            <a:xfrm>
              <a:off x="706" y="3150"/>
              <a:ext cx="1766" cy="1079"/>
            </a:xfrm>
            <a:custGeom>
              <a:avLst/>
              <a:gdLst>
                <a:gd name="T0" fmla="*/ 1892 w 1648"/>
                <a:gd name="T1" fmla="*/ 1079 h 1079"/>
                <a:gd name="T2" fmla="*/ 1661 w 1648"/>
                <a:gd name="T3" fmla="*/ 397 h 1079"/>
                <a:gd name="T4" fmla="*/ 956 w 1648"/>
                <a:gd name="T5" fmla="*/ 7 h 1079"/>
                <a:gd name="T6" fmla="*/ 230 w 1648"/>
                <a:gd name="T7" fmla="*/ 354 h 1079"/>
                <a:gd name="T8" fmla="*/ 0 w 1648"/>
                <a:gd name="T9" fmla="*/ 1067 h 10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48" h="1079">
                  <a:moveTo>
                    <a:pt x="1648" y="1079"/>
                  </a:moveTo>
                  <a:cubicBezTo>
                    <a:pt x="1607" y="827"/>
                    <a:pt x="1582" y="576"/>
                    <a:pt x="1446" y="397"/>
                  </a:cubicBezTo>
                  <a:cubicBezTo>
                    <a:pt x="1310" y="218"/>
                    <a:pt x="1039" y="14"/>
                    <a:pt x="832" y="7"/>
                  </a:cubicBezTo>
                  <a:cubicBezTo>
                    <a:pt x="625" y="0"/>
                    <a:pt x="340" y="177"/>
                    <a:pt x="201" y="354"/>
                  </a:cubicBezTo>
                  <a:cubicBezTo>
                    <a:pt x="62" y="531"/>
                    <a:pt x="42" y="919"/>
                    <a:pt x="0" y="1067"/>
                  </a:cubicBezTo>
                </a:path>
              </a:pathLst>
            </a:custGeom>
            <a:noFill/>
            <a:ln w="28575" cmpd="sng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8518" name="Freeform 78" descr="Bol"/>
            <p:cNvSpPr>
              <a:spLocks/>
            </p:cNvSpPr>
            <p:nvPr/>
          </p:nvSpPr>
          <p:spPr bwMode="auto">
            <a:xfrm>
              <a:off x="739" y="3167"/>
              <a:ext cx="1718" cy="1034"/>
            </a:xfrm>
            <a:custGeom>
              <a:avLst/>
              <a:gdLst>
                <a:gd name="T0" fmla="*/ 0 w 1718"/>
                <a:gd name="T1" fmla="*/ 1034 h 1034"/>
                <a:gd name="T2" fmla="*/ 36 w 1718"/>
                <a:gd name="T3" fmla="*/ 732 h 1034"/>
                <a:gd name="T4" fmla="*/ 118 w 1718"/>
                <a:gd name="T5" fmla="*/ 476 h 1034"/>
                <a:gd name="T6" fmla="*/ 197 w 1718"/>
                <a:gd name="T7" fmla="*/ 349 h 1034"/>
                <a:gd name="T8" fmla="*/ 339 w 1718"/>
                <a:gd name="T9" fmla="*/ 215 h 1034"/>
                <a:gd name="T10" fmla="*/ 612 w 1718"/>
                <a:gd name="T11" fmla="*/ 46 h 1034"/>
                <a:gd name="T12" fmla="*/ 886 w 1718"/>
                <a:gd name="T13" fmla="*/ 0 h 1034"/>
                <a:gd name="T14" fmla="*/ 1085 w 1718"/>
                <a:gd name="T15" fmla="*/ 67 h 1034"/>
                <a:gd name="T16" fmla="*/ 1253 w 1718"/>
                <a:gd name="T17" fmla="*/ 157 h 1034"/>
                <a:gd name="T18" fmla="*/ 1490 w 1718"/>
                <a:gd name="T19" fmla="*/ 375 h 1034"/>
                <a:gd name="T20" fmla="*/ 1577 w 1718"/>
                <a:gd name="T21" fmla="*/ 505 h 1034"/>
                <a:gd name="T22" fmla="*/ 1654 w 1718"/>
                <a:gd name="T23" fmla="*/ 759 h 1034"/>
                <a:gd name="T24" fmla="*/ 1718 w 1718"/>
                <a:gd name="T25" fmla="*/ 1034 h 103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718" h="1034">
                  <a:moveTo>
                    <a:pt x="0" y="1034"/>
                  </a:moveTo>
                  <a:lnTo>
                    <a:pt x="36" y="732"/>
                  </a:lnTo>
                  <a:lnTo>
                    <a:pt x="118" y="476"/>
                  </a:lnTo>
                  <a:lnTo>
                    <a:pt x="197" y="349"/>
                  </a:lnTo>
                  <a:lnTo>
                    <a:pt x="339" y="215"/>
                  </a:lnTo>
                  <a:lnTo>
                    <a:pt x="612" y="46"/>
                  </a:lnTo>
                  <a:lnTo>
                    <a:pt x="886" y="0"/>
                  </a:lnTo>
                  <a:lnTo>
                    <a:pt x="1085" y="67"/>
                  </a:lnTo>
                  <a:lnTo>
                    <a:pt x="1253" y="157"/>
                  </a:lnTo>
                  <a:lnTo>
                    <a:pt x="1490" y="375"/>
                  </a:lnTo>
                  <a:lnTo>
                    <a:pt x="1577" y="505"/>
                  </a:lnTo>
                  <a:lnTo>
                    <a:pt x="1654" y="759"/>
                  </a:lnTo>
                  <a:lnTo>
                    <a:pt x="1718" y="1034"/>
                  </a:lnTo>
                </a:path>
              </a:pathLst>
            </a:custGeom>
            <a:blipFill dpi="0" rotWithShape="0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167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09075" cy="620713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nl-NL" sz="36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Niet ideale gassen</a:t>
            </a:r>
            <a:endParaRPr lang="nl-NL" altLang="nl-NL" sz="36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939" name="Rectangle 3"/>
          <p:cNvSpPr>
            <a:spLocks noChangeArrowheads="1"/>
          </p:cNvSpPr>
          <p:nvPr/>
        </p:nvSpPr>
        <p:spPr bwMode="auto">
          <a:xfrm>
            <a:off x="36513" y="549275"/>
            <a:ext cx="9144000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  <a:defRPr/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G: Gasfase: samenpersen, dan nooit condensatie.</a:t>
            </a:r>
            <a:endParaRPr lang="nl-NL" altLang="nl-NL" sz="2800" b="1" baseline="-2500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940" name="Rectangle 4"/>
          <p:cNvSpPr>
            <a:spLocks noChangeArrowheads="1"/>
          </p:cNvSpPr>
          <p:nvPr/>
        </p:nvSpPr>
        <p:spPr bwMode="auto">
          <a:xfrm>
            <a:off x="28575" y="1006475"/>
            <a:ext cx="89916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  <a:defRPr/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D: Dampfase: samenpersen leidt tot condensatie (L).</a:t>
            </a:r>
            <a:endParaRPr lang="nl-NL" altLang="nl-NL" sz="28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68022" name="Group 86"/>
          <p:cNvGrpSpPr>
            <a:grpSpLocks/>
          </p:cNvGrpSpPr>
          <p:nvPr/>
        </p:nvGrpSpPr>
        <p:grpSpPr bwMode="auto">
          <a:xfrm>
            <a:off x="0" y="2205038"/>
            <a:ext cx="9144000" cy="4800600"/>
            <a:chOff x="0" y="1389"/>
            <a:chExt cx="5760" cy="3024"/>
          </a:xfrm>
        </p:grpSpPr>
        <p:grpSp>
          <p:nvGrpSpPr>
            <p:cNvPr id="18449" name="Group 5"/>
            <p:cNvGrpSpPr>
              <a:grpSpLocks/>
            </p:cNvGrpSpPr>
            <p:nvPr/>
          </p:nvGrpSpPr>
          <p:grpSpPr bwMode="auto">
            <a:xfrm>
              <a:off x="0" y="1389"/>
              <a:ext cx="5760" cy="3024"/>
              <a:chOff x="0" y="1296"/>
              <a:chExt cx="5760" cy="3024"/>
            </a:xfrm>
          </p:grpSpPr>
          <p:grpSp>
            <p:nvGrpSpPr>
              <p:cNvPr id="18453" name="Group 6"/>
              <p:cNvGrpSpPr>
                <a:grpSpLocks/>
              </p:cNvGrpSpPr>
              <p:nvPr/>
            </p:nvGrpSpPr>
            <p:grpSpPr bwMode="auto">
              <a:xfrm>
                <a:off x="432" y="1488"/>
                <a:ext cx="4608" cy="2640"/>
                <a:chOff x="432" y="1488"/>
                <a:chExt cx="4608" cy="2640"/>
              </a:xfrm>
            </p:grpSpPr>
            <p:grpSp>
              <p:nvGrpSpPr>
                <p:cNvPr id="18459" name="Group 7"/>
                <p:cNvGrpSpPr>
                  <a:grpSpLocks/>
                </p:cNvGrpSpPr>
                <p:nvPr/>
              </p:nvGrpSpPr>
              <p:grpSpPr bwMode="auto">
                <a:xfrm>
                  <a:off x="432" y="1488"/>
                  <a:ext cx="2304" cy="2640"/>
                  <a:chOff x="432" y="1488"/>
                  <a:chExt cx="2304" cy="2640"/>
                </a:xfrm>
              </p:grpSpPr>
              <p:grpSp>
                <p:nvGrpSpPr>
                  <p:cNvPr id="18489" name="Group 8"/>
                  <p:cNvGrpSpPr>
                    <a:grpSpLocks/>
                  </p:cNvGrpSpPr>
                  <p:nvPr/>
                </p:nvGrpSpPr>
                <p:grpSpPr bwMode="auto">
                  <a:xfrm>
                    <a:off x="432" y="1488"/>
                    <a:ext cx="1152" cy="2640"/>
                    <a:chOff x="432" y="1488"/>
                    <a:chExt cx="1152" cy="2640"/>
                  </a:xfrm>
                </p:grpSpPr>
                <p:grpSp>
                  <p:nvGrpSpPr>
                    <p:cNvPr id="18504" name="Group 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2" y="2016"/>
                      <a:ext cx="576" cy="2112"/>
                      <a:chOff x="1536" y="912"/>
                      <a:chExt cx="576" cy="2304"/>
                    </a:xfrm>
                  </p:grpSpPr>
                  <p:sp>
                    <p:nvSpPr>
                      <p:cNvPr id="18513" name="Rectangle 1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912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8514" name="Rectangle 1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1488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8515" name="Rectangle 1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064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8516" name="Rectangle 1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640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18505" name="Rectangle 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2" y="1488"/>
                      <a:ext cx="576" cy="528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nl-NL" alt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grpSp>
                  <p:nvGrpSpPr>
                    <p:cNvPr id="18506" name="Group 1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08" y="1488"/>
                      <a:ext cx="576" cy="2640"/>
                      <a:chOff x="432" y="1248"/>
                      <a:chExt cx="576" cy="2880"/>
                    </a:xfrm>
                  </p:grpSpPr>
                  <p:grpSp>
                    <p:nvGrpSpPr>
                      <p:cNvPr id="18507" name="Group 1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32" y="1824"/>
                        <a:ext cx="576" cy="2304"/>
                        <a:chOff x="1536" y="912"/>
                        <a:chExt cx="576" cy="2304"/>
                      </a:xfrm>
                    </p:grpSpPr>
                    <p:sp>
                      <p:nvSpPr>
                        <p:cNvPr id="18509" name="Rectangle 1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912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8510" name="Rectangle 1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1488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8511" name="Rectangle 1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2064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8512" name="Rectangle 2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2640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</p:grpSp>
                  <p:sp>
                    <p:nvSpPr>
                      <p:cNvPr id="18508" name="Rectangle 2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2" y="1248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</p:grpSp>
              <p:grpSp>
                <p:nvGrpSpPr>
                  <p:cNvPr id="18490" name="Group 22"/>
                  <p:cNvGrpSpPr>
                    <a:grpSpLocks/>
                  </p:cNvGrpSpPr>
                  <p:nvPr/>
                </p:nvGrpSpPr>
                <p:grpSpPr bwMode="auto">
                  <a:xfrm>
                    <a:off x="1584" y="1488"/>
                    <a:ext cx="1152" cy="2640"/>
                    <a:chOff x="432" y="1488"/>
                    <a:chExt cx="1152" cy="2640"/>
                  </a:xfrm>
                </p:grpSpPr>
                <p:grpSp>
                  <p:nvGrpSpPr>
                    <p:cNvPr id="18491" name="Group 2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2" y="2016"/>
                      <a:ext cx="576" cy="2112"/>
                      <a:chOff x="1536" y="912"/>
                      <a:chExt cx="576" cy="2304"/>
                    </a:xfrm>
                  </p:grpSpPr>
                  <p:sp>
                    <p:nvSpPr>
                      <p:cNvPr id="18500" name="Rectangle 2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912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8501" name="Rectangle 2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1488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8502" name="Rectangle 2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064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8503" name="Rectangle 2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640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18492" name="Rectangle 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2" y="1488"/>
                      <a:ext cx="576" cy="528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nl-NL" alt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grpSp>
                  <p:nvGrpSpPr>
                    <p:cNvPr id="18493" name="Group 2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08" y="1488"/>
                      <a:ext cx="576" cy="2640"/>
                      <a:chOff x="432" y="1248"/>
                      <a:chExt cx="576" cy="2880"/>
                    </a:xfrm>
                  </p:grpSpPr>
                  <p:grpSp>
                    <p:nvGrpSpPr>
                      <p:cNvPr id="18494" name="Group 3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32" y="1824"/>
                        <a:ext cx="576" cy="2304"/>
                        <a:chOff x="1536" y="912"/>
                        <a:chExt cx="576" cy="2304"/>
                      </a:xfrm>
                    </p:grpSpPr>
                    <p:sp>
                      <p:nvSpPr>
                        <p:cNvPr id="18496" name="Rectangle 3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912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8497" name="Rectangle 3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1488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8498" name="Rectangle 3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2064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8499" name="Rectangle 3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2640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</p:grpSp>
                  <p:sp>
                    <p:nvSpPr>
                      <p:cNvPr id="18495" name="Rectangle 3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2" y="1248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18460" name="Group 36"/>
                <p:cNvGrpSpPr>
                  <a:grpSpLocks/>
                </p:cNvGrpSpPr>
                <p:nvPr/>
              </p:nvGrpSpPr>
              <p:grpSpPr bwMode="auto">
                <a:xfrm>
                  <a:off x="2736" y="1488"/>
                  <a:ext cx="2304" cy="2640"/>
                  <a:chOff x="432" y="1488"/>
                  <a:chExt cx="2304" cy="2640"/>
                </a:xfrm>
              </p:grpSpPr>
              <p:grpSp>
                <p:nvGrpSpPr>
                  <p:cNvPr id="18461" name="Group 37"/>
                  <p:cNvGrpSpPr>
                    <a:grpSpLocks/>
                  </p:cNvGrpSpPr>
                  <p:nvPr/>
                </p:nvGrpSpPr>
                <p:grpSpPr bwMode="auto">
                  <a:xfrm>
                    <a:off x="432" y="1488"/>
                    <a:ext cx="1152" cy="2640"/>
                    <a:chOff x="432" y="1488"/>
                    <a:chExt cx="1152" cy="2640"/>
                  </a:xfrm>
                </p:grpSpPr>
                <p:grpSp>
                  <p:nvGrpSpPr>
                    <p:cNvPr id="18476" name="Group 3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2" y="2016"/>
                      <a:ext cx="576" cy="2112"/>
                      <a:chOff x="1536" y="912"/>
                      <a:chExt cx="576" cy="2304"/>
                    </a:xfrm>
                  </p:grpSpPr>
                  <p:sp>
                    <p:nvSpPr>
                      <p:cNvPr id="18485" name="Rectangle 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912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8486" name="Rectangle 4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1488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8487" name="Rectangle 4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064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8488" name="Rectangle 4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640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18477" name="Rectangle 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2" y="1488"/>
                      <a:ext cx="576" cy="528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nl-NL" alt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grpSp>
                  <p:nvGrpSpPr>
                    <p:cNvPr id="18478" name="Group 4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08" y="1488"/>
                      <a:ext cx="576" cy="2640"/>
                      <a:chOff x="432" y="1248"/>
                      <a:chExt cx="576" cy="2880"/>
                    </a:xfrm>
                  </p:grpSpPr>
                  <p:grpSp>
                    <p:nvGrpSpPr>
                      <p:cNvPr id="18479" name="Group 4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32" y="1824"/>
                        <a:ext cx="576" cy="2304"/>
                        <a:chOff x="1536" y="912"/>
                        <a:chExt cx="576" cy="2304"/>
                      </a:xfrm>
                    </p:grpSpPr>
                    <p:sp>
                      <p:nvSpPr>
                        <p:cNvPr id="18481" name="Rectangle 4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912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8482" name="Rectangle 4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1488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8483" name="Rectangle 4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2064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8484" name="Rectangle 4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2640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</p:grpSp>
                  <p:sp>
                    <p:nvSpPr>
                      <p:cNvPr id="18480" name="Rectangle 5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2" y="1248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</p:grpSp>
              <p:grpSp>
                <p:nvGrpSpPr>
                  <p:cNvPr id="18462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1584" y="1488"/>
                    <a:ext cx="1152" cy="2640"/>
                    <a:chOff x="432" y="1488"/>
                    <a:chExt cx="1152" cy="2640"/>
                  </a:xfrm>
                </p:grpSpPr>
                <p:grpSp>
                  <p:nvGrpSpPr>
                    <p:cNvPr id="18463" name="Group 5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2" y="2016"/>
                      <a:ext cx="576" cy="2112"/>
                      <a:chOff x="1536" y="912"/>
                      <a:chExt cx="576" cy="2304"/>
                    </a:xfrm>
                  </p:grpSpPr>
                  <p:sp>
                    <p:nvSpPr>
                      <p:cNvPr id="18472" name="Rectangle 5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912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8473" name="Rectangle 5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1488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8474" name="Rectangle 5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064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8475" name="Rectangle 5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640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18464" name="Rectangle 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2" y="1488"/>
                      <a:ext cx="576" cy="528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nl-NL" alt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grpSp>
                  <p:nvGrpSpPr>
                    <p:cNvPr id="18465" name="Group 5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08" y="1488"/>
                      <a:ext cx="576" cy="2640"/>
                      <a:chOff x="432" y="1248"/>
                      <a:chExt cx="576" cy="2880"/>
                    </a:xfrm>
                  </p:grpSpPr>
                  <p:grpSp>
                    <p:nvGrpSpPr>
                      <p:cNvPr id="18466" name="Group 5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32" y="1824"/>
                        <a:ext cx="576" cy="2304"/>
                        <a:chOff x="1536" y="912"/>
                        <a:chExt cx="576" cy="2304"/>
                      </a:xfrm>
                    </p:grpSpPr>
                    <p:sp>
                      <p:nvSpPr>
                        <p:cNvPr id="18468" name="Rectangle 6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912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8469" name="Rectangle 6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1488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8470" name="Rectangle 6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2064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8471" name="Rectangle 6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2640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</p:grpSp>
                  <p:sp>
                    <p:nvSpPr>
                      <p:cNvPr id="18467" name="Rectangle 6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2" y="1248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</p:grpSp>
            </p:grpSp>
          </p:grpSp>
          <p:grpSp>
            <p:nvGrpSpPr>
              <p:cNvPr id="18454" name="Group 65"/>
              <p:cNvGrpSpPr>
                <a:grpSpLocks/>
              </p:cNvGrpSpPr>
              <p:nvPr/>
            </p:nvGrpSpPr>
            <p:grpSpPr bwMode="auto">
              <a:xfrm>
                <a:off x="432" y="1440"/>
                <a:ext cx="4800" cy="2688"/>
                <a:chOff x="432" y="480"/>
                <a:chExt cx="4800" cy="3456"/>
              </a:xfrm>
            </p:grpSpPr>
            <p:sp>
              <p:nvSpPr>
                <p:cNvPr id="18457" name="Line 66"/>
                <p:cNvSpPr>
                  <a:spLocks noChangeShapeType="1"/>
                </p:cNvSpPr>
                <p:nvPr/>
              </p:nvSpPr>
              <p:spPr bwMode="auto">
                <a:xfrm>
                  <a:off x="432" y="480"/>
                  <a:ext cx="0" cy="345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8458" name="Line 67"/>
                <p:cNvSpPr>
                  <a:spLocks noChangeShapeType="1"/>
                </p:cNvSpPr>
                <p:nvPr/>
              </p:nvSpPr>
              <p:spPr bwMode="auto">
                <a:xfrm>
                  <a:off x="432" y="3936"/>
                  <a:ext cx="480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68004" name="Text Box 68"/>
              <p:cNvSpPr txBox="1">
                <a:spLocks noChangeArrowheads="1"/>
              </p:cNvSpPr>
              <p:nvPr/>
            </p:nvSpPr>
            <p:spPr bwMode="auto">
              <a:xfrm>
                <a:off x="0" y="1296"/>
                <a:ext cx="528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en-US" altLang="nl-NL" sz="3600" b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p</a:t>
                </a:r>
                <a:endParaRPr lang="nl-NL" altLang="nl-NL" sz="36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168005" name="Text Box 69"/>
              <p:cNvSpPr txBox="1">
                <a:spLocks noChangeArrowheads="1"/>
              </p:cNvSpPr>
              <p:nvPr/>
            </p:nvSpPr>
            <p:spPr bwMode="auto">
              <a:xfrm>
                <a:off x="5232" y="3916"/>
                <a:ext cx="528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en-US" altLang="nl-NL" sz="3600" b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V</a:t>
                </a:r>
                <a:endParaRPr lang="nl-NL" altLang="nl-NL" sz="36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</p:grpSp>
        <p:sp>
          <p:nvSpPr>
            <p:cNvPr id="18450" name="Freeform 70"/>
            <p:cNvSpPr>
              <a:spLocks/>
            </p:cNvSpPr>
            <p:nvPr/>
          </p:nvSpPr>
          <p:spPr bwMode="auto">
            <a:xfrm>
              <a:off x="2154" y="3430"/>
              <a:ext cx="2903" cy="454"/>
            </a:xfrm>
            <a:custGeom>
              <a:avLst/>
              <a:gdLst>
                <a:gd name="T0" fmla="*/ 2351 w 3584"/>
                <a:gd name="T1" fmla="*/ 413 h 499"/>
                <a:gd name="T2" fmla="*/ 744 w 3584"/>
                <a:gd name="T3" fmla="*/ 226 h 499"/>
                <a:gd name="T4" fmla="*/ 0 w 3584"/>
                <a:gd name="T5" fmla="*/ 0 h 4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584" h="499">
                  <a:moveTo>
                    <a:pt x="3584" y="499"/>
                  </a:moveTo>
                  <a:cubicBezTo>
                    <a:pt x="2657" y="427"/>
                    <a:pt x="1731" y="356"/>
                    <a:pt x="1134" y="273"/>
                  </a:cubicBezTo>
                  <a:cubicBezTo>
                    <a:pt x="537" y="190"/>
                    <a:pt x="189" y="45"/>
                    <a:pt x="0" y="0"/>
                  </a:cubicBezTo>
                </a:path>
              </a:pathLst>
            </a:custGeom>
            <a:noFill/>
            <a:ln w="28575" cmpd="sng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8451" name="Line 71"/>
            <p:cNvSpPr>
              <a:spLocks noChangeShapeType="1"/>
            </p:cNvSpPr>
            <p:nvPr/>
          </p:nvSpPr>
          <p:spPr bwMode="auto">
            <a:xfrm flipH="1">
              <a:off x="975" y="3430"/>
              <a:ext cx="1179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8452" name="Line 72"/>
            <p:cNvSpPr>
              <a:spLocks noChangeShapeType="1"/>
            </p:cNvSpPr>
            <p:nvPr/>
          </p:nvSpPr>
          <p:spPr bwMode="auto">
            <a:xfrm flipH="1" flipV="1">
              <a:off x="930" y="1570"/>
              <a:ext cx="45" cy="186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168009" name="Rectangle 73"/>
          <p:cNvSpPr>
            <a:spLocks noChangeArrowheads="1"/>
          </p:cNvSpPr>
          <p:nvPr/>
        </p:nvSpPr>
        <p:spPr bwMode="auto">
          <a:xfrm>
            <a:off x="30163" y="1438275"/>
            <a:ext cx="89916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  <a:defRPr/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Verder samenpersen: meniscus stijgt, L &amp; D.</a:t>
            </a:r>
            <a:endParaRPr lang="nl-NL" altLang="nl-NL" sz="28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8013" name="Freeform 77"/>
          <p:cNvSpPr>
            <a:spLocks/>
          </p:cNvSpPr>
          <p:nvPr/>
        </p:nvSpPr>
        <p:spPr bwMode="auto">
          <a:xfrm>
            <a:off x="2032000" y="2535238"/>
            <a:ext cx="5924550" cy="3370262"/>
          </a:xfrm>
          <a:custGeom>
            <a:avLst/>
            <a:gdLst>
              <a:gd name="T0" fmla="*/ 2147483647 w 3732"/>
              <a:gd name="T1" fmla="*/ 2147483647 h 2123"/>
              <a:gd name="T2" fmla="*/ 2147483647 w 3732"/>
              <a:gd name="T3" fmla="*/ 2147483647 h 2123"/>
              <a:gd name="T4" fmla="*/ 2147483647 w 3732"/>
              <a:gd name="T5" fmla="*/ 2147483647 h 2123"/>
              <a:gd name="T6" fmla="*/ 1519655013 w 3732"/>
              <a:gd name="T7" fmla="*/ 2147483647 h 2123"/>
              <a:gd name="T8" fmla="*/ 851812813 w 3732"/>
              <a:gd name="T9" fmla="*/ 2147483647 h 2123"/>
              <a:gd name="T10" fmla="*/ 435987825 w 3732"/>
              <a:gd name="T11" fmla="*/ 2147483647 h 2123"/>
              <a:gd name="T12" fmla="*/ 0 w 3732"/>
              <a:gd name="T13" fmla="*/ 0 h 212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732" h="2123">
                <a:moveTo>
                  <a:pt x="3732" y="2117"/>
                </a:moveTo>
                <a:cubicBezTo>
                  <a:pt x="3641" y="2113"/>
                  <a:pt x="3565" y="2123"/>
                  <a:pt x="3187" y="2091"/>
                </a:cubicBezTo>
                <a:cubicBezTo>
                  <a:pt x="2808" y="2059"/>
                  <a:pt x="1893" y="2002"/>
                  <a:pt x="1462" y="1925"/>
                </a:cubicBezTo>
                <a:cubicBezTo>
                  <a:pt x="1032" y="1848"/>
                  <a:pt x="790" y="1697"/>
                  <a:pt x="603" y="1628"/>
                </a:cubicBezTo>
                <a:cubicBezTo>
                  <a:pt x="416" y="1559"/>
                  <a:pt x="410" y="1608"/>
                  <a:pt x="338" y="1509"/>
                </a:cubicBezTo>
                <a:cubicBezTo>
                  <a:pt x="266" y="1410"/>
                  <a:pt x="229" y="1285"/>
                  <a:pt x="173" y="1034"/>
                </a:cubicBezTo>
                <a:cubicBezTo>
                  <a:pt x="117" y="783"/>
                  <a:pt x="36" y="215"/>
                  <a:pt x="0" y="0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68017" name="Text Box 81"/>
          <p:cNvSpPr txBox="1">
            <a:spLocks noChangeArrowheads="1"/>
          </p:cNvSpPr>
          <p:nvPr/>
        </p:nvSpPr>
        <p:spPr bwMode="auto">
          <a:xfrm>
            <a:off x="4264025" y="3482975"/>
            <a:ext cx="4603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nl-NL" altLang="nl-NL" sz="2800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68018" name="Text Box 82"/>
          <p:cNvSpPr txBox="1">
            <a:spLocks noChangeArrowheads="1"/>
          </p:cNvSpPr>
          <p:nvPr/>
        </p:nvSpPr>
        <p:spPr bwMode="auto">
          <a:xfrm>
            <a:off x="5435600" y="5961063"/>
            <a:ext cx="4413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nl-NL" altLang="nl-NL" sz="2800" b="1">
                <a:solidFill>
                  <a:srgbClr val="3333CC"/>
                </a:solidFill>
              </a:rPr>
              <a:t>D</a:t>
            </a:r>
          </a:p>
        </p:txBody>
      </p:sp>
      <p:sp>
        <p:nvSpPr>
          <p:cNvPr id="168019" name="Text Box 83"/>
          <p:cNvSpPr txBox="1">
            <a:spLocks noChangeArrowheads="1"/>
          </p:cNvSpPr>
          <p:nvPr/>
        </p:nvSpPr>
        <p:spPr bwMode="auto">
          <a:xfrm>
            <a:off x="2051050" y="5889625"/>
            <a:ext cx="9747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nl-NL" altLang="nl-NL" sz="2800" b="1">
                <a:solidFill>
                  <a:srgbClr val="00CC99"/>
                </a:solidFill>
              </a:rPr>
              <a:t>L&amp;D</a:t>
            </a:r>
          </a:p>
        </p:txBody>
      </p:sp>
      <p:sp>
        <p:nvSpPr>
          <p:cNvPr id="168020" name="Text Box 84"/>
          <p:cNvSpPr txBox="1">
            <a:spLocks noChangeArrowheads="1"/>
          </p:cNvSpPr>
          <p:nvPr/>
        </p:nvSpPr>
        <p:spPr bwMode="auto">
          <a:xfrm>
            <a:off x="1258888" y="3944938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nl-NL" altLang="nl-NL" sz="2800" b="1">
                <a:solidFill>
                  <a:srgbClr val="FF3300"/>
                </a:solidFill>
              </a:rPr>
              <a:t>L</a:t>
            </a:r>
          </a:p>
        </p:txBody>
      </p:sp>
      <p:sp>
        <p:nvSpPr>
          <p:cNvPr id="168021" name="Rectangle 85"/>
          <p:cNvSpPr>
            <a:spLocks noChangeArrowheads="1"/>
          </p:cNvSpPr>
          <p:nvPr/>
        </p:nvSpPr>
        <p:spPr bwMode="auto">
          <a:xfrm>
            <a:off x="-22225" y="1943100"/>
            <a:ext cx="89916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  <a:defRPr/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L: Alles vloeistof: druk schiet omhoog bij samenpersen.</a:t>
            </a:r>
            <a:endParaRPr lang="nl-NL" altLang="nl-NL" sz="28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448" name="Text Box 90"/>
          <p:cNvSpPr txBox="1">
            <a:spLocks noChangeArrowheads="1"/>
          </p:cNvSpPr>
          <p:nvPr/>
        </p:nvSpPr>
        <p:spPr bwMode="auto">
          <a:xfrm>
            <a:off x="8027988" y="6400800"/>
            <a:ext cx="11160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nl-NL" altLang="nl-NL" sz="2800">
                <a:solidFill>
                  <a:srgbClr val="000000"/>
                </a:solidFill>
                <a:hlinkClick r:id="rId3" action="ppaction://hlinksldjump"/>
              </a:rPr>
              <a:t>menu</a:t>
            </a:r>
            <a:endParaRPr lang="nl-NL" altLang="nl-NL" sz="2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274366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7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8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68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68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7" dur="500"/>
                                        <p:tgtEl>
                                          <p:spTgt spid="168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68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168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75"/>
                                        <p:tgtEl>
                                          <p:spTgt spid="167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68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168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68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67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68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68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2000" fill="hold"/>
                                        <p:tgtEl>
                                          <p:spTgt spid="168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2000" fill="hold"/>
                                        <p:tgtEl>
                                          <p:spTgt spid="168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68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016" grpId="0" animBg="1"/>
      <p:bldP spid="168015" grpId="0" animBg="1"/>
      <p:bldP spid="167938" grpId="0" autoUpdateAnimBg="0"/>
      <p:bldP spid="167939" grpId="0" autoUpdateAnimBg="0"/>
      <p:bldP spid="167940" grpId="0" autoUpdateAnimBg="0"/>
      <p:bldP spid="168009" grpId="0" autoUpdateAnimBg="0"/>
      <p:bldP spid="168013" grpId="0" animBg="1"/>
      <p:bldP spid="168018" grpId="0"/>
      <p:bldP spid="168019" grpId="0"/>
      <p:bldP spid="168020" grpId="0"/>
      <p:bldP spid="168021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ChangeArrowheads="1"/>
          </p:cNvSpPr>
          <p:nvPr/>
        </p:nvSpPr>
        <p:spPr bwMode="auto">
          <a:xfrm>
            <a:off x="0" y="762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nl-NL" sz="40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Van der Waals model re</a:t>
            </a:r>
            <a:r>
              <a:rPr lang="nl-NL" altLang="nl-NL" sz="40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ë</a:t>
            </a:r>
            <a:r>
              <a:rPr lang="en-US" altLang="nl-NL" sz="40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 gassen</a:t>
            </a:r>
            <a:endParaRPr lang="nl-NL" altLang="nl-NL" sz="40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8963" name="Rectangle 3"/>
          <p:cNvSpPr>
            <a:spLocks noChangeArrowheads="1"/>
          </p:cNvSpPr>
          <p:nvPr/>
        </p:nvSpPr>
        <p:spPr bwMode="auto">
          <a:xfrm>
            <a:off x="0" y="692150"/>
            <a:ext cx="9144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nl-NL" sz="40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 = nRT/V voor een ideaal gas, d.w.z. .  . </a:t>
            </a:r>
            <a:endParaRPr lang="nl-NL" altLang="nl-NL" sz="40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8971" name="Rectangle 11"/>
          <p:cNvSpPr>
            <a:spLocks noChangeArrowheads="1"/>
          </p:cNvSpPr>
          <p:nvPr/>
        </p:nvSpPr>
        <p:spPr bwMode="auto">
          <a:xfrm>
            <a:off x="0" y="2473325"/>
            <a:ext cx="9145588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  <a:defRPr/>
            </a:pPr>
            <a:r>
              <a:rPr lang="en-US" altLang="nl-NL" sz="36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correctie op V t.g.v. eigenvolume molekulen</a:t>
            </a:r>
            <a:endParaRPr lang="nl-NL" altLang="nl-NL" sz="36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8973" name="Rectangle 13"/>
          <p:cNvSpPr>
            <a:spLocks noChangeArrowheads="1"/>
          </p:cNvSpPr>
          <p:nvPr/>
        </p:nvSpPr>
        <p:spPr bwMode="auto">
          <a:xfrm>
            <a:off x="0" y="3311525"/>
            <a:ext cx="907415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  <a:defRPr/>
            </a:pPr>
            <a:r>
              <a:rPr lang="en-US" altLang="nl-NL" sz="3600" b="1" smtClean="0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correctie op p t.g.v. samenklonteren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defRPr/>
            </a:pPr>
            <a:r>
              <a:rPr lang="en-US" altLang="nl-NL" sz="3600" b="1" smtClean="0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molekulen door Vanderwaalskrachten</a:t>
            </a:r>
            <a:r>
              <a:rPr lang="en-US" altLang="nl-NL" sz="36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nl-NL" altLang="nl-NL" sz="36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8975" name="Rectangle 15"/>
          <p:cNvSpPr>
            <a:spLocks noChangeArrowheads="1"/>
          </p:cNvSpPr>
          <p:nvPr/>
        </p:nvSpPr>
        <p:spPr bwMode="auto">
          <a:xfrm>
            <a:off x="0" y="5013325"/>
            <a:ext cx="6300788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nl-NL" sz="4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(p+n</a:t>
            </a:r>
            <a:r>
              <a:rPr lang="en-US" altLang="nl-NL" sz="4400" b="1" baseline="3000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altLang="nl-NL" sz="4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a/V</a:t>
            </a:r>
            <a:r>
              <a:rPr lang="en-US" altLang="nl-NL" sz="4400" b="1" baseline="3000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altLang="nl-NL" sz="4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).(</a:t>
            </a:r>
            <a:r>
              <a:rPr lang="en-US" altLang="nl-NL" sz="40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V-nb</a:t>
            </a:r>
            <a:r>
              <a:rPr lang="en-US" altLang="nl-NL" sz="4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 = nRT</a:t>
            </a:r>
            <a:endParaRPr lang="nl-NL" altLang="nl-NL" sz="44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8976" name="Rectangle 16"/>
          <p:cNvSpPr>
            <a:spLocks noChangeArrowheads="1"/>
          </p:cNvSpPr>
          <p:nvPr/>
        </p:nvSpPr>
        <p:spPr bwMode="auto">
          <a:xfrm>
            <a:off x="0" y="4246563"/>
            <a:ext cx="6300788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nl-NL" sz="40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 = nRT/ (V-</a:t>
            </a:r>
            <a:r>
              <a:rPr lang="en-US" altLang="nl-NL" sz="40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nb</a:t>
            </a:r>
            <a:r>
              <a:rPr lang="en-US" altLang="nl-NL" sz="40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r>
              <a:rPr lang="en-US" altLang="nl-NL" sz="4000" smtClean="0">
                <a:solidFill>
                  <a:srgbClr val="FF3300"/>
                </a:solidFill>
              </a:rPr>
              <a:t> - </a:t>
            </a:r>
            <a:r>
              <a:rPr lang="en-US" altLang="nl-NL" sz="4000" b="1" smtClean="0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en-US" altLang="nl-NL" sz="4000" b="1" baseline="3000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altLang="nl-NL" sz="4000" b="1" smtClean="0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a/V</a:t>
            </a:r>
            <a:r>
              <a:rPr lang="en-US" altLang="nl-NL" sz="4000" b="1" baseline="3000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endParaRPr lang="nl-NL" altLang="nl-NL" sz="4000" b="1" baseline="30000" smtClean="0">
              <a:solidFill>
                <a:srgbClr val="FF66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8977" name="Rectangle 17"/>
          <p:cNvSpPr>
            <a:spLocks noChangeArrowheads="1"/>
          </p:cNvSpPr>
          <p:nvPr/>
        </p:nvSpPr>
        <p:spPr bwMode="auto">
          <a:xfrm>
            <a:off x="5834063" y="4254500"/>
            <a:ext cx="1258887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nl-NL" sz="36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ofwel</a:t>
            </a:r>
            <a:endParaRPr lang="nl-NL" altLang="nl-NL" sz="3600" b="1" baseline="3000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8980" name="Rectangle 20"/>
          <p:cNvSpPr>
            <a:spLocks noChangeArrowheads="1"/>
          </p:cNvSpPr>
          <p:nvPr/>
        </p:nvSpPr>
        <p:spPr bwMode="auto">
          <a:xfrm>
            <a:off x="0" y="1412875"/>
            <a:ext cx="9145588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  <a:defRPr/>
            </a:pPr>
            <a:r>
              <a:rPr lang="en-US" altLang="nl-NL" sz="36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Eigenvolume molekulen is nul en . . .</a:t>
            </a:r>
            <a:endParaRPr lang="nl-NL" altLang="nl-NL" sz="36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8981" name="Rectangle 21"/>
          <p:cNvSpPr>
            <a:spLocks noChangeArrowheads="1"/>
          </p:cNvSpPr>
          <p:nvPr/>
        </p:nvSpPr>
        <p:spPr bwMode="auto">
          <a:xfrm>
            <a:off x="-1588" y="1917700"/>
            <a:ext cx="9145588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  <a:defRPr/>
            </a:pPr>
            <a:r>
              <a:rPr lang="en-US" altLang="nl-NL" sz="36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Geen Vanderwaalskrachten.</a:t>
            </a:r>
            <a:endParaRPr lang="nl-NL" altLang="nl-NL" sz="36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8982" name="Rectangle 22"/>
          <p:cNvSpPr>
            <a:spLocks noChangeArrowheads="1"/>
          </p:cNvSpPr>
          <p:nvPr/>
        </p:nvSpPr>
        <p:spPr bwMode="auto">
          <a:xfrm>
            <a:off x="0" y="5876925"/>
            <a:ext cx="630078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nl-NL" sz="2800" b="1" smtClean="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 = eigenvolume van een molekuul</a:t>
            </a:r>
            <a:endParaRPr lang="nl-NL" altLang="nl-NL" sz="2800" b="1" smtClean="0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8983" name="Rectangle 23"/>
          <p:cNvSpPr>
            <a:spLocks noChangeArrowheads="1"/>
          </p:cNvSpPr>
          <p:nvPr/>
        </p:nvSpPr>
        <p:spPr bwMode="auto">
          <a:xfrm>
            <a:off x="0" y="6426200"/>
            <a:ext cx="91440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nl-NL" sz="2800" b="1" smtClean="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= reikwijdte Vanderwaalskracht</a:t>
            </a:r>
            <a:endParaRPr lang="nl-NL" altLang="nl-NL" sz="2800" b="1" smtClean="0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469" name="Text Box 34"/>
          <p:cNvSpPr txBox="1">
            <a:spLocks noChangeArrowheads="1"/>
          </p:cNvSpPr>
          <p:nvPr/>
        </p:nvSpPr>
        <p:spPr bwMode="auto">
          <a:xfrm>
            <a:off x="8027988" y="6400800"/>
            <a:ext cx="11160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nl-NL" altLang="nl-NL" sz="2800">
                <a:solidFill>
                  <a:srgbClr val="000000"/>
                </a:solidFill>
                <a:hlinkClick r:id="rId2" action="ppaction://hlinksldjump"/>
              </a:rPr>
              <a:t>menu</a:t>
            </a:r>
            <a:endParaRPr lang="nl-NL" altLang="nl-NL" sz="2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990177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8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8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8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8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8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8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8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8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68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68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68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2" grpId="0" autoUpdateAnimBg="0"/>
      <p:bldP spid="168963" grpId="0" autoUpdateAnimBg="0"/>
      <p:bldP spid="168971" grpId="0" autoUpdateAnimBg="0"/>
      <p:bldP spid="168973" grpId="0" autoUpdateAnimBg="0"/>
      <p:bldP spid="168975" grpId="0" autoUpdateAnimBg="0"/>
      <p:bldP spid="168976" grpId="0" autoUpdateAnimBg="0"/>
      <p:bldP spid="168977" grpId="0" autoUpdateAnimBg="0"/>
      <p:bldP spid="168980" grpId="0" autoUpdateAnimBg="0"/>
      <p:bldP spid="168981" grpId="0" autoUpdateAnimBg="0"/>
      <p:bldP spid="168982" grpId="0" autoUpdateAnimBg="0"/>
      <p:bldP spid="168983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nl-NL" sz="40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Niet ideale gassen</a:t>
            </a:r>
            <a:endParaRPr lang="nl-NL" altLang="nl-NL" sz="40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9987" name="Rectangle 3"/>
          <p:cNvSpPr>
            <a:spLocks noChangeArrowheads="1"/>
          </p:cNvSpPr>
          <p:nvPr/>
        </p:nvSpPr>
        <p:spPr bwMode="auto">
          <a:xfrm>
            <a:off x="0" y="549275"/>
            <a:ext cx="9144000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  <a:defRPr/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Experimentele resultaat (blauwe stippellijn)</a:t>
            </a:r>
            <a:endParaRPr lang="nl-NL" altLang="nl-NL" sz="2800" b="1" baseline="-2500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9988" name="Rectangle 4"/>
          <p:cNvSpPr>
            <a:spLocks noChangeArrowheads="1"/>
          </p:cNvSpPr>
          <p:nvPr/>
        </p:nvSpPr>
        <p:spPr bwMode="auto">
          <a:xfrm>
            <a:off x="0" y="1052513"/>
            <a:ext cx="89916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  <a:defRPr/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Theorie volgens Van der Waals</a:t>
            </a:r>
            <a:endParaRPr lang="nl-NL" altLang="nl-NL" sz="28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70063" name="Group 79"/>
          <p:cNvGrpSpPr>
            <a:grpSpLocks/>
          </p:cNvGrpSpPr>
          <p:nvPr/>
        </p:nvGrpSpPr>
        <p:grpSpPr bwMode="auto">
          <a:xfrm>
            <a:off x="0" y="1905000"/>
            <a:ext cx="9144000" cy="4800600"/>
            <a:chOff x="0" y="1200"/>
            <a:chExt cx="5760" cy="3024"/>
          </a:xfrm>
        </p:grpSpPr>
        <p:grpSp>
          <p:nvGrpSpPr>
            <p:cNvPr id="20489" name="Group 5"/>
            <p:cNvGrpSpPr>
              <a:grpSpLocks/>
            </p:cNvGrpSpPr>
            <p:nvPr/>
          </p:nvGrpSpPr>
          <p:grpSpPr bwMode="auto">
            <a:xfrm>
              <a:off x="0" y="1200"/>
              <a:ext cx="5760" cy="3024"/>
              <a:chOff x="0" y="1296"/>
              <a:chExt cx="5760" cy="3024"/>
            </a:xfrm>
          </p:grpSpPr>
          <p:grpSp>
            <p:nvGrpSpPr>
              <p:cNvPr id="20494" name="Group 6"/>
              <p:cNvGrpSpPr>
                <a:grpSpLocks/>
              </p:cNvGrpSpPr>
              <p:nvPr/>
            </p:nvGrpSpPr>
            <p:grpSpPr bwMode="auto">
              <a:xfrm>
                <a:off x="432" y="1488"/>
                <a:ext cx="4608" cy="2640"/>
                <a:chOff x="432" y="1488"/>
                <a:chExt cx="4608" cy="2640"/>
              </a:xfrm>
            </p:grpSpPr>
            <p:grpSp>
              <p:nvGrpSpPr>
                <p:cNvPr id="20500" name="Group 7"/>
                <p:cNvGrpSpPr>
                  <a:grpSpLocks/>
                </p:cNvGrpSpPr>
                <p:nvPr/>
              </p:nvGrpSpPr>
              <p:grpSpPr bwMode="auto">
                <a:xfrm>
                  <a:off x="432" y="1488"/>
                  <a:ext cx="2304" cy="2640"/>
                  <a:chOff x="432" y="1488"/>
                  <a:chExt cx="2304" cy="2640"/>
                </a:xfrm>
              </p:grpSpPr>
              <p:grpSp>
                <p:nvGrpSpPr>
                  <p:cNvPr id="20530" name="Group 8"/>
                  <p:cNvGrpSpPr>
                    <a:grpSpLocks/>
                  </p:cNvGrpSpPr>
                  <p:nvPr/>
                </p:nvGrpSpPr>
                <p:grpSpPr bwMode="auto">
                  <a:xfrm>
                    <a:off x="432" y="1488"/>
                    <a:ext cx="1152" cy="2640"/>
                    <a:chOff x="432" y="1488"/>
                    <a:chExt cx="1152" cy="2640"/>
                  </a:xfrm>
                </p:grpSpPr>
                <p:grpSp>
                  <p:nvGrpSpPr>
                    <p:cNvPr id="20545" name="Group 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2" y="2016"/>
                      <a:ext cx="576" cy="2112"/>
                      <a:chOff x="1536" y="912"/>
                      <a:chExt cx="576" cy="2304"/>
                    </a:xfrm>
                  </p:grpSpPr>
                  <p:sp>
                    <p:nvSpPr>
                      <p:cNvPr id="20554" name="Rectangle 1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912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20555" name="Rectangle 1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1488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20556" name="Rectangle 1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064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20557" name="Rectangle 1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640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20546" name="Rectangle 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2" y="1488"/>
                      <a:ext cx="576" cy="528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nl-NL" alt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grpSp>
                  <p:nvGrpSpPr>
                    <p:cNvPr id="20547" name="Group 1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08" y="1488"/>
                      <a:ext cx="576" cy="2640"/>
                      <a:chOff x="432" y="1248"/>
                      <a:chExt cx="576" cy="2880"/>
                    </a:xfrm>
                  </p:grpSpPr>
                  <p:grpSp>
                    <p:nvGrpSpPr>
                      <p:cNvPr id="20548" name="Group 1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32" y="1824"/>
                        <a:ext cx="576" cy="2304"/>
                        <a:chOff x="1536" y="912"/>
                        <a:chExt cx="576" cy="2304"/>
                      </a:xfrm>
                    </p:grpSpPr>
                    <p:sp>
                      <p:nvSpPr>
                        <p:cNvPr id="20550" name="Rectangle 1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912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20551" name="Rectangle 1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1488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20552" name="Rectangle 1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2064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20553" name="Rectangle 2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2640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</p:grpSp>
                  <p:sp>
                    <p:nvSpPr>
                      <p:cNvPr id="20549" name="Rectangle 2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2" y="1248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</p:grpSp>
              <p:grpSp>
                <p:nvGrpSpPr>
                  <p:cNvPr id="20531" name="Group 22"/>
                  <p:cNvGrpSpPr>
                    <a:grpSpLocks/>
                  </p:cNvGrpSpPr>
                  <p:nvPr/>
                </p:nvGrpSpPr>
                <p:grpSpPr bwMode="auto">
                  <a:xfrm>
                    <a:off x="1584" y="1488"/>
                    <a:ext cx="1152" cy="2640"/>
                    <a:chOff x="432" y="1488"/>
                    <a:chExt cx="1152" cy="2640"/>
                  </a:xfrm>
                </p:grpSpPr>
                <p:grpSp>
                  <p:nvGrpSpPr>
                    <p:cNvPr id="20532" name="Group 2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2" y="2016"/>
                      <a:ext cx="576" cy="2112"/>
                      <a:chOff x="1536" y="912"/>
                      <a:chExt cx="576" cy="2304"/>
                    </a:xfrm>
                  </p:grpSpPr>
                  <p:sp>
                    <p:nvSpPr>
                      <p:cNvPr id="20541" name="Rectangle 2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912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20542" name="Rectangle 2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1488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20543" name="Rectangle 2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064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20544" name="Rectangle 2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640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20533" name="Rectangle 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2" y="1488"/>
                      <a:ext cx="576" cy="528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nl-NL" alt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grpSp>
                  <p:nvGrpSpPr>
                    <p:cNvPr id="20534" name="Group 2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08" y="1488"/>
                      <a:ext cx="576" cy="2640"/>
                      <a:chOff x="432" y="1248"/>
                      <a:chExt cx="576" cy="2880"/>
                    </a:xfrm>
                  </p:grpSpPr>
                  <p:grpSp>
                    <p:nvGrpSpPr>
                      <p:cNvPr id="20535" name="Group 3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32" y="1824"/>
                        <a:ext cx="576" cy="2304"/>
                        <a:chOff x="1536" y="912"/>
                        <a:chExt cx="576" cy="2304"/>
                      </a:xfrm>
                    </p:grpSpPr>
                    <p:sp>
                      <p:nvSpPr>
                        <p:cNvPr id="20537" name="Rectangle 3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912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20538" name="Rectangle 3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1488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20539" name="Rectangle 3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2064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20540" name="Rectangle 3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2640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</p:grpSp>
                  <p:sp>
                    <p:nvSpPr>
                      <p:cNvPr id="20536" name="Rectangle 3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2" y="1248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20501" name="Group 36"/>
                <p:cNvGrpSpPr>
                  <a:grpSpLocks/>
                </p:cNvGrpSpPr>
                <p:nvPr/>
              </p:nvGrpSpPr>
              <p:grpSpPr bwMode="auto">
                <a:xfrm>
                  <a:off x="2736" y="1488"/>
                  <a:ext cx="2304" cy="2640"/>
                  <a:chOff x="432" y="1488"/>
                  <a:chExt cx="2304" cy="2640"/>
                </a:xfrm>
              </p:grpSpPr>
              <p:grpSp>
                <p:nvGrpSpPr>
                  <p:cNvPr id="20502" name="Group 37"/>
                  <p:cNvGrpSpPr>
                    <a:grpSpLocks/>
                  </p:cNvGrpSpPr>
                  <p:nvPr/>
                </p:nvGrpSpPr>
                <p:grpSpPr bwMode="auto">
                  <a:xfrm>
                    <a:off x="432" y="1488"/>
                    <a:ext cx="1152" cy="2640"/>
                    <a:chOff x="432" y="1488"/>
                    <a:chExt cx="1152" cy="2640"/>
                  </a:xfrm>
                </p:grpSpPr>
                <p:grpSp>
                  <p:nvGrpSpPr>
                    <p:cNvPr id="20517" name="Group 3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2" y="2016"/>
                      <a:ext cx="576" cy="2112"/>
                      <a:chOff x="1536" y="912"/>
                      <a:chExt cx="576" cy="2304"/>
                    </a:xfrm>
                  </p:grpSpPr>
                  <p:sp>
                    <p:nvSpPr>
                      <p:cNvPr id="20526" name="Rectangle 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912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20527" name="Rectangle 4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1488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20528" name="Rectangle 4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064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20529" name="Rectangle 4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640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20518" name="Rectangle 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2" y="1488"/>
                      <a:ext cx="576" cy="528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nl-NL" alt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grpSp>
                  <p:nvGrpSpPr>
                    <p:cNvPr id="20519" name="Group 4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08" y="1488"/>
                      <a:ext cx="576" cy="2640"/>
                      <a:chOff x="432" y="1248"/>
                      <a:chExt cx="576" cy="2880"/>
                    </a:xfrm>
                  </p:grpSpPr>
                  <p:grpSp>
                    <p:nvGrpSpPr>
                      <p:cNvPr id="20520" name="Group 4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32" y="1824"/>
                        <a:ext cx="576" cy="2304"/>
                        <a:chOff x="1536" y="912"/>
                        <a:chExt cx="576" cy="2304"/>
                      </a:xfrm>
                    </p:grpSpPr>
                    <p:sp>
                      <p:nvSpPr>
                        <p:cNvPr id="20522" name="Rectangle 4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912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20523" name="Rectangle 4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1488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20524" name="Rectangle 4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2064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20525" name="Rectangle 4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2640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</p:grpSp>
                  <p:sp>
                    <p:nvSpPr>
                      <p:cNvPr id="20521" name="Rectangle 5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2" y="1248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</p:grpSp>
              <p:grpSp>
                <p:nvGrpSpPr>
                  <p:cNvPr id="20503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1584" y="1488"/>
                    <a:ext cx="1152" cy="2640"/>
                    <a:chOff x="432" y="1488"/>
                    <a:chExt cx="1152" cy="2640"/>
                  </a:xfrm>
                </p:grpSpPr>
                <p:grpSp>
                  <p:nvGrpSpPr>
                    <p:cNvPr id="20504" name="Group 5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2" y="2016"/>
                      <a:ext cx="576" cy="2112"/>
                      <a:chOff x="1536" y="912"/>
                      <a:chExt cx="576" cy="2304"/>
                    </a:xfrm>
                  </p:grpSpPr>
                  <p:sp>
                    <p:nvSpPr>
                      <p:cNvPr id="20513" name="Rectangle 5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912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20514" name="Rectangle 5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1488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20515" name="Rectangle 5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064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20516" name="Rectangle 5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640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20505" name="Rectangle 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2" y="1488"/>
                      <a:ext cx="576" cy="528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nl-NL" alt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grpSp>
                  <p:nvGrpSpPr>
                    <p:cNvPr id="20506" name="Group 5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08" y="1488"/>
                      <a:ext cx="576" cy="2640"/>
                      <a:chOff x="432" y="1248"/>
                      <a:chExt cx="576" cy="2880"/>
                    </a:xfrm>
                  </p:grpSpPr>
                  <p:grpSp>
                    <p:nvGrpSpPr>
                      <p:cNvPr id="20507" name="Group 5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32" y="1824"/>
                        <a:ext cx="576" cy="2304"/>
                        <a:chOff x="1536" y="912"/>
                        <a:chExt cx="576" cy="2304"/>
                      </a:xfrm>
                    </p:grpSpPr>
                    <p:sp>
                      <p:nvSpPr>
                        <p:cNvPr id="20509" name="Rectangle 6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912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20510" name="Rectangle 6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1488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20511" name="Rectangle 6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2064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20512" name="Rectangle 6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2640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</p:grpSp>
                  <p:sp>
                    <p:nvSpPr>
                      <p:cNvPr id="20508" name="Rectangle 6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2" y="1248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</p:grpSp>
            </p:grpSp>
          </p:grpSp>
          <p:grpSp>
            <p:nvGrpSpPr>
              <p:cNvPr id="20495" name="Group 65"/>
              <p:cNvGrpSpPr>
                <a:grpSpLocks/>
              </p:cNvGrpSpPr>
              <p:nvPr/>
            </p:nvGrpSpPr>
            <p:grpSpPr bwMode="auto">
              <a:xfrm>
                <a:off x="432" y="1440"/>
                <a:ext cx="4800" cy="2688"/>
                <a:chOff x="432" y="480"/>
                <a:chExt cx="4800" cy="3456"/>
              </a:xfrm>
            </p:grpSpPr>
            <p:sp>
              <p:nvSpPr>
                <p:cNvPr id="20498" name="Line 66"/>
                <p:cNvSpPr>
                  <a:spLocks noChangeShapeType="1"/>
                </p:cNvSpPr>
                <p:nvPr/>
              </p:nvSpPr>
              <p:spPr bwMode="auto">
                <a:xfrm>
                  <a:off x="432" y="480"/>
                  <a:ext cx="0" cy="345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0499" name="Line 67"/>
                <p:cNvSpPr>
                  <a:spLocks noChangeShapeType="1"/>
                </p:cNvSpPr>
                <p:nvPr/>
              </p:nvSpPr>
              <p:spPr bwMode="auto">
                <a:xfrm>
                  <a:off x="432" y="3936"/>
                  <a:ext cx="480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70052" name="Text Box 68"/>
              <p:cNvSpPr txBox="1">
                <a:spLocks noChangeArrowheads="1"/>
              </p:cNvSpPr>
              <p:nvPr/>
            </p:nvSpPr>
            <p:spPr bwMode="auto">
              <a:xfrm>
                <a:off x="0" y="1296"/>
                <a:ext cx="528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en-US" altLang="nl-NL" sz="3600" b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p</a:t>
                </a:r>
                <a:endParaRPr lang="nl-NL" altLang="nl-NL" sz="36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170053" name="Text Box 69"/>
              <p:cNvSpPr txBox="1">
                <a:spLocks noChangeArrowheads="1"/>
              </p:cNvSpPr>
              <p:nvPr/>
            </p:nvSpPr>
            <p:spPr bwMode="auto">
              <a:xfrm>
                <a:off x="5232" y="3916"/>
                <a:ext cx="528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en-US" altLang="nl-NL" sz="3600" b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V</a:t>
                </a:r>
                <a:endParaRPr lang="nl-NL" altLang="nl-NL" sz="36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</p:grpSp>
        <p:grpSp>
          <p:nvGrpSpPr>
            <p:cNvPr id="20490" name="Group 78"/>
            <p:cNvGrpSpPr>
              <a:grpSpLocks/>
            </p:cNvGrpSpPr>
            <p:nvPr/>
          </p:nvGrpSpPr>
          <p:grpSpPr bwMode="auto">
            <a:xfrm>
              <a:off x="930" y="1389"/>
              <a:ext cx="4808" cy="2540"/>
              <a:chOff x="930" y="1389"/>
              <a:chExt cx="4808" cy="2540"/>
            </a:xfrm>
          </p:grpSpPr>
          <p:sp>
            <p:nvSpPr>
              <p:cNvPr id="20491" name="Freeform 70"/>
              <p:cNvSpPr>
                <a:spLocks/>
              </p:cNvSpPr>
              <p:nvPr/>
            </p:nvSpPr>
            <p:spPr bwMode="auto">
              <a:xfrm>
                <a:off x="2154" y="3430"/>
                <a:ext cx="3584" cy="499"/>
              </a:xfrm>
              <a:custGeom>
                <a:avLst/>
                <a:gdLst>
                  <a:gd name="T0" fmla="*/ 3584 w 3584"/>
                  <a:gd name="T1" fmla="*/ 499 h 499"/>
                  <a:gd name="T2" fmla="*/ 1134 w 3584"/>
                  <a:gd name="T3" fmla="*/ 273 h 499"/>
                  <a:gd name="T4" fmla="*/ 0 w 3584"/>
                  <a:gd name="T5" fmla="*/ 0 h 49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584" h="499">
                    <a:moveTo>
                      <a:pt x="3584" y="499"/>
                    </a:moveTo>
                    <a:cubicBezTo>
                      <a:pt x="2657" y="427"/>
                      <a:pt x="1731" y="356"/>
                      <a:pt x="1134" y="273"/>
                    </a:cubicBezTo>
                    <a:cubicBezTo>
                      <a:pt x="537" y="190"/>
                      <a:pt x="189" y="45"/>
                      <a:pt x="0" y="0"/>
                    </a:cubicBezTo>
                  </a:path>
                </a:pathLst>
              </a:custGeom>
              <a:noFill/>
              <a:ln w="28575" cap="flat" cmpd="sng">
                <a:solidFill>
                  <a:schemeClr val="accent2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0492" name="Line 71"/>
              <p:cNvSpPr>
                <a:spLocks noChangeShapeType="1"/>
              </p:cNvSpPr>
              <p:nvPr/>
            </p:nvSpPr>
            <p:spPr bwMode="auto">
              <a:xfrm flipH="1">
                <a:off x="975" y="3430"/>
                <a:ext cx="1179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0493" name="Line 72"/>
              <p:cNvSpPr>
                <a:spLocks noChangeShapeType="1"/>
              </p:cNvSpPr>
              <p:nvPr/>
            </p:nvSpPr>
            <p:spPr bwMode="auto">
              <a:xfrm flipH="1" flipV="1">
                <a:off x="930" y="1389"/>
                <a:ext cx="45" cy="2041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70057" name="Rectangle 73"/>
          <p:cNvSpPr>
            <a:spLocks noChangeArrowheads="1"/>
          </p:cNvSpPr>
          <p:nvPr/>
        </p:nvSpPr>
        <p:spPr bwMode="auto">
          <a:xfrm>
            <a:off x="-26988" y="1511300"/>
            <a:ext cx="8991601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  <a:defRPr/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Onvolkomenheid: a en b zijn temperatuurafhankelijk.</a:t>
            </a:r>
            <a:endParaRPr lang="nl-NL" altLang="nl-NL" sz="28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0067" name="Freeform 83"/>
          <p:cNvSpPr>
            <a:spLocks/>
          </p:cNvSpPr>
          <p:nvPr/>
        </p:nvSpPr>
        <p:spPr bwMode="auto">
          <a:xfrm>
            <a:off x="1477963" y="2205038"/>
            <a:ext cx="6510337" cy="3979862"/>
          </a:xfrm>
          <a:custGeom>
            <a:avLst/>
            <a:gdLst>
              <a:gd name="T0" fmla="*/ 2147483647 w 4101"/>
              <a:gd name="T1" fmla="*/ 2147483647 h 2507"/>
              <a:gd name="T2" fmla="*/ 2147483647 w 4101"/>
              <a:gd name="T3" fmla="*/ 2147483647 h 2507"/>
              <a:gd name="T4" fmla="*/ 2147483647 w 4101"/>
              <a:gd name="T5" fmla="*/ 2147483647 h 2507"/>
              <a:gd name="T6" fmla="*/ 2147483647 w 4101"/>
              <a:gd name="T7" fmla="*/ 2147483647 h 2507"/>
              <a:gd name="T8" fmla="*/ 2147483647 w 4101"/>
              <a:gd name="T9" fmla="*/ 2147483647 h 2507"/>
              <a:gd name="T10" fmla="*/ 2147483647 w 4101"/>
              <a:gd name="T11" fmla="*/ 2147483647 h 2507"/>
              <a:gd name="T12" fmla="*/ 2147483647 w 4101"/>
              <a:gd name="T13" fmla="*/ 2147483647 h 2507"/>
              <a:gd name="T14" fmla="*/ 2147483647 w 4101"/>
              <a:gd name="T15" fmla="*/ 2147483647 h 2507"/>
              <a:gd name="T16" fmla="*/ 2147483647 w 4101"/>
              <a:gd name="T17" fmla="*/ 2147483647 h 2507"/>
              <a:gd name="T18" fmla="*/ 2147483647 w 4101"/>
              <a:gd name="T19" fmla="*/ 2147483647 h 2507"/>
              <a:gd name="T20" fmla="*/ 2114410138 w 4101"/>
              <a:gd name="T21" fmla="*/ 2147483647 h 2507"/>
              <a:gd name="T22" fmla="*/ 1927918589 w 4101"/>
              <a:gd name="T23" fmla="*/ 2147483647 h 2507"/>
              <a:gd name="T24" fmla="*/ 1605338614 w 4101"/>
              <a:gd name="T25" fmla="*/ 2147483647 h 2507"/>
              <a:gd name="T26" fmla="*/ 1403726130 w 4101"/>
              <a:gd name="T27" fmla="*/ 2147483647 h 2507"/>
              <a:gd name="T28" fmla="*/ 1202113645 w 4101"/>
              <a:gd name="T29" fmla="*/ 2147483647 h 2507"/>
              <a:gd name="T30" fmla="*/ 1071065530 w 4101"/>
              <a:gd name="T31" fmla="*/ 2147483647 h 2507"/>
              <a:gd name="T32" fmla="*/ 957659301 w 4101"/>
              <a:gd name="T33" fmla="*/ 2147483647 h 2507"/>
              <a:gd name="T34" fmla="*/ 879533670 w 4101"/>
              <a:gd name="T35" fmla="*/ 2147483647 h 2507"/>
              <a:gd name="T36" fmla="*/ 806449938 w 4101"/>
              <a:gd name="T37" fmla="*/ 2147483647 h 2507"/>
              <a:gd name="T38" fmla="*/ 708163058 w 4101"/>
              <a:gd name="T39" fmla="*/ 2147483647 h 2507"/>
              <a:gd name="T40" fmla="*/ 624998702 w 4101"/>
              <a:gd name="T41" fmla="*/ 2147483647 h 2507"/>
              <a:gd name="T42" fmla="*/ 534273084 w 4101"/>
              <a:gd name="T43" fmla="*/ 2147483647 h 2507"/>
              <a:gd name="T44" fmla="*/ 395663707 w 4101"/>
              <a:gd name="T45" fmla="*/ 2147483647 h 2507"/>
              <a:gd name="T46" fmla="*/ 284776841 w 4101"/>
              <a:gd name="T47" fmla="*/ 2147483647 h 2507"/>
              <a:gd name="T48" fmla="*/ 234373719 w 4101"/>
              <a:gd name="T49" fmla="*/ 2147483647 h 2507"/>
              <a:gd name="T50" fmla="*/ 194051223 w 4101"/>
              <a:gd name="T51" fmla="*/ 2147483647 h 2507"/>
              <a:gd name="T52" fmla="*/ 133567477 w 4101"/>
              <a:gd name="T53" fmla="*/ 2147483647 h 2507"/>
              <a:gd name="T54" fmla="*/ 0 w 4101"/>
              <a:gd name="T55" fmla="*/ 0 h 2507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4101" h="2507">
                <a:moveTo>
                  <a:pt x="4101" y="2507"/>
                </a:moveTo>
                <a:lnTo>
                  <a:pt x="3733" y="2483"/>
                </a:lnTo>
                <a:lnTo>
                  <a:pt x="3245" y="2435"/>
                </a:lnTo>
                <a:lnTo>
                  <a:pt x="2693" y="2387"/>
                </a:lnTo>
                <a:lnTo>
                  <a:pt x="2117" y="2307"/>
                </a:lnTo>
                <a:lnTo>
                  <a:pt x="1677" y="2195"/>
                </a:lnTo>
                <a:lnTo>
                  <a:pt x="1229" y="2043"/>
                </a:lnTo>
                <a:lnTo>
                  <a:pt x="1133" y="2004"/>
                </a:lnTo>
                <a:lnTo>
                  <a:pt x="1021" y="1971"/>
                </a:lnTo>
                <a:lnTo>
                  <a:pt x="896" y="1947"/>
                </a:lnTo>
                <a:lnTo>
                  <a:pt x="839" y="1944"/>
                </a:lnTo>
                <a:lnTo>
                  <a:pt x="765" y="1947"/>
                </a:lnTo>
                <a:lnTo>
                  <a:pt x="637" y="1971"/>
                </a:lnTo>
                <a:lnTo>
                  <a:pt x="557" y="1995"/>
                </a:lnTo>
                <a:lnTo>
                  <a:pt x="477" y="2043"/>
                </a:lnTo>
                <a:lnTo>
                  <a:pt x="425" y="2088"/>
                </a:lnTo>
                <a:lnTo>
                  <a:pt x="380" y="2154"/>
                </a:lnTo>
                <a:lnTo>
                  <a:pt x="349" y="2227"/>
                </a:lnTo>
                <a:lnTo>
                  <a:pt x="320" y="2289"/>
                </a:lnTo>
                <a:lnTo>
                  <a:pt x="281" y="2337"/>
                </a:lnTo>
                <a:lnTo>
                  <a:pt x="248" y="2346"/>
                </a:lnTo>
                <a:lnTo>
                  <a:pt x="212" y="2340"/>
                </a:lnTo>
                <a:lnTo>
                  <a:pt x="157" y="2307"/>
                </a:lnTo>
                <a:lnTo>
                  <a:pt x="113" y="2226"/>
                </a:lnTo>
                <a:lnTo>
                  <a:pt x="93" y="2139"/>
                </a:lnTo>
                <a:lnTo>
                  <a:pt x="77" y="2035"/>
                </a:lnTo>
                <a:lnTo>
                  <a:pt x="53" y="1475"/>
                </a:lnTo>
                <a:lnTo>
                  <a:pt x="0" y="0"/>
                </a:lnTo>
              </a:path>
            </a:pathLst>
          </a:custGeom>
          <a:noFill/>
          <a:ln w="28575" cmpd="sng">
            <a:solidFill>
              <a:srgbClr val="FF33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20488" name="Text Box 84"/>
          <p:cNvSpPr txBox="1">
            <a:spLocks noChangeArrowheads="1"/>
          </p:cNvSpPr>
          <p:nvPr/>
        </p:nvSpPr>
        <p:spPr bwMode="auto">
          <a:xfrm>
            <a:off x="8027988" y="6400800"/>
            <a:ext cx="11160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nl-NL" altLang="nl-NL" sz="2800">
                <a:solidFill>
                  <a:srgbClr val="000000"/>
                </a:solidFill>
                <a:hlinkClick r:id="rId2" action="ppaction://hlinksldjump"/>
              </a:rPr>
              <a:t>menu</a:t>
            </a:r>
            <a:endParaRPr lang="nl-NL" altLang="nl-NL" sz="2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90843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9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0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9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9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70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0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6" grpId="0" autoUpdateAnimBg="0"/>
      <p:bldP spid="169987" grpId="0" autoUpdateAnimBg="0"/>
      <p:bldP spid="169988" grpId="0" autoUpdateAnimBg="0"/>
      <p:bldP spid="170057" grpId="0" autoUpdateAnimBg="0"/>
      <p:bldP spid="17006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89" name="Rectangle 29"/>
          <p:cNvSpPr>
            <a:spLocks noChangeArrowheads="1"/>
          </p:cNvSpPr>
          <p:nvPr/>
        </p:nvSpPr>
        <p:spPr bwMode="auto">
          <a:xfrm>
            <a:off x="2362200" y="990600"/>
            <a:ext cx="1981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N/m</a:t>
            </a:r>
            <a:r>
              <a:rPr lang="en-US" altLang="nl-NL" sz="4000" b="1" baseline="30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endParaRPr lang="nl-NL" altLang="nl-NL" sz="4000" b="1" baseline="3000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7782" name="Rectangle 22"/>
          <p:cNvSpPr>
            <a:spLocks noGrp="1" noChangeArrowheads="1"/>
          </p:cNvSpPr>
          <p:nvPr>
            <p:ph type="ctrTitle"/>
          </p:nvPr>
        </p:nvSpPr>
        <p:spPr>
          <a:xfrm>
            <a:off x="0" y="-76200"/>
            <a:ext cx="9144000" cy="762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nl-NL" sz="40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druk p (pressure)</a:t>
            </a:r>
            <a:endParaRPr lang="nl-NL" altLang="nl-NL" sz="40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7786" name="Rectangle 26"/>
          <p:cNvSpPr>
            <a:spLocks noChangeArrowheads="1"/>
          </p:cNvSpPr>
          <p:nvPr/>
        </p:nvSpPr>
        <p:spPr bwMode="auto">
          <a:xfrm>
            <a:off x="61913" y="1009650"/>
            <a:ext cx="1919287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 = F/A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7806" name="Rectangle 46"/>
          <p:cNvSpPr>
            <a:spLocks noChangeArrowheads="1"/>
          </p:cNvSpPr>
          <p:nvPr/>
        </p:nvSpPr>
        <p:spPr bwMode="auto">
          <a:xfrm>
            <a:off x="0" y="2133600"/>
            <a:ext cx="1828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bar = 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7807" name="Rectangle 47"/>
          <p:cNvSpPr>
            <a:spLocks noChangeArrowheads="1"/>
          </p:cNvSpPr>
          <p:nvPr/>
        </p:nvSpPr>
        <p:spPr bwMode="auto">
          <a:xfrm>
            <a:off x="0" y="48006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bar = gemiddelde luchtdruk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7808" name="Rectangle 48"/>
          <p:cNvSpPr>
            <a:spLocks noChangeArrowheads="1"/>
          </p:cNvSpPr>
          <p:nvPr/>
        </p:nvSpPr>
        <p:spPr bwMode="auto">
          <a:xfrm>
            <a:off x="4191000" y="990600"/>
            <a:ext cx="3276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Pa (pascal)</a:t>
            </a:r>
            <a:endParaRPr lang="nl-NL" altLang="nl-NL" sz="4000" b="1" baseline="-2500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7809" name="Rectangle 49"/>
          <p:cNvSpPr>
            <a:spLocks noChangeArrowheads="1"/>
          </p:cNvSpPr>
          <p:nvPr/>
        </p:nvSpPr>
        <p:spPr bwMode="auto">
          <a:xfrm>
            <a:off x="1752600" y="2133600"/>
            <a:ext cx="1752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</a:t>
            </a:r>
            <a:r>
              <a:rPr lang="en-US" altLang="nl-NL" sz="4000" b="1" baseline="30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Pa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7810" name="Rectangle 50"/>
          <p:cNvSpPr>
            <a:spLocks noChangeArrowheads="1"/>
          </p:cNvSpPr>
          <p:nvPr/>
        </p:nvSpPr>
        <p:spPr bwMode="auto">
          <a:xfrm>
            <a:off x="3505200" y="2133600"/>
            <a:ext cx="2743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10</a:t>
            </a:r>
            <a:r>
              <a:rPr lang="en-US" altLang="nl-NL" sz="4000" b="1" baseline="30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mbar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7811" name="Rectangle 51"/>
          <p:cNvSpPr>
            <a:spLocks noChangeArrowheads="1"/>
          </p:cNvSpPr>
          <p:nvPr/>
        </p:nvSpPr>
        <p:spPr bwMode="auto">
          <a:xfrm>
            <a:off x="1828800" y="2819400"/>
            <a:ext cx="2743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</a:t>
            </a:r>
            <a:r>
              <a:rPr lang="en-US" altLang="nl-NL" sz="4000" b="1" baseline="30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</a:t>
            </a: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   =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7812" name="Rectangle 52"/>
          <p:cNvSpPr>
            <a:spLocks noChangeArrowheads="1"/>
          </p:cNvSpPr>
          <p:nvPr/>
        </p:nvSpPr>
        <p:spPr bwMode="auto">
          <a:xfrm>
            <a:off x="4343400" y="2743200"/>
            <a:ext cx="2743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mbar 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7813" name="Rectangle 53"/>
          <p:cNvSpPr>
            <a:spLocks noChangeArrowheads="1"/>
          </p:cNvSpPr>
          <p:nvPr/>
        </p:nvSpPr>
        <p:spPr bwMode="auto">
          <a:xfrm>
            <a:off x="0" y="5562600"/>
            <a:ext cx="6096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bar = 10</a:t>
            </a:r>
            <a:r>
              <a:rPr lang="en-US" altLang="nl-NL" sz="4000" b="1" baseline="30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Pa = 10</a:t>
            </a:r>
            <a:r>
              <a:rPr lang="en-US" altLang="nl-NL" sz="4000" b="1" baseline="30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N/m</a:t>
            </a:r>
            <a:r>
              <a:rPr lang="en-US" altLang="nl-NL" sz="4000" b="1" baseline="30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</a:t>
            </a: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</a:t>
            </a:r>
            <a:endParaRPr lang="nl-NL" altLang="nl-NL" sz="4000" b="1" baseline="3000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7814" name="Rectangle 54"/>
          <p:cNvSpPr>
            <a:spLocks noChangeArrowheads="1"/>
          </p:cNvSpPr>
          <p:nvPr/>
        </p:nvSpPr>
        <p:spPr bwMode="auto">
          <a:xfrm>
            <a:off x="6096000" y="5562600"/>
            <a:ext cx="2362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 N/cm</a:t>
            </a:r>
            <a:r>
              <a:rPr lang="en-US" altLang="nl-NL" sz="4000" b="1" baseline="30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endParaRPr lang="nl-NL" altLang="nl-NL" sz="4000" b="1" baseline="3000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86" name="Text Box 55"/>
          <p:cNvSpPr txBox="1">
            <a:spLocks noChangeArrowheads="1"/>
          </p:cNvSpPr>
          <p:nvPr/>
        </p:nvSpPr>
        <p:spPr bwMode="auto">
          <a:xfrm>
            <a:off x="8027988" y="6400800"/>
            <a:ext cx="11160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nl-NL" altLang="nl-NL" sz="2800">
                <a:solidFill>
                  <a:srgbClr val="000000"/>
                </a:solidFill>
                <a:hlinkClick r:id="rId2" action="ppaction://hlinksldjump"/>
              </a:rPr>
              <a:t>menu</a:t>
            </a:r>
            <a:endParaRPr lang="nl-NL" altLang="nl-NL" sz="2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998154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7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7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7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7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7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7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7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7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7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7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7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17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89" grpId="0" autoUpdateAnimBg="0"/>
      <p:bldP spid="117782" grpId="0" autoUpdateAnimBg="0"/>
      <p:bldP spid="117786" grpId="0" autoUpdateAnimBg="0"/>
      <p:bldP spid="117806" grpId="0" autoUpdateAnimBg="0"/>
      <p:bldP spid="117807" grpId="0" autoUpdateAnimBg="0"/>
      <p:bldP spid="117808" grpId="0" autoUpdateAnimBg="0"/>
      <p:bldP spid="117809" grpId="0" autoUpdateAnimBg="0"/>
      <p:bldP spid="117810" grpId="0" autoUpdateAnimBg="0"/>
      <p:bldP spid="117811" grpId="0" autoUpdateAnimBg="0"/>
      <p:bldP spid="117812" grpId="0" autoUpdateAnimBg="0"/>
      <p:bldP spid="117813" grpId="0" autoUpdateAnimBg="0"/>
      <p:bldP spid="117814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nl-NL" sz="6000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Einde</a:t>
            </a:r>
            <a:endParaRPr lang="nl-NL" altLang="nl-NL" sz="6000" b="1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0" y="6477000"/>
            <a:ext cx="3059113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nl-NL" sz="16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© Het Vlietland College Leiden</a:t>
            </a:r>
            <a:endParaRPr lang="nl-NL" altLang="nl-NL" sz="1600" b="1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1508" name="Text Box 6"/>
          <p:cNvSpPr txBox="1">
            <a:spLocks noChangeArrowheads="1"/>
          </p:cNvSpPr>
          <p:nvPr/>
        </p:nvSpPr>
        <p:spPr bwMode="auto">
          <a:xfrm>
            <a:off x="8027988" y="6400800"/>
            <a:ext cx="11160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nl-NL" altLang="nl-NL" sz="2800">
                <a:solidFill>
                  <a:srgbClr val="000000"/>
                </a:solidFill>
                <a:hlinkClick r:id="rId2" action="ppaction://hlinksldjump"/>
              </a:rPr>
              <a:t>menu</a:t>
            </a:r>
            <a:endParaRPr lang="nl-NL" altLang="nl-NL" sz="2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865773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ChangeArrowheads="1"/>
          </p:cNvSpPr>
          <p:nvPr/>
        </p:nvSpPr>
        <p:spPr bwMode="auto">
          <a:xfrm>
            <a:off x="0" y="20574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 het aantal deeltjes (aantal mol) n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-76200"/>
            <a:ext cx="9144000" cy="762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nl-NL" sz="40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 druk van een gas</a:t>
            </a:r>
            <a:endParaRPr lang="nl-NL" altLang="nl-NL" sz="40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5652" name="Rectangle 4"/>
          <p:cNvSpPr>
            <a:spLocks noChangeArrowheads="1"/>
          </p:cNvSpPr>
          <p:nvPr/>
        </p:nvSpPr>
        <p:spPr bwMode="auto">
          <a:xfrm>
            <a:off x="61913" y="1009650"/>
            <a:ext cx="5705475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 druk hangt af van: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5653" name="Rectangle 5"/>
          <p:cNvSpPr>
            <a:spLocks noChangeArrowheads="1"/>
          </p:cNvSpPr>
          <p:nvPr/>
        </p:nvSpPr>
        <p:spPr bwMode="auto">
          <a:xfrm>
            <a:off x="0" y="34290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 het volume V van het ‘vat’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5654" name="Rectangle 6"/>
          <p:cNvSpPr>
            <a:spLocks noChangeArrowheads="1"/>
          </p:cNvSpPr>
          <p:nvPr/>
        </p:nvSpPr>
        <p:spPr bwMode="auto">
          <a:xfrm>
            <a:off x="0" y="48006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 de absolute temperatuur T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8027988" y="6400800"/>
            <a:ext cx="11160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nl-NL" altLang="nl-NL" sz="2800">
                <a:solidFill>
                  <a:srgbClr val="000000"/>
                </a:solidFill>
                <a:hlinkClick r:id="rId2" action="ppaction://hlinksldjump"/>
              </a:rPr>
              <a:t>menu</a:t>
            </a:r>
            <a:endParaRPr lang="nl-NL" altLang="nl-NL" sz="2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778085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5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5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5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5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5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0" grpId="0" autoUpdateAnimBg="0"/>
      <p:bldP spid="155651" grpId="0" autoUpdateAnimBg="0"/>
      <p:bldP spid="155652" grpId="0" autoUpdateAnimBg="0"/>
      <p:bldP spid="155653" grpId="0" autoUpdateAnimBg="0"/>
      <p:bldP spid="15565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ChangeArrowheads="1"/>
          </p:cNvSpPr>
          <p:nvPr/>
        </p:nvSpPr>
        <p:spPr bwMode="auto">
          <a:xfrm>
            <a:off x="0" y="6096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nl-NL" sz="36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 geen Vanderwaalskracht.</a:t>
            </a:r>
            <a:endParaRPr lang="nl-NL" altLang="nl-NL" sz="36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-76200"/>
            <a:ext cx="9144000" cy="762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nl-NL" sz="40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Een  ideaal gas</a:t>
            </a:r>
            <a:endParaRPr lang="nl-NL" altLang="nl-NL" sz="40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4629" name="Rectangle 5"/>
          <p:cNvSpPr>
            <a:spLocks noChangeArrowheads="1"/>
          </p:cNvSpPr>
          <p:nvPr/>
        </p:nvSpPr>
        <p:spPr bwMode="auto">
          <a:xfrm>
            <a:off x="0" y="3452813"/>
            <a:ext cx="91440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 </a:t>
            </a:r>
            <a:r>
              <a:rPr lang="en-US" altLang="nl-NL" sz="36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moleculen hebben geen eigen volume</a:t>
            </a: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4630" name="Rectangle 6"/>
          <p:cNvSpPr>
            <a:spLocks noChangeArrowheads="1"/>
          </p:cNvSpPr>
          <p:nvPr/>
        </p:nvSpPr>
        <p:spPr bwMode="auto">
          <a:xfrm>
            <a:off x="0" y="4029075"/>
            <a:ext cx="9144000" cy="118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nl-NL" altLang="nl-NL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reële gassen :</a:t>
            </a:r>
            <a:r>
              <a:rPr lang="nl-NL" altLang="nl-NL" sz="36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</a:t>
            </a:r>
            <a:r>
              <a:rPr lang="en-US" altLang="nl-NL" sz="36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= volume ‘vat’ – volume van alle moleculen . . .</a:t>
            </a:r>
            <a:endParaRPr lang="nl-NL" altLang="nl-NL" sz="36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4631" name="Rectangle 7"/>
          <p:cNvSpPr>
            <a:spLocks noChangeArrowheads="1"/>
          </p:cNvSpPr>
          <p:nvPr/>
        </p:nvSpPr>
        <p:spPr bwMode="auto">
          <a:xfrm>
            <a:off x="0" y="1295400"/>
            <a:ext cx="91440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nl-NL" altLang="nl-NL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reële gassen :</a:t>
            </a:r>
            <a:r>
              <a:rPr lang="nl-NL" altLang="nl-NL" sz="36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</a:t>
            </a:r>
            <a:r>
              <a:rPr lang="en-US" altLang="nl-NL" sz="36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moleculen ‘klitten’ samen door Vanderwaalskracht dus minder deeltjes . . .</a:t>
            </a:r>
            <a:endParaRPr lang="nl-NL" altLang="nl-NL" sz="36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4632" name="Rectangle 8"/>
          <p:cNvSpPr>
            <a:spLocks noChangeArrowheads="1"/>
          </p:cNvSpPr>
          <p:nvPr/>
        </p:nvSpPr>
        <p:spPr bwMode="auto">
          <a:xfrm>
            <a:off x="0" y="26670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nl-NL" sz="36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. . werkelijke druk is lager.</a:t>
            </a:r>
            <a:endParaRPr lang="nl-NL" altLang="nl-NL" sz="36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4633" name="Rectangle 9"/>
          <p:cNvSpPr>
            <a:spLocks noChangeArrowheads="1"/>
          </p:cNvSpPr>
          <p:nvPr/>
        </p:nvSpPr>
        <p:spPr bwMode="auto">
          <a:xfrm>
            <a:off x="0" y="5410200"/>
            <a:ext cx="914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nl-NL" altLang="nl-NL" sz="36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reële gassen </a:t>
            </a:r>
            <a:r>
              <a:rPr lang="nl-NL" altLang="nl-NL" sz="36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  <a:sym typeface="Symbol" pitchFamily="18" charset="2"/>
              </a:rPr>
              <a:t></a:t>
            </a:r>
            <a:r>
              <a:rPr lang="nl-NL" altLang="nl-NL" sz="36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</a:t>
            </a:r>
            <a:r>
              <a:rPr lang="en-US" altLang="nl-NL" sz="36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ideaal gas als het gas . . .</a:t>
            </a:r>
            <a:endParaRPr lang="nl-NL" altLang="nl-NL" sz="36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4634" name="Rectangle 10"/>
          <p:cNvSpPr>
            <a:spLocks noChangeArrowheads="1"/>
          </p:cNvSpPr>
          <p:nvPr/>
        </p:nvSpPr>
        <p:spPr bwMode="auto">
          <a:xfrm>
            <a:off x="0" y="6096000"/>
            <a:ext cx="152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nl-NL" sz="36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ijl is =</a:t>
            </a:r>
            <a:endParaRPr lang="nl-NL" altLang="nl-NL" sz="36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4635" name="Rectangle 11"/>
          <p:cNvSpPr>
            <a:spLocks noChangeArrowheads="1"/>
          </p:cNvSpPr>
          <p:nvPr/>
        </p:nvSpPr>
        <p:spPr bwMode="auto">
          <a:xfrm>
            <a:off x="1524000" y="6096000"/>
            <a:ext cx="4495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nl-NL" sz="36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V groot en n klein =</a:t>
            </a:r>
            <a:endParaRPr lang="nl-NL" altLang="nl-NL" sz="36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4636" name="Rectangle 12"/>
          <p:cNvSpPr>
            <a:spLocks noChangeArrowheads="1"/>
          </p:cNvSpPr>
          <p:nvPr/>
        </p:nvSpPr>
        <p:spPr bwMode="auto">
          <a:xfrm>
            <a:off x="6096000" y="6096000"/>
            <a:ext cx="1828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nl-NL" sz="36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  <a:cs typeface="Times New Roman" pitchFamily="18" charset="0"/>
              </a:rPr>
              <a:t>r </a:t>
            </a:r>
            <a:r>
              <a:rPr lang="en-US" altLang="nl-NL" sz="36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klein</a:t>
            </a:r>
            <a:endParaRPr lang="nl-NL" altLang="nl-NL" sz="36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4637" name="Rectangle 13"/>
          <p:cNvSpPr>
            <a:spLocks noChangeArrowheads="1"/>
          </p:cNvSpPr>
          <p:nvPr/>
        </p:nvSpPr>
        <p:spPr bwMode="auto">
          <a:xfrm>
            <a:off x="3551238" y="4579938"/>
            <a:ext cx="5124450" cy="649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nl-NL" altLang="nl-NL" sz="36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werkelijke druk is hoger.</a:t>
            </a:r>
            <a:endParaRPr lang="nl-NL" altLang="nl-NL" sz="36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33" name="Text Box 14"/>
          <p:cNvSpPr txBox="1">
            <a:spLocks noChangeArrowheads="1"/>
          </p:cNvSpPr>
          <p:nvPr/>
        </p:nvSpPr>
        <p:spPr bwMode="auto">
          <a:xfrm>
            <a:off x="8027988" y="6400800"/>
            <a:ext cx="11160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nl-NL" altLang="nl-NL" sz="2800">
                <a:solidFill>
                  <a:srgbClr val="000000"/>
                </a:solidFill>
                <a:hlinkClick r:id="rId2" action="ppaction://hlinksldjump"/>
              </a:rPr>
              <a:t>menu</a:t>
            </a:r>
            <a:endParaRPr lang="nl-NL" altLang="nl-NL" sz="2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132866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4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4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4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154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154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154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"/>
                                        <p:tgtEl>
                                          <p:spTgt spid="154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300"/>
                                        <p:tgtEl>
                                          <p:spTgt spid="154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300"/>
                                        <p:tgtEl>
                                          <p:spTgt spid="154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300"/>
                                        <p:tgtEl>
                                          <p:spTgt spid="154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300"/>
                                        <p:tgtEl>
                                          <p:spTgt spid="154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6" grpId="0" autoUpdateAnimBg="0"/>
      <p:bldP spid="154627" grpId="0" autoUpdateAnimBg="0"/>
      <p:bldP spid="154629" grpId="0"/>
      <p:bldP spid="154630" grpId="0" autoUpdateAnimBg="0"/>
      <p:bldP spid="154631" grpId="0" autoUpdateAnimBg="0"/>
      <p:bldP spid="154632" grpId="0" autoUpdateAnimBg="0"/>
      <p:bldP spid="154633" grpId="0" autoUpdateAnimBg="0"/>
      <p:bldP spid="154634" grpId="0" autoUpdateAnimBg="0"/>
      <p:bldP spid="154635" grpId="0" autoUpdateAnimBg="0"/>
      <p:bldP spid="154636" grpId="0" autoUpdateAnimBg="0"/>
      <p:bldP spid="15463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06" name="Rectangle 2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nl-NL" sz="40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Wet van Boyle</a:t>
            </a:r>
            <a:endParaRPr lang="nl-NL" altLang="nl-NL" sz="40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8807" name="Rectangle 23"/>
          <p:cNvSpPr>
            <a:spLocks noChangeArrowheads="1"/>
          </p:cNvSpPr>
          <p:nvPr/>
        </p:nvSpPr>
        <p:spPr bwMode="auto">
          <a:xfrm>
            <a:off x="0" y="609600"/>
            <a:ext cx="5638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  <a:defRPr/>
            </a:pPr>
            <a:r>
              <a:rPr lang="en-US" altLang="nl-NL" sz="4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pV = c of p</a:t>
            </a:r>
            <a:r>
              <a:rPr lang="en-US" altLang="nl-NL" sz="44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altLang="nl-NL" sz="4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en-US" altLang="nl-NL" sz="44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altLang="nl-NL" sz="4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p</a:t>
            </a:r>
            <a:r>
              <a:rPr lang="en-US" altLang="nl-NL" sz="44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altLang="nl-NL" sz="4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en-US" altLang="nl-NL" sz="44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endParaRPr lang="nl-NL" altLang="nl-NL" sz="4400" b="1" baseline="-2500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8810" name="Rectangle 26"/>
          <p:cNvSpPr>
            <a:spLocks noChangeArrowheads="1"/>
          </p:cNvSpPr>
          <p:nvPr/>
        </p:nvSpPr>
        <p:spPr bwMode="auto">
          <a:xfrm>
            <a:off x="0" y="1295400"/>
            <a:ext cx="8991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  <a:defRPr/>
            </a:pPr>
            <a:r>
              <a:rPr lang="en-US" altLang="nl-NL" sz="4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Hoe ziet de p-V grafiek er uit?</a:t>
            </a:r>
            <a:endParaRPr lang="nl-NL" altLang="nl-NL" sz="44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8878" name="Oval 94"/>
          <p:cNvSpPr>
            <a:spLocks noChangeAspect="1" noChangeArrowheads="1"/>
          </p:cNvSpPr>
          <p:nvPr/>
        </p:nvSpPr>
        <p:spPr bwMode="auto">
          <a:xfrm>
            <a:off x="1433513" y="2876550"/>
            <a:ext cx="304800" cy="304800"/>
          </a:xfrm>
          <a:prstGeom prst="ellipse">
            <a:avLst/>
          </a:prstGeom>
          <a:solidFill>
            <a:srgbClr val="3366FF"/>
          </a:solidFill>
          <a:ln w="9525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nl-NL" altLang="nl-NL" sz="2400">
              <a:solidFill>
                <a:srgbClr val="000000"/>
              </a:solidFill>
            </a:endParaRPr>
          </a:p>
        </p:txBody>
      </p:sp>
      <p:sp>
        <p:nvSpPr>
          <p:cNvPr id="118879" name="Oval 95"/>
          <p:cNvSpPr>
            <a:spLocks noChangeAspect="1" noChangeArrowheads="1"/>
          </p:cNvSpPr>
          <p:nvPr/>
        </p:nvSpPr>
        <p:spPr bwMode="auto">
          <a:xfrm>
            <a:off x="2347913" y="4557713"/>
            <a:ext cx="304800" cy="304800"/>
          </a:xfrm>
          <a:prstGeom prst="ellipse">
            <a:avLst/>
          </a:prstGeom>
          <a:solidFill>
            <a:srgbClr val="3366FF"/>
          </a:solidFill>
          <a:ln w="9525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nl-NL" altLang="nl-NL" sz="2400">
              <a:solidFill>
                <a:srgbClr val="000000"/>
              </a:solidFill>
            </a:endParaRPr>
          </a:p>
        </p:txBody>
      </p:sp>
      <p:sp>
        <p:nvSpPr>
          <p:cNvPr id="118880" name="Oval 96"/>
          <p:cNvSpPr>
            <a:spLocks noChangeAspect="1" noChangeArrowheads="1"/>
          </p:cNvSpPr>
          <p:nvPr/>
        </p:nvSpPr>
        <p:spPr bwMode="auto">
          <a:xfrm>
            <a:off x="4176713" y="5395913"/>
            <a:ext cx="304800" cy="304800"/>
          </a:xfrm>
          <a:prstGeom prst="ellipse">
            <a:avLst/>
          </a:prstGeom>
          <a:solidFill>
            <a:srgbClr val="3366FF"/>
          </a:solidFill>
          <a:ln w="9525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nl-NL" altLang="nl-NL" sz="2400">
              <a:solidFill>
                <a:srgbClr val="000000"/>
              </a:solidFill>
            </a:endParaRPr>
          </a:p>
        </p:txBody>
      </p:sp>
      <p:sp>
        <p:nvSpPr>
          <p:cNvPr id="118881" name="Oval 97"/>
          <p:cNvSpPr>
            <a:spLocks noChangeAspect="1" noChangeArrowheads="1"/>
          </p:cNvSpPr>
          <p:nvPr/>
        </p:nvSpPr>
        <p:spPr bwMode="auto">
          <a:xfrm>
            <a:off x="7848600" y="5867400"/>
            <a:ext cx="304800" cy="304800"/>
          </a:xfrm>
          <a:prstGeom prst="ellipse">
            <a:avLst/>
          </a:prstGeom>
          <a:solidFill>
            <a:srgbClr val="3366FF"/>
          </a:solidFill>
          <a:ln w="9525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nl-NL" altLang="nl-NL" sz="2400">
              <a:solidFill>
                <a:srgbClr val="000000"/>
              </a:solidFill>
            </a:endParaRPr>
          </a:p>
        </p:txBody>
      </p:sp>
      <p:sp>
        <p:nvSpPr>
          <p:cNvPr id="118883" name="Freeform 99"/>
          <p:cNvSpPr>
            <a:spLocks/>
          </p:cNvSpPr>
          <p:nvPr/>
        </p:nvSpPr>
        <p:spPr bwMode="auto">
          <a:xfrm>
            <a:off x="1066800" y="-152400"/>
            <a:ext cx="8105775" cy="6273800"/>
          </a:xfrm>
          <a:custGeom>
            <a:avLst/>
            <a:gdLst>
              <a:gd name="T0" fmla="*/ 2147483647 w 5106"/>
              <a:gd name="T1" fmla="*/ 2147483647 h 3952"/>
              <a:gd name="T2" fmla="*/ 2147483647 w 5106"/>
              <a:gd name="T3" fmla="*/ 2147483647 h 3952"/>
              <a:gd name="T4" fmla="*/ 2147483647 w 5106"/>
              <a:gd name="T5" fmla="*/ 2147483647 h 3952"/>
              <a:gd name="T6" fmla="*/ 2147483647 w 5106"/>
              <a:gd name="T7" fmla="*/ 2147483647 h 3952"/>
              <a:gd name="T8" fmla="*/ 846772500 w 5106"/>
              <a:gd name="T9" fmla="*/ 2147483647 h 3952"/>
              <a:gd name="T10" fmla="*/ 0 w 5106"/>
              <a:gd name="T11" fmla="*/ 0 h 395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106" h="3952">
                <a:moveTo>
                  <a:pt x="5106" y="3941"/>
                </a:moveTo>
                <a:cubicBezTo>
                  <a:pt x="4984" y="3935"/>
                  <a:pt x="4882" y="3952"/>
                  <a:pt x="4375" y="3895"/>
                </a:cubicBezTo>
                <a:cubicBezTo>
                  <a:pt x="3868" y="3838"/>
                  <a:pt x="2641" y="3737"/>
                  <a:pt x="2064" y="3600"/>
                </a:cubicBezTo>
                <a:cubicBezTo>
                  <a:pt x="1487" y="3463"/>
                  <a:pt x="1200" y="3336"/>
                  <a:pt x="912" y="3072"/>
                </a:cubicBezTo>
                <a:cubicBezTo>
                  <a:pt x="624" y="2808"/>
                  <a:pt x="488" y="2528"/>
                  <a:pt x="336" y="2016"/>
                </a:cubicBezTo>
                <a:cubicBezTo>
                  <a:pt x="184" y="1504"/>
                  <a:pt x="92" y="752"/>
                  <a:pt x="0" y="0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18885" name="Rectangle 101"/>
          <p:cNvSpPr>
            <a:spLocks noChangeArrowheads="1"/>
          </p:cNvSpPr>
          <p:nvPr/>
        </p:nvSpPr>
        <p:spPr bwMode="auto">
          <a:xfrm>
            <a:off x="5791200" y="609600"/>
            <a:ext cx="2209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defRPr/>
            </a:pPr>
            <a:r>
              <a:rPr lang="en-US" altLang="nl-NL" sz="4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mits . . .</a:t>
            </a:r>
            <a:endParaRPr lang="nl-NL" altLang="nl-NL" sz="4400" b="1" baseline="-2500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18891" name="Group 107"/>
          <p:cNvGrpSpPr>
            <a:grpSpLocks/>
          </p:cNvGrpSpPr>
          <p:nvPr/>
        </p:nvGrpSpPr>
        <p:grpSpPr bwMode="auto">
          <a:xfrm>
            <a:off x="0" y="1905000"/>
            <a:ext cx="9144000" cy="5081588"/>
            <a:chOff x="0" y="1200"/>
            <a:chExt cx="5760" cy="3201"/>
          </a:xfrm>
        </p:grpSpPr>
        <p:grpSp>
          <p:nvGrpSpPr>
            <p:cNvPr id="6160" name="Group 93"/>
            <p:cNvGrpSpPr>
              <a:grpSpLocks/>
            </p:cNvGrpSpPr>
            <p:nvPr/>
          </p:nvGrpSpPr>
          <p:grpSpPr bwMode="auto">
            <a:xfrm>
              <a:off x="0" y="1200"/>
              <a:ext cx="5760" cy="3024"/>
              <a:chOff x="0" y="1296"/>
              <a:chExt cx="5760" cy="3024"/>
            </a:xfrm>
          </p:grpSpPr>
          <p:grpSp>
            <p:nvGrpSpPr>
              <p:cNvPr id="6165" name="Group 92"/>
              <p:cNvGrpSpPr>
                <a:grpSpLocks/>
              </p:cNvGrpSpPr>
              <p:nvPr/>
            </p:nvGrpSpPr>
            <p:grpSpPr bwMode="auto">
              <a:xfrm>
                <a:off x="432" y="1488"/>
                <a:ext cx="4608" cy="2640"/>
                <a:chOff x="432" y="1488"/>
                <a:chExt cx="4608" cy="2640"/>
              </a:xfrm>
            </p:grpSpPr>
            <p:grpSp>
              <p:nvGrpSpPr>
                <p:cNvPr id="6171" name="Group 62"/>
                <p:cNvGrpSpPr>
                  <a:grpSpLocks/>
                </p:cNvGrpSpPr>
                <p:nvPr/>
              </p:nvGrpSpPr>
              <p:grpSpPr bwMode="auto">
                <a:xfrm>
                  <a:off x="432" y="1488"/>
                  <a:ext cx="2304" cy="2640"/>
                  <a:chOff x="432" y="1488"/>
                  <a:chExt cx="2304" cy="2640"/>
                </a:xfrm>
              </p:grpSpPr>
              <p:grpSp>
                <p:nvGrpSpPr>
                  <p:cNvPr id="6201" name="Group 47"/>
                  <p:cNvGrpSpPr>
                    <a:grpSpLocks/>
                  </p:cNvGrpSpPr>
                  <p:nvPr/>
                </p:nvGrpSpPr>
                <p:grpSpPr bwMode="auto">
                  <a:xfrm>
                    <a:off x="432" y="1488"/>
                    <a:ext cx="1152" cy="2640"/>
                    <a:chOff x="432" y="1488"/>
                    <a:chExt cx="1152" cy="2640"/>
                  </a:xfrm>
                </p:grpSpPr>
                <p:grpSp>
                  <p:nvGrpSpPr>
                    <p:cNvPr id="6216" name="Group 3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2" y="2016"/>
                      <a:ext cx="576" cy="2112"/>
                      <a:chOff x="1536" y="912"/>
                      <a:chExt cx="576" cy="2304"/>
                    </a:xfrm>
                  </p:grpSpPr>
                  <p:sp>
                    <p:nvSpPr>
                      <p:cNvPr id="6225" name="Rectangle 3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912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6226" name="Rectangle 3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1488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6227" name="Rectangle 3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064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6228" name="Rectangle 3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640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6217" name="Rectangle 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2" y="1488"/>
                      <a:ext cx="576" cy="528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nl-NL" alt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grpSp>
                  <p:nvGrpSpPr>
                    <p:cNvPr id="6218" name="Group 4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08" y="1488"/>
                      <a:ext cx="576" cy="2640"/>
                      <a:chOff x="432" y="1248"/>
                      <a:chExt cx="576" cy="2880"/>
                    </a:xfrm>
                  </p:grpSpPr>
                  <p:grpSp>
                    <p:nvGrpSpPr>
                      <p:cNvPr id="6219" name="Group 4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32" y="1824"/>
                        <a:ext cx="576" cy="2304"/>
                        <a:chOff x="1536" y="912"/>
                        <a:chExt cx="576" cy="2304"/>
                      </a:xfrm>
                    </p:grpSpPr>
                    <p:sp>
                      <p:nvSpPr>
                        <p:cNvPr id="6221" name="Rectangle 4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912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6222" name="Rectangle 4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1488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6223" name="Rectangle 4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2064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6224" name="Rectangle 4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2640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</p:grpSp>
                  <p:sp>
                    <p:nvSpPr>
                      <p:cNvPr id="6220" name="Rectangle 4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2" y="1248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</p:grpSp>
              <p:grpSp>
                <p:nvGrpSpPr>
                  <p:cNvPr id="6202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1584" y="1488"/>
                    <a:ext cx="1152" cy="2640"/>
                    <a:chOff x="432" y="1488"/>
                    <a:chExt cx="1152" cy="2640"/>
                  </a:xfrm>
                </p:grpSpPr>
                <p:grpSp>
                  <p:nvGrpSpPr>
                    <p:cNvPr id="6203" name="Group 4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2" y="2016"/>
                      <a:ext cx="576" cy="2112"/>
                      <a:chOff x="1536" y="912"/>
                      <a:chExt cx="576" cy="2304"/>
                    </a:xfrm>
                  </p:grpSpPr>
                  <p:sp>
                    <p:nvSpPr>
                      <p:cNvPr id="6212" name="Rectangle 5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912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6213" name="Rectangle 5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1488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6214" name="Rectangle 5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064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6215" name="Rectangle 5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640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6204" name="Rectangle 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2" y="1488"/>
                      <a:ext cx="576" cy="528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nl-NL" alt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grpSp>
                  <p:nvGrpSpPr>
                    <p:cNvPr id="6205" name="Group 5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08" y="1488"/>
                      <a:ext cx="576" cy="2640"/>
                      <a:chOff x="432" y="1248"/>
                      <a:chExt cx="576" cy="2880"/>
                    </a:xfrm>
                  </p:grpSpPr>
                  <p:grpSp>
                    <p:nvGrpSpPr>
                      <p:cNvPr id="6206" name="Group 5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32" y="1824"/>
                        <a:ext cx="576" cy="2304"/>
                        <a:chOff x="1536" y="912"/>
                        <a:chExt cx="576" cy="2304"/>
                      </a:xfrm>
                    </p:grpSpPr>
                    <p:sp>
                      <p:nvSpPr>
                        <p:cNvPr id="6208" name="Rectangle 5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912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6209" name="Rectangle 5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1488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6210" name="Rectangle 5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2064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6211" name="Rectangle 6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2640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</p:grpSp>
                  <p:sp>
                    <p:nvSpPr>
                      <p:cNvPr id="6207" name="Rectangle 6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2" y="1248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6172" name="Group 63"/>
                <p:cNvGrpSpPr>
                  <a:grpSpLocks/>
                </p:cNvGrpSpPr>
                <p:nvPr/>
              </p:nvGrpSpPr>
              <p:grpSpPr bwMode="auto">
                <a:xfrm>
                  <a:off x="2736" y="1488"/>
                  <a:ext cx="2304" cy="2640"/>
                  <a:chOff x="432" y="1488"/>
                  <a:chExt cx="2304" cy="2640"/>
                </a:xfrm>
              </p:grpSpPr>
              <p:grpSp>
                <p:nvGrpSpPr>
                  <p:cNvPr id="6173" name="Group 64"/>
                  <p:cNvGrpSpPr>
                    <a:grpSpLocks/>
                  </p:cNvGrpSpPr>
                  <p:nvPr/>
                </p:nvGrpSpPr>
                <p:grpSpPr bwMode="auto">
                  <a:xfrm>
                    <a:off x="432" y="1488"/>
                    <a:ext cx="1152" cy="2640"/>
                    <a:chOff x="432" y="1488"/>
                    <a:chExt cx="1152" cy="2640"/>
                  </a:xfrm>
                </p:grpSpPr>
                <p:grpSp>
                  <p:nvGrpSpPr>
                    <p:cNvPr id="6188" name="Group 6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2" y="2016"/>
                      <a:ext cx="576" cy="2112"/>
                      <a:chOff x="1536" y="912"/>
                      <a:chExt cx="576" cy="2304"/>
                    </a:xfrm>
                  </p:grpSpPr>
                  <p:sp>
                    <p:nvSpPr>
                      <p:cNvPr id="6197" name="Rectangle 6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912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6198" name="Rectangle 6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1488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6199" name="Rectangle 6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064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6200" name="Rectangle 6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640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6189" name="Rectangle 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2" y="1488"/>
                      <a:ext cx="576" cy="528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nl-NL" alt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grpSp>
                  <p:nvGrpSpPr>
                    <p:cNvPr id="6190" name="Group 7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08" y="1488"/>
                      <a:ext cx="576" cy="2640"/>
                      <a:chOff x="432" y="1248"/>
                      <a:chExt cx="576" cy="2880"/>
                    </a:xfrm>
                  </p:grpSpPr>
                  <p:grpSp>
                    <p:nvGrpSpPr>
                      <p:cNvPr id="6191" name="Group 7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32" y="1824"/>
                        <a:ext cx="576" cy="2304"/>
                        <a:chOff x="1536" y="912"/>
                        <a:chExt cx="576" cy="2304"/>
                      </a:xfrm>
                    </p:grpSpPr>
                    <p:sp>
                      <p:nvSpPr>
                        <p:cNvPr id="6193" name="Rectangle 7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912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6194" name="Rectangle 7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1488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6195" name="Rectangle 7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2064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6196" name="Rectangle 7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2640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</p:grpSp>
                  <p:sp>
                    <p:nvSpPr>
                      <p:cNvPr id="6192" name="Rectangle 7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2" y="1248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</p:grpSp>
              <p:grpSp>
                <p:nvGrpSpPr>
                  <p:cNvPr id="6174" name="Group 78"/>
                  <p:cNvGrpSpPr>
                    <a:grpSpLocks/>
                  </p:cNvGrpSpPr>
                  <p:nvPr/>
                </p:nvGrpSpPr>
                <p:grpSpPr bwMode="auto">
                  <a:xfrm>
                    <a:off x="1584" y="1488"/>
                    <a:ext cx="1152" cy="2640"/>
                    <a:chOff x="432" y="1488"/>
                    <a:chExt cx="1152" cy="2640"/>
                  </a:xfrm>
                </p:grpSpPr>
                <p:grpSp>
                  <p:nvGrpSpPr>
                    <p:cNvPr id="6175" name="Group 7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2" y="2016"/>
                      <a:ext cx="576" cy="2112"/>
                      <a:chOff x="1536" y="912"/>
                      <a:chExt cx="576" cy="2304"/>
                    </a:xfrm>
                  </p:grpSpPr>
                  <p:sp>
                    <p:nvSpPr>
                      <p:cNvPr id="6184" name="Rectangle 8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912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6185" name="Rectangle 8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1488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6186" name="Rectangle 8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064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6187" name="Rectangle 8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640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6176" name="Rectangle 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2" y="1488"/>
                      <a:ext cx="576" cy="528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nl-NL" alt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grpSp>
                  <p:nvGrpSpPr>
                    <p:cNvPr id="6177" name="Group 8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08" y="1488"/>
                      <a:ext cx="576" cy="2640"/>
                      <a:chOff x="432" y="1248"/>
                      <a:chExt cx="576" cy="2880"/>
                    </a:xfrm>
                  </p:grpSpPr>
                  <p:grpSp>
                    <p:nvGrpSpPr>
                      <p:cNvPr id="6178" name="Group 8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32" y="1824"/>
                        <a:ext cx="576" cy="2304"/>
                        <a:chOff x="1536" y="912"/>
                        <a:chExt cx="576" cy="2304"/>
                      </a:xfrm>
                    </p:grpSpPr>
                    <p:sp>
                      <p:nvSpPr>
                        <p:cNvPr id="6180" name="Rectangle 8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912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6181" name="Rectangle 8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1488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6182" name="Rectangle 8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2064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6183" name="Rectangle 9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2640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</p:grpSp>
                  <p:sp>
                    <p:nvSpPr>
                      <p:cNvPr id="6179" name="Rectangle 9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2" y="1248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</p:grpSp>
            </p:grpSp>
          </p:grpSp>
          <p:grpSp>
            <p:nvGrpSpPr>
              <p:cNvPr id="6166" name="Group 29"/>
              <p:cNvGrpSpPr>
                <a:grpSpLocks/>
              </p:cNvGrpSpPr>
              <p:nvPr/>
            </p:nvGrpSpPr>
            <p:grpSpPr bwMode="auto">
              <a:xfrm>
                <a:off x="432" y="1440"/>
                <a:ext cx="4800" cy="2688"/>
                <a:chOff x="432" y="480"/>
                <a:chExt cx="4800" cy="3456"/>
              </a:xfrm>
            </p:grpSpPr>
            <p:sp>
              <p:nvSpPr>
                <p:cNvPr id="6169" name="Line 27"/>
                <p:cNvSpPr>
                  <a:spLocks noChangeShapeType="1"/>
                </p:cNvSpPr>
                <p:nvPr/>
              </p:nvSpPr>
              <p:spPr bwMode="auto">
                <a:xfrm>
                  <a:off x="432" y="480"/>
                  <a:ext cx="0" cy="345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6170" name="Line 28"/>
                <p:cNvSpPr>
                  <a:spLocks noChangeShapeType="1"/>
                </p:cNvSpPr>
                <p:nvPr/>
              </p:nvSpPr>
              <p:spPr bwMode="auto">
                <a:xfrm>
                  <a:off x="432" y="3936"/>
                  <a:ext cx="480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18814" name="Text Box 30"/>
              <p:cNvSpPr txBox="1">
                <a:spLocks noChangeArrowheads="1"/>
              </p:cNvSpPr>
              <p:nvPr/>
            </p:nvSpPr>
            <p:spPr bwMode="auto">
              <a:xfrm>
                <a:off x="0" y="1296"/>
                <a:ext cx="528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en-US" altLang="nl-NL" sz="3600" b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p</a:t>
                </a:r>
                <a:endParaRPr lang="nl-NL" altLang="nl-NL" sz="36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118815" name="Text Box 31"/>
              <p:cNvSpPr txBox="1">
                <a:spLocks noChangeArrowheads="1"/>
              </p:cNvSpPr>
              <p:nvPr/>
            </p:nvSpPr>
            <p:spPr bwMode="auto">
              <a:xfrm>
                <a:off x="5232" y="3916"/>
                <a:ext cx="528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en-US" altLang="nl-NL" sz="3600" b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V</a:t>
                </a:r>
                <a:endParaRPr lang="nl-NL" altLang="nl-NL" sz="36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</p:grpSp>
        <p:sp>
          <p:nvSpPr>
            <p:cNvPr id="118886" name="Text Box 102"/>
            <p:cNvSpPr txBox="1">
              <a:spLocks noChangeArrowheads="1"/>
            </p:cNvSpPr>
            <p:nvPr/>
          </p:nvSpPr>
          <p:spPr bwMode="auto">
            <a:xfrm>
              <a:off x="69" y="1680"/>
              <a:ext cx="33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US" altLang="nl-NL" sz="4000" b="1">
                  <a:solidFill>
                    <a:srgbClr val="00CC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4</a:t>
              </a:r>
              <a:endParaRPr lang="nl-NL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8888" name="Text Box 104"/>
            <p:cNvSpPr txBox="1">
              <a:spLocks noChangeArrowheads="1"/>
            </p:cNvSpPr>
            <p:nvPr/>
          </p:nvSpPr>
          <p:spPr bwMode="auto">
            <a:xfrm>
              <a:off x="87" y="2742"/>
              <a:ext cx="33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US" altLang="nl-NL" sz="4000" b="1">
                  <a:solidFill>
                    <a:srgbClr val="00CC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2</a:t>
              </a:r>
              <a:endParaRPr lang="nl-NL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8889" name="Text Box 105"/>
            <p:cNvSpPr txBox="1">
              <a:spLocks noChangeArrowheads="1"/>
            </p:cNvSpPr>
            <p:nvPr/>
          </p:nvSpPr>
          <p:spPr bwMode="auto">
            <a:xfrm>
              <a:off x="2550" y="3959"/>
              <a:ext cx="33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US" altLang="nl-NL" sz="4000" b="1">
                  <a:solidFill>
                    <a:srgbClr val="00CC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4</a:t>
              </a:r>
              <a:endParaRPr lang="nl-NL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8890" name="Text Box 106"/>
            <p:cNvSpPr txBox="1">
              <a:spLocks noChangeArrowheads="1"/>
            </p:cNvSpPr>
            <p:nvPr/>
          </p:nvSpPr>
          <p:spPr bwMode="auto">
            <a:xfrm>
              <a:off x="4839" y="3946"/>
              <a:ext cx="33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US" altLang="nl-NL" sz="4000" b="1">
                  <a:solidFill>
                    <a:srgbClr val="00CC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8</a:t>
              </a:r>
              <a:endParaRPr lang="nl-NL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sp>
        <p:nvSpPr>
          <p:cNvPr id="118892" name="Line 108"/>
          <p:cNvSpPr>
            <a:spLocks noChangeShapeType="1"/>
          </p:cNvSpPr>
          <p:nvPr/>
        </p:nvSpPr>
        <p:spPr bwMode="auto">
          <a:xfrm>
            <a:off x="1643063" y="6615113"/>
            <a:ext cx="762000" cy="14287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18893" name="Line 109"/>
          <p:cNvSpPr>
            <a:spLocks noChangeShapeType="1"/>
          </p:cNvSpPr>
          <p:nvPr/>
        </p:nvSpPr>
        <p:spPr bwMode="auto">
          <a:xfrm>
            <a:off x="2590800" y="6615113"/>
            <a:ext cx="1447800" cy="14287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18894" name="Line 110"/>
          <p:cNvSpPr>
            <a:spLocks noChangeShapeType="1"/>
          </p:cNvSpPr>
          <p:nvPr/>
        </p:nvSpPr>
        <p:spPr bwMode="auto">
          <a:xfrm>
            <a:off x="4572000" y="6615113"/>
            <a:ext cx="32004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6159" name="Text Box 111"/>
          <p:cNvSpPr txBox="1">
            <a:spLocks noChangeArrowheads="1"/>
          </p:cNvSpPr>
          <p:nvPr/>
        </p:nvSpPr>
        <p:spPr bwMode="auto">
          <a:xfrm>
            <a:off x="8027988" y="6400800"/>
            <a:ext cx="11160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nl-NL" altLang="nl-NL" sz="2800">
                <a:solidFill>
                  <a:srgbClr val="000000"/>
                </a:solidFill>
                <a:hlinkClick r:id="rId2" action="ppaction://hlinksldjump"/>
              </a:rPr>
              <a:t>menu</a:t>
            </a:r>
            <a:endParaRPr lang="nl-NL" altLang="nl-NL" sz="2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645556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8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75"/>
                                        <p:tgtEl>
                                          <p:spTgt spid="118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75"/>
                                        <p:tgtEl>
                                          <p:spTgt spid="118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8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8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8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88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8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8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188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8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18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188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8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18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500"/>
                                        <p:tgtEl>
                                          <p:spTgt spid="118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806" grpId="0" autoUpdateAnimBg="0"/>
      <p:bldP spid="118807" grpId="0" autoUpdateAnimBg="0"/>
      <p:bldP spid="118810" grpId="0" autoUpdateAnimBg="0"/>
      <p:bldP spid="118878" grpId="0" animBg="1"/>
      <p:bldP spid="118879" grpId="0" animBg="1"/>
      <p:bldP spid="118880" grpId="0" animBg="1"/>
      <p:bldP spid="118881" grpId="0" animBg="1"/>
      <p:bldP spid="118883" grpId="0" animBg="1"/>
      <p:bldP spid="118885" grpId="0" autoUpdateAnimBg="0"/>
      <p:bldP spid="118892" grpId="0" animBg="1"/>
      <p:bldP spid="118893" grpId="0" animBg="1"/>
      <p:bldP spid="11889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752" name="Rectangle 80"/>
          <p:cNvSpPr>
            <a:spLocks noChangeArrowheads="1"/>
          </p:cNvSpPr>
          <p:nvPr/>
        </p:nvSpPr>
        <p:spPr bwMode="auto">
          <a:xfrm>
            <a:off x="6324600" y="609600"/>
            <a:ext cx="2819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defRPr/>
            </a:pPr>
            <a:r>
              <a:rPr lang="en-US" altLang="nl-NL" sz="4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mits . . .</a:t>
            </a:r>
            <a:endParaRPr lang="nl-NL" altLang="nl-NL" sz="4400" b="1" baseline="-2500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6753" name="Rectangle 81"/>
          <p:cNvSpPr>
            <a:spLocks noChangeArrowheads="1"/>
          </p:cNvSpPr>
          <p:nvPr/>
        </p:nvSpPr>
        <p:spPr bwMode="auto">
          <a:xfrm>
            <a:off x="6248400" y="457200"/>
            <a:ext cx="2895600" cy="10668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nl-NL" altLang="nl-NL" sz="2400">
              <a:solidFill>
                <a:srgbClr val="000000"/>
              </a:solidFill>
            </a:endParaRPr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nl-NL" sz="40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Wet van Gay-Lussac</a:t>
            </a:r>
            <a:endParaRPr lang="nl-NL" altLang="nl-NL" sz="40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6675" name="Rectangle 3"/>
          <p:cNvSpPr>
            <a:spLocks noChangeArrowheads="1"/>
          </p:cNvSpPr>
          <p:nvPr/>
        </p:nvSpPr>
        <p:spPr bwMode="auto">
          <a:xfrm>
            <a:off x="0" y="609600"/>
            <a:ext cx="6477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  <a:defRPr/>
            </a:pPr>
            <a:r>
              <a:rPr lang="en-US" altLang="nl-NL" sz="4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p/T = c of p</a:t>
            </a:r>
            <a:r>
              <a:rPr lang="en-US" altLang="nl-NL" sz="44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</a:t>
            </a:r>
            <a:r>
              <a:rPr lang="en-US" altLang="nl-NL" sz="4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/T</a:t>
            </a:r>
            <a:r>
              <a:rPr lang="en-US" altLang="nl-NL" sz="44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1</a:t>
            </a:r>
            <a:r>
              <a:rPr lang="en-US" altLang="nl-NL" sz="4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p</a:t>
            </a:r>
            <a:r>
              <a:rPr lang="en-US" altLang="nl-NL" sz="44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</a:t>
            </a:r>
            <a:r>
              <a:rPr lang="en-US" altLang="nl-NL" sz="4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/T</a:t>
            </a:r>
            <a:r>
              <a:rPr lang="en-US" altLang="nl-NL" sz="44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2</a:t>
            </a:r>
            <a:endParaRPr lang="nl-NL" altLang="nl-NL" sz="4400" b="1" baseline="-2500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6676" name="Rectangle 4"/>
          <p:cNvSpPr>
            <a:spLocks noChangeArrowheads="1"/>
          </p:cNvSpPr>
          <p:nvPr/>
        </p:nvSpPr>
        <p:spPr bwMode="auto">
          <a:xfrm>
            <a:off x="0" y="1371600"/>
            <a:ext cx="8991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  <a:defRPr/>
            </a:pPr>
            <a:r>
              <a:rPr lang="en-US" altLang="nl-NL" sz="4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Hoe ziet de p-T grafiek er uit?</a:t>
            </a:r>
            <a:endParaRPr lang="nl-NL" altLang="nl-NL" sz="44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6742" name="Oval 70"/>
          <p:cNvSpPr>
            <a:spLocks noChangeAspect="1" noChangeArrowheads="1"/>
          </p:cNvSpPr>
          <p:nvPr/>
        </p:nvSpPr>
        <p:spPr bwMode="auto">
          <a:xfrm>
            <a:off x="2362200" y="5400675"/>
            <a:ext cx="304800" cy="304800"/>
          </a:xfrm>
          <a:prstGeom prst="ellipse">
            <a:avLst/>
          </a:prstGeom>
          <a:solidFill>
            <a:srgbClr val="3366FF"/>
          </a:solidFill>
          <a:ln w="9525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nl-NL" altLang="nl-NL" sz="2400">
              <a:solidFill>
                <a:srgbClr val="000000"/>
              </a:solidFill>
            </a:endParaRPr>
          </a:p>
        </p:txBody>
      </p:sp>
      <p:sp>
        <p:nvSpPr>
          <p:cNvPr id="156743" name="Oval 71"/>
          <p:cNvSpPr>
            <a:spLocks noChangeAspect="1" noChangeArrowheads="1"/>
          </p:cNvSpPr>
          <p:nvPr/>
        </p:nvSpPr>
        <p:spPr bwMode="auto">
          <a:xfrm>
            <a:off x="4191000" y="4562475"/>
            <a:ext cx="304800" cy="304800"/>
          </a:xfrm>
          <a:prstGeom prst="ellipse">
            <a:avLst/>
          </a:prstGeom>
          <a:solidFill>
            <a:srgbClr val="3366FF"/>
          </a:solidFill>
          <a:ln w="9525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nl-NL" altLang="nl-NL" sz="2400">
              <a:solidFill>
                <a:srgbClr val="000000"/>
              </a:solidFill>
            </a:endParaRPr>
          </a:p>
        </p:txBody>
      </p:sp>
      <p:sp>
        <p:nvSpPr>
          <p:cNvPr id="156744" name="Oval 72"/>
          <p:cNvSpPr>
            <a:spLocks noChangeAspect="1" noChangeArrowheads="1"/>
          </p:cNvSpPr>
          <p:nvPr/>
        </p:nvSpPr>
        <p:spPr bwMode="auto">
          <a:xfrm>
            <a:off x="6019800" y="3724275"/>
            <a:ext cx="304800" cy="304800"/>
          </a:xfrm>
          <a:prstGeom prst="ellipse">
            <a:avLst/>
          </a:prstGeom>
          <a:solidFill>
            <a:srgbClr val="3366FF"/>
          </a:solidFill>
          <a:ln w="9525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nl-NL" altLang="nl-NL" sz="2400">
              <a:solidFill>
                <a:srgbClr val="000000"/>
              </a:solidFill>
            </a:endParaRPr>
          </a:p>
        </p:txBody>
      </p:sp>
      <p:grpSp>
        <p:nvGrpSpPr>
          <p:cNvPr id="156749" name="Group 77"/>
          <p:cNvGrpSpPr>
            <a:grpSpLocks/>
          </p:cNvGrpSpPr>
          <p:nvPr/>
        </p:nvGrpSpPr>
        <p:grpSpPr bwMode="auto">
          <a:xfrm>
            <a:off x="6248400" y="609600"/>
            <a:ext cx="2819400" cy="838200"/>
            <a:chOff x="3936" y="384"/>
            <a:chExt cx="1776" cy="528"/>
          </a:xfrm>
        </p:grpSpPr>
        <p:sp>
          <p:nvSpPr>
            <p:cNvPr id="156747" name="Rectangle 75"/>
            <p:cNvSpPr>
              <a:spLocks noChangeArrowheads="1"/>
            </p:cNvSpPr>
            <p:nvPr/>
          </p:nvSpPr>
          <p:spPr bwMode="auto">
            <a:xfrm>
              <a:off x="4416" y="384"/>
              <a:ext cx="1296" cy="52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defRPr/>
              </a:pPr>
              <a:r>
                <a:rPr lang="en-US" altLang="nl-NL" sz="44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 = c.T</a:t>
              </a:r>
              <a:endParaRPr lang="nl-NL" altLang="nl-NL" sz="44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254" name="Line 76"/>
            <p:cNvSpPr>
              <a:spLocks noChangeShapeType="1"/>
            </p:cNvSpPr>
            <p:nvPr/>
          </p:nvSpPr>
          <p:spPr bwMode="auto">
            <a:xfrm>
              <a:off x="3936" y="672"/>
              <a:ext cx="384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156750" name="Oval 78"/>
          <p:cNvSpPr>
            <a:spLocks noChangeAspect="1" noChangeArrowheads="1"/>
          </p:cNvSpPr>
          <p:nvPr/>
        </p:nvSpPr>
        <p:spPr bwMode="auto">
          <a:xfrm>
            <a:off x="7858125" y="2886075"/>
            <a:ext cx="304800" cy="304800"/>
          </a:xfrm>
          <a:prstGeom prst="ellipse">
            <a:avLst/>
          </a:prstGeom>
          <a:solidFill>
            <a:srgbClr val="3366FF"/>
          </a:solidFill>
          <a:ln w="9525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nl-NL" altLang="nl-NL" sz="2400">
              <a:solidFill>
                <a:srgbClr val="000000"/>
              </a:solidFill>
            </a:endParaRPr>
          </a:p>
        </p:txBody>
      </p:sp>
      <p:sp>
        <p:nvSpPr>
          <p:cNvPr id="156751" name="Line 79"/>
          <p:cNvSpPr>
            <a:spLocks noChangeShapeType="1"/>
          </p:cNvSpPr>
          <p:nvPr/>
        </p:nvSpPr>
        <p:spPr bwMode="auto">
          <a:xfrm flipV="1">
            <a:off x="685800" y="2809875"/>
            <a:ext cx="7848600" cy="35814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grpSp>
        <p:nvGrpSpPr>
          <p:cNvPr id="156757" name="Group 85"/>
          <p:cNvGrpSpPr>
            <a:grpSpLocks/>
          </p:cNvGrpSpPr>
          <p:nvPr/>
        </p:nvGrpSpPr>
        <p:grpSpPr bwMode="auto">
          <a:xfrm>
            <a:off x="0" y="1895475"/>
            <a:ext cx="9144000" cy="5019675"/>
            <a:chOff x="0" y="1194"/>
            <a:chExt cx="5760" cy="3162"/>
          </a:xfrm>
        </p:grpSpPr>
        <p:grpSp>
          <p:nvGrpSpPr>
            <p:cNvPr id="7185" name="Group 5"/>
            <p:cNvGrpSpPr>
              <a:grpSpLocks/>
            </p:cNvGrpSpPr>
            <p:nvPr/>
          </p:nvGrpSpPr>
          <p:grpSpPr bwMode="auto">
            <a:xfrm>
              <a:off x="0" y="1194"/>
              <a:ext cx="5760" cy="3024"/>
              <a:chOff x="0" y="1296"/>
              <a:chExt cx="5760" cy="3024"/>
            </a:xfrm>
          </p:grpSpPr>
          <p:grpSp>
            <p:nvGrpSpPr>
              <p:cNvPr id="7189" name="Group 6"/>
              <p:cNvGrpSpPr>
                <a:grpSpLocks/>
              </p:cNvGrpSpPr>
              <p:nvPr/>
            </p:nvGrpSpPr>
            <p:grpSpPr bwMode="auto">
              <a:xfrm>
                <a:off x="432" y="1488"/>
                <a:ext cx="4608" cy="2640"/>
                <a:chOff x="432" y="1488"/>
                <a:chExt cx="4608" cy="2640"/>
              </a:xfrm>
            </p:grpSpPr>
            <p:grpSp>
              <p:nvGrpSpPr>
                <p:cNvPr id="7195" name="Group 7"/>
                <p:cNvGrpSpPr>
                  <a:grpSpLocks/>
                </p:cNvGrpSpPr>
                <p:nvPr/>
              </p:nvGrpSpPr>
              <p:grpSpPr bwMode="auto">
                <a:xfrm>
                  <a:off x="432" y="1488"/>
                  <a:ext cx="2304" cy="2640"/>
                  <a:chOff x="432" y="1488"/>
                  <a:chExt cx="2304" cy="2640"/>
                </a:xfrm>
              </p:grpSpPr>
              <p:grpSp>
                <p:nvGrpSpPr>
                  <p:cNvPr id="7225" name="Group 8"/>
                  <p:cNvGrpSpPr>
                    <a:grpSpLocks/>
                  </p:cNvGrpSpPr>
                  <p:nvPr/>
                </p:nvGrpSpPr>
                <p:grpSpPr bwMode="auto">
                  <a:xfrm>
                    <a:off x="432" y="1488"/>
                    <a:ext cx="1152" cy="2640"/>
                    <a:chOff x="432" y="1488"/>
                    <a:chExt cx="1152" cy="2640"/>
                  </a:xfrm>
                </p:grpSpPr>
                <p:grpSp>
                  <p:nvGrpSpPr>
                    <p:cNvPr id="7240" name="Group 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2" y="2016"/>
                      <a:ext cx="576" cy="2112"/>
                      <a:chOff x="1536" y="912"/>
                      <a:chExt cx="576" cy="2304"/>
                    </a:xfrm>
                  </p:grpSpPr>
                  <p:sp>
                    <p:nvSpPr>
                      <p:cNvPr id="7249" name="Rectangle 1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912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7250" name="Rectangle 1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1488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7251" name="Rectangle 1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064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7252" name="Rectangle 1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640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7241" name="Rectangle 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2" y="1488"/>
                      <a:ext cx="576" cy="528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nl-NL" alt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grpSp>
                  <p:nvGrpSpPr>
                    <p:cNvPr id="7242" name="Group 1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08" y="1488"/>
                      <a:ext cx="576" cy="2640"/>
                      <a:chOff x="432" y="1248"/>
                      <a:chExt cx="576" cy="2880"/>
                    </a:xfrm>
                  </p:grpSpPr>
                  <p:grpSp>
                    <p:nvGrpSpPr>
                      <p:cNvPr id="7243" name="Group 1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32" y="1824"/>
                        <a:ext cx="576" cy="2304"/>
                        <a:chOff x="1536" y="912"/>
                        <a:chExt cx="576" cy="2304"/>
                      </a:xfrm>
                    </p:grpSpPr>
                    <p:sp>
                      <p:nvSpPr>
                        <p:cNvPr id="7245" name="Rectangle 1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912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7246" name="Rectangle 1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1488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7247" name="Rectangle 1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2064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7248" name="Rectangle 2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2640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</p:grpSp>
                  <p:sp>
                    <p:nvSpPr>
                      <p:cNvPr id="7244" name="Rectangle 2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2" y="1248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</p:grpSp>
              <p:grpSp>
                <p:nvGrpSpPr>
                  <p:cNvPr id="7226" name="Group 22"/>
                  <p:cNvGrpSpPr>
                    <a:grpSpLocks/>
                  </p:cNvGrpSpPr>
                  <p:nvPr/>
                </p:nvGrpSpPr>
                <p:grpSpPr bwMode="auto">
                  <a:xfrm>
                    <a:off x="1584" y="1488"/>
                    <a:ext cx="1152" cy="2640"/>
                    <a:chOff x="432" y="1488"/>
                    <a:chExt cx="1152" cy="2640"/>
                  </a:xfrm>
                </p:grpSpPr>
                <p:grpSp>
                  <p:nvGrpSpPr>
                    <p:cNvPr id="7227" name="Group 2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2" y="2016"/>
                      <a:ext cx="576" cy="2112"/>
                      <a:chOff x="1536" y="912"/>
                      <a:chExt cx="576" cy="2304"/>
                    </a:xfrm>
                  </p:grpSpPr>
                  <p:sp>
                    <p:nvSpPr>
                      <p:cNvPr id="7236" name="Rectangle 2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912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7237" name="Rectangle 2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1488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7238" name="Rectangle 2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064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7239" name="Rectangle 2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640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7228" name="Rectangle 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2" y="1488"/>
                      <a:ext cx="576" cy="528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nl-NL" alt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grpSp>
                  <p:nvGrpSpPr>
                    <p:cNvPr id="7229" name="Group 2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08" y="1488"/>
                      <a:ext cx="576" cy="2640"/>
                      <a:chOff x="432" y="1248"/>
                      <a:chExt cx="576" cy="2880"/>
                    </a:xfrm>
                  </p:grpSpPr>
                  <p:grpSp>
                    <p:nvGrpSpPr>
                      <p:cNvPr id="7230" name="Group 3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32" y="1824"/>
                        <a:ext cx="576" cy="2304"/>
                        <a:chOff x="1536" y="912"/>
                        <a:chExt cx="576" cy="2304"/>
                      </a:xfrm>
                    </p:grpSpPr>
                    <p:sp>
                      <p:nvSpPr>
                        <p:cNvPr id="7232" name="Rectangle 3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912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7233" name="Rectangle 3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1488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7234" name="Rectangle 3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2064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7235" name="Rectangle 3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2640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</p:grpSp>
                  <p:sp>
                    <p:nvSpPr>
                      <p:cNvPr id="7231" name="Rectangle 3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2" y="1248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7196" name="Group 36"/>
                <p:cNvGrpSpPr>
                  <a:grpSpLocks/>
                </p:cNvGrpSpPr>
                <p:nvPr/>
              </p:nvGrpSpPr>
              <p:grpSpPr bwMode="auto">
                <a:xfrm>
                  <a:off x="2736" y="1488"/>
                  <a:ext cx="2304" cy="2640"/>
                  <a:chOff x="432" y="1488"/>
                  <a:chExt cx="2304" cy="2640"/>
                </a:xfrm>
              </p:grpSpPr>
              <p:grpSp>
                <p:nvGrpSpPr>
                  <p:cNvPr id="7197" name="Group 37"/>
                  <p:cNvGrpSpPr>
                    <a:grpSpLocks/>
                  </p:cNvGrpSpPr>
                  <p:nvPr/>
                </p:nvGrpSpPr>
                <p:grpSpPr bwMode="auto">
                  <a:xfrm>
                    <a:off x="432" y="1488"/>
                    <a:ext cx="1152" cy="2640"/>
                    <a:chOff x="432" y="1488"/>
                    <a:chExt cx="1152" cy="2640"/>
                  </a:xfrm>
                </p:grpSpPr>
                <p:grpSp>
                  <p:nvGrpSpPr>
                    <p:cNvPr id="7212" name="Group 3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2" y="2016"/>
                      <a:ext cx="576" cy="2112"/>
                      <a:chOff x="1536" y="912"/>
                      <a:chExt cx="576" cy="2304"/>
                    </a:xfrm>
                  </p:grpSpPr>
                  <p:sp>
                    <p:nvSpPr>
                      <p:cNvPr id="7221" name="Rectangle 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912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7222" name="Rectangle 4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1488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7223" name="Rectangle 4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064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7224" name="Rectangle 4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640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7213" name="Rectangle 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2" y="1488"/>
                      <a:ext cx="576" cy="528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nl-NL" alt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grpSp>
                  <p:nvGrpSpPr>
                    <p:cNvPr id="7214" name="Group 4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08" y="1488"/>
                      <a:ext cx="576" cy="2640"/>
                      <a:chOff x="432" y="1248"/>
                      <a:chExt cx="576" cy="2880"/>
                    </a:xfrm>
                  </p:grpSpPr>
                  <p:grpSp>
                    <p:nvGrpSpPr>
                      <p:cNvPr id="7215" name="Group 4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32" y="1824"/>
                        <a:ext cx="576" cy="2304"/>
                        <a:chOff x="1536" y="912"/>
                        <a:chExt cx="576" cy="2304"/>
                      </a:xfrm>
                    </p:grpSpPr>
                    <p:sp>
                      <p:nvSpPr>
                        <p:cNvPr id="7217" name="Rectangle 4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912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7218" name="Rectangle 4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1488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7219" name="Rectangle 4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2064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7220" name="Rectangle 4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2640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</p:grpSp>
                  <p:sp>
                    <p:nvSpPr>
                      <p:cNvPr id="7216" name="Rectangle 5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2" y="1248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</p:grpSp>
              <p:grpSp>
                <p:nvGrpSpPr>
                  <p:cNvPr id="719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1584" y="1488"/>
                    <a:ext cx="1152" cy="2640"/>
                    <a:chOff x="432" y="1488"/>
                    <a:chExt cx="1152" cy="2640"/>
                  </a:xfrm>
                </p:grpSpPr>
                <p:grpSp>
                  <p:nvGrpSpPr>
                    <p:cNvPr id="7199" name="Group 5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2" y="2016"/>
                      <a:ext cx="576" cy="2112"/>
                      <a:chOff x="1536" y="912"/>
                      <a:chExt cx="576" cy="2304"/>
                    </a:xfrm>
                  </p:grpSpPr>
                  <p:sp>
                    <p:nvSpPr>
                      <p:cNvPr id="7208" name="Rectangle 5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912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7209" name="Rectangle 5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1488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7210" name="Rectangle 5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064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7211" name="Rectangle 5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640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7200" name="Rectangle 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2" y="1488"/>
                      <a:ext cx="576" cy="528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nl-NL" alt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grpSp>
                  <p:nvGrpSpPr>
                    <p:cNvPr id="7201" name="Group 5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08" y="1488"/>
                      <a:ext cx="576" cy="2640"/>
                      <a:chOff x="432" y="1248"/>
                      <a:chExt cx="576" cy="2880"/>
                    </a:xfrm>
                  </p:grpSpPr>
                  <p:grpSp>
                    <p:nvGrpSpPr>
                      <p:cNvPr id="7202" name="Group 5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32" y="1824"/>
                        <a:ext cx="576" cy="2304"/>
                        <a:chOff x="1536" y="912"/>
                        <a:chExt cx="576" cy="2304"/>
                      </a:xfrm>
                    </p:grpSpPr>
                    <p:sp>
                      <p:nvSpPr>
                        <p:cNvPr id="7204" name="Rectangle 6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912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7205" name="Rectangle 6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1488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7206" name="Rectangle 6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2064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7207" name="Rectangle 6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2640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</p:grpSp>
                  <p:sp>
                    <p:nvSpPr>
                      <p:cNvPr id="7203" name="Rectangle 6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2" y="1248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</p:grpSp>
            </p:grpSp>
          </p:grpSp>
          <p:grpSp>
            <p:nvGrpSpPr>
              <p:cNvPr id="7190" name="Group 65"/>
              <p:cNvGrpSpPr>
                <a:grpSpLocks/>
              </p:cNvGrpSpPr>
              <p:nvPr/>
            </p:nvGrpSpPr>
            <p:grpSpPr bwMode="auto">
              <a:xfrm>
                <a:off x="432" y="1440"/>
                <a:ext cx="4800" cy="2688"/>
                <a:chOff x="432" y="480"/>
                <a:chExt cx="4800" cy="3456"/>
              </a:xfrm>
            </p:grpSpPr>
            <p:sp>
              <p:nvSpPr>
                <p:cNvPr id="7193" name="Line 66"/>
                <p:cNvSpPr>
                  <a:spLocks noChangeShapeType="1"/>
                </p:cNvSpPr>
                <p:nvPr/>
              </p:nvSpPr>
              <p:spPr bwMode="auto">
                <a:xfrm>
                  <a:off x="432" y="480"/>
                  <a:ext cx="0" cy="345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194" name="Line 67"/>
                <p:cNvSpPr>
                  <a:spLocks noChangeShapeType="1"/>
                </p:cNvSpPr>
                <p:nvPr/>
              </p:nvSpPr>
              <p:spPr bwMode="auto">
                <a:xfrm>
                  <a:off x="432" y="3936"/>
                  <a:ext cx="480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56740" name="Text Box 68"/>
              <p:cNvSpPr txBox="1">
                <a:spLocks noChangeArrowheads="1"/>
              </p:cNvSpPr>
              <p:nvPr/>
            </p:nvSpPr>
            <p:spPr bwMode="auto">
              <a:xfrm>
                <a:off x="0" y="1296"/>
                <a:ext cx="528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en-US" altLang="nl-NL" sz="3600" b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p</a:t>
                </a:r>
                <a:endParaRPr lang="nl-NL" altLang="nl-NL" sz="36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156741" name="Text Box 69"/>
              <p:cNvSpPr txBox="1">
                <a:spLocks noChangeArrowheads="1"/>
              </p:cNvSpPr>
              <p:nvPr/>
            </p:nvSpPr>
            <p:spPr bwMode="auto">
              <a:xfrm>
                <a:off x="5232" y="3916"/>
                <a:ext cx="528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en-US" altLang="nl-NL" sz="3600" b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</a:t>
                </a:r>
                <a:endParaRPr lang="nl-NL" altLang="nl-NL" sz="36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</p:grpSp>
        <p:sp>
          <p:nvSpPr>
            <p:cNvPr id="156754" name="Text Box 82"/>
            <p:cNvSpPr txBox="1">
              <a:spLocks noChangeArrowheads="1"/>
            </p:cNvSpPr>
            <p:nvPr/>
          </p:nvSpPr>
          <p:spPr bwMode="auto">
            <a:xfrm>
              <a:off x="192" y="1683"/>
              <a:ext cx="43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US" altLang="nl-NL" sz="3600" b="1">
                  <a:solidFill>
                    <a:srgbClr val="00CC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4</a:t>
              </a:r>
              <a:endParaRPr lang="nl-NL" altLang="nl-NL" sz="36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6755" name="Text Box 83"/>
            <p:cNvSpPr txBox="1">
              <a:spLocks noChangeArrowheads="1"/>
            </p:cNvSpPr>
            <p:nvPr/>
          </p:nvSpPr>
          <p:spPr bwMode="auto">
            <a:xfrm>
              <a:off x="2460" y="3952"/>
              <a:ext cx="72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US" altLang="nl-NL" sz="3600" b="1">
                  <a:solidFill>
                    <a:srgbClr val="00CC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100</a:t>
              </a:r>
              <a:endParaRPr lang="nl-NL" altLang="nl-NL" sz="36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6756" name="Text Box 84"/>
            <p:cNvSpPr txBox="1">
              <a:spLocks noChangeArrowheads="1"/>
            </p:cNvSpPr>
            <p:nvPr/>
          </p:nvSpPr>
          <p:spPr bwMode="auto">
            <a:xfrm>
              <a:off x="4704" y="3952"/>
              <a:ext cx="72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US" altLang="nl-NL" sz="3600" b="1">
                  <a:solidFill>
                    <a:srgbClr val="00CC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200</a:t>
              </a:r>
              <a:endParaRPr lang="nl-NL" altLang="nl-NL" sz="36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sp>
        <p:nvSpPr>
          <p:cNvPr id="156758" name="Line 86"/>
          <p:cNvSpPr>
            <a:spLocks noChangeShapeType="1"/>
          </p:cNvSpPr>
          <p:nvPr/>
        </p:nvSpPr>
        <p:spPr bwMode="auto">
          <a:xfrm>
            <a:off x="2576513" y="6253163"/>
            <a:ext cx="16764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56759" name="Line 87"/>
          <p:cNvSpPr>
            <a:spLocks noChangeShapeType="1"/>
          </p:cNvSpPr>
          <p:nvPr/>
        </p:nvSpPr>
        <p:spPr bwMode="auto">
          <a:xfrm>
            <a:off x="4391025" y="6262688"/>
            <a:ext cx="16764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7184" name="Text Box 88"/>
          <p:cNvSpPr txBox="1">
            <a:spLocks noChangeArrowheads="1"/>
          </p:cNvSpPr>
          <p:nvPr/>
        </p:nvSpPr>
        <p:spPr bwMode="auto">
          <a:xfrm>
            <a:off x="8027988" y="6400800"/>
            <a:ext cx="11160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nl-NL" altLang="nl-NL" sz="2800">
                <a:solidFill>
                  <a:srgbClr val="000000"/>
                </a:solidFill>
                <a:hlinkClick r:id="rId2" action="ppaction://hlinksldjump"/>
              </a:rPr>
              <a:t>menu</a:t>
            </a:r>
            <a:endParaRPr lang="nl-NL" altLang="nl-NL" sz="2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165898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6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75"/>
                                        <p:tgtEl>
                                          <p:spTgt spid="156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75"/>
                                        <p:tgtEl>
                                          <p:spTgt spid="156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6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6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6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6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56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5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56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5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56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1" dur="500"/>
                                        <p:tgtEl>
                                          <p:spTgt spid="156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752" grpId="0" autoUpdateAnimBg="0"/>
      <p:bldP spid="156753" grpId="0" animBg="1"/>
      <p:bldP spid="156674" grpId="0" autoUpdateAnimBg="0"/>
      <p:bldP spid="156675" grpId="0" autoUpdateAnimBg="0"/>
      <p:bldP spid="156676" grpId="0" autoUpdateAnimBg="0"/>
      <p:bldP spid="156742" grpId="0" animBg="1"/>
      <p:bldP spid="156743" grpId="0" animBg="1"/>
      <p:bldP spid="156744" grpId="0" animBg="1"/>
      <p:bldP spid="156750" grpId="0" animBg="1"/>
      <p:bldP spid="156751" grpId="0" animBg="1"/>
      <p:bldP spid="156758" grpId="0" animBg="1"/>
      <p:bldP spid="15675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nl-NL" sz="40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Wet van Gay-Lussac</a:t>
            </a:r>
            <a:endParaRPr lang="nl-NL" altLang="nl-NL" sz="40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8723" name="Rectangle 3"/>
          <p:cNvSpPr>
            <a:spLocks noChangeArrowheads="1"/>
          </p:cNvSpPr>
          <p:nvPr/>
        </p:nvSpPr>
        <p:spPr bwMode="auto">
          <a:xfrm>
            <a:off x="0" y="609600"/>
            <a:ext cx="6477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  <a:defRPr/>
            </a:pPr>
            <a:r>
              <a:rPr lang="en-US" altLang="nl-NL" sz="4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p/T = c of p</a:t>
            </a:r>
            <a:r>
              <a:rPr lang="en-US" altLang="nl-NL" sz="44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</a:t>
            </a:r>
            <a:r>
              <a:rPr lang="en-US" altLang="nl-NL" sz="4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/T</a:t>
            </a:r>
            <a:r>
              <a:rPr lang="en-US" altLang="nl-NL" sz="44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1</a:t>
            </a:r>
            <a:r>
              <a:rPr lang="en-US" altLang="nl-NL" sz="4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p</a:t>
            </a:r>
            <a:r>
              <a:rPr lang="en-US" altLang="nl-NL" sz="44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</a:t>
            </a:r>
            <a:r>
              <a:rPr lang="en-US" altLang="nl-NL" sz="4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/T</a:t>
            </a:r>
            <a:r>
              <a:rPr lang="en-US" altLang="nl-NL" sz="44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2</a:t>
            </a:r>
            <a:endParaRPr lang="nl-NL" altLang="nl-NL" sz="4400" b="1" baseline="-2500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8724" name="Rectangle 4"/>
          <p:cNvSpPr>
            <a:spLocks noChangeArrowheads="1"/>
          </p:cNvSpPr>
          <p:nvPr/>
        </p:nvSpPr>
        <p:spPr bwMode="auto">
          <a:xfrm>
            <a:off x="0" y="1371600"/>
            <a:ext cx="8991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  <a:defRPr/>
            </a:pPr>
            <a:r>
              <a:rPr lang="en-US" altLang="nl-NL" sz="4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Een andere p-T grafiek . . .</a:t>
            </a:r>
            <a:endParaRPr lang="nl-NL" altLang="nl-NL" sz="44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8790" name="Oval 70"/>
          <p:cNvSpPr>
            <a:spLocks noChangeAspect="1" noChangeArrowheads="1"/>
          </p:cNvSpPr>
          <p:nvPr/>
        </p:nvSpPr>
        <p:spPr bwMode="auto">
          <a:xfrm>
            <a:off x="2362200" y="5562600"/>
            <a:ext cx="304800" cy="304800"/>
          </a:xfrm>
          <a:prstGeom prst="ellipse">
            <a:avLst/>
          </a:prstGeom>
          <a:solidFill>
            <a:srgbClr val="3366FF"/>
          </a:solidFill>
          <a:ln w="9525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nl-NL" altLang="nl-NL" sz="2400">
              <a:solidFill>
                <a:srgbClr val="000000"/>
              </a:solidFill>
            </a:endParaRPr>
          </a:p>
        </p:txBody>
      </p:sp>
      <p:sp>
        <p:nvSpPr>
          <p:cNvPr id="158791" name="Oval 71"/>
          <p:cNvSpPr>
            <a:spLocks noChangeAspect="1" noChangeArrowheads="1"/>
          </p:cNvSpPr>
          <p:nvPr/>
        </p:nvSpPr>
        <p:spPr bwMode="auto">
          <a:xfrm>
            <a:off x="2352675" y="4695825"/>
            <a:ext cx="304800" cy="304800"/>
          </a:xfrm>
          <a:prstGeom prst="ellipse">
            <a:avLst/>
          </a:prstGeom>
          <a:solidFill>
            <a:srgbClr val="3366FF"/>
          </a:solidFill>
          <a:ln w="9525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nl-NL" altLang="nl-NL" sz="2400">
              <a:solidFill>
                <a:srgbClr val="000000"/>
              </a:solidFill>
            </a:endParaRPr>
          </a:p>
        </p:txBody>
      </p:sp>
      <p:sp>
        <p:nvSpPr>
          <p:cNvPr id="158792" name="Oval 72"/>
          <p:cNvSpPr>
            <a:spLocks noChangeAspect="1" noChangeArrowheads="1"/>
          </p:cNvSpPr>
          <p:nvPr/>
        </p:nvSpPr>
        <p:spPr bwMode="auto">
          <a:xfrm>
            <a:off x="2366963" y="3886200"/>
            <a:ext cx="304800" cy="304800"/>
          </a:xfrm>
          <a:prstGeom prst="ellipse">
            <a:avLst/>
          </a:prstGeom>
          <a:solidFill>
            <a:srgbClr val="3366FF"/>
          </a:solidFill>
          <a:ln w="9525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nl-NL" altLang="nl-NL" sz="2400">
              <a:solidFill>
                <a:srgbClr val="000000"/>
              </a:solidFill>
            </a:endParaRPr>
          </a:p>
        </p:txBody>
      </p:sp>
      <p:sp>
        <p:nvSpPr>
          <p:cNvPr id="158796" name="Oval 76"/>
          <p:cNvSpPr>
            <a:spLocks noChangeAspect="1" noChangeArrowheads="1"/>
          </p:cNvSpPr>
          <p:nvPr/>
        </p:nvSpPr>
        <p:spPr bwMode="auto">
          <a:xfrm>
            <a:off x="2357438" y="3062288"/>
            <a:ext cx="304800" cy="304800"/>
          </a:xfrm>
          <a:prstGeom prst="ellipse">
            <a:avLst/>
          </a:prstGeom>
          <a:solidFill>
            <a:srgbClr val="3366FF"/>
          </a:solidFill>
          <a:ln w="9525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nl-NL" altLang="nl-NL" sz="2400">
              <a:solidFill>
                <a:srgbClr val="000000"/>
              </a:solidFill>
            </a:endParaRPr>
          </a:p>
        </p:txBody>
      </p:sp>
      <p:sp>
        <p:nvSpPr>
          <p:cNvPr id="158797" name="Freeform 77"/>
          <p:cNvSpPr>
            <a:spLocks/>
          </p:cNvSpPr>
          <p:nvPr/>
        </p:nvSpPr>
        <p:spPr bwMode="auto">
          <a:xfrm>
            <a:off x="2511425" y="3178175"/>
            <a:ext cx="1588" cy="2554288"/>
          </a:xfrm>
          <a:custGeom>
            <a:avLst/>
            <a:gdLst>
              <a:gd name="T0" fmla="*/ 0 w 1"/>
              <a:gd name="T1" fmla="*/ 2147483647 h 1609"/>
              <a:gd name="T2" fmla="*/ 0 w 1"/>
              <a:gd name="T3" fmla="*/ 0 h 160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609">
                <a:moveTo>
                  <a:pt x="0" y="1609"/>
                </a:moveTo>
                <a:lnTo>
                  <a:pt x="0" y="0"/>
                </a:lnTo>
              </a:path>
            </a:pathLst>
          </a:custGeom>
          <a:noFill/>
          <a:ln w="57150">
            <a:solidFill>
              <a:srgbClr val="FF33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58798" name="Rectangle 78"/>
          <p:cNvSpPr>
            <a:spLocks noChangeArrowheads="1"/>
          </p:cNvSpPr>
          <p:nvPr/>
        </p:nvSpPr>
        <p:spPr bwMode="auto">
          <a:xfrm>
            <a:off x="6324600" y="609600"/>
            <a:ext cx="2133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defRPr/>
            </a:pPr>
            <a:r>
              <a:rPr lang="en-US" altLang="nl-NL" sz="4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mits . .</a:t>
            </a:r>
            <a:endParaRPr lang="nl-NL" altLang="nl-NL" sz="4400" b="1" baseline="-2500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58800" name="Group 80"/>
          <p:cNvGrpSpPr>
            <a:grpSpLocks/>
          </p:cNvGrpSpPr>
          <p:nvPr/>
        </p:nvGrpSpPr>
        <p:grpSpPr bwMode="auto">
          <a:xfrm>
            <a:off x="0" y="2057400"/>
            <a:ext cx="9144000" cy="4800600"/>
            <a:chOff x="0" y="1296"/>
            <a:chExt cx="5760" cy="3024"/>
          </a:xfrm>
        </p:grpSpPr>
        <p:grpSp>
          <p:nvGrpSpPr>
            <p:cNvPr id="8205" name="Group 5"/>
            <p:cNvGrpSpPr>
              <a:grpSpLocks/>
            </p:cNvGrpSpPr>
            <p:nvPr/>
          </p:nvGrpSpPr>
          <p:grpSpPr bwMode="auto">
            <a:xfrm>
              <a:off x="0" y="1296"/>
              <a:ext cx="5760" cy="3024"/>
              <a:chOff x="0" y="1296"/>
              <a:chExt cx="5760" cy="3024"/>
            </a:xfrm>
          </p:grpSpPr>
          <p:grpSp>
            <p:nvGrpSpPr>
              <p:cNvPr id="8207" name="Group 6"/>
              <p:cNvGrpSpPr>
                <a:grpSpLocks/>
              </p:cNvGrpSpPr>
              <p:nvPr/>
            </p:nvGrpSpPr>
            <p:grpSpPr bwMode="auto">
              <a:xfrm>
                <a:off x="432" y="1488"/>
                <a:ext cx="4608" cy="2640"/>
                <a:chOff x="432" y="1488"/>
                <a:chExt cx="4608" cy="2640"/>
              </a:xfrm>
            </p:grpSpPr>
            <p:grpSp>
              <p:nvGrpSpPr>
                <p:cNvPr id="8213" name="Group 7"/>
                <p:cNvGrpSpPr>
                  <a:grpSpLocks/>
                </p:cNvGrpSpPr>
                <p:nvPr/>
              </p:nvGrpSpPr>
              <p:grpSpPr bwMode="auto">
                <a:xfrm>
                  <a:off x="432" y="1488"/>
                  <a:ext cx="2304" cy="2640"/>
                  <a:chOff x="432" y="1488"/>
                  <a:chExt cx="2304" cy="2640"/>
                </a:xfrm>
              </p:grpSpPr>
              <p:grpSp>
                <p:nvGrpSpPr>
                  <p:cNvPr id="8243" name="Group 8"/>
                  <p:cNvGrpSpPr>
                    <a:grpSpLocks/>
                  </p:cNvGrpSpPr>
                  <p:nvPr/>
                </p:nvGrpSpPr>
                <p:grpSpPr bwMode="auto">
                  <a:xfrm>
                    <a:off x="432" y="1488"/>
                    <a:ext cx="1152" cy="2640"/>
                    <a:chOff x="432" y="1488"/>
                    <a:chExt cx="1152" cy="2640"/>
                  </a:xfrm>
                </p:grpSpPr>
                <p:grpSp>
                  <p:nvGrpSpPr>
                    <p:cNvPr id="8258" name="Group 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2" y="2016"/>
                      <a:ext cx="576" cy="2112"/>
                      <a:chOff x="1536" y="912"/>
                      <a:chExt cx="576" cy="2304"/>
                    </a:xfrm>
                  </p:grpSpPr>
                  <p:sp>
                    <p:nvSpPr>
                      <p:cNvPr id="8267" name="Rectangle 1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912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8268" name="Rectangle 1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1488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8269" name="Rectangle 1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064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8270" name="Rectangle 1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640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8259" name="Rectangle 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2" y="1488"/>
                      <a:ext cx="576" cy="528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nl-NL" alt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grpSp>
                  <p:nvGrpSpPr>
                    <p:cNvPr id="8260" name="Group 1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08" y="1488"/>
                      <a:ext cx="576" cy="2640"/>
                      <a:chOff x="432" y="1248"/>
                      <a:chExt cx="576" cy="2880"/>
                    </a:xfrm>
                  </p:grpSpPr>
                  <p:grpSp>
                    <p:nvGrpSpPr>
                      <p:cNvPr id="8261" name="Group 1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32" y="1824"/>
                        <a:ext cx="576" cy="2304"/>
                        <a:chOff x="1536" y="912"/>
                        <a:chExt cx="576" cy="2304"/>
                      </a:xfrm>
                    </p:grpSpPr>
                    <p:sp>
                      <p:nvSpPr>
                        <p:cNvPr id="8263" name="Rectangle 1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912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8264" name="Rectangle 1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1488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8265" name="Rectangle 1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2064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8266" name="Rectangle 2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2640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</p:grpSp>
                  <p:sp>
                    <p:nvSpPr>
                      <p:cNvPr id="8262" name="Rectangle 2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2" y="1248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</p:grpSp>
              <p:grpSp>
                <p:nvGrpSpPr>
                  <p:cNvPr id="8244" name="Group 22"/>
                  <p:cNvGrpSpPr>
                    <a:grpSpLocks/>
                  </p:cNvGrpSpPr>
                  <p:nvPr/>
                </p:nvGrpSpPr>
                <p:grpSpPr bwMode="auto">
                  <a:xfrm>
                    <a:off x="1584" y="1488"/>
                    <a:ext cx="1152" cy="2640"/>
                    <a:chOff x="432" y="1488"/>
                    <a:chExt cx="1152" cy="2640"/>
                  </a:xfrm>
                </p:grpSpPr>
                <p:grpSp>
                  <p:nvGrpSpPr>
                    <p:cNvPr id="8245" name="Group 2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2" y="2016"/>
                      <a:ext cx="576" cy="2112"/>
                      <a:chOff x="1536" y="912"/>
                      <a:chExt cx="576" cy="2304"/>
                    </a:xfrm>
                  </p:grpSpPr>
                  <p:sp>
                    <p:nvSpPr>
                      <p:cNvPr id="8254" name="Rectangle 2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912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8255" name="Rectangle 2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1488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8256" name="Rectangle 2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064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8257" name="Rectangle 2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640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8246" name="Rectangle 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2" y="1488"/>
                      <a:ext cx="576" cy="528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nl-NL" alt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grpSp>
                  <p:nvGrpSpPr>
                    <p:cNvPr id="8247" name="Group 2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08" y="1488"/>
                      <a:ext cx="576" cy="2640"/>
                      <a:chOff x="432" y="1248"/>
                      <a:chExt cx="576" cy="2880"/>
                    </a:xfrm>
                  </p:grpSpPr>
                  <p:grpSp>
                    <p:nvGrpSpPr>
                      <p:cNvPr id="8248" name="Group 3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32" y="1824"/>
                        <a:ext cx="576" cy="2304"/>
                        <a:chOff x="1536" y="912"/>
                        <a:chExt cx="576" cy="2304"/>
                      </a:xfrm>
                    </p:grpSpPr>
                    <p:sp>
                      <p:nvSpPr>
                        <p:cNvPr id="8250" name="Rectangle 3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912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8251" name="Rectangle 3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1488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8252" name="Rectangle 3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2064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8253" name="Rectangle 3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2640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</p:grpSp>
                  <p:sp>
                    <p:nvSpPr>
                      <p:cNvPr id="8249" name="Rectangle 3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2" y="1248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8214" name="Group 36"/>
                <p:cNvGrpSpPr>
                  <a:grpSpLocks/>
                </p:cNvGrpSpPr>
                <p:nvPr/>
              </p:nvGrpSpPr>
              <p:grpSpPr bwMode="auto">
                <a:xfrm>
                  <a:off x="2736" y="1488"/>
                  <a:ext cx="2304" cy="2640"/>
                  <a:chOff x="432" y="1488"/>
                  <a:chExt cx="2304" cy="2640"/>
                </a:xfrm>
              </p:grpSpPr>
              <p:grpSp>
                <p:nvGrpSpPr>
                  <p:cNvPr id="8215" name="Group 37"/>
                  <p:cNvGrpSpPr>
                    <a:grpSpLocks/>
                  </p:cNvGrpSpPr>
                  <p:nvPr/>
                </p:nvGrpSpPr>
                <p:grpSpPr bwMode="auto">
                  <a:xfrm>
                    <a:off x="432" y="1488"/>
                    <a:ext cx="1152" cy="2640"/>
                    <a:chOff x="432" y="1488"/>
                    <a:chExt cx="1152" cy="2640"/>
                  </a:xfrm>
                </p:grpSpPr>
                <p:grpSp>
                  <p:nvGrpSpPr>
                    <p:cNvPr id="8230" name="Group 3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2" y="2016"/>
                      <a:ext cx="576" cy="2112"/>
                      <a:chOff x="1536" y="912"/>
                      <a:chExt cx="576" cy="2304"/>
                    </a:xfrm>
                  </p:grpSpPr>
                  <p:sp>
                    <p:nvSpPr>
                      <p:cNvPr id="8239" name="Rectangle 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912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8240" name="Rectangle 4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1488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8241" name="Rectangle 4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064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8242" name="Rectangle 4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640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8231" name="Rectangle 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2" y="1488"/>
                      <a:ext cx="576" cy="528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nl-NL" alt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grpSp>
                  <p:nvGrpSpPr>
                    <p:cNvPr id="8232" name="Group 4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08" y="1488"/>
                      <a:ext cx="576" cy="2640"/>
                      <a:chOff x="432" y="1248"/>
                      <a:chExt cx="576" cy="2880"/>
                    </a:xfrm>
                  </p:grpSpPr>
                  <p:grpSp>
                    <p:nvGrpSpPr>
                      <p:cNvPr id="8233" name="Group 4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32" y="1824"/>
                        <a:ext cx="576" cy="2304"/>
                        <a:chOff x="1536" y="912"/>
                        <a:chExt cx="576" cy="2304"/>
                      </a:xfrm>
                    </p:grpSpPr>
                    <p:sp>
                      <p:nvSpPr>
                        <p:cNvPr id="8235" name="Rectangle 4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912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8236" name="Rectangle 4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1488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8237" name="Rectangle 4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2064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8238" name="Rectangle 4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2640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</p:grpSp>
                  <p:sp>
                    <p:nvSpPr>
                      <p:cNvPr id="8234" name="Rectangle 5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2" y="1248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</p:grpSp>
              <p:grpSp>
                <p:nvGrpSpPr>
                  <p:cNvPr id="8216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1584" y="1488"/>
                    <a:ext cx="1152" cy="2640"/>
                    <a:chOff x="432" y="1488"/>
                    <a:chExt cx="1152" cy="2640"/>
                  </a:xfrm>
                </p:grpSpPr>
                <p:grpSp>
                  <p:nvGrpSpPr>
                    <p:cNvPr id="8217" name="Group 5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2" y="2016"/>
                      <a:ext cx="576" cy="2112"/>
                      <a:chOff x="1536" y="912"/>
                      <a:chExt cx="576" cy="2304"/>
                    </a:xfrm>
                  </p:grpSpPr>
                  <p:sp>
                    <p:nvSpPr>
                      <p:cNvPr id="8226" name="Rectangle 5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912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8227" name="Rectangle 5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1488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8228" name="Rectangle 5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064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8229" name="Rectangle 5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36" y="2640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8218" name="Rectangle 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2" y="1488"/>
                      <a:ext cx="576" cy="528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nl-NL" alt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grpSp>
                  <p:nvGrpSpPr>
                    <p:cNvPr id="8219" name="Group 5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08" y="1488"/>
                      <a:ext cx="576" cy="2640"/>
                      <a:chOff x="432" y="1248"/>
                      <a:chExt cx="576" cy="2880"/>
                    </a:xfrm>
                  </p:grpSpPr>
                  <p:grpSp>
                    <p:nvGrpSpPr>
                      <p:cNvPr id="8220" name="Group 5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32" y="1824"/>
                        <a:ext cx="576" cy="2304"/>
                        <a:chOff x="1536" y="912"/>
                        <a:chExt cx="576" cy="2304"/>
                      </a:xfrm>
                    </p:grpSpPr>
                    <p:sp>
                      <p:nvSpPr>
                        <p:cNvPr id="8222" name="Rectangle 6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912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8223" name="Rectangle 6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1488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8224" name="Rectangle 6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2064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8225" name="Rectangle 6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36" y="2640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FontTx/>
                            <a:buNone/>
                          </a:pPr>
                          <a:endParaRPr lang="nl-NL" alt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</p:grpSp>
                  <p:sp>
                    <p:nvSpPr>
                      <p:cNvPr id="8221" name="Rectangle 6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2" y="1248"/>
                        <a:ext cx="576" cy="57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0"/>
                          </a:spcBef>
                          <a:spcAft>
                            <a:spcPct val="0"/>
                          </a:spcAft>
                          <a:buFontTx/>
                          <a:buNone/>
                        </a:pPr>
                        <a:endParaRPr lang="nl-NL" alt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</p:grpSp>
            </p:grpSp>
          </p:grpSp>
          <p:grpSp>
            <p:nvGrpSpPr>
              <p:cNvPr id="8208" name="Group 65"/>
              <p:cNvGrpSpPr>
                <a:grpSpLocks/>
              </p:cNvGrpSpPr>
              <p:nvPr/>
            </p:nvGrpSpPr>
            <p:grpSpPr bwMode="auto">
              <a:xfrm>
                <a:off x="432" y="1440"/>
                <a:ext cx="4800" cy="2688"/>
                <a:chOff x="432" y="480"/>
                <a:chExt cx="4800" cy="3456"/>
              </a:xfrm>
            </p:grpSpPr>
            <p:sp>
              <p:nvSpPr>
                <p:cNvPr id="8211" name="Line 66"/>
                <p:cNvSpPr>
                  <a:spLocks noChangeShapeType="1"/>
                </p:cNvSpPr>
                <p:nvPr/>
              </p:nvSpPr>
              <p:spPr bwMode="auto">
                <a:xfrm>
                  <a:off x="432" y="480"/>
                  <a:ext cx="0" cy="345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212" name="Line 67"/>
                <p:cNvSpPr>
                  <a:spLocks noChangeShapeType="1"/>
                </p:cNvSpPr>
                <p:nvPr/>
              </p:nvSpPr>
              <p:spPr bwMode="auto">
                <a:xfrm>
                  <a:off x="432" y="3936"/>
                  <a:ext cx="480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58788" name="Text Box 68"/>
              <p:cNvSpPr txBox="1">
                <a:spLocks noChangeArrowheads="1"/>
              </p:cNvSpPr>
              <p:nvPr/>
            </p:nvSpPr>
            <p:spPr bwMode="auto">
              <a:xfrm>
                <a:off x="0" y="1296"/>
                <a:ext cx="528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en-US" altLang="nl-NL" sz="3600" b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p</a:t>
                </a:r>
                <a:endParaRPr lang="nl-NL" altLang="nl-NL" sz="36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158789" name="Text Box 69"/>
              <p:cNvSpPr txBox="1">
                <a:spLocks noChangeArrowheads="1"/>
              </p:cNvSpPr>
              <p:nvPr/>
            </p:nvSpPr>
            <p:spPr bwMode="auto">
              <a:xfrm>
                <a:off x="5232" y="3916"/>
                <a:ext cx="528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en-US" altLang="nl-NL" sz="3600" b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</a:t>
                </a:r>
                <a:endParaRPr lang="nl-NL" altLang="nl-NL" sz="36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</p:grpSp>
        <p:sp>
          <p:nvSpPr>
            <p:cNvPr id="8206" name="Line 79"/>
            <p:cNvSpPr>
              <a:spLocks noChangeShapeType="1"/>
            </p:cNvSpPr>
            <p:nvPr/>
          </p:nvSpPr>
          <p:spPr bwMode="auto">
            <a:xfrm flipV="1">
              <a:off x="432" y="2016"/>
              <a:ext cx="4608" cy="2112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8204" name="Text Box 81"/>
          <p:cNvSpPr txBox="1">
            <a:spLocks noChangeArrowheads="1"/>
          </p:cNvSpPr>
          <p:nvPr/>
        </p:nvSpPr>
        <p:spPr bwMode="auto">
          <a:xfrm>
            <a:off x="8027988" y="6400800"/>
            <a:ext cx="11160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nl-NL" altLang="nl-NL" sz="2800">
                <a:solidFill>
                  <a:srgbClr val="000000"/>
                </a:solidFill>
                <a:hlinkClick r:id="rId2" action="ppaction://hlinksldjump"/>
              </a:rPr>
              <a:t>menu</a:t>
            </a:r>
            <a:endParaRPr lang="nl-NL" altLang="nl-NL" sz="2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295749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8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75"/>
                                        <p:tgtEl>
                                          <p:spTgt spid="158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8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8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8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8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8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8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7" dur="500"/>
                                        <p:tgtEl>
                                          <p:spTgt spid="158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75"/>
                                        <p:tgtEl>
                                          <p:spTgt spid="158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2" grpId="0" autoUpdateAnimBg="0"/>
      <p:bldP spid="158723" grpId="0" autoUpdateAnimBg="0"/>
      <p:bldP spid="158724" grpId="0" autoUpdateAnimBg="0"/>
      <p:bldP spid="158790" grpId="0" animBg="1"/>
      <p:bldP spid="158791" grpId="0" animBg="1"/>
      <p:bldP spid="158792" grpId="0" animBg="1"/>
      <p:bldP spid="158796" grpId="0" animBg="1"/>
      <p:bldP spid="158797" grpId="0" animBg="1"/>
      <p:bldP spid="15879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nl-NL" sz="40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Wet van Boyle en Gay-Lussac</a:t>
            </a:r>
            <a:endParaRPr lang="nl-NL" altLang="nl-NL" sz="40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8485" name="Rectangle 5"/>
          <p:cNvSpPr>
            <a:spLocks noChangeArrowheads="1"/>
          </p:cNvSpPr>
          <p:nvPr/>
        </p:nvSpPr>
        <p:spPr bwMode="auto">
          <a:xfrm>
            <a:off x="0" y="685800"/>
            <a:ext cx="2209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  <a:defRPr/>
            </a:pPr>
            <a:r>
              <a:rPr lang="en-US" altLang="nl-NL" sz="44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pV = c</a:t>
            </a:r>
            <a:endParaRPr lang="nl-NL" altLang="nl-NL" sz="44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8486" name="Rectangle 6"/>
          <p:cNvSpPr>
            <a:spLocks noChangeArrowheads="1"/>
          </p:cNvSpPr>
          <p:nvPr/>
        </p:nvSpPr>
        <p:spPr bwMode="auto">
          <a:xfrm>
            <a:off x="0" y="2743200"/>
            <a:ext cx="2438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  <a:defRPr/>
            </a:pPr>
            <a:r>
              <a:rPr lang="en-US" altLang="nl-NL" sz="44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p/T = c</a:t>
            </a:r>
            <a:endParaRPr lang="nl-NL" altLang="nl-NL" sz="4400" b="1" baseline="3000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8509" name="Rectangle 29"/>
          <p:cNvSpPr>
            <a:spLocks noChangeArrowheads="1"/>
          </p:cNvSpPr>
          <p:nvPr/>
        </p:nvSpPr>
        <p:spPr bwMode="auto">
          <a:xfrm>
            <a:off x="0" y="5486400"/>
            <a:ext cx="2743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defRPr/>
            </a:pPr>
            <a:r>
              <a:rPr lang="en-US" altLang="nl-NL" sz="4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pV/T = c</a:t>
            </a:r>
            <a:endParaRPr lang="nl-NL" altLang="nl-NL" sz="4400" b="1" baseline="3000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8513" name="Rectangle 33"/>
          <p:cNvSpPr>
            <a:spLocks noChangeArrowheads="1"/>
          </p:cNvSpPr>
          <p:nvPr/>
        </p:nvSpPr>
        <p:spPr bwMode="auto">
          <a:xfrm>
            <a:off x="2286000" y="685800"/>
            <a:ext cx="1981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defRPr/>
            </a:pPr>
            <a:r>
              <a:rPr lang="en-US" altLang="nl-NL" sz="44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indien:</a:t>
            </a:r>
            <a:endParaRPr lang="nl-NL" altLang="nl-NL" sz="44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8514" name="Rectangle 34"/>
          <p:cNvSpPr>
            <a:spLocks noChangeArrowheads="1"/>
          </p:cNvSpPr>
          <p:nvPr/>
        </p:nvSpPr>
        <p:spPr bwMode="auto">
          <a:xfrm>
            <a:off x="4419600" y="685800"/>
            <a:ext cx="4724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defRPr/>
            </a:pPr>
            <a:r>
              <a:rPr lang="en-US" altLang="nl-NL" sz="44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ideaal gas</a:t>
            </a:r>
            <a:endParaRPr lang="nl-NL" altLang="nl-NL" sz="44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8515" name="Rectangle 35"/>
          <p:cNvSpPr>
            <a:spLocks noChangeArrowheads="1"/>
          </p:cNvSpPr>
          <p:nvPr/>
        </p:nvSpPr>
        <p:spPr bwMode="auto">
          <a:xfrm>
            <a:off x="4419600" y="1295400"/>
            <a:ext cx="4724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defRPr/>
            </a:pPr>
            <a:r>
              <a:rPr lang="en-US" altLang="nl-NL" sz="44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constant</a:t>
            </a:r>
            <a:endParaRPr lang="nl-NL" altLang="nl-NL" sz="44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8516" name="Rectangle 36"/>
          <p:cNvSpPr>
            <a:spLocks noChangeArrowheads="1"/>
          </p:cNvSpPr>
          <p:nvPr/>
        </p:nvSpPr>
        <p:spPr bwMode="auto">
          <a:xfrm>
            <a:off x="4419600" y="1981200"/>
            <a:ext cx="4724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defRPr/>
            </a:pPr>
            <a:r>
              <a:rPr lang="en-US" altLang="nl-NL" sz="44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 constant . .</a:t>
            </a:r>
            <a:endParaRPr lang="nl-NL" altLang="nl-NL" sz="44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8517" name="Rectangle 37"/>
          <p:cNvSpPr>
            <a:spLocks noChangeArrowheads="1"/>
          </p:cNvSpPr>
          <p:nvPr/>
        </p:nvSpPr>
        <p:spPr bwMode="auto">
          <a:xfrm>
            <a:off x="2286000" y="2743200"/>
            <a:ext cx="1981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defRPr/>
            </a:pPr>
            <a:r>
              <a:rPr lang="en-US" altLang="nl-NL" sz="44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indien:</a:t>
            </a:r>
            <a:endParaRPr lang="nl-NL" altLang="nl-NL" sz="44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8518" name="Rectangle 38"/>
          <p:cNvSpPr>
            <a:spLocks noChangeArrowheads="1"/>
          </p:cNvSpPr>
          <p:nvPr/>
        </p:nvSpPr>
        <p:spPr bwMode="auto">
          <a:xfrm>
            <a:off x="4419600" y="2743200"/>
            <a:ext cx="4724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defRPr/>
            </a:pPr>
            <a:r>
              <a:rPr lang="en-US" altLang="nl-NL" sz="44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ideaal gas</a:t>
            </a:r>
            <a:endParaRPr lang="nl-NL" altLang="nl-NL" sz="44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8519" name="Rectangle 39"/>
          <p:cNvSpPr>
            <a:spLocks noChangeArrowheads="1"/>
          </p:cNvSpPr>
          <p:nvPr/>
        </p:nvSpPr>
        <p:spPr bwMode="auto">
          <a:xfrm>
            <a:off x="4419600" y="3352800"/>
            <a:ext cx="4724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defRPr/>
            </a:pPr>
            <a:r>
              <a:rPr lang="en-US" altLang="nl-NL" sz="44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constant</a:t>
            </a:r>
            <a:endParaRPr lang="nl-NL" altLang="nl-NL" sz="44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8520" name="Rectangle 40"/>
          <p:cNvSpPr>
            <a:spLocks noChangeArrowheads="1"/>
          </p:cNvSpPr>
          <p:nvPr/>
        </p:nvSpPr>
        <p:spPr bwMode="auto">
          <a:xfrm>
            <a:off x="4419600" y="4038600"/>
            <a:ext cx="4724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defRPr/>
            </a:pPr>
            <a:r>
              <a:rPr lang="en-US" altLang="nl-NL" sz="44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 constant</a:t>
            </a:r>
            <a:endParaRPr lang="nl-NL" altLang="nl-NL" sz="44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8521" name="Rectangle 41"/>
          <p:cNvSpPr>
            <a:spLocks noChangeArrowheads="1"/>
          </p:cNvSpPr>
          <p:nvPr/>
        </p:nvSpPr>
        <p:spPr bwMode="auto">
          <a:xfrm>
            <a:off x="2286000" y="5486400"/>
            <a:ext cx="1981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defRPr/>
            </a:pPr>
            <a:r>
              <a:rPr lang="en-US" altLang="nl-NL" sz="44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indien:</a:t>
            </a:r>
            <a:endParaRPr lang="nl-NL" altLang="nl-NL" sz="44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8522" name="Rectangle 42"/>
          <p:cNvSpPr>
            <a:spLocks noChangeArrowheads="1"/>
          </p:cNvSpPr>
          <p:nvPr/>
        </p:nvSpPr>
        <p:spPr bwMode="auto">
          <a:xfrm>
            <a:off x="4419600" y="5486400"/>
            <a:ext cx="4724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defRPr/>
            </a:pPr>
            <a:r>
              <a:rPr lang="en-US" altLang="nl-NL" sz="44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ideaal gas</a:t>
            </a:r>
            <a:endParaRPr lang="nl-NL" altLang="nl-NL" sz="44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8523" name="Rectangle 43"/>
          <p:cNvSpPr>
            <a:spLocks noChangeArrowheads="1"/>
          </p:cNvSpPr>
          <p:nvPr/>
        </p:nvSpPr>
        <p:spPr bwMode="auto">
          <a:xfrm>
            <a:off x="4419600" y="6096000"/>
            <a:ext cx="4724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defRPr/>
            </a:pPr>
            <a:r>
              <a:rPr lang="en-US" altLang="nl-NL" sz="44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 constant</a:t>
            </a:r>
            <a:endParaRPr lang="nl-NL" altLang="nl-NL" sz="44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8525" name="Rectangle 45"/>
          <p:cNvSpPr>
            <a:spLocks noChangeArrowheads="1"/>
          </p:cNvSpPr>
          <p:nvPr/>
        </p:nvSpPr>
        <p:spPr bwMode="auto">
          <a:xfrm>
            <a:off x="0" y="48006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defRPr/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Boyle en Gay-Lussac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34" name="Text Box 46"/>
          <p:cNvSpPr txBox="1">
            <a:spLocks noChangeArrowheads="1"/>
          </p:cNvSpPr>
          <p:nvPr/>
        </p:nvSpPr>
        <p:spPr bwMode="auto">
          <a:xfrm>
            <a:off x="8027988" y="6400800"/>
            <a:ext cx="11160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nl-NL" altLang="nl-NL" sz="2800">
                <a:solidFill>
                  <a:srgbClr val="000000"/>
                </a:solidFill>
                <a:hlinkClick r:id="rId2" action="ppaction://hlinksldjump"/>
              </a:rPr>
              <a:t>menu</a:t>
            </a:r>
            <a:endParaRPr lang="nl-NL" altLang="nl-NL" sz="2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175039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8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8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8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8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8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8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8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8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48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48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48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75"/>
                                        <p:tgtEl>
                                          <p:spTgt spid="148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48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48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48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4" grpId="0" autoUpdateAnimBg="0"/>
      <p:bldP spid="148485" grpId="0" autoUpdateAnimBg="0"/>
      <p:bldP spid="148486" grpId="0" autoUpdateAnimBg="0"/>
      <p:bldP spid="148509" grpId="0" autoUpdateAnimBg="0"/>
      <p:bldP spid="148513" grpId="0" autoUpdateAnimBg="0"/>
      <p:bldP spid="148514" grpId="0" autoUpdateAnimBg="0"/>
      <p:bldP spid="148515" grpId="0" autoUpdateAnimBg="0"/>
      <p:bldP spid="148516" grpId="0" autoUpdateAnimBg="0"/>
      <p:bldP spid="148517" grpId="0" autoUpdateAnimBg="0"/>
      <p:bldP spid="148518" grpId="0" autoUpdateAnimBg="0"/>
      <p:bldP spid="148519" grpId="0" autoUpdateAnimBg="0"/>
      <p:bldP spid="148520" grpId="0" autoUpdateAnimBg="0"/>
      <p:bldP spid="148521" grpId="0" autoUpdateAnimBg="0"/>
      <p:bldP spid="148522" grpId="0" autoUpdateAnimBg="0"/>
      <p:bldP spid="148523" grpId="0" autoUpdateAnimBg="0"/>
      <p:bldP spid="148525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nl-NL" sz="40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p(T,V)</a:t>
            </a:r>
            <a:endParaRPr lang="nl-NL" altLang="nl-NL" sz="40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57726" name="Group 30"/>
          <p:cNvGrpSpPr>
            <a:grpSpLocks/>
          </p:cNvGrpSpPr>
          <p:nvPr/>
        </p:nvGrpSpPr>
        <p:grpSpPr bwMode="auto">
          <a:xfrm>
            <a:off x="304800" y="76200"/>
            <a:ext cx="8458200" cy="7315200"/>
            <a:chOff x="192" y="48"/>
            <a:chExt cx="5328" cy="4608"/>
          </a:xfrm>
        </p:grpSpPr>
        <p:grpSp>
          <p:nvGrpSpPr>
            <p:cNvPr id="10245" name="Group 29"/>
            <p:cNvGrpSpPr>
              <a:grpSpLocks/>
            </p:cNvGrpSpPr>
            <p:nvPr/>
          </p:nvGrpSpPr>
          <p:grpSpPr bwMode="auto">
            <a:xfrm>
              <a:off x="192" y="48"/>
              <a:ext cx="5328" cy="4608"/>
              <a:chOff x="576" y="576"/>
              <a:chExt cx="3990" cy="3060"/>
            </a:xfrm>
          </p:grpSpPr>
          <p:graphicFrame>
            <p:nvGraphicFramePr>
              <p:cNvPr id="10247" name="Object 23"/>
              <p:cNvGraphicFramePr>
                <a:graphicFrameLocks noChangeAspect="1"/>
              </p:cNvGraphicFramePr>
              <p:nvPr/>
            </p:nvGraphicFramePr>
            <p:xfrm>
              <a:off x="576" y="624"/>
              <a:ext cx="3990" cy="30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28" name="Grafiek" r:id="rId3" imgW="6334421" imgH="4639206" progId="Excel.Chart.8">
                      <p:embed/>
                    </p:oleObj>
                  </mc:Choice>
                  <mc:Fallback>
                    <p:oleObj name="Grafiek" r:id="rId3" imgW="6334421" imgH="4639206" progId="Excel.Chart.8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76" y="624"/>
                            <a:ext cx="3990" cy="301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000000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1">
                                <a:solidFill>
                                  <a:srgbClr val="FFFFFF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10248" name="Group 28"/>
              <p:cNvGrpSpPr>
                <a:grpSpLocks/>
              </p:cNvGrpSpPr>
              <p:nvPr/>
            </p:nvGrpSpPr>
            <p:grpSpPr bwMode="auto">
              <a:xfrm>
                <a:off x="921" y="576"/>
                <a:ext cx="3228" cy="2769"/>
                <a:chOff x="921" y="576"/>
                <a:chExt cx="3228" cy="2769"/>
              </a:xfrm>
            </p:grpSpPr>
            <p:sp>
              <p:nvSpPr>
                <p:cNvPr id="10249" name="Freeform 25"/>
                <p:cNvSpPr>
                  <a:spLocks/>
                </p:cNvSpPr>
                <p:nvPr/>
              </p:nvSpPr>
              <p:spPr bwMode="auto">
                <a:xfrm>
                  <a:off x="4056" y="2433"/>
                  <a:ext cx="93" cy="1"/>
                </a:xfrm>
                <a:custGeom>
                  <a:avLst/>
                  <a:gdLst>
                    <a:gd name="T0" fmla="*/ 0 w 93"/>
                    <a:gd name="T1" fmla="*/ 0 h 1"/>
                    <a:gd name="T2" fmla="*/ 93 w 93"/>
                    <a:gd name="T3" fmla="*/ 0 h 1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93" h="1">
                      <a:moveTo>
                        <a:pt x="0" y="0"/>
                      </a:moveTo>
                      <a:lnTo>
                        <a:pt x="93" y="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250" name="Freeform 26"/>
                <p:cNvSpPr>
                  <a:spLocks/>
                </p:cNvSpPr>
                <p:nvPr/>
              </p:nvSpPr>
              <p:spPr bwMode="auto">
                <a:xfrm>
                  <a:off x="921" y="3240"/>
                  <a:ext cx="171" cy="105"/>
                </a:xfrm>
                <a:custGeom>
                  <a:avLst/>
                  <a:gdLst>
                    <a:gd name="T0" fmla="*/ 171 w 171"/>
                    <a:gd name="T1" fmla="*/ 0 h 105"/>
                    <a:gd name="T2" fmla="*/ 0 w 171"/>
                    <a:gd name="T3" fmla="*/ 105 h 105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171" h="105">
                      <a:moveTo>
                        <a:pt x="171" y="0"/>
                      </a:moveTo>
                      <a:lnTo>
                        <a:pt x="0" y="105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251" name="Freeform 27"/>
                <p:cNvSpPr>
                  <a:spLocks/>
                </p:cNvSpPr>
                <p:nvPr/>
              </p:nvSpPr>
              <p:spPr bwMode="auto">
                <a:xfrm>
                  <a:off x="2466" y="576"/>
                  <a:ext cx="1" cy="243"/>
                </a:xfrm>
                <a:custGeom>
                  <a:avLst/>
                  <a:gdLst>
                    <a:gd name="T0" fmla="*/ 0 w 1"/>
                    <a:gd name="T1" fmla="*/ 243 h 243"/>
                    <a:gd name="T2" fmla="*/ 1 w 1"/>
                    <a:gd name="T3" fmla="*/ 0 h 243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1" h="243">
                      <a:moveTo>
                        <a:pt x="0" y="243"/>
                      </a:moveTo>
                      <a:lnTo>
                        <a:pt x="1" y="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10246" name="Text Box 24"/>
            <p:cNvSpPr txBox="1">
              <a:spLocks noChangeArrowheads="1"/>
            </p:cNvSpPr>
            <p:nvPr/>
          </p:nvSpPr>
          <p:spPr bwMode="auto">
            <a:xfrm>
              <a:off x="336" y="3888"/>
              <a:ext cx="618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nl-NL" altLang="nl-NL" sz="2000" b="1">
                  <a:solidFill>
                    <a:srgbClr val="000000"/>
                  </a:solidFill>
                </a:rPr>
                <a:t>x = T</a:t>
              </a:r>
            </a:p>
          </p:txBody>
        </p:sp>
      </p:grpSp>
      <p:sp>
        <p:nvSpPr>
          <p:cNvPr id="10244" name="Text Box 31"/>
          <p:cNvSpPr txBox="1">
            <a:spLocks noChangeArrowheads="1"/>
          </p:cNvSpPr>
          <p:nvPr/>
        </p:nvSpPr>
        <p:spPr bwMode="auto">
          <a:xfrm>
            <a:off x="8027988" y="6400800"/>
            <a:ext cx="11160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nl-NL" altLang="nl-NL" sz="2800">
                <a:solidFill>
                  <a:srgbClr val="000000"/>
                </a:solidFill>
                <a:hlinkClick r:id="rId5" action="ppaction://hlinksldjump"/>
              </a:rPr>
              <a:t>menu</a:t>
            </a:r>
            <a:endParaRPr lang="nl-NL" altLang="nl-NL" sz="2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965531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7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7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8" grpId="0" autoUpdateAnimBg="0"/>
    </p:bldLst>
  </p:timing>
</p:sld>
</file>

<file path=ppt/theme/theme1.xml><?xml version="1.0" encoding="utf-8"?>
<a:theme xmlns:a="http://schemas.openxmlformats.org/drawingml/2006/main" name="Standaardontwerp">
  <a:themeElements>
    <a:clrScheme name="ppt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B9D5FB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844</Words>
  <Application>Microsoft Office PowerPoint</Application>
  <PresentationFormat>Diavoorstelling (4:3)</PresentationFormat>
  <Paragraphs>225</Paragraphs>
  <Slides>20</Slides>
  <Notes>0</Notes>
  <HiddenSlides>1</HiddenSlides>
  <MMClips>0</MMClips>
  <ScaleCrop>false</ScaleCrop>
  <HeadingPairs>
    <vt:vector size="6" baseType="variant"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2" baseType="lpstr">
      <vt:lpstr>Standaardontwerp</vt:lpstr>
      <vt:lpstr>Grafiek</vt:lpstr>
      <vt:lpstr>Druk en de gaswetten</vt:lpstr>
      <vt:lpstr>druk p (pressure)</vt:lpstr>
      <vt:lpstr>De druk van een gas</vt:lpstr>
      <vt:lpstr>Een  ideaal gas</vt:lpstr>
      <vt:lpstr>Wet van Boyle</vt:lpstr>
      <vt:lpstr>Wet van Gay-Lussac</vt:lpstr>
      <vt:lpstr>Wet van Gay-Lussac</vt:lpstr>
      <vt:lpstr>Wet van Boyle en Gay-Lussac</vt:lpstr>
      <vt:lpstr>p(T,V)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Niet ideale gassen</vt:lpstr>
      <vt:lpstr>Niet ideale gassen</vt:lpstr>
      <vt:lpstr>PowerPoint-presentatie</vt:lpstr>
      <vt:lpstr>Niet ideale gassen</vt:lpstr>
      <vt:lpstr>Einde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Druk en de gaswetten</dc:title>
  <dc:creator>Ton&amp;Els</dc:creator>
  <cp:lastModifiedBy>Ton&amp;Els</cp:lastModifiedBy>
  <cp:revision>3</cp:revision>
  <dcterms:created xsi:type="dcterms:W3CDTF">2018-10-17T19:09:32Z</dcterms:created>
  <dcterms:modified xsi:type="dcterms:W3CDTF">2018-10-19T17:47:33Z</dcterms:modified>
</cp:coreProperties>
</file>