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7" r:id="rId2"/>
    <p:sldId id="260" r:id="rId3"/>
    <p:sldId id="261" r:id="rId4"/>
    <p:sldId id="262" r:id="rId5"/>
    <p:sldId id="263" r:id="rId6"/>
    <p:sldId id="343" r:id="rId7"/>
    <p:sldId id="264" r:id="rId8"/>
    <p:sldId id="265" r:id="rId9"/>
    <p:sldId id="266" r:id="rId10"/>
    <p:sldId id="324" r:id="rId11"/>
    <p:sldId id="349" r:id="rId12"/>
    <p:sldId id="267" r:id="rId13"/>
    <p:sldId id="268" r:id="rId14"/>
    <p:sldId id="269" r:id="rId15"/>
    <p:sldId id="270" r:id="rId16"/>
    <p:sldId id="271" r:id="rId17"/>
    <p:sldId id="341" r:id="rId18"/>
    <p:sldId id="272" r:id="rId19"/>
    <p:sldId id="273" r:id="rId20"/>
    <p:sldId id="323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319" r:id="rId31"/>
    <p:sldId id="287" r:id="rId32"/>
    <p:sldId id="288" r:id="rId33"/>
    <p:sldId id="294" r:id="rId34"/>
    <p:sldId id="336" r:id="rId35"/>
    <p:sldId id="297" r:id="rId36"/>
    <p:sldId id="330" r:id="rId37"/>
    <p:sldId id="298" r:id="rId38"/>
    <p:sldId id="302" r:id="rId39"/>
    <p:sldId id="344" r:id="rId40"/>
    <p:sldId id="348" r:id="rId41"/>
    <p:sldId id="346" r:id="rId42"/>
    <p:sldId id="347" r:id="rId43"/>
    <p:sldId id="303" r:id="rId44"/>
    <p:sldId id="304" r:id="rId45"/>
    <p:sldId id="305" r:id="rId46"/>
    <p:sldId id="342" r:id="rId47"/>
    <p:sldId id="331" r:id="rId48"/>
    <p:sldId id="306" r:id="rId49"/>
    <p:sldId id="307" r:id="rId50"/>
    <p:sldId id="308" r:id="rId51"/>
    <p:sldId id="309" r:id="rId52"/>
    <p:sldId id="326" r:id="rId53"/>
    <p:sldId id="327" r:id="rId54"/>
    <p:sldId id="329" r:id="rId55"/>
    <p:sldId id="328" r:id="rId56"/>
    <p:sldId id="322" r:id="rId57"/>
    <p:sldId id="315" r:id="rId58"/>
    <p:sldId id="337" r:id="rId59"/>
    <p:sldId id="338" r:id="rId60"/>
    <p:sldId id="339" r:id="rId61"/>
    <p:sldId id="340" r:id="rId62"/>
    <p:sldId id="316" r:id="rId63"/>
    <p:sldId id="317" r:id="rId64"/>
    <p:sldId id="334" r:id="rId65"/>
    <p:sldId id="318" r:id="rId6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63300"/>
    <a:srgbClr val="FFFFCC"/>
    <a:srgbClr val="FFFFFF"/>
    <a:srgbClr val="FF00FF"/>
    <a:srgbClr val="CC9A00"/>
    <a:srgbClr val="CC9900"/>
    <a:srgbClr val="FF6600"/>
    <a:srgbClr val="F4FAF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2" autoAdjust="0"/>
  </p:normalViewPr>
  <p:slideViewPr>
    <p:cSldViewPr snapToGrid="0">
      <p:cViewPr>
        <p:scale>
          <a:sx n="60" d="100"/>
          <a:sy n="60" d="100"/>
        </p:scale>
        <p:origin x="-70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1062992125984"/>
          <c:y val="5.0925925925925923E-2"/>
          <c:w val="0.74630314960629929"/>
          <c:h val="0.898148148148148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Blad1!$C$11</c:f>
              <c:strCache>
                <c:ptCount val="1"/>
                <c:pt idx="0">
                  <c:v>I1</c:v>
                </c:pt>
              </c:strCache>
            </c:strRef>
          </c:tx>
          <c:spPr>
            <a:ln w="25400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Blad1!$C$12:$C$52</c:f>
              <c:numCache>
                <c:formatCode>0</c:formatCode>
                <c:ptCount val="41"/>
                <c:pt idx="0">
                  <c:v>0</c:v>
                </c:pt>
                <c:pt idx="1">
                  <c:v>4.3701602444882104</c:v>
                </c:pt>
                <c:pt idx="2">
                  <c:v>8.3125387555490686</c:v>
                </c:pt>
                <c:pt idx="3">
                  <c:v>11.441228056353687</c:v>
                </c:pt>
                <c:pt idx="4">
                  <c:v>13.449970239279146</c:v>
                </c:pt>
                <c:pt idx="5">
                  <c:v>14.142135623730951</c:v>
                </c:pt>
                <c:pt idx="6">
                  <c:v>13.449970239279146</c:v>
                </c:pt>
                <c:pt idx="7">
                  <c:v>11.441228056353687</c:v>
                </c:pt>
                <c:pt idx="8">
                  <c:v>8.3125387555490704</c:v>
                </c:pt>
                <c:pt idx="9">
                  <c:v>4.3701602444882068</c:v>
                </c:pt>
                <c:pt idx="10">
                  <c:v>1.7326215608522128E-15</c:v>
                </c:pt>
                <c:pt idx="11">
                  <c:v>-4.3701602444882086</c:v>
                </c:pt>
                <c:pt idx="12">
                  <c:v>-8.3125387555490722</c:v>
                </c:pt>
                <c:pt idx="13">
                  <c:v>-11.441228056353694</c:v>
                </c:pt>
                <c:pt idx="14">
                  <c:v>-13.449970239279146</c:v>
                </c:pt>
                <c:pt idx="15">
                  <c:v>-14.142135623730951</c:v>
                </c:pt>
                <c:pt idx="16">
                  <c:v>-13.449970239279148</c:v>
                </c:pt>
                <c:pt idx="17">
                  <c:v>-11.44122805635368</c:v>
                </c:pt>
                <c:pt idx="18">
                  <c:v>-8.3125387555490615</c:v>
                </c:pt>
                <c:pt idx="19">
                  <c:v>-4.3701602444882139</c:v>
                </c:pt>
                <c:pt idx="20">
                  <c:v>-3.4652431217044256E-15</c:v>
                </c:pt>
                <c:pt idx="21">
                  <c:v>4.3701602444882193</c:v>
                </c:pt>
                <c:pt idx="22">
                  <c:v>8.3125387555490651</c:v>
                </c:pt>
                <c:pt idx="23">
                  <c:v>11.441228056353683</c:v>
                </c:pt>
                <c:pt idx="24">
                  <c:v>13.44997023927915</c:v>
                </c:pt>
                <c:pt idx="25">
                  <c:v>14.142135623730951</c:v>
                </c:pt>
                <c:pt idx="26">
                  <c:v>13.449970239279141</c:v>
                </c:pt>
                <c:pt idx="27">
                  <c:v>11.44122805635369</c:v>
                </c:pt>
                <c:pt idx="28">
                  <c:v>8.3125387555490722</c:v>
                </c:pt>
                <c:pt idx="29">
                  <c:v>4.3701602444882157</c:v>
                </c:pt>
                <c:pt idx="30">
                  <c:v>5.1978646825566386E-15</c:v>
                </c:pt>
                <c:pt idx="31">
                  <c:v>-4.3701602444882059</c:v>
                </c:pt>
                <c:pt idx="32">
                  <c:v>-8.3125387555490651</c:v>
                </c:pt>
                <c:pt idx="33">
                  <c:v>-11.441228056353697</c:v>
                </c:pt>
                <c:pt idx="34">
                  <c:v>-13.449970239279153</c:v>
                </c:pt>
                <c:pt idx="35">
                  <c:v>-14.142135623730951</c:v>
                </c:pt>
                <c:pt idx="36">
                  <c:v>-13.449970239279141</c:v>
                </c:pt>
                <c:pt idx="37">
                  <c:v>-11.44122805635369</c:v>
                </c:pt>
                <c:pt idx="38">
                  <c:v>-8.312538755549074</c:v>
                </c:pt>
                <c:pt idx="39">
                  <c:v>-4.3701602444882175</c:v>
                </c:pt>
                <c:pt idx="40">
                  <c:v>-6.9304862434088512E-15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Blad1!$D$11</c:f>
              <c:strCache>
                <c:ptCount val="1"/>
                <c:pt idx="0">
                  <c:v>I2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Blad1!$D$12:$D$52</c:f>
              <c:numCache>
                <c:formatCode>0</c:formatCode>
                <c:ptCount val="41"/>
                <c:pt idx="0">
                  <c:v>-12.247448713915892</c:v>
                </c:pt>
                <c:pt idx="1">
                  <c:v>-13.833096029604512</c:v>
                </c:pt>
                <c:pt idx="2">
                  <c:v>-14.064663525068083</c:v>
                </c:pt>
                <c:pt idx="3">
                  <c:v>-12.91948376042502</c:v>
                </c:pt>
                <c:pt idx="4">
                  <c:v>-10.509654909975175</c:v>
                </c:pt>
                <c:pt idx="5">
                  <c:v>-7.0710678118654728</c:v>
                </c:pt>
                <c:pt idx="6">
                  <c:v>-2.9403153293039641</c:v>
                </c:pt>
                <c:pt idx="7">
                  <c:v>1.4782557040713362</c:v>
                </c:pt>
                <c:pt idx="8">
                  <c:v>5.7521247695190167</c:v>
                </c:pt>
                <c:pt idx="9">
                  <c:v>9.4629357851163078</c:v>
                </c:pt>
                <c:pt idx="10">
                  <c:v>12.247448713915892</c:v>
                </c:pt>
                <c:pt idx="11">
                  <c:v>13.833096029604512</c:v>
                </c:pt>
                <c:pt idx="12">
                  <c:v>14.064663525068083</c:v>
                </c:pt>
                <c:pt idx="13">
                  <c:v>12.919483760425015</c:v>
                </c:pt>
                <c:pt idx="14">
                  <c:v>10.509654909975177</c:v>
                </c:pt>
                <c:pt idx="15">
                  <c:v>7.0710678118654746</c:v>
                </c:pt>
                <c:pt idx="16">
                  <c:v>2.9403153293039694</c:v>
                </c:pt>
                <c:pt idx="17">
                  <c:v>-1.4782557040713471</c:v>
                </c:pt>
                <c:pt idx="18">
                  <c:v>-5.7521247695190265</c:v>
                </c:pt>
                <c:pt idx="19">
                  <c:v>-9.4629357851163007</c:v>
                </c:pt>
                <c:pt idx="20">
                  <c:v>-12.247448713915894</c:v>
                </c:pt>
                <c:pt idx="21">
                  <c:v>-13.833096029604512</c:v>
                </c:pt>
                <c:pt idx="22">
                  <c:v>-14.064663525068083</c:v>
                </c:pt>
                <c:pt idx="23">
                  <c:v>-12.919483760425019</c:v>
                </c:pt>
                <c:pt idx="24">
                  <c:v>-10.509654909975174</c:v>
                </c:pt>
                <c:pt idx="25">
                  <c:v>-7.0710678118654711</c:v>
                </c:pt>
                <c:pt idx="26">
                  <c:v>-2.9403153293039401</c:v>
                </c:pt>
                <c:pt idx="27">
                  <c:v>1.4782557040713393</c:v>
                </c:pt>
                <c:pt idx="28">
                  <c:v>5.7521247695190185</c:v>
                </c:pt>
                <c:pt idx="29">
                  <c:v>9.4629357851163043</c:v>
                </c:pt>
                <c:pt idx="30">
                  <c:v>12.247448713915894</c:v>
                </c:pt>
                <c:pt idx="31">
                  <c:v>13.833096029604512</c:v>
                </c:pt>
                <c:pt idx="32">
                  <c:v>14.064663525068083</c:v>
                </c:pt>
                <c:pt idx="33">
                  <c:v>12.91948376042501</c:v>
                </c:pt>
                <c:pt idx="34">
                  <c:v>10.509654909975159</c:v>
                </c:pt>
                <c:pt idx="35">
                  <c:v>7.0710678118654506</c:v>
                </c:pt>
                <c:pt idx="36">
                  <c:v>2.9403153293039419</c:v>
                </c:pt>
                <c:pt idx="37">
                  <c:v>-1.4782557040713376</c:v>
                </c:pt>
                <c:pt idx="38">
                  <c:v>-5.7521247695190176</c:v>
                </c:pt>
                <c:pt idx="39">
                  <c:v>-9.4629357851163025</c:v>
                </c:pt>
                <c:pt idx="40">
                  <c:v>-12.247448713915892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Blad1!$E$11</c:f>
              <c:strCache>
                <c:ptCount val="1"/>
                <c:pt idx="0">
                  <c:v>I3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Blad1!$E$12:$E$52</c:f>
              <c:numCache>
                <c:formatCode>0</c:formatCode>
                <c:ptCount val="41"/>
                <c:pt idx="0">
                  <c:v>12.247448713915887</c:v>
                </c:pt>
                <c:pt idx="1">
                  <c:v>9.4629357851162972</c:v>
                </c:pt>
                <c:pt idx="2">
                  <c:v>5.7521247695190096</c:v>
                </c:pt>
                <c:pt idx="3">
                  <c:v>1.4782557040713284</c:v>
                </c:pt>
                <c:pt idx="4">
                  <c:v>-2.9403153293039752</c:v>
                </c:pt>
                <c:pt idx="5">
                  <c:v>-7.0710678118654799</c:v>
                </c:pt>
                <c:pt idx="6">
                  <c:v>-10.509654909975181</c:v>
                </c:pt>
                <c:pt idx="7">
                  <c:v>-12.919483760425024</c:v>
                </c:pt>
                <c:pt idx="8">
                  <c:v>-14.064663525068084</c:v>
                </c:pt>
                <c:pt idx="9">
                  <c:v>-13.833096029604508</c:v>
                </c:pt>
                <c:pt idx="10">
                  <c:v>-12.247448713915889</c:v>
                </c:pt>
                <c:pt idx="11">
                  <c:v>-9.4629357851162972</c:v>
                </c:pt>
                <c:pt idx="12">
                  <c:v>-5.7521247695190052</c:v>
                </c:pt>
                <c:pt idx="13">
                  <c:v>-1.4782557040713176</c:v>
                </c:pt>
                <c:pt idx="14">
                  <c:v>2.9403153293039734</c:v>
                </c:pt>
                <c:pt idx="15">
                  <c:v>7.0710678118654791</c:v>
                </c:pt>
                <c:pt idx="16">
                  <c:v>10.509654909975181</c:v>
                </c:pt>
                <c:pt idx="17">
                  <c:v>12.919483760425027</c:v>
                </c:pt>
                <c:pt idx="18">
                  <c:v>14.064663525068084</c:v>
                </c:pt>
                <c:pt idx="19">
                  <c:v>13.83309602960451</c:v>
                </c:pt>
                <c:pt idx="20">
                  <c:v>12.247448713915889</c:v>
                </c:pt>
                <c:pt idx="21">
                  <c:v>9.4629357851162883</c:v>
                </c:pt>
                <c:pt idx="22">
                  <c:v>5.7521247695190123</c:v>
                </c:pt>
                <c:pt idx="23">
                  <c:v>1.4782557040713318</c:v>
                </c:pt>
                <c:pt idx="24">
                  <c:v>-2.9403153293039841</c:v>
                </c:pt>
                <c:pt idx="25">
                  <c:v>-7.0710678118654879</c:v>
                </c:pt>
                <c:pt idx="26">
                  <c:v>-10.509654909975195</c:v>
                </c:pt>
                <c:pt idx="27">
                  <c:v>-12.919483760425022</c:v>
                </c:pt>
                <c:pt idx="28">
                  <c:v>-14.064663525068084</c:v>
                </c:pt>
                <c:pt idx="29">
                  <c:v>-13.83309602960451</c:v>
                </c:pt>
                <c:pt idx="30">
                  <c:v>-12.24744871391589</c:v>
                </c:pt>
                <c:pt idx="31">
                  <c:v>-9.462935785116299</c:v>
                </c:pt>
                <c:pt idx="32">
                  <c:v>-5.7521247695190141</c:v>
                </c:pt>
                <c:pt idx="33">
                  <c:v>-1.4782557040713087</c:v>
                </c:pt>
                <c:pt idx="34">
                  <c:v>2.9403153293039948</c:v>
                </c:pt>
                <c:pt idx="35">
                  <c:v>7.0710678118654977</c:v>
                </c:pt>
                <c:pt idx="36">
                  <c:v>10.509654909975195</c:v>
                </c:pt>
                <c:pt idx="37">
                  <c:v>12.91948376042502</c:v>
                </c:pt>
                <c:pt idx="38">
                  <c:v>14.064663525068083</c:v>
                </c:pt>
                <c:pt idx="39">
                  <c:v>13.833096029604514</c:v>
                </c:pt>
                <c:pt idx="40">
                  <c:v>12.247448713915885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560000"/>
        <c:axId val="344561920"/>
      </c:scatterChart>
      <c:valAx>
        <c:axId val="344560000"/>
        <c:scaling>
          <c:orientation val="minMax"/>
          <c:max val="2.0000000000000004E-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74938298337707776"/>
              <c:y val="0.42219889180519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nl-NL"/>
          </a:p>
        </c:txPr>
        <c:crossAx val="344561920"/>
        <c:crosses val="autoZero"/>
        <c:crossBetween val="midCat"/>
      </c:valAx>
      <c:valAx>
        <c:axId val="34456192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 in kA</a:t>
                </a:r>
              </a:p>
            </c:rich>
          </c:tx>
          <c:layout>
            <c:manualLayout>
              <c:xMode val="edge"/>
              <c:yMode val="edge"/>
              <c:x val="0"/>
              <c:y val="3.23957421988917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endParaRPr lang="nl-NL"/>
          </a:p>
        </c:txPr>
        <c:crossAx val="344560000"/>
        <c:crosses val="autoZero"/>
        <c:crossBetween val="midCat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7920822397200338"/>
          <c:y val="0.36516477107028289"/>
          <c:w val="0.10441666666666669"/>
          <c:h val="0.26495111188024573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12700" cmpd="sng">
      <a:solidFill>
        <a:schemeClr val="tx1"/>
      </a:solidFill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1062992125984"/>
          <c:y val="5.0925925925925923E-2"/>
          <c:w val="0.68796981627296594"/>
          <c:h val="0.89814814814814814"/>
        </c:manualLayout>
      </c:layout>
      <c:scatterChart>
        <c:scatterStyle val="smoothMarker"/>
        <c:varyColors val="0"/>
        <c:ser>
          <c:idx val="0"/>
          <c:order val="0"/>
          <c:tx>
            <c:v>U1</c:v>
          </c:tx>
          <c:spPr>
            <a:ln w="25400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Blad1!$F$12:$F$52</c:f>
              <c:numCache>
                <c:formatCode>0</c:formatCode>
                <c:ptCount val="41"/>
                <c:pt idx="0">
                  <c:v>0</c:v>
                </c:pt>
                <c:pt idx="1">
                  <c:v>100.51368562322884</c:v>
                </c:pt>
                <c:pt idx="2">
                  <c:v>191.18839137762859</c:v>
                </c:pt>
                <c:pt idx="3">
                  <c:v>263.1482452961348</c:v>
                </c:pt>
                <c:pt idx="4">
                  <c:v>309.34931550342037</c:v>
                </c:pt>
                <c:pt idx="5">
                  <c:v>325.26911934581187</c:v>
                </c:pt>
                <c:pt idx="6">
                  <c:v>309.34931550342037</c:v>
                </c:pt>
                <c:pt idx="7">
                  <c:v>263.1482452961348</c:v>
                </c:pt>
                <c:pt idx="8">
                  <c:v>191.18839137762862</c:v>
                </c:pt>
                <c:pt idx="9">
                  <c:v>100.51368562322875</c:v>
                </c:pt>
                <c:pt idx="10">
                  <c:v>3.9850295899600895E-14</c:v>
                </c:pt>
                <c:pt idx="11">
                  <c:v>-100.51368562322881</c:v>
                </c:pt>
                <c:pt idx="12">
                  <c:v>-191.18839137762865</c:v>
                </c:pt>
                <c:pt idx="13">
                  <c:v>-263.14824529613492</c:v>
                </c:pt>
                <c:pt idx="14">
                  <c:v>-309.34931550342037</c:v>
                </c:pt>
                <c:pt idx="15">
                  <c:v>-325.26911934581187</c:v>
                </c:pt>
                <c:pt idx="16">
                  <c:v>-309.34931550342043</c:v>
                </c:pt>
                <c:pt idx="17">
                  <c:v>-263.14824529613463</c:v>
                </c:pt>
                <c:pt idx="18">
                  <c:v>-191.18839137762842</c:v>
                </c:pt>
                <c:pt idx="19">
                  <c:v>-100.51368562322891</c:v>
                </c:pt>
                <c:pt idx="20">
                  <c:v>-7.9700591799201791E-14</c:v>
                </c:pt>
                <c:pt idx="21">
                  <c:v>100.51368562322904</c:v>
                </c:pt>
                <c:pt idx="22">
                  <c:v>191.18839137762851</c:v>
                </c:pt>
                <c:pt idx="23">
                  <c:v>263.14824529613475</c:v>
                </c:pt>
                <c:pt idx="24">
                  <c:v>309.34931550342043</c:v>
                </c:pt>
                <c:pt idx="25">
                  <c:v>325.26911934581187</c:v>
                </c:pt>
                <c:pt idx="26">
                  <c:v>309.3493155034202</c:v>
                </c:pt>
                <c:pt idx="27">
                  <c:v>263.14824529613486</c:v>
                </c:pt>
                <c:pt idx="28">
                  <c:v>191.18839137762865</c:v>
                </c:pt>
                <c:pt idx="29">
                  <c:v>100.51368562322897</c:v>
                </c:pt>
                <c:pt idx="30">
                  <c:v>1.1955088769880268E-13</c:v>
                </c:pt>
                <c:pt idx="31">
                  <c:v>-100.51368562322874</c:v>
                </c:pt>
                <c:pt idx="32">
                  <c:v>-191.18839137762848</c:v>
                </c:pt>
                <c:pt idx="33">
                  <c:v>-263.14824529613503</c:v>
                </c:pt>
                <c:pt idx="34">
                  <c:v>-309.34931550342048</c:v>
                </c:pt>
                <c:pt idx="35">
                  <c:v>-325.26911934581187</c:v>
                </c:pt>
                <c:pt idx="36">
                  <c:v>-309.34931550342026</c:v>
                </c:pt>
                <c:pt idx="37">
                  <c:v>-263.14824529613486</c:v>
                </c:pt>
                <c:pt idx="38">
                  <c:v>-191.1883913776287</c:v>
                </c:pt>
                <c:pt idx="39">
                  <c:v>-100.51368562322901</c:v>
                </c:pt>
                <c:pt idx="40">
                  <c:v>-1.5940118359840358E-13</c:v>
                </c:pt>
              </c:numCache>
            </c:numRef>
          </c:yVal>
          <c:smooth val="1"/>
        </c:ser>
        <c:ser>
          <c:idx val="1"/>
          <c:order val="1"/>
          <c:tx>
            <c:v>U2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Blad1!$G$12:$G$52</c:f>
              <c:numCache>
                <c:formatCode>0</c:formatCode>
                <c:ptCount val="41"/>
                <c:pt idx="0">
                  <c:v>-281.69132042006549</c:v>
                </c:pt>
                <c:pt idx="1">
                  <c:v>-318.16120868090377</c:v>
                </c:pt>
                <c:pt idx="2">
                  <c:v>-323.48726107656591</c:v>
                </c:pt>
                <c:pt idx="3">
                  <c:v>-297.14812648977545</c:v>
                </c:pt>
                <c:pt idx="4">
                  <c:v>-241.72206292942906</c:v>
                </c:pt>
                <c:pt idx="5">
                  <c:v>-162.63455967290588</c:v>
                </c:pt>
                <c:pt idx="6">
                  <c:v>-67.627252573991171</c:v>
                </c:pt>
                <c:pt idx="7">
                  <c:v>33.999881193640732</c:v>
                </c:pt>
                <c:pt idx="8">
                  <c:v>132.29886969893738</c:v>
                </c:pt>
                <c:pt idx="9">
                  <c:v>217.64752305767507</c:v>
                </c:pt>
                <c:pt idx="10">
                  <c:v>281.69132042006549</c:v>
                </c:pt>
                <c:pt idx="11">
                  <c:v>318.16120868090377</c:v>
                </c:pt>
                <c:pt idx="12">
                  <c:v>323.48726107656591</c:v>
                </c:pt>
                <c:pt idx="13">
                  <c:v>297.14812648977534</c:v>
                </c:pt>
                <c:pt idx="14">
                  <c:v>241.72206292942909</c:v>
                </c:pt>
                <c:pt idx="15">
                  <c:v>162.63455967290591</c:v>
                </c:pt>
                <c:pt idx="16">
                  <c:v>67.627252573991299</c:v>
                </c:pt>
                <c:pt idx="17">
                  <c:v>-33.999881193640981</c:v>
                </c:pt>
                <c:pt idx="18">
                  <c:v>-132.29886969893761</c:v>
                </c:pt>
                <c:pt idx="19">
                  <c:v>-217.64752305767493</c:v>
                </c:pt>
                <c:pt idx="20">
                  <c:v>-281.69132042006555</c:v>
                </c:pt>
                <c:pt idx="21">
                  <c:v>-318.16120868090377</c:v>
                </c:pt>
                <c:pt idx="22">
                  <c:v>-323.48726107656591</c:v>
                </c:pt>
                <c:pt idx="23">
                  <c:v>-297.14812648977545</c:v>
                </c:pt>
                <c:pt idx="24">
                  <c:v>-241.722062929429</c:v>
                </c:pt>
                <c:pt idx="25">
                  <c:v>-162.63455967290582</c:v>
                </c:pt>
                <c:pt idx="26">
                  <c:v>-67.627252573990631</c:v>
                </c:pt>
                <c:pt idx="27">
                  <c:v>33.999881193640803</c:v>
                </c:pt>
                <c:pt idx="28">
                  <c:v>132.29886969893744</c:v>
                </c:pt>
                <c:pt idx="29">
                  <c:v>217.64752305767499</c:v>
                </c:pt>
                <c:pt idx="30">
                  <c:v>281.69132042006555</c:v>
                </c:pt>
                <c:pt idx="31">
                  <c:v>318.16120868090377</c:v>
                </c:pt>
                <c:pt idx="32">
                  <c:v>323.48726107656591</c:v>
                </c:pt>
                <c:pt idx="33">
                  <c:v>297.14812648977522</c:v>
                </c:pt>
                <c:pt idx="34">
                  <c:v>241.72206292942866</c:v>
                </c:pt>
                <c:pt idx="35">
                  <c:v>162.63455967290537</c:v>
                </c:pt>
                <c:pt idx="36">
                  <c:v>67.62725257399066</c:v>
                </c:pt>
                <c:pt idx="37">
                  <c:v>-33.999881193640761</c:v>
                </c:pt>
                <c:pt idx="38">
                  <c:v>-132.29886969893741</c:v>
                </c:pt>
                <c:pt idx="39">
                  <c:v>-217.64752305767496</c:v>
                </c:pt>
                <c:pt idx="40">
                  <c:v>-281.69132042006549</c:v>
                </c:pt>
              </c:numCache>
            </c:numRef>
          </c:yVal>
          <c:smooth val="1"/>
        </c:ser>
        <c:ser>
          <c:idx val="2"/>
          <c:order val="2"/>
          <c:tx>
            <c:v>U3</c:v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Blad1!$H$12:$H$52</c:f>
              <c:numCache>
                <c:formatCode>0</c:formatCode>
                <c:ptCount val="41"/>
                <c:pt idx="0">
                  <c:v>281.69132042006538</c:v>
                </c:pt>
                <c:pt idx="1">
                  <c:v>217.64752305767482</c:v>
                </c:pt>
                <c:pt idx="2">
                  <c:v>132.29886969893721</c:v>
                </c:pt>
                <c:pt idx="3">
                  <c:v>33.999881193640554</c:v>
                </c:pt>
                <c:pt idx="4">
                  <c:v>-67.627252573991427</c:v>
                </c:pt>
                <c:pt idx="5">
                  <c:v>-162.63455967290605</c:v>
                </c:pt>
                <c:pt idx="6">
                  <c:v>-241.72206292942914</c:v>
                </c:pt>
                <c:pt idx="7">
                  <c:v>-297.14812648977556</c:v>
                </c:pt>
                <c:pt idx="8">
                  <c:v>-323.48726107656597</c:v>
                </c:pt>
                <c:pt idx="9">
                  <c:v>-318.16120868090371</c:v>
                </c:pt>
                <c:pt idx="10">
                  <c:v>-281.69132042006544</c:v>
                </c:pt>
                <c:pt idx="11">
                  <c:v>-217.64752305767485</c:v>
                </c:pt>
                <c:pt idx="12">
                  <c:v>-132.29886969893712</c:v>
                </c:pt>
                <c:pt idx="13">
                  <c:v>-33.999881193640306</c:v>
                </c:pt>
                <c:pt idx="14">
                  <c:v>67.627252573991399</c:v>
                </c:pt>
                <c:pt idx="15">
                  <c:v>162.63455967290602</c:v>
                </c:pt>
                <c:pt idx="16">
                  <c:v>241.72206292942914</c:v>
                </c:pt>
                <c:pt idx="17">
                  <c:v>297.14812648977562</c:v>
                </c:pt>
                <c:pt idx="18">
                  <c:v>323.48726107656597</c:v>
                </c:pt>
                <c:pt idx="19">
                  <c:v>318.16120868090377</c:v>
                </c:pt>
                <c:pt idx="20">
                  <c:v>281.69132042006544</c:v>
                </c:pt>
                <c:pt idx="21">
                  <c:v>217.64752305767465</c:v>
                </c:pt>
                <c:pt idx="22">
                  <c:v>132.2988696989373</c:v>
                </c:pt>
                <c:pt idx="23">
                  <c:v>33.999881193640633</c:v>
                </c:pt>
                <c:pt idx="24">
                  <c:v>-67.62725257399164</c:v>
                </c:pt>
                <c:pt idx="25">
                  <c:v>-162.63455967290622</c:v>
                </c:pt>
                <c:pt idx="26">
                  <c:v>-241.72206292942948</c:v>
                </c:pt>
                <c:pt idx="27">
                  <c:v>-297.14812648977551</c:v>
                </c:pt>
                <c:pt idx="28">
                  <c:v>-323.48726107656597</c:v>
                </c:pt>
                <c:pt idx="29">
                  <c:v>-318.16120868090377</c:v>
                </c:pt>
                <c:pt idx="30">
                  <c:v>-281.69132042006549</c:v>
                </c:pt>
                <c:pt idx="31">
                  <c:v>-217.6475230576749</c:v>
                </c:pt>
                <c:pt idx="32">
                  <c:v>-132.29886969893732</c:v>
                </c:pt>
                <c:pt idx="33">
                  <c:v>-33.9998811936401</c:v>
                </c:pt>
                <c:pt idx="34">
                  <c:v>67.627252573991882</c:v>
                </c:pt>
                <c:pt idx="35">
                  <c:v>162.63455967290645</c:v>
                </c:pt>
                <c:pt idx="36">
                  <c:v>241.72206292942948</c:v>
                </c:pt>
                <c:pt idx="37">
                  <c:v>297.14812648977545</c:v>
                </c:pt>
                <c:pt idx="38">
                  <c:v>323.48726107656591</c:v>
                </c:pt>
                <c:pt idx="39">
                  <c:v>318.16120868090383</c:v>
                </c:pt>
                <c:pt idx="40">
                  <c:v>281.69132042006538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349568"/>
        <c:axId val="346351488"/>
      </c:scatterChart>
      <c:valAx>
        <c:axId val="346349568"/>
        <c:scaling>
          <c:orientation val="minMax"/>
          <c:max val="2.0000000000000004E-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74938298337707776"/>
              <c:y val="0.42219889180519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nl-NL"/>
          </a:p>
        </c:txPr>
        <c:crossAx val="346351488"/>
        <c:crosses val="autoZero"/>
        <c:crossBetween val="midCat"/>
      </c:valAx>
      <c:valAx>
        <c:axId val="3463514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U in</a:t>
                </a:r>
                <a:r>
                  <a:rPr lang="en-US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V</a:t>
                </a:r>
                <a:endParaRPr lang="en-US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3.23957421988917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endParaRPr lang="nl-NL"/>
          </a:p>
        </c:txPr>
        <c:crossAx val="346349568"/>
        <c:crosses val="autoZero"/>
        <c:crossBetween val="midCat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1393873669982875"/>
          <c:y val="0.19971454298139743"/>
          <c:w val="0.18606126330017131"/>
          <c:h val="0.52796827403873781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12700" cmpd="sng">
      <a:solidFill>
        <a:schemeClr val="tx1"/>
      </a:solidFill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1062992125984"/>
          <c:y val="5.0925925925925923E-2"/>
          <c:w val="0.68796981627296594"/>
          <c:h val="0.89814814814814814"/>
        </c:manualLayout>
      </c:layout>
      <c:scatterChart>
        <c:scatterStyle val="smoothMarker"/>
        <c:varyColors val="0"/>
        <c:ser>
          <c:idx val="3"/>
          <c:order val="0"/>
          <c:tx>
            <c:v>U1-U2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Blad1!$I$12:$I$52</c:f>
              <c:numCache>
                <c:formatCode>0</c:formatCode>
                <c:ptCount val="41"/>
                <c:pt idx="0">
                  <c:v>281.69132042006549</c:v>
                </c:pt>
                <c:pt idx="1">
                  <c:v>418.67489430413264</c:v>
                </c:pt>
                <c:pt idx="2">
                  <c:v>514.67565245419451</c:v>
                </c:pt>
                <c:pt idx="3">
                  <c:v>560.2963717859102</c:v>
                </c:pt>
                <c:pt idx="4">
                  <c:v>551.07137843284943</c:v>
                </c:pt>
                <c:pt idx="5">
                  <c:v>487.90367901871775</c:v>
                </c:pt>
                <c:pt idx="6">
                  <c:v>376.97656807741157</c:v>
                </c:pt>
                <c:pt idx="7">
                  <c:v>229.14836410249407</c:v>
                </c:pt>
                <c:pt idx="8">
                  <c:v>58.889521678691239</c:v>
                </c:pt>
                <c:pt idx="9">
                  <c:v>-117.13383743444632</c:v>
                </c:pt>
                <c:pt idx="10">
                  <c:v>-281.69132042006544</c:v>
                </c:pt>
                <c:pt idx="11">
                  <c:v>-418.67489430413258</c:v>
                </c:pt>
                <c:pt idx="12">
                  <c:v>-514.67565245419451</c:v>
                </c:pt>
                <c:pt idx="13">
                  <c:v>-560.2963717859102</c:v>
                </c:pt>
                <c:pt idx="14">
                  <c:v>-551.07137843284943</c:v>
                </c:pt>
                <c:pt idx="15">
                  <c:v>-487.90367901871775</c:v>
                </c:pt>
                <c:pt idx="16">
                  <c:v>-376.97656807741174</c:v>
                </c:pt>
                <c:pt idx="17">
                  <c:v>-229.14836410249364</c:v>
                </c:pt>
                <c:pt idx="18">
                  <c:v>-58.889521678690812</c:v>
                </c:pt>
                <c:pt idx="19">
                  <c:v>117.13383743444602</c:v>
                </c:pt>
                <c:pt idx="20">
                  <c:v>281.69132042006549</c:v>
                </c:pt>
                <c:pt idx="21">
                  <c:v>418.67489430413281</c:v>
                </c:pt>
                <c:pt idx="22">
                  <c:v>514.67565245419439</c:v>
                </c:pt>
                <c:pt idx="23">
                  <c:v>560.2963717859102</c:v>
                </c:pt>
                <c:pt idx="24">
                  <c:v>551.07137843284943</c:v>
                </c:pt>
                <c:pt idx="25">
                  <c:v>487.9036790187177</c:v>
                </c:pt>
                <c:pt idx="26">
                  <c:v>376.97656807741083</c:v>
                </c:pt>
                <c:pt idx="27">
                  <c:v>229.14836410249404</c:v>
                </c:pt>
                <c:pt idx="28">
                  <c:v>58.88952167869121</c:v>
                </c:pt>
                <c:pt idx="29">
                  <c:v>-117.13383743444602</c:v>
                </c:pt>
                <c:pt idx="30">
                  <c:v>-281.69132042006544</c:v>
                </c:pt>
                <c:pt idx="31">
                  <c:v>-418.67489430413252</c:v>
                </c:pt>
                <c:pt idx="32">
                  <c:v>-514.67565245419439</c:v>
                </c:pt>
                <c:pt idx="33">
                  <c:v>-560.2963717859102</c:v>
                </c:pt>
                <c:pt idx="34">
                  <c:v>-551.07137843284909</c:v>
                </c:pt>
                <c:pt idx="35">
                  <c:v>-487.90367901871724</c:v>
                </c:pt>
                <c:pt idx="36">
                  <c:v>-376.97656807741089</c:v>
                </c:pt>
                <c:pt idx="37">
                  <c:v>-229.1483641024941</c:v>
                </c:pt>
                <c:pt idx="38">
                  <c:v>-58.889521678691295</c:v>
                </c:pt>
                <c:pt idx="39">
                  <c:v>117.13383743444595</c:v>
                </c:pt>
                <c:pt idx="40">
                  <c:v>281.69132042006532</c:v>
                </c:pt>
              </c:numCache>
            </c:numRef>
          </c:yVal>
          <c:smooth val="1"/>
        </c:ser>
        <c:ser>
          <c:idx val="4"/>
          <c:order val="1"/>
          <c:tx>
            <c:v>U1-U3</c:v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Blad1!$J$12:$J$52</c:f>
              <c:numCache>
                <c:formatCode>0</c:formatCode>
                <c:ptCount val="41"/>
                <c:pt idx="0">
                  <c:v>281.69132042006538</c:v>
                </c:pt>
                <c:pt idx="1">
                  <c:v>117.13383743444598</c:v>
                </c:pt>
                <c:pt idx="2">
                  <c:v>-58.889521678691381</c:v>
                </c:pt>
                <c:pt idx="3">
                  <c:v>-229.14836410249424</c:v>
                </c:pt>
                <c:pt idx="4">
                  <c:v>-376.9765680774118</c:v>
                </c:pt>
                <c:pt idx="5">
                  <c:v>-487.90367901871792</c:v>
                </c:pt>
                <c:pt idx="6">
                  <c:v>-551.07137843284954</c:v>
                </c:pt>
                <c:pt idx="7">
                  <c:v>-560.29637178591042</c:v>
                </c:pt>
                <c:pt idx="8">
                  <c:v>-514.67565245419462</c:v>
                </c:pt>
                <c:pt idx="9">
                  <c:v>-418.67489430413247</c:v>
                </c:pt>
                <c:pt idx="10">
                  <c:v>-281.69132042006549</c:v>
                </c:pt>
                <c:pt idx="11">
                  <c:v>-117.13383743444604</c:v>
                </c:pt>
                <c:pt idx="12">
                  <c:v>58.889521678691523</c:v>
                </c:pt>
                <c:pt idx="13">
                  <c:v>229.14836410249461</c:v>
                </c:pt>
                <c:pt idx="14">
                  <c:v>376.9765680774118</c:v>
                </c:pt>
                <c:pt idx="15">
                  <c:v>487.90367901871787</c:v>
                </c:pt>
                <c:pt idx="16">
                  <c:v>551.07137843284954</c:v>
                </c:pt>
                <c:pt idx="17">
                  <c:v>560.2963717859102</c:v>
                </c:pt>
                <c:pt idx="18">
                  <c:v>514.67565245419439</c:v>
                </c:pt>
                <c:pt idx="19">
                  <c:v>418.67489430413269</c:v>
                </c:pt>
                <c:pt idx="20">
                  <c:v>281.69132042006549</c:v>
                </c:pt>
                <c:pt idx="21">
                  <c:v>117.13383743444561</c:v>
                </c:pt>
                <c:pt idx="22">
                  <c:v>-58.88952167869121</c:v>
                </c:pt>
                <c:pt idx="23">
                  <c:v>-229.1483641024941</c:v>
                </c:pt>
                <c:pt idx="24">
                  <c:v>-376.97656807741208</c:v>
                </c:pt>
                <c:pt idx="25">
                  <c:v>-487.90367901871809</c:v>
                </c:pt>
                <c:pt idx="26">
                  <c:v>-551.07137843284966</c:v>
                </c:pt>
                <c:pt idx="27">
                  <c:v>-560.29637178591042</c:v>
                </c:pt>
                <c:pt idx="28">
                  <c:v>-514.67565245419462</c:v>
                </c:pt>
                <c:pt idx="29">
                  <c:v>-418.67489430413275</c:v>
                </c:pt>
                <c:pt idx="30">
                  <c:v>-281.69132042006561</c:v>
                </c:pt>
                <c:pt idx="31">
                  <c:v>-117.13383743444616</c:v>
                </c:pt>
                <c:pt idx="32">
                  <c:v>58.889521678691153</c:v>
                </c:pt>
                <c:pt idx="33">
                  <c:v>229.14836410249492</c:v>
                </c:pt>
                <c:pt idx="34">
                  <c:v>376.97656807741237</c:v>
                </c:pt>
                <c:pt idx="35">
                  <c:v>487.90367901871832</c:v>
                </c:pt>
                <c:pt idx="36">
                  <c:v>551.07137843284977</c:v>
                </c:pt>
                <c:pt idx="37">
                  <c:v>560.29637178591031</c:v>
                </c:pt>
                <c:pt idx="38">
                  <c:v>514.67565245419462</c:v>
                </c:pt>
                <c:pt idx="39">
                  <c:v>418.67489430413286</c:v>
                </c:pt>
                <c:pt idx="40">
                  <c:v>281.69132042006555</c:v>
                </c:pt>
              </c:numCache>
            </c:numRef>
          </c:yVal>
          <c:smooth val="1"/>
        </c:ser>
        <c:ser>
          <c:idx val="5"/>
          <c:order val="2"/>
          <c:tx>
            <c:v>U2-U3</c:v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Blad1!$B$12:$B$52</c:f>
              <c:numCache>
                <c:formatCode>General</c:formatCode>
                <c:ptCount val="4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</c:numCache>
            </c:numRef>
          </c:xVal>
          <c:yVal>
            <c:numRef>
              <c:f>Blad1!$K$12:$K$52</c:f>
              <c:numCache>
                <c:formatCode>0</c:formatCode>
                <c:ptCount val="41"/>
                <c:pt idx="0">
                  <c:v>-563.38264084013088</c:v>
                </c:pt>
                <c:pt idx="1">
                  <c:v>-535.80873173857856</c:v>
                </c:pt>
                <c:pt idx="2">
                  <c:v>-455.78613077550312</c:v>
                </c:pt>
                <c:pt idx="3">
                  <c:v>-331.14800768341598</c:v>
                </c:pt>
                <c:pt idx="4">
                  <c:v>-174.09481035543763</c:v>
                </c:pt>
                <c:pt idx="5">
                  <c:v>0</c:v>
                </c:pt>
                <c:pt idx="6">
                  <c:v>174.09481035543797</c:v>
                </c:pt>
                <c:pt idx="7">
                  <c:v>331.14800768341627</c:v>
                </c:pt>
                <c:pt idx="8">
                  <c:v>455.78613077550335</c:v>
                </c:pt>
                <c:pt idx="9">
                  <c:v>535.80873173857879</c:v>
                </c:pt>
                <c:pt idx="10">
                  <c:v>563.38264084013099</c:v>
                </c:pt>
                <c:pt idx="11">
                  <c:v>535.80873173857867</c:v>
                </c:pt>
                <c:pt idx="12">
                  <c:v>455.78613077550301</c:v>
                </c:pt>
                <c:pt idx="13">
                  <c:v>331.14800768341564</c:v>
                </c:pt>
                <c:pt idx="14">
                  <c:v>174.09481035543769</c:v>
                </c:pt>
                <c:pt idx="15">
                  <c:v>0</c:v>
                </c:pt>
                <c:pt idx="16">
                  <c:v>-174.09481035543786</c:v>
                </c:pt>
                <c:pt idx="17">
                  <c:v>-331.14800768341661</c:v>
                </c:pt>
                <c:pt idx="18">
                  <c:v>-455.78613077550358</c:v>
                </c:pt>
                <c:pt idx="19">
                  <c:v>-535.80873173857867</c:v>
                </c:pt>
                <c:pt idx="20">
                  <c:v>-563.38264084013099</c:v>
                </c:pt>
                <c:pt idx="21">
                  <c:v>-535.80873173857844</c:v>
                </c:pt>
                <c:pt idx="22">
                  <c:v>-455.78613077550324</c:v>
                </c:pt>
                <c:pt idx="23">
                  <c:v>-331.1480076834161</c:v>
                </c:pt>
                <c:pt idx="24">
                  <c:v>-174.09481035543735</c:v>
                </c:pt>
                <c:pt idx="25">
                  <c:v>3.979039320256561E-13</c:v>
                </c:pt>
                <c:pt idx="26">
                  <c:v>174.09481035543885</c:v>
                </c:pt>
                <c:pt idx="27">
                  <c:v>331.14800768341632</c:v>
                </c:pt>
                <c:pt idx="28">
                  <c:v>455.78613077550341</c:v>
                </c:pt>
                <c:pt idx="29">
                  <c:v>535.80873173857879</c:v>
                </c:pt>
                <c:pt idx="30">
                  <c:v>563.38264084013099</c:v>
                </c:pt>
                <c:pt idx="31">
                  <c:v>535.80873173857867</c:v>
                </c:pt>
                <c:pt idx="32">
                  <c:v>455.78613077550324</c:v>
                </c:pt>
                <c:pt idx="33">
                  <c:v>331.1480076834153</c:v>
                </c:pt>
                <c:pt idx="34">
                  <c:v>174.09481035543678</c:v>
                </c:pt>
                <c:pt idx="35">
                  <c:v>-1.0800249583553523E-12</c:v>
                </c:pt>
                <c:pt idx="36">
                  <c:v>-174.09481035543882</c:v>
                </c:pt>
                <c:pt idx="37">
                  <c:v>-331.14800768341621</c:v>
                </c:pt>
                <c:pt idx="38">
                  <c:v>-455.78613077550335</c:v>
                </c:pt>
                <c:pt idx="39">
                  <c:v>-535.80873173857879</c:v>
                </c:pt>
                <c:pt idx="40">
                  <c:v>-563.38264084013088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224512"/>
        <c:axId val="346370048"/>
      </c:scatterChart>
      <c:valAx>
        <c:axId val="346224512"/>
        <c:scaling>
          <c:orientation val="minMax"/>
          <c:max val="2.0000000000000004E-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74938298337707776"/>
              <c:y val="0.42219889180519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nl-NL"/>
          </a:p>
        </c:txPr>
        <c:crossAx val="346370048"/>
        <c:crosses val="autoZero"/>
        <c:crossBetween val="midCat"/>
      </c:valAx>
      <c:valAx>
        <c:axId val="34637004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U in</a:t>
                </a:r>
                <a:r>
                  <a:rPr lang="en-US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V</a:t>
                </a:r>
                <a:endParaRPr lang="en-US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3.23957421988917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endParaRPr lang="nl-NL"/>
          </a:p>
        </c:txPr>
        <c:crossAx val="346224512"/>
        <c:crosses val="autoZero"/>
        <c:crossBetween val="midCat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1393873669982875"/>
          <c:y val="0.19971454298139743"/>
          <c:w val="0.18606126330017131"/>
          <c:h val="0.52796827403873781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12700" cmpd="sng">
      <a:solidFill>
        <a:schemeClr val="tx1"/>
      </a:solidFill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2AD3-569A-43D2-8460-C27FDCAF1873}" type="datetimeFigureOut">
              <a:rPr lang="nl-NL" smtClean="0"/>
              <a:t>9-7-2021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E417-4EF4-4DBA-85B5-0A115E8DEE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38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48FB5-68A6-4D3B-AB88-B2ADA7B95775}" type="slidenum">
              <a:rPr lang="nl-NL" altLang="nl-NL">
                <a:solidFill>
                  <a:prstClr val="black"/>
                </a:solidFill>
              </a:rPr>
              <a:pPr/>
              <a:t>1</a:t>
            </a:fld>
            <a:endParaRPr lang="nl-NL" altLang="nl-NL" dirty="0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2EB81-332F-494F-ADEC-F663E6EC59A2}" type="slidenum">
              <a:rPr lang="nl-NL" altLang="nl-NL">
                <a:solidFill>
                  <a:prstClr val="black"/>
                </a:solidFill>
              </a:rPr>
              <a:pPr/>
              <a:t>13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0281A-8490-434C-9C18-7932007DAF55}" type="slidenum">
              <a:rPr lang="nl-NL" altLang="nl-NL">
                <a:solidFill>
                  <a:prstClr val="black"/>
                </a:solidFill>
              </a:rPr>
              <a:pPr/>
              <a:t>14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D6B82-9D9D-4BAF-8EAA-19FCB185C893}" type="slidenum">
              <a:rPr lang="nl-NL" altLang="nl-NL">
                <a:solidFill>
                  <a:prstClr val="black"/>
                </a:solidFill>
              </a:rPr>
              <a:pPr/>
              <a:t>16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D6B82-9D9D-4BAF-8EAA-19FCB185C893}" type="slidenum">
              <a:rPr lang="nl-NL" altLang="nl-NL">
                <a:solidFill>
                  <a:prstClr val="black"/>
                </a:solidFill>
              </a:rPr>
              <a:pPr/>
              <a:t>17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96452-DEBE-4678-8A0A-E053675F7998}" type="slidenum">
              <a:rPr lang="nl-NL" altLang="nl-NL">
                <a:solidFill>
                  <a:prstClr val="black"/>
                </a:solidFill>
              </a:rPr>
              <a:pPr/>
              <a:t>18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17562-3538-4C42-A7F1-BD7278FAF6AA}" type="slidenum">
              <a:rPr lang="nl-NL" altLang="nl-NL">
                <a:solidFill>
                  <a:prstClr val="black"/>
                </a:solidFill>
              </a:rPr>
              <a:pPr/>
              <a:t>19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92C9A-6624-4761-9870-008A768FFD36}" type="slidenum">
              <a:rPr lang="nl-NL" altLang="nl-NL">
                <a:solidFill>
                  <a:prstClr val="black"/>
                </a:solidFill>
              </a:rPr>
              <a:pPr/>
              <a:t>20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92C9A-6624-4761-9870-008A768FFD36}" type="slidenum">
              <a:rPr lang="nl-NL" altLang="nl-NL">
                <a:solidFill>
                  <a:prstClr val="black"/>
                </a:solidFill>
              </a:rPr>
              <a:pPr/>
              <a:t>21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DED87-E667-4581-A007-CE390F5AD4A6}" type="slidenum">
              <a:rPr lang="nl-NL" altLang="nl-NL">
                <a:solidFill>
                  <a:prstClr val="black"/>
                </a:solidFill>
              </a:rPr>
              <a:pPr/>
              <a:t>22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D0294-0B82-4849-9193-4E1737FBF025}" type="slidenum">
              <a:rPr lang="nl-NL" altLang="nl-NL">
                <a:solidFill>
                  <a:prstClr val="black"/>
                </a:solidFill>
              </a:rPr>
              <a:pPr/>
              <a:t>23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3D480-FA22-4CC2-9CE5-42FD7A476C60}" type="slidenum">
              <a:rPr lang="nl-NL" altLang="nl-NL">
                <a:solidFill>
                  <a:prstClr val="black"/>
                </a:solidFill>
              </a:rPr>
              <a:pPr/>
              <a:t>2</a:t>
            </a:fld>
            <a:endParaRPr lang="nl-NL" altLang="nl-NL" dirty="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2350E-7916-4F5F-9EE8-5EB3D3DC54F4}" type="slidenum">
              <a:rPr lang="nl-NL" altLang="nl-NL">
                <a:solidFill>
                  <a:prstClr val="black"/>
                </a:solidFill>
              </a:rPr>
              <a:pPr/>
              <a:t>24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EE794-554C-4F55-A8CD-05A5154219C4}" type="slidenum">
              <a:rPr lang="nl-NL" altLang="nl-NL">
                <a:solidFill>
                  <a:prstClr val="black"/>
                </a:solidFill>
              </a:rPr>
              <a:pPr/>
              <a:t>25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99D88-AE6F-4A27-B70D-21B6806022F8}" type="slidenum">
              <a:rPr lang="nl-NL" altLang="nl-NL">
                <a:solidFill>
                  <a:prstClr val="black"/>
                </a:solidFill>
              </a:rPr>
              <a:pPr/>
              <a:t>26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CB40B-9953-402A-8D5D-809B735DEF35}" type="slidenum">
              <a:rPr lang="nl-NL" altLang="nl-NL">
                <a:solidFill>
                  <a:prstClr val="black"/>
                </a:solidFill>
              </a:rPr>
              <a:pPr/>
              <a:t>27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4AF18-8201-41D8-8A6A-CE2687E0AC62}" type="slidenum">
              <a:rPr lang="nl-NL" altLang="nl-NL">
                <a:solidFill>
                  <a:prstClr val="black"/>
                </a:solidFill>
              </a:rPr>
              <a:pPr/>
              <a:t>28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00780-9CB6-4A46-83F2-852B08ACAE59}" type="slidenum">
              <a:rPr lang="nl-NL" altLang="nl-NL">
                <a:solidFill>
                  <a:prstClr val="black"/>
                </a:solidFill>
              </a:rPr>
              <a:pPr/>
              <a:t>29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41736-5FA9-48F0-85F6-F6F8226AF21C}" type="slidenum">
              <a:rPr lang="nl-NL" altLang="nl-NL">
                <a:solidFill>
                  <a:prstClr val="black"/>
                </a:solidFill>
              </a:rPr>
              <a:pPr/>
              <a:t>31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E6480-CBF5-4BB1-99C7-70D086B0A47A}" type="slidenum">
              <a:rPr lang="nl-NL" altLang="nl-NL">
                <a:solidFill>
                  <a:prstClr val="black"/>
                </a:solidFill>
              </a:rPr>
              <a:pPr/>
              <a:t>32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1C3D8-4E24-4935-A1EB-553273893294}" type="slidenum">
              <a:rPr lang="nl-NL" altLang="nl-NL">
                <a:solidFill>
                  <a:prstClr val="black"/>
                </a:solidFill>
              </a:rPr>
              <a:pPr/>
              <a:t>33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52719-0E00-4822-95C8-E01221FAF1AF}" type="slidenum">
              <a:rPr lang="nl-NL" altLang="nl-NL">
                <a:solidFill>
                  <a:prstClr val="black"/>
                </a:solidFill>
              </a:rPr>
              <a:pPr/>
              <a:t>34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A1807-9F8B-4D83-ABE6-AC69ABC8B25D}" type="slidenum">
              <a:rPr lang="nl-NL" altLang="nl-NL">
                <a:solidFill>
                  <a:prstClr val="black"/>
                </a:solidFill>
              </a:rPr>
              <a:pPr/>
              <a:t>3</a:t>
            </a:fld>
            <a:endParaRPr lang="nl-NL" altLang="nl-NL" dirty="0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97C4-F342-4E17-BE61-4F09BFA9DDBF}" type="slidenum">
              <a:rPr lang="nl-NL" altLang="nl-NL">
                <a:solidFill>
                  <a:prstClr val="black"/>
                </a:solidFill>
              </a:rPr>
              <a:pPr/>
              <a:t>35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97C4-F342-4E17-BE61-4F09BFA9DDBF}" type="slidenum">
              <a:rPr lang="nl-NL" altLang="nl-NL">
                <a:solidFill>
                  <a:prstClr val="black"/>
                </a:solidFill>
              </a:rPr>
              <a:pPr/>
              <a:t>36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5B615-7D95-4FBE-953B-80EF24E01E0E}" type="slidenum">
              <a:rPr lang="nl-NL" altLang="nl-NL">
                <a:solidFill>
                  <a:prstClr val="black"/>
                </a:solidFill>
              </a:rPr>
              <a:pPr/>
              <a:t>37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38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39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40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41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42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18AC0-A4C9-4481-AD96-BEAFA41B6F5B}" type="slidenum">
              <a:rPr lang="nl-NL" altLang="nl-NL">
                <a:solidFill>
                  <a:prstClr val="black"/>
                </a:solidFill>
              </a:rPr>
              <a:pPr/>
              <a:t>43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2E563-0B8C-400E-80F7-14BE82AF1C50}" type="slidenum">
              <a:rPr lang="nl-NL" altLang="nl-NL">
                <a:solidFill>
                  <a:prstClr val="black"/>
                </a:solidFill>
              </a:rPr>
              <a:pPr/>
              <a:t>44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33043-16AA-4533-80AC-55C706D4290C}" type="slidenum">
              <a:rPr lang="nl-NL" altLang="nl-NL">
                <a:solidFill>
                  <a:prstClr val="black"/>
                </a:solidFill>
              </a:rPr>
              <a:pPr/>
              <a:t>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C130-18AB-4398-B39F-1CD2D3640796}" type="slidenum">
              <a:rPr lang="nl-NL" altLang="nl-NL">
                <a:solidFill>
                  <a:prstClr val="black"/>
                </a:solidFill>
              </a:rPr>
              <a:pPr/>
              <a:t>45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C130-18AB-4398-B39F-1CD2D3640796}" type="slidenum">
              <a:rPr lang="nl-NL" altLang="nl-NL">
                <a:solidFill>
                  <a:prstClr val="black"/>
                </a:solidFill>
              </a:rPr>
              <a:pPr/>
              <a:t>46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B419F-D0D0-4526-95A7-E27BCCB3D27E}" type="slidenum">
              <a:rPr lang="nl-NL" altLang="nl-NL">
                <a:solidFill>
                  <a:prstClr val="black"/>
                </a:solidFill>
              </a:rPr>
              <a:pPr/>
              <a:t>48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4586B-E8CD-4A08-9478-21754D767BA8}" type="slidenum">
              <a:rPr lang="nl-NL" altLang="nl-NL">
                <a:solidFill>
                  <a:prstClr val="black"/>
                </a:solidFill>
              </a:rPr>
              <a:pPr/>
              <a:t>49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66CD1-E6A8-4CE8-96E8-A44DC571A186}" type="slidenum">
              <a:rPr lang="nl-NL" altLang="nl-NL">
                <a:solidFill>
                  <a:prstClr val="black"/>
                </a:solidFill>
              </a:rPr>
              <a:pPr/>
              <a:t>50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51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52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53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54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55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CC8B2-063F-40DE-8B7E-9323977DE908}" type="slidenum">
              <a:rPr lang="nl-NL" altLang="nl-NL">
                <a:solidFill>
                  <a:prstClr val="black"/>
                </a:solidFill>
              </a:rPr>
              <a:pPr/>
              <a:t>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293E4-AA30-481D-AE35-DB12E4D18AF1}" type="slidenum">
              <a:rPr lang="nl-NL" altLang="nl-NL">
                <a:solidFill>
                  <a:prstClr val="black"/>
                </a:solidFill>
              </a:rPr>
              <a:pPr/>
              <a:t>57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0DE7C-F5FC-4C6F-AB0A-5646CF58DD04}" type="slidenum">
              <a:rPr lang="nl-NL" altLang="nl-NL">
                <a:solidFill>
                  <a:prstClr val="black"/>
                </a:solidFill>
              </a:rPr>
              <a:pPr/>
              <a:t>62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F067B-C393-48F7-AEAC-2590CD1FCE6D}" type="slidenum">
              <a:rPr lang="nl-NL" altLang="nl-NL">
                <a:solidFill>
                  <a:prstClr val="black"/>
                </a:solidFill>
              </a:rPr>
              <a:pPr/>
              <a:t>63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02DAA-1469-407A-8023-FA896DE8495C}" type="slidenum">
              <a:rPr lang="nl-NL" altLang="nl-NL">
                <a:solidFill>
                  <a:prstClr val="black"/>
                </a:solidFill>
              </a:rPr>
              <a:pPr/>
              <a:t>64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E8475-058D-4EC9-9B80-B35B0D162031}" type="slidenum">
              <a:rPr lang="nl-NL" altLang="nl-NL">
                <a:solidFill>
                  <a:prstClr val="black"/>
                </a:solidFill>
              </a:rPr>
              <a:pPr/>
              <a:t>65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D97F3-FEC7-4EE5-8BBF-B9EAB2F733FE}" type="slidenum">
              <a:rPr lang="nl-NL" altLang="nl-NL">
                <a:solidFill>
                  <a:prstClr val="black"/>
                </a:solidFill>
              </a:rPr>
              <a:pPr/>
              <a:t>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59DFD-CC6E-4339-A930-52E1B4F4E1AF}" type="slidenum">
              <a:rPr lang="nl-NL" altLang="nl-NL">
                <a:solidFill>
                  <a:prstClr val="black"/>
                </a:solidFill>
              </a:rPr>
              <a:pPr/>
              <a:t>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D547B-8B6E-434A-A338-1DCB914D90CD}" type="slidenum">
              <a:rPr lang="nl-NL" altLang="nl-NL">
                <a:solidFill>
                  <a:prstClr val="black"/>
                </a:solidFill>
              </a:rPr>
              <a:pPr/>
              <a:t>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B5929-3308-4398-86B5-5CCD5900BAF1}" type="slidenum">
              <a:rPr lang="nl-NL" altLang="nl-NL">
                <a:solidFill>
                  <a:prstClr val="black"/>
                </a:solidFill>
              </a:rPr>
              <a:pPr/>
              <a:t>12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4693-D9F9-4FF3-84B4-B4EFC324146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986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CCE9-A221-4A7F-9E16-152A228A38A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398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54DE9-4B55-4DE5-8C8B-6BE8FAEE7E3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348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07FA8-51DF-4876-8C32-3CB61B6820A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344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63D8F-C4F4-438A-B03D-E1440E07F1C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6608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F7E15-62DA-4CF0-A955-3BB30D9B906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10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2362C-EF9E-429C-9B5D-1D71A91CB42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245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3A7AF-9445-4951-884C-2226CB0D2EB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4384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A6058-9E95-4AC1-B303-265DBC4AD35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2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BA5FC-3AFE-45D7-A8B3-EA7585AAE38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8547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5B3BD-858B-4DD0-8F1F-8C843967349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6591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E5BE85-BDB1-4A7E-936B-7603B02A6A29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1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7.xml"/><Relationship Id="rId18" Type="http://schemas.openxmlformats.org/officeDocument/2006/relationships/slide" Target="slide64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12" Type="http://schemas.openxmlformats.org/officeDocument/2006/relationships/slide" Target="slide35.xml"/><Relationship Id="rId17" Type="http://schemas.openxmlformats.org/officeDocument/2006/relationships/slide" Target="slide62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31.xml"/><Relationship Id="rId5" Type="http://schemas.openxmlformats.org/officeDocument/2006/relationships/slide" Target="slide7.xml"/><Relationship Id="rId15" Type="http://schemas.openxmlformats.org/officeDocument/2006/relationships/slide" Target="slide43.xml"/><Relationship Id="rId10" Type="http://schemas.openxmlformats.org/officeDocument/2006/relationships/slide" Target="slide19.xml"/><Relationship Id="rId19" Type="http://schemas.openxmlformats.org/officeDocument/2006/relationships/hyperlink" Target="http://www.agtijmensen.nl/" TargetMode="External"/><Relationship Id="rId4" Type="http://schemas.openxmlformats.org/officeDocument/2006/relationships/slide" Target="slide4.xml"/><Relationship Id="rId9" Type="http://schemas.openxmlformats.org/officeDocument/2006/relationships/slide" Target="slide24.xml"/><Relationship Id="rId14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slide" Target="slide1.xml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1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.bin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1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1.xml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slide" Target="slide1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3" Type="http://schemas.openxmlformats.org/officeDocument/2006/relationships/slide" Target="slide1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jp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74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12" Type="http://schemas.openxmlformats.org/officeDocument/2006/relationships/image" Target="../media/image63.jpe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72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g"/><Relationship Id="rId11" Type="http://schemas.openxmlformats.org/officeDocument/2006/relationships/image" Target="../media/image62.png"/><Relationship Id="rId5" Type="http://schemas.openxmlformats.org/officeDocument/2006/relationships/image" Target="../media/image66.png"/><Relationship Id="rId15" Type="http://schemas.openxmlformats.org/officeDocument/2006/relationships/image" Target="../media/image71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slide" Target="slide1.xml"/><Relationship Id="rId9" Type="http://schemas.openxmlformats.org/officeDocument/2006/relationships/image" Target="../media/image60.png"/><Relationship Id="rId1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63.jpeg"/><Relationship Id="rId5" Type="http://schemas.openxmlformats.org/officeDocument/2006/relationships/image" Target="../media/image65.jpg"/><Relationship Id="rId15" Type="http://schemas.openxmlformats.org/officeDocument/2006/relationships/image" Target="../media/image74.png"/><Relationship Id="rId10" Type="http://schemas.openxmlformats.org/officeDocument/2006/relationships/image" Target="../media/image62.png"/><Relationship Id="rId4" Type="http://schemas.openxmlformats.org/officeDocument/2006/relationships/image" Target="../media/image66.png"/><Relationship Id="rId9" Type="http://schemas.openxmlformats.org/officeDocument/2006/relationships/image" Target="../media/image61.png"/><Relationship Id="rId14" Type="http://schemas.openxmlformats.org/officeDocument/2006/relationships/image" Target="../media/image76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slide" Target="slide1.xml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63.jpeg"/><Relationship Id="rId5" Type="http://schemas.openxmlformats.org/officeDocument/2006/relationships/image" Target="../media/image65.jpg"/><Relationship Id="rId15" Type="http://schemas.openxmlformats.org/officeDocument/2006/relationships/image" Target="../media/image79.png"/><Relationship Id="rId10" Type="http://schemas.openxmlformats.org/officeDocument/2006/relationships/image" Target="../media/image62.png"/><Relationship Id="rId19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61.png"/><Relationship Id="rId1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4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slide" Target="slide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63.jpeg"/><Relationship Id="rId5" Type="http://schemas.openxmlformats.org/officeDocument/2006/relationships/image" Target="../media/image65.jpg"/><Relationship Id="rId15" Type="http://schemas.openxmlformats.org/officeDocument/2006/relationships/image" Target="../media/image68.png"/><Relationship Id="rId10" Type="http://schemas.openxmlformats.org/officeDocument/2006/relationships/image" Target="../media/image62.png"/><Relationship Id="rId4" Type="http://schemas.openxmlformats.org/officeDocument/2006/relationships/image" Target="../media/image66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" Target="slide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3581400" cy="473075"/>
          </a:xfrm>
        </p:spPr>
        <p:txBody>
          <a:bodyPr/>
          <a:lstStyle/>
          <a:p>
            <a:pPr algn="l"/>
            <a:r>
              <a:rPr lang="nl-NL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Elektriciteit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79" y="621283"/>
            <a:ext cx="9137921" cy="5948662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Spanningsbron,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atoombouw,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stroom(richting).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Lading, spanning en stroomsterkte. 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Hoe maak je een schakeling?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De wet van Ohm.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Soorten weerstand: Ohms, NTC,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PTC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, oorzaak van weerstand.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Weerstand van een draad, regelbare weerstand. 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Serieschakeling. 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Parallelschakeling.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Gemengde schakeling.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De wetten van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Kirchhoff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 [alleen voor vwo]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Energie en vermogen, energierekening.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Huisinstallatie, elektrische veiligheid en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driefasenstroom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.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Snelheid van elektronen in een koperdraad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Formules en eenheden (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BINAS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)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4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838200" y="6572104"/>
            <a:ext cx="23306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l-NL" altLang="nl-NL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agtijmensen.nl</a:t>
            </a:r>
            <a:r>
              <a:rPr lang="nl-NL" altLang="nl-NL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29052021</a:t>
            </a:r>
            <a:endParaRPr lang="nl-NL" altLang="nl-NL" sz="1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945"/>
            <a:ext cx="838200" cy="295275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892512" y="-27384"/>
            <a:ext cx="288000" cy="28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9255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/>
          <p:cNvGrpSpPr/>
          <p:nvPr/>
        </p:nvGrpSpPr>
        <p:grpSpPr>
          <a:xfrm>
            <a:off x="-10266" y="1288893"/>
            <a:ext cx="5580120" cy="5580120"/>
            <a:chOff x="-10266" y="1257361"/>
            <a:chExt cx="5580120" cy="558012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66" y="1257361"/>
              <a:ext cx="5580120" cy="5580120"/>
            </a:xfrm>
            <a:prstGeom prst="rect">
              <a:avLst/>
            </a:prstGeom>
          </p:spPr>
        </p:pic>
        <p:sp>
          <p:nvSpPr>
            <p:cNvPr id="16411" name="Vrije vorm 16410"/>
            <p:cNvSpPr/>
            <p:nvPr/>
          </p:nvSpPr>
          <p:spPr>
            <a:xfrm>
              <a:off x="2949171" y="2114236"/>
              <a:ext cx="261257" cy="2018805"/>
            </a:xfrm>
            <a:custGeom>
              <a:avLst/>
              <a:gdLst>
                <a:gd name="connsiteX0" fmla="*/ 106877 w 261257"/>
                <a:gd name="connsiteY0" fmla="*/ 0 h 2018805"/>
                <a:gd name="connsiteX1" fmla="*/ 71252 w 261257"/>
                <a:gd name="connsiteY1" fmla="*/ 59376 h 2018805"/>
                <a:gd name="connsiteX2" fmla="*/ 59376 w 261257"/>
                <a:gd name="connsiteY2" fmla="*/ 142504 h 2018805"/>
                <a:gd name="connsiteX3" fmla="*/ 95002 w 261257"/>
                <a:gd name="connsiteY3" fmla="*/ 166254 h 2018805"/>
                <a:gd name="connsiteX4" fmla="*/ 106877 w 261257"/>
                <a:gd name="connsiteY4" fmla="*/ 201880 h 2018805"/>
                <a:gd name="connsiteX5" fmla="*/ 178129 w 261257"/>
                <a:gd name="connsiteY5" fmla="*/ 249382 h 2018805"/>
                <a:gd name="connsiteX6" fmla="*/ 178129 w 261257"/>
                <a:gd name="connsiteY6" fmla="*/ 403761 h 2018805"/>
                <a:gd name="connsiteX7" fmla="*/ 154379 w 261257"/>
                <a:gd name="connsiteY7" fmla="*/ 439387 h 2018805"/>
                <a:gd name="connsiteX8" fmla="*/ 106877 w 261257"/>
                <a:gd name="connsiteY8" fmla="*/ 546265 h 2018805"/>
                <a:gd name="connsiteX9" fmla="*/ 95002 w 261257"/>
                <a:gd name="connsiteY9" fmla="*/ 617517 h 2018805"/>
                <a:gd name="connsiteX10" fmla="*/ 23750 w 261257"/>
                <a:gd name="connsiteY10" fmla="*/ 665018 h 2018805"/>
                <a:gd name="connsiteX11" fmla="*/ 0 w 261257"/>
                <a:gd name="connsiteY11" fmla="*/ 700644 h 2018805"/>
                <a:gd name="connsiteX12" fmla="*/ 59376 w 261257"/>
                <a:gd name="connsiteY12" fmla="*/ 748145 h 2018805"/>
                <a:gd name="connsiteX13" fmla="*/ 154379 w 261257"/>
                <a:gd name="connsiteY13" fmla="*/ 831272 h 2018805"/>
                <a:gd name="connsiteX14" fmla="*/ 190005 w 261257"/>
                <a:gd name="connsiteY14" fmla="*/ 855023 h 2018805"/>
                <a:gd name="connsiteX15" fmla="*/ 213755 w 261257"/>
                <a:gd name="connsiteY15" fmla="*/ 890649 h 2018805"/>
                <a:gd name="connsiteX16" fmla="*/ 213755 w 261257"/>
                <a:gd name="connsiteY16" fmla="*/ 985652 h 2018805"/>
                <a:gd name="connsiteX17" fmla="*/ 142503 w 261257"/>
                <a:gd name="connsiteY17" fmla="*/ 1033153 h 2018805"/>
                <a:gd name="connsiteX18" fmla="*/ 106877 w 261257"/>
                <a:gd name="connsiteY18" fmla="*/ 1056904 h 2018805"/>
                <a:gd name="connsiteX19" fmla="*/ 71252 w 261257"/>
                <a:gd name="connsiteY19" fmla="*/ 1128156 h 2018805"/>
                <a:gd name="connsiteX20" fmla="*/ 83127 w 261257"/>
                <a:gd name="connsiteY20" fmla="*/ 1163782 h 2018805"/>
                <a:gd name="connsiteX21" fmla="*/ 118753 w 261257"/>
                <a:gd name="connsiteY21" fmla="*/ 1199408 h 2018805"/>
                <a:gd name="connsiteX22" fmla="*/ 190005 w 261257"/>
                <a:gd name="connsiteY22" fmla="*/ 1246909 h 2018805"/>
                <a:gd name="connsiteX23" fmla="*/ 213755 w 261257"/>
                <a:gd name="connsiteY23" fmla="*/ 1282535 h 2018805"/>
                <a:gd name="connsiteX24" fmla="*/ 249381 w 261257"/>
                <a:gd name="connsiteY24" fmla="*/ 1306285 h 2018805"/>
                <a:gd name="connsiteX25" fmla="*/ 261257 w 261257"/>
                <a:gd name="connsiteY25" fmla="*/ 1341911 h 2018805"/>
                <a:gd name="connsiteX26" fmla="*/ 201880 w 261257"/>
                <a:gd name="connsiteY26" fmla="*/ 1543792 h 2018805"/>
                <a:gd name="connsiteX27" fmla="*/ 166254 w 261257"/>
                <a:gd name="connsiteY27" fmla="*/ 1555667 h 2018805"/>
                <a:gd name="connsiteX28" fmla="*/ 142503 w 261257"/>
                <a:gd name="connsiteY28" fmla="*/ 1626919 h 2018805"/>
                <a:gd name="connsiteX29" fmla="*/ 166254 w 261257"/>
                <a:gd name="connsiteY29" fmla="*/ 1769423 h 2018805"/>
                <a:gd name="connsiteX30" fmla="*/ 106877 w 261257"/>
                <a:gd name="connsiteY30" fmla="*/ 1947553 h 2018805"/>
                <a:gd name="connsiteX31" fmla="*/ 47501 w 261257"/>
                <a:gd name="connsiteY31" fmla="*/ 2006930 h 2018805"/>
                <a:gd name="connsiteX32" fmla="*/ 47501 w 261257"/>
                <a:gd name="connsiteY32" fmla="*/ 2018805 h 201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57" h="2018805">
                  <a:moveTo>
                    <a:pt x="106877" y="0"/>
                  </a:moveTo>
                  <a:cubicBezTo>
                    <a:pt x="95002" y="19792"/>
                    <a:pt x="83485" y="39803"/>
                    <a:pt x="71252" y="59376"/>
                  </a:cubicBezTo>
                  <a:cubicBezTo>
                    <a:pt x="50322" y="92864"/>
                    <a:pt x="30460" y="99130"/>
                    <a:pt x="59376" y="142504"/>
                  </a:cubicBezTo>
                  <a:cubicBezTo>
                    <a:pt x="67293" y="154379"/>
                    <a:pt x="83127" y="158337"/>
                    <a:pt x="95002" y="166254"/>
                  </a:cubicBezTo>
                  <a:cubicBezTo>
                    <a:pt x="98960" y="178129"/>
                    <a:pt x="98026" y="193029"/>
                    <a:pt x="106877" y="201880"/>
                  </a:cubicBezTo>
                  <a:cubicBezTo>
                    <a:pt x="127061" y="222064"/>
                    <a:pt x="178129" y="249382"/>
                    <a:pt x="178129" y="249382"/>
                  </a:cubicBezTo>
                  <a:cubicBezTo>
                    <a:pt x="199396" y="313178"/>
                    <a:pt x="201389" y="302967"/>
                    <a:pt x="178129" y="403761"/>
                  </a:cubicBezTo>
                  <a:cubicBezTo>
                    <a:pt x="174920" y="417668"/>
                    <a:pt x="160175" y="426345"/>
                    <a:pt x="154379" y="439387"/>
                  </a:cubicBezTo>
                  <a:cubicBezTo>
                    <a:pt x="97854" y="566570"/>
                    <a:pt x="160626" y="465642"/>
                    <a:pt x="106877" y="546265"/>
                  </a:cubicBezTo>
                  <a:cubicBezTo>
                    <a:pt x="102919" y="570016"/>
                    <a:pt x="108810" y="597791"/>
                    <a:pt x="95002" y="617517"/>
                  </a:cubicBezTo>
                  <a:cubicBezTo>
                    <a:pt x="78633" y="640902"/>
                    <a:pt x="23750" y="665018"/>
                    <a:pt x="23750" y="665018"/>
                  </a:cubicBezTo>
                  <a:cubicBezTo>
                    <a:pt x="15833" y="676893"/>
                    <a:pt x="0" y="686372"/>
                    <a:pt x="0" y="700644"/>
                  </a:cubicBezTo>
                  <a:cubicBezTo>
                    <a:pt x="0" y="736455"/>
                    <a:pt x="37130" y="740730"/>
                    <a:pt x="59376" y="748145"/>
                  </a:cubicBezTo>
                  <a:cubicBezTo>
                    <a:pt x="98961" y="807522"/>
                    <a:pt x="71251" y="775853"/>
                    <a:pt x="154379" y="831272"/>
                  </a:cubicBezTo>
                  <a:lnTo>
                    <a:pt x="190005" y="855023"/>
                  </a:lnTo>
                  <a:cubicBezTo>
                    <a:pt x="197922" y="866898"/>
                    <a:pt x="207372" y="877884"/>
                    <a:pt x="213755" y="890649"/>
                  </a:cubicBezTo>
                  <a:cubicBezTo>
                    <a:pt x="227524" y="918187"/>
                    <a:pt x="235326" y="957918"/>
                    <a:pt x="213755" y="985652"/>
                  </a:cubicBezTo>
                  <a:cubicBezTo>
                    <a:pt x="196230" y="1008184"/>
                    <a:pt x="166254" y="1017319"/>
                    <a:pt x="142503" y="1033153"/>
                  </a:cubicBezTo>
                  <a:lnTo>
                    <a:pt x="106877" y="1056904"/>
                  </a:lnTo>
                  <a:cubicBezTo>
                    <a:pt x="94869" y="1074917"/>
                    <a:pt x="71252" y="1103573"/>
                    <a:pt x="71252" y="1128156"/>
                  </a:cubicBezTo>
                  <a:cubicBezTo>
                    <a:pt x="71252" y="1140674"/>
                    <a:pt x="76183" y="1153367"/>
                    <a:pt x="83127" y="1163782"/>
                  </a:cubicBezTo>
                  <a:cubicBezTo>
                    <a:pt x="92443" y="1177756"/>
                    <a:pt x="105496" y="1189097"/>
                    <a:pt x="118753" y="1199408"/>
                  </a:cubicBezTo>
                  <a:cubicBezTo>
                    <a:pt x="141285" y="1216933"/>
                    <a:pt x="190005" y="1246909"/>
                    <a:pt x="190005" y="1246909"/>
                  </a:cubicBezTo>
                  <a:cubicBezTo>
                    <a:pt x="197922" y="1258784"/>
                    <a:pt x="203663" y="1272443"/>
                    <a:pt x="213755" y="1282535"/>
                  </a:cubicBezTo>
                  <a:cubicBezTo>
                    <a:pt x="223847" y="1292627"/>
                    <a:pt x="240465" y="1295140"/>
                    <a:pt x="249381" y="1306285"/>
                  </a:cubicBezTo>
                  <a:cubicBezTo>
                    <a:pt x="257201" y="1316060"/>
                    <a:pt x="257298" y="1330036"/>
                    <a:pt x="261257" y="1341911"/>
                  </a:cubicBezTo>
                  <a:cubicBezTo>
                    <a:pt x="258818" y="1368733"/>
                    <a:pt x="265785" y="1522491"/>
                    <a:pt x="201880" y="1543792"/>
                  </a:cubicBezTo>
                  <a:lnTo>
                    <a:pt x="166254" y="1555667"/>
                  </a:lnTo>
                  <a:cubicBezTo>
                    <a:pt x="158337" y="1579418"/>
                    <a:pt x="139738" y="1602037"/>
                    <a:pt x="142503" y="1626919"/>
                  </a:cubicBezTo>
                  <a:cubicBezTo>
                    <a:pt x="155761" y="1746238"/>
                    <a:pt x="143044" y="1699791"/>
                    <a:pt x="166254" y="1769423"/>
                  </a:cubicBezTo>
                  <a:cubicBezTo>
                    <a:pt x="151227" y="1904673"/>
                    <a:pt x="174263" y="1846474"/>
                    <a:pt x="106877" y="1947553"/>
                  </a:cubicBezTo>
                  <a:cubicBezTo>
                    <a:pt x="43541" y="2042556"/>
                    <a:pt x="126671" y="1927760"/>
                    <a:pt x="47501" y="2006930"/>
                  </a:cubicBezTo>
                  <a:lnTo>
                    <a:pt x="47501" y="2018805"/>
                  </a:lnTo>
                </a:path>
              </a:pathLst>
            </a:custGeom>
            <a:noFill/>
            <a:ln cmpd="sng">
              <a:gradFill flip="none" rotWithShape="1">
                <a:gsLst>
                  <a:gs pos="0">
                    <a:srgbClr val="777777"/>
                  </a:gs>
                  <a:gs pos="58000">
                    <a:srgbClr val="9A9A9A"/>
                  </a:gs>
                  <a:gs pos="100000">
                    <a:srgbClr val="EAEAEA"/>
                  </a:gs>
                </a:gsLst>
                <a:lin ang="2700000" scaled="1"/>
                <a:tileRect/>
              </a:gradFill>
              <a:headEnd type="diamond" w="lg" len="lg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415" name="Groep 16414"/>
            <p:cNvGrpSpPr/>
            <p:nvPr/>
          </p:nvGrpSpPr>
          <p:grpSpPr>
            <a:xfrm>
              <a:off x="3206630" y="2434551"/>
              <a:ext cx="1691101" cy="2855406"/>
              <a:chOff x="5895256" y="2262712"/>
              <a:chExt cx="1691101" cy="2855406"/>
            </a:xfrm>
          </p:grpSpPr>
          <p:sp>
            <p:nvSpPr>
              <p:cNvPr id="16413" name="Vrije vorm 16412"/>
              <p:cNvSpPr/>
              <p:nvPr/>
            </p:nvSpPr>
            <p:spPr>
              <a:xfrm>
                <a:off x="6473408" y="4476851"/>
                <a:ext cx="1112949" cy="641267"/>
              </a:xfrm>
              <a:custGeom>
                <a:avLst/>
                <a:gdLst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80011 w 1112949"/>
                  <a:gd name="connsiteY3" fmla="*/ 201880 h 641267"/>
                  <a:gd name="connsiteX4" fmla="*/ 0 w 1112949"/>
                  <a:gd name="connsiteY4" fmla="*/ 0 h 641267"/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68135 w 1112949"/>
                  <a:gd name="connsiteY3" fmla="*/ 219693 h 641267"/>
                  <a:gd name="connsiteX4" fmla="*/ 0 w 1112949"/>
                  <a:gd name="connsiteY4" fmla="*/ 0 h 6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949" h="641267">
                    <a:moveTo>
                      <a:pt x="1092530" y="641267"/>
                    </a:moveTo>
                    <a:cubicBezTo>
                      <a:pt x="1113311" y="534389"/>
                      <a:pt x="1134093" y="427512"/>
                      <a:pt x="1068779" y="356260"/>
                    </a:cubicBezTo>
                    <a:cubicBezTo>
                      <a:pt x="1003465" y="285008"/>
                      <a:pt x="817418" y="236517"/>
                      <a:pt x="700644" y="213756"/>
                    </a:cubicBezTo>
                    <a:cubicBezTo>
                      <a:pt x="583870" y="190995"/>
                      <a:pt x="484909" y="255319"/>
                      <a:pt x="368135" y="219693"/>
                    </a:cubicBezTo>
                    <a:cubicBezTo>
                      <a:pt x="251361" y="184067"/>
                      <a:pt x="51460" y="35626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14" name="Vrije vorm 16413"/>
              <p:cNvSpPr/>
              <p:nvPr/>
            </p:nvSpPr>
            <p:spPr>
              <a:xfrm>
                <a:off x="5895256" y="2262712"/>
                <a:ext cx="510639" cy="2149434"/>
              </a:xfrm>
              <a:custGeom>
                <a:avLst/>
                <a:gdLst>
                  <a:gd name="connsiteX0" fmla="*/ 0 w 510639"/>
                  <a:gd name="connsiteY0" fmla="*/ 0 h 2149434"/>
                  <a:gd name="connsiteX1" fmla="*/ 59376 w 510639"/>
                  <a:gd name="connsiteY1" fmla="*/ 24938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80010 w 510639"/>
                  <a:gd name="connsiteY8" fmla="*/ 1864426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3132 w 510639"/>
                  <a:gd name="connsiteY6" fmla="*/ 169223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644732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81699 w 510639"/>
                  <a:gd name="connsiteY4" fmla="*/ 759561 h 2149434"/>
                  <a:gd name="connsiteX5" fmla="*/ 172192 w 510639"/>
                  <a:gd name="connsiteY5" fmla="*/ 950026 h 2149434"/>
                  <a:gd name="connsiteX6" fmla="*/ 195943 w 510639"/>
                  <a:gd name="connsiteY6" fmla="*/ 1335974 h 2149434"/>
                  <a:gd name="connsiteX7" fmla="*/ 237506 w 510639"/>
                  <a:gd name="connsiteY7" fmla="*/ 1490354 h 2149434"/>
                  <a:gd name="connsiteX8" fmla="*/ 285007 w 510639"/>
                  <a:gd name="connsiteY8" fmla="*/ 1644732 h 2149434"/>
                  <a:gd name="connsiteX9" fmla="*/ 362197 w 510639"/>
                  <a:gd name="connsiteY9" fmla="*/ 1876301 h 2149434"/>
                  <a:gd name="connsiteX10" fmla="*/ 510639 w 510639"/>
                  <a:gd name="connsiteY10" fmla="*/ 2149434 h 214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0639" h="2149434">
                    <a:moveTo>
                      <a:pt x="0" y="0"/>
                    </a:moveTo>
                    <a:cubicBezTo>
                      <a:pt x="18802" y="91044"/>
                      <a:pt x="-991" y="104899"/>
                      <a:pt x="17812" y="172192"/>
                    </a:cubicBezTo>
                    <a:cubicBezTo>
                      <a:pt x="36615" y="239486"/>
                      <a:pt x="93023" y="331520"/>
                      <a:pt x="112815" y="403761"/>
                    </a:cubicBezTo>
                    <a:cubicBezTo>
                      <a:pt x="132607" y="476003"/>
                      <a:pt x="125085" y="546341"/>
                      <a:pt x="136566" y="605641"/>
                    </a:cubicBezTo>
                    <a:cubicBezTo>
                      <a:pt x="148047" y="664941"/>
                      <a:pt x="175761" y="702163"/>
                      <a:pt x="181699" y="759561"/>
                    </a:cubicBezTo>
                    <a:cubicBezTo>
                      <a:pt x="187637" y="816959"/>
                      <a:pt x="169818" y="853957"/>
                      <a:pt x="172192" y="950026"/>
                    </a:cubicBezTo>
                    <a:cubicBezTo>
                      <a:pt x="174566" y="1046095"/>
                      <a:pt x="185057" y="1245919"/>
                      <a:pt x="195943" y="1335974"/>
                    </a:cubicBezTo>
                    <a:cubicBezTo>
                      <a:pt x="206829" y="1426029"/>
                      <a:pt x="222662" y="1447801"/>
                      <a:pt x="237506" y="1490354"/>
                    </a:cubicBezTo>
                    <a:cubicBezTo>
                      <a:pt x="252350" y="1532907"/>
                      <a:pt x="264225" y="1580408"/>
                      <a:pt x="285007" y="1644732"/>
                    </a:cubicBezTo>
                    <a:cubicBezTo>
                      <a:pt x="305789" y="1709057"/>
                      <a:pt x="324592" y="1792184"/>
                      <a:pt x="362197" y="1876301"/>
                    </a:cubicBezTo>
                    <a:cubicBezTo>
                      <a:pt x="399802" y="1960418"/>
                      <a:pt x="464127" y="2053441"/>
                      <a:pt x="510639" y="2149434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2/3: bij schrikdraad.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2322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Geen gesloten stroomkring? Dan ook geen stroom!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4083119" y="1950743"/>
            <a:ext cx="392794" cy="580056"/>
            <a:chOff x="4083119" y="1950743"/>
            <a:chExt cx="392794" cy="580056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19" y="1950743"/>
              <a:ext cx="392794" cy="580056"/>
            </a:xfrm>
            <a:prstGeom prst="rect">
              <a:avLst/>
            </a:prstGeom>
          </p:spPr>
        </p:pic>
        <p:cxnSp>
          <p:nvCxnSpPr>
            <p:cNvPr id="18" name="Rechte verbindingslijn 17"/>
            <p:cNvCxnSpPr/>
            <p:nvPr/>
          </p:nvCxnSpPr>
          <p:spPr>
            <a:xfrm rot="-360000">
              <a:off x="4121219" y="2234421"/>
              <a:ext cx="216000" cy="391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oelichting met afgeronde rechthoek 10"/>
          <p:cNvSpPr/>
          <p:nvPr/>
        </p:nvSpPr>
        <p:spPr>
          <a:xfrm>
            <a:off x="5785944" y="1165099"/>
            <a:ext cx="2963917" cy="1328023"/>
          </a:xfrm>
          <a:prstGeom prst="wedgeRoundRectCallout">
            <a:avLst>
              <a:gd name="adj1" fmla="val -83277"/>
              <a:gd name="adj2" fmla="val 2647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+ pool is met het schrikdraad verbonden.</a:t>
            </a:r>
          </a:p>
        </p:txBody>
      </p:sp>
      <p:sp>
        <p:nvSpPr>
          <p:cNvPr id="23" name="Toelichting met afgeronde rechthoek 22"/>
          <p:cNvSpPr/>
          <p:nvPr/>
        </p:nvSpPr>
        <p:spPr>
          <a:xfrm>
            <a:off x="5938343" y="4415339"/>
            <a:ext cx="3200401" cy="1736646"/>
          </a:xfrm>
          <a:prstGeom prst="wedgeRoundRectCallout">
            <a:avLst>
              <a:gd name="adj1" fmla="val -97325"/>
              <a:gd name="adj2" fmla="val -16441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is niet gesloten. De zwaluw heeft geen last.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 rot="-540000" flipH="1" flipV="1">
            <a:off x="3252573" y="2634897"/>
            <a:ext cx="45054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-540000" flipV="1">
            <a:off x="3433603" y="3759865"/>
            <a:ext cx="0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V="1">
            <a:off x="353857" y="6151985"/>
            <a:ext cx="3108092" cy="16203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rot="420000" flipH="1" flipV="1">
            <a:off x="4386015" y="4889573"/>
            <a:ext cx="287478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 rot="240000">
            <a:off x="3204151" y="3443457"/>
            <a:ext cx="5026" cy="180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oelichting met afgeronde rechthoek 11"/>
          <p:cNvSpPr/>
          <p:nvPr/>
        </p:nvSpPr>
        <p:spPr>
          <a:xfrm>
            <a:off x="5785944" y="3547016"/>
            <a:ext cx="3200401" cy="1736646"/>
          </a:xfrm>
          <a:prstGeom prst="wedgeRoundRectCallout">
            <a:avLst>
              <a:gd name="adj1" fmla="val -99761"/>
              <a:gd name="adj2" fmla="val 548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is </a:t>
            </a:r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verbonden met een </a:t>
            </a:r>
            <a:r>
              <a:rPr lang="nl-NL" sz="24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in de grond is geslagen.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-2039099" y="2657055"/>
            <a:ext cx="3782571" cy="3672732"/>
            <a:chOff x="-2259823" y="2641289"/>
            <a:chExt cx="3782571" cy="3672732"/>
          </a:xfrm>
        </p:grpSpPr>
        <p:pic>
          <p:nvPicPr>
            <p:cNvPr id="16407" name="Afbeelding 1640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9823" y="2641289"/>
              <a:ext cx="3782571" cy="3672732"/>
            </a:xfrm>
            <a:prstGeom prst="rect">
              <a:avLst/>
            </a:prstGeom>
          </p:spPr>
        </p:pic>
        <p:cxnSp>
          <p:nvCxnSpPr>
            <p:cNvPr id="16403" name="Rechte verbindingslijn 16402"/>
            <p:cNvCxnSpPr/>
            <p:nvPr/>
          </p:nvCxnSpPr>
          <p:spPr>
            <a:xfrm flipV="1">
              <a:off x="-946494" y="4237249"/>
              <a:ext cx="1763719" cy="126333"/>
            </a:xfrm>
            <a:prstGeom prst="line">
              <a:avLst/>
            </a:prstGeom>
            <a:ln w="19050" cmpd="sng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Rechte verbindingslijn met pijl 73"/>
          <p:cNvCxnSpPr/>
          <p:nvPr/>
        </p:nvCxnSpPr>
        <p:spPr>
          <a:xfrm rot="-480000" flipH="1" flipV="1">
            <a:off x="1946129" y="4176401"/>
            <a:ext cx="180000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rot="360000">
            <a:off x="368893" y="4414524"/>
            <a:ext cx="5026" cy="2879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/>
          <p:nvPr/>
        </p:nvCxnSpPr>
        <p:spPr>
          <a:xfrm rot="-540000" flipV="1">
            <a:off x="1430326" y="3905997"/>
            <a:ext cx="0" cy="288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 42"/>
          <p:cNvGrpSpPr/>
          <p:nvPr/>
        </p:nvGrpSpPr>
        <p:grpSpPr>
          <a:xfrm>
            <a:off x="3971833" y="4990256"/>
            <a:ext cx="1200333" cy="787839"/>
            <a:chOff x="229993" y="1052403"/>
            <a:chExt cx="1200333" cy="787839"/>
          </a:xfrm>
        </p:grpSpPr>
        <p:sp>
          <p:nvSpPr>
            <p:cNvPr id="7" name="Tekstvak 6"/>
            <p:cNvSpPr txBox="1"/>
            <p:nvPr/>
          </p:nvSpPr>
          <p:spPr>
            <a:xfrm>
              <a:off x="229993" y="1052403"/>
              <a:ext cx="807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nl-NL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kstvak 78"/>
            <p:cNvSpPr txBox="1"/>
            <p:nvPr/>
          </p:nvSpPr>
          <p:spPr>
            <a:xfrm>
              <a:off x="852370" y="1317022"/>
              <a:ext cx="5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oelichting met afgeronde rechthoek 80"/>
          <p:cNvSpPr/>
          <p:nvPr/>
        </p:nvSpPr>
        <p:spPr>
          <a:xfrm>
            <a:off x="6158157" y="1059574"/>
            <a:ext cx="2963917" cy="1328023"/>
          </a:xfrm>
          <a:prstGeom prst="wedgeRoundRectCallout">
            <a:avLst>
              <a:gd name="adj1" fmla="val -200998"/>
              <a:gd name="adj2" fmla="val 1777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pony komt met zijn neus tegen het schrikdraad!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oelichting met afgeronde rechthoek 82"/>
          <p:cNvSpPr/>
          <p:nvPr/>
        </p:nvSpPr>
        <p:spPr>
          <a:xfrm>
            <a:off x="6106109" y="2621399"/>
            <a:ext cx="2963917" cy="919401"/>
          </a:xfrm>
          <a:prstGeom prst="wedgeRoundRectCallout">
            <a:avLst>
              <a:gd name="adj1" fmla="val -97891"/>
              <a:gd name="adj2" fmla="val 1888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gaat de stroom lopen: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2703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23" grpId="0" animBg="1"/>
      <p:bldP spid="12" grpId="0" animBg="1"/>
      <p:bldP spid="81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808" y="14107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3/3: De eisen aan schrikdraad.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2808" y="662652"/>
            <a:ext cx="9144000" cy="461665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Aan schrikdraad worden eisen gesteld.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ijdelijke aanduiding voor inhoud 2"/>
          <p:cNvSpPr txBox="1">
            <a:spLocks/>
          </p:cNvSpPr>
          <p:nvPr/>
        </p:nvSpPr>
        <p:spPr bwMode="auto">
          <a:xfrm>
            <a:off x="-12808" y="115504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Deze staan in de </a:t>
            </a:r>
            <a:r>
              <a:rPr 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NEderlanse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Norm </a:t>
            </a:r>
            <a:r>
              <a:rPr 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NEN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60335-2-76: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jdelijke aanduiding voor inhoud 2"/>
          <p:cNvSpPr txBox="1">
            <a:spLocks/>
          </p:cNvSpPr>
          <p:nvPr/>
        </p:nvSpPr>
        <p:spPr bwMode="auto">
          <a:xfrm>
            <a:off x="-12808" y="263222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3. De maximale spanning is </a:t>
            </a:r>
            <a:r>
              <a:rPr lang="nl-NL" sz="2400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kV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(onbelast).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jdelijke aanduiding voor inhoud 2"/>
          <p:cNvSpPr txBox="1">
            <a:spLocks/>
          </p:cNvSpPr>
          <p:nvPr/>
        </p:nvSpPr>
        <p:spPr bwMode="auto">
          <a:xfrm>
            <a:off x="-12808" y="312462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4. Maximaal </a:t>
            </a:r>
            <a:r>
              <a:rPr lang="nl-NL" sz="2400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p/min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(pulsen of “</a:t>
            </a:r>
            <a:r>
              <a:rPr 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schokjes”per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minuut) dus 1 p/s.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jdelijke aanduiding voor inhoud 2"/>
          <p:cNvSpPr txBox="1">
            <a:spLocks/>
          </p:cNvSpPr>
          <p:nvPr/>
        </p:nvSpPr>
        <p:spPr bwMode="auto">
          <a:xfrm>
            <a:off x="-12808" y="4109410"/>
            <a:ext cx="91440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6. Maximale stroomsterkte </a:t>
            </a:r>
            <a:r>
              <a:rPr lang="nl-NL" sz="2400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(bij een belasting van 100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</a:p>
          <a:p>
            <a:pPr marL="0" indent="0">
              <a:buFontTx/>
              <a:buNone/>
            </a:pPr>
            <a:r>
              <a:rPr lang="nl-NL" sz="2400" ker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en van 500</a:t>
            </a:r>
            <a:r>
              <a:rPr lang="nl-NL" sz="2400" ker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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weerstand van een mens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 bwMode="auto">
          <a:xfrm>
            <a:off x="-12808" y="36170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5. Maximale </a:t>
            </a:r>
            <a:r>
              <a:rPr 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pulsduur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ms 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dus 90 ms hersteltijd.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jdelijke aanduiding voor inhoud 2"/>
          <p:cNvSpPr txBox="1">
            <a:spLocks/>
          </p:cNvSpPr>
          <p:nvPr/>
        </p:nvSpPr>
        <p:spPr bwMode="auto">
          <a:xfrm>
            <a:off x="-12808" y="504500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7. Maximaal </a:t>
            </a:r>
            <a:r>
              <a:rPr lang="nl-NL" sz="2400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J</a:t>
            </a: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energie per puls.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jdelijke aanduiding voor inhoud 2"/>
          <p:cNvSpPr txBox="1">
            <a:spLocks/>
          </p:cNvSpPr>
          <p:nvPr/>
        </p:nvSpPr>
        <p:spPr bwMode="auto">
          <a:xfrm>
            <a:off x="-12808" y="553739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8. De stroom is dus helemaal niet zo klein als vaak wordt gedacht!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jdelijke aanduiding voor inhoud 2"/>
          <p:cNvSpPr txBox="1">
            <a:spLocks/>
          </p:cNvSpPr>
          <p:nvPr/>
        </p:nvSpPr>
        <p:spPr bwMode="auto">
          <a:xfrm>
            <a:off x="-12808" y="602979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i="1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Stroomdraad is (ondanks de grote stroomsterkte) niet gevaarlijk omdat een stroompuls maar maximaal 10 ms duurt!</a:t>
            </a:r>
            <a:endParaRPr lang="nl-NL" sz="2400" i="1" ker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ijdelijke aanduiding voor inhoud 2"/>
          <p:cNvSpPr txBox="1">
            <a:spLocks/>
          </p:cNvSpPr>
          <p:nvPr/>
        </p:nvSpPr>
        <p:spPr bwMode="auto">
          <a:xfrm>
            <a:off x="-12808" y="16474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1. Minstens 50 cm van de openbare weg.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ijdelijke aanduiding voor inhoud 2"/>
          <p:cNvSpPr txBox="1">
            <a:spLocks/>
          </p:cNvSpPr>
          <p:nvPr/>
        </p:nvSpPr>
        <p:spPr bwMode="auto">
          <a:xfrm>
            <a:off x="-12808" y="2139834"/>
            <a:ext cx="728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2. Prikkeldraad niet als schrikdraad gebruiken.</a:t>
            </a:r>
            <a:endParaRPr lang="nl-NL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87785" y="463263"/>
            <a:ext cx="6751145" cy="6001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N.B.:</a:t>
            </a:r>
          </a:p>
          <a:p>
            <a:r>
              <a:rPr lang="nl-NL" sz="2400" dirty="0" smtClean="0"/>
              <a:t>Een schrikdraad apparaat moet aan </a:t>
            </a:r>
            <a:r>
              <a:rPr lang="nl-NL" sz="2400" i="1" dirty="0" smtClean="0"/>
              <a:t>alle</a:t>
            </a:r>
            <a:r>
              <a:rPr lang="nl-NL" sz="2400" dirty="0" smtClean="0"/>
              <a:t> eisen voldoen. Als een fabrikant een apparaat van 10 kV levert met een stroomsterkte van 3 A (constant) en een </a:t>
            </a:r>
            <a:r>
              <a:rPr lang="nl-NL" sz="2400" dirty="0" err="1" smtClean="0"/>
              <a:t>pulsduur</a:t>
            </a:r>
            <a:r>
              <a:rPr lang="nl-NL" sz="2400" dirty="0" smtClean="0"/>
              <a:t> van 10 ms is dat niet toegestaan:</a:t>
            </a:r>
          </a:p>
          <a:p>
            <a:endParaRPr lang="nl-NL" sz="2400" dirty="0" smtClean="0"/>
          </a:p>
          <a:p>
            <a:r>
              <a:rPr lang="nl-NL" sz="2400" dirty="0" smtClean="0"/>
              <a:t>I = 3,0 A, R = 500 </a:t>
            </a:r>
            <a:r>
              <a:rPr lang="nl-NL" sz="2400" dirty="0" smtClean="0">
                <a:sym typeface="Symbol"/>
              </a:rPr>
              <a:t> en</a:t>
            </a:r>
            <a:r>
              <a:rPr lang="nl-NL" sz="2400" dirty="0" smtClean="0"/>
              <a:t> t = 0,010 s.</a:t>
            </a:r>
          </a:p>
          <a:p>
            <a:r>
              <a:rPr lang="nl-NL" sz="2400" dirty="0" smtClean="0"/>
              <a:t>P = I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R = 3,0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.500 = 4,5.10</a:t>
            </a:r>
            <a:r>
              <a:rPr lang="nl-NL" sz="2400" baseline="30000" dirty="0" smtClean="0"/>
              <a:t>3</a:t>
            </a:r>
            <a:r>
              <a:rPr lang="nl-NL" sz="2400" dirty="0" smtClean="0"/>
              <a:t> W.</a:t>
            </a:r>
          </a:p>
          <a:p>
            <a:r>
              <a:rPr lang="nl-NL" sz="2400" dirty="0" smtClean="0"/>
              <a:t>E = P.t = 4,5.10</a:t>
            </a:r>
            <a:r>
              <a:rPr lang="nl-NL" sz="2400" baseline="30000" dirty="0" smtClean="0"/>
              <a:t>3</a:t>
            </a:r>
            <a:r>
              <a:rPr lang="nl-NL" sz="2400" dirty="0" smtClean="0"/>
              <a:t> . 0,01 =  45 J &gt; 6 J.</a:t>
            </a:r>
          </a:p>
          <a:p>
            <a:r>
              <a:rPr lang="nl-NL" sz="2400" dirty="0" smtClean="0"/>
              <a:t>De fabrikant moet de </a:t>
            </a:r>
            <a:r>
              <a:rPr lang="nl-NL" sz="2400" dirty="0" err="1" smtClean="0"/>
              <a:t>pulsduur</a:t>
            </a:r>
            <a:r>
              <a:rPr lang="nl-NL" sz="2400" dirty="0" smtClean="0"/>
              <a:t> bijv. 10x kleiner maken (1,0 ms). E wordt dan 4,5 J en dat mag.</a:t>
            </a:r>
          </a:p>
          <a:p>
            <a:r>
              <a:rPr lang="nl-NL" sz="2400" dirty="0" smtClean="0"/>
              <a:t>N.B.:</a:t>
            </a:r>
          </a:p>
          <a:p>
            <a:r>
              <a:rPr lang="nl-NL" sz="2400" dirty="0" smtClean="0"/>
              <a:t>U = </a:t>
            </a:r>
            <a:r>
              <a:rPr lang="nl-NL" sz="2400" dirty="0" err="1" smtClean="0"/>
              <a:t>I.R</a:t>
            </a:r>
            <a:r>
              <a:rPr lang="nl-NL" sz="2400" dirty="0" smtClean="0"/>
              <a:t> = 3,0.500 = 1,5 kV.</a:t>
            </a:r>
          </a:p>
          <a:p>
            <a:r>
              <a:rPr lang="nl-NL" sz="2400" dirty="0" smtClean="0"/>
              <a:t>Op het schrikdraad staat 10 kV maar als je het vast pakt zakt de spanning naar 1,5 kV.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357204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8" grpId="0" build="p"/>
      <p:bldP spid="39" grpId="0" build="p"/>
      <p:bldP spid="40" grpId="0" build="p"/>
      <p:bldP spid="41" grpId="0"/>
      <p:bldP spid="42" grpId="0" build="p"/>
      <p:bldP spid="44" grpId="0" build="p"/>
      <p:bldP spid="46" grpId="0" build="p"/>
      <p:bldP spid="47" grpId="0" build="p"/>
      <p:bldP spid="48" grpId="0" build="p"/>
      <p:bldP spid="49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74613" y="34356"/>
            <a:ext cx="9144000" cy="523220"/>
          </a:xfrm>
        </p:spPr>
        <p:txBody>
          <a:bodyPr anchor="t" anchorCtr="0">
            <a:spAutoFit/>
          </a:bodyPr>
          <a:lstStyle/>
          <a:p>
            <a:pPr indent="95250" algn="l">
              <a:buClr>
                <a:srgbClr val="FF3300"/>
              </a:buClr>
            </a:pP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Elektrische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lading,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stroomsterkte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spanning: 1/2.</a:t>
            </a:r>
            <a:endParaRPr lang="nl-NL" altLang="nl-NL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-74613" y="1181637"/>
            <a:ext cx="89481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Elementaire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ladingsquantum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	e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= 1,60.10</a:t>
            </a:r>
            <a:r>
              <a:rPr lang="en-US" altLang="nl-NL" sz="2800" baseline="3000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endParaRPr lang="en-US" altLang="nl-NL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 fontAlgn="base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7)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-74613" y="2150297"/>
            <a:ext cx="403132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Lading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proton = +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e =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-74613" y="4337974"/>
            <a:ext cx="8964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-1 C = is de lading van 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-74613" y="633684"/>
            <a:ext cx="4323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u="sng" err="1" smtClean="0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u="sng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>
                <a:latin typeface="Arial" panose="020B0604020202020204" pitchFamily="34" charset="0"/>
                <a:cs typeface="Arial" panose="020B0604020202020204" pitchFamily="34" charset="0"/>
              </a:rPr>
              <a:t>van lading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3690016" y="631878"/>
            <a:ext cx="25288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Coulomb (C)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-74613" y="2698250"/>
            <a:ext cx="4729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Lading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electron = -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e =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-74613" y="3246203"/>
            <a:ext cx="92034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525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err="1" smtClean="0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32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3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altLang="nl-NL" sz="3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err="1">
                <a:latin typeface="Arial" panose="020B0604020202020204" pitchFamily="34" charset="0"/>
                <a:cs typeface="Arial" panose="020B0604020202020204" pitchFamily="34" charset="0"/>
              </a:rPr>
              <a:t>samen</a:t>
            </a:r>
            <a:r>
              <a:rPr lang="en-US" altLang="nl-NL" sz="3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i="1">
                <a:latin typeface="Arial" panose="020B0604020202020204" pitchFamily="34" charset="0"/>
                <a:cs typeface="Arial" panose="020B0604020202020204" pitchFamily="34" charset="0"/>
              </a:rPr>
              <a:t> lading </a:t>
            </a:r>
            <a:r>
              <a:rPr lang="en-US" altLang="nl-NL" sz="3200" i="1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3200" i="1">
                <a:latin typeface="Arial" panose="020B0604020202020204" pitchFamily="34" charset="0"/>
                <a:cs typeface="Arial" panose="020B0604020202020204" pitchFamily="34" charset="0"/>
              </a:rPr>
              <a:t>-1 C?</a:t>
            </a:r>
            <a:endParaRPr lang="nl-NL" altLang="nl-NL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4248434" y="4382814"/>
            <a:ext cx="33479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-1/-1,60.10</a:t>
            </a:r>
            <a:r>
              <a:rPr lang="en-US" altLang="nl-NL" sz="3200" baseline="30000"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913236" y="4937302"/>
            <a:ext cx="4358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= 6,25.10</a:t>
            </a:r>
            <a:r>
              <a:rPr lang="en-US" altLang="nl-NL" sz="32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71" name="Rectangle 27"/>
          <p:cNvSpPr>
            <a:spLocks noChangeArrowheads="1"/>
          </p:cNvSpPr>
          <p:nvPr/>
        </p:nvSpPr>
        <p:spPr bwMode="auto">
          <a:xfrm>
            <a:off x="-74613" y="5536630"/>
            <a:ext cx="6002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5463468" y="5533085"/>
            <a:ext cx="3311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Ampère A 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= C/s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-74613" y="6135960"/>
            <a:ext cx="49688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3. Spanning U,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4730116" y="6135960"/>
            <a:ext cx="4014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Volt V 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= J/C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561" name="AutoShape 17"/>
          <p:cNvSpPr>
            <a:spLocks noChangeArrowheads="1"/>
          </p:cNvSpPr>
          <p:nvPr/>
        </p:nvSpPr>
        <p:spPr bwMode="auto">
          <a:xfrm>
            <a:off x="849234" y="4769988"/>
            <a:ext cx="2881468" cy="919401"/>
          </a:xfrm>
          <a:prstGeom prst="wedgeRoundRectCallout">
            <a:avLst>
              <a:gd name="adj1" fmla="val -11647"/>
              <a:gd name="adj2" fmla="val -37767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is de kleinste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lading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die bestaat.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275490" y="2141427"/>
            <a:ext cx="2942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1,60.10</a:t>
            </a:r>
            <a:r>
              <a:rPr lang="en-US" altLang="nl-NL" sz="28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561240" y="2670330"/>
            <a:ext cx="2942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-1,60.10</a:t>
            </a:r>
            <a:r>
              <a:rPr lang="en-US" altLang="nl-NL" sz="28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295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autoUpdateAnimBg="0"/>
      <p:bldP spid="108558" grpId="0" autoUpdateAnimBg="0"/>
      <p:bldP spid="108559" grpId="0" autoUpdateAnimBg="0"/>
      <p:bldP spid="108560" grpId="0" autoUpdateAnimBg="0"/>
      <p:bldP spid="108563" grpId="0" autoUpdateAnimBg="0"/>
      <p:bldP spid="108564" grpId="0"/>
      <p:bldP spid="108565" grpId="0" autoUpdateAnimBg="0"/>
      <p:bldP spid="108566" grpId="0" autoUpdateAnimBg="0"/>
      <p:bldP spid="108567" grpId="0" autoUpdateAnimBg="0"/>
      <p:bldP spid="108568" grpId="0" autoUpdateAnimBg="0"/>
      <p:bldP spid="108571" grpId="0" autoUpdateAnimBg="0"/>
      <p:bldP spid="108572" grpId="0"/>
      <p:bldP spid="108574" grpId="0" autoUpdateAnimBg="0"/>
      <p:bldP spid="108575" grpId="0"/>
      <p:bldP spid="108561" grpId="0" animBg="1"/>
      <p:bldP spid="19" grpId="0" autoUpdateAnimBg="0"/>
      <p:bldP spid="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2" name="Text Box 36"/>
          <p:cNvSpPr txBox="1">
            <a:spLocks noChangeArrowheads="1"/>
          </p:cNvSpPr>
          <p:nvPr/>
        </p:nvSpPr>
        <p:spPr bwMode="auto">
          <a:xfrm>
            <a:off x="-21188" y="3613709"/>
            <a:ext cx="1821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cs typeface="Arial" panose="020B0604020202020204" pitchFamily="34" charset="0"/>
              </a:rPr>
              <a:t>I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2,0 A  = 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55" name="Text Box 39"/>
          <p:cNvSpPr txBox="1">
            <a:spLocks noChangeArrowheads="1"/>
          </p:cNvSpPr>
          <p:nvPr/>
        </p:nvSpPr>
        <p:spPr bwMode="auto">
          <a:xfrm>
            <a:off x="1741751" y="3613709"/>
            <a:ext cx="1422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2,0 C/s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57" name="Text Box 41"/>
          <p:cNvSpPr txBox="1">
            <a:spLocks noChangeArrowheads="1"/>
          </p:cNvSpPr>
          <p:nvPr/>
        </p:nvSpPr>
        <p:spPr bwMode="auto">
          <a:xfrm>
            <a:off x="-21188" y="4071303"/>
            <a:ext cx="9204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→ Elke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seconde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lading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rondgepompt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60497" y="0"/>
            <a:ext cx="8772697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lading, spanning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2/2.</a:t>
            </a:r>
            <a:endParaRPr lang="nl-N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jdelijke aanduiding voor inhoud 2"/>
              <p:cNvSpPr txBox="1">
                <a:spLocks/>
              </p:cNvSpPr>
              <p:nvPr/>
            </p:nvSpPr>
            <p:spPr>
              <a:xfrm>
                <a:off x="-60497" y="530196"/>
                <a:ext cx="9157035" cy="648254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95250">
                  <a:buFontTx/>
                  <a:buNone/>
                  <a:tabLst>
                    <a:tab pos="3594100" algn="l"/>
                  </a:tabLst>
                </a:pPr>
                <a:r>
                  <a:rPr lang="nl-NL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</a:t>
                </a:r>
                <a:r>
                  <a:rPr lang="nl-NL" sz="2400" kern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Binas Tabel </a:t>
                </a: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35D</a:t>
                </a:r>
                <a:endParaRPr lang="nl-NL" sz="1800" ker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97" y="530196"/>
                <a:ext cx="9157035" cy="648254"/>
              </a:xfrm>
              <a:prstGeom prst="rect">
                <a:avLst/>
              </a:prstGeom>
              <a:blipFill rotWithShape="1">
                <a:blip r:embed="rId4"/>
                <a:stretch>
                  <a:fillRect l="-599" t="-12264" b="-207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41447" y="1122662"/>
            <a:ext cx="451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 = stroomsterkte in A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-41447" y="1522230"/>
            <a:ext cx="451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Q = lading in C (Coulomb)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-41447" y="1921797"/>
            <a:ext cx="1958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t = tijd in s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jdelijke aanduiding voor inhoud 2"/>
              <p:cNvSpPr txBox="1">
                <a:spLocks/>
              </p:cNvSpPr>
              <p:nvPr/>
            </p:nvSpPr>
            <p:spPr>
              <a:xfrm>
                <a:off x="-60497" y="2394697"/>
                <a:ext cx="2275300" cy="707822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tabLst>
                    <a:tab pos="3594100" algn="l"/>
                  </a:tabLst>
                </a:pPr>
                <a:r>
                  <a:rPr lang="nl-NL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nl-NL" kern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I]=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i="1" kern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0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nl-NL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nl-NL" b="0" i="0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nl-NL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nl-NL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nl-NL" b="0" i="0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kern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→</a:t>
                </a:r>
                <a:endParaRPr lang="nl-NL" ker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97" y="2394697"/>
                <a:ext cx="2275300" cy="707822"/>
              </a:xfrm>
              <a:prstGeom prst="rect">
                <a:avLst/>
              </a:prstGeom>
              <a:blipFill rotWithShape="1">
                <a:blip r:embed="rId5"/>
                <a:stretch>
                  <a:fillRect l="-6702" t="-9483" b="-120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ijdelijke aanduiding voor inhoud 2"/>
              <p:cNvSpPr txBox="1">
                <a:spLocks/>
              </p:cNvSpPr>
              <p:nvPr/>
            </p:nvSpPr>
            <p:spPr>
              <a:xfrm>
                <a:off x="1926224" y="2425630"/>
                <a:ext cx="1882331" cy="648254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tabLst>
                    <a:tab pos="3594100" algn="l"/>
                  </a:tabLst>
                </a:pPr>
                <a:r>
                  <a:rPr lang="nl-NL" kern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i="1" kern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b="0" i="0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a:rPr lang="nl-NL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box>
                  </m:oMath>
                </a14:m>
                <a:endParaRPr lang="nl-NL" ker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24" y="2425630"/>
                <a:ext cx="1882331" cy="648254"/>
              </a:xfrm>
              <a:prstGeom prst="rect">
                <a:avLst/>
              </a:prstGeom>
              <a:blipFill rotWithShape="1">
                <a:blip r:embed="rId6"/>
                <a:stretch>
                  <a:fillRect l="-8414" t="-12264" b="-207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-21188" y="4528897"/>
            <a:ext cx="417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U = 12 V = 12 J/C.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-21188" y="4986491"/>
            <a:ext cx="9019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Elke Coulomb lading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12 J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-21188" y="5444085"/>
            <a:ext cx="7126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2,0 C/s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12 . 2,0 = 24 J/s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ep 50"/>
          <p:cNvGrpSpPr/>
          <p:nvPr/>
        </p:nvGrpSpPr>
        <p:grpSpPr>
          <a:xfrm>
            <a:off x="5437727" y="1075245"/>
            <a:ext cx="3454956" cy="2538430"/>
            <a:chOff x="4470401" y="212727"/>
            <a:chExt cx="4494213" cy="2735263"/>
          </a:xfrm>
        </p:grpSpPr>
        <p:grpSp>
          <p:nvGrpSpPr>
            <p:cNvPr id="60" name="Group 4"/>
            <p:cNvGrpSpPr>
              <a:grpSpLocks/>
            </p:cNvGrpSpPr>
            <p:nvPr/>
          </p:nvGrpSpPr>
          <p:grpSpPr bwMode="auto">
            <a:xfrm>
              <a:off x="4470401" y="212727"/>
              <a:ext cx="4494213" cy="2735263"/>
              <a:chOff x="1297" y="2517"/>
              <a:chExt cx="2831" cy="1723"/>
            </a:xfrm>
          </p:grpSpPr>
          <p:sp>
            <p:nvSpPr>
              <p:cNvPr id="64" name="Freeform 6"/>
              <p:cNvSpPr>
                <a:spLocks/>
              </p:cNvSpPr>
              <p:nvPr/>
            </p:nvSpPr>
            <p:spPr bwMode="auto">
              <a:xfrm flipH="1">
                <a:off x="1297" y="2832"/>
                <a:ext cx="174" cy="1248"/>
              </a:xfrm>
              <a:custGeom>
                <a:avLst/>
                <a:gdLst>
                  <a:gd name="T0" fmla="*/ 0 w 1"/>
                  <a:gd name="T1" fmla="*/ 0 h 1248"/>
                  <a:gd name="T2" fmla="*/ 0 w 1"/>
                  <a:gd name="T3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48">
                    <a:moveTo>
                      <a:pt x="0" y="0"/>
                    </a:moveTo>
                    <a:lnTo>
                      <a:pt x="0" y="12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1488" y="4081"/>
                <a:ext cx="1003" cy="2"/>
              </a:xfrm>
              <a:custGeom>
                <a:avLst/>
                <a:gdLst>
                  <a:gd name="T0" fmla="*/ 1299 w 1299"/>
                  <a:gd name="T1" fmla="*/ 2 h 2"/>
                  <a:gd name="T2" fmla="*/ 0 w 1299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99" h="2">
                    <a:moveTo>
                      <a:pt x="1299" y="2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2985" y="4080"/>
                <a:ext cx="1143" cy="1"/>
              </a:xfrm>
              <a:custGeom>
                <a:avLst/>
                <a:gdLst>
                  <a:gd name="T0" fmla="*/ 0 w 1143"/>
                  <a:gd name="T1" fmla="*/ 0 h 1"/>
                  <a:gd name="T2" fmla="*/ 1143 w 114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43" h="1">
                    <a:moveTo>
                      <a:pt x="0" y="0"/>
                    </a:moveTo>
                    <a:lnTo>
                      <a:pt x="1143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2688" y="2832"/>
                <a:ext cx="1440" cy="1"/>
              </a:xfrm>
              <a:custGeom>
                <a:avLst/>
                <a:gdLst>
                  <a:gd name="T0" fmla="*/ 0 w 1440"/>
                  <a:gd name="T1" fmla="*/ 0 h 1"/>
                  <a:gd name="T2" fmla="*/ 1440 w 144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0" h="1">
                    <a:moveTo>
                      <a:pt x="0" y="0"/>
                    </a:moveTo>
                    <a:lnTo>
                      <a:pt x="144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4128" y="2832"/>
                <a:ext cx="0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9" name="Group 11"/>
              <p:cNvGrpSpPr>
                <a:grpSpLocks/>
              </p:cNvGrpSpPr>
              <p:nvPr/>
            </p:nvGrpSpPr>
            <p:grpSpPr bwMode="auto">
              <a:xfrm>
                <a:off x="2592" y="2517"/>
                <a:ext cx="480" cy="507"/>
                <a:chOff x="2592" y="2135"/>
                <a:chExt cx="480" cy="507"/>
              </a:xfrm>
            </p:grpSpPr>
            <p:sp>
              <p:nvSpPr>
                <p:cNvPr id="71" name="Freeform 12"/>
                <p:cNvSpPr>
                  <a:spLocks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/>
                <p:cNvSpPr>
                  <a:spLocks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36" y="2135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nl-NL" alt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AutoShape 16"/>
              <p:cNvSpPr>
                <a:spLocks noChangeArrowheads="1"/>
              </p:cNvSpPr>
              <p:nvPr/>
            </p:nvSpPr>
            <p:spPr bwMode="auto">
              <a:xfrm>
                <a:off x="2504" y="3873"/>
                <a:ext cx="501" cy="367"/>
              </a:xfrm>
              <a:prstGeom prst="flowChartSummingJunction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H="1">
              <a:off x="4741932" y="707527"/>
              <a:ext cx="17326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6608906" y="1850062"/>
            <a:ext cx="101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12 V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7714854" y="2938166"/>
            <a:ext cx="105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2,0 A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-21188" y="5901680"/>
            <a:ext cx="91570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seconde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de lading 12 J van de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altLang="nl-NL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brengt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de lamp.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-67971" y="3156115"/>
            <a:ext cx="3067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400" smtClean="0"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739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2" grpId="0"/>
      <p:bldP spid="188455" grpId="0"/>
      <p:bldP spid="188457" grpId="0"/>
      <p:bldP spid="3" grpId="0"/>
      <p:bldP spid="31" grpId="0" build="p"/>
      <p:bldP spid="32" grpId="0"/>
      <p:bldP spid="35" grpId="0"/>
      <p:bldP spid="36" grpId="0"/>
      <p:bldP spid="37" grpId="0" build="p"/>
      <p:bldP spid="38" grpId="0" build="p"/>
      <p:bldP spid="39" grpId="0"/>
      <p:bldP spid="40" grpId="0"/>
      <p:bldP spid="41" grpId="0"/>
      <p:bldP spid="2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Hoe 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meet </a:t>
            </a:r>
            <a:r>
              <a: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I?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134" name="Group 6"/>
          <p:cNvGrpSpPr>
            <a:grpSpLocks/>
          </p:cNvGrpSpPr>
          <p:nvPr/>
        </p:nvGrpSpPr>
        <p:grpSpPr bwMode="auto">
          <a:xfrm>
            <a:off x="3136900" y="4191000"/>
            <a:ext cx="2641600" cy="1409700"/>
            <a:chOff x="1960" y="2640"/>
            <a:chExt cx="1664" cy="888"/>
          </a:xfrm>
        </p:grpSpPr>
        <p:grpSp>
          <p:nvGrpSpPr>
            <p:cNvPr id="176135" name="Group 7"/>
            <p:cNvGrpSpPr>
              <a:grpSpLocks/>
            </p:cNvGrpSpPr>
            <p:nvPr/>
          </p:nvGrpSpPr>
          <p:grpSpPr bwMode="auto">
            <a:xfrm>
              <a:off x="2589" y="2640"/>
              <a:ext cx="480" cy="480"/>
              <a:chOff x="4656" y="1200"/>
              <a:chExt cx="480" cy="480"/>
            </a:xfrm>
          </p:grpSpPr>
          <p:sp>
            <p:nvSpPr>
              <p:cNvPr id="176136" name="Oval 8"/>
              <p:cNvSpPr>
                <a:spLocks noChangeAspect="1" noChangeArrowheads="1"/>
              </p:cNvSpPr>
              <p:nvPr/>
            </p:nvSpPr>
            <p:spPr bwMode="auto">
              <a:xfrm>
                <a:off x="4656" y="1200"/>
                <a:ext cx="480" cy="4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137" name="Text Box 9"/>
              <p:cNvSpPr txBox="1">
                <a:spLocks noChangeArrowheads="1"/>
              </p:cNvSpPr>
              <p:nvPr/>
            </p:nvSpPr>
            <p:spPr bwMode="auto">
              <a:xfrm>
                <a:off x="4752" y="1257"/>
                <a:ext cx="345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nl-NL" alt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1960" y="2872"/>
              <a:ext cx="629" cy="656"/>
            </a:xfrm>
            <a:custGeom>
              <a:avLst/>
              <a:gdLst>
                <a:gd name="T0" fmla="*/ 629 w 629"/>
                <a:gd name="T1" fmla="*/ 8 h 656"/>
                <a:gd name="T2" fmla="*/ 0 w 629"/>
                <a:gd name="T3" fmla="*/ 0 h 656"/>
                <a:gd name="T4" fmla="*/ 0 w 629"/>
                <a:gd name="T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9" h="656">
                  <a:moveTo>
                    <a:pt x="629" y="8"/>
                  </a:moveTo>
                  <a:lnTo>
                    <a:pt x="0" y="0"/>
                  </a:lnTo>
                  <a:lnTo>
                    <a:pt x="0" y="65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3069" y="2872"/>
              <a:ext cx="555" cy="656"/>
            </a:xfrm>
            <a:custGeom>
              <a:avLst/>
              <a:gdLst>
                <a:gd name="T0" fmla="*/ 0 w 555"/>
                <a:gd name="T1" fmla="*/ 8 h 656"/>
                <a:gd name="T2" fmla="*/ 555 w 555"/>
                <a:gd name="T3" fmla="*/ 0 h 656"/>
                <a:gd name="T4" fmla="*/ 555 w 555"/>
                <a:gd name="T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5" h="656">
                  <a:moveTo>
                    <a:pt x="0" y="8"/>
                  </a:moveTo>
                  <a:lnTo>
                    <a:pt x="555" y="0"/>
                  </a:lnTo>
                  <a:lnTo>
                    <a:pt x="555" y="65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141" name="Group 13"/>
          <p:cNvGrpSpPr>
            <a:grpSpLocks/>
          </p:cNvGrpSpPr>
          <p:nvPr/>
        </p:nvGrpSpPr>
        <p:grpSpPr bwMode="auto">
          <a:xfrm>
            <a:off x="1130300" y="3124200"/>
            <a:ext cx="6881813" cy="2681288"/>
            <a:chOff x="712" y="1968"/>
            <a:chExt cx="4335" cy="1689"/>
          </a:xfrm>
        </p:grpSpPr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5038" y="2253"/>
              <a:ext cx="2" cy="1294"/>
            </a:xfrm>
            <a:custGeom>
              <a:avLst/>
              <a:gdLst>
                <a:gd name="T0" fmla="*/ 2 w 2"/>
                <a:gd name="T1" fmla="*/ 0 h 1294"/>
                <a:gd name="T2" fmla="*/ 0 w 2"/>
                <a:gd name="T3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94">
                  <a:moveTo>
                    <a:pt x="2" y="0"/>
                  </a:moveTo>
                  <a:lnTo>
                    <a:pt x="0" y="129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grpSp>
          <p:nvGrpSpPr>
            <p:cNvPr id="176143" name="Group 15"/>
            <p:cNvGrpSpPr>
              <a:grpSpLocks/>
            </p:cNvGrpSpPr>
            <p:nvPr/>
          </p:nvGrpSpPr>
          <p:grpSpPr bwMode="auto">
            <a:xfrm>
              <a:off x="712" y="1968"/>
              <a:ext cx="4335" cy="1689"/>
              <a:chOff x="712" y="1968"/>
              <a:chExt cx="4335" cy="1689"/>
            </a:xfrm>
          </p:grpSpPr>
          <p:grpSp>
            <p:nvGrpSpPr>
              <p:cNvPr id="176144" name="Group 16"/>
              <p:cNvGrpSpPr>
                <a:grpSpLocks/>
              </p:cNvGrpSpPr>
              <p:nvPr/>
            </p:nvGrpSpPr>
            <p:grpSpPr bwMode="auto">
              <a:xfrm>
                <a:off x="2256" y="1968"/>
                <a:ext cx="816" cy="468"/>
                <a:chOff x="2256" y="1728"/>
                <a:chExt cx="816" cy="468"/>
              </a:xfrm>
            </p:grpSpPr>
            <p:sp>
              <p:nvSpPr>
                <p:cNvPr id="176145" name="Freeform 17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1" cy="324"/>
                </a:xfrm>
                <a:custGeom>
                  <a:avLst/>
                  <a:gdLst>
                    <a:gd name="T0" fmla="*/ 0 w 1"/>
                    <a:gd name="T1" fmla="*/ 0 h 324"/>
                    <a:gd name="T2" fmla="*/ 0 w 1"/>
                    <a:gd name="T3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24">
                      <a:moveTo>
                        <a:pt x="0" y="0"/>
                      </a:moveTo>
                      <a:lnTo>
                        <a:pt x="0" y="32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146" name="Freeform 18"/>
                <p:cNvSpPr>
                  <a:spLocks/>
                </p:cNvSpPr>
                <p:nvPr/>
              </p:nvSpPr>
              <p:spPr bwMode="auto">
                <a:xfrm>
                  <a:off x="2688" y="1938"/>
                  <a:ext cx="1" cy="159"/>
                </a:xfrm>
                <a:custGeom>
                  <a:avLst/>
                  <a:gdLst>
                    <a:gd name="T0" fmla="*/ 0 w 1"/>
                    <a:gd name="T1" fmla="*/ 0 h 159"/>
                    <a:gd name="T2" fmla="*/ 0 w 1"/>
                    <a:gd name="T3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59">
                      <a:moveTo>
                        <a:pt x="0" y="0"/>
                      </a:moveTo>
                      <a:lnTo>
                        <a:pt x="0" y="159"/>
                      </a:ln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14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56" y="1728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nl-NL" sz="3200" b="1">
                      <a:solidFill>
                        <a:srgbClr val="000000"/>
                      </a:solidFill>
                    </a:rPr>
                    <a:t>+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14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36" y="1728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-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6149" name="Freeform 21"/>
              <p:cNvSpPr>
                <a:spLocks/>
              </p:cNvSpPr>
              <p:nvPr/>
            </p:nvSpPr>
            <p:spPr bwMode="auto">
              <a:xfrm>
                <a:off x="720" y="2256"/>
                <a:ext cx="1872" cy="3"/>
              </a:xfrm>
              <a:custGeom>
                <a:avLst/>
                <a:gdLst>
                  <a:gd name="T0" fmla="*/ 1872 w 1872"/>
                  <a:gd name="T1" fmla="*/ 3 h 3"/>
                  <a:gd name="T2" fmla="*/ 0 w 187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2" h="3">
                    <a:moveTo>
                      <a:pt x="1872" y="3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50" name="Freeform 22"/>
              <p:cNvSpPr>
                <a:spLocks/>
              </p:cNvSpPr>
              <p:nvPr/>
            </p:nvSpPr>
            <p:spPr bwMode="auto">
              <a:xfrm>
                <a:off x="720" y="2244"/>
                <a:ext cx="1" cy="1284"/>
              </a:xfrm>
              <a:custGeom>
                <a:avLst/>
                <a:gdLst>
                  <a:gd name="T0" fmla="*/ 0 w 1"/>
                  <a:gd name="T1" fmla="*/ 0 h 1284"/>
                  <a:gd name="T2" fmla="*/ 0 w 1"/>
                  <a:gd name="T3" fmla="*/ 1284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84">
                    <a:moveTo>
                      <a:pt x="0" y="0"/>
                    </a:moveTo>
                    <a:lnTo>
                      <a:pt x="0" y="128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51" name="Freeform 23"/>
              <p:cNvSpPr>
                <a:spLocks/>
              </p:cNvSpPr>
              <p:nvPr/>
            </p:nvSpPr>
            <p:spPr bwMode="auto">
              <a:xfrm>
                <a:off x="2688" y="2259"/>
                <a:ext cx="2359" cy="8"/>
              </a:xfrm>
              <a:custGeom>
                <a:avLst/>
                <a:gdLst>
                  <a:gd name="T0" fmla="*/ 0 w 2359"/>
                  <a:gd name="T1" fmla="*/ 0 h 8"/>
                  <a:gd name="T2" fmla="*/ 2359 w 2359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59" h="8">
                    <a:moveTo>
                      <a:pt x="0" y="0"/>
                    </a:moveTo>
                    <a:lnTo>
                      <a:pt x="2359" y="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52" name="Freeform 24"/>
              <p:cNvSpPr>
                <a:spLocks/>
              </p:cNvSpPr>
              <p:nvPr/>
            </p:nvSpPr>
            <p:spPr bwMode="auto">
              <a:xfrm>
                <a:off x="712" y="3528"/>
                <a:ext cx="4326" cy="1"/>
              </a:xfrm>
              <a:custGeom>
                <a:avLst/>
                <a:gdLst>
                  <a:gd name="T0" fmla="*/ 0 w 4326"/>
                  <a:gd name="T1" fmla="*/ 0 h 1"/>
                  <a:gd name="T2" fmla="*/ 4326 w 4326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26" h="1">
                    <a:moveTo>
                      <a:pt x="0" y="0"/>
                    </a:moveTo>
                    <a:lnTo>
                      <a:pt x="4326" y="1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53" name="Rectangle 25"/>
              <p:cNvSpPr>
                <a:spLocks noChangeArrowheads="1"/>
              </p:cNvSpPr>
              <p:nvPr/>
            </p:nvSpPr>
            <p:spPr bwMode="auto">
              <a:xfrm>
                <a:off x="2245" y="3417"/>
                <a:ext cx="1152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6154" name="Group 26"/>
          <p:cNvGrpSpPr>
            <a:grpSpLocks/>
          </p:cNvGrpSpPr>
          <p:nvPr/>
        </p:nvGrpSpPr>
        <p:grpSpPr bwMode="auto">
          <a:xfrm>
            <a:off x="7620000" y="4191003"/>
            <a:ext cx="762000" cy="762000"/>
            <a:chOff x="4800" y="2640"/>
            <a:chExt cx="480" cy="480"/>
          </a:xfrm>
        </p:grpSpPr>
        <p:sp>
          <p:nvSpPr>
            <p:cNvPr id="176155" name="Oval 27"/>
            <p:cNvSpPr>
              <a:spLocks noChangeAspect="1" noChangeArrowheads="1"/>
            </p:cNvSpPr>
            <p:nvPr/>
          </p:nvSpPr>
          <p:spPr bwMode="auto">
            <a:xfrm>
              <a:off x="4800" y="2640"/>
              <a:ext cx="480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56" name="Text Box 28"/>
            <p:cNvSpPr txBox="1">
              <a:spLocks noChangeArrowheads="1"/>
            </p:cNvSpPr>
            <p:nvPr/>
          </p:nvSpPr>
          <p:spPr bwMode="auto">
            <a:xfrm>
              <a:off x="4908" y="2697"/>
              <a:ext cx="3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161" name="AutoShape 33"/>
          <p:cNvSpPr>
            <a:spLocks noChangeArrowheads="1"/>
          </p:cNvSpPr>
          <p:nvPr/>
        </p:nvSpPr>
        <p:spPr bwMode="auto">
          <a:xfrm>
            <a:off x="4516438" y="1700213"/>
            <a:ext cx="2863874" cy="919401"/>
          </a:xfrm>
          <a:prstGeom prst="wedgeRoundRectCallout">
            <a:avLst>
              <a:gd name="adj1" fmla="val -54195"/>
              <a:gd name="adj2" fmla="val 1346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u="sng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altLang="nl-NL" sz="2400" u="sng" err="1" smtClean="0">
                <a:latin typeface="Arial" panose="020B0604020202020204" pitchFamily="34" charset="0"/>
                <a:cs typeface="Arial" panose="020B0604020202020204" pitchFamily="34" charset="0"/>
              </a:rPr>
              <a:t>spanningsbronn</a:t>
            </a:r>
            <a:endParaRPr lang="nl-NL" altLang="nl-NL" sz="24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62" name="AutoShape 34"/>
          <p:cNvSpPr>
            <a:spLocks noChangeArrowheads="1"/>
          </p:cNvSpPr>
          <p:nvPr/>
        </p:nvSpPr>
        <p:spPr bwMode="auto">
          <a:xfrm>
            <a:off x="5508625" y="2349500"/>
            <a:ext cx="2477294" cy="510778"/>
          </a:xfrm>
          <a:prstGeom prst="wedgeRoundRectCallout">
            <a:avLst>
              <a:gd name="adj1" fmla="val -84040"/>
              <a:gd name="adj2" fmla="val 54501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</a:p>
        </p:txBody>
      </p:sp>
      <p:grpSp>
        <p:nvGrpSpPr>
          <p:cNvPr id="176163" name="Group 35"/>
          <p:cNvGrpSpPr>
            <a:grpSpLocks/>
          </p:cNvGrpSpPr>
          <p:nvPr/>
        </p:nvGrpSpPr>
        <p:grpSpPr bwMode="auto">
          <a:xfrm>
            <a:off x="2339975" y="3216278"/>
            <a:ext cx="762000" cy="762000"/>
            <a:chOff x="4800" y="2640"/>
            <a:chExt cx="480" cy="480"/>
          </a:xfrm>
        </p:grpSpPr>
        <p:sp>
          <p:nvSpPr>
            <p:cNvPr id="176164" name="Oval 36"/>
            <p:cNvSpPr>
              <a:spLocks noChangeAspect="1" noChangeArrowheads="1"/>
            </p:cNvSpPr>
            <p:nvPr/>
          </p:nvSpPr>
          <p:spPr bwMode="auto">
            <a:xfrm>
              <a:off x="4800" y="2640"/>
              <a:ext cx="480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65" name="Text Box 37"/>
            <p:cNvSpPr txBox="1">
              <a:spLocks noChangeArrowheads="1"/>
            </p:cNvSpPr>
            <p:nvPr/>
          </p:nvSpPr>
          <p:spPr bwMode="auto">
            <a:xfrm>
              <a:off x="4898" y="2657"/>
              <a:ext cx="3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166" name="Group 38"/>
          <p:cNvGrpSpPr>
            <a:grpSpLocks/>
          </p:cNvGrpSpPr>
          <p:nvPr/>
        </p:nvGrpSpPr>
        <p:grpSpPr bwMode="auto">
          <a:xfrm>
            <a:off x="730250" y="4025903"/>
            <a:ext cx="762000" cy="762000"/>
            <a:chOff x="4800" y="2640"/>
            <a:chExt cx="480" cy="480"/>
          </a:xfrm>
        </p:grpSpPr>
        <p:sp>
          <p:nvSpPr>
            <p:cNvPr id="176167" name="Oval 39"/>
            <p:cNvSpPr>
              <a:spLocks noChangeAspect="1" noChangeArrowheads="1"/>
            </p:cNvSpPr>
            <p:nvPr/>
          </p:nvSpPr>
          <p:spPr bwMode="auto">
            <a:xfrm>
              <a:off x="4800" y="2640"/>
              <a:ext cx="480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68" name="Text Box 40"/>
            <p:cNvSpPr txBox="1">
              <a:spLocks noChangeArrowheads="1"/>
            </p:cNvSpPr>
            <p:nvPr/>
          </p:nvSpPr>
          <p:spPr bwMode="auto">
            <a:xfrm>
              <a:off x="4888" y="2677"/>
              <a:ext cx="3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170" name="AutoShape 42"/>
          <p:cNvSpPr>
            <a:spLocks noChangeArrowheads="1"/>
          </p:cNvSpPr>
          <p:nvPr/>
        </p:nvSpPr>
        <p:spPr bwMode="auto">
          <a:xfrm>
            <a:off x="107951" y="1087438"/>
            <a:ext cx="4679945" cy="919401"/>
          </a:xfrm>
          <a:prstGeom prst="wedgeRoundRectCallout">
            <a:avLst>
              <a:gd name="adj1" fmla="val 111343"/>
              <a:gd name="adj2" fmla="val 29512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ampèremeter moet in serie met de weerstand staan.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171" name="Group 43"/>
          <p:cNvGrpSpPr>
            <a:grpSpLocks/>
          </p:cNvGrpSpPr>
          <p:nvPr/>
        </p:nvGrpSpPr>
        <p:grpSpPr bwMode="auto">
          <a:xfrm>
            <a:off x="1936749" y="5260975"/>
            <a:ext cx="876299" cy="762000"/>
            <a:chOff x="4864" y="2668"/>
            <a:chExt cx="552" cy="4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6172" name="Oval 44"/>
            <p:cNvSpPr>
              <a:spLocks noChangeAspect="1" noChangeArrowheads="1"/>
            </p:cNvSpPr>
            <p:nvPr/>
          </p:nvSpPr>
          <p:spPr bwMode="auto">
            <a:xfrm>
              <a:off x="4864" y="2668"/>
              <a:ext cx="480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73" name="Text Box 45"/>
            <p:cNvSpPr txBox="1">
              <a:spLocks noChangeArrowheads="1"/>
            </p:cNvSpPr>
            <p:nvPr/>
          </p:nvSpPr>
          <p:spPr bwMode="auto">
            <a:xfrm>
              <a:off x="4896" y="2683"/>
              <a:ext cx="5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smtClean="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174" name="Rectangle 46"/>
          <p:cNvSpPr>
            <a:spLocks noChangeArrowheads="1"/>
          </p:cNvSpPr>
          <p:nvPr/>
        </p:nvSpPr>
        <p:spPr bwMode="auto">
          <a:xfrm>
            <a:off x="3709395" y="5485358"/>
            <a:ext cx="25209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</a:p>
        </p:txBody>
      </p:sp>
      <p:sp>
        <p:nvSpPr>
          <p:cNvPr id="176175" name="Rectangle 4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hebben </a:t>
            </a:r>
            <a:r>
              <a:rPr lang="nl-NL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elektronicamonteurs </a:t>
            </a:r>
            <a:r>
              <a: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“hekel” aan </a:t>
            </a:r>
            <a:r>
              <a:rPr lang="nl-NL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gebruik van een </a:t>
            </a:r>
            <a:r>
              <a: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ampèremeter?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ctieknop: Verder of Volgende 4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159" name="AutoShape 31"/>
          <p:cNvSpPr>
            <a:spLocks noChangeArrowheads="1"/>
          </p:cNvSpPr>
          <p:nvPr/>
        </p:nvSpPr>
        <p:spPr bwMode="auto">
          <a:xfrm>
            <a:off x="1115616" y="635660"/>
            <a:ext cx="3455988" cy="2553891"/>
          </a:xfrm>
          <a:prstGeom prst="wedgeRoundRectCallout">
            <a:avLst>
              <a:gd name="adj1" fmla="val 140058"/>
              <a:gd name="adj2" fmla="val 1171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ampèremeter moet in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serie met de weerstand.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De stroom moet er door. Zijn weerstand is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nul.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60" name="AutoShape 32"/>
          <p:cNvSpPr>
            <a:spLocks noChangeArrowheads="1"/>
          </p:cNvSpPr>
          <p:nvPr/>
        </p:nvSpPr>
        <p:spPr bwMode="auto">
          <a:xfrm>
            <a:off x="5364163" y="188913"/>
            <a:ext cx="3455987" cy="2962513"/>
          </a:xfrm>
          <a:prstGeom prst="wedgeRoundRectCallout">
            <a:avLst>
              <a:gd name="adj1" fmla="val -67696"/>
              <a:gd name="adj2" fmla="val 8473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voltmeter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moet parallel aan de weerstand.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De stroom kan er niet door. Zijn weerstand is dus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oneindig groot.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44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  <p:bldP spid="176161" grpId="0" animBg="1"/>
      <p:bldP spid="176162" grpId="0" animBg="1"/>
      <p:bldP spid="176170" grpId="0" animBg="1"/>
      <p:bldP spid="176174" grpId="0" autoUpdateAnimBg="0"/>
      <p:bldP spid="176175" grpId="0" autoUpdateAnimBg="0"/>
      <p:bldP spid="176159" grpId="0" animBg="1"/>
      <p:bldP spid="1761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39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nl-NL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je een schakeling?</a:t>
            </a:r>
          </a:p>
        </p:txBody>
      </p:sp>
      <p:sp>
        <p:nvSpPr>
          <p:cNvPr id="200728" name="Text Box 24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0" y="373697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Nummer </a:t>
            </a: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eerst alle draden </a:t>
            </a:r>
            <a:r>
              <a:rPr lang="nl-NL" altLang="nl-NL" sz="3200" i="1">
                <a:latin typeface="Arial" panose="020B0604020202020204" pitchFamily="34" charset="0"/>
                <a:cs typeface="Arial" panose="020B0604020202020204" pitchFamily="34" charset="0"/>
              </a:rPr>
              <a:t>van de stroomkring</a:t>
            </a: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Begin met de +pool van de spanningsbron.</a:t>
            </a:r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4500700" y="1504732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8526463" y="1457107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5835787" y="2825532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7523300" y="2835057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0" y="47369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2. Nummer daarna de draden naar de voltmeter</a:t>
            </a:r>
          </a:p>
        </p:txBody>
      </p:sp>
      <p:sp>
        <p:nvSpPr>
          <p:cNvPr id="200737" name="Text Box 33"/>
          <p:cNvSpPr txBox="1">
            <a:spLocks noChangeArrowheads="1"/>
          </p:cNvSpPr>
          <p:nvPr/>
        </p:nvSpPr>
        <p:spPr bwMode="auto">
          <a:xfrm>
            <a:off x="0" y="5244532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3. Zet alle onderdelen op je tafel, net als in de tekening.</a:t>
            </a:r>
          </a:p>
        </p:txBody>
      </p:sp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4. Breng de draden aan in de volgorde 1 t/m </a:t>
            </a:r>
            <a:r>
              <a:rPr lang="nl-NL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ctieknop: Verder of Volgende 3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0731" name="Text Box 27"/>
          <p:cNvSpPr txBox="1">
            <a:spLocks noChangeArrowheads="1"/>
          </p:cNvSpPr>
          <p:nvPr/>
        </p:nvSpPr>
        <p:spPr bwMode="auto">
          <a:xfrm>
            <a:off x="5877498" y="324566"/>
            <a:ext cx="433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4489588" y="409326"/>
            <a:ext cx="4506913" cy="3348724"/>
            <a:chOff x="4457701" y="212726"/>
            <a:chExt cx="4506913" cy="3608388"/>
          </a:xfrm>
        </p:grpSpPr>
        <p:grpSp>
          <p:nvGrpSpPr>
            <p:cNvPr id="200706" name="Group 2"/>
            <p:cNvGrpSpPr>
              <a:grpSpLocks/>
            </p:cNvGrpSpPr>
            <p:nvPr/>
          </p:nvGrpSpPr>
          <p:grpSpPr bwMode="auto">
            <a:xfrm>
              <a:off x="4457701" y="212726"/>
              <a:ext cx="4506913" cy="3608388"/>
              <a:chOff x="2717" y="233"/>
              <a:chExt cx="2839" cy="2273"/>
            </a:xfrm>
          </p:grpSpPr>
          <p:grpSp>
            <p:nvGrpSpPr>
              <p:cNvPr id="200707" name="Group 3"/>
              <p:cNvGrpSpPr>
                <a:grpSpLocks/>
              </p:cNvGrpSpPr>
              <p:nvPr/>
            </p:nvGrpSpPr>
            <p:grpSpPr bwMode="auto">
              <a:xfrm>
                <a:off x="2717" y="233"/>
                <a:ext cx="2839" cy="1740"/>
                <a:chOff x="2717" y="233"/>
                <a:chExt cx="2839" cy="1740"/>
              </a:xfrm>
            </p:grpSpPr>
            <p:grpSp>
              <p:nvGrpSpPr>
                <p:cNvPr id="200708" name="Group 4"/>
                <p:cNvGrpSpPr>
                  <a:grpSpLocks/>
                </p:cNvGrpSpPr>
                <p:nvPr/>
              </p:nvGrpSpPr>
              <p:grpSpPr bwMode="auto">
                <a:xfrm>
                  <a:off x="2717" y="233"/>
                  <a:ext cx="2839" cy="1740"/>
                  <a:chOff x="1289" y="2517"/>
                  <a:chExt cx="2839" cy="1740"/>
                </a:xfrm>
              </p:grpSpPr>
              <p:sp>
                <p:nvSpPr>
                  <p:cNvPr id="200709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89" y="2832"/>
                    <a:ext cx="36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710" name="Freeform 6"/>
                  <p:cNvSpPr>
                    <a:spLocks/>
                  </p:cNvSpPr>
                  <p:nvPr/>
                </p:nvSpPr>
                <p:spPr bwMode="auto">
                  <a:xfrm>
                    <a:off x="1296" y="2832"/>
                    <a:ext cx="1" cy="1248"/>
                  </a:xfrm>
                  <a:custGeom>
                    <a:avLst/>
                    <a:gdLst>
                      <a:gd name="T0" fmla="*/ 0 w 1"/>
                      <a:gd name="T1" fmla="*/ 0 h 1248"/>
                      <a:gd name="T2" fmla="*/ 0 w 1"/>
                      <a:gd name="T3" fmla="*/ 1248 h 1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48">
                        <a:moveTo>
                          <a:pt x="0" y="0"/>
                        </a:moveTo>
                        <a:lnTo>
                          <a:pt x="0" y="1248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711" name="Freeform 7"/>
                  <p:cNvSpPr>
                    <a:spLocks/>
                  </p:cNvSpPr>
                  <p:nvPr/>
                </p:nvSpPr>
                <p:spPr bwMode="auto">
                  <a:xfrm>
                    <a:off x="1296" y="4081"/>
                    <a:ext cx="1299" cy="2"/>
                  </a:xfrm>
                  <a:custGeom>
                    <a:avLst/>
                    <a:gdLst>
                      <a:gd name="T0" fmla="*/ 1299 w 1299"/>
                      <a:gd name="T1" fmla="*/ 2 h 2"/>
                      <a:gd name="T2" fmla="*/ 0 w 1299"/>
                      <a:gd name="T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99" h="2">
                        <a:moveTo>
                          <a:pt x="1299" y="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712" name="Freeform 8"/>
                  <p:cNvSpPr>
                    <a:spLocks/>
                  </p:cNvSpPr>
                  <p:nvPr/>
                </p:nvSpPr>
                <p:spPr bwMode="auto">
                  <a:xfrm>
                    <a:off x="2985" y="4080"/>
                    <a:ext cx="1143" cy="1"/>
                  </a:xfrm>
                  <a:custGeom>
                    <a:avLst/>
                    <a:gdLst>
                      <a:gd name="T0" fmla="*/ 0 w 1143"/>
                      <a:gd name="T1" fmla="*/ 0 h 1"/>
                      <a:gd name="T2" fmla="*/ 1143 w 114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143" h="1">
                        <a:moveTo>
                          <a:pt x="0" y="0"/>
                        </a:moveTo>
                        <a:lnTo>
                          <a:pt x="1143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713" name="Freeform 9"/>
                  <p:cNvSpPr>
                    <a:spLocks/>
                  </p:cNvSpPr>
                  <p:nvPr/>
                </p:nvSpPr>
                <p:spPr bwMode="auto">
                  <a:xfrm>
                    <a:off x="2688" y="2832"/>
                    <a:ext cx="1440" cy="1"/>
                  </a:xfrm>
                  <a:custGeom>
                    <a:avLst/>
                    <a:gdLst>
                      <a:gd name="T0" fmla="*/ 0 w 1440"/>
                      <a:gd name="T1" fmla="*/ 0 h 1"/>
                      <a:gd name="T2" fmla="*/ 1440 w 1440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440" h="1">
                        <a:moveTo>
                          <a:pt x="0" y="0"/>
                        </a:moveTo>
                        <a:lnTo>
                          <a:pt x="144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7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32"/>
                    <a:ext cx="0" cy="12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0071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592" y="2517"/>
                    <a:ext cx="480" cy="507"/>
                    <a:chOff x="2592" y="2135"/>
                    <a:chExt cx="480" cy="507"/>
                  </a:xfrm>
                </p:grpSpPr>
                <p:sp>
                  <p:nvSpPr>
                    <p:cNvPr id="20071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592" y="2279"/>
                      <a:ext cx="1" cy="363"/>
                    </a:xfrm>
                    <a:custGeom>
                      <a:avLst/>
                      <a:gdLst>
                        <a:gd name="T0" fmla="*/ 0 w 1"/>
                        <a:gd name="T1" fmla="*/ 0 h 363"/>
                        <a:gd name="T2" fmla="*/ 1 w 1"/>
                        <a:gd name="T3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63">
                          <a:moveTo>
                            <a:pt x="0" y="0"/>
                          </a:moveTo>
                          <a:lnTo>
                            <a:pt x="1" y="36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71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688" y="2378"/>
                      <a:ext cx="1" cy="168"/>
                    </a:xfrm>
                    <a:custGeom>
                      <a:avLst/>
                      <a:gdLst>
                        <a:gd name="T0" fmla="*/ 0 w 1"/>
                        <a:gd name="T1" fmla="*/ 0 h 168"/>
                        <a:gd name="T2" fmla="*/ 1 w 1"/>
                        <a:gd name="T3" fmla="*/ 168 h 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68">
                          <a:moveTo>
                            <a:pt x="0" y="0"/>
                          </a:moveTo>
                          <a:lnTo>
                            <a:pt x="1" y="168"/>
                          </a:lnTo>
                        </a:path>
                      </a:pathLst>
                    </a:custGeom>
                    <a:noFill/>
                    <a:ln w="762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719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6" y="2135"/>
                      <a:ext cx="336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NL" altLang="nl-N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00720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3873"/>
                    <a:ext cx="384" cy="384"/>
                  </a:xfrm>
                  <a:prstGeom prst="flowChartSummingJunction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3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072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3" y="338"/>
                  <a:ext cx="408" cy="40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72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59" y="334"/>
                  <a:ext cx="31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32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200723" name="Group 19"/>
              <p:cNvGrpSpPr>
                <a:grpSpLocks/>
              </p:cNvGrpSpPr>
              <p:nvPr/>
            </p:nvGrpSpPr>
            <p:grpSpPr bwMode="auto">
              <a:xfrm>
                <a:off x="3809" y="1794"/>
                <a:ext cx="829" cy="712"/>
                <a:chOff x="3865" y="2160"/>
                <a:chExt cx="829" cy="712"/>
              </a:xfrm>
            </p:grpSpPr>
            <p:sp>
              <p:nvSpPr>
                <p:cNvPr id="200724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078" y="2464"/>
                  <a:ext cx="408" cy="40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725" name="Freeform 21"/>
                <p:cNvSpPr>
                  <a:spLocks/>
                </p:cNvSpPr>
                <p:nvPr/>
              </p:nvSpPr>
              <p:spPr bwMode="auto">
                <a:xfrm flipV="1">
                  <a:off x="3865" y="2160"/>
                  <a:ext cx="218" cy="507"/>
                </a:xfrm>
                <a:custGeom>
                  <a:avLst/>
                  <a:gdLst>
                    <a:gd name="T0" fmla="*/ 221 w 221"/>
                    <a:gd name="T1" fmla="*/ 2 h 704"/>
                    <a:gd name="T2" fmla="*/ 0 w 221"/>
                    <a:gd name="T3" fmla="*/ 0 h 704"/>
                    <a:gd name="T4" fmla="*/ 0 w 221"/>
                    <a:gd name="T5" fmla="*/ 704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1" h="704">
                      <a:moveTo>
                        <a:pt x="221" y="2"/>
                      </a:moveTo>
                      <a:lnTo>
                        <a:pt x="0" y="0"/>
                      </a:lnTo>
                      <a:lnTo>
                        <a:pt x="0" y="704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726" name="Freeform 22"/>
                <p:cNvSpPr>
                  <a:spLocks/>
                </p:cNvSpPr>
                <p:nvPr/>
              </p:nvSpPr>
              <p:spPr bwMode="auto">
                <a:xfrm flipV="1">
                  <a:off x="4496" y="2160"/>
                  <a:ext cx="198" cy="507"/>
                </a:xfrm>
                <a:custGeom>
                  <a:avLst/>
                  <a:gdLst>
                    <a:gd name="T0" fmla="*/ 0 w 201"/>
                    <a:gd name="T1" fmla="*/ 0 h 704"/>
                    <a:gd name="T2" fmla="*/ 201 w 201"/>
                    <a:gd name="T3" fmla="*/ 0 h 704"/>
                    <a:gd name="T4" fmla="*/ 201 w 201"/>
                    <a:gd name="T5" fmla="*/ 704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" h="704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201" y="704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0727" name="Text Box 23"/>
              <p:cNvSpPr txBox="1">
                <a:spLocks noChangeArrowheads="1"/>
              </p:cNvSpPr>
              <p:nvPr/>
            </p:nvSpPr>
            <p:spPr bwMode="auto">
              <a:xfrm>
                <a:off x="4081" y="2123"/>
                <a:ext cx="31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320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38" name="Line 5"/>
            <p:cNvSpPr>
              <a:spLocks noChangeShapeType="1"/>
            </p:cNvSpPr>
            <p:nvPr/>
          </p:nvSpPr>
          <p:spPr bwMode="auto">
            <a:xfrm flipH="1">
              <a:off x="5708362" y="707528"/>
              <a:ext cx="82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407751" y="564018"/>
            <a:ext cx="3350156" cy="3233332"/>
            <a:chOff x="407751" y="564018"/>
            <a:chExt cx="3350156" cy="3233332"/>
          </a:xfrm>
          <a:solidFill>
            <a:schemeClr val="bg1">
              <a:lumMod val="75000"/>
            </a:schemeClr>
          </a:solidFill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51" y="564018"/>
              <a:ext cx="3348000" cy="2850773"/>
            </a:xfrm>
            <a:prstGeom prst="rect">
              <a:avLst/>
            </a:prstGeom>
            <a:grpFill/>
            <a:ln w="12700">
              <a:noFill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409907" y="3335685"/>
              <a:ext cx="3348000" cy="461665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Zo moet het worden.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758105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8" grpId="0"/>
      <p:bldP spid="200730" grpId="0"/>
      <p:bldP spid="200732" grpId="0"/>
      <p:bldP spid="200733" grpId="0"/>
      <p:bldP spid="200734" grpId="0"/>
      <p:bldP spid="200735" grpId="0"/>
      <p:bldP spid="200736" grpId="0"/>
      <p:bldP spid="200737" grpId="0"/>
      <p:bldP spid="200738" grpId="0"/>
      <p:bldP spid="2007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03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60390"/>
              </p:ext>
            </p:extLst>
          </p:nvPr>
        </p:nvGraphicFramePr>
        <p:xfrm>
          <a:off x="3648074" y="1051875"/>
          <a:ext cx="5643562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Grafiek" r:id="rId4" imgW="4772025" imgH="3724275" progId="Excel.Chart.8">
                  <p:embed/>
                </p:oleObj>
              </mc:Choice>
              <mc:Fallback>
                <p:oleObj name="Grafiek" r:id="rId4" imgW="4772025" imgH="37242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4" y="1051875"/>
                        <a:ext cx="5643562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wet van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Ohm 1/2: 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waarnemingen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13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59755"/>
              </p:ext>
            </p:extLst>
          </p:nvPr>
        </p:nvGraphicFramePr>
        <p:xfrm>
          <a:off x="0" y="1117099"/>
          <a:ext cx="2051050" cy="3629027"/>
        </p:xfrm>
        <a:graphic>
          <a:graphicData uri="http://schemas.openxmlformats.org/drawingml/2006/table">
            <a:tbl>
              <a:tblPr/>
              <a:tblGrid>
                <a:gridCol w="1042988"/>
                <a:gridCol w="1008062"/>
              </a:tblGrid>
              <a:tr h="69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(V)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136" name="Group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202704"/>
                  </p:ext>
                </p:extLst>
              </p:nvPr>
            </p:nvGraphicFramePr>
            <p:xfrm>
              <a:off x="2111375" y="1117099"/>
              <a:ext cx="1431925" cy="3629027"/>
            </p:xfrm>
            <a:graphic>
              <a:graphicData uri="http://schemas.openxmlformats.org/drawingml/2006/table">
                <a:tbl>
                  <a:tblPr/>
                  <a:tblGrid>
                    <a:gridCol w="1431925"/>
                  </a:tblGrid>
                  <a:tr h="6905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kumimoji="0" lang="nl-NL" altLang="nl-NL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nl-NL" altLang="nl-NL" sz="32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nl-NL" altLang="nl-NL" sz="32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U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nl-NL" altLang="nl-NL" sz="32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I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kumimoji="0" lang="nl-NL" altLang="nl-NL" sz="3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308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15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429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46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3136" name="Group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202704"/>
                  </p:ext>
                </p:extLst>
              </p:nvPr>
            </p:nvGraphicFramePr>
            <p:xfrm>
              <a:off x="2111375" y="1117099"/>
              <a:ext cx="1431925" cy="3629027"/>
            </p:xfrm>
            <a:graphic>
              <a:graphicData uri="http://schemas.openxmlformats.org/drawingml/2006/table">
                <a:tbl>
                  <a:tblPr/>
                  <a:tblGrid>
                    <a:gridCol w="1431925"/>
                  </a:tblGrid>
                  <a:tr h="690563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6"/>
                          <a:stretch>
                            <a:fillRect l="-6383" r="-426" b="-430973"/>
                          </a:stretch>
                        </a:blipFill>
                      </a:tcPr>
                    </a:tc>
                  </a:tr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308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15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429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46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19049" y="4881563"/>
            <a:ext cx="3778599" cy="919401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U 2x zo groot wordt, dan wordt I?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eknop: Verder of Volgende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0" y="543303"/>
            <a:ext cx="913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en schakeling zijn U en I gemeten (zie tabel en grafiek)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41"/>
          <p:cNvSpPr>
            <a:spLocks noChangeArrowheads="1"/>
          </p:cNvSpPr>
          <p:nvPr/>
        </p:nvSpPr>
        <p:spPr bwMode="auto">
          <a:xfrm>
            <a:off x="28574" y="5025809"/>
            <a:ext cx="3619500" cy="897683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U 2x zo groot wordt, dan wordt I 2x zo groot.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28574" y="5211070"/>
            <a:ext cx="3769073" cy="489060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verband heet?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1"/>
          <p:cNvSpPr>
            <a:spLocks noChangeArrowheads="1"/>
          </p:cNvSpPr>
          <p:nvPr/>
        </p:nvSpPr>
        <p:spPr bwMode="auto">
          <a:xfrm>
            <a:off x="28574" y="5392253"/>
            <a:ext cx="4019550" cy="489060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verband heet evenredig.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>
            <a:off x="30215" y="5898776"/>
            <a:ext cx="4215704" cy="489060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grafiek van I en U is?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41381" y="6295077"/>
            <a:ext cx="8239019" cy="489060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grafiek van I en U is een rechte lijn door de oorsprong.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30215" y="5556434"/>
            <a:ext cx="6168918" cy="489060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verhouding tussen U en I is?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30214" y="6045494"/>
            <a:ext cx="7589785" cy="489060"/>
          </a:xfrm>
          <a:prstGeom prst="wedgeRoundRectCallout">
            <a:avLst>
              <a:gd name="adj1" fmla="val -49596"/>
              <a:gd name="adj2" fmla="val -192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verhouding tussen U en I is constant!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705224" y="5824640"/>
            <a:ext cx="474385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verhouding tussen U en I noemen we R (de weerstand).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877622" y="1313955"/>
            <a:ext cx="77045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R</a:t>
            </a:r>
            <a:endParaRPr lang="nl-NL" sz="240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724274" y="5729390"/>
            <a:ext cx="474385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In kolom drie is de verhouding tussen U en I berekend.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564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103" grpId="0"/>
      <p:bldP spid="43040" grpId="0" autoUpdateAnimBg="0"/>
      <p:bldP spid="43049" grpId="0" animBg="1"/>
      <p:bldP spid="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-19050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wet van 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Ohm 2/2: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theorie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eknop: Verder of Volgende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3644385" y="588004"/>
                <a:ext cx="2375415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2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2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R ofwel:</a:t>
                </a:r>
                <a:endParaRPr lang="nl-NL" sz="320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85" y="588004"/>
                <a:ext cx="2375415" cy="642612"/>
              </a:xfrm>
              <a:prstGeom prst="rect">
                <a:avLst/>
              </a:prstGeom>
              <a:blipFill rotWithShape="1">
                <a:blip r:embed="rId4"/>
                <a:stretch>
                  <a:fillRect t="-12264" r="-2308" b="-207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2"/>
          <p:cNvSpPr txBox="1">
            <a:spLocks noChangeArrowheads="1"/>
          </p:cNvSpPr>
          <p:nvPr/>
        </p:nvSpPr>
        <p:spPr bwMode="auto">
          <a:xfrm>
            <a:off x="-19051" y="650648"/>
            <a:ext cx="4762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wet van Ohm </a:t>
            </a:r>
            <a:r>
              <a:rPr lang="en-US" altLang="nl-NL" sz="28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luidt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  <a:endParaRPr lang="nl-NL" altLang="nl-NL" sz="28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 bwMode="auto">
          <a:xfrm>
            <a:off x="-19050" y="116886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8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 = </a:t>
            </a:r>
            <a:r>
              <a:rPr lang="en-US" altLang="nl-NL" sz="2800" kern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I.R</a:t>
            </a:r>
            <a:r>
              <a:rPr lang="en-US" altLang="nl-NL" sz="28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</a:t>
            </a:r>
            <a:r>
              <a:rPr lang="en-US" altLang="nl-NL" sz="28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Binas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Tabel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35D</a:t>
            </a:r>
            <a:endParaRPr lang="nl-NL" altLang="nl-NL" sz="28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2"/>
          <p:cNvSpPr txBox="1">
            <a:spLocks noChangeArrowheads="1"/>
          </p:cNvSpPr>
          <p:nvPr/>
        </p:nvSpPr>
        <p:spPr bwMode="auto">
          <a:xfrm>
            <a:off x="-19050" y="1687088"/>
            <a:ext cx="508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 is de spanning in Volt (V)</a:t>
            </a:r>
            <a:endParaRPr lang="nl-NL" altLang="nl-NL" sz="28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2"/>
          <p:cNvSpPr txBox="1">
            <a:spLocks noChangeArrowheads="1"/>
          </p:cNvSpPr>
          <p:nvPr/>
        </p:nvSpPr>
        <p:spPr bwMode="auto">
          <a:xfrm>
            <a:off x="-19050" y="2205308"/>
            <a:ext cx="7753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 is de </a:t>
            </a:r>
            <a:r>
              <a:rPr lang="en-US" altLang="nl-NL" sz="28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stroomsterkte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Ampere (A)</a:t>
            </a:r>
            <a:endParaRPr lang="nl-NL" altLang="nl-NL" sz="28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 txBox="1">
            <a:spLocks noChangeArrowheads="1"/>
          </p:cNvSpPr>
          <p:nvPr/>
        </p:nvSpPr>
        <p:spPr bwMode="auto">
          <a:xfrm>
            <a:off x="-19050" y="2723528"/>
            <a:ext cx="508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 is de </a:t>
            </a:r>
            <a:r>
              <a:rPr lang="en-US" altLang="nl-NL" sz="28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Ohm (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r>
              <a:rPr lang="en-US" altLang="nl-NL" sz="28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nl-NL" altLang="nl-NL" sz="28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19050" y="3241747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3200" kern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[U] </a:t>
            </a:r>
            <a:r>
              <a:rPr lang="en-US" altLang="nl-NL" sz="3200" ker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</a:t>
            </a:r>
            <a:r>
              <a:rPr lang="en-US" altLang="nl-NL" sz="3200" kern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[I].[R] → </a:t>
            </a:r>
            <a:endParaRPr lang="nl-NL" sz="3200"/>
          </a:p>
        </p:txBody>
      </p:sp>
      <p:sp>
        <p:nvSpPr>
          <p:cNvPr id="34" name="Rechthoek 33"/>
          <p:cNvSpPr/>
          <p:nvPr/>
        </p:nvSpPr>
        <p:spPr>
          <a:xfrm>
            <a:off x="2628900" y="3252953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3200" kern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[R] </a:t>
            </a:r>
            <a:r>
              <a:rPr lang="en-US" altLang="nl-NL" sz="3200" ker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</a:t>
            </a:r>
            <a:r>
              <a:rPr lang="en-US" altLang="nl-NL" sz="3200" kern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[U]/[I] → </a:t>
            </a:r>
            <a:endParaRPr lang="nl-NL" sz="3200"/>
          </a:p>
        </p:txBody>
      </p:sp>
      <p:sp>
        <p:nvSpPr>
          <p:cNvPr id="35" name="Rechthoek 34"/>
          <p:cNvSpPr/>
          <p:nvPr/>
        </p:nvSpPr>
        <p:spPr>
          <a:xfrm>
            <a:off x="5889740" y="3267896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3200" kern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V/A</a:t>
            </a:r>
            <a:endParaRPr lang="nl-NL" sz="3200"/>
          </a:p>
        </p:txBody>
      </p:sp>
      <p:sp>
        <p:nvSpPr>
          <p:cNvPr id="36" name="Rechthoek 35"/>
          <p:cNvSpPr/>
          <p:nvPr/>
        </p:nvSpPr>
        <p:spPr>
          <a:xfrm>
            <a:off x="5238750" y="3241746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32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=</a:t>
            </a:r>
            <a:endParaRPr lang="nl-NL" sz="3200">
              <a:solidFill>
                <a:srgbClr val="FF0000"/>
              </a:solidFill>
            </a:endParaRPr>
          </a:p>
        </p:txBody>
      </p:sp>
      <p:sp>
        <p:nvSpPr>
          <p:cNvPr id="37" name="Rectangle 32"/>
          <p:cNvSpPr txBox="1">
            <a:spLocks noChangeArrowheads="1"/>
          </p:cNvSpPr>
          <p:nvPr/>
        </p:nvSpPr>
        <p:spPr bwMode="auto">
          <a:xfrm>
            <a:off x="-34810" y="4128537"/>
            <a:ext cx="9124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Voorbeeld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algn="l">
              <a:buClr>
                <a:srgbClr val="FF3300"/>
              </a:buClr>
            </a:pP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zaklamp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loopt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door 3,0 V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lampje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0,040 A.</a:t>
            </a:r>
          </a:p>
          <a:p>
            <a:pPr algn="l">
              <a:buClr>
                <a:srgbClr val="FF3300"/>
              </a:buClr>
            </a:pP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2"/>
          <p:cNvSpPr txBox="1">
            <a:spLocks noChangeArrowheads="1"/>
          </p:cNvSpPr>
          <p:nvPr/>
        </p:nvSpPr>
        <p:spPr bwMode="auto">
          <a:xfrm>
            <a:off x="-34810" y="5378169"/>
            <a:ext cx="912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Geg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.: U = 3,0 V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 = 0,040 A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2"/>
          <p:cNvSpPr txBox="1">
            <a:spLocks noChangeArrowheads="1"/>
          </p:cNvSpPr>
          <p:nvPr/>
        </p:nvSpPr>
        <p:spPr bwMode="auto">
          <a:xfrm>
            <a:off x="-34810" y="5889137"/>
            <a:ext cx="912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Gevr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.: R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2"/>
          <p:cNvSpPr txBox="1">
            <a:spLocks noChangeArrowheads="1"/>
          </p:cNvSpPr>
          <p:nvPr/>
        </p:nvSpPr>
        <p:spPr bwMode="auto">
          <a:xfrm>
            <a:off x="-34810" y="6400106"/>
            <a:ext cx="2810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Opl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.: U =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I.R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→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2"/>
          <p:cNvSpPr txBox="1">
            <a:spLocks noChangeArrowheads="1"/>
          </p:cNvSpPr>
          <p:nvPr/>
        </p:nvSpPr>
        <p:spPr bwMode="auto">
          <a:xfrm>
            <a:off x="2247900" y="6400106"/>
            <a:ext cx="3168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3,0 = 0.040 . R → 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2"/>
          <p:cNvSpPr txBox="1">
            <a:spLocks noChangeArrowheads="1"/>
          </p:cNvSpPr>
          <p:nvPr/>
        </p:nvSpPr>
        <p:spPr bwMode="auto">
          <a:xfrm>
            <a:off x="4899140" y="6400106"/>
            <a:ext cx="35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rgbClr val="FF3300"/>
              </a:buClr>
            </a:pP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 = 3,0/0,04 = 75 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66470" y="3842287"/>
            <a:ext cx="474385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[U] betekent: de eenheid van U.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78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 autoUpdateAnimBg="0"/>
      <p:bldP spid="2" grpId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5" grpId="0"/>
      <p:bldP spid="34" grpId="0"/>
      <p:bldP spid="35" grpId="0"/>
      <p:bldP spid="36" grpId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kstvak 49"/>
          <p:cNvSpPr txBox="1"/>
          <p:nvPr/>
        </p:nvSpPr>
        <p:spPr>
          <a:xfrm>
            <a:off x="4768253" y="4502833"/>
            <a:ext cx="402663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LDR: Light </a:t>
            </a:r>
            <a:r>
              <a:rPr lang="nl-NL" sz="2400" err="1">
                <a:latin typeface="Arial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resitor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De weerstand hangt af van 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hoeveelheid 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licht die er op valt.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2970929" y="4487317"/>
            <a:ext cx="402663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Led (light </a:t>
            </a:r>
            <a:r>
              <a:rPr lang="nl-NL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emitting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diode) laat in één richting stroom door en geeft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licht.</a:t>
            </a:r>
            <a:endParaRPr lang="nl-NL" altLang="nl-NL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ep 27"/>
          <p:cNvGrpSpPr/>
          <p:nvPr/>
        </p:nvGrpSpPr>
        <p:grpSpPr>
          <a:xfrm>
            <a:off x="590865" y="3992983"/>
            <a:ext cx="1047748" cy="2747424"/>
            <a:chOff x="590865" y="3992983"/>
            <a:chExt cx="1047748" cy="274742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0775" y="4734018"/>
              <a:ext cx="2182867" cy="700797"/>
            </a:xfrm>
            <a:prstGeom prst="rect">
              <a:avLst/>
            </a:prstGeom>
          </p:spPr>
        </p:pic>
        <p:sp>
          <p:nvSpPr>
            <p:cNvPr id="41" name="Tekstvak 40"/>
            <p:cNvSpPr txBox="1"/>
            <p:nvPr/>
          </p:nvSpPr>
          <p:spPr>
            <a:xfrm>
              <a:off x="590865" y="6278742"/>
              <a:ext cx="104774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diode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1869664" y="3899525"/>
            <a:ext cx="1074391" cy="2840882"/>
            <a:chOff x="1869664" y="3899525"/>
            <a:chExt cx="1074391" cy="2840882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664" y="3899525"/>
              <a:ext cx="1015426" cy="2437021"/>
            </a:xfrm>
            <a:prstGeom prst="rect">
              <a:avLst/>
            </a:prstGeom>
          </p:spPr>
        </p:pic>
        <p:sp>
          <p:nvSpPr>
            <p:cNvPr id="40" name="Tekstvak 39"/>
            <p:cNvSpPr txBox="1"/>
            <p:nvPr/>
          </p:nvSpPr>
          <p:spPr>
            <a:xfrm>
              <a:off x="2018960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led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953000" y="743605"/>
            <a:ext cx="3327400" cy="3146722"/>
            <a:chOff x="4953000" y="743605"/>
            <a:chExt cx="3327400" cy="3146722"/>
          </a:xfrm>
        </p:grpSpPr>
        <p:grpSp>
          <p:nvGrpSpPr>
            <p:cNvPr id="7" name="Groep 6"/>
            <p:cNvGrpSpPr/>
            <p:nvPr/>
          </p:nvGrpSpPr>
          <p:grpSpPr>
            <a:xfrm>
              <a:off x="4953000" y="743605"/>
              <a:ext cx="3327400" cy="2624732"/>
              <a:chOff x="4953000" y="743605"/>
              <a:chExt cx="3327400" cy="2624732"/>
            </a:xfrm>
          </p:grpSpPr>
          <p:pic>
            <p:nvPicPr>
              <p:cNvPr id="112664" name="Picture 24" descr="IMG_025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8" r="12421" b="59545"/>
              <a:stretch/>
            </p:blipFill>
            <p:spPr bwMode="auto">
              <a:xfrm>
                <a:off x="4953000" y="2346662"/>
                <a:ext cx="3327400" cy="1021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62" name="Picture 22" descr="IMG_025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4" r="12538" b="50000"/>
              <a:stretch/>
            </p:blipFill>
            <p:spPr bwMode="auto">
              <a:xfrm rot="10800000">
                <a:off x="4953000" y="1302543"/>
                <a:ext cx="3327400" cy="1070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2" descr="IMG_0251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1" t="63815" r="5834"/>
              <a:stretch/>
            </p:blipFill>
            <p:spPr bwMode="auto">
              <a:xfrm rot="10800000">
                <a:off x="4953000" y="743605"/>
                <a:ext cx="3327400" cy="761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kstvak 21"/>
            <p:cNvSpPr txBox="1"/>
            <p:nvPr/>
          </p:nvSpPr>
          <p:spPr>
            <a:xfrm>
              <a:off x="4957445" y="3428662"/>
              <a:ext cx="250784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koolweerstanden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-56835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ziet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uit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  <a:endParaRPr lang="nl-NL" altLang="nl-NL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 rot="-5400000">
            <a:off x="853468" y="5894141"/>
            <a:ext cx="468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 rot="16200000">
            <a:off x="2045580" y="5871057"/>
            <a:ext cx="468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/>
          <p:cNvGrpSpPr/>
          <p:nvPr/>
        </p:nvGrpSpPr>
        <p:grpSpPr>
          <a:xfrm>
            <a:off x="3289521" y="3953983"/>
            <a:ext cx="1394137" cy="2786424"/>
            <a:chOff x="3289521" y="3953983"/>
            <a:chExt cx="1394137" cy="278642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75656" y="4367848"/>
              <a:ext cx="2221867" cy="1394137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3510344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LDR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5431750" y="3926222"/>
            <a:ext cx="1247231" cy="2814185"/>
            <a:chOff x="5431750" y="3926222"/>
            <a:chExt cx="1247231" cy="2814185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50" y="3926222"/>
              <a:ext cx="1247231" cy="2249628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5597009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NTC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674" name="Groep 112673"/>
          <p:cNvGrpSpPr/>
          <p:nvPr/>
        </p:nvGrpSpPr>
        <p:grpSpPr>
          <a:xfrm>
            <a:off x="7419558" y="3999115"/>
            <a:ext cx="1213348" cy="2741292"/>
            <a:chOff x="7419558" y="3999115"/>
            <a:chExt cx="1213348" cy="2741292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558" y="3999115"/>
              <a:ext cx="1213348" cy="2176735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7558564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err="1" smtClean="0">
                  <a:latin typeface="Arial" panose="020B0604020202020204" pitchFamily="34" charset="0"/>
                  <a:cs typeface="Arial" panose="020B0604020202020204" pitchFamily="34" charset="0"/>
                </a:rPr>
                <a:t>PTC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6308" y="765175"/>
            <a:ext cx="3196335" cy="2553990"/>
            <a:chOff x="56308" y="765175"/>
            <a:chExt cx="3196335" cy="255399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" y="765175"/>
              <a:ext cx="3196335" cy="2055614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73838" y="2857500"/>
              <a:ext cx="239313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draadweerstand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675" name="Tekstvak 112674"/>
          <p:cNvSpPr txBox="1"/>
          <p:nvPr/>
        </p:nvSpPr>
        <p:spPr>
          <a:xfrm>
            <a:off x="4957445" y="4008504"/>
            <a:ext cx="355458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De kleurcode geeft de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weerstandswaarde aan.</a:t>
            </a:r>
            <a:endParaRPr lang="nl-NL" sz="2400"/>
          </a:p>
        </p:txBody>
      </p:sp>
      <p:sp>
        <p:nvSpPr>
          <p:cNvPr id="49" name="Tekstvak 48"/>
          <p:cNvSpPr txBox="1"/>
          <p:nvPr/>
        </p:nvSpPr>
        <p:spPr>
          <a:xfrm>
            <a:off x="1630819" y="4498044"/>
            <a:ext cx="301620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diode: laat in één</a:t>
            </a:r>
          </a:p>
          <a:p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richting stroom door.</a:t>
            </a:r>
            <a:endParaRPr lang="nl-NL" sz="2400"/>
          </a:p>
        </p:txBody>
      </p:sp>
      <p:sp>
        <p:nvSpPr>
          <p:cNvPr id="38" name="Tekstvak 37"/>
          <p:cNvSpPr txBox="1"/>
          <p:nvPr/>
        </p:nvSpPr>
        <p:spPr>
          <a:xfrm>
            <a:off x="3676650" y="2703550"/>
            <a:ext cx="530579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NTC en </a:t>
            </a:r>
            <a:r>
              <a:rPr lang="nl-NL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PTC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temperatuurafhankelijke weerstanden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3740678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12647" grpId="0" autoUpdateAnimBg="0"/>
      <p:bldP spid="112666" grpId="0" animBg="1"/>
      <p:bldP spid="112667" grpId="0" animBg="1"/>
      <p:bldP spid="112675" grpId="0" animBg="1"/>
      <p:bldP spid="49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86" name="AutoShape 34"/>
          <p:cNvSpPr>
            <a:spLocks noChangeArrowheads="1"/>
          </p:cNvSpPr>
          <p:nvPr/>
        </p:nvSpPr>
        <p:spPr bwMode="auto">
          <a:xfrm>
            <a:off x="5061334" y="4369668"/>
            <a:ext cx="3779837" cy="919401"/>
          </a:xfrm>
          <a:prstGeom prst="wedgeRoundRectCallout">
            <a:avLst>
              <a:gd name="adj1" fmla="val 20964"/>
              <a:gd name="adj2" fmla="val -4582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A twee maal groter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twee maal </a:t>
            </a:r>
            <a:r>
              <a:rPr lang="nl-NL" altLang="nl-NL" sz="2400" u="sng"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1773238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van: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2278063"/>
            <a:ext cx="461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 sz="2800" u="sng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lengte</a:t>
            </a:r>
            <a:r>
              <a:rPr lang="en-US" altLang="nl-NL" sz="2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ℓ (in m)</a:t>
            </a:r>
            <a:endParaRPr lang="nl-NL" altLang="nl-NL" sz="2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357563"/>
            <a:ext cx="5508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sz="2800" u="sng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doorsnede</a:t>
            </a:r>
            <a:r>
              <a:rPr lang="en-US" altLang="nl-NL" sz="2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(in m</a:t>
            </a:r>
            <a:r>
              <a:rPr lang="en-US" altLang="nl-NL" sz="2800" u="sng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440848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sz="2800" u="sng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soortelijke</a:t>
            </a:r>
            <a:r>
              <a:rPr lang="en-US" altLang="nl-NL" sz="2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ρ</a:t>
            </a:r>
            <a:r>
              <a:rPr lang="en-US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US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r>
              <a:rPr lang="en-US" altLang="nl-NL" sz="28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van </a:t>
            </a:r>
            <a:r>
              <a:rPr lang="en-US" altLang="nl-NL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draad</a:t>
            </a:r>
            <a:r>
              <a:rPr lang="en-US" alt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altLang="nl-NL" sz="3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theorie</a:t>
            </a:r>
            <a:r>
              <a:rPr lang="en-US" alt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1/5.</a:t>
            </a:r>
            <a:endParaRPr lang="nl-NL" alt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765" name="Group 13"/>
          <p:cNvGrpSpPr>
            <a:grpSpLocks/>
          </p:cNvGrpSpPr>
          <p:nvPr/>
        </p:nvGrpSpPr>
        <p:grpSpPr bwMode="auto">
          <a:xfrm>
            <a:off x="5040313" y="889000"/>
            <a:ext cx="3924300" cy="925513"/>
            <a:chOff x="2349" y="641"/>
            <a:chExt cx="2472" cy="583"/>
          </a:xfrm>
        </p:grpSpPr>
        <p:sp>
          <p:nvSpPr>
            <p:cNvPr id="74763" name="AutoShape 11"/>
            <p:cNvSpPr>
              <a:spLocks noChangeArrowheads="1"/>
            </p:cNvSpPr>
            <p:nvPr/>
          </p:nvSpPr>
          <p:spPr bwMode="auto">
            <a:xfrm rot="-6061159">
              <a:off x="3389" y="-399"/>
              <a:ext cx="391" cy="2472"/>
            </a:xfrm>
            <a:prstGeom prst="can">
              <a:avLst>
                <a:gd name="adj" fmla="val 7654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74764" name="Oval 12" descr="Brede diagonaal omhoog"/>
            <p:cNvSpPr>
              <a:spLocks noChangeArrowheads="1"/>
            </p:cNvSpPr>
            <p:nvPr/>
          </p:nvSpPr>
          <p:spPr bwMode="auto">
            <a:xfrm>
              <a:off x="2373" y="864"/>
              <a:ext cx="267" cy="360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5383213" y="1270000"/>
            <a:ext cx="3505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983413" y="1574800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ℓ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962400" y="1193800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4454525" y="16002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590646" y="5181368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-23813" y="2824163"/>
            <a:ext cx="5976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nl-NL" altLang="nl-NL" sz="28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Het </a:t>
            </a:r>
            <a:r>
              <a:rPr lang="nl-NL" altLang="nl-NL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verband tussen R en ℓ </a:t>
            </a:r>
            <a:r>
              <a:rPr lang="nl-NL" altLang="nl-NL" sz="28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nl-NL" altLang="nl-NL" sz="2800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4788024" y="2824163"/>
            <a:ext cx="269271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nl-NL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evenredig.</a:t>
            </a:r>
            <a:endParaRPr lang="nl-NL" altLang="nl-NL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-23813" y="3860800"/>
            <a:ext cx="632400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nl-NL" altLang="nl-NL" sz="28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Het </a:t>
            </a:r>
            <a:r>
              <a:rPr lang="nl-NL" altLang="nl-NL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verband tussen R en A </a:t>
            </a:r>
            <a:r>
              <a:rPr lang="nl-NL" altLang="nl-NL" sz="28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nl-NL" altLang="nl-NL" sz="2800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4900136" y="3860800"/>
            <a:ext cx="468089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nl-NL" altLang="nl-NL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omgekeerd </a:t>
            </a:r>
            <a:r>
              <a:rPr lang="nl-NL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evenredig.</a:t>
            </a:r>
            <a:endParaRPr lang="nl-NL" altLang="nl-NL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ctieknop: Verder of Volgende 2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64177" y="6005645"/>
            <a:ext cx="15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  R =</a:t>
            </a:r>
            <a:endParaRPr lang="nl-NL" sz="36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5502277" y="3342069"/>
            <a:ext cx="3425272" cy="919401"/>
          </a:xfrm>
          <a:prstGeom prst="wedgeRoundRectCallout">
            <a:avLst>
              <a:gd name="adj1" fmla="val -26354"/>
              <a:gd name="adj2" fmla="val -363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ℓ twee maal groter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twee maal groter!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648734" y="5943314"/>
            <a:ext cx="5465223" cy="646986"/>
          </a:xfrm>
          <a:prstGeom prst="wedgeRoundRectCallout">
            <a:avLst>
              <a:gd name="adj1" fmla="val -45198"/>
              <a:gd name="adj2" fmla="val 80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Dus 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ℓ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in de teller en A in de noemer!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597730" y="4959181"/>
                <a:ext cx="1444626" cy="892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359410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6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nl-NL" sz="360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RA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nl-NL" sz="3600" i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0" y="4959181"/>
                <a:ext cx="1444626" cy="892873"/>
              </a:xfrm>
              <a:prstGeom prst="rect">
                <a:avLst/>
              </a:prstGeom>
              <a:blipFill rotWithShape="1">
                <a:blip r:embed="rId4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/>
              <p:cNvSpPr txBox="1"/>
              <p:nvPr/>
            </p:nvSpPr>
            <p:spPr>
              <a:xfrm>
                <a:off x="1904843" y="5925799"/>
                <a:ext cx="1090488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box>
                  </m:oMath>
                </a14:m>
                <a:endParaRPr lang="nl-NL" sz="40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kstvak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43" y="5925799"/>
                <a:ext cx="1090488" cy="7919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7949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6" grpId="0" animBg="1"/>
      <p:bldP spid="74754" grpId="0" autoUpdateAnimBg="0"/>
      <p:bldP spid="74755" grpId="0" autoUpdateAnimBg="0"/>
      <p:bldP spid="74756" grpId="0" autoUpdateAnimBg="0"/>
      <p:bldP spid="74758" grpId="0" autoUpdateAnimBg="0"/>
      <p:bldP spid="74762" grpId="0" autoUpdateAnimBg="0"/>
      <p:bldP spid="74766" grpId="0" animBg="1"/>
      <p:bldP spid="74767" grpId="0" autoUpdateAnimBg="0"/>
      <p:bldP spid="74768" grpId="0" autoUpdateAnimBg="0"/>
      <p:bldP spid="74769" grpId="0" animBg="1"/>
      <p:bldP spid="74771" grpId="0" autoUpdateAnimBg="0"/>
      <p:bldP spid="74772" grpId="0" autoUpdateAnimBg="0"/>
      <p:bldP spid="74780" grpId="0" autoUpdateAnimBg="0"/>
      <p:bldP spid="74783" grpId="0" autoUpdateAnimBg="0"/>
      <p:bldP spid="74784" grpId="0" autoUpdateAnimBg="0"/>
      <p:bldP spid="74785" grpId="0" animBg="1"/>
      <p:bldP spid="2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07" name="Picture 387" descr="Spanningsbron, regelbaa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0713"/>
            <a:ext cx="3113087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8" y="0"/>
            <a:ext cx="89916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Spanningsbronnen 1/2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895" name="AutoShape 375"/>
          <p:cNvSpPr>
            <a:spLocks noChangeArrowheads="1"/>
          </p:cNvSpPr>
          <p:nvPr/>
        </p:nvSpPr>
        <p:spPr bwMode="auto">
          <a:xfrm>
            <a:off x="3074193" y="796132"/>
            <a:ext cx="1439863" cy="503237"/>
          </a:xfrm>
          <a:prstGeom prst="wedgeRoundRectCallout">
            <a:avLst>
              <a:gd name="adj1" fmla="val -9646"/>
              <a:gd name="adj2" fmla="val -899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1,5 V.</a:t>
            </a:r>
          </a:p>
        </p:txBody>
      </p:sp>
      <p:sp>
        <p:nvSpPr>
          <p:cNvPr id="107896" name="AutoShape 376"/>
          <p:cNvSpPr>
            <a:spLocks noChangeArrowheads="1"/>
          </p:cNvSpPr>
          <p:nvPr/>
        </p:nvSpPr>
        <p:spPr bwMode="auto">
          <a:xfrm>
            <a:off x="4991100" y="382588"/>
            <a:ext cx="4067175" cy="503238"/>
          </a:xfrm>
          <a:prstGeom prst="wedgeRoundRectCallout">
            <a:avLst>
              <a:gd name="adj1" fmla="val -8315"/>
              <a:gd name="adj2" fmla="val 3660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Regelbare spanningsbron</a:t>
            </a:r>
          </a:p>
        </p:txBody>
      </p:sp>
      <p:sp>
        <p:nvSpPr>
          <p:cNvPr id="107897" name="AutoShape 377"/>
          <p:cNvSpPr>
            <a:spLocks noChangeArrowheads="1"/>
          </p:cNvSpPr>
          <p:nvPr/>
        </p:nvSpPr>
        <p:spPr bwMode="auto">
          <a:xfrm>
            <a:off x="2428081" y="2281241"/>
            <a:ext cx="1439862" cy="503238"/>
          </a:xfrm>
          <a:prstGeom prst="wedgeRoundRectCallout">
            <a:avLst>
              <a:gd name="adj1" fmla="val -43938"/>
              <a:gd name="adj2" fmla="val 156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3,0 V.</a:t>
            </a:r>
          </a:p>
        </p:txBody>
      </p:sp>
      <p:sp>
        <p:nvSpPr>
          <p:cNvPr id="107899" name="AutoShape 379"/>
          <p:cNvSpPr>
            <a:spLocks noChangeArrowheads="1"/>
          </p:cNvSpPr>
          <p:nvPr/>
        </p:nvSpPr>
        <p:spPr bwMode="auto">
          <a:xfrm>
            <a:off x="3072606" y="3049589"/>
            <a:ext cx="1439863" cy="503237"/>
          </a:xfrm>
          <a:prstGeom prst="wedgeRoundRectCallout">
            <a:avLst>
              <a:gd name="adj1" fmla="val -32470"/>
              <a:gd name="adj2" fmla="val 2003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4,5 V.</a:t>
            </a:r>
          </a:p>
        </p:txBody>
      </p:sp>
      <p:sp>
        <p:nvSpPr>
          <p:cNvPr id="107900" name="AutoShape 380"/>
          <p:cNvSpPr>
            <a:spLocks noChangeArrowheads="1"/>
          </p:cNvSpPr>
          <p:nvPr/>
        </p:nvSpPr>
        <p:spPr bwMode="auto">
          <a:xfrm>
            <a:off x="3156743" y="4006852"/>
            <a:ext cx="1439862" cy="503237"/>
          </a:xfrm>
          <a:prstGeom prst="wedgeRoundRectCallout">
            <a:avLst>
              <a:gd name="adj1" fmla="val -41400"/>
              <a:gd name="adj2" fmla="val 320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1,5 V.</a:t>
            </a:r>
          </a:p>
        </p:txBody>
      </p:sp>
      <p:sp>
        <p:nvSpPr>
          <p:cNvPr id="107901" name="AutoShape 381"/>
          <p:cNvSpPr>
            <a:spLocks noChangeArrowheads="1"/>
          </p:cNvSpPr>
          <p:nvPr/>
        </p:nvSpPr>
        <p:spPr bwMode="auto">
          <a:xfrm>
            <a:off x="2449512" y="5645150"/>
            <a:ext cx="1439863" cy="503238"/>
          </a:xfrm>
          <a:prstGeom prst="wedgeRoundRectCallout">
            <a:avLst>
              <a:gd name="adj1" fmla="val -38973"/>
              <a:gd name="adj2" fmla="val 102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1,5 V.</a:t>
            </a:r>
          </a:p>
        </p:txBody>
      </p:sp>
      <p:sp>
        <p:nvSpPr>
          <p:cNvPr id="107903" name="AutoShape 383"/>
          <p:cNvSpPr>
            <a:spLocks noChangeArrowheads="1"/>
          </p:cNvSpPr>
          <p:nvPr/>
        </p:nvSpPr>
        <p:spPr bwMode="auto">
          <a:xfrm>
            <a:off x="5435600" y="4941888"/>
            <a:ext cx="2520950" cy="503237"/>
          </a:xfrm>
          <a:prstGeom prst="wedgeRoundRectCallout">
            <a:avLst>
              <a:gd name="adj1" fmla="val -17819"/>
              <a:gd name="adj2" fmla="val -5597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rood is + pool</a:t>
            </a:r>
          </a:p>
        </p:txBody>
      </p:sp>
      <p:sp>
        <p:nvSpPr>
          <p:cNvPr id="107904" name="Text Box 384"/>
          <p:cNvSpPr txBox="1">
            <a:spLocks noChangeArrowheads="1"/>
          </p:cNvSpPr>
          <p:nvPr/>
        </p:nvSpPr>
        <p:spPr bwMode="auto">
          <a:xfrm>
            <a:off x="381000" y="151447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Serie:</a:t>
            </a:r>
          </a:p>
        </p:txBody>
      </p:sp>
      <p:sp>
        <p:nvSpPr>
          <p:cNvPr id="107905" name="Text Box 385"/>
          <p:cNvSpPr txBox="1">
            <a:spLocks noChangeArrowheads="1"/>
          </p:cNvSpPr>
          <p:nvPr/>
        </p:nvSpPr>
        <p:spPr bwMode="auto">
          <a:xfrm>
            <a:off x="468313" y="479742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Parallel:</a:t>
            </a:r>
          </a:p>
        </p:txBody>
      </p:sp>
      <p:sp>
        <p:nvSpPr>
          <p:cNvPr id="107910" name="AutoShape 390"/>
          <p:cNvSpPr>
            <a:spLocks noChangeArrowheads="1"/>
          </p:cNvSpPr>
          <p:nvPr/>
        </p:nvSpPr>
        <p:spPr bwMode="auto">
          <a:xfrm>
            <a:off x="1774825" y="1431679"/>
            <a:ext cx="2376487" cy="503237"/>
          </a:xfrm>
          <a:prstGeom prst="wedgeRoundRectCallout">
            <a:avLst>
              <a:gd name="adj1" fmla="val -12727"/>
              <a:gd name="adj2" fmla="val -52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schema teken</a:t>
            </a:r>
          </a:p>
        </p:txBody>
      </p:sp>
      <p:sp>
        <p:nvSpPr>
          <p:cNvPr id="107911" name="AutoShape 391"/>
          <p:cNvSpPr>
            <a:spLocks noChangeArrowheads="1"/>
          </p:cNvSpPr>
          <p:nvPr/>
        </p:nvSpPr>
        <p:spPr bwMode="auto">
          <a:xfrm>
            <a:off x="6156325" y="4221163"/>
            <a:ext cx="2376488" cy="503237"/>
          </a:xfrm>
          <a:prstGeom prst="wedgeRoundRectCallout">
            <a:avLst>
              <a:gd name="adj1" fmla="val 32162"/>
              <a:gd name="adj2" fmla="val -14116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schema teken</a:t>
            </a:r>
          </a:p>
        </p:txBody>
      </p:sp>
      <p:grpSp>
        <p:nvGrpSpPr>
          <p:cNvPr id="107946" name="Group 426"/>
          <p:cNvGrpSpPr>
            <a:grpSpLocks/>
          </p:cNvGrpSpPr>
          <p:nvPr/>
        </p:nvGrpSpPr>
        <p:grpSpPr bwMode="auto">
          <a:xfrm rot="5400000">
            <a:off x="2119312" y="561976"/>
            <a:ext cx="576263" cy="1084262"/>
            <a:chOff x="2442" y="2656"/>
            <a:chExt cx="363" cy="683"/>
          </a:xfrm>
        </p:grpSpPr>
        <p:sp>
          <p:nvSpPr>
            <p:cNvPr id="107947" name="Line 427"/>
            <p:cNvSpPr>
              <a:spLocks noChangeShapeType="1"/>
            </p:cNvSpPr>
            <p:nvPr/>
          </p:nvSpPr>
          <p:spPr bwMode="auto">
            <a:xfrm>
              <a:off x="2562" y="2976"/>
              <a:ext cx="1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sp>
          <p:nvSpPr>
            <p:cNvPr id="107948" name="Line 428"/>
            <p:cNvSpPr>
              <a:spLocks noChangeShapeType="1"/>
            </p:cNvSpPr>
            <p:nvPr/>
          </p:nvSpPr>
          <p:spPr bwMode="auto">
            <a:xfrm>
              <a:off x="2442" y="3022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grpSp>
          <p:nvGrpSpPr>
            <p:cNvPr id="107949" name="Group 429"/>
            <p:cNvGrpSpPr>
              <a:grpSpLocks/>
            </p:cNvGrpSpPr>
            <p:nvPr/>
          </p:nvGrpSpPr>
          <p:grpSpPr bwMode="auto">
            <a:xfrm>
              <a:off x="2451" y="3066"/>
              <a:ext cx="137" cy="137"/>
              <a:chOff x="2704" y="3043"/>
              <a:chExt cx="137" cy="137"/>
            </a:xfrm>
          </p:grpSpPr>
          <p:sp>
            <p:nvSpPr>
              <p:cNvPr id="107950" name="Line 430"/>
              <p:cNvSpPr>
                <a:spLocks noChangeShapeType="1"/>
              </p:cNvSpPr>
              <p:nvPr/>
            </p:nvSpPr>
            <p:spPr bwMode="auto">
              <a:xfrm>
                <a:off x="2704" y="3112"/>
                <a:ext cx="1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51" name="Line 431"/>
              <p:cNvSpPr>
                <a:spLocks noChangeShapeType="1"/>
              </p:cNvSpPr>
              <p:nvPr/>
            </p:nvSpPr>
            <p:spPr bwMode="auto">
              <a:xfrm rot="5400000">
                <a:off x="2705" y="3111"/>
                <a:ext cx="13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952" name="Line 432"/>
            <p:cNvSpPr>
              <a:spLocks noChangeShapeType="1"/>
            </p:cNvSpPr>
            <p:nvPr/>
          </p:nvSpPr>
          <p:spPr bwMode="auto">
            <a:xfrm flipV="1">
              <a:off x="2635" y="2656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sp>
          <p:nvSpPr>
            <p:cNvPr id="107953" name="Line 433"/>
            <p:cNvSpPr>
              <a:spLocks noChangeShapeType="1"/>
            </p:cNvSpPr>
            <p:nvPr/>
          </p:nvSpPr>
          <p:spPr bwMode="auto">
            <a:xfrm flipV="1">
              <a:off x="2633" y="3022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8072" name="Group 552"/>
          <p:cNvGrpSpPr>
            <a:grpSpLocks/>
          </p:cNvGrpSpPr>
          <p:nvPr/>
        </p:nvGrpSpPr>
        <p:grpSpPr bwMode="auto">
          <a:xfrm>
            <a:off x="323850" y="3073400"/>
            <a:ext cx="2665413" cy="576263"/>
            <a:chOff x="204" y="1936"/>
            <a:chExt cx="1679" cy="363"/>
          </a:xfrm>
        </p:grpSpPr>
        <p:grpSp>
          <p:nvGrpSpPr>
            <p:cNvPr id="107956" name="Group 436"/>
            <p:cNvGrpSpPr>
              <a:grpSpLocks/>
            </p:cNvGrpSpPr>
            <p:nvPr/>
          </p:nvGrpSpPr>
          <p:grpSpPr bwMode="auto">
            <a:xfrm rot="5400000">
              <a:off x="861" y="1776"/>
              <a:ext cx="363" cy="683"/>
              <a:chOff x="2442" y="2656"/>
              <a:chExt cx="363" cy="683"/>
            </a:xfrm>
          </p:grpSpPr>
          <p:sp>
            <p:nvSpPr>
              <p:cNvPr id="107957" name="Line 437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58" name="Line 438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7959" name="Group 439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7960" name="Line 440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61" name="Line 441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7962" name="Line 442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63" name="Line 443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964" name="Group 444"/>
            <p:cNvGrpSpPr>
              <a:grpSpLocks/>
            </p:cNvGrpSpPr>
            <p:nvPr/>
          </p:nvGrpSpPr>
          <p:grpSpPr bwMode="auto">
            <a:xfrm rot="5400000">
              <a:off x="364" y="1776"/>
              <a:ext cx="363" cy="683"/>
              <a:chOff x="2442" y="2656"/>
              <a:chExt cx="363" cy="683"/>
            </a:xfrm>
          </p:grpSpPr>
          <p:sp>
            <p:nvSpPr>
              <p:cNvPr id="107965" name="Line 445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66" name="Line 446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7967" name="Group 447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7968" name="Line 448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69" name="Line 449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7970" name="Line 450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71" name="Line 451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981" name="Group 461"/>
            <p:cNvGrpSpPr>
              <a:grpSpLocks/>
            </p:cNvGrpSpPr>
            <p:nvPr/>
          </p:nvGrpSpPr>
          <p:grpSpPr bwMode="auto">
            <a:xfrm rot="5400000">
              <a:off x="1360" y="1776"/>
              <a:ext cx="363" cy="683"/>
              <a:chOff x="2442" y="2656"/>
              <a:chExt cx="363" cy="683"/>
            </a:xfrm>
          </p:grpSpPr>
          <p:sp>
            <p:nvSpPr>
              <p:cNvPr id="107982" name="Line 462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83" name="Line 463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7984" name="Group 464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7985" name="Line 465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86" name="Line 466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7987" name="Line 467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88" name="Line 468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8016" name="Group 496"/>
          <p:cNvGrpSpPr>
            <a:grpSpLocks/>
          </p:cNvGrpSpPr>
          <p:nvPr/>
        </p:nvGrpSpPr>
        <p:grpSpPr bwMode="auto">
          <a:xfrm>
            <a:off x="323850" y="3933825"/>
            <a:ext cx="2716213" cy="576263"/>
            <a:chOff x="2245" y="4745"/>
            <a:chExt cx="1711" cy="363"/>
          </a:xfrm>
        </p:grpSpPr>
        <p:grpSp>
          <p:nvGrpSpPr>
            <p:cNvPr id="107992" name="Group 472"/>
            <p:cNvGrpSpPr>
              <a:grpSpLocks/>
            </p:cNvGrpSpPr>
            <p:nvPr/>
          </p:nvGrpSpPr>
          <p:grpSpPr bwMode="auto">
            <a:xfrm rot="5400000" flipV="1">
              <a:off x="2886" y="4585"/>
              <a:ext cx="363" cy="683"/>
              <a:chOff x="2442" y="2656"/>
              <a:chExt cx="363" cy="683"/>
            </a:xfrm>
          </p:grpSpPr>
          <p:sp>
            <p:nvSpPr>
              <p:cNvPr id="107993" name="Line 473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94" name="Line 474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7995" name="Group 475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7996" name="Line 476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97" name="Line 477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7998" name="Line 478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99" name="Line 479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000" name="Group 480"/>
            <p:cNvGrpSpPr>
              <a:grpSpLocks/>
            </p:cNvGrpSpPr>
            <p:nvPr/>
          </p:nvGrpSpPr>
          <p:grpSpPr bwMode="auto">
            <a:xfrm rot="5400000">
              <a:off x="2405" y="4585"/>
              <a:ext cx="363" cy="683"/>
              <a:chOff x="2442" y="2656"/>
              <a:chExt cx="363" cy="683"/>
            </a:xfrm>
          </p:grpSpPr>
          <p:sp>
            <p:nvSpPr>
              <p:cNvPr id="108001" name="Line 481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02" name="Line 482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8003" name="Group 483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8004" name="Line 484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05" name="Line 485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006" name="Line 486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07" name="Line 487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008" name="Group 488"/>
            <p:cNvGrpSpPr>
              <a:grpSpLocks/>
            </p:cNvGrpSpPr>
            <p:nvPr/>
          </p:nvGrpSpPr>
          <p:grpSpPr bwMode="auto">
            <a:xfrm rot="5400000">
              <a:off x="3433" y="4585"/>
              <a:ext cx="363" cy="683"/>
              <a:chOff x="2442" y="2656"/>
              <a:chExt cx="363" cy="683"/>
            </a:xfrm>
          </p:grpSpPr>
          <p:sp>
            <p:nvSpPr>
              <p:cNvPr id="108009" name="Line 489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10" name="Line 490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8011" name="Group 491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8012" name="Line 492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13" name="Line 493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014" name="Line 494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15" name="Line 495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8058" name="Group 538"/>
          <p:cNvGrpSpPr>
            <a:grpSpLocks/>
          </p:cNvGrpSpPr>
          <p:nvPr/>
        </p:nvGrpSpPr>
        <p:grpSpPr bwMode="auto">
          <a:xfrm>
            <a:off x="323850" y="5300663"/>
            <a:ext cx="1938338" cy="1300162"/>
            <a:chOff x="4241" y="4519"/>
            <a:chExt cx="1221" cy="819"/>
          </a:xfrm>
        </p:grpSpPr>
        <p:sp>
          <p:nvSpPr>
            <p:cNvPr id="108025" name="Freeform 505"/>
            <p:cNvSpPr>
              <a:spLocks/>
            </p:cNvSpPr>
            <p:nvPr/>
          </p:nvSpPr>
          <p:spPr bwMode="auto">
            <a:xfrm>
              <a:off x="4515" y="4710"/>
              <a:ext cx="1" cy="456"/>
            </a:xfrm>
            <a:custGeom>
              <a:avLst/>
              <a:gdLst>
                <a:gd name="T0" fmla="*/ 0 w 1"/>
                <a:gd name="T1" fmla="*/ 456 h 456"/>
                <a:gd name="T2" fmla="*/ 0 w 1"/>
                <a:gd name="T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56">
                  <a:moveTo>
                    <a:pt x="0" y="456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grpSp>
          <p:nvGrpSpPr>
            <p:cNvPr id="108029" name="Group 509"/>
            <p:cNvGrpSpPr>
              <a:grpSpLocks/>
            </p:cNvGrpSpPr>
            <p:nvPr/>
          </p:nvGrpSpPr>
          <p:grpSpPr bwMode="auto">
            <a:xfrm>
              <a:off x="4241" y="4519"/>
              <a:ext cx="1221" cy="819"/>
              <a:chOff x="4241" y="4519"/>
              <a:chExt cx="1221" cy="819"/>
            </a:xfrm>
          </p:grpSpPr>
          <p:grpSp>
            <p:nvGrpSpPr>
              <p:cNvPr id="107973" name="Group 453"/>
              <p:cNvGrpSpPr>
                <a:grpSpLocks/>
              </p:cNvGrpSpPr>
              <p:nvPr/>
            </p:nvGrpSpPr>
            <p:grpSpPr bwMode="auto">
              <a:xfrm rot="5400000">
                <a:off x="4673" y="4359"/>
                <a:ext cx="363" cy="683"/>
                <a:chOff x="2442" y="2656"/>
                <a:chExt cx="363" cy="683"/>
              </a:xfrm>
            </p:grpSpPr>
            <p:sp>
              <p:nvSpPr>
                <p:cNvPr id="107974" name="Line 454"/>
                <p:cNvSpPr>
                  <a:spLocks noChangeShapeType="1"/>
                </p:cNvSpPr>
                <p:nvPr/>
              </p:nvSpPr>
              <p:spPr bwMode="auto">
                <a:xfrm>
                  <a:off x="2562" y="2976"/>
                  <a:ext cx="13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75" name="Line 455"/>
                <p:cNvSpPr>
                  <a:spLocks noChangeShapeType="1"/>
                </p:cNvSpPr>
                <p:nvPr/>
              </p:nvSpPr>
              <p:spPr bwMode="auto">
                <a:xfrm>
                  <a:off x="2442" y="302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7976" name="Group 456"/>
                <p:cNvGrpSpPr>
                  <a:grpSpLocks/>
                </p:cNvGrpSpPr>
                <p:nvPr/>
              </p:nvGrpSpPr>
              <p:grpSpPr bwMode="auto">
                <a:xfrm>
                  <a:off x="2451" y="3066"/>
                  <a:ext cx="137" cy="137"/>
                  <a:chOff x="2704" y="3043"/>
                  <a:chExt cx="137" cy="137"/>
                </a:xfrm>
              </p:grpSpPr>
              <p:sp>
                <p:nvSpPr>
                  <p:cNvPr id="107977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704" y="3112"/>
                    <a:ext cx="13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978" name="Line 45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705" y="3111"/>
                    <a:ext cx="137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7979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2635" y="2656"/>
                  <a:ext cx="0" cy="3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80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2633" y="3022"/>
                  <a:ext cx="0" cy="3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8017" name="Group 497"/>
              <p:cNvGrpSpPr>
                <a:grpSpLocks/>
              </p:cNvGrpSpPr>
              <p:nvPr/>
            </p:nvGrpSpPr>
            <p:grpSpPr bwMode="auto">
              <a:xfrm rot="5400000">
                <a:off x="4673" y="4815"/>
                <a:ext cx="363" cy="683"/>
                <a:chOff x="2442" y="2656"/>
                <a:chExt cx="363" cy="683"/>
              </a:xfrm>
            </p:grpSpPr>
            <p:sp>
              <p:nvSpPr>
                <p:cNvPr id="108018" name="Line 498"/>
                <p:cNvSpPr>
                  <a:spLocks noChangeShapeType="1"/>
                </p:cNvSpPr>
                <p:nvPr/>
              </p:nvSpPr>
              <p:spPr bwMode="auto">
                <a:xfrm>
                  <a:off x="2562" y="2976"/>
                  <a:ext cx="13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19" name="Line 499"/>
                <p:cNvSpPr>
                  <a:spLocks noChangeShapeType="1"/>
                </p:cNvSpPr>
                <p:nvPr/>
              </p:nvSpPr>
              <p:spPr bwMode="auto">
                <a:xfrm>
                  <a:off x="2442" y="302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8020" name="Group 500"/>
                <p:cNvGrpSpPr>
                  <a:grpSpLocks/>
                </p:cNvGrpSpPr>
                <p:nvPr/>
              </p:nvGrpSpPr>
              <p:grpSpPr bwMode="auto">
                <a:xfrm>
                  <a:off x="2451" y="3066"/>
                  <a:ext cx="137" cy="137"/>
                  <a:chOff x="2704" y="3043"/>
                  <a:chExt cx="137" cy="137"/>
                </a:xfrm>
              </p:grpSpPr>
              <p:sp>
                <p:nvSpPr>
                  <p:cNvPr id="108021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2704" y="3112"/>
                    <a:ext cx="13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022" name="Line 50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705" y="3111"/>
                    <a:ext cx="137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8023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2635" y="2656"/>
                  <a:ext cx="0" cy="3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24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2633" y="3022"/>
                  <a:ext cx="0" cy="3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026" name="Freeform 506"/>
              <p:cNvSpPr>
                <a:spLocks/>
              </p:cNvSpPr>
              <p:nvPr/>
            </p:nvSpPr>
            <p:spPr bwMode="auto">
              <a:xfrm>
                <a:off x="5192" y="4712"/>
                <a:ext cx="1" cy="456"/>
              </a:xfrm>
              <a:custGeom>
                <a:avLst/>
                <a:gdLst>
                  <a:gd name="T0" fmla="*/ 0 w 1"/>
                  <a:gd name="T1" fmla="*/ 456 h 456"/>
                  <a:gd name="T2" fmla="*/ 0 w 1"/>
                  <a:gd name="T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56">
                    <a:moveTo>
                      <a:pt x="0" y="456"/>
                    </a:move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27" name="Line 507"/>
              <p:cNvSpPr>
                <a:spLocks noChangeShapeType="1"/>
              </p:cNvSpPr>
              <p:nvPr/>
            </p:nvSpPr>
            <p:spPr bwMode="auto">
              <a:xfrm flipH="1">
                <a:off x="4241" y="492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28" name="Line 508"/>
              <p:cNvSpPr>
                <a:spLocks noChangeShapeType="1"/>
              </p:cNvSpPr>
              <p:nvPr/>
            </p:nvSpPr>
            <p:spPr bwMode="auto">
              <a:xfrm flipH="1">
                <a:off x="5190" y="492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8031" name="Picture 511" descr="Batter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12763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071" name="Group 551"/>
          <p:cNvGrpSpPr>
            <a:grpSpLocks/>
          </p:cNvGrpSpPr>
          <p:nvPr/>
        </p:nvGrpSpPr>
        <p:grpSpPr bwMode="auto">
          <a:xfrm>
            <a:off x="395288" y="2205038"/>
            <a:ext cx="1873250" cy="581025"/>
            <a:chOff x="249" y="1389"/>
            <a:chExt cx="1180" cy="366"/>
          </a:xfrm>
        </p:grpSpPr>
        <p:grpSp>
          <p:nvGrpSpPr>
            <p:cNvPr id="108034" name="Group 514"/>
            <p:cNvGrpSpPr>
              <a:grpSpLocks/>
            </p:cNvGrpSpPr>
            <p:nvPr/>
          </p:nvGrpSpPr>
          <p:grpSpPr bwMode="auto">
            <a:xfrm rot="5400000">
              <a:off x="906" y="1232"/>
              <a:ext cx="363" cy="683"/>
              <a:chOff x="2442" y="2656"/>
              <a:chExt cx="363" cy="683"/>
            </a:xfrm>
          </p:grpSpPr>
          <p:sp>
            <p:nvSpPr>
              <p:cNvPr id="108035" name="Line 515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36" name="Line 516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8037" name="Group 517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8038" name="Line 518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39" name="Line 519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040" name="Line 520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41" name="Line 521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042" name="Group 522"/>
            <p:cNvGrpSpPr>
              <a:grpSpLocks/>
            </p:cNvGrpSpPr>
            <p:nvPr/>
          </p:nvGrpSpPr>
          <p:grpSpPr bwMode="auto">
            <a:xfrm rot="5400000">
              <a:off x="409" y="1229"/>
              <a:ext cx="363" cy="683"/>
              <a:chOff x="2442" y="2656"/>
              <a:chExt cx="363" cy="683"/>
            </a:xfrm>
          </p:grpSpPr>
          <p:sp>
            <p:nvSpPr>
              <p:cNvPr id="108043" name="Line 523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44" name="Line 524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8045" name="Group 525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8046" name="Line 526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47" name="Line 527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048" name="Line 528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49" name="Line 529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8069" name="Group 549"/>
          <p:cNvGrpSpPr>
            <a:grpSpLocks/>
          </p:cNvGrpSpPr>
          <p:nvPr/>
        </p:nvGrpSpPr>
        <p:grpSpPr bwMode="auto">
          <a:xfrm>
            <a:off x="7596188" y="3141663"/>
            <a:ext cx="1084262" cy="579437"/>
            <a:chOff x="1791" y="4519"/>
            <a:chExt cx="683" cy="365"/>
          </a:xfrm>
        </p:grpSpPr>
        <p:grpSp>
          <p:nvGrpSpPr>
            <p:cNvPr id="108059" name="Group 539"/>
            <p:cNvGrpSpPr>
              <a:grpSpLocks/>
            </p:cNvGrpSpPr>
            <p:nvPr/>
          </p:nvGrpSpPr>
          <p:grpSpPr bwMode="auto">
            <a:xfrm rot="5400000">
              <a:off x="1951" y="4359"/>
              <a:ext cx="363" cy="683"/>
              <a:chOff x="2442" y="2656"/>
              <a:chExt cx="363" cy="683"/>
            </a:xfrm>
          </p:grpSpPr>
          <p:sp>
            <p:nvSpPr>
              <p:cNvPr id="108060" name="Line 540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61" name="Line 541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8062" name="Group 542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08063" name="Line 543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64" name="Line 544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065" name="Line 545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66" name="Line 546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8068" name="Freeform 548"/>
            <p:cNvSpPr>
              <a:spLocks/>
            </p:cNvSpPr>
            <p:nvPr/>
          </p:nvSpPr>
          <p:spPr bwMode="auto">
            <a:xfrm>
              <a:off x="1965" y="4525"/>
              <a:ext cx="339" cy="359"/>
            </a:xfrm>
            <a:custGeom>
              <a:avLst/>
              <a:gdLst>
                <a:gd name="T0" fmla="*/ 0 w 339"/>
                <a:gd name="T1" fmla="*/ 359 h 359"/>
                <a:gd name="T2" fmla="*/ 339 w 339"/>
                <a:gd name="T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9" h="359">
                  <a:moveTo>
                    <a:pt x="0" y="359"/>
                  </a:moveTo>
                  <a:lnTo>
                    <a:pt x="339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8073" name="AutoShape 553"/>
          <p:cNvSpPr>
            <a:spLocks noChangeArrowheads="1"/>
          </p:cNvSpPr>
          <p:nvPr/>
        </p:nvSpPr>
        <p:spPr bwMode="auto">
          <a:xfrm>
            <a:off x="1403350" y="3716338"/>
            <a:ext cx="1439863" cy="10810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 dirty="0">
              <a:solidFill>
                <a:srgbClr val="000000"/>
              </a:solidFill>
            </a:endParaRPr>
          </a:p>
        </p:txBody>
      </p:sp>
      <p:sp>
        <p:nvSpPr>
          <p:cNvPr id="1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Actieknop: Verder of Volgende 1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4359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895" grpId="0" animBg="1"/>
      <p:bldP spid="107896" grpId="0" animBg="1"/>
      <p:bldP spid="107897" grpId="0" animBg="1"/>
      <p:bldP spid="107899" grpId="0" animBg="1"/>
      <p:bldP spid="107900" grpId="0" animBg="1"/>
      <p:bldP spid="107901" grpId="0" animBg="1"/>
      <p:bldP spid="107903" grpId="0" animBg="1"/>
      <p:bldP spid="107904" grpId="0"/>
      <p:bldP spid="107905" grpId="0"/>
      <p:bldP spid="107910" grpId="0" animBg="1"/>
      <p:bldP spid="107911" grpId="0" animBg="1"/>
      <p:bldP spid="1080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114334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volgt</a:t>
            </a: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3130488"/>
            <a:ext cx="86076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nl-NL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Vul de eenheid van elke grootheid in: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-7718"/>
            <a:ext cx="9144000" cy="954107"/>
          </a:xfrm>
        </p:spPr>
        <p:txBody>
          <a:bodyPr anchor="t" anchorCtr="0">
            <a:spAutoFit/>
          </a:bodyPr>
          <a:lstStyle/>
          <a:p>
            <a:pPr indent="95250" algn="l">
              <a:buClr>
                <a:srgbClr val="FF3300"/>
              </a:buClr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draad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2/5: 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eenheid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soortelijke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l-GR" altLang="nl-NL" sz="2800" dirty="0" smtClean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ρ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/>
              <p:cNvSpPr txBox="1"/>
              <p:nvPr/>
            </p:nvSpPr>
            <p:spPr>
              <a:xfrm>
                <a:off x="5338502" y="978606"/>
                <a:ext cx="1872208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 =</a:t>
                </a:r>
                <a14:m>
                  <m:oMath xmlns:m="http://schemas.openxmlformats.org/officeDocument/2006/math">
                    <m:r>
                      <a:rPr lang="nl-NL" sz="40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box>
                  </m:oMath>
                </a14:m>
                <a:endParaRPr lang="nl-NL" sz="400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kstvak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2" y="978606"/>
                <a:ext cx="1872208" cy="791948"/>
              </a:xfrm>
              <a:prstGeom prst="rect">
                <a:avLst/>
              </a:prstGeom>
              <a:blipFill rotWithShape="1">
                <a:blip r:embed="rId4"/>
                <a:stretch>
                  <a:fillRect l="-11726" t="-12403" b="-240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0" y="4129150"/>
                <a:ext cx="2389873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95250"/>
                <a:r>
                  <a:rPr lang="nl-NL" sz="4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 =</a:t>
                </a:r>
                <a14:m>
                  <m:oMath xmlns:m="http://schemas.openxmlformats.org/officeDocument/2006/math">
                    <m:r>
                      <a:rPr lang="nl-NL" sz="40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box>
                    <m:r>
                      <a:rPr lang="nl-NL" sz="40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nl-NL" sz="400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29150"/>
                <a:ext cx="2389873" cy="791948"/>
              </a:xfrm>
              <a:prstGeom prst="rect">
                <a:avLst/>
              </a:prstGeom>
              <a:blipFill rotWithShape="1">
                <a:blip r:embed="rId5"/>
                <a:stretch>
                  <a:fillRect l="-4847" t="-12308" b="-23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/>
              <p:cNvSpPr txBox="1"/>
              <p:nvPr/>
            </p:nvSpPr>
            <p:spPr>
              <a:xfrm>
                <a:off x="2247900" y="4108678"/>
                <a:ext cx="2826156" cy="82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</m:t>
                    </m:r>
                  </m:oMath>
                </a14:m>
                <a:r>
                  <a:rPr lang="nl-NL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nl-NL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nl-NL" sz="40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ρ</m:t>
                                </m:r>
                              </m:e>
                            </m:d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nl-NL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nl-NL" sz="40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kstvak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4108678"/>
                <a:ext cx="2826156" cy="826124"/>
              </a:xfrm>
              <a:prstGeom prst="rect">
                <a:avLst/>
              </a:prstGeom>
              <a:blipFill rotWithShape="1">
                <a:blip r:embed="rId6"/>
                <a:stretch>
                  <a:fillRect t="-10294" b="-191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/>
              <p:cNvSpPr txBox="1"/>
              <p:nvPr/>
            </p:nvSpPr>
            <p:spPr>
              <a:xfrm>
                <a:off x="4808284" y="4108678"/>
                <a:ext cx="2826156" cy="82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</m:t>
                    </m:r>
                  </m:oMath>
                </a14:m>
                <a:r>
                  <a:rPr lang="nl-NL" sz="4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nl-NL" sz="40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nl-NL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nl-NL" sz="40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ρ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e>
                    </m:box>
                    <m:r>
                      <a:rPr lang="nl-NL" sz="40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nl-NL" sz="400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kstvak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84" y="4108678"/>
                <a:ext cx="2826156" cy="826124"/>
              </a:xfrm>
              <a:prstGeom prst="rect">
                <a:avLst/>
              </a:prstGeom>
              <a:blipFill rotWithShape="1">
                <a:blip r:embed="rId7"/>
                <a:stretch>
                  <a:fillRect t="-10294" b="-191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6774698" y="4108678"/>
                <a:ext cx="247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[</m:t>
                    </m:r>
                    <m:r>
                      <m:rPr>
                        <m:sty m:val="p"/>
                      </m:rPr>
                      <a:rPr lang="el-GR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ρ</m:t>
                    </m:r>
                    <m:r>
                      <a:rPr lang="nl-NL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]</m:t>
                    </m:r>
                  </m:oMath>
                </a14:m>
                <a:r>
                  <a:rPr lang="nl-NL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nl-NL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</m:t>
                    </m:r>
                    <m:r>
                      <m:rPr>
                        <m:sty m:val="p"/>
                      </m:rPr>
                      <a:rPr lang="nl-NL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m</m:t>
                    </m:r>
                  </m:oMath>
                </a14:m>
                <a:endParaRPr lang="nl-NL" sz="40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698" y="4108678"/>
                <a:ext cx="2471000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2131826"/>
            <a:ext cx="86076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nl-NL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eenheid van </a:t>
            </a:r>
            <a:r>
              <a:rPr lang="el-GR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ρ</a:t>
            </a:r>
            <a:r>
              <a:rPr lang="nl-NL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wordt weergegeven met [</a:t>
            </a:r>
            <a:r>
              <a:rPr lang="el-GR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ρ</a:t>
            </a:r>
            <a:r>
              <a:rPr lang="nl-NL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].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>
                <a:spLocks noChangeArrowheads="1"/>
              </p:cNvSpPr>
              <p:nvPr/>
            </p:nvSpPr>
            <p:spPr bwMode="auto">
              <a:xfrm>
                <a:off x="0" y="5386360"/>
                <a:ext cx="860768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indent="2889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3875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822575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851275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879975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337175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794375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251575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08775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9525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</a:pPr>
                <a:r>
                  <a:rPr lang="nl-NL" altLang="nl-NL" sz="280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 eenheid van soortelijke weerstand is dus</a:t>
                </a:r>
                <a:r>
                  <a:rPr lang="nl-NL" sz="2800">
                    <a:ea typeface="Cambria Math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</m:t>
                    </m:r>
                    <m:r>
                      <m:rPr>
                        <m:sty m:val="p"/>
                      </m:rPr>
                      <a:rPr lang="nl-NL" sz="280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m</m:t>
                    </m:r>
                  </m:oMath>
                </a14:m>
                <a:r>
                  <a:rPr lang="nl-NL" altLang="nl-NL" sz="280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nl-NL" alt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86360"/>
                <a:ext cx="8607680" cy="533400"/>
              </a:xfrm>
              <a:prstGeom prst="rect">
                <a:avLst/>
              </a:prstGeom>
              <a:blipFill rotWithShape="1">
                <a:blip r:embed="rId9"/>
                <a:stretch>
                  <a:fillRect l="-354" t="-12644" b="-367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7896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2" grpId="0" autoUpdateAnimBg="0"/>
      <p:bldP spid="30" grpId="0" autoUpdateAnimBg="0"/>
      <p:bldP spid="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30079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koperdraad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50,0 cm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doorsnede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1,0 mm</a:t>
            </a:r>
            <a:r>
              <a:rPr lang="en-US" altLang="nl-NL" sz="2800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-37554" y="2437743"/>
            <a:ext cx="1616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111045" y="3377937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l-GR" altLang="nl-NL" sz="2800" smtClean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lang="en-US" altLang="nl-NL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17.10</a:t>
            </a:r>
            <a:r>
              <a:rPr lang="en-US" altLang="nl-NL" sz="28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r>
              <a:rPr lang="en-US" altLang="nl-NL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8)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 van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draad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3/5: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voorbeeld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802716" y="2906058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1,0 mm</a:t>
            </a:r>
            <a:r>
              <a:rPr lang="en-US" altLang="nl-NL" sz="28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= 1,0.10</a:t>
            </a:r>
            <a:r>
              <a:rPr lang="en-US" altLang="nl-NL" sz="2800" baseline="3000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altLang="nl-NL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0" y="5300545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135616" y="589748"/>
            <a:ext cx="1943100" cy="6477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-35860" y="1040790"/>
            <a:ext cx="1943100" cy="647700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75797" name="Oval 21"/>
          <p:cNvSpPr>
            <a:spLocks noChangeArrowheads="1"/>
          </p:cNvSpPr>
          <p:nvPr/>
        </p:nvSpPr>
        <p:spPr bwMode="auto">
          <a:xfrm>
            <a:off x="5671782" y="1009209"/>
            <a:ext cx="2232025" cy="720725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848972" y="2434989"/>
            <a:ext cx="61928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ℓ = 50,0 cm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= 50,0.10</a:t>
            </a:r>
            <a:r>
              <a:rPr lang="en-US" altLang="nl-NL" sz="2800" baseline="3000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-37554" y="4072622"/>
            <a:ext cx="1873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813066" y="4072622"/>
            <a:ext cx="1152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nl-NL" altLang="nl-NL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1835696" y="550256"/>
            <a:ext cx="2376488" cy="7207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/>
              <p:cNvSpPr txBox="1"/>
              <p:nvPr/>
            </p:nvSpPr>
            <p:spPr>
              <a:xfrm>
                <a:off x="955670" y="5188002"/>
                <a:ext cx="2118588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nl-NL" sz="4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nl-NL" sz="40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𝑅𝐴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box>
                    <m:r>
                      <a:rPr lang="nl-NL" sz="40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nl-NL" sz="400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kstvak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70" y="5188002"/>
                <a:ext cx="2118588" cy="791948"/>
              </a:xfrm>
              <a:prstGeom prst="rect">
                <a:avLst/>
              </a:prstGeom>
              <a:blipFill rotWithShape="1">
                <a:blip r:embed="rId4"/>
                <a:stretch>
                  <a:fillRect t="-13077" b="-223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/>
              <p:cNvSpPr txBox="1"/>
              <p:nvPr/>
            </p:nvSpPr>
            <p:spPr>
              <a:xfrm>
                <a:off x="2227395" y="5848741"/>
                <a:ext cx="5185802" cy="98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nl-NL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  <m:r>
                                <a:rPr lang="nl-NL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NL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nl-NL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.1,0.</m:t>
                              </m:r>
                              <m:sSup>
                                <m:sSupPr>
                                  <m:ctrlP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50,0.</m:t>
                              </m:r>
                              <m:sSup>
                                <m:sSupPr>
                                  <m:ctrlP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  <m:r>
                            <a:rPr lang="nl-NL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=</m:t>
                          </m:r>
                        </m:e>
                      </m:box>
                    </m:oMath>
                  </m:oMathPara>
                </a14:m>
                <a:endParaRPr lang="nl-NL" sz="40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kstvak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95" y="5848741"/>
                <a:ext cx="5185802" cy="9886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5910246" y="6126330"/>
                <a:ext cx="19890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/>
                        </a:rPr>
                        <m:t>8,5.</m:t>
                      </m:r>
                      <m:sSup>
                        <m:sSupPr>
                          <m:ctrlPr>
                            <a:rPr lang="nl-NL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nl-NL" sz="28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nl-NL" sz="2800" b="0" i="1" smtClean="0">
                          <a:latin typeface="Cambria Math"/>
                        </a:rPr>
                        <m:t> </m:t>
                      </m:r>
                      <m:r>
                        <a:rPr lang="nl-NL" sz="2800" b="0" i="1" smtClean="0">
                          <a:latin typeface="Cambria Math"/>
                          <a:sym typeface="Symbol"/>
                        </a:rPr>
                        <m:t></m:t>
                      </m:r>
                    </m:oMath>
                  </m:oMathPara>
                </a14:m>
                <a:endParaRPr lang="nl-NL" sz="280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46" y="6126330"/>
                <a:ext cx="198900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99" name="AutoShape 23"/>
          <p:cNvSpPr>
            <a:spLocks noChangeArrowheads="1"/>
          </p:cNvSpPr>
          <p:nvPr/>
        </p:nvSpPr>
        <p:spPr bwMode="auto">
          <a:xfrm>
            <a:off x="1108916" y="2541001"/>
            <a:ext cx="5259716" cy="919401"/>
          </a:xfrm>
          <a:prstGeom prst="wedgeRoundRectCallout">
            <a:avLst>
              <a:gd name="adj1" fmla="val -11296"/>
              <a:gd name="adj2" fmla="val -377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Gebruik SPA: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Systematische Probleem Aanpak</a:t>
            </a:r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1162955" y="5365521"/>
            <a:ext cx="5761038" cy="919401"/>
          </a:xfrm>
          <a:prstGeom prst="wedgeRoundRectCallout">
            <a:avLst>
              <a:gd name="adj1" fmla="val -47098"/>
              <a:gd name="adj2" fmla="val -119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Welke formule(s) geven het verband weer tussen R, A, </a:t>
            </a:r>
            <a:r>
              <a:rPr lang="el-GR" altLang="nl-NL" sz="2400" smtClean="0">
                <a:latin typeface="Arial"/>
                <a:cs typeface="Arial"/>
              </a:rPr>
              <a:t>ρ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en ℓ?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1647089" y="5966139"/>
                <a:ext cx="1090488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box>
                  </m:oMath>
                </a14:m>
                <a:endParaRPr lang="nl-NL" sz="40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89" y="5966139"/>
                <a:ext cx="1090488" cy="7919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vak 25"/>
          <p:cNvSpPr txBox="1"/>
          <p:nvPr/>
        </p:nvSpPr>
        <p:spPr>
          <a:xfrm>
            <a:off x="955213" y="6066052"/>
            <a:ext cx="94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</a:t>
            </a:r>
            <a:endParaRPr lang="nl-NL" sz="32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94" y="1688490"/>
            <a:ext cx="2109813" cy="17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2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75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1" grpId="0" autoUpdateAnimBg="0"/>
      <p:bldP spid="75782" grpId="0" autoUpdateAnimBg="0"/>
      <p:bldP spid="75792" grpId="0" autoUpdateAnimBg="0"/>
      <p:bldP spid="75793" grpId="0" autoUpdateAnimBg="0"/>
      <p:bldP spid="75795" grpId="0" animBg="1"/>
      <p:bldP spid="75796" grpId="0" animBg="1"/>
      <p:bldP spid="75797" grpId="0" animBg="1"/>
      <p:bldP spid="75798" grpId="0" autoUpdateAnimBg="0"/>
      <p:bldP spid="75803" grpId="0" autoUpdateAnimBg="0"/>
      <p:bldP spid="75804" grpId="0" autoUpdateAnimBg="0"/>
      <p:bldP spid="75805" grpId="0" animBg="1"/>
      <p:bldP spid="2" grpId="0"/>
      <p:bldP spid="75799" grpId="0" animBg="1"/>
      <p:bldP spid="758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0" y="5694002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9525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je 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verplaatst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van links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  toe van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4" y="732938"/>
            <a:ext cx="4445547" cy="1876021"/>
          </a:xfrm>
          <a:prstGeom prst="rect">
            <a:avLst/>
          </a:prstGeom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4651307"/>
            <a:ext cx="9144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aansluitingen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C nu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4083275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AB is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(1000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).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708768" y="5112105"/>
            <a:ext cx="137672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indent="95250" algn="l">
              <a:buClr>
                <a:srgbClr val="FF3300"/>
              </a:buClr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draad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4/5: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regelbare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423" name="Rectangle 47"/>
          <p:cNvSpPr>
            <a:spLocks noChangeArrowheads="1"/>
          </p:cNvSpPr>
          <p:nvPr/>
        </p:nvSpPr>
        <p:spPr bwMode="auto">
          <a:xfrm>
            <a:off x="1322601" y="6106228"/>
            <a:ext cx="249258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0 tot 1000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87390" y="1631600"/>
            <a:ext cx="5691431" cy="820473"/>
            <a:chOff x="1387390" y="2073048"/>
            <a:chExt cx="5691431" cy="820473"/>
          </a:xfrm>
        </p:grpSpPr>
        <p:sp>
          <p:nvSpPr>
            <p:cNvPr id="7" name="Tekstvak 6"/>
            <p:cNvSpPr txBox="1"/>
            <p:nvPr/>
          </p:nvSpPr>
          <p:spPr>
            <a:xfrm>
              <a:off x="1387390" y="2073048"/>
              <a:ext cx="710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80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kstvak 61"/>
            <p:cNvSpPr txBox="1"/>
            <p:nvPr/>
          </p:nvSpPr>
          <p:spPr>
            <a:xfrm>
              <a:off x="6368810" y="2370301"/>
              <a:ext cx="710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3463608" y="918388"/>
            <a:ext cx="3645120" cy="1470621"/>
            <a:chOff x="3463608" y="1359836"/>
            <a:chExt cx="3645120" cy="1470621"/>
          </a:xfrm>
        </p:grpSpPr>
        <p:sp>
          <p:nvSpPr>
            <p:cNvPr id="61" name="Tekstvak 60"/>
            <p:cNvSpPr txBox="1"/>
            <p:nvPr/>
          </p:nvSpPr>
          <p:spPr>
            <a:xfrm>
              <a:off x="3463608" y="2307237"/>
              <a:ext cx="51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nl-NL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kstvak 62"/>
            <p:cNvSpPr txBox="1"/>
            <p:nvPr/>
          </p:nvSpPr>
          <p:spPr>
            <a:xfrm>
              <a:off x="6398717" y="1359836"/>
              <a:ext cx="710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0" y="2947211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begin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3515243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S is het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schuifcontact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verbonden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is met C.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1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3" grpId="0" autoUpdateAnimBg="0"/>
      <p:bldP spid="101379" grpId="0" autoUpdateAnimBg="0"/>
      <p:bldP spid="101380" grpId="0" autoUpdateAnimBg="0"/>
      <p:bldP spid="101381" grpId="0" autoUpdateAnimBg="0"/>
      <p:bldP spid="101423" grpId="0" autoUpdateAnimBg="0"/>
      <p:bldP spid="64" grpId="0" autoUpdateAnimBg="0"/>
      <p:bldP spid="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6601200" y="4229100"/>
            <a:ext cx="2239590" cy="2439988"/>
            <a:chOff x="6601200" y="4229100"/>
            <a:chExt cx="2239590" cy="2439988"/>
          </a:xfrm>
        </p:grpSpPr>
        <p:grpSp>
          <p:nvGrpSpPr>
            <p:cNvPr id="104610" name="Group 162"/>
            <p:cNvGrpSpPr>
              <a:grpSpLocks/>
            </p:cNvGrpSpPr>
            <p:nvPr/>
          </p:nvGrpSpPr>
          <p:grpSpPr bwMode="auto">
            <a:xfrm>
              <a:off x="6686552" y="4229100"/>
              <a:ext cx="2154238" cy="2439988"/>
              <a:chOff x="4212" y="2664"/>
              <a:chExt cx="1357" cy="1537"/>
            </a:xfrm>
          </p:grpSpPr>
          <p:pic>
            <p:nvPicPr>
              <p:cNvPr id="104503" name="Picture 55" descr="potmet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" y="2664"/>
                <a:ext cx="1357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604" name="Rectangle 156"/>
              <p:cNvSpPr>
                <a:spLocks noChangeArrowheads="1"/>
              </p:cNvSpPr>
              <p:nvPr/>
            </p:nvSpPr>
            <p:spPr bwMode="auto">
              <a:xfrm>
                <a:off x="4694" y="3974"/>
                <a:ext cx="23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288925" indent="-2889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8796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9083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9370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9657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4229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8801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3373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945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</a:pPr>
                <a:r>
                  <a:rPr lang="en-US" altLang="nl-NL" sz="280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nl-NL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 186"/>
            <p:cNvSpPr>
              <a:spLocks noChangeArrowheads="1"/>
            </p:cNvSpPr>
            <p:nvPr/>
          </p:nvSpPr>
          <p:spPr bwMode="auto">
            <a:xfrm>
              <a:off x="6601200" y="5835625"/>
              <a:ext cx="4318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644" name="Group 196"/>
          <p:cNvGrpSpPr>
            <a:grpSpLocks/>
          </p:cNvGrpSpPr>
          <p:nvPr/>
        </p:nvGrpSpPr>
        <p:grpSpPr bwMode="auto">
          <a:xfrm>
            <a:off x="77788" y="1660525"/>
            <a:ext cx="3762375" cy="1443038"/>
            <a:chOff x="49" y="890"/>
            <a:chExt cx="2370" cy="909"/>
          </a:xfrm>
        </p:grpSpPr>
        <p:pic>
          <p:nvPicPr>
            <p:cNvPr id="104624" name="Picture 176" descr="IMG_02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90"/>
              <a:ext cx="2132" cy="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27" name="Rectangle 179"/>
            <p:cNvSpPr>
              <a:spLocks noChangeArrowheads="1"/>
            </p:cNvSpPr>
            <p:nvPr/>
          </p:nvSpPr>
          <p:spPr bwMode="auto">
            <a:xfrm>
              <a:off x="2181" y="1360"/>
              <a:ext cx="23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28" name="Rectangle 180"/>
            <p:cNvSpPr>
              <a:spLocks noChangeArrowheads="1"/>
            </p:cNvSpPr>
            <p:nvPr/>
          </p:nvSpPr>
          <p:spPr bwMode="auto">
            <a:xfrm>
              <a:off x="49" y="1464"/>
              <a:ext cx="26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514" name="Rectangle 66"/>
          <p:cNvSpPr>
            <a:spLocks noChangeArrowheads="1"/>
          </p:cNvSpPr>
          <p:nvPr/>
        </p:nvSpPr>
        <p:spPr bwMode="auto">
          <a:xfrm>
            <a:off x="0" y="90917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Als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je S </a:t>
            </a:r>
            <a:r>
              <a:rPr lang="en-US" altLang="nl-NL" sz="28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verschuift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dan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verandert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ℓ</a:t>
            </a:r>
            <a:r>
              <a:rPr lang="en-US" altLang="nl-NL" sz="280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dus</a:t>
            </a:r>
            <a:r>
              <a:rPr lang="en-US" altLang="nl-NL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</a:t>
            </a:r>
            <a:r>
              <a:rPr lang="en-US" altLang="nl-NL" sz="280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endParaRPr lang="nl-NL" altLang="nl-NL" sz="28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645" name="Group 197"/>
          <p:cNvGrpSpPr>
            <a:grpSpLocks/>
          </p:cNvGrpSpPr>
          <p:nvPr/>
        </p:nvGrpSpPr>
        <p:grpSpPr bwMode="auto">
          <a:xfrm>
            <a:off x="3711575" y="4797425"/>
            <a:ext cx="2454275" cy="1736725"/>
            <a:chOff x="2338" y="3022"/>
            <a:chExt cx="1546" cy="1094"/>
          </a:xfrm>
        </p:grpSpPr>
        <p:pic>
          <p:nvPicPr>
            <p:cNvPr id="104619" name="Picture 171" descr="IMG_02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022"/>
              <a:ext cx="1458" cy="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32" name="Rectangle 184"/>
            <p:cNvSpPr>
              <a:spLocks noChangeArrowheads="1"/>
            </p:cNvSpPr>
            <p:nvPr/>
          </p:nvSpPr>
          <p:spPr bwMode="auto">
            <a:xfrm>
              <a:off x="2338" y="3174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33" name="Rectangle 185"/>
            <p:cNvSpPr>
              <a:spLocks noChangeArrowheads="1"/>
            </p:cNvSpPr>
            <p:nvPr/>
          </p:nvSpPr>
          <p:spPr bwMode="auto">
            <a:xfrm>
              <a:off x="2368" y="3772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609" name="Group 161"/>
          <p:cNvGrpSpPr>
            <a:grpSpLocks/>
          </p:cNvGrpSpPr>
          <p:nvPr/>
        </p:nvGrpSpPr>
        <p:grpSpPr bwMode="auto">
          <a:xfrm>
            <a:off x="250825" y="4581525"/>
            <a:ext cx="3403600" cy="2097088"/>
            <a:chOff x="158" y="2870"/>
            <a:chExt cx="2144" cy="1321"/>
          </a:xfrm>
        </p:grpSpPr>
        <p:pic>
          <p:nvPicPr>
            <p:cNvPr id="104502" name="Picture 54" descr="weerstand instelbar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870"/>
              <a:ext cx="2132" cy="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94" name="Rectangle 146"/>
            <p:cNvSpPr>
              <a:spLocks noChangeArrowheads="1"/>
            </p:cNvSpPr>
            <p:nvPr/>
          </p:nvSpPr>
          <p:spPr bwMode="auto">
            <a:xfrm>
              <a:off x="2064" y="3339"/>
              <a:ext cx="23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02" name="Rectangle 154"/>
            <p:cNvSpPr>
              <a:spLocks noChangeArrowheads="1"/>
            </p:cNvSpPr>
            <p:nvPr/>
          </p:nvSpPr>
          <p:spPr bwMode="auto">
            <a:xfrm>
              <a:off x="657" y="3974"/>
              <a:ext cx="26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54107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van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draad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5/5:</a:t>
            </a:r>
            <a:b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Afbeeldingen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regelbare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592" name="Rectangle 144"/>
          <p:cNvSpPr>
            <a:spLocks noChangeArrowheads="1"/>
          </p:cNvSpPr>
          <p:nvPr/>
        </p:nvSpPr>
        <p:spPr bwMode="auto">
          <a:xfrm>
            <a:off x="2195513" y="2205038"/>
            <a:ext cx="431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endParaRPr lang="nl-NL" altLang="nl-NL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629" name="Rectangle 181"/>
          <p:cNvSpPr>
            <a:spLocks noChangeArrowheads="1"/>
          </p:cNvSpPr>
          <p:nvPr/>
        </p:nvSpPr>
        <p:spPr bwMode="auto">
          <a:xfrm>
            <a:off x="2124075" y="1484313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630" name="Rectangle 182"/>
          <p:cNvSpPr>
            <a:spLocks noChangeArrowheads="1"/>
          </p:cNvSpPr>
          <p:nvPr/>
        </p:nvSpPr>
        <p:spPr bwMode="auto">
          <a:xfrm>
            <a:off x="2555875" y="5661025"/>
            <a:ext cx="431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631" name="Rectangle 183"/>
          <p:cNvSpPr>
            <a:spLocks noChangeArrowheads="1"/>
          </p:cNvSpPr>
          <p:nvPr/>
        </p:nvSpPr>
        <p:spPr bwMode="auto">
          <a:xfrm>
            <a:off x="6011863" y="5516563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646" name="Group 198"/>
          <p:cNvGrpSpPr>
            <a:grpSpLocks/>
          </p:cNvGrpSpPr>
          <p:nvPr/>
        </p:nvGrpSpPr>
        <p:grpSpPr bwMode="auto">
          <a:xfrm>
            <a:off x="6659563" y="2092325"/>
            <a:ext cx="2208212" cy="1800225"/>
            <a:chOff x="4195" y="1162"/>
            <a:chExt cx="1391" cy="1134"/>
          </a:xfrm>
        </p:grpSpPr>
        <p:pic>
          <p:nvPicPr>
            <p:cNvPr id="104621" name="Picture 173" descr="IMG_02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253"/>
              <a:ext cx="1391" cy="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34" name="Rectangle 186"/>
            <p:cNvSpPr>
              <a:spLocks noChangeArrowheads="1"/>
            </p:cNvSpPr>
            <p:nvPr/>
          </p:nvSpPr>
          <p:spPr bwMode="auto">
            <a:xfrm>
              <a:off x="4241" y="1842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35" name="Rectangle 187"/>
            <p:cNvSpPr>
              <a:spLocks noChangeArrowheads="1"/>
            </p:cNvSpPr>
            <p:nvPr/>
          </p:nvSpPr>
          <p:spPr bwMode="auto">
            <a:xfrm>
              <a:off x="4921" y="1162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8796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083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9370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965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4229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8801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3373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945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8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636" name="Rectangle 188"/>
          <p:cNvSpPr>
            <a:spLocks noChangeArrowheads="1"/>
          </p:cNvSpPr>
          <p:nvPr/>
        </p:nvSpPr>
        <p:spPr bwMode="auto">
          <a:xfrm>
            <a:off x="8329613" y="3060700"/>
            <a:ext cx="431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637" name="Rectangle 189"/>
          <p:cNvSpPr>
            <a:spLocks noChangeArrowheads="1"/>
          </p:cNvSpPr>
          <p:nvPr/>
        </p:nvSpPr>
        <p:spPr bwMode="auto">
          <a:xfrm>
            <a:off x="7105650" y="6097588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796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9083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9370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965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4229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8801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3373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945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638" name="AutoShape 190"/>
          <p:cNvSpPr>
            <a:spLocks noChangeArrowheads="1"/>
          </p:cNvSpPr>
          <p:nvPr/>
        </p:nvSpPr>
        <p:spPr bwMode="auto">
          <a:xfrm>
            <a:off x="3403709" y="3987146"/>
            <a:ext cx="3328879" cy="510778"/>
          </a:xfrm>
          <a:prstGeom prst="wedgeRoundRectCallout">
            <a:avLst>
              <a:gd name="adj1" fmla="val 12979"/>
              <a:gd name="adj2" fmla="val -31603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Het schuifcontact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3716338" y="1530350"/>
            <a:ext cx="2792412" cy="1175356"/>
            <a:chOff x="3716338" y="1282700"/>
            <a:chExt cx="2792412" cy="1175356"/>
          </a:xfrm>
        </p:grpSpPr>
        <p:grpSp>
          <p:nvGrpSpPr>
            <p:cNvPr id="2" name="Groep 1"/>
            <p:cNvGrpSpPr/>
            <p:nvPr/>
          </p:nvGrpSpPr>
          <p:grpSpPr>
            <a:xfrm>
              <a:off x="3716338" y="1282700"/>
              <a:ext cx="2792412" cy="1175356"/>
              <a:chOff x="3716338" y="1282700"/>
              <a:chExt cx="2792412" cy="1175356"/>
            </a:xfrm>
          </p:grpSpPr>
          <p:sp>
            <p:nvSpPr>
              <p:cNvPr id="104612" name="Rectangle 164"/>
              <p:cNvSpPr>
                <a:spLocks noChangeArrowheads="1"/>
              </p:cNvSpPr>
              <p:nvPr/>
            </p:nvSpPr>
            <p:spPr bwMode="auto">
              <a:xfrm>
                <a:off x="5218331" y="1934836"/>
                <a:ext cx="42351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800">
                    <a:solidFill>
                      <a:srgbClr val="FF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nl-NL" altLang="nl-NL" sz="28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4648" name="Group 200"/>
              <p:cNvGrpSpPr>
                <a:grpSpLocks/>
              </p:cNvGrpSpPr>
              <p:nvPr/>
            </p:nvGrpSpPr>
            <p:grpSpPr bwMode="auto">
              <a:xfrm>
                <a:off x="3716338" y="1282700"/>
                <a:ext cx="2792412" cy="276225"/>
                <a:chOff x="2341" y="808"/>
                <a:chExt cx="1759" cy="174"/>
              </a:xfrm>
            </p:grpSpPr>
            <p:sp>
              <p:nvSpPr>
                <p:cNvPr id="104547" name="Rectangle 99"/>
                <p:cNvSpPr>
                  <a:spLocks noChangeArrowheads="1"/>
                </p:cNvSpPr>
                <p:nvPr/>
              </p:nvSpPr>
              <p:spPr bwMode="auto">
                <a:xfrm>
                  <a:off x="2341" y="808"/>
                  <a:ext cx="266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288925" indent="-2889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18796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29083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39370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49657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54229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58801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63373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67945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00"/>
                    </a:buClr>
                  </a:pPr>
                  <a:r>
                    <a:rPr lang="en-US" altLang="nl-NL" sz="280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nl-NL" altLang="nl-NL" sz="280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54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862" y="821"/>
                  <a:ext cx="238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288925" indent="-2889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18796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29083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39370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49657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54229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58801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63373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67945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00"/>
                    </a:buClr>
                  </a:pPr>
                  <a:r>
                    <a:rPr lang="en-US" altLang="nl-NL" sz="2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endParaRPr lang="nl-NL" altLang="nl-NL" sz="28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4642" name="Group 194"/>
            <p:cNvGrpSpPr>
              <a:grpSpLocks/>
            </p:cNvGrpSpPr>
            <p:nvPr/>
          </p:nvGrpSpPr>
          <p:grpSpPr bwMode="auto">
            <a:xfrm>
              <a:off x="4067175" y="1300163"/>
              <a:ext cx="2160588" cy="715962"/>
              <a:chOff x="433" y="2115"/>
              <a:chExt cx="1361" cy="451"/>
            </a:xfrm>
          </p:grpSpPr>
          <p:sp>
            <p:nvSpPr>
              <p:cNvPr id="104639" name="Line 191"/>
              <p:cNvSpPr>
                <a:spLocks noChangeShapeType="1"/>
              </p:cNvSpPr>
              <p:nvPr/>
            </p:nvSpPr>
            <p:spPr bwMode="auto">
              <a:xfrm>
                <a:off x="433" y="2219"/>
                <a:ext cx="13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40" name="Rectangle 192"/>
              <p:cNvSpPr>
                <a:spLocks noChangeArrowheads="1"/>
              </p:cNvSpPr>
              <p:nvPr/>
            </p:nvSpPr>
            <p:spPr bwMode="auto">
              <a:xfrm>
                <a:off x="684" y="2115"/>
                <a:ext cx="881" cy="22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41" name="Line 193"/>
              <p:cNvSpPr>
                <a:spLocks noChangeShapeType="1"/>
              </p:cNvSpPr>
              <p:nvPr/>
            </p:nvSpPr>
            <p:spPr bwMode="auto">
              <a:xfrm flipV="1">
                <a:off x="1292" y="2339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647" name="AutoShape 199"/>
          <p:cNvSpPr>
            <a:spLocks noChangeArrowheads="1"/>
          </p:cNvSpPr>
          <p:nvPr/>
        </p:nvSpPr>
        <p:spPr bwMode="auto">
          <a:xfrm>
            <a:off x="699529" y="3875040"/>
            <a:ext cx="2889624" cy="510778"/>
          </a:xfrm>
          <a:prstGeom prst="wedgeRoundRectCallout">
            <a:avLst>
              <a:gd name="adj1" fmla="val 90220"/>
              <a:gd name="adj2" fmla="val -3867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Het schemateken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ctieknop: Verder of Volgende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4106113" y="2627592"/>
            <a:ext cx="3215437" cy="3469996"/>
            <a:chOff x="4106113" y="2513292"/>
            <a:chExt cx="3215437" cy="3469996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113" y="2513292"/>
              <a:ext cx="2066925" cy="2209800"/>
            </a:xfrm>
            <a:prstGeom prst="rect">
              <a:avLst/>
            </a:prstGeom>
          </p:spPr>
        </p:pic>
        <p:cxnSp>
          <p:nvCxnSpPr>
            <p:cNvPr id="7" name="Rechte verbindingslijn met pijl 6"/>
            <p:cNvCxnSpPr>
              <a:stCxn id="104637" idx="0"/>
            </p:cNvCxnSpPr>
            <p:nvPr/>
          </p:nvCxnSpPr>
          <p:spPr>
            <a:xfrm flipH="1" flipV="1">
              <a:off x="5147470" y="2817020"/>
              <a:ext cx="2174080" cy="316626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kstvak 9"/>
          <p:cNvSpPr txBox="1"/>
          <p:nvPr/>
        </p:nvSpPr>
        <p:spPr>
          <a:xfrm>
            <a:off x="5987749" y="3959004"/>
            <a:ext cx="30901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Gebruikt bij o.a. een volumeregelaar.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57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14" grpId="0" autoUpdateAnimBg="0"/>
      <p:bldP spid="104452" grpId="0" autoUpdateAnimBg="0"/>
      <p:bldP spid="104629" grpId="0"/>
      <p:bldP spid="104630" grpId="0"/>
      <p:bldP spid="104631" grpId="0"/>
      <p:bldP spid="104636" grpId="0"/>
      <p:bldP spid="104637" grpId="0"/>
      <p:bldP spid="104638" grpId="0" animBg="1"/>
      <p:bldP spid="10464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967219"/>
              </p:ext>
            </p:extLst>
          </p:nvPr>
        </p:nvGraphicFramePr>
        <p:xfrm>
          <a:off x="2895600" y="2435225"/>
          <a:ext cx="6248400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Grafiek" r:id="rId4" imgW="6029531" imgH="4267680" progId="Excel.Chart.8">
                  <p:embed/>
                </p:oleObj>
              </mc:Choice>
              <mc:Fallback>
                <p:oleObj name="Grafiek" r:id="rId4" imgW="6029531" imgH="42676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5225"/>
                        <a:ext cx="6248400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ep 9"/>
          <p:cNvGrpSpPr/>
          <p:nvPr/>
        </p:nvGrpSpPr>
        <p:grpSpPr>
          <a:xfrm>
            <a:off x="167588" y="5525047"/>
            <a:ext cx="2520000" cy="1045616"/>
            <a:chOff x="189159" y="5219264"/>
            <a:chExt cx="2791465" cy="1045616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8" r="10126"/>
            <a:stretch/>
          </p:blipFill>
          <p:spPr>
            <a:xfrm>
              <a:off x="189159" y="5219264"/>
              <a:ext cx="2628000" cy="853232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618424" y="586477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smtClean="0">
                  <a:latin typeface="Arial" panose="020B0604020202020204" pitchFamily="34" charset="0"/>
                  <a:cs typeface="Arial" panose="020B0604020202020204" pitchFamily="34" charset="0"/>
                </a:rPr>
                <a:t>Ohms 0,05%/°C</a:t>
              </a:r>
              <a:endParaRPr lang="nl-NL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232" y="3566475"/>
            <a:ext cx="1397144" cy="25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068" y="2042096"/>
            <a:ext cx="1404689" cy="2520000"/>
          </a:xfrm>
          <a:prstGeom prst="rect">
            <a:avLst/>
          </a:prstGeom>
        </p:spPr>
      </p:pic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temperatuur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weerstanden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1/6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609600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R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AF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stijgt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halfgeleiders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C, Si)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Ohms: R is </a:t>
            </a:r>
            <a:r>
              <a:rPr lang="en-US" altLang="nl-NL" sz="28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onafhankelijk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T (</a:t>
            </a: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Nichroom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o.a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nl-NL" alt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 </a:t>
            </a: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stijgt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874872" y="27432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410200" y="3962400"/>
            <a:ext cx="1143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</a:t>
            </a:r>
            <a:endParaRPr lang="nl-NL" altLang="nl-NL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118736" y="3321268"/>
            <a:ext cx="2362200" cy="1371600"/>
          </a:xfrm>
          <a:prstGeom prst="wedgeRoundRectCallout">
            <a:avLst>
              <a:gd name="adj1" fmla="val 120968"/>
              <a:gd name="adj2" fmla="val 1395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Super-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geleiding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R = 0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933744" y="3568700"/>
            <a:ext cx="2362200" cy="1371600"/>
          </a:xfrm>
          <a:prstGeom prst="wedgeRoundRectCallout">
            <a:avLst>
              <a:gd name="adj1" fmla="val -59880"/>
              <a:gd name="adj2" fmla="val -2270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Temperatuur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Coëfficiënt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1149644" y="3784600"/>
            <a:ext cx="2362200" cy="1371600"/>
          </a:xfrm>
          <a:prstGeom prst="wedgeRoundRectCallout">
            <a:avLst>
              <a:gd name="adj1" fmla="val -54838"/>
              <a:gd name="adj2" fmla="val -19652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endParaRPr lang="en-US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Temperatuur</a:t>
            </a:r>
            <a:endParaRPr lang="en-US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Coëfficiënt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651500" y="3246438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Ohms</a:t>
            </a:r>
            <a:endParaRPr lang="nl-NL" altLang="nl-NL" sz="280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3205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6502" grpId="0"/>
      <p:bldP spid="106498" grpId="0" autoUpdateAnimBg="0"/>
      <p:bldP spid="106499" grpId="0" uiExpand="1" build="p" autoUpdateAnimBg="0"/>
      <p:bldP spid="106500" grpId="0" autoUpdateAnimBg="0"/>
      <p:bldP spid="106501" grpId="0" uiExpand="1" autoUpdateAnimBg="0"/>
      <p:bldP spid="106504" grpId="0" uiExpand="1" autoUpdateAnimBg="0"/>
      <p:bldP spid="106506" grpId="0" uiExpand="1" autoUpdateAnimBg="0"/>
      <p:bldP spid="106503" grpId="0" animBg="1" autoUpdateAnimBg="0"/>
      <p:bldP spid="106508" grpId="0" uiExpand="1" animBg="1" autoUpdateAnimBg="0"/>
      <p:bldP spid="106509" grpId="0" uiExpand="1" animBg="1" autoUpdateAnimBg="0"/>
      <p:bldP spid="1065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75" y="0"/>
            <a:ext cx="9144000" cy="762000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2/6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175" y="1276114"/>
            <a:ext cx="9144000" cy="609600"/>
          </a:xfrm>
        </p:spPr>
        <p:txBody>
          <a:bodyPr/>
          <a:lstStyle/>
          <a:p>
            <a:pPr algn="l"/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1b.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regelmatig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gerangschikt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(rooster).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-3175" y="1837971"/>
            <a:ext cx="9144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2. Als er een stroom loopt verplaatsen de vrije</a:t>
            </a:r>
            <a:b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  elektronen zich tussen de ionen door.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-3175" y="714257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1a.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metaal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bestaat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-3175" y="288242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3. Deze elektronen botsen tegen de ionen.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-3175" y="3482385"/>
            <a:ext cx="9147175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temperatuur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stijgt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heftiger</a:t>
            </a:r>
            <a:endParaRPr lang="en-US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trillen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-3175" y="4474927"/>
            <a:ext cx="9109075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botsen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vaker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-3175" y="5467469"/>
            <a:ext cx="9109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6. Het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elektronentransport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moeilijker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-3175" y="6138863"/>
            <a:ext cx="9109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7. Anders gezegd: De weerstand neemt toe.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eknop: Verder of Volgende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8417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  <p:bldP spid="178179" grpId="0" build="p" autoUpdateAnimBg="0"/>
      <p:bldP spid="178180" grpId="0" autoUpdateAnimBg="0"/>
      <p:bldP spid="178181" grpId="0" autoUpdateAnimBg="0"/>
      <p:bldP spid="178189" grpId="0" autoUpdateAnimBg="0"/>
      <p:bldP spid="178190" grpId="0" autoUpdateAnimBg="0"/>
      <p:bldP spid="178191" grpId="0" autoUpdateAnimBg="0"/>
      <p:bldP spid="178192" grpId="0" autoUpdateAnimBg="0"/>
      <p:bldP spid="17819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31" name="Group 59"/>
          <p:cNvGrpSpPr>
            <a:grpSpLocks/>
          </p:cNvGrpSpPr>
          <p:nvPr/>
        </p:nvGrpSpPr>
        <p:grpSpPr bwMode="auto">
          <a:xfrm>
            <a:off x="1068388" y="1268413"/>
            <a:ext cx="6248400" cy="4467225"/>
            <a:chOff x="673" y="799"/>
            <a:chExt cx="3936" cy="2814"/>
          </a:xfrm>
        </p:grpSpPr>
        <p:grpSp>
          <p:nvGrpSpPr>
            <p:cNvPr id="182303" name="Group 31"/>
            <p:cNvGrpSpPr>
              <a:grpSpLocks/>
            </p:cNvGrpSpPr>
            <p:nvPr/>
          </p:nvGrpSpPr>
          <p:grpSpPr bwMode="auto">
            <a:xfrm>
              <a:off x="673" y="1909"/>
              <a:ext cx="3928" cy="592"/>
              <a:chOff x="657" y="1909"/>
              <a:chExt cx="3928" cy="592"/>
            </a:xfrm>
          </p:grpSpPr>
          <p:grpSp>
            <p:nvGrpSpPr>
              <p:cNvPr id="182294" name="Group 22"/>
              <p:cNvGrpSpPr>
                <a:grpSpLocks/>
              </p:cNvGrpSpPr>
              <p:nvPr/>
            </p:nvGrpSpPr>
            <p:grpSpPr bwMode="auto">
              <a:xfrm>
                <a:off x="2850" y="1917"/>
                <a:ext cx="576" cy="576"/>
                <a:chOff x="2018" y="1933"/>
                <a:chExt cx="576" cy="576"/>
              </a:xfrm>
            </p:grpSpPr>
            <p:sp>
              <p:nvSpPr>
                <p:cNvPr id="182295" name="Oval 2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296" name="Oval 24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288" name="Group 16"/>
              <p:cNvGrpSpPr>
                <a:grpSpLocks/>
              </p:cNvGrpSpPr>
              <p:nvPr/>
            </p:nvGrpSpPr>
            <p:grpSpPr bwMode="auto">
              <a:xfrm>
                <a:off x="657" y="1917"/>
                <a:ext cx="576" cy="576"/>
                <a:chOff x="2018" y="1933"/>
                <a:chExt cx="576" cy="576"/>
              </a:xfrm>
            </p:grpSpPr>
            <p:sp>
              <p:nvSpPr>
                <p:cNvPr id="182286" name="Oval 14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287" name="Oval 15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290" name="Group 18"/>
              <p:cNvGrpSpPr>
                <a:grpSpLocks/>
              </p:cNvGrpSpPr>
              <p:nvPr/>
            </p:nvGrpSpPr>
            <p:grpSpPr bwMode="auto">
              <a:xfrm>
                <a:off x="1770" y="1909"/>
                <a:ext cx="576" cy="576"/>
                <a:chOff x="2018" y="1933"/>
                <a:chExt cx="576" cy="576"/>
              </a:xfrm>
            </p:grpSpPr>
            <p:sp>
              <p:nvSpPr>
                <p:cNvPr id="182291" name="Oval 19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292" name="Oval 20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298" name="Group 26"/>
              <p:cNvGrpSpPr>
                <a:grpSpLocks/>
              </p:cNvGrpSpPr>
              <p:nvPr/>
            </p:nvGrpSpPr>
            <p:grpSpPr bwMode="auto">
              <a:xfrm>
                <a:off x="4009" y="1925"/>
                <a:ext cx="576" cy="576"/>
                <a:chOff x="2018" y="1933"/>
                <a:chExt cx="576" cy="576"/>
              </a:xfrm>
            </p:grpSpPr>
            <p:sp>
              <p:nvSpPr>
                <p:cNvPr id="182299" name="Oval 27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00" name="Oval 28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82304" name="Group 32"/>
            <p:cNvGrpSpPr>
              <a:grpSpLocks/>
            </p:cNvGrpSpPr>
            <p:nvPr/>
          </p:nvGrpSpPr>
          <p:grpSpPr bwMode="auto">
            <a:xfrm>
              <a:off x="681" y="3021"/>
              <a:ext cx="3928" cy="592"/>
              <a:chOff x="657" y="1909"/>
              <a:chExt cx="3928" cy="592"/>
            </a:xfrm>
          </p:grpSpPr>
          <p:grpSp>
            <p:nvGrpSpPr>
              <p:cNvPr id="182305" name="Group 33"/>
              <p:cNvGrpSpPr>
                <a:grpSpLocks/>
              </p:cNvGrpSpPr>
              <p:nvPr/>
            </p:nvGrpSpPr>
            <p:grpSpPr bwMode="auto">
              <a:xfrm>
                <a:off x="2850" y="1917"/>
                <a:ext cx="576" cy="576"/>
                <a:chOff x="2018" y="1933"/>
                <a:chExt cx="576" cy="576"/>
              </a:xfrm>
            </p:grpSpPr>
            <p:sp>
              <p:nvSpPr>
                <p:cNvPr id="182306" name="Oval 34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07" name="Oval 35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308" name="Group 36"/>
              <p:cNvGrpSpPr>
                <a:grpSpLocks/>
              </p:cNvGrpSpPr>
              <p:nvPr/>
            </p:nvGrpSpPr>
            <p:grpSpPr bwMode="auto">
              <a:xfrm>
                <a:off x="657" y="1917"/>
                <a:ext cx="576" cy="576"/>
                <a:chOff x="2018" y="1933"/>
                <a:chExt cx="576" cy="576"/>
              </a:xfrm>
            </p:grpSpPr>
            <p:sp>
              <p:nvSpPr>
                <p:cNvPr id="182309" name="Oval 37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10" name="Oval 38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311" name="Group 39"/>
              <p:cNvGrpSpPr>
                <a:grpSpLocks/>
              </p:cNvGrpSpPr>
              <p:nvPr/>
            </p:nvGrpSpPr>
            <p:grpSpPr bwMode="auto">
              <a:xfrm>
                <a:off x="1770" y="1909"/>
                <a:ext cx="576" cy="576"/>
                <a:chOff x="2018" y="1933"/>
                <a:chExt cx="576" cy="576"/>
              </a:xfrm>
            </p:grpSpPr>
            <p:sp>
              <p:nvSpPr>
                <p:cNvPr id="182312" name="Oval 4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13" name="Oval 41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314" name="Group 42"/>
              <p:cNvGrpSpPr>
                <a:grpSpLocks/>
              </p:cNvGrpSpPr>
              <p:nvPr/>
            </p:nvGrpSpPr>
            <p:grpSpPr bwMode="auto">
              <a:xfrm>
                <a:off x="4009" y="1925"/>
                <a:ext cx="576" cy="576"/>
                <a:chOff x="2018" y="1933"/>
                <a:chExt cx="576" cy="576"/>
              </a:xfrm>
            </p:grpSpPr>
            <p:sp>
              <p:nvSpPr>
                <p:cNvPr id="182315" name="Oval 4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16" name="Oval 44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82317" name="Group 45"/>
            <p:cNvGrpSpPr>
              <a:grpSpLocks/>
            </p:cNvGrpSpPr>
            <p:nvPr/>
          </p:nvGrpSpPr>
          <p:grpSpPr bwMode="auto">
            <a:xfrm>
              <a:off x="681" y="799"/>
              <a:ext cx="3928" cy="592"/>
              <a:chOff x="657" y="1909"/>
              <a:chExt cx="3928" cy="592"/>
            </a:xfrm>
          </p:grpSpPr>
          <p:grpSp>
            <p:nvGrpSpPr>
              <p:cNvPr id="182318" name="Group 46"/>
              <p:cNvGrpSpPr>
                <a:grpSpLocks/>
              </p:cNvGrpSpPr>
              <p:nvPr/>
            </p:nvGrpSpPr>
            <p:grpSpPr bwMode="auto">
              <a:xfrm>
                <a:off x="2850" y="1917"/>
                <a:ext cx="576" cy="576"/>
                <a:chOff x="2018" y="1933"/>
                <a:chExt cx="576" cy="576"/>
              </a:xfrm>
            </p:grpSpPr>
            <p:sp>
              <p:nvSpPr>
                <p:cNvPr id="182319" name="Oval 47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20" name="Oval 48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321" name="Group 49"/>
              <p:cNvGrpSpPr>
                <a:grpSpLocks/>
              </p:cNvGrpSpPr>
              <p:nvPr/>
            </p:nvGrpSpPr>
            <p:grpSpPr bwMode="auto">
              <a:xfrm>
                <a:off x="657" y="1917"/>
                <a:ext cx="576" cy="576"/>
                <a:chOff x="2018" y="1933"/>
                <a:chExt cx="576" cy="576"/>
              </a:xfrm>
            </p:grpSpPr>
            <p:sp>
              <p:nvSpPr>
                <p:cNvPr id="182322" name="Oval 5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23" name="Oval 51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324" name="Group 52"/>
              <p:cNvGrpSpPr>
                <a:grpSpLocks/>
              </p:cNvGrpSpPr>
              <p:nvPr/>
            </p:nvGrpSpPr>
            <p:grpSpPr bwMode="auto">
              <a:xfrm>
                <a:off x="1770" y="1909"/>
                <a:ext cx="576" cy="576"/>
                <a:chOff x="2018" y="1933"/>
                <a:chExt cx="576" cy="576"/>
              </a:xfrm>
            </p:grpSpPr>
            <p:sp>
              <p:nvSpPr>
                <p:cNvPr id="182325" name="Oval 5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26" name="Oval 54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2327" name="Group 55"/>
              <p:cNvGrpSpPr>
                <a:grpSpLocks/>
              </p:cNvGrpSpPr>
              <p:nvPr/>
            </p:nvGrpSpPr>
            <p:grpSpPr bwMode="auto">
              <a:xfrm>
                <a:off x="4009" y="1925"/>
                <a:ext cx="576" cy="576"/>
                <a:chOff x="2018" y="1933"/>
                <a:chExt cx="576" cy="576"/>
              </a:xfrm>
            </p:grpSpPr>
            <p:sp>
              <p:nvSpPr>
                <p:cNvPr id="182328" name="Oval 56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29" name="Oval 57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metaal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(PTC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3/6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51" name="AutoShape 79"/>
          <p:cNvSpPr>
            <a:spLocks noChangeArrowheads="1"/>
          </p:cNvSpPr>
          <p:nvPr/>
        </p:nvSpPr>
        <p:spPr bwMode="auto">
          <a:xfrm>
            <a:off x="7088188" y="5211763"/>
            <a:ext cx="2001837" cy="1587500"/>
          </a:xfrm>
          <a:prstGeom prst="wedgeRoundRectCallout">
            <a:avLst>
              <a:gd name="adj1" fmla="val -56028"/>
              <a:gd name="adj2" fmla="val -1433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kern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binnenste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elktronen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52" name="AutoShape 80"/>
          <p:cNvSpPr>
            <a:spLocks noChangeArrowheads="1"/>
          </p:cNvSpPr>
          <p:nvPr/>
        </p:nvSpPr>
        <p:spPr bwMode="auto">
          <a:xfrm>
            <a:off x="7088188" y="50800"/>
            <a:ext cx="2001837" cy="981075"/>
          </a:xfrm>
          <a:prstGeom prst="wedgeRoundRectCallout">
            <a:avLst>
              <a:gd name="adj1" fmla="val -125815"/>
              <a:gd name="adj2" fmla="val 14902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2360" name="Group 88"/>
          <p:cNvGrpSpPr>
            <a:grpSpLocks/>
          </p:cNvGrpSpPr>
          <p:nvPr/>
        </p:nvGrpSpPr>
        <p:grpSpPr bwMode="auto">
          <a:xfrm>
            <a:off x="1476375" y="1341438"/>
            <a:ext cx="5795963" cy="4067175"/>
            <a:chOff x="930" y="845"/>
            <a:chExt cx="3651" cy="2562"/>
          </a:xfrm>
        </p:grpSpPr>
        <p:sp>
          <p:nvSpPr>
            <p:cNvPr id="182289" name="Oval 17"/>
            <p:cNvSpPr>
              <a:spLocks noChangeAspect="1" noChangeArrowheads="1"/>
            </p:cNvSpPr>
            <p:nvPr/>
          </p:nvSpPr>
          <p:spPr bwMode="auto">
            <a:xfrm>
              <a:off x="3061" y="1752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293" name="Oval 21"/>
            <p:cNvSpPr>
              <a:spLocks noChangeAspect="1" noChangeArrowheads="1"/>
            </p:cNvSpPr>
            <p:nvPr/>
          </p:nvSpPr>
          <p:spPr bwMode="auto">
            <a:xfrm>
              <a:off x="3878" y="2478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297" name="Oval 25"/>
            <p:cNvSpPr>
              <a:spLocks noChangeAspect="1" noChangeArrowheads="1"/>
            </p:cNvSpPr>
            <p:nvPr/>
          </p:nvSpPr>
          <p:spPr bwMode="auto">
            <a:xfrm>
              <a:off x="930" y="1706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01" name="Oval 29"/>
            <p:cNvSpPr>
              <a:spLocks noChangeAspect="1" noChangeArrowheads="1"/>
            </p:cNvSpPr>
            <p:nvPr/>
          </p:nvSpPr>
          <p:spPr bwMode="auto">
            <a:xfrm>
              <a:off x="3787" y="845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2" name="Oval 60"/>
            <p:cNvSpPr>
              <a:spLocks noChangeAspect="1" noChangeArrowheads="1"/>
            </p:cNvSpPr>
            <p:nvPr/>
          </p:nvSpPr>
          <p:spPr bwMode="auto">
            <a:xfrm>
              <a:off x="2835" y="2614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3" name="Oval 61"/>
            <p:cNvSpPr>
              <a:spLocks noChangeAspect="1" noChangeArrowheads="1"/>
            </p:cNvSpPr>
            <p:nvPr/>
          </p:nvSpPr>
          <p:spPr bwMode="auto">
            <a:xfrm>
              <a:off x="3334" y="2840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4" name="Oval 62"/>
            <p:cNvSpPr>
              <a:spLocks noChangeAspect="1" noChangeArrowheads="1"/>
            </p:cNvSpPr>
            <p:nvPr/>
          </p:nvSpPr>
          <p:spPr bwMode="auto">
            <a:xfrm>
              <a:off x="4195" y="1797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5" name="Oval 63"/>
            <p:cNvSpPr>
              <a:spLocks noChangeAspect="1" noChangeArrowheads="1"/>
            </p:cNvSpPr>
            <p:nvPr/>
          </p:nvSpPr>
          <p:spPr bwMode="auto">
            <a:xfrm>
              <a:off x="3696" y="1797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6" name="Oval 64"/>
            <p:cNvSpPr>
              <a:spLocks noChangeAspect="1" noChangeArrowheads="1"/>
            </p:cNvSpPr>
            <p:nvPr/>
          </p:nvSpPr>
          <p:spPr bwMode="auto">
            <a:xfrm>
              <a:off x="1837" y="2704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7" name="Oval 65"/>
            <p:cNvSpPr>
              <a:spLocks noChangeAspect="1" noChangeArrowheads="1"/>
            </p:cNvSpPr>
            <p:nvPr/>
          </p:nvSpPr>
          <p:spPr bwMode="auto">
            <a:xfrm>
              <a:off x="2562" y="3113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8" name="Oval 66"/>
            <p:cNvSpPr>
              <a:spLocks noChangeAspect="1" noChangeArrowheads="1"/>
            </p:cNvSpPr>
            <p:nvPr/>
          </p:nvSpPr>
          <p:spPr bwMode="auto">
            <a:xfrm>
              <a:off x="3470" y="1207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39" name="Oval 67"/>
            <p:cNvSpPr>
              <a:spLocks noChangeAspect="1" noChangeArrowheads="1"/>
            </p:cNvSpPr>
            <p:nvPr/>
          </p:nvSpPr>
          <p:spPr bwMode="auto">
            <a:xfrm>
              <a:off x="1338" y="2523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0" name="Oval 68"/>
            <p:cNvSpPr>
              <a:spLocks noChangeAspect="1" noChangeArrowheads="1"/>
            </p:cNvSpPr>
            <p:nvPr/>
          </p:nvSpPr>
          <p:spPr bwMode="auto">
            <a:xfrm>
              <a:off x="1474" y="3294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1" name="Oval 69"/>
            <p:cNvSpPr>
              <a:spLocks noChangeAspect="1" noChangeArrowheads="1"/>
            </p:cNvSpPr>
            <p:nvPr/>
          </p:nvSpPr>
          <p:spPr bwMode="auto">
            <a:xfrm>
              <a:off x="3923" y="3113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2" name="Oval 70"/>
            <p:cNvSpPr>
              <a:spLocks noChangeAspect="1" noChangeArrowheads="1"/>
            </p:cNvSpPr>
            <p:nvPr/>
          </p:nvSpPr>
          <p:spPr bwMode="auto">
            <a:xfrm>
              <a:off x="4468" y="2886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3" name="Oval 71"/>
            <p:cNvSpPr>
              <a:spLocks noChangeAspect="1" noChangeArrowheads="1"/>
            </p:cNvSpPr>
            <p:nvPr/>
          </p:nvSpPr>
          <p:spPr bwMode="auto">
            <a:xfrm>
              <a:off x="2517" y="2024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4" name="Oval 72"/>
            <p:cNvSpPr>
              <a:spLocks noChangeAspect="1" noChangeArrowheads="1"/>
            </p:cNvSpPr>
            <p:nvPr/>
          </p:nvSpPr>
          <p:spPr bwMode="auto">
            <a:xfrm>
              <a:off x="1474" y="1728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5" name="Oval 73"/>
            <p:cNvSpPr>
              <a:spLocks noChangeAspect="1" noChangeArrowheads="1"/>
            </p:cNvSpPr>
            <p:nvPr/>
          </p:nvSpPr>
          <p:spPr bwMode="auto">
            <a:xfrm>
              <a:off x="2290" y="1434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6" name="Oval 74"/>
            <p:cNvSpPr>
              <a:spLocks noChangeAspect="1" noChangeArrowheads="1"/>
            </p:cNvSpPr>
            <p:nvPr/>
          </p:nvSpPr>
          <p:spPr bwMode="auto">
            <a:xfrm>
              <a:off x="2699" y="935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47" name="Oval 75"/>
            <p:cNvSpPr>
              <a:spLocks noChangeAspect="1" noChangeArrowheads="1"/>
            </p:cNvSpPr>
            <p:nvPr/>
          </p:nvSpPr>
          <p:spPr bwMode="auto">
            <a:xfrm>
              <a:off x="1655" y="890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54" name="Oval 82"/>
            <p:cNvSpPr>
              <a:spLocks noChangeAspect="1" noChangeArrowheads="1"/>
            </p:cNvSpPr>
            <p:nvPr/>
          </p:nvSpPr>
          <p:spPr bwMode="auto">
            <a:xfrm>
              <a:off x="2472" y="2432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55" name="Oval 83"/>
            <p:cNvSpPr>
              <a:spLocks noChangeAspect="1" noChangeArrowheads="1"/>
            </p:cNvSpPr>
            <p:nvPr/>
          </p:nvSpPr>
          <p:spPr bwMode="auto">
            <a:xfrm>
              <a:off x="1383" y="1253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56" name="Oval 84"/>
            <p:cNvSpPr>
              <a:spLocks noChangeAspect="1" noChangeArrowheads="1"/>
            </p:cNvSpPr>
            <p:nvPr/>
          </p:nvSpPr>
          <p:spPr bwMode="auto">
            <a:xfrm>
              <a:off x="4332" y="1616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2358" name="Oval 86"/>
            <p:cNvSpPr>
              <a:spLocks noChangeAspect="1" noChangeArrowheads="1"/>
            </p:cNvSpPr>
            <p:nvPr/>
          </p:nvSpPr>
          <p:spPr bwMode="auto">
            <a:xfrm>
              <a:off x="975" y="2795"/>
              <a:ext cx="113" cy="1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182361" name="Freeform 89"/>
          <p:cNvSpPr>
            <a:spLocks/>
          </p:cNvSpPr>
          <p:nvPr/>
        </p:nvSpPr>
        <p:spPr bwMode="auto">
          <a:xfrm>
            <a:off x="2484438" y="2924175"/>
            <a:ext cx="373062" cy="385763"/>
          </a:xfrm>
          <a:custGeom>
            <a:avLst/>
            <a:gdLst>
              <a:gd name="T0" fmla="*/ 0 w 235"/>
              <a:gd name="T1" fmla="*/ 0 h 243"/>
              <a:gd name="T2" fmla="*/ 235 w 235"/>
              <a:gd name="T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5" h="243">
                <a:moveTo>
                  <a:pt x="0" y="0"/>
                </a:moveTo>
                <a:lnTo>
                  <a:pt x="235" y="243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2" name="Freeform 90"/>
          <p:cNvSpPr>
            <a:spLocks/>
          </p:cNvSpPr>
          <p:nvPr/>
        </p:nvSpPr>
        <p:spPr bwMode="auto">
          <a:xfrm>
            <a:off x="5357813" y="2062163"/>
            <a:ext cx="2643187" cy="376237"/>
          </a:xfrm>
          <a:custGeom>
            <a:avLst/>
            <a:gdLst>
              <a:gd name="T0" fmla="*/ 0 w 1665"/>
              <a:gd name="T1" fmla="*/ 0 h 237"/>
              <a:gd name="T2" fmla="*/ 1665 w 1665"/>
              <a:gd name="T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5" h="237">
                <a:moveTo>
                  <a:pt x="0" y="0"/>
                </a:moveTo>
                <a:lnTo>
                  <a:pt x="1665" y="237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3" name="Freeform 91"/>
          <p:cNvSpPr>
            <a:spLocks/>
          </p:cNvSpPr>
          <p:nvPr/>
        </p:nvSpPr>
        <p:spPr bwMode="auto">
          <a:xfrm>
            <a:off x="5357813" y="2057400"/>
            <a:ext cx="77787" cy="1282700"/>
          </a:xfrm>
          <a:custGeom>
            <a:avLst/>
            <a:gdLst>
              <a:gd name="T0" fmla="*/ 0 w 49"/>
              <a:gd name="T1" fmla="*/ 0 h 808"/>
              <a:gd name="T2" fmla="*/ 49 w 49"/>
              <a:gd name="T3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" h="808">
                <a:moveTo>
                  <a:pt x="0" y="0"/>
                </a:moveTo>
                <a:lnTo>
                  <a:pt x="49" y="808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4" name="Freeform 92"/>
          <p:cNvSpPr>
            <a:spLocks/>
          </p:cNvSpPr>
          <p:nvPr/>
        </p:nvSpPr>
        <p:spPr bwMode="auto">
          <a:xfrm>
            <a:off x="5435600" y="3327400"/>
            <a:ext cx="1041400" cy="1651000"/>
          </a:xfrm>
          <a:custGeom>
            <a:avLst/>
            <a:gdLst>
              <a:gd name="T0" fmla="*/ 0 w 656"/>
              <a:gd name="T1" fmla="*/ 0 h 1040"/>
              <a:gd name="T2" fmla="*/ 656 w 656"/>
              <a:gd name="T3" fmla="*/ 1040 h 10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6" h="1040">
                <a:moveTo>
                  <a:pt x="0" y="0"/>
                </a:moveTo>
                <a:lnTo>
                  <a:pt x="656" y="1040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5" name="Freeform 93"/>
          <p:cNvSpPr>
            <a:spLocks/>
          </p:cNvSpPr>
          <p:nvPr/>
        </p:nvSpPr>
        <p:spPr bwMode="auto">
          <a:xfrm>
            <a:off x="3721100" y="2038350"/>
            <a:ext cx="936625" cy="1301750"/>
          </a:xfrm>
          <a:custGeom>
            <a:avLst/>
            <a:gdLst>
              <a:gd name="T0" fmla="*/ 0 w 590"/>
              <a:gd name="T1" fmla="*/ 820 h 820"/>
              <a:gd name="T2" fmla="*/ 590 w 590"/>
              <a:gd name="T3" fmla="*/ 0 h 820"/>
              <a:gd name="T4" fmla="*/ 576 w 590"/>
              <a:gd name="T5" fmla="*/ 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820">
                <a:moveTo>
                  <a:pt x="0" y="820"/>
                </a:moveTo>
                <a:lnTo>
                  <a:pt x="590" y="0"/>
                </a:lnTo>
                <a:lnTo>
                  <a:pt x="576" y="20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6" name="Freeform 94"/>
          <p:cNvSpPr>
            <a:spLocks/>
          </p:cNvSpPr>
          <p:nvPr/>
        </p:nvSpPr>
        <p:spPr bwMode="auto">
          <a:xfrm>
            <a:off x="1957388" y="3309938"/>
            <a:ext cx="909637" cy="42862"/>
          </a:xfrm>
          <a:custGeom>
            <a:avLst/>
            <a:gdLst>
              <a:gd name="T0" fmla="*/ 573 w 573"/>
              <a:gd name="T1" fmla="*/ 0 h 27"/>
              <a:gd name="T2" fmla="*/ 0 w 573"/>
              <a:gd name="T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3" h="27">
                <a:moveTo>
                  <a:pt x="573" y="0"/>
                </a:moveTo>
                <a:lnTo>
                  <a:pt x="0" y="27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7" name="Freeform 95"/>
          <p:cNvSpPr>
            <a:spLocks/>
          </p:cNvSpPr>
          <p:nvPr/>
        </p:nvSpPr>
        <p:spPr bwMode="auto">
          <a:xfrm>
            <a:off x="1966913" y="2024063"/>
            <a:ext cx="2686050" cy="1319212"/>
          </a:xfrm>
          <a:custGeom>
            <a:avLst/>
            <a:gdLst>
              <a:gd name="T0" fmla="*/ 0 w 1692"/>
              <a:gd name="T1" fmla="*/ 831 h 831"/>
              <a:gd name="T2" fmla="*/ 1692 w 1692"/>
              <a:gd name="T3" fmla="*/ 0 h 8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2" h="831">
                <a:moveTo>
                  <a:pt x="0" y="831"/>
                </a:moveTo>
                <a:lnTo>
                  <a:pt x="1692" y="0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8" name="Freeform 96"/>
          <p:cNvSpPr>
            <a:spLocks/>
          </p:cNvSpPr>
          <p:nvPr/>
        </p:nvSpPr>
        <p:spPr bwMode="auto">
          <a:xfrm>
            <a:off x="3729038" y="3338513"/>
            <a:ext cx="2762250" cy="1643062"/>
          </a:xfrm>
          <a:custGeom>
            <a:avLst/>
            <a:gdLst>
              <a:gd name="T0" fmla="*/ 0 w 1740"/>
              <a:gd name="T1" fmla="*/ 0 h 1035"/>
              <a:gd name="T2" fmla="*/ 1740 w 1740"/>
              <a:gd name="T3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0" h="1035">
                <a:moveTo>
                  <a:pt x="0" y="0"/>
                </a:moveTo>
                <a:lnTo>
                  <a:pt x="1740" y="1035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2369" name="AutoShape 97"/>
          <p:cNvSpPr>
            <a:spLocks noChangeArrowheads="1"/>
          </p:cNvSpPr>
          <p:nvPr/>
        </p:nvSpPr>
        <p:spPr bwMode="auto">
          <a:xfrm>
            <a:off x="7488238" y="3213100"/>
            <a:ext cx="1655762" cy="1327150"/>
          </a:xfrm>
          <a:prstGeom prst="wedgeRoundRectCallout">
            <a:avLst>
              <a:gd name="adj1" fmla="val -20852"/>
              <a:gd name="adj2" fmla="val -10765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Baan van een vrij elektron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Actieknop: Verder of Volgende 8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4198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2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2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8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8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8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8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2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  <p:bldP spid="182351" grpId="0" animBg="1" autoUpdateAnimBg="0"/>
      <p:bldP spid="182352" grpId="0" animBg="1" autoUpdateAnimBg="0"/>
      <p:bldP spid="182361" grpId="0" animBg="1"/>
      <p:bldP spid="182362" grpId="0" animBg="1"/>
      <p:bldP spid="182363" grpId="0" animBg="1"/>
      <p:bldP spid="182364" grpId="0" animBg="1"/>
      <p:bldP spid="182365" grpId="0" animBg="1"/>
      <p:bldP spid="182366" grpId="0" animBg="1"/>
      <p:bldP spid="182367" grpId="0" animBg="1"/>
      <p:bldP spid="182368" grpId="0" animBg="1"/>
      <p:bldP spid="18236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halfgeleiders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</a:t>
            </a:r>
            <a:r>
              <a:rPr lang="en-US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 4/6</a:t>
            </a:r>
            <a:endParaRPr lang="nl-NL" altLang="nl-NL" sz="2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1822761"/>
            <a:ext cx="9144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temperatuur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stijgt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endParaRPr lang="en-US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heftiger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trillen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652848"/>
            <a:ext cx="9144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AutoNum type="arabicPeriod"/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halfgeleider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(Si, C, Ge)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0 K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endParaRPr lang="en-US" altLang="nl-NL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29926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schieten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van het Si (C)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-3175" y="3645522"/>
            <a:ext cx="9147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9525" y="4422850"/>
            <a:ext cx="9109075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Steeds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nemen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het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  transport</a:t>
            </a:r>
            <a:endParaRPr lang="nl-NL" altLang="nl-NL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9525" y="5592763"/>
            <a:ext cx="9109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Anders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gezegd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eknop: Verder of Volgende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1030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8" grpId="0" autoUpdateAnimBg="0"/>
      <p:bldP spid="180229" grpId="0" autoUpdateAnimBg="0"/>
      <p:bldP spid="180231" grpId="0" autoUpdateAnimBg="0"/>
      <p:bldP spid="180232" grpId="0" autoUpdateAnimBg="0"/>
      <p:bldP spid="180234" grpId="0" autoUpdateAnimBg="0"/>
      <p:bldP spid="18023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2" name="Rectangle 4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halfgeleider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5/6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3" name="AutoShape 43"/>
          <p:cNvSpPr>
            <a:spLocks noChangeArrowheads="1"/>
          </p:cNvSpPr>
          <p:nvPr/>
        </p:nvSpPr>
        <p:spPr bwMode="auto">
          <a:xfrm>
            <a:off x="468313" y="5270500"/>
            <a:ext cx="4032250" cy="1398588"/>
          </a:xfrm>
          <a:prstGeom prst="wedgeRoundRectCallout">
            <a:avLst>
              <a:gd name="adj1" fmla="val -12912"/>
              <a:gd name="adj2" fmla="val -4931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Kelvin (absolute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nulpunt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geleiding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555" name="Group 235"/>
          <p:cNvGrpSpPr>
            <a:grpSpLocks/>
          </p:cNvGrpSpPr>
          <p:nvPr/>
        </p:nvGrpSpPr>
        <p:grpSpPr bwMode="auto">
          <a:xfrm>
            <a:off x="146050" y="1039813"/>
            <a:ext cx="4159250" cy="4108450"/>
            <a:chOff x="92" y="655"/>
            <a:chExt cx="2620" cy="2588"/>
          </a:xfrm>
        </p:grpSpPr>
        <p:grpSp>
          <p:nvGrpSpPr>
            <p:cNvPr id="184552" name="Group 232"/>
            <p:cNvGrpSpPr>
              <a:grpSpLocks/>
            </p:cNvGrpSpPr>
            <p:nvPr/>
          </p:nvGrpSpPr>
          <p:grpSpPr bwMode="auto">
            <a:xfrm>
              <a:off x="92" y="667"/>
              <a:ext cx="848" cy="2570"/>
              <a:chOff x="92" y="667"/>
              <a:chExt cx="848" cy="2570"/>
            </a:xfrm>
          </p:grpSpPr>
          <p:grpSp>
            <p:nvGrpSpPr>
              <p:cNvPr id="184401" name="Group 81"/>
              <p:cNvGrpSpPr>
                <a:grpSpLocks/>
              </p:cNvGrpSpPr>
              <p:nvPr/>
            </p:nvGrpSpPr>
            <p:grpSpPr bwMode="auto">
              <a:xfrm>
                <a:off x="234" y="1671"/>
                <a:ext cx="576" cy="576"/>
                <a:chOff x="2018" y="1933"/>
                <a:chExt cx="576" cy="576"/>
              </a:xfrm>
            </p:grpSpPr>
            <p:sp>
              <p:nvSpPr>
                <p:cNvPr id="184402" name="Oval 82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3" name="Oval 83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04" name="Oval 84"/>
              <p:cNvSpPr>
                <a:spLocks noChangeAspect="1" noChangeArrowheads="1"/>
              </p:cNvSpPr>
              <p:nvPr/>
            </p:nvSpPr>
            <p:spPr bwMode="auto">
              <a:xfrm>
                <a:off x="456" y="2236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05" name="Oval 85"/>
              <p:cNvSpPr>
                <a:spLocks noChangeAspect="1" noChangeArrowheads="1"/>
              </p:cNvSpPr>
              <p:nvPr/>
            </p:nvSpPr>
            <p:spPr bwMode="auto">
              <a:xfrm>
                <a:off x="794" y="1890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06" name="Oval 86"/>
              <p:cNvSpPr>
                <a:spLocks noChangeAspect="1" noChangeArrowheads="1"/>
              </p:cNvSpPr>
              <p:nvPr/>
            </p:nvSpPr>
            <p:spPr bwMode="auto">
              <a:xfrm>
                <a:off x="482" y="1561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07" name="Oval 87"/>
              <p:cNvSpPr>
                <a:spLocks noChangeAspect="1" noChangeArrowheads="1"/>
              </p:cNvSpPr>
              <p:nvPr/>
            </p:nvSpPr>
            <p:spPr bwMode="auto">
              <a:xfrm>
                <a:off x="129" y="1911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409" name="Group 89"/>
              <p:cNvGrpSpPr>
                <a:grpSpLocks/>
              </p:cNvGrpSpPr>
              <p:nvPr/>
            </p:nvGrpSpPr>
            <p:grpSpPr bwMode="auto">
              <a:xfrm>
                <a:off x="209" y="2559"/>
                <a:ext cx="576" cy="576"/>
                <a:chOff x="2018" y="1933"/>
                <a:chExt cx="576" cy="576"/>
              </a:xfrm>
            </p:grpSpPr>
            <p:sp>
              <p:nvSpPr>
                <p:cNvPr id="184410" name="Oval 9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1" name="Oval 91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12" name="Oval 92"/>
              <p:cNvSpPr>
                <a:spLocks noChangeAspect="1" noChangeArrowheads="1"/>
              </p:cNvSpPr>
              <p:nvPr/>
            </p:nvSpPr>
            <p:spPr bwMode="auto">
              <a:xfrm>
                <a:off x="431" y="3124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13" name="Oval 93"/>
              <p:cNvSpPr>
                <a:spLocks noChangeAspect="1" noChangeArrowheads="1"/>
              </p:cNvSpPr>
              <p:nvPr/>
            </p:nvSpPr>
            <p:spPr bwMode="auto">
              <a:xfrm>
                <a:off x="775" y="2778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14" name="Oval 94"/>
              <p:cNvSpPr>
                <a:spLocks noChangeAspect="1" noChangeArrowheads="1"/>
              </p:cNvSpPr>
              <p:nvPr/>
            </p:nvSpPr>
            <p:spPr bwMode="auto">
              <a:xfrm>
                <a:off x="457" y="2455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15" name="Oval 95"/>
              <p:cNvSpPr>
                <a:spLocks noChangeAspect="1" noChangeArrowheads="1"/>
              </p:cNvSpPr>
              <p:nvPr/>
            </p:nvSpPr>
            <p:spPr bwMode="auto">
              <a:xfrm>
                <a:off x="92" y="2799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353" name="Group 33"/>
              <p:cNvGrpSpPr>
                <a:grpSpLocks/>
              </p:cNvGrpSpPr>
              <p:nvPr/>
            </p:nvGrpSpPr>
            <p:grpSpPr bwMode="auto">
              <a:xfrm>
                <a:off x="261" y="777"/>
                <a:ext cx="576" cy="576"/>
                <a:chOff x="2018" y="1933"/>
                <a:chExt cx="576" cy="576"/>
              </a:xfrm>
            </p:grpSpPr>
            <p:sp>
              <p:nvSpPr>
                <p:cNvPr id="184354" name="Oval 34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355" name="Oval 35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368" name="Oval 48"/>
              <p:cNvSpPr>
                <a:spLocks noChangeAspect="1" noChangeArrowheads="1"/>
              </p:cNvSpPr>
              <p:nvPr/>
            </p:nvSpPr>
            <p:spPr bwMode="auto">
              <a:xfrm>
                <a:off x="483" y="1336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383" name="Oval 63"/>
              <p:cNvSpPr>
                <a:spLocks noChangeAspect="1" noChangeArrowheads="1"/>
              </p:cNvSpPr>
              <p:nvPr/>
            </p:nvSpPr>
            <p:spPr bwMode="auto">
              <a:xfrm>
                <a:off x="827" y="996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385" name="Oval 65"/>
              <p:cNvSpPr>
                <a:spLocks noChangeAspect="1" noChangeArrowheads="1"/>
              </p:cNvSpPr>
              <p:nvPr/>
            </p:nvSpPr>
            <p:spPr bwMode="auto">
              <a:xfrm>
                <a:off x="497" y="667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387" name="Oval 67"/>
              <p:cNvSpPr>
                <a:spLocks noChangeAspect="1" noChangeArrowheads="1"/>
              </p:cNvSpPr>
              <p:nvPr/>
            </p:nvSpPr>
            <p:spPr bwMode="auto">
              <a:xfrm>
                <a:off x="156" y="1017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4553" name="Group 233"/>
            <p:cNvGrpSpPr>
              <a:grpSpLocks/>
            </p:cNvGrpSpPr>
            <p:nvPr/>
          </p:nvGrpSpPr>
          <p:grpSpPr bwMode="auto">
            <a:xfrm>
              <a:off x="993" y="659"/>
              <a:ext cx="836" cy="2582"/>
              <a:chOff x="993" y="659"/>
              <a:chExt cx="836" cy="2582"/>
            </a:xfrm>
          </p:grpSpPr>
          <p:grpSp>
            <p:nvGrpSpPr>
              <p:cNvPr id="184419" name="Group 99"/>
              <p:cNvGrpSpPr>
                <a:grpSpLocks/>
              </p:cNvGrpSpPr>
              <p:nvPr/>
            </p:nvGrpSpPr>
            <p:grpSpPr bwMode="auto">
              <a:xfrm>
                <a:off x="1135" y="1669"/>
                <a:ext cx="576" cy="576"/>
                <a:chOff x="2018" y="1933"/>
                <a:chExt cx="576" cy="576"/>
              </a:xfrm>
            </p:grpSpPr>
            <p:sp>
              <p:nvSpPr>
                <p:cNvPr id="184420" name="Oval 10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1" name="Oval 101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22" name="Oval 102"/>
              <p:cNvSpPr>
                <a:spLocks noChangeAspect="1" noChangeArrowheads="1"/>
              </p:cNvSpPr>
              <p:nvPr/>
            </p:nvSpPr>
            <p:spPr bwMode="auto">
              <a:xfrm>
                <a:off x="1357" y="2240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23" name="Oval 103"/>
              <p:cNvSpPr>
                <a:spLocks noChangeAspect="1" noChangeArrowheads="1"/>
              </p:cNvSpPr>
              <p:nvPr/>
            </p:nvSpPr>
            <p:spPr bwMode="auto">
              <a:xfrm>
                <a:off x="1701" y="1888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24" name="Oval 104"/>
              <p:cNvSpPr>
                <a:spLocks noChangeAspect="1" noChangeArrowheads="1"/>
              </p:cNvSpPr>
              <p:nvPr/>
            </p:nvSpPr>
            <p:spPr bwMode="auto">
              <a:xfrm>
                <a:off x="1383" y="1553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25" name="Oval 105"/>
              <p:cNvSpPr>
                <a:spLocks noChangeAspect="1" noChangeArrowheads="1"/>
              </p:cNvSpPr>
              <p:nvPr/>
            </p:nvSpPr>
            <p:spPr bwMode="auto">
              <a:xfrm>
                <a:off x="1018" y="1909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427" name="Group 107"/>
              <p:cNvGrpSpPr>
                <a:grpSpLocks/>
              </p:cNvGrpSpPr>
              <p:nvPr/>
            </p:nvGrpSpPr>
            <p:grpSpPr bwMode="auto">
              <a:xfrm>
                <a:off x="1110" y="2557"/>
                <a:ext cx="576" cy="576"/>
                <a:chOff x="2018" y="1933"/>
                <a:chExt cx="576" cy="576"/>
              </a:xfrm>
            </p:grpSpPr>
            <p:sp>
              <p:nvSpPr>
                <p:cNvPr id="184428" name="Oval 108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9" name="Oval 109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30" name="Oval 110"/>
              <p:cNvSpPr>
                <a:spLocks noChangeAspect="1" noChangeArrowheads="1"/>
              </p:cNvSpPr>
              <p:nvPr/>
            </p:nvSpPr>
            <p:spPr bwMode="auto">
              <a:xfrm>
                <a:off x="1332" y="3128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31" name="Oval 111"/>
              <p:cNvSpPr>
                <a:spLocks noChangeAspect="1" noChangeArrowheads="1"/>
              </p:cNvSpPr>
              <p:nvPr/>
            </p:nvSpPr>
            <p:spPr bwMode="auto">
              <a:xfrm>
                <a:off x="1676" y="2776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32" name="Oval 112"/>
              <p:cNvSpPr>
                <a:spLocks noChangeAspect="1" noChangeArrowheads="1"/>
              </p:cNvSpPr>
              <p:nvPr/>
            </p:nvSpPr>
            <p:spPr bwMode="auto">
              <a:xfrm>
                <a:off x="1358" y="2441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33" name="Oval 113"/>
              <p:cNvSpPr>
                <a:spLocks noChangeAspect="1" noChangeArrowheads="1"/>
              </p:cNvSpPr>
              <p:nvPr/>
            </p:nvSpPr>
            <p:spPr bwMode="auto">
              <a:xfrm>
                <a:off x="993" y="2797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435" name="Group 115"/>
              <p:cNvGrpSpPr>
                <a:grpSpLocks/>
              </p:cNvGrpSpPr>
              <p:nvPr/>
            </p:nvGrpSpPr>
            <p:grpSpPr bwMode="auto">
              <a:xfrm>
                <a:off x="1150" y="775"/>
                <a:ext cx="576" cy="576"/>
                <a:chOff x="2018" y="1933"/>
                <a:chExt cx="576" cy="576"/>
              </a:xfrm>
            </p:grpSpPr>
            <p:sp>
              <p:nvSpPr>
                <p:cNvPr id="184436" name="Oval 116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7" name="Oval 117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38" name="Oval 118"/>
              <p:cNvSpPr>
                <a:spLocks noChangeAspect="1" noChangeArrowheads="1"/>
              </p:cNvSpPr>
              <p:nvPr/>
            </p:nvSpPr>
            <p:spPr bwMode="auto">
              <a:xfrm>
                <a:off x="1372" y="1346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39" name="Oval 119"/>
              <p:cNvSpPr>
                <a:spLocks noChangeAspect="1" noChangeArrowheads="1"/>
              </p:cNvSpPr>
              <p:nvPr/>
            </p:nvSpPr>
            <p:spPr bwMode="auto">
              <a:xfrm>
                <a:off x="1716" y="994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40" name="Oval 120"/>
              <p:cNvSpPr>
                <a:spLocks noChangeAspect="1" noChangeArrowheads="1"/>
              </p:cNvSpPr>
              <p:nvPr/>
            </p:nvSpPr>
            <p:spPr bwMode="auto">
              <a:xfrm>
                <a:off x="1398" y="659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41" name="Oval 121"/>
              <p:cNvSpPr>
                <a:spLocks noChangeAspect="1" noChangeArrowheads="1"/>
              </p:cNvSpPr>
              <p:nvPr/>
            </p:nvSpPr>
            <p:spPr bwMode="auto">
              <a:xfrm>
                <a:off x="1033" y="1015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4554" name="Group 234"/>
            <p:cNvGrpSpPr>
              <a:grpSpLocks/>
            </p:cNvGrpSpPr>
            <p:nvPr/>
          </p:nvGrpSpPr>
          <p:grpSpPr bwMode="auto">
            <a:xfrm>
              <a:off x="1882" y="655"/>
              <a:ext cx="830" cy="2588"/>
              <a:chOff x="1882" y="655"/>
              <a:chExt cx="830" cy="2588"/>
            </a:xfrm>
          </p:grpSpPr>
          <p:grpSp>
            <p:nvGrpSpPr>
              <p:cNvPr id="184444" name="Group 124"/>
              <p:cNvGrpSpPr>
                <a:grpSpLocks/>
              </p:cNvGrpSpPr>
              <p:nvPr/>
            </p:nvGrpSpPr>
            <p:grpSpPr bwMode="auto">
              <a:xfrm>
                <a:off x="2018" y="1671"/>
                <a:ext cx="576" cy="576"/>
                <a:chOff x="2018" y="1933"/>
                <a:chExt cx="576" cy="576"/>
              </a:xfrm>
            </p:grpSpPr>
            <p:sp>
              <p:nvSpPr>
                <p:cNvPr id="184445" name="Oval 125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6" name="Oval 126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47" name="Oval 127"/>
              <p:cNvSpPr>
                <a:spLocks noChangeAspect="1" noChangeArrowheads="1"/>
              </p:cNvSpPr>
              <p:nvPr/>
            </p:nvSpPr>
            <p:spPr bwMode="auto">
              <a:xfrm>
                <a:off x="2240" y="2242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48" name="Oval 128"/>
              <p:cNvSpPr>
                <a:spLocks noChangeAspect="1" noChangeArrowheads="1"/>
              </p:cNvSpPr>
              <p:nvPr/>
            </p:nvSpPr>
            <p:spPr bwMode="auto">
              <a:xfrm>
                <a:off x="2584" y="1890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49" name="Oval 129"/>
              <p:cNvSpPr>
                <a:spLocks noChangeAspect="1" noChangeArrowheads="1"/>
              </p:cNvSpPr>
              <p:nvPr/>
            </p:nvSpPr>
            <p:spPr bwMode="auto">
              <a:xfrm>
                <a:off x="2266" y="1555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50" name="Oval 130"/>
              <p:cNvSpPr>
                <a:spLocks noChangeAspect="1" noChangeArrowheads="1"/>
              </p:cNvSpPr>
              <p:nvPr/>
            </p:nvSpPr>
            <p:spPr bwMode="auto">
              <a:xfrm>
                <a:off x="1907" y="1911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452" name="Group 132"/>
              <p:cNvGrpSpPr>
                <a:grpSpLocks/>
              </p:cNvGrpSpPr>
              <p:nvPr/>
            </p:nvGrpSpPr>
            <p:grpSpPr bwMode="auto">
              <a:xfrm>
                <a:off x="1993" y="2559"/>
                <a:ext cx="576" cy="576"/>
                <a:chOff x="2018" y="1933"/>
                <a:chExt cx="576" cy="576"/>
              </a:xfrm>
            </p:grpSpPr>
            <p:sp>
              <p:nvSpPr>
                <p:cNvPr id="184453" name="Oval 13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4" name="Oval 134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55" name="Oval 135"/>
              <p:cNvSpPr>
                <a:spLocks noChangeAspect="1" noChangeArrowheads="1"/>
              </p:cNvSpPr>
              <p:nvPr/>
            </p:nvSpPr>
            <p:spPr bwMode="auto">
              <a:xfrm>
                <a:off x="2215" y="3130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56" name="Oval 136"/>
              <p:cNvSpPr>
                <a:spLocks noChangeAspect="1" noChangeArrowheads="1"/>
              </p:cNvSpPr>
              <p:nvPr/>
            </p:nvSpPr>
            <p:spPr bwMode="auto">
              <a:xfrm>
                <a:off x="2559" y="2778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57" name="Oval 137"/>
              <p:cNvSpPr>
                <a:spLocks noChangeAspect="1" noChangeArrowheads="1"/>
              </p:cNvSpPr>
              <p:nvPr/>
            </p:nvSpPr>
            <p:spPr bwMode="auto">
              <a:xfrm>
                <a:off x="2241" y="2437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58" name="Oval 138"/>
              <p:cNvSpPr>
                <a:spLocks noChangeAspect="1" noChangeArrowheads="1"/>
              </p:cNvSpPr>
              <p:nvPr/>
            </p:nvSpPr>
            <p:spPr bwMode="auto">
              <a:xfrm>
                <a:off x="1882" y="2799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460" name="Group 140"/>
              <p:cNvGrpSpPr>
                <a:grpSpLocks/>
              </p:cNvGrpSpPr>
              <p:nvPr/>
            </p:nvGrpSpPr>
            <p:grpSpPr bwMode="auto">
              <a:xfrm>
                <a:off x="2033" y="777"/>
                <a:ext cx="576" cy="576"/>
                <a:chOff x="2018" y="1933"/>
                <a:chExt cx="576" cy="576"/>
              </a:xfrm>
            </p:grpSpPr>
            <p:sp>
              <p:nvSpPr>
                <p:cNvPr id="184461" name="Oval 141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576" cy="57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2" name="Oval 142"/>
                <p:cNvSpPr>
                  <a:spLocks noChangeArrowheads="1"/>
                </p:cNvSpPr>
                <p:nvPr/>
              </p:nvSpPr>
              <p:spPr bwMode="auto">
                <a:xfrm>
                  <a:off x="2245" y="2152"/>
                  <a:ext cx="136" cy="1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463" name="Oval 143"/>
              <p:cNvSpPr>
                <a:spLocks noChangeAspect="1" noChangeArrowheads="1"/>
              </p:cNvSpPr>
              <p:nvPr/>
            </p:nvSpPr>
            <p:spPr bwMode="auto">
              <a:xfrm>
                <a:off x="2255" y="1348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64" name="Oval 144"/>
              <p:cNvSpPr>
                <a:spLocks noChangeAspect="1" noChangeArrowheads="1"/>
              </p:cNvSpPr>
              <p:nvPr/>
            </p:nvSpPr>
            <p:spPr bwMode="auto">
              <a:xfrm>
                <a:off x="2599" y="996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65" name="Oval 145"/>
              <p:cNvSpPr>
                <a:spLocks noChangeAspect="1" noChangeArrowheads="1"/>
              </p:cNvSpPr>
              <p:nvPr/>
            </p:nvSpPr>
            <p:spPr bwMode="auto">
              <a:xfrm>
                <a:off x="2281" y="655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66" name="Oval 146"/>
              <p:cNvSpPr>
                <a:spLocks noChangeAspect="1" noChangeArrowheads="1"/>
              </p:cNvSpPr>
              <p:nvPr/>
            </p:nvSpPr>
            <p:spPr bwMode="auto">
              <a:xfrm>
                <a:off x="1922" y="1017"/>
                <a:ext cx="113" cy="1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4559" name="Group 239"/>
          <p:cNvGrpSpPr>
            <a:grpSpLocks/>
          </p:cNvGrpSpPr>
          <p:nvPr/>
        </p:nvGrpSpPr>
        <p:grpSpPr bwMode="auto">
          <a:xfrm>
            <a:off x="4857750" y="1052513"/>
            <a:ext cx="4178300" cy="4111625"/>
            <a:chOff x="3060" y="663"/>
            <a:chExt cx="2632" cy="2590"/>
          </a:xfrm>
        </p:grpSpPr>
        <p:grpSp>
          <p:nvGrpSpPr>
            <p:cNvPr id="184551" name="Group 231"/>
            <p:cNvGrpSpPr>
              <a:grpSpLocks/>
            </p:cNvGrpSpPr>
            <p:nvPr/>
          </p:nvGrpSpPr>
          <p:grpSpPr bwMode="auto">
            <a:xfrm>
              <a:off x="3060" y="663"/>
              <a:ext cx="2632" cy="2590"/>
              <a:chOff x="3060" y="663"/>
              <a:chExt cx="2632" cy="2590"/>
            </a:xfrm>
          </p:grpSpPr>
          <p:grpSp>
            <p:nvGrpSpPr>
              <p:cNvPr id="184550" name="Group 230"/>
              <p:cNvGrpSpPr>
                <a:grpSpLocks/>
              </p:cNvGrpSpPr>
              <p:nvPr/>
            </p:nvGrpSpPr>
            <p:grpSpPr bwMode="auto">
              <a:xfrm>
                <a:off x="5013" y="665"/>
                <a:ext cx="679" cy="806"/>
                <a:chOff x="5013" y="665"/>
                <a:chExt cx="679" cy="806"/>
              </a:xfrm>
            </p:grpSpPr>
            <p:grpSp>
              <p:nvGrpSpPr>
                <p:cNvPr id="184537" name="Group 217"/>
                <p:cNvGrpSpPr>
                  <a:grpSpLocks/>
                </p:cNvGrpSpPr>
                <p:nvPr/>
              </p:nvGrpSpPr>
              <p:grpSpPr bwMode="auto">
                <a:xfrm>
                  <a:off x="5013" y="787"/>
                  <a:ext cx="576" cy="576"/>
                  <a:chOff x="2018" y="1933"/>
                  <a:chExt cx="576" cy="576"/>
                </a:xfrm>
              </p:grpSpPr>
              <p:sp>
                <p:nvSpPr>
                  <p:cNvPr id="184538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576" cy="57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39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152"/>
                    <a:ext cx="136" cy="13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84540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5" y="1358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1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5579" y="1006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2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261" y="665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545" name="Group 225"/>
              <p:cNvGrpSpPr>
                <a:grpSpLocks/>
              </p:cNvGrpSpPr>
              <p:nvPr/>
            </p:nvGrpSpPr>
            <p:grpSpPr bwMode="auto">
              <a:xfrm>
                <a:off x="3060" y="665"/>
                <a:ext cx="848" cy="2588"/>
                <a:chOff x="3060" y="665"/>
                <a:chExt cx="848" cy="2588"/>
              </a:xfrm>
            </p:grpSpPr>
            <p:grpSp>
              <p:nvGrpSpPr>
                <p:cNvPr id="184544" name="Group 224"/>
                <p:cNvGrpSpPr>
                  <a:grpSpLocks/>
                </p:cNvGrpSpPr>
                <p:nvPr/>
              </p:nvGrpSpPr>
              <p:grpSpPr bwMode="auto">
                <a:xfrm>
                  <a:off x="3085" y="1559"/>
                  <a:ext cx="705" cy="806"/>
                  <a:chOff x="3085" y="1559"/>
                  <a:chExt cx="705" cy="806"/>
                </a:xfrm>
              </p:grpSpPr>
              <p:grpSp>
                <p:nvGrpSpPr>
                  <p:cNvPr id="18447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214" y="1681"/>
                    <a:ext cx="576" cy="576"/>
                    <a:chOff x="2018" y="1933"/>
                    <a:chExt cx="576" cy="576"/>
                  </a:xfrm>
                </p:grpSpPr>
                <p:sp>
                  <p:nvSpPr>
                    <p:cNvPr id="184472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576" cy="576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473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152"/>
                      <a:ext cx="136" cy="13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4474" name="Oval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6" y="2252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76" name="Oval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2" y="1559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77" name="Oval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5" y="1921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84478" name="Group 158"/>
                <p:cNvGrpSpPr>
                  <a:grpSpLocks/>
                </p:cNvGrpSpPr>
                <p:nvPr/>
              </p:nvGrpSpPr>
              <p:grpSpPr bwMode="auto">
                <a:xfrm>
                  <a:off x="3060" y="2447"/>
                  <a:ext cx="808" cy="806"/>
                  <a:chOff x="8" y="685"/>
                  <a:chExt cx="808" cy="806"/>
                </a:xfrm>
              </p:grpSpPr>
              <p:grpSp>
                <p:nvGrpSpPr>
                  <p:cNvPr id="184479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137" y="807"/>
                    <a:ext cx="576" cy="576"/>
                    <a:chOff x="2018" y="1933"/>
                    <a:chExt cx="576" cy="576"/>
                  </a:xfrm>
                </p:grpSpPr>
                <p:sp>
                  <p:nvSpPr>
                    <p:cNvPr id="184480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576" cy="576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481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152"/>
                      <a:ext cx="136" cy="13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4482" name="Oval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9" y="1378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83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" y="1026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84" name="Oval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685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85" name="Oval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" y="1047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84486" name="Group 166"/>
                <p:cNvGrpSpPr>
                  <a:grpSpLocks/>
                </p:cNvGrpSpPr>
                <p:nvPr/>
              </p:nvGrpSpPr>
              <p:grpSpPr bwMode="auto">
                <a:xfrm>
                  <a:off x="3100" y="665"/>
                  <a:ext cx="808" cy="806"/>
                  <a:chOff x="8" y="685"/>
                  <a:chExt cx="808" cy="806"/>
                </a:xfrm>
              </p:grpSpPr>
              <p:grpSp>
                <p:nvGrpSpPr>
                  <p:cNvPr id="184487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37" y="807"/>
                    <a:ext cx="576" cy="576"/>
                    <a:chOff x="2018" y="1933"/>
                    <a:chExt cx="576" cy="576"/>
                  </a:xfrm>
                </p:grpSpPr>
                <p:sp>
                  <p:nvSpPr>
                    <p:cNvPr id="184488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576" cy="576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489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152"/>
                      <a:ext cx="136" cy="13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4490" name="Oval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9" y="1378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91" name="Oval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" y="1026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92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685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493" name="Oval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" y="1047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84547" name="Group 227"/>
              <p:cNvGrpSpPr>
                <a:grpSpLocks/>
              </p:cNvGrpSpPr>
              <p:nvPr/>
            </p:nvGrpSpPr>
            <p:grpSpPr bwMode="auto">
              <a:xfrm>
                <a:off x="3969" y="663"/>
                <a:ext cx="840" cy="2588"/>
                <a:chOff x="3969" y="663"/>
                <a:chExt cx="840" cy="2588"/>
              </a:xfrm>
            </p:grpSpPr>
            <p:grpSp>
              <p:nvGrpSpPr>
                <p:cNvPr id="184495" name="Group 175"/>
                <p:cNvGrpSpPr>
                  <a:grpSpLocks/>
                </p:cNvGrpSpPr>
                <p:nvPr/>
              </p:nvGrpSpPr>
              <p:grpSpPr bwMode="auto">
                <a:xfrm>
                  <a:off x="3986" y="1557"/>
                  <a:ext cx="808" cy="806"/>
                  <a:chOff x="8" y="685"/>
                  <a:chExt cx="808" cy="806"/>
                </a:xfrm>
              </p:grpSpPr>
              <p:grpSp>
                <p:nvGrpSpPr>
                  <p:cNvPr id="184496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137" y="807"/>
                    <a:ext cx="576" cy="576"/>
                    <a:chOff x="2018" y="1933"/>
                    <a:chExt cx="576" cy="576"/>
                  </a:xfrm>
                </p:grpSpPr>
                <p:sp>
                  <p:nvSpPr>
                    <p:cNvPr id="184497" name="Oval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576" cy="576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498" name="Oval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152"/>
                      <a:ext cx="136" cy="13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4499" name="Oval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9" y="1378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00" name="Oval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" y="1026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01" name="Oval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685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02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" y="1047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84546" name="Group 226"/>
                <p:cNvGrpSpPr>
                  <a:grpSpLocks/>
                </p:cNvGrpSpPr>
                <p:nvPr/>
              </p:nvGrpSpPr>
              <p:grpSpPr bwMode="auto">
                <a:xfrm>
                  <a:off x="3969" y="2567"/>
                  <a:ext cx="800" cy="684"/>
                  <a:chOff x="3969" y="2567"/>
                  <a:chExt cx="800" cy="684"/>
                </a:xfrm>
              </p:grpSpPr>
              <p:grpSp>
                <p:nvGrpSpPr>
                  <p:cNvPr id="184504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4090" y="2567"/>
                    <a:ext cx="576" cy="576"/>
                    <a:chOff x="2018" y="1933"/>
                    <a:chExt cx="576" cy="576"/>
                  </a:xfrm>
                </p:grpSpPr>
                <p:sp>
                  <p:nvSpPr>
                    <p:cNvPr id="184505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576" cy="576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506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152"/>
                      <a:ext cx="136" cy="13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4507" name="Oval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2" y="3138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08" name="Oval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2786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10" name="Oval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9" y="2807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84511" name="Group 191"/>
                <p:cNvGrpSpPr>
                  <a:grpSpLocks/>
                </p:cNvGrpSpPr>
                <p:nvPr/>
              </p:nvGrpSpPr>
              <p:grpSpPr bwMode="auto">
                <a:xfrm>
                  <a:off x="4001" y="663"/>
                  <a:ext cx="808" cy="806"/>
                  <a:chOff x="8" y="685"/>
                  <a:chExt cx="808" cy="806"/>
                </a:xfrm>
              </p:grpSpPr>
              <p:grpSp>
                <p:nvGrpSpPr>
                  <p:cNvPr id="184512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37" y="807"/>
                    <a:ext cx="576" cy="576"/>
                    <a:chOff x="2018" y="1933"/>
                    <a:chExt cx="576" cy="576"/>
                  </a:xfrm>
                </p:grpSpPr>
                <p:sp>
                  <p:nvSpPr>
                    <p:cNvPr id="184513" name="Oval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576" cy="576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514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152"/>
                      <a:ext cx="136" cy="13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4515" name="Oval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9" y="1378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16" name="Oval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" y="1026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17" name="Oval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685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18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" y="1047"/>
                    <a:ext cx="113" cy="11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84520" name="Group 200"/>
              <p:cNvGrpSpPr>
                <a:grpSpLocks/>
              </p:cNvGrpSpPr>
              <p:nvPr/>
            </p:nvGrpSpPr>
            <p:grpSpPr bwMode="auto">
              <a:xfrm>
                <a:off x="4869" y="1559"/>
                <a:ext cx="808" cy="806"/>
                <a:chOff x="8" y="685"/>
                <a:chExt cx="808" cy="806"/>
              </a:xfrm>
            </p:grpSpPr>
            <p:grpSp>
              <p:nvGrpSpPr>
                <p:cNvPr id="184521" name="Group 201"/>
                <p:cNvGrpSpPr>
                  <a:grpSpLocks/>
                </p:cNvGrpSpPr>
                <p:nvPr/>
              </p:nvGrpSpPr>
              <p:grpSpPr bwMode="auto">
                <a:xfrm>
                  <a:off x="137" y="807"/>
                  <a:ext cx="576" cy="576"/>
                  <a:chOff x="2018" y="1933"/>
                  <a:chExt cx="576" cy="576"/>
                </a:xfrm>
              </p:grpSpPr>
              <p:sp>
                <p:nvSpPr>
                  <p:cNvPr id="184522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576" cy="57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2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152"/>
                    <a:ext cx="136" cy="13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84524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1378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5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703" y="1026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6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385" y="685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7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8" y="1047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528" name="Group 208"/>
              <p:cNvGrpSpPr>
                <a:grpSpLocks/>
              </p:cNvGrpSpPr>
              <p:nvPr/>
            </p:nvGrpSpPr>
            <p:grpSpPr bwMode="auto">
              <a:xfrm>
                <a:off x="4844" y="2447"/>
                <a:ext cx="808" cy="806"/>
                <a:chOff x="8" y="685"/>
                <a:chExt cx="808" cy="806"/>
              </a:xfrm>
            </p:grpSpPr>
            <p:grpSp>
              <p:nvGrpSpPr>
                <p:cNvPr id="184529" name="Group 209"/>
                <p:cNvGrpSpPr>
                  <a:grpSpLocks/>
                </p:cNvGrpSpPr>
                <p:nvPr/>
              </p:nvGrpSpPr>
              <p:grpSpPr bwMode="auto">
                <a:xfrm>
                  <a:off x="137" y="807"/>
                  <a:ext cx="576" cy="576"/>
                  <a:chOff x="2018" y="1933"/>
                  <a:chExt cx="576" cy="576"/>
                </a:xfrm>
              </p:grpSpPr>
              <p:sp>
                <p:nvSpPr>
                  <p:cNvPr id="184530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576" cy="57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4531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152"/>
                    <a:ext cx="136" cy="13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84532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1378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3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" y="1026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4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5" y="685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5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8" y="1047"/>
                  <a:ext cx="113" cy="113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4556" name="Oval 236"/>
            <p:cNvSpPr>
              <a:spLocks noChangeAspect="1" noChangeArrowheads="1"/>
            </p:cNvSpPr>
            <p:nvPr/>
          </p:nvSpPr>
          <p:spPr bwMode="auto">
            <a:xfrm>
              <a:off x="3797" y="1906"/>
              <a:ext cx="113" cy="1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4557" name="Oval 237"/>
            <p:cNvSpPr>
              <a:spLocks noChangeAspect="1" noChangeArrowheads="1"/>
            </p:cNvSpPr>
            <p:nvPr/>
          </p:nvSpPr>
          <p:spPr bwMode="auto">
            <a:xfrm>
              <a:off x="4333" y="2438"/>
              <a:ext cx="113" cy="1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4558" name="Oval 238"/>
            <p:cNvSpPr>
              <a:spLocks noChangeAspect="1" noChangeArrowheads="1"/>
            </p:cNvSpPr>
            <p:nvPr/>
          </p:nvSpPr>
          <p:spPr bwMode="auto">
            <a:xfrm>
              <a:off x="4897" y="1018"/>
              <a:ext cx="113" cy="1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184543" name="Oval 223"/>
          <p:cNvSpPr>
            <a:spLocks noChangeAspect="1" noChangeArrowheads="1"/>
          </p:cNvSpPr>
          <p:nvPr/>
        </p:nvSpPr>
        <p:spPr bwMode="auto">
          <a:xfrm>
            <a:off x="7766050" y="1616075"/>
            <a:ext cx="179388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4475" name="Oval 155"/>
          <p:cNvSpPr>
            <a:spLocks noChangeAspect="1" noChangeArrowheads="1"/>
          </p:cNvSpPr>
          <p:nvPr/>
        </p:nvSpPr>
        <p:spPr bwMode="auto">
          <a:xfrm>
            <a:off x="6021388" y="3021013"/>
            <a:ext cx="179387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4509" name="Oval 189"/>
          <p:cNvSpPr>
            <a:spLocks noChangeAspect="1" noChangeArrowheads="1"/>
          </p:cNvSpPr>
          <p:nvPr/>
        </p:nvSpPr>
        <p:spPr bwMode="auto">
          <a:xfrm>
            <a:off x="6877050" y="3881438"/>
            <a:ext cx="179388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84364" name="AutoShape 44"/>
          <p:cNvSpPr>
            <a:spLocks noChangeArrowheads="1"/>
          </p:cNvSpPr>
          <p:nvPr/>
        </p:nvSpPr>
        <p:spPr bwMode="auto">
          <a:xfrm>
            <a:off x="611188" y="5949950"/>
            <a:ext cx="8353425" cy="844550"/>
          </a:xfrm>
          <a:prstGeom prst="wedgeRoundRectCallout">
            <a:avLst>
              <a:gd name="adj1" fmla="val 25731"/>
              <a:gd name="adj2" fmla="val -2862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Hogere temperatuur → elektronen schieten los.</a:t>
            </a:r>
            <a:b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Meer vrije elektronen → betere geleiding.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Actieknop: Verder of Volgende 15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4213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5417 -0.03519 L 0.08473 -0.13519 L -0.04722 -0.05741 L -0.05833 -0.07778 L -0.0375 -0.1463 L 0.02639 -0.07037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184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L -0.11042 -0.08635 L -0.04514 0.04699 L -0.12292 0.03587 L -0.02014 -0.06413 L 0.07013 0.00254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184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81481E-6 L -0.04584 0.02777 L -0.06945 0.15555 L 0.0486 0.06111 L 0.0486 0.14444 L -0.07917 0.06111 L -0.07778 0.14444 L -0.00695 0.06851 " pathEditMode="relative" ptsTypes="AAAAAAAA">
                                      <p:cBhvr>
                                        <p:cTn id="41" dur="2000" fill="hold"/>
                                        <p:tgtEl>
                                          <p:spTgt spid="18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2" grpId="0" autoUpdateAnimBg="0"/>
      <p:bldP spid="184363" grpId="0" animBg="1" autoUpdateAnimBg="0"/>
      <p:bldP spid="184543" grpId="0" animBg="1"/>
      <p:bldP spid="184543" grpId="1" animBg="1"/>
      <p:bldP spid="184475" grpId="0" animBg="1"/>
      <p:bldP spid="184475" grpId="1" animBg="1"/>
      <p:bldP spid="184509" grpId="0" animBg="1"/>
      <p:bldP spid="184509" grpId="1" animBg="1"/>
      <p:bldP spid="18436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93" name="Object 97"/>
          <p:cNvGraphicFramePr>
            <a:graphicFrameLocks noChangeAspect="1"/>
          </p:cNvGraphicFramePr>
          <p:nvPr/>
        </p:nvGraphicFramePr>
        <p:xfrm>
          <a:off x="3132138" y="2181225"/>
          <a:ext cx="6075362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Grafiek" r:id="rId4" imgW="4772025" imgH="3724275" progId="Excel.Chart.8">
                  <p:embed/>
                </p:oleObj>
              </mc:Choice>
              <mc:Fallback>
                <p:oleObj name="Grafiek" r:id="rId4" imgW="4772025" imgH="37242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181225"/>
                        <a:ext cx="6075362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I-U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PTC,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Ohmse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6/6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52814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– spanning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soort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724525" y="3573463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292725" y="4581525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Ohms</a:t>
            </a:r>
            <a:endParaRPr lang="nl-NL" altLang="nl-NL" sz="280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7019925" y="4365625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</a:t>
            </a:r>
            <a:endParaRPr lang="nl-NL" altLang="nl-NL" sz="28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03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28588"/>
              </p:ext>
            </p:extLst>
          </p:nvPr>
        </p:nvGraphicFramePr>
        <p:xfrm>
          <a:off x="0" y="3535363"/>
          <a:ext cx="2987675" cy="3327402"/>
        </p:xfrm>
        <a:graphic>
          <a:graphicData uri="http://schemas.openxmlformats.org/drawingml/2006/table">
            <a:tbl>
              <a:tblPr/>
              <a:tblGrid>
                <a:gridCol w="936625"/>
                <a:gridCol w="1114425"/>
                <a:gridCol w="936625"/>
              </a:tblGrid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 (V)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 (</a:t>
                      </a: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/>
                        </a:rPr>
                        <a:t></a:t>
                      </a: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95" name="AutoShape 99"/>
          <p:cNvSpPr>
            <a:spLocks noChangeArrowheads="1"/>
          </p:cNvSpPr>
          <p:nvPr/>
        </p:nvSpPr>
        <p:spPr bwMode="auto">
          <a:xfrm>
            <a:off x="4572000" y="476250"/>
            <a:ext cx="2808288" cy="1328023"/>
          </a:xfrm>
          <a:prstGeom prst="wedgeRoundRectCallout">
            <a:avLst>
              <a:gd name="adj1" fmla="val -120166"/>
              <a:gd name="adj2" fmla="val 39499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</a:t>
            </a:r>
            <a:r>
              <a:rPr lang="en-US" altLang="nl-NL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</a:t>
            </a: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nl-NL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nl-NL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eknop: Verder of Volgende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utoShape 100"/>
          <p:cNvSpPr>
            <a:spLocks noChangeArrowheads="1"/>
          </p:cNvSpPr>
          <p:nvPr/>
        </p:nvSpPr>
        <p:spPr bwMode="auto">
          <a:xfrm>
            <a:off x="110797" y="1558744"/>
            <a:ext cx="2758527" cy="1804749"/>
          </a:xfrm>
          <a:prstGeom prst="wedgeRoundRectCallout">
            <a:avLst>
              <a:gd name="adj1" fmla="val -9972"/>
              <a:gd name="adj2" fmla="val 329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 U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de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met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= U/</a:t>
            </a:r>
            <a:r>
              <a:rPr lang="en-US" altLang="nl-NL" sz="2600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nl-NL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94" name="AutoShape 98"/>
          <p:cNvSpPr>
            <a:spLocks noChangeArrowheads="1"/>
          </p:cNvSpPr>
          <p:nvPr/>
        </p:nvSpPr>
        <p:spPr bwMode="auto">
          <a:xfrm>
            <a:off x="4211638" y="549275"/>
            <a:ext cx="2808287" cy="1328023"/>
          </a:xfrm>
          <a:prstGeom prst="wedgeRoundRectCallout">
            <a:avLst>
              <a:gd name="adj1" fmla="val -106109"/>
              <a:gd name="adj2" fmla="val 3178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</a:t>
            </a:r>
            <a:r>
              <a:rPr lang="en-US" altLang="nl-NL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</a:t>
            </a: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nl-NL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toe.</a:t>
            </a:r>
            <a:endParaRPr lang="en-US" altLang="nl-NL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3779838" y="260350"/>
            <a:ext cx="2808287" cy="1328023"/>
          </a:xfrm>
          <a:prstGeom prst="wedgeRoundRectCallout">
            <a:avLst>
              <a:gd name="adj1" fmla="val -92691"/>
              <a:gd name="adj2" fmla="val 26427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</a:t>
            </a:r>
            <a:r>
              <a:rPr lang="en-US" altLang="nl-NL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</a:t>
            </a:r>
            <a:r>
              <a:rPr lang="en-US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nl-NL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constant.</a:t>
            </a:r>
            <a:endParaRPr lang="en-US" altLang="nl-NL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268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0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0993" grpId="0"/>
      <p:bldP spid="80898" grpId="0" autoUpdateAnimBg="0"/>
      <p:bldP spid="80901" grpId="0" autoUpdateAnimBg="0"/>
      <p:bldP spid="80904" grpId="0" autoUpdateAnimBg="0"/>
      <p:bldP spid="80905" grpId="0" autoUpdateAnimBg="0"/>
      <p:bldP spid="80906" grpId="0" autoUpdateAnimBg="0"/>
      <p:bldP spid="80995" grpId="0" animBg="1" autoUpdateAnimBg="0"/>
      <p:bldP spid="18" grpId="0" animBg="1" autoUpdateAnimBg="0"/>
      <p:bldP spid="80994" grpId="0" animBg="1" autoUpdateAnimBg="0"/>
      <p:bldP spid="8090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45" name="Picture 53" descr="IMG_0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4364037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Spanningsbronnen 2/2: batterijen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0" y="785813"/>
            <a:ext cx="4824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 je GR zitten vier 1,5 V batterijen</a:t>
            </a:r>
          </a:p>
        </p:txBody>
      </p:sp>
      <p:grpSp>
        <p:nvGrpSpPr>
          <p:cNvPr id="110687" name="Group 95"/>
          <p:cNvGrpSpPr>
            <a:grpSpLocks/>
          </p:cNvGrpSpPr>
          <p:nvPr/>
        </p:nvGrpSpPr>
        <p:grpSpPr bwMode="auto">
          <a:xfrm>
            <a:off x="5327650" y="2205038"/>
            <a:ext cx="3205163" cy="1089025"/>
            <a:chOff x="2245" y="2747"/>
            <a:chExt cx="2019" cy="686"/>
          </a:xfrm>
        </p:grpSpPr>
        <p:grpSp>
          <p:nvGrpSpPr>
            <p:cNvPr id="110656" name="Group 64"/>
            <p:cNvGrpSpPr>
              <a:grpSpLocks/>
            </p:cNvGrpSpPr>
            <p:nvPr/>
          </p:nvGrpSpPr>
          <p:grpSpPr bwMode="auto">
            <a:xfrm>
              <a:off x="2245" y="2750"/>
              <a:ext cx="363" cy="683"/>
              <a:chOff x="2442" y="2656"/>
              <a:chExt cx="363" cy="683"/>
            </a:xfrm>
          </p:grpSpPr>
          <p:sp>
            <p:nvSpPr>
              <p:cNvPr id="110648" name="Line 56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49" name="Line 57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652" name="Group 60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650" name="Line 58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651" name="Line 59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653" name="Line 61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54" name="Line 62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657" name="Group 65"/>
            <p:cNvGrpSpPr>
              <a:grpSpLocks/>
            </p:cNvGrpSpPr>
            <p:nvPr/>
          </p:nvGrpSpPr>
          <p:grpSpPr bwMode="auto">
            <a:xfrm rot="10800000">
              <a:off x="2811" y="2750"/>
              <a:ext cx="363" cy="683"/>
              <a:chOff x="2442" y="2656"/>
              <a:chExt cx="363" cy="683"/>
            </a:xfrm>
          </p:grpSpPr>
          <p:sp>
            <p:nvSpPr>
              <p:cNvPr id="110658" name="Line 66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59" name="Line 67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660" name="Group 68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661" name="Line 69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662" name="Line 70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663" name="Line 71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64" name="Line 72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665" name="Group 73"/>
            <p:cNvGrpSpPr>
              <a:grpSpLocks/>
            </p:cNvGrpSpPr>
            <p:nvPr/>
          </p:nvGrpSpPr>
          <p:grpSpPr bwMode="auto">
            <a:xfrm>
              <a:off x="3334" y="2750"/>
              <a:ext cx="363" cy="683"/>
              <a:chOff x="2442" y="2656"/>
              <a:chExt cx="363" cy="683"/>
            </a:xfrm>
          </p:grpSpPr>
          <p:sp>
            <p:nvSpPr>
              <p:cNvPr id="110666" name="Line 74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67" name="Line 75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668" name="Group 76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669" name="Line 77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670" name="Line 78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671" name="Line 79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72" name="Line 80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673" name="Group 81"/>
            <p:cNvGrpSpPr>
              <a:grpSpLocks/>
            </p:cNvGrpSpPr>
            <p:nvPr/>
          </p:nvGrpSpPr>
          <p:grpSpPr bwMode="auto">
            <a:xfrm rot="10800000">
              <a:off x="3901" y="2747"/>
              <a:ext cx="363" cy="683"/>
              <a:chOff x="2442" y="2656"/>
              <a:chExt cx="363" cy="683"/>
            </a:xfrm>
          </p:grpSpPr>
          <p:sp>
            <p:nvSpPr>
              <p:cNvPr id="110674" name="Line 82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75" name="Line 83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676" name="Group 84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677" name="Line 85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678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679" name="Line 87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80" name="Line 88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682" name="Line 90"/>
            <p:cNvSpPr>
              <a:spLocks noChangeShapeType="1"/>
            </p:cNvSpPr>
            <p:nvPr/>
          </p:nvSpPr>
          <p:spPr bwMode="auto">
            <a:xfrm>
              <a:off x="2438" y="2756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sp>
          <p:nvSpPr>
            <p:cNvPr id="110683" name="Line 91"/>
            <p:cNvSpPr>
              <a:spLocks noChangeShapeType="1"/>
            </p:cNvSpPr>
            <p:nvPr/>
          </p:nvSpPr>
          <p:spPr bwMode="auto">
            <a:xfrm>
              <a:off x="2979" y="342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sp>
          <p:nvSpPr>
            <p:cNvPr id="110686" name="Line 94"/>
            <p:cNvSpPr>
              <a:spLocks noChangeShapeType="1"/>
            </p:cNvSpPr>
            <p:nvPr/>
          </p:nvSpPr>
          <p:spPr bwMode="auto">
            <a:xfrm>
              <a:off x="3527" y="2756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0760" name="Group 168"/>
          <p:cNvGrpSpPr>
            <a:grpSpLocks/>
          </p:cNvGrpSpPr>
          <p:nvPr/>
        </p:nvGrpSpPr>
        <p:grpSpPr bwMode="auto">
          <a:xfrm rot="5400000">
            <a:off x="5364162" y="4759326"/>
            <a:ext cx="576263" cy="1084262"/>
            <a:chOff x="3379" y="3342"/>
            <a:chExt cx="363" cy="683"/>
          </a:xfrm>
        </p:grpSpPr>
        <p:sp>
          <p:nvSpPr>
            <p:cNvPr id="110726" name="Line 134"/>
            <p:cNvSpPr>
              <a:spLocks noChangeShapeType="1"/>
            </p:cNvSpPr>
            <p:nvPr/>
          </p:nvSpPr>
          <p:spPr bwMode="auto">
            <a:xfrm>
              <a:off x="3499" y="3662"/>
              <a:ext cx="1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sp>
          <p:nvSpPr>
            <p:cNvPr id="110727" name="Line 135"/>
            <p:cNvSpPr>
              <a:spLocks noChangeShapeType="1"/>
            </p:cNvSpPr>
            <p:nvPr/>
          </p:nvSpPr>
          <p:spPr bwMode="auto">
            <a:xfrm>
              <a:off x="3379" y="3708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grpSp>
          <p:nvGrpSpPr>
            <p:cNvPr id="110728" name="Group 136"/>
            <p:cNvGrpSpPr>
              <a:grpSpLocks/>
            </p:cNvGrpSpPr>
            <p:nvPr/>
          </p:nvGrpSpPr>
          <p:grpSpPr bwMode="auto">
            <a:xfrm>
              <a:off x="3388" y="3752"/>
              <a:ext cx="137" cy="137"/>
              <a:chOff x="2704" y="3043"/>
              <a:chExt cx="137" cy="137"/>
            </a:xfrm>
          </p:grpSpPr>
          <p:sp>
            <p:nvSpPr>
              <p:cNvPr id="110729" name="Line 137"/>
              <p:cNvSpPr>
                <a:spLocks noChangeShapeType="1"/>
              </p:cNvSpPr>
              <p:nvPr/>
            </p:nvSpPr>
            <p:spPr bwMode="auto">
              <a:xfrm>
                <a:off x="2704" y="3112"/>
                <a:ext cx="13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30" name="Line 138"/>
              <p:cNvSpPr>
                <a:spLocks noChangeShapeType="1"/>
              </p:cNvSpPr>
              <p:nvPr/>
            </p:nvSpPr>
            <p:spPr bwMode="auto">
              <a:xfrm rot="5400000">
                <a:off x="2705" y="3111"/>
                <a:ext cx="137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731" name="Line 139"/>
            <p:cNvSpPr>
              <a:spLocks noChangeShapeType="1"/>
            </p:cNvSpPr>
            <p:nvPr/>
          </p:nvSpPr>
          <p:spPr bwMode="auto">
            <a:xfrm flipV="1">
              <a:off x="3572" y="3342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  <p:sp>
          <p:nvSpPr>
            <p:cNvPr id="110732" name="Line 140"/>
            <p:cNvSpPr>
              <a:spLocks noChangeShapeType="1"/>
            </p:cNvSpPr>
            <p:nvPr/>
          </p:nvSpPr>
          <p:spPr bwMode="auto">
            <a:xfrm flipV="1">
              <a:off x="3570" y="370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0798" name="Group 206"/>
          <p:cNvGrpSpPr>
            <a:grpSpLocks/>
          </p:cNvGrpSpPr>
          <p:nvPr/>
        </p:nvGrpSpPr>
        <p:grpSpPr bwMode="auto">
          <a:xfrm>
            <a:off x="5140325" y="4216400"/>
            <a:ext cx="3713163" cy="581025"/>
            <a:chOff x="3332" y="370"/>
            <a:chExt cx="2339" cy="366"/>
          </a:xfrm>
        </p:grpSpPr>
        <p:grpSp>
          <p:nvGrpSpPr>
            <p:cNvPr id="110763" name="Group 171"/>
            <p:cNvGrpSpPr>
              <a:grpSpLocks/>
            </p:cNvGrpSpPr>
            <p:nvPr/>
          </p:nvGrpSpPr>
          <p:grpSpPr bwMode="auto">
            <a:xfrm rot="5400000">
              <a:off x="3492" y="213"/>
              <a:ext cx="363" cy="683"/>
              <a:chOff x="2442" y="2656"/>
              <a:chExt cx="363" cy="683"/>
            </a:xfrm>
          </p:grpSpPr>
          <p:sp>
            <p:nvSpPr>
              <p:cNvPr id="110764" name="Line 172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65" name="Line 173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766" name="Group 174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767" name="Line 175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768" name="Line 176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769" name="Line 177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70" name="Line 178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771" name="Group 179"/>
            <p:cNvGrpSpPr>
              <a:grpSpLocks/>
            </p:cNvGrpSpPr>
            <p:nvPr/>
          </p:nvGrpSpPr>
          <p:grpSpPr bwMode="auto">
            <a:xfrm rot="5400000">
              <a:off x="4058" y="213"/>
              <a:ext cx="363" cy="683"/>
              <a:chOff x="2442" y="2656"/>
              <a:chExt cx="363" cy="683"/>
            </a:xfrm>
          </p:grpSpPr>
          <p:sp>
            <p:nvSpPr>
              <p:cNvPr id="110772" name="Line 180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73" name="Line 181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774" name="Group 182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775" name="Line 183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776" name="Line 184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777" name="Line 185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78" name="Line 186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779" name="Group 187"/>
            <p:cNvGrpSpPr>
              <a:grpSpLocks/>
            </p:cNvGrpSpPr>
            <p:nvPr/>
          </p:nvGrpSpPr>
          <p:grpSpPr bwMode="auto">
            <a:xfrm rot="5400000">
              <a:off x="4581" y="213"/>
              <a:ext cx="363" cy="683"/>
              <a:chOff x="2442" y="2656"/>
              <a:chExt cx="363" cy="683"/>
            </a:xfrm>
          </p:grpSpPr>
          <p:sp>
            <p:nvSpPr>
              <p:cNvPr id="110780" name="Line 188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81" name="Line 189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782" name="Group 190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783" name="Line 191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784" name="Line 192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785" name="Line 193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86" name="Line 194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787" name="Group 195"/>
            <p:cNvGrpSpPr>
              <a:grpSpLocks/>
            </p:cNvGrpSpPr>
            <p:nvPr/>
          </p:nvGrpSpPr>
          <p:grpSpPr bwMode="auto">
            <a:xfrm rot="5400000">
              <a:off x="5148" y="210"/>
              <a:ext cx="363" cy="683"/>
              <a:chOff x="2442" y="2656"/>
              <a:chExt cx="363" cy="683"/>
            </a:xfrm>
          </p:grpSpPr>
          <p:sp>
            <p:nvSpPr>
              <p:cNvPr id="110788" name="Line 196"/>
              <p:cNvSpPr>
                <a:spLocks noChangeShapeType="1"/>
              </p:cNvSpPr>
              <p:nvPr/>
            </p:nvSpPr>
            <p:spPr bwMode="auto">
              <a:xfrm>
                <a:off x="2562" y="2976"/>
                <a:ext cx="13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89" name="Line 197"/>
              <p:cNvSpPr>
                <a:spLocks noChangeShapeType="1"/>
              </p:cNvSpPr>
              <p:nvPr/>
            </p:nvSpPr>
            <p:spPr bwMode="auto">
              <a:xfrm>
                <a:off x="2442" y="302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790" name="Group 198"/>
              <p:cNvGrpSpPr>
                <a:grpSpLocks/>
              </p:cNvGrpSpPr>
              <p:nvPr/>
            </p:nvGrpSpPr>
            <p:grpSpPr bwMode="auto">
              <a:xfrm>
                <a:off x="2451" y="3066"/>
                <a:ext cx="137" cy="137"/>
                <a:chOff x="2704" y="3043"/>
                <a:chExt cx="137" cy="137"/>
              </a:xfrm>
            </p:grpSpPr>
            <p:sp>
              <p:nvSpPr>
                <p:cNvPr id="110791" name="Line 199"/>
                <p:cNvSpPr>
                  <a:spLocks noChangeShapeType="1"/>
                </p:cNvSpPr>
                <p:nvPr/>
              </p:nvSpPr>
              <p:spPr bwMode="auto">
                <a:xfrm>
                  <a:off x="2704" y="3112"/>
                  <a:ext cx="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792" name="Line 200"/>
                <p:cNvSpPr>
                  <a:spLocks noChangeShapeType="1"/>
                </p:cNvSpPr>
                <p:nvPr/>
              </p:nvSpPr>
              <p:spPr bwMode="auto">
                <a:xfrm rot="5400000">
                  <a:off x="2705" y="3111"/>
                  <a:ext cx="13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793" name="Line 201"/>
              <p:cNvSpPr>
                <a:spLocks noChangeShapeType="1"/>
              </p:cNvSpPr>
              <p:nvPr/>
            </p:nvSpPr>
            <p:spPr bwMode="auto">
              <a:xfrm flipV="1">
                <a:off x="2635" y="2656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94" name="Line 202"/>
              <p:cNvSpPr>
                <a:spLocks noChangeShapeType="1"/>
              </p:cNvSpPr>
              <p:nvPr/>
            </p:nvSpPr>
            <p:spPr bwMode="auto">
              <a:xfrm flipV="1">
                <a:off x="2633" y="3022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802" name="Text Box 210"/>
          <p:cNvSpPr txBox="1">
            <a:spLocks noChangeArrowheads="1"/>
          </p:cNvSpPr>
          <p:nvPr/>
        </p:nvSpPr>
        <p:spPr bwMode="auto">
          <a:xfrm>
            <a:off x="5292724" y="3573463"/>
            <a:ext cx="1203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ofwel: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813" name="Group 221"/>
          <p:cNvGrpSpPr>
            <a:grpSpLocks/>
          </p:cNvGrpSpPr>
          <p:nvPr/>
        </p:nvGrpSpPr>
        <p:grpSpPr bwMode="auto">
          <a:xfrm>
            <a:off x="1860550" y="6016625"/>
            <a:ext cx="2789238" cy="620713"/>
            <a:chOff x="1172" y="3790"/>
            <a:chExt cx="1757" cy="391"/>
          </a:xfrm>
        </p:grpSpPr>
        <p:sp>
          <p:nvSpPr>
            <p:cNvPr id="110804" name="Rectangle 212"/>
            <p:cNvSpPr>
              <a:spLocks noChangeArrowheads="1"/>
            </p:cNvSpPr>
            <p:nvPr/>
          </p:nvSpPr>
          <p:spPr bwMode="auto">
            <a:xfrm>
              <a:off x="1172" y="3790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nl-NL" altLang="nl-NL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0805" name="Rectangle 213"/>
            <p:cNvSpPr>
              <a:spLocks noChangeArrowheads="1"/>
            </p:cNvSpPr>
            <p:nvPr/>
          </p:nvSpPr>
          <p:spPr bwMode="auto">
            <a:xfrm>
              <a:off x="2498" y="3790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nl-NL" altLang="nl-NL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0814" name="Group 222"/>
          <p:cNvGrpSpPr>
            <a:grpSpLocks/>
          </p:cNvGrpSpPr>
          <p:nvPr/>
        </p:nvGrpSpPr>
        <p:grpSpPr bwMode="auto">
          <a:xfrm>
            <a:off x="4741863" y="4941888"/>
            <a:ext cx="2022475" cy="661987"/>
            <a:chOff x="2987" y="3113"/>
            <a:chExt cx="1274" cy="417"/>
          </a:xfrm>
        </p:grpSpPr>
        <p:sp>
          <p:nvSpPr>
            <p:cNvPr id="110807" name="Rectangle 215"/>
            <p:cNvSpPr>
              <a:spLocks noChangeArrowheads="1"/>
            </p:cNvSpPr>
            <p:nvPr/>
          </p:nvSpPr>
          <p:spPr bwMode="auto">
            <a:xfrm>
              <a:off x="3830" y="3139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808" name="Rectangle 216"/>
            <p:cNvSpPr>
              <a:spLocks noChangeArrowheads="1"/>
            </p:cNvSpPr>
            <p:nvPr/>
          </p:nvSpPr>
          <p:spPr bwMode="auto">
            <a:xfrm>
              <a:off x="2987" y="3113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815" name="Group 223"/>
          <p:cNvGrpSpPr>
            <a:grpSpLocks/>
          </p:cNvGrpSpPr>
          <p:nvPr/>
        </p:nvGrpSpPr>
        <p:grpSpPr bwMode="auto">
          <a:xfrm>
            <a:off x="4754563" y="4195763"/>
            <a:ext cx="4643437" cy="628650"/>
            <a:chOff x="2995" y="2643"/>
            <a:chExt cx="2925" cy="396"/>
          </a:xfrm>
        </p:grpSpPr>
        <p:sp>
          <p:nvSpPr>
            <p:cNvPr id="110806" name="Rectangle 214"/>
            <p:cNvSpPr>
              <a:spLocks noChangeArrowheads="1"/>
            </p:cNvSpPr>
            <p:nvPr/>
          </p:nvSpPr>
          <p:spPr bwMode="auto">
            <a:xfrm>
              <a:off x="2995" y="2643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809" name="Rectangle 217"/>
            <p:cNvSpPr>
              <a:spLocks noChangeArrowheads="1"/>
            </p:cNvSpPr>
            <p:nvPr/>
          </p:nvSpPr>
          <p:spPr bwMode="auto">
            <a:xfrm>
              <a:off x="5489" y="2648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812" name="Group 220"/>
          <p:cNvGrpSpPr>
            <a:grpSpLocks/>
          </p:cNvGrpSpPr>
          <p:nvPr/>
        </p:nvGrpSpPr>
        <p:grpSpPr bwMode="auto">
          <a:xfrm>
            <a:off x="5372100" y="3141663"/>
            <a:ext cx="3295650" cy="620712"/>
            <a:chOff x="3384" y="1979"/>
            <a:chExt cx="2076" cy="391"/>
          </a:xfrm>
        </p:grpSpPr>
        <p:sp>
          <p:nvSpPr>
            <p:cNvPr id="110810" name="Rectangle 218"/>
            <p:cNvSpPr>
              <a:spLocks noChangeArrowheads="1"/>
            </p:cNvSpPr>
            <p:nvPr/>
          </p:nvSpPr>
          <p:spPr bwMode="auto">
            <a:xfrm>
              <a:off x="3384" y="1979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811" name="Rectangle 219"/>
            <p:cNvSpPr>
              <a:spLocks noChangeArrowheads="1"/>
            </p:cNvSpPr>
            <p:nvPr/>
          </p:nvSpPr>
          <p:spPr bwMode="auto">
            <a:xfrm>
              <a:off x="5029" y="1979"/>
              <a:ext cx="4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Actieknop: Verder of Volgende 9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>
            <a:off x="6877050" y="5516563"/>
            <a:ext cx="2087563" cy="510778"/>
          </a:xfrm>
          <a:prstGeom prst="wedgeRoundRectCallout">
            <a:avLst>
              <a:gd name="adj1" fmla="val -61028"/>
              <a:gd name="adj2" fmla="val -4064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 x 1,5 V</a:t>
            </a:r>
          </a:p>
        </p:txBody>
      </p:sp>
      <p:sp>
        <p:nvSpPr>
          <p:cNvPr id="110761" name="AutoShape 169"/>
          <p:cNvSpPr>
            <a:spLocks noChangeArrowheads="1"/>
          </p:cNvSpPr>
          <p:nvPr/>
        </p:nvSpPr>
        <p:spPr bwMode="auto">
          <a:xfrm>
            <a:off x="6372225" y="6092825"/>
            <a:ext cx="2592388" cy="510778"/>
          </a:xfrm>
          <a:prstGeom prst="wedgeRoundRectCallout">
            <a:avLst>
              <a:gd name="adj1" fmla="val -72167"/>
              <a:gd name="adj2" fmla="val -15413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 x 6,0 V</a:t>
            </a:r>
          </a:p>
        </p:txBody>
      </p:sp>
    </p:spTree>
    <p:extLst>
      <p:ext uri="{BB962C8B-B14F-4D97-AF65-F5344CB8AC3E}">
        <p14:creationId xmlns:p14="http://schemas.microsoft.com/office/powerpoint/2010/main" val="18072064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631" grpId="0"/>
      <p:bldP spid="110802" grpId="0"/>
      <p:bldP spid="110627" grpId="0" animBg="1"/>
      <p:bldP spid="1107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84" name="Group 192"/>
          <p:cNvGrpSpPr>
            <a:grpSpLocks/>
          </p:cNvGrpSpPr>
          <p:nvPr/>
        </p:nvGrpSpPr>
        <p:grpSpPr bwMode="auto">
          <a:xfrm>
            <a:off x="-95233" y="1396933"/>
            <a:ext cx="1022349" cy="1743076"/>
            <a:chOff x="521" y="905"/>
            <a:chExt cx="644" cy="1098"/>
          </a:xfrm>
        </p:grpSpPr>
        <p:sp>
          <p:nvSpPr>
            <p:cNvPr id="59583" name="Text Box 191"/>
            <p:cNvSpPr txBox="1">
              <a:spLocks noChangeArrowheads="1"/>
            </p:cNvSpPr>
            <p:nvPr/>
          </p:nvSpPr>
          <p:spPr bwMode="auto">
            <a:xfrm>
              <a:off x="521" y="1480"/>
              <a:ext cx="6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err="1">
                  <a:latin typeface="Arial" panose="020B0604020202020204" pitchFamily="34" charset="0"/>
                  <a:cs typeface="Arial" panose="020B0604020202020204" pitchFamily="34" charset="0"/>
                </a:rPr>
                <a:t>CV-ketel</a:t>
              </a:r>
              <a:endParaRPr lang="nl-NL" altLang="nl-NL" sz="24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82" name="Rectangle 190"/>
            <p:cNvSpPr>
              <a:spLocks noChangeArrowheads="1"/>
            </p:cNvSpPr>
            <p:nvPr/>
          </p:nvSpPr>
          <p:spPr bwMode="auto">
            <a:xfrm>
              <a:off x="756" y="905"/>
              <a:ext cx="409" cy="590"/>
            </a:xfrm>
            <a:prstGeom prst="rect">
              <a:avLst/>
            </a:prstGeom>
            <a:solidFill>
              <a:srgbClr val="EAEAEA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534" name="Group 142"/>
          <p:cNvGrpSpPr>
            <a:grpSpLocks/>
          </p:cNvGrpSpPr>
          <p:nvPr/>
        </p:nvGrpSpPr>
        <p:grpSpPr bwMode="auto">
          <a:xfrm>
            <a:off x="468313" y="908050"/>
            <a:ext cx="7197725" cy="2217738"/>
            <a:chOff x="295" y="573"/>
            <a:chExt cx="4534" cy="1397"/>
          </a:xfrm>
        </p:grpSpPr>
        <p:grpSp>
          <p:nvGrpSpPr>
            <p:cNvPr id="59500" name="Group 108"/>
            <p:cNvGrpSpPr>
              <a:grpSpLocks/>
            </p:cNvGrpSpPr>
            <p:nvPr/>
          </p:nvGrpSpPr>
          <p:grpSpPr bwMode="auto">
            <a:xfrm>
              <a:off x="295" y="573"/>
              <a:ext cx="4534" cy="1397"/>
              <a:chOff x="295" y="573"/>
              <a:chExt cx="4534" cy="1397"/>
            </a:xfrm>
          </p:grpSpPr>
          <p:sp>
            <p:nvSpPr>
              <p:cNvPr id="59447" name="Oval 55"/>
              <p:cNvSpPr>
                <a:spLocks noChangeAspect="1" noChangeArrowheads="1"/>
              </p:cNvSpPr>
              <p:nvPr/>
            </p:nvSpPr>
            <p:spPr bwMode="auto">
              <a:xfrm>
                <a:off x="295" y="1122"/>
                <a:ext cx="227" cy="227"/>
              </a:xfrm>
              <a:prstGeom prst="ellipse">
                <a:avLst/>
              </a:prstGeom>
              <a:solidFill>
                <a:srgbClr val="66FFFF"/>
              </a:solidFill>
              <a:ln w="28575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8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1677" y="876"/>
                <a:ext cx="1360" cy="725"/>
              </a:xfrm>
              <a:prstGeom prst="rect">
                <a:avLst/>
              </a:prstGeom>
              <a:solidFill>
                <a:srgbClr val="66FFFF"/>
              </a:solidFill>
              <a:ln w="28575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 sz="2400">
                  <a:solidFill>
                    <a:srgbClr val="3333CC"/>
                  </a:solidFill>
                </a:endParaRPr>
              </a:p>
            </p:txBody>
          </p:sp>
          <p:sp>
            <p:nvSpPr>
              <p:cNvPr id="5948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692" y="876"/>
                <a:ext cx="907" cy="727"/>
              </a:xfrm>
              <a:prstGeom prst="rect">
                <a:avLst/>
              </a:prstGeom>
              <a:solidFill>
                <a:srgbClr val="66FFFF"/>
              </a:solidFill>
              <a:ln w="28575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 sz="2400">
                  <a:solidFill>
                    <a:srgbClr val="3333CC"/>
                  </a:solidFill>
                </a:endParaRPr>
              </a:p>
            </p:txBody>
          </p:sp>
          <p:sp>
            <p:nvSpPr>
              <p:cNvPr id="59488" name="Freeform 96"/>
              <p:cNvSpPr>
                <a:spLocks noChangeAspect="1"/>
              </p:cNvSpPr>
              <p:nvPr/>
            </p:nvSpPr>
            <p:spPr bwMode="auto">
              <a:xfrm>
                <a:off x="411" y="1355"/>
                <a:ext cx="4418" cy="615"/>
              </a:xfrm>
              <a:custGeom>
                <a:avLst/>
                <a:gdLst>
                  <a:gd name="T0" fmla="*/ 0 w 4418"/>
                  <a:gd name="T1" fmla="*/ 0 h 615"/>
                  <a:gd name="T2" fmla="*/ 1 w 4418"/>
                  <a:gd name="T3" fmla="*/ 615 h 615"/>
                  <a:gd name="T4" fmla="*/ 4418 w 4418"/>
                  <a:gd name="T5" fmla="*/ 615 h 615"/>
                  <a:gd name="T6" fmla="*/ 4418 w 4418"/>
                  <a:gd name="T7" fmla="*/ 182 h 615"/>
                  <a:gd name="T8" fmla="*/ 4195 w 4418"/>
                  <a:gd name="T9" fmla="*/ 18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8" h="615">
                    <a:moveTo>
                      <a:pt x="0" y="0"/>
                    </a:moveTo>
                    <a:lnTo>
                      <a:pt x="1" y="615"/>
                    </a:lnTo>
                    <a:lnTo>
                      <a:pt x="4418" y="615"/>
                    </a:lnTo>
                    <a:lnTo>
                      <a:pt x="4418" y="182"/>
                    </a:lnTo>
                    <a:lnTo>
                      <a:pt x="4195" y="182"/>
                    </a:lnTo>
                  </a:path>
                </a:pathLst>
              </a:custGeom>
              <a:noFill/>
              <a:ln w="38100" cmpd="dbl">
                <a:solidFill>
                  <a:srgbClr val="66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3034" y="1538"/>
                <a:ext cx="121" cy="425"/>
              </a:xfrm>
              <a:custGeom>
                <a:avLst/>
                <a:gdLst>
                  <a:gd name="T0" fmla="*/ 0 w 121"/>
                  <a:gd name="T1" fmla="*/ 0 h 425"/>
                  <a:gd name="T2" fmla="*/ 120 w 121"/>
                  <a:gd name="T3" fmla="*/ 0 h 425"/>
                  <a:gd name="T4" fmla="*/ 121 w 121"/>
                  <a:gd name="T5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" h="425">
                    <a:moveTo>
                      <a:pt x="0" y="0"/>
                    </a:moveTo>
                    <a:lnTo>
                      <a:pt x="120" y="0"/>
                    </a:lnTo>
                    <a:lnTo>
                      <a:pt x="121" y="425"/>
                    </a:lnTo>
                  </a:path>
                </a:pathLst>
              </a:custGeom>
              <a:noFill/>
              <a:ln w="38100" cmpd="dbl">
                <a:solidFill>
                  <a:srgbClr val="66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408" y="573"/>
                <a:ext cx="3277" cy="547"/>
              </a:xfrm>
              <a:custGeom>
                <a:avLst/>
                <a:gdLst>
                  <a:gd name="T0" fmla="*/ 0 w 3277"/>
                  <a:gd name="T1" fmla="*/ 547 h 547"/>
                  <a:gd name="T2" fmla="*/ 2 w 3277"/>
                  <a:gd name="T3" fmla="*/ 3 h 547"/>
                  <a:gd name="T4" fmla="*/ 3083 w 3277"/>
                  <a:gd name="T5" fmla="*/ 0 h 547"/>
                  <a:gd name="T6" fmla="*/ 3083 w 3277"/>
                  <a:gd name="T7" fmla="*/ 354 h 547"/>
                  <a:gd name="T8" fmla="*/ 3277 w 3277"/>
                  <a:gd name="T9" fmla="*/ 354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7" h="547">
                    <a:moveTo>
                      <a:pt x="0" y="547"/>
                    </a:moveTo>
                    <a:lnTo>
                      <a:pt x="2" y="3"/>
                    </a:lnTo>
                    <a:lnTo>
                      <a:pt x="3083" y="0"/>
                    </a:lnTo>
                    <a:lnTo>
                      <a:pt x="3083" y="354"/>
                    </a:lnTo>
                    <a:lnTo>
                      <a:pt x="3277" y="354"/>
                    </a:lnTo>
                  </a:path>
                </a:pathLst>
              </a:custGeom>
              <a:noFill/>
              <a:ln w="38100" cmpd="dbl">
                <a:solidFill>
                  <a:srgbClr val="66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513" y="581"/>
                <a:ext cx="162" cy="348"/>
              </a:xfrm>
              <a:custGeom>
                <a:avLst/>
                <a:gdLst>
                  <a:gd name="T0" fmla="*/ 0 w 162"/>
                  <a:gd name="T1" fmla="*/ 0 h 348"/>
                  <a:gd name="T2" fmla="*/ 0 w 162"/>
                  <a:gd name="T3" fmla="*/ 348 h 348"/>
                  <a:gd name="T4" fmla="*/ 162 w 162"/>
                  <a:gd name="T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348">
                    <a:moveTo>
                      <a:pt x="0" y="0"/>
                    </a:moveTo>
                    <a:lnTo>
                      <a:pt x="0" y="348"/>
                    </a:lnTo>
                    <a:lnTo>
                      <a:pt x="162" y="348"/>
                    </a:lnTo>
                  </a:path>
                </a:pathLst>
              </a:custGeom>
              <a:noFill/>
              <a:ln w="38100" cmpd="dbl">
                <a:solidFill>
                  <a:srgbClr val="66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4" name="Oval 102"/>
              <p:cNvSpPr>
                <a:spLocks noChangeAspect="1" noChangeArrowheads="1"/>
              </p:cNvSpPr>
              <p:nvPr/>
            </p:nvSpPr>
            <p:spPr bwMode="auto">
              <a:xfrm>
                <a:off x="1560" y="88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5" name="Oval 103"/>
              <p:cNvSpPr>
                <a:spLocks noChangeAspect="1" noChangeArrowheads="1"/>
              </p:cNvSpPr>
              <p:nvPr/>
            </p:nvSpPr>
            <p:spPr bwMode="auto">
              <a:xfrm>
                <a:off x="3561" y="88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517" name="Group 125"/>
            <p:cNvGrpSpPr>
              <a:grpSpLocks/>
            </p:cNvGrpSpPr>
            <p:nvPr/>
          </p:nvGrpSpPr>
          <p:grpSpPr bwMode="auto">
            <a:xfrm>
              <a:off x="1761" y="941"/>
              <a:ext cx="1201" cy="594"/>
              <a:chOff x="1747" y="939"/>
              <a:chExt cx="1201" cy="594"/>
            </a:xfrm>
          </p:grpSpPr>
          <p:sp>
            <p:nvSpPr>
              <p:cNvPr id="59501" name="Line 109"/>
              <p:cNvSpPr>
                <a:spLocks noChangeShapeType="1"/>
              </p:cNvSpPr>
              <p:nvPr/>
            </p:nvSpPr>
            <p:spPr bwMode="auto">
              <a:xfrm>
                <a:off x="1747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2" name="Line 110"/>
              <p:cNvSpPr>
                <a:spLocks noChangeShapeType="1"/>
              </p:cNvSpPr>
              <p:nvPr/>
            </p:nvSpPr>
            <p:spPr bwMode="auto">
              <a:xfrm>
                <a:off x="1838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3" name="Line 111"/>
              <p:cNvSpPr>
                <a:spLocks noChangeShapeType="1"/>
              </p:cNvSpPr>
              <p:nvPr/>
            </p:nvSpPr>
            <p:spPr bwMode="auto">
              <a:xfrm>
                <a:off x="1929" y="942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4" name="Line 112"/>
              <p:cNvSpPr>
                <a:spLocks noChangeShapeType="1"/>
              </p:cNvSpPr>
              <p:nvPr/>
            </p:nvSpPr>
            <p:spPr bwMode="auto">
              <a:xfrm>
                <a:off x="2020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5" name="Line 113"/>
              <p:cNvSpPr>
                <a:spLocks noChangeShapeType="1"/>
              </p:cNvSpPr>
              <p:nvPr/>
            </p:nvSpPr>
            <p:spPr bwMode="auto">
              <a:xfrm>
                <a:off x="2110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6" name="Line 114"/>
              <p:cNvSpPr>
                <a:spLocks noChangeShapeType="1"/>
              </p:cNvSpPr>
              <p:nvPr/>
            </p:nvSpPr>
            <p:spPr bwMode="auto">
              <a:xfrm>
                <a:off x="2201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7" name="Line 115"/>
              <p:cNvSpPr>
                <a:spLocks noChangeShapeType="1"/>
              </p:cNvSpPr>
              <p:nvPr/>
            </p:nvSpPr>
            <p:spPr bwMode="auto">
              <a:xfrm>
                <a:off x="2292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8" name="Line 116"/>
              <p:cNvSpPr>
                <a:spLocks noChangeShapeType="1"/>
              </p:cNvSpPr>
              <p:nvPr/>
            </p:nvSpPr>
            <p:spPr bwMode="auto">
              <a:xfrm>
                <a:off x="2382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9" name="Line 117"/>
              <p:cNvSpPr>
                <a:spLocks noChangeShapeType="1"/>
              </p:cNvSpPr>
              <p:nvPr/>
            </p:nvSpPr>
            <p:spPr bwMode="auto">
              <a:xfrm>
                <a:off x="2473" y="941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0" name="Line 118"/>
              <p:cNvSpPr>
                <a:spLocks noChangeShapeType="1"/>
              </p:cNvSpPr>
              <p:nvPr/>
            </p:nvSpPr>
            <p:spPr bwMode="auto">
              <a:xfrm>
                <a:off x="2577" y="941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1" name="Line 119"/>
              <p:cNvSpPr>
                <a:spLocks noChangeShapeType="1"/>
              </p:cNvSpPr>
              <p:nvPr/>
            </p:nvSpPr>
            <p:spPr bwMode="auto">
              <a:xfrm>
                <a:off x="2668" y="941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2" name="Line 120"/>
              <p:cNvSpPr>
                <a:spLocks noChangeShapeType="1"/>
              </p:cNvSpPr>
              <p:nvPr/>
            </p:nvSpPr>
            <p:spPr bwMode="auto">
              <a:xfrm>
                <a:off x="2758" y="943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3" name="Line 121"/>
              <p:cNvSpPr>
                <a:spLocks noChangeShapeType="1"/>
              </p:cNvSpPr>
              <p:nvPr/>
            </p:nvSpPr>
            <p:spPr bwMode="auto">
              <a:xfrm>
                <a:off x="2849" y="941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5" name="Line 123"/>
              <p:cNvSpPr>
                <a:spLocks noChangeShapeType="1"/>
              </p:cNvSpPr>
              <p:nvPr/>
            </p:nvSpPr>
            <p:spPr bwMode="auto">
              <a:xfrm>
                <a:off x="2948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533" name="Group 141"/>
            <p:cNvGrpSpPr>
              <a:grpSpLocks/>
            </p:cNvGrpSpPr>
            <p:nvPr/>
          </p:nvGrpSpPr>
          <p:grpSpPr bwMode="auto">
            <a:xfrm>
              <a:off x="3782" y="941"/>
              <a:ext cx="726" cy="592"/>
              <a:chOff x="3798" y="937"/>
              <a:chExt cx="726" cy="592"/>
            </a:xfrm>
          </p:grpSpPr>
          <p:sp>
            <p:nvSpPr>
              <p:cNvPr id="59519" name="Line 127"/>
              <p:cNvSpPr>
                <a:spLocks noChangeShapeType="1"/>
              </p:cNvSpPr>
              <p:nvPr/>
            </p:nvSpPr>
            <p:spPr bwMode="auto">
              <a:xfrm>
                <a:off x="3798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0" name="Line 128"/>
              <p:cNvSpPr>
                <a:spLocks noChangeShapeType="1"/>
              </p:cNvSpPr>
              <p:nvPr/>
            </p:nvSpPr>
            <p:spPr bwMode="auto">
              <a:xfrm>
                <a:off x="3889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1" name="Line 129"/>
              <p:cNvSpPr>
                <a:spLocks noChangeShapeType="1"/>
              </p:cNvSpPr>
              <p:nvPr/>
            </p:nvSpPr>
            <p:spPr bwMode="auto">
              <a:xfrm>
                <a:off x="3980" y="938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2" name="Line 130"/>
              <p:cNvSpPr>
                <a:spLocks noChangeShapeType="1"/>
              </p:cNvSpPr>
              <p:nvPr/>
            </p:nvSpPr>
            <p:spPr bwMode="auto">
              <a:xfrm>
                <a:off x="4071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3" name="Line 131"/>
              <p:cNvSpPr>
                <a:spLocks noChangeShapeType="1"/>
              </p:cNvSpPr>
              <p:nvPr/>
            </p:nvSpPr>
            <p:spPr bwMode="auto">
              <a:xfrm>
                <a:off x="4161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4" name="Line 132"/>
              <p:cNvSpPr>
                <a:spLocks noChangeShapeType="1"/>
              </p:cNvSpPr>
              <p:nvPr/>
            </p:nvSpPr>
            <p:spPr bwMode="auto">
              <a:xfrm>
                <a:off x="4252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5" name="Line 133"/>
              <p:cNvSpPr>
                <a:spLocks noChangeShapeType="1"/>
              </p:cNvSpPr>
              <p:nvPr/>
            </p:nvSpPr>
            <p:spPr bwMode="auto">
              <a:xfrm>
                <a:off x="4343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6" name="Line 134"/>
              <p:cNvSpPr>
                <a:spLocks noChangeShapeType="1"/>
              </p:cNvSpPr>
              <p:nvPr/>
            </p:nvSpPr>
            <p:spPr bwMode="auto">
              <a:xfrm>
                <a:off x="4433" y="939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7" name="Line 135"/>
              <p:cNvSpPr>
                <a:spLocks noChangeShapeType="1"/>
              </p:cNvSpPr>
              <p:nvPr/>
            </p:nvSpPr>
            <p:spPr bwMode="auto">
              <a:xfrm>
                <a:off x="4524" y="937"/>
                <a:ext cx="0" cy="590"/>
              </a:xfrm>
              <a:prstGeom prst="line">
                <a:avLst/>
              </a:prstGeom>
              <a:noFill/>
              <a:ln w="5715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-36513" y="3810000"/>
            <a:ext cx="7027863" cy="2597150"/>
            <a:chOff x="-23" y="2400"/>
            <a:chExt cx="4427" cy="1636"/>
          </a:xfrm>
        </p:grpSpPr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2360" y="2402"/>
              <a:ext cx="1872" cy="640"/>
            </a:xfrm>
            <a:custGeom>
              <a:avLst/>
              <a:gdLst>
                <a:gd name="T0" fmla="*/ 1872 w 1872"/>
                <a:gd name="T1" fmla="*/ 640 h 640"/>
                <a:gd name="T2" fmla="*/ 1871 w 1872"/>
                <a:gd name="T3" fmla="*/ 0 h 640"/>
                <a:gd name="T4" fmla="*/ 0 w 1872"/>
                <a:gd name="T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2" h="640">
                  <a:moveTo>
                    <a:pt x="1872" y="640"/>
                  </a:moveTo>
                  <a:lnTo>
                    <a:pt x="1871" y="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416" y="3304"/>
              <a:ext cx="1936" cy="731"/>
            </a:xfrm>
            <a:custGeom>
              <a:avLst/>
              <a:gdLst>
                <a:gd name="T0" fmla="*/ 0 w 1936"/>
                <a:gd name="T1" fmla="*/ 0 h 731"/>
                <a:gd name="T2" fmla="*/ 1 w 1936"/>
                <a:gd name="T3" fmla="*/ 731 h 731"/>
                <a:gd name="T4" fmla="*/ 1936 w 1936"/>
                <a:gd name="T5" fmla="*/ 728 h 731"/>
                <a:gd name="T6" fmla="*/ 1936 w 1936"/>
                <a:gd name="T7" fmla="*/ 15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6" h="731">
                  <a:moveTo>
                    <a:pt x="0" y="0"/>
                  </a:moveTo>
                  <a:lnTo>
                    <a:pt x="1" y="731"/>
                  </a:lnTo>
                  <a:lnTo>
                    <a:pt x="1936" y="728"/>
                  </a:lnTo>
                  <a:lnTo>
                    <a:pt x="1936" y="1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399" name="AutoShape 7"/>
            <p:cNvSpPr>
              <a:spLocks noChangeArrowheads="1"/>
            </p:cNvSpPr>
            <p:nvPr/>
          </p:nvSpPr>
          <p:spPr bwMode="auto">
            <a:xfrm rot="-16200000" flipH="1" flipV="1">
              <a:off x="2115" y="2976"/>
              <a:ext cx="488" cy="483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0" name="AutoShape 8"/>
            <p:cNvSpPr>
              <a:spLocks noChangeAspect="1" noChangeArrowheads="1"/>
            </p:cNvSpPr>
            <p:nvPr/>
          </p:nvSpPr>
          <p:spPr bwMode="auto">
            <a:xfrm rot="-16200000" flipH="1" flipV="1">
              <a:off x="4066" y="3046"/>
              <a:ext cx="340" cy="337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20" y="2400"/>
              <a:ext cx="1948" cy="762"/>
            </a:xfrm>
            <a:custGeom>
              <a:avLst/>
              <a:gdLst>
                <a:gd name="T0" fmla="*/ 0 w 1948"/>
                <a:gd name="T1" fmla="*/ 762 h 762"/>
                <a:gd name="T2" fmla="*/ 0 w 1948"/>
                <a:gd name="T3" fmla="*/ 0 h 762"/>
                <a:gd name="T4" fmla="*/ 1948 w 1948"/>
                <a:gd name="T5" fmla="*/ 0 h 762"/>
                <a:gd name="T6" fmla="*/ 1948 w 1948"/>
                <a:gd name="T7" fmla="*/ 58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8" h="762">
                  <a:moveTo>
                    <a:pt x="0" y="762"/>
                  </a:moveTo>
                  <a:lnTo>
                    <a:pt x="0" y="0"/>
                  </a:lnTo>
                  <a:lnTo>
                    <a:pt x="1948" y="0"/>
                  </a:lnTo>
                  <a:lnTo>
                    <a:pt x="1948" y="584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2352" y="3392"/>
              <a:ext cx="1888" cy="644"/>
            </a:xfrm>
            <a:custGeom>
              <a:avLst/>
              <a:gdLst>
                <a:gd name="T0" fmla="*/ 1888 w 1888"/>
                <a:gd name="T1" fmla="*/ 0 h 644"/>
                <a:gd name="T2" fmla="*/ 1886 w 1888"/>
                <a:gd name="T3" fmla="*/ 644 h 644"/>
                <a:gd name="T4" fmla="*/ 0 w 1888"/>
                <a:gd name="T5" fmla="*/ 64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8" h="644">
                  <a:moveTo>
                    <a:pt x="1888" y="0"/>
                  </a:moveTo>
                  <a:lnTo>
                    <a:pt x="1886" y="644"/>
                  </a:lnTo>
                  <a:lnTo>
                    <a:pt x="0" y="64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59404" name="Group 12"/>
            <p:cNvGrpSpPr>
              <a:grpSpLocks/>
            </p:cNvGrpSpPr>
            <p:nvPr/>
          </p:nvGrpSpPr>
          <p:grpSpPr bwMode="auto">
            <a:xfrm rot="-16200000" flipH="1" flipV="1">
              <a:off x="22" y="2737"/>
              <a:ext cx="577" cy="667"/>
              <a:chOff x="4675" y="-199"/>
              <a:chExt cx="577" cy="667"/>
            </a:xfrm>
          </p:grpSpPr>
          <p:sp>
            <p:nvSpPr>
              <p:cNvPr id="59405" name="Text Box 13"/>
              <p:cNvSpPr txBox="1">
                <a:spLocks noChangeArrowheads="1"/>
              </p:cNvSpPr>
              <p:nvPr/>
            </p:nvSpPr>
            <p:spPr bwMode="auto">
              <a:xfrm>
                <a:off x="4675" y="-108"/>
                <a:ext cx="57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grpSp>
            <p:nvGrpSpPr>
              <p:cNvPr id="59406" name="Group 14"/>
              <p:cNvGrpSpPr>
                <a:grpSpLocks/>
              </p:cNvGrpSpPr>
              <p:nvPr/>
            </p:nvGrpSpPr>
            <p:grpSpPr bwMode="auto">
              <a:xfrm flipH="1">
                <a:off x="4740" y="-199"/>
                <a:ext cx="429" cy="667"/>
                <a:chOff x="2354" y="2112"/>
                <a:chExt cx="337" cy="530"/>
              </a:xfrm>
            </p:grpSpPr>
            <p:sp>
              <p:nvSpPr>
                <p:cNvPr id="59407" name="Freeform 15"/>
                <p:cNvSpPr>
                  <a:spLocks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08" name="Freeform 16"/>
                <p:cNvSpPr>
                  <a:spLocks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54" y="2112"/>
                  <a:ext cx="33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54" y="2135"/>
                  <a:ext cx="33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9471" name="Line 79"/>
            <p:cNvSpPr>
              <a:spLocks noChangeShapeType="1"/>
            </p:cNvSpPr>
            <p:nvPr/>
          </p:nvSpPr>
          <p:spPr bwMode="auto">
            <a:xfrm>
              <a:off x="2362" y="2511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72" name="Line 80"/>
            <p:cNvSpPr>
              <a:spLocks noChangeShapeType="1"/>
            </p:cNvSpPr>
            <p:nvPr/>
          </p:nvSpPr>
          <p:spPr bwMode="auto">
            <a:xfrm>
              <a:off x="4235" y="2494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9484" name="Group 92"/>
          <p:cNvGrpSpPr>
            <a:grpSpLocks noChangeAspect="1"/>
          </p:cNvGrpSpPr>
          <p:nvPr/>
        </p:nvGrpSpPr>
        <p:grpSpPr bwMode="auto">
          <a:xfrm flipV="1">
            <a:off x="503238" y="1827213"/>
            <a:ext cx="287337" cy="287337"/>
            <a:chOff x="626" y="2390"/>
            <a:chExt cx="2309" cy="2309"/>
          </a:xfrm>
        </p:grpSpPr>
        <p:grpSp>
          <p:nvGrpSpPr>
            <p:cNvPr id="59480" name="Group 88"/>
            <p:cNvGrpSpPr>
              <a:grpSpLocks noChangeAspect="1"/>
            </p:cNvGrpSpPr>
            <p:nvPr/>
          </p:nvGrpSpPr>
          <p:grpSpPr bwMode="auto">
            <a:xfrm>
              <a:off x="626" y="2931"/>
              <a:ext cx="2309" cy="1179"/>
              <a:chOff x="626" y="2931"/>
              <a:chExt cx="2309" cy="1179"/>
            </a:xfrm>
          </p:grpSpPr>
          <p:sp>
            <p:nvSpPr>
              <p:cNvPr id="59478" name="Arc 86"/>
              <p:cNvSpPr>
                <a:spLocks noChangeAspect="1"/>
              </p:cNvSpPr>
              <p:nvPr/>
            </p:nvSpPr>
            <p:spPr bwMode="auto">
              <a:xfrm>
                <a:off x="626" y="2931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79" name="Arc 87"/>
              <p:cNvSpPr>
                <a:spLocks noChangeAspect="1"/>
              </p:cNvSpPr>
              <p:nvPr/>
            </p:nvSpPr>
            <p:spPr bwMode="auto">
              <a:xfrm flipV="1">
                <a:off x="1783" y="3499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481" name="Group 89"/>
            <p:cNvGrpSpPr>
              <a:grpSpLocks noChangeAspect="1"/>
            </p:cNvGrpSpPr>
            <p:nvPr/>
          </p:nvGrpSpPr>
          <p:grpSpPr bwMode="auto">
            <a:xfrm rot="-5400000">
              <a:off x="674" y="2955"/>
              <a:ext cx="2309" cy="1179"/>
              <a:chOff x="626" y="2931"/>
              <a:chExt cx="2309" cy="1179"/>
            </a:xfrm>
          </p:grpSpPr>
          <p:sp>
            <p:nvSpPr>
              <p:cNvPr id="59482" name="Arc 90"/>
              <p:cNvSpPr>
                <a:spLocks noChangeAspect="1"/>
              </p:cNvSpPr>
              <p:nvPr/>
            </p:nvSpPr>
            <p:spPr bwMode="auto">
              <a:xfrm>
                <a:off x="626" y="2931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83" name="Arc 91"/>
              <p:cNvSpPr>
                <a:spLocks noChangeAspect="1"/>
              </p:cNvSpPr>
              <p:nvPr/>
            </p:nvSpPr>
            <p:spPr bwMode="auto">
              <a:xfrm flipV="1">
                <a:off x="1783" y="3499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540" name="Text Box 148"/>
          <p:cNvSpPr txBox="1">
            <a:spLocks noChangeArrowheads="1"/>
          </p:cNvSpPr>
          <p:nvPr/>
        </p:nvSpPr>
        <p:spPr bwMode="auto">
          <a:xfrm>
            <a:off x="2200275" y="14589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541" name="Text Box 149"/>
          <p:cNvSpPr txBox="1">
            <a:spLocks noChangeArrowheads="1"/>
          </p:cNvSpPr>
          <p:nvPr/>
        </p:nvSpPr>
        <p:spPr bwMode="auto">
          <a:xfrm>
            <a:off x="5435600" y="14589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542" name="Text Box 150"/>
          <p:cNvSpPr txBox="1">
            <a:spLocks noChangeArrowheads="1"/>
          </p:cNvSpPr>
          <p:nvPr/>
        </p:nvSpPr>
        <p:spPr bwMode="auto">
          <a:xfrm>
            <a:off x="3749675" y="39338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543" name="Text Box 151"/>
          <p:cNvSpPr txBox="1">
            <a:spLocks noChangeArrowheads="1"/>
          </p:cNvSpPr>
          <p:nvPr/>
        </p:nvSpPr>
        <p:spPr bwMode="auto">
          <a:xfrm>
            <a:off x="6692900" y="39465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544" name="Text Box 152"/>
          <p:cNvSpPr txBox="1">
            <a:spLocks noChangeArrowheads="1"/>
          </p:cNvSpPr>
          <p:nvPr/>
        </p:nvSpPr>
        <p:spPr bwMode="auto">
          <a:xfrm>
            <a:off x="3490913" y="2517775"/>
            <a:ext cx="649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altLang="nl-NL" sz="20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545" name="Text Box 153"/>
          <p:cNvSpPr txBox="1">
            <a:spLocks noChangeArrowheads="1"/>
          </p:cNvSpPr>
          <p:nvPr/>
        </p:nvSpPr>
        <p:spPr bwMode="auto">
          <a:xfrm>
            <a:off x="6299200" y="2492375"/>
            <a:ext cx="649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altLang="nl-NL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546" name="Text Box 154"/>
          <p:cNvSpPr txBox="1">
            <a:spLocks noChangeArrowheads="1"/>
          </p:cNvSpPr>
          <p:nvPr/>
        </p:nvSpPr>
        <p:spPr bwMode="auto">
          <a:xfrm>
            <a:off x="4105275" y="477520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altLang="nl-NL" sz="24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547" name="Text Box 155"/>
          <p:cNvSpPr txBox="1">
            <a:spLocks noChangeArrowheads="1"/>
          </p:cNvSpPr>
          <p:nvPr/>
        </p:nvSpPr>
        <p:spPr bwMode="auto">
          <a:xfrm>
            <a:off x="6973888" y="4775200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548" name="Text Box 156"/>
          <p:cNvSpPr txBox="1">
            <a:spLocks noChangeArrowheads="1"/>
          </p:cNvSpPr>
          <p:nvPr/>
        </p:nvSpPr>
        <p:spPr bwMode="auto">
          <a:xfrm>
            <a:off x="868032" y="1747838"/>
            <a:ext cx="1008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Pomp</a:t>
            </a:r>
            <a:endParaRPr lang="nl-NL" altLang="nl-NL" sz="24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549" name="Text Box 157"/>
          <p:cNvSpPr txBox="1">
            <a:spLocks noChangeArrowheads="1"/>
          </p:cNvSpPr>
          <p:nvPr/>
        </p:nvSpPr>
        <p:spPr bwMode="auto">
          <a:xfrm>
            <a:off x="958850" y="4856163"/>
            <a:ext cx="2266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endParaRPr lang="nl-NL" altLang="nl-NL" sz="24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1581150" y="3403600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0,55 A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3708400" y="5635625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0,50 A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6717803" y="5648325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969963" y="482600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0,6 L/s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1339037" y="977283"/>
            <a:ext cx="1097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0,4 L/s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5521762" y="917575"/>
            <a:ext cx="852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L/s</a:t>
            </a:r>
            <a:endParaRPr lang="nl-NL" altLang="nl-NL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5556904" y="917575"/>
            <a:ext cx="15843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L/s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6744354" y="5662286"/>
            <a:ext cx="144145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 A</a:t>
            </a:r>
          </a:p>
        </p:txBody>
      </p:sp>
      <p:sp>
        <p:nvSpPr>
          <p:cNvPr id="59566" name="Freeform 174"/>
          <p:cNvSpPr>
            <a:spLocks/>
          </p:cNvSpPr>
          <p:nvPr/>
        </p:nvSpPr>
        <p:spPr bwMode="auto">
          <a:xfrm>
            <a:off x="647700" y="900113"/>
            <a:ext cx="1588" cy="873125"/>
          </a:xfrm>
          <a:custGeom>
            <a:avLst/>
            <a:gdLst>
              <a:gd name="T0" fmla="*/ 0 w 1"/>
              <a:gd name="T1" fmla="*/ 0 h 550"/>
              <a:gd name="T2" fmla="*/ 0 w 1"/>
              <a:gd name="T3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50">
                <a:moveTo>
                  <a:pt x="0" y="0"/>
                </a:moveTo>
                <a:lnTo>
                  <a:pt x="0" y="550"/>
                </a:lnTo>
              </a:path>
            </a:pathLst>
          </a:custGeom>
          <a:noFill/>
          <a:ln w="38100" cap="flat" cmpd="dbl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67" name="Freeform 175"/>
          <p:cNvSpPr>
            <a:spLocks/>
          </p:cNvSpPr>
          <p:nvPr/>
        </p:nvSpPr>
        <p:spPr bwMode="auto">
          <a:xfrm>
            <a:off x="655638" y="2152650"/>
            <a:ext cx="1587" cy="971550"/>
          </a:xfrm>
          <a:custGeom>
            <a:avLst/>
            <a:gdLst>
              <a:gd name="T0" fmla="*/ 0 w 1"/>
              <a:gd name="T1" fmla="*/ 0 h 612"/>
              <a:gd name="T2" fmla="*/ 1 w 1"/>
              <a:gd name="T3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612">
                <a:moveTo>
                  <a:pt x="0" y="0"/>
                </a:moveTo>
                <a:lnTo>
                  <a:pt x="1" y="612"/>
                </a:lnTo>
              </a:path>
            </a:pathLst>
          </a:custGeom>
          <a:noFill/>
          <a:ln w="38100" cap="flat" cmpd="dbl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76" name="Freeform 184"/>
          <p:cNvSpPr>
            <a:spLocks/>
          </p:cNvSpPr>
          <p:nvPr/>
        </p:nvSpPr>
        <p:spPr bwMode="auto">
          <a:xfrm>
            <a:off x="663575" y="3803650"/>
            <a:ext cx="1588" cy="1206500"/>
          </a:xfrm>
          <a:custGeom>
            <a:avLst/>
            <a:gdLst>
              <a:gd name="T0" fmla="*/ 0 w 1"/>
              <a:gd name="T1" fmla="*/ 0 h 760"/>
              <a:gd name="T2" fmla="*/ 0 w 1"/>
              <a:gd name="T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760">
                <a:moveTo>
                  <a:pt x="0" y="0"/>
                </a:moveTo>
                <a:lnTo>
                  <a:pt x="0" y="760"/>
                </a:lnTo>
              </a:path>
            </a:pathLst>
          </a:custGeom>
          <a:noFill/>
          <a:ln w="38100" cap="rnd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77" name="Freeform 185"/>
          <p:cNvSpPr>
            <a:spLocks/>
          </p:cNvSpPr>
          <p:nvPr/>
        </p:nvSpPr>
        <p:spPr bwMode="auto">
          <a:xfrm>
            <a:off x="657225" y="5270500"/>
            <a:ext cx="1588" cy="1130300"/>
          </a:xfrm>
          <a:custGeom>
            <a:avLst/>
            <a:gdLst>
              <a:gd name="T0" fmla="*/ 1 w 1"/>
              <a:gd name="T1" fmla="*/ 0 h 712"/>
              <a:gd name="T2" fmla="*/ 0 w 1"/>
              <a:gd name="T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712">
                <a:moveTo>
                  <a:pt x="1" y="0"/>
                </a:moveTo>
                <a:lnTo>
                  <a:pt x="0" y="712"/>
                </a:lnTo>
              </a:path>
            </a:pathLst>
          </a:custGeom>
          <a:noFill/>
          <a:ln w="38100" cap="rnd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59585" name="Picture 193" descr="vogeltj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115888"/>
            <a:ext cx="1009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Actieknop: Verder of Volgende 9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554" name="Line 162"/>
          <p:cNvSpPr>
            <a:spLocks noChangeShapeType="1"/>
          </p:cNvSpPr>
          <p:nvPr/>
        </p:nvSpPr>
        <p:spPr bwMode="auto">
          <a:xfrm flipV="1">
            <a:off x="652287" y="1398520"/>
            <a:ext cx="0" cy="28892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323850" y="4414752"/>
            <a:ext cx="394660" cy="693168"/>
            <a:chOff x="323850" y="4414752"/>
            <a:chExt cx="394660" cy="693168"/>
          </a:xfrm>
        </p:grpSpPr>
        <p:sp>
          <p:nvSpPr>
            <p:cNvPr id="59552" name="Rectangle 160"/>
            <p:cNvSpPr>
              <a:spLocks noChangeArrowheads="1"/>
            </p:cNvSpPr>
            <p:nvPr/>
          </p:nvSpPr>
          <p:spPr bwMode="auto">
            <a:xfrm>
              <a:off x="323850" y="4584700"/>
              <a:ext cx="3946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8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6" name="Line 162"/>
            <p:cNvSpPr>
              <a:spLocks noChangeShapeType="1"/>
            </p:cNvSpPr>
            <p:nvPr/>
          </p:nvSpPr>
          <p:spPr bwMode="auto">
            <a:xfrm flipV="1">
              <a:off x="666671" y="4414752"/>
              <a:ext cx="0" cy="2889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18257" y="0"/>
            <a:ext cx="9180513" cy="1261884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Overeenkomst CV en stroomkring.</a:t>
            </a:r>
            <a:r>
              <a:rPr lang="nl-NL" altLang="nl-NL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altLang="nl-NL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501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9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540" grpId="0"/>
      <p:bldP spid="59541" grpId="0"/>
      <p:bldP spid="59542" grpId="0"/>
      <p:bldP spid="59543" grpId="0"/>
      <p:bldP spid="59544" grpId="0"/>
      <p:bldP spid="59545" grpId="0"/>
      <p:bldP spid="59546" grpId="0"/>
      <p:bldP spid="59547" grpId="0"/>
      <p:bldP spid="59548" grpId="0"/>
      <p:bldP spid="59549" grpId="0"/>
      <p:bldP spid="59555" grpId="0"/>
      <p:bldP spid="59556" grpId="0"/>
      <p:bldP spid="59557" grpId="0"/>
      <p:bldP spid="59558" grpId="0"/>
      <p:bldP spid="59559" grpId="0"/>
      <p:bldP spid="59562" grpId="0"/>
      <p:bldP spid="59563" grpId="0"/>
      <p:bldP spid="59564" grpId="0"/>
      <p:bldP spid="59566" grpId="0" animBg="1"/>
      <p:bldP spid="59567" grpId="0" animBg="1"/>
      <p:bldP spid="59576" grpId="0" animBg="1"/>
      <p:bldP spid="59577" grpId="0" animBg="1"/>
      <p:bldP spid="59554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5588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 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838143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3200" baseline="-2500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en-US" altLang="nl-NL" sz="3200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3200" baseline="-250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4420707"/>
            <a:ext cx="525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bronspanning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4951896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r>
              <a:rPr lang="en-US" altLang="nl-NL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5534460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-3980" y="6117024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R</a:t>
            </a:r>
            <a:r>
              <a:rPr lang="en-US" altLang="nl-NL" sz="3200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32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baseline="-250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1/4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2821215" y="32562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hetzelfde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3741634" y="4414354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1897277" y="5359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nl-NL" sz="2800"/>
          </a:p>
        </p:txBody>
      </p:sp>
      <p:sp>
        <p:nvSpPr>
          <p:cNvPr id="4" name="Rechthoek 3"/>
          <p:cNvSpPr/>
          <p:nvPr/>
        </p:nvSpPr>
        <p:spPr>
          <a:xfrm>
            <a:off x="2385830" y="221882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→ I</a:t>
            </a:r>
            <a:r>
              <a:rPr lang="en-US" alt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400"/>
          </a:p>
        </p:txBody>
      </p:sp>
      <p:sp>
        <p:nvSpPr>
          <p:cNvPr id="32" name="Rechthoek 31"/>
          <p:cNvSpPr/>
          <p:nvPr/>
        </p:nvSpPr>
        <p:spPr>
          <a:xfrm>
            <a:off x="5395147" y="2198716"/>
            <a:ext cx="11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→ I</a:t>
            </a:r>
            <a:r>
              <a:rPr lang="en-US" alt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/>
          </a:p>
        </p:txBody>
      </p:sp>
      <p:sp>
        <p:nvSpPr>
          <p:cNvPr id="33" name="Rechthoek 32"/>
          <p:cNvSpPr/>
          <p:nvPr/>
        </p:nvSpPr>
        <p:spPr>
          <a:xfrm>
            <a:off x="1879483" y="222612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400"/>
          </a:p>
        </p:txBody>
      </p:sp>
      <p:sp>
        <p:nvSpPr>
          <p:cNvPr id="34" name="Rechthoek 33"/>
          <p:cNvSpPr/>
          <p:nvPr/>
        </p:nvSpPr>
        <p:spPr>
          <a:xfrm>
            <a:off x="4701057" y="2198715"/>
            <a:ext cx="77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/>
          </a:p>
        </p:txBody>
      </p:sp>
      <p:sp>
        <p:nvSpPr>
          <p:cNvPr id="35" name="Rechthoek 34"/>
          <p:cNvSpPr/>
          <p:nvPr/>
        </p:nvSpPr>
        <p:spPr>
          <a:xfrm>
            <a:off x="3152755" y="396413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nl-NL" sz="2400"/>
          </a:p>
        </p:txBody>
      </p:sp>
      <p:grpSp>
        <p:nvGrpSpPr>
          <p:cNvPr id="5" name="Groep 4"/>
          <p:cNvGrpSpPr/>
          <p:nvPr/>
        </p:nvGrpSpPr>
        <p:grpSpPr>
          <a:xfrm>
            <a:off x="762000" y="659528"/>
            <a:ext cx="5945188" cy="2687579"/>
            <a:chOff x="762000" y="659528"/>
            <a:chExt cx="5945188" cy="2687579"/>
          </a:xfrm>
        </p:grpSpPr>
        <p:grpSp>
          <p:nvGrpSpPr>
            <p:cNvPr id="61474" name="Group 34"/>
            <p:cNvGrpSpPr>
              <a:grpSpLocks/>
            </p:cNvGrpSpPr>
            <p:nvPr/>
          </p:nvGrpSpPr>
          <p:grpSpPr bwMode="auto">
            <a:xfrm>
              <a:off x="762000" y="659528"/>
              <a:ext cx="5945188" cy="2286000"/>
              <a:chOff x="720" y="1728"/>
              <a:chExt cx="4321" cy="1656"/>
            </a:xfrm>
          </p:grpSpPr>
          <p:grpSp>
            <p:nvGrpSpPr>
              <p:cNvPr id="61475" name="Group 35"/>
              <p:cNvGrpSpPr>
                <a:grpSpLocks/>
              </p:cNvGrpSpPr>
              <p:nvPr/>
            </p:nvGrpSpPr>
            <p:grpSpPr bwMode="auto">
              <a:xfrm>
                <a:off x="2256" y="1728"/>
                <a:ext cx="815" cy="684"/>
                <a:chOff x="2256" y="1728"/>
                <a:chExt cx="815" cy="684"/>
              </a:xfrm>
            </p:grpSpPr>
            <p:sp>
              <p:nvSpPr>
                <p:cNvPr id="61476" name="Freeform 36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1" cy="324"/>
                </a:xfrm>
                <a:custGeom>
                  <a:avLst/>
                  <a:gdLst>
                    <a:gd name="T0" fmla="*/ 0 w 1"/>
                    <a:gd name="T1" fmla="*/ 0 h 324"/>
                    <a:gd name="T2" fmla="*/ 0 w 1"/>
                    <a:gd name="T3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24">
                      <a:moveTo>
                        <a:pt x="0" y="0"/>
                      </a:moveTo>
                      <a:lnTo>
                        <a:pt x="0" y="32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7" name="Freeform 37"/>
                <p:cNvSpPr>
                  <a:spLocks/>
                </p:cNvSpPr>
                <p:nvPr/>
              </p:nvSpPr>
              <p:spPr bwMode="auto">
                <a:xfrm>
                  <a:off x="2688" y="1938"/>
                  <a:ext cx="1" cy="159"/>
                </a:xfrm>
                <a:custGeom>
                  <a:avLst/>
                  <a:gdLst>
                    <a:gd name="T0" fmla="*/ 0 w 1"/>
                    <a:gd name="T1" fmla="*/ 0 h 159"/>
                    <a:gd name="T2" fmla="*/ 0 w 1"/>
                    <a:gd name="T3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59">
                      <a:moveTo>
                        <a:pt x="0" y="0"/>
                      </a:moveTo>
                      <a:lnTo>
                        <a:pt x="0" y="159"/>
                      </a:ln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56" y="1728"/>
                  <a:ext cx="335" cy="6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nl-NL" sz="3200" b="1">
                      <a:solidFill>
                        <a:srgbClr val="000000"/>
                      </a:solidFill>
                    </a:rPr>
                    <a:t>+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736" y="1981"/>
                  <a:ext cx="335" cy="4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-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480" name="Group 40"/>
              <p:cNvGrpSpPr>
                <a:grpSpLocks/>
              </p:cNvGrpSpPr>
              <p:nvPr/>
            </p:nvGrpSpPr>
            <p:grpSpPr bwMode="auto">
              <a:xfrm>
                <a:off x="720" y="2004"/>
                <a:ext cx="4321" cy="1380"/>
                <a:chOff x="720" y="2004"/>
                <a:chExt cx="4321" cy="1380"/>
              </a:xfrm>
            </p:grpSpPr>
            <p:sp>
              <p:nvSpPr>
                <p:cNvPr id="61481" name="Freeform 41"/>
                <p:cNvSpPr>
                  <a:spLocks/>
                </p:cNvSpPr>
                <p:nvPr/>
              </p:nvSpPr>
              <p:spPr bwMode="auto">
                <a:xfrm>
                  <a:off x="720" y="2016"/>
                  <a:ext cx="1872" cy="3"/>
                </a:xfrm>
                <a:custGeom>
                  <a:avLst/>
                  <a:gdLst>
                    <a:gd name="T0" fmla="*/ 1872 w 1872"/>
                    <a:gd name="T1" fmla="*/ 3 h 3"/>
                    <a:gd name="T2" fmla="*/ 0 w 187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872" h="3">
                      <a:moveTo>
                        <a:pt x="1872" y="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2" name="Freeform 42"/>
                <p:cNvSpPr>
                  <a:spLocks/>
                </p:cNvSpPr>
                <p:nvPr/>
              </p:nvSpPr>
              <p:spPr bwMode="auto">
                <a:xfrm>
                  <a:off x="720" y="2004"/>
                  <a:ext cx="1" cy="1284"/>
                </a:xfrm>
                <a:custGeom>
                  <a:avLst/>
                  <a:gdLst>
                    <a:gd name="T0" fmla="*/ 0 w 1"/>
                    <a:gd name="T1" fmla="*/ 0 h 1284"/>
                    <a:gd name="T2" fmla="*/ 0 w 1"/>
                    <a:gd name="T3" fmla="*/ 1284 h 1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84">
                      <a:moveTo>
                        <a:pt x="0" y="0"/>
                      </a:moveTo>
                      <a:lnTo>
                        <a:pt x="0" y="1284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152" y="3192"/>
                  <a:ext cx="1296" cy="1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4" name="Freeform 44"/>
                <p:cNvSpPr>
                  <a:spLocks/>
                </p:cNvSpPr>
                <p:nvPr/>
              </p:nvSpPr>
              <p:spPr bwMode="auto">
                <a:xfrm>
                  <a:off x="720" y="3288"/>
                  <a:ext cx="432" cy="1"/>
                </a:xfrm>
                <a:custGeom>
                  <a:avLst/>
                  <a:gdLst>
                    <a:gd name="T0" fmla="*/ 432 w 432"/>
                    <a:gd name="T1" fmla="*/ 0 h 1"/>
                    <a:gd name="T2" fmla="*/ 0 w 432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432" y="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5" name="Freeform 45"/>
                <p:cNvSpPr>
                  <a:spLocks/>
                </p:cNvSpPr>
                <p:nvPr/>
              </p:nvSpPr>
              <p:spPr bwMode="auto">
                <a:xfrm>
                  <a:off x="4608" y="3288"/>
                  <a:ext cx="432" cy="1"/>
                </a:xfrm>
                <a:custGeom>
                  <a:avLst/>
                  <a:gdLst>
                    <a:gd name="T0" fmla="*/ 0 w 432"/>
                    <a:gd name="T1" fmla="*/ 0 h 1"/>
                    <a:gd name="T2" fmla="*/ 432 w 43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0" y="0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6" name="Freeform 46"/>
                <p:cNvSpPr>
                  <a:spLocks/>
                </p:cNvSpPr>
                <p:nvPr/>
              </p:nvSpPr>
              <p:spPr bwMode="auto">
                <a:xfrm>
                  <a:off x="2688" y="2016"/>
                  <a:ext cx="2352" cy="3"/>
                </a:xfrm>
                <a:custGeom>
                  <a:avLst/>
                  <a:gdLst>
                    <a:gd name="T0" fmla="*/ 0 w 2352"/>
                    <a:gd name="T1" fmla="*/ 3 h 3"/>
                    <a:gd name="T2" fmla="*/ 2352 w 235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52" h="3">
                      <a:moveTo>
                        <a:pt x="0" y="3"/>
                      </a:moveTo>
                      <a:lnTo>
                        <a:pt x="2352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7" name="Freeform 47"/>
                <p:cNvSpPr>
                  <a:spLocks/>
                </p:cNvSpPr>
                <p:nvPr/>
              </p:nvSpPr>
              <p:spPr bwMode="auto">
                <a:xfrm>
                  <a:off x="5040" y="2013"/>
                  <a:ext cx="1" cy="1275"/>
                </a:xfrm>
                <a:custGeom>
                  <a:avLst/>
                  <a:gdLst>
                    <a:gd name="T0" fmla="*/ 0 w 1"/>
                    <a:gd name="T1" fmla="*/ 0 h 1275"/>
                    <a:gd name="T2" fmla="*/ 0 w 1"/>
                    <a:gd name="T3" fmla="*/ 1275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75">
                      <a:moveTo>
                        <a:pt x="0" y="0"/>
                      </a:moveTo>
                      <a:lnTo>
                        <a:pt x="0" y="127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3312" y="3192"/>
                  <a:ext cx="1296" cy="1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9" name="Freeform 49"/>
                <p:cNvSpPr>
                  <a:spLocks/>
                </p:cNvSpPr>
                <p:nvPr/>
              </p:nvSpPr>
              <p:spPr bwMode="auto">
                <a:xfrm>
                  <a:off x="2448" y="3288"/>
                  <a:ext cx="864" cy="1"/>
                </a:xfrm>
                <a:custGeom>
                  <a:avLst/>
                  <a:gdLst>
                    <a:gd name="T0" fmla="*/ 0 w 864"/>
                    <a:gd name="T1" fmla="*/ 0 h 1"/>
                    <a:gd name="T2" fmla="*/ 864 w 86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64" h="1">
                      <a:moveTo>
                        <a:pt x="0" y="0"/>
                      </a:moveTo>
                      <a:lnTo>
                        <a:pt x="864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6" name="Rechthoek 35"/>
            <p:cNvSpPr/>
            <p:nvPr/>
          </p:nvSpPr>
          <p:spPr>
            <a:xfrm>
              <a:off x="4997211" y="2885442"/>
              <a:ext cx="773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/>
            </a:p>
          </p:txBody>
        </p:sp>
        <p:sp>
          <p:nvSpPr>
            <p:cNvPr id="37" name="Rechthoek 36"/>
            <p:cNvSpPr/>
            <p:nvPr/>
          </p:nvSpPr>
          <p:spPr>
            <a:xfrm>
              <a:off x="2029339" y="2875861"/>
              <a:ext cx="773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/>
            </a:p>
          </p:txBody>
        </p:sp>
      </p:grpSp>
    </p:spTree>
    <p:extLst>
      <p:ext uri="{BB962C8B-B14F-4D97-AF65-F5344CB8AC3E}">
        <p14:creationId xmlns:p14="http://schemas.microsoft.com/office/powerpoint/2010/main" val="1922767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7" grpId="0" autoUpdateAnimBg="0"/>
      <p:bldP spid="61465" grpId="0" autoUpdateAnimBg="0"/>
      <p:bldP spid="61466" grpId="0" autoUpdateAnimBg="0"/>
      <p:bldP spid="61467" grpId="0" autoUpdateAnimBg="0"/>
      <p:bldP spid="61468" grpId="0" autoUpdateAnimBg="0"/>
      <p:bldP spid="61469" grpId="0" autoUpdateAnimBg="0"/>
      <p:bldP spid="61470" grpId="0" autoUpdateAnimBg="0"/>
      <p:bldP spid="61472" grpId="0" autoUpdateAnimBg="0"/>
      <p:bldP spid="61473" grpId="0" autoUpdateAnimBg="0"/>
      <p:bldP spid="2" grpId="0"/>
      <p:bldP spid="4" grpId="0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080110" y="578026"/>
            <a:ext cx="3531937" cy="1949784"/>
            <a:chOff x="756284" y="1597191"/>
            <a:chExt cx="3531937" cy="1949784"/>
          </a:xfrm>
        </p:grpSpPr>
        <p:sp>
          <p:nvSpPr>
            <p:cNvPr id="63509" name="Text Box 21"/>
            <p:cNvSpPr txBox="1">
              <a:spLocks noChangeArrowheads="1"/>
            </p:cNvSpPr>
            <p:nvPr/>
          </p:nvSpPr>
          <p:spPr bwMode="auto">
            <a:xfrm>
              <a:off x="1449518" y="1597191"/>
              <a:ext cx="20085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err="1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nl-NL" sz="2400" baseline="-2500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= 12 V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756284" y="1865869"/>
              <a:ext cx="3531937" cy="1681106"/>
              <a:chOff x="1091773" y="2681288"/>
              <a:chExt cx="8026622" cy="3589752"/>
            </a:xfrm>
          </p:grpSpPr>
          <p:grpSp>
            <p:nvGrpSpPr>
              <p:cNvPr id="63493" name="Group 5"/>
              <p:cNvGrpSpPr>
                <a:grpSpLocks/>
              </p:cNvGrpSpPr>
              <p:nvPr/>
            </p:nvGrpSpPr>
            <p:grpSpPr bwMode="auto">
              <a:xfrm>
                <a:off x="1143000" y="2681288"/>
                <a:ext cx="6859588" cy="2628900"/>
                <a:chOff x="720" y="1728"/>
                <a:chExt cx="4321" cy="1656"/>
              </a:xfrm>
            </p:grpSpPr>
            <p:grpSp>
              <p:nvGrpSpPr>
                <p:cNvPr id="63494" name="Group 6"/>
                <p:cNvGrpSpPr>
                  <a:grpSpLocks/>
                </p:cNvGrpSpPr>
                <p:nvPr/>
              </p:nvGrpSpPr>
              <p:grpSpPr bwMode="auto">
                <a:xfrm>
                  <a:off x="2592" y="1728"/>
                  <a:ext cx="480" cy="787"/>
                  <a:chOff x="2592" y="1728"/>
                  <a:chExt cx="480" cy="787"/>
                </a:xfrm>
              </p:grpSpPr>
              <p:sp>
                <p:nvSpPr>
                  <p:cNvPr id="63495" name="Freeform 7"/>
                  <p:cNvSpPr>
                    <a:spLocks/>
                  </p:cNvSpPr>
                  <p:nvPr/>
                </p:nvSpPr>
                <p:spPr bwMode="auto">
                  <a:xfrm>
                    <a:off x="2592" y="1872"/>
                    <a:ext cx="1" cy="324"/>
                  </a:xfrm>
                  <a:custGeom>
                    <a:avLst/>
                    <a:gdLst>
                      <a:gd name="T0" fmla="*/ 0 w 1"/>
                      <a:gd name="T1" fmla="*/ 0 h 324"/>
                      <a:gd name="T2" fmla="*/ 0 w 1"/>
                      <a:gd name="T3" fmla="*/ 324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24">
                        <a:moveTo>
                          <a:pt x="0" y="0"/>
                        </a:moveTo>
                        <a:lnTo>
                          <a:pt x="0" y="324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496" name="Freeform 8"/>
                  <p:cNvSpPr>
                    <a:spLocks/>
                  </p:cNvSpPr>
                  <p:nvPr/>
                </p:nvSpPr>
                <p:spPr bwMode="auto">
                  <a:xfrm>
                    <a:off x="2688" y="1938"/>
                    <a:ext cx="1" cy="159"/>
                  </a:xfrm>
                  <a:custGeom>
                    <a:avLst/>
                    <a:gdLst>
                      <a:gd name="T0" fmla="*/ 0 w 1"/>
                      <a:gd name="T1" fmla="*/ 0 h 159"/>
                      <a:gd name="T2" fmla="*/ 0 w 1"/>
                      <a:gd name="T3" fmla="*/ 159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59">
                        <a:moveTo>
                          <a:pt x="0" y="0"/>
                        </a:moveTo>
                        <a:lnTo>
                          <a:pt x="0" y="159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49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1728"/>
                    <a:ext cx="336" cy="7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3499" name="Group 11"/>
                <p:cNvGrpSpPr>
                  <a:grpSpLocks/>
                </p:cNvGrpSpPr>
                <p:nvPr/>
              </p:nvGrpSpPr>
              <p:grpSpPr bwMode="auto">
                <a:xfrm>
                  <a:off x="720" y="2004"/>
                  <a:ext cx="4321" cy="1380"/>
                  <a:chOff x="720" y="2004"/>
                  <a:chExt cx="4321" cy="1380"/>
                </a:xfrm>
              </p:grpSpPr>
              <p:sp>
                <p:nvSpPr>
                  <p:cNvPr id="63500" name="Freeform 12"/>
                  <p:cNvSpPr>
                    <a:spLocks/>
                  </p:cNvSpPr>
                  <p:nvPr/>
                </p:nvSpPr>
                <p:spPr bwMode="auto">
                  <a:xfrm>
                    <a:off x="720" y="2016"/>
                    <a:ext cx="1872" cy="3"/>
                  </a:xfrm>
                  <a:custGeom>
                    <a:avLst/>
                    <a:gdLst>
                      <a:gd name="T0" fmla="*/ 1872 w 1872"/>
                      <a:gd name="T1" fmla="*/ 3 h 3"/>
                      <a:gd name="T2" fmla="*/ 0 w 187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72" h="3">
                        <a:moveTo>
                          <a:pt x="1872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1" name="Freeform 13"/>
                  <p:cNvSpPr>
                    <a:spLocks/>
                  </p:cNvSpPr>
                  <p:nvPr/>
                </p:nvSpPr>
                <p:spPr bwMode="auto">
                  <a:xfrm>
                    <a:off x="720" y="2004"/>
                    <a:ext cx="1" cy="1284"/>
                  </a:xfrm>
                  <a:custGeom>
                    <a:avLst/>
                    <a:gdLst>
                      <a:gd name="T0" fmla="*/ 0 w 1"/>
                      <a:gd name="T1" fmla="*/ 0 h 1284"/>
                      <a:gd name="T2" fmla="*/ 0 w 1"/>
                      <a:gd name="T3" fmla="*/ 1284 h 1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84">
                        <a:moveTo>
                          <a:pt x="0" y="0"/>
                        </a:moveTo>
                        <a:lnTo>
                          <a:pt x="0" y="1284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3192"/>
                    <a:ext cx="1296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3" name="Freeform 15"/>
                  <p:cNvSpPr>
                    <a:spLocks/>
                  </p:cNvSpPr>
                  <p:nvPr/>
                </p:nvSpPr>
                <p:spPr bwMode="auto">
                  <a:xfrm>
                    <a:off x="720" y="3288"/>
                    <a:ext cx="432" cy="1"/>
                  </a:xfrm>
                  <a:custGeom>
                    <a:avLst/>
                    <a:gdLst>
                      <a:gd name="T0" fmla="*/ 432 w 432"/>
                      <a:gd name="T1" fmla="*/ 0 h 1"/>
                      <a:gd name="T2" fmla="*/ 0 w 432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32" h="1">
                        <a:moveTo>
                          <a:pt x="432" y="0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4" name="Freeform 16"/>
                  <p:cNvSpPr>
                    <a:spLocks/>
                  </p:cNvSpPr>
                  <p:nvPr/>
                </p:nvSpPr>
                <p:spPr bwMode="auto">
                  <a:xfrm>
                    <a:off x="4608" y="3288"/>
                    <a:ext cx="432" cy="1"/>
                  </a:xfrm>
                  <a:custGeom>
                    <a:avLst/>
                    <a:gdLst>
                      <a:gd name="T0" fmla="*/ 0 w 432"/>
                      <a:gd name="T1" fmla="*/ 0 h 1"/>
                      <a:gd name="T2" fmla="*/ 432 w 43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32" h="1">
                        <a:moveTo>
                          <a:pt x="0" y="0"/>
                        </a:moveTo>
                        <a:lnTo>
                          <a:pt x="43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5" name="Freeform 17"/>
                  <p:cNvSpPr>
                    <a:spLocks/>
                  </p:cNvSpPr>
                  <p:nvPr/>
                </p:nvSpPr>
                <p:spPr bwMode="auto">
                  <a:xfrm>
                    <a:off x="2688" y="2016"/>
                    <a:ext cx="2352" cy="3"/>
                  </a:xfrm>
                  <a:custGeom>
                    <a:avLst/>
                    <a:gdLst>
                      <a:gd name="T0" fmla="*/ 0 w 2352"/>
                      <a:gd name="T1" fmla="*/ 3 h 3"/>
                      <a:gd name="T2" fmla="*/ 2352 w 235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52" h="3">
                        <a:moveTo>
                          <a:pt x="0" y="3"/>
                        </a:moveTo>
                        <a:lnTo>
                          <a:pt x="235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6" name="Freeform 18"/>
                  <p:cNvSpPr>
                    <a:spLocks/>
                  </p:cNvSpPr>
                  <p:nvPr/>
                </p:nvSpPr>
                <p:spPr bwMode="auto">
                  <a:xfrm>
                    <a:off x="5040" y="2013"/>
                    <a:ext cx="1" cy="1275"/>
                  </a:xfrm>
                  <a:custGeom>
                    <a:avLst/>
                    <a:gdLst>
                      <a:gd name="T0" fmla="*/ 0 w 1"/>
                      <a:gd name="T1" fmla="*/ 0 h 1275"/>
                      <a:gd name="T2" fmla="*/ 0 w 1"/>
                      <a:gd name="T3" fmla="*/ 1275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75">
                        <a:moveTo>
                          <a:pt x="0" y="0"/>
                        </a:moveTo>
                        <a:lnTo>
                          <a:pt x="0" y="127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92"/>
                    <a:ext cx="1296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8" name="Freeform 20"/>
                  <p:cNvSpPr>
                    <a:spLocks/>
                  </p:cNvSpPr>
                  <p:nvPr/>
                </p:nvSpPr>
                <p:spPr bwMode="auto">
                  <a:xfrm>
                    <a:off x="2448" y="3288"/>
                    <a:ext cx="864" cy="1"/>
                  </a:xfrm>
                  <a:custGeom>
                    <a:avLst/>
                    <a:gdLst>
                      <a:gd name="T0" fmla="*/ 0 w 864"/>
                      <a:gd name="T1" fmla="*/ 0 h 1"/>
                      <a:gd name="T2" fmla="*/ 864 w 86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4" h="1">
                        <a:moveTo>
                          <a:pt x="0" y="0"/>
                        </a:moveTo>
                        <a:lnTo>
                          <a:pt x="864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3510" name="Text Box 22"/>
              <p:cNvSpPr txBox="1">
                <a:spLocks noChangeArrowheads="1"/>
              </p:cNvSpPr>
              <p:nvPr/>
            </p:nvSpPr>
            <p:spPr bwMode="auto">
              <a:xfrm>
                <a:off x="1091773" y="5285223"/>
                <a:ext cx="3485514" cy="9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11" name="Text Box 23"/>
              <p:cNvSpPr txBox="1">
                <a:spLocks noChangeArrowheads="1"/>
              </p:cNvSpPr>
              <p:nvPr/>
            </p:nvSpPr>
            <p:spPr bwMode="auto">
              <a:xfrm>
                <a:off x="5444375" y="5285223"/>
                <a:ext cx="3674020" cy="9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 = 80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519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  <a:noFill/>
          <a:ln/>
        </p:spPr>
        <p:txBody>
          <a:bodyPr anchor="t" anchorCtr="0">
            <a:spAutoFit/>
          </a:bodyPr>
          <a:lstStyle/>
          <a:p>
            <a:pPr indent="95250"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2/4.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53342" y="533715"/>
            <a:ext cx="53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i="1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i="1" err="1" smtClean="0"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342" y="1017187"/>
            <a:ext cx="39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1b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en-US" altLang="nl-NL" i="1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</a:t>
            </a:r>
            <a:r>
              <a:rPr lang="en-US" altLang="nl-NL" i="1" baseline="-25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i="1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</a:t>
            </a:r>
            <a:r>
              <a:rPr lang="en-US" altLang="nl-NL" i="1" baseline="-25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nl-NL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633364" y="3038641"/>
            <a:ext cx="3042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= R</a:t>
            </a:r>
            <a:r>
              <a:rPr lang="en-US" altLang="nl-NL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nl-NL" baseline="-25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876653" y="3055040"/>
            <a:ext cx="1695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40 + 80 = 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352556" y="2549757"/>
            <a:ext cx="3040252" cy="568347"/>
            <a:chOff x="377900" y="3741832"/>
            <a:chExt cx="3040252" cy="568347"/>
          </a:xfrm>
        </p:grpSpPr>
        <p:grpSp>
          <p:nvGrpSpPr>
            <p:cNvPr id="10" name="Groep 9"/>
            <p:cNvGrpSpPr/>
            <p:nvPr/>
          </p:nvGrpSpPr>
          <p:grpSpPr>
            <a:xfrm>
              <a:off x="377900" y="3741832"/>
              <a:ext cx="3040252" cy="142740"/>
              <a:chOff x="377900" y="3741832"/>
              <a:chExt cx="3040252" cy="142740"/>
            </a:xfrm>
          </p:grpSpPr>
          <p:cxnSp>
            <p:nvCxnSpPr>
              <p:cNvPr id="9" name="Rechte verbindingslijn 8"/>
              <p:cNvCxnSpPr/>
              <p:nvPr/>
            </p:nvCxnSpPr>
            <p:spPr>
              <a:xfrm flipV="1">
                <a:off x="377900" y="3813931"/>
                <a:ext cx="3040252" cy="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1439046" y="3741832"/>
                <a:ext cx="905313" cy="1427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998591" y="3848514"/>
              <a:ext cx="21425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nl-NL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 </a:t>
              </a:r>
              <a:r>
                <a:rPr lang="en-US" altLang="nl-NL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</a:t>
              </a:r>
              <a:endParaRPr lang="nl-NL" alt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33364" y="3590764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Pas de wet van Ohm toe op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57005" y="4112939"/>
            <a:ext cx="20274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29318" y="4092973"/>
            <a:ext cx="22077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12 = </a:t>
            </a: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I.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120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701209" y="4092973"/>
            <a:ext cx="2214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 0,10 A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724" y="3068589"/>
            <a:ext cx="748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1a.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74881" y="5188067"/>
            <a:ext cx="17837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562776" y="5741020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Pas de wet van Ohm toe op R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543557" y="6263196"/>
            <a:ext cx="1949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118868" y="6274244"/>
            <a:ext cx="2207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0,10 . 80 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814426" y="6273567"/>
            <a:ext cx="1107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8,0 V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-29662" y="4665892"/>
            <a:ext cx="781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1b.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90048" y="4655321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Pas de wet van Ohm toe op R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186187" y="5189683"/>
            <a:ext cx="163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0,10 . 40 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58126" y="5188327"/>
            <a:ext cx="1000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4,0 V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4572000" y="3059696"/>
            <a:ext cx="1536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altLang="nl-NL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endParaRPr lang="nl-NL" altLang="nl-NL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6178618" y="5002356"/>
            <a:ext cx="259257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Controleer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even of het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klopt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12 = 4,0 + 8,0 !                                   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3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9" grpId="0" autoUpdateAnimBg="0"/>
      <p:bldP spid="63520" grpId="0" autoUpdateAnimBg="0"/>
      <p:bldP spid="63521" grpId="0" autoUpdateAnimBg="0"/>
      <p:bldP spid="30" grpId="0"/>
      <p:bldP spid="3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6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12808" y="0"/>
            <a:ext cx="9144000" cy="584775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3/4. Het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nachtlampje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-12808" y="1368753"/>
            <a:ext cx="896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weten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we: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-12807" y="1751925"/>
            <a:ext cx="1320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1131888" y="2892425"/>
            <a:ext cx="6880225" cy="3017838"/>
            <a:chOff x="713" y="1822"/>
            <a:chExt cx="4334" cy="1901"/>
          </a:xfrm>
        </p:grpSpPr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1908" y="1822"/>
              <a:ext cx="18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err="1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nl-NL" sz="2400" baseline="-2500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= 230 V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2592" y="2112"/>
              <a:ext cx="97" cy="324"/>
              <a:chOff x="2592" y="1872"/>
              <a:chExt cx="97" cy="324"/>
            </a:xfrm>
          </p:grpSpPr>
          <p:sp>
            <p:nvSpPr>
              <p:cNvPr id="68613" name="Freeform 5"/>
              <p:cNvSpPr>
                <a:spLocks/>
              </p:cNvSpPr>
              <p:nvPr/>
            </p:nvSpPr>
            <p:spPr bwMode="auto">
              <a:xfrm>
                <a:off x="2592" y="1872"/>
                <a:ext cx="1" cy="324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14" name="Freeform 6"/>
              <p:cNvSpPr>
                <a:spLocks/>
              </p:cNvSpPr>
              <p:nvPr/>
            </p:nvSpPr>
            <p:spPr bwMode="auto">
              <a:xfrm>
                <a:off x="2688" y="1938"/>
                <a:ext cx="1" cy="159"/>
              </a:xfrm>
              <a:custGeom>
                <a:avLst/>
                <a:gdLst>
                  <a:gd name="T0" fmla="*/ 0 w 1"/>
                  <a:gd name="T1" fmla="*/ 0 h 159"/>
                  <a:gd name="T2" fmla="*/ 0 w 1"/>
                  <a:gd name="T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17" name="Freeform 9"/>
            <p:cNvSpPr>
              <a:spLocks/>
            </p:cNvSpPr>
            <p:nvPr/>
          </p:nvSpPr>
          <p:spPr bwMode="auto">
            <a:xfrm>
              <a:off x="720" y="2256"/>
              <a:ext cx="1872" cy="3"/>
            </a:xfrm>
            <a:custGeom>
              <a:avLst/>
              <a:gdLst>
                <a:gd name="T0" fmla="*/ 1872 w 1872"/>
                <a:gd name="T1" fmla="*/ 3 h 3"/>
                <a:gd name="T2" fmla="*/ 0 w 187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72" h="3">
                  <a:moveTo>
                    <a:pt x="1872" y="3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auto">
            <a:xfrm>
              <a:off x="720" y="2244"/>
              <a:ext cx="1" cy="1284"/>
            </a:xfrm>
            <a:custGeom>
              <a:avLst/>
              <a:gdLst>
                <a:gd name="T0" fmla="*/ 0 w 1"/>
                <a:gd name="T1" fmla="*/ 0 h 1284"/>
                <a:gd name="T2" fmla="*/ 0 w 1"/>
                <a:gd name="T3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84">
                  <a:moveTo>
                    <a:pt x="0" y="0"/>
                  </a:moveTo>
                  <a:lnTo>
                    <a:pt x="0" y="128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2688" y="2259"/>
              <a:ext cx="2359" cy="8"/>
            </a:xfrm>
            <a:custGeom>
              <a:avLst/>
              <a:gdLst>
                <a:gd name="T0" fmla="*/ 0 w 2359"/>
                <a:gd name="T1" fmla="*/ 0 h 8"/>
                <a:gd name="T2" fmla="*/ 2359 w 2359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59" h="8">
                  <a:moveTo>
                    <a:pt x="0" y="0"/>
                  </a:moveTo>
                  <a:lnTo>
                    <a:pt x="2359" y="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5038" y="2253"/>
              <a:ext cx="2" cy="1294"/>
            </a:xfrm>
            <a:custGeom>
              <a:avLst/>
              <a:gdLst>
                <a:gd name="T0" fmla="*/ 2 w 2"/>
                <a:gd name="T1" fmla="*/ 0 h 1294"/>
                <a:gd name="T2" fmla="*/ 0 w 2"/>
                <a:gd name="T3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94">
                  <a:moveTo>
                    <a:pt x="2" y="0"/>
                  </a:moveTo>
                  <a:lnTo>
                    <a:pt x="0" y="129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2076" y="3529"/>
              <a:ext cx="2962" cy="5"/>
            </a:xfrm>
            <a:custGeom>
              <a:avLst/>
              <a:gdLst>
                <a:gd name="T0" fmla="*/ 0 w 2962"/>
                <a:gd name="T1" fmla="*/ 5 h 5"/>
                <a:gd name="T2" fmla="*/ 2962 w 2962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2" h="5">
                  <a:moveTo>
                    <a:pt x="0" y="5"/>
                  </a:moveTo>
                  <a:lnTo>
                    <a:pt x="2962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713" y="3529"/>
              <a:ext cx="969" cy="1"/>
            </a:xfrm>
            <a:custGeom>
              <a:avLst/>
              <a:gdLst>
                <a:gd name="T0" fmla="*/ 969 w 969"/>
                <a:gd name="T1" fmla="*/ 0 h 1"/>
                <a:gd name="T2" fmla="*/ 0 w 96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9" h="1">
                  <a:moveTo>
                    <a:pt x="969" y="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5" name="AutoShape 17"/>
            <p:cNvSpPr>
              <a:spLocks noChangeArrowheads="1"/>
            </p:cNvSpPr>
            <p:nvPr/>
          </p:nvSpPr>
          <p:spPr bwMode="auto">
            <a:xfrm>
              <a:off x="1680" y="3339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2272530" y="1751925"/>
            <a:ext cx="106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2059717" y="5872660"/>
            <a:ext cx="340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2,0 V; 0,015 A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029200" y="5410201"/>
            <a:ext cx="1577181" cy="732249"/>
            <a:chOff x="5029200" y="5410200"/>
            <a:chExt cx="1577181" cy="1147479"/>
          </a:xfrm>
        </p:grpSpPr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5029200" y="5410200"/>
              <a:ext cx="1577181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5638800" y="6096014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5019347" y="4595482"/>
            <a:ext cx="1962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 228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5120481" y="4924514"/>
            <a:ext cx="1394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0,015 A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-12808" y="5202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err="1" smtClean="0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</a:rPr>
              <a:t> 2,0 V; 0,015 A </a:t>
            </a:r>
            <a:r>
              <a:rPr lang="en-US" altLang="nl-NL" i="1" err="1" smtClean="0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err="1" smtClean="0">
                <a:latin typeface="Arial" panose="020B0604020202020204" pitchFamily="34" charset="0"/>
                <a:cs typeface="Arial" panose="020B0604020202020204" pitchFamily="34" charset="0"/>
              </a:rPr>
              <a:t>branden</a:t>
            </a:r>
            <a:r>
              <a:rPr lang="en-US" altLang="nl-NL" i="1" smtClean="0">
                <a:latin typeface="Arial" panose="020B0604020202020204" pitchFamily="34" charset="0"/>
                <a:cs typeface="Arial" panose="020B0604020202020204" pitchFamily="34" charset="0"/>
              </a:rPr>
              <a:t> op 230 V.</a:t>
            </a:r>
            <a:endParaRPr lang="nl-NL" altLang="nl-NL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e 1 2"/>
          <p:cNvSpPr>
            <a:spLocks noChangeAspect="1"/>
          </p:cNvSpPr>
          <p:nvPr/>
        </p:nvSpPr>
        <p:spPr>
          <a:xfrm>
            <a:off x="1423656" y="4326369"/>
            <a:ext cx="3229468" cy="3229468"/>
          </a:xfrm>
          <a:prstGeom prst="irregularSeal1">
            <a:avLst/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-12808" y="93197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extra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12808" y="2315615"/>
            <a:ext cx="20274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793720" y="2315615"/>
            <a:ext cx="26372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228 = </a:t>
            </a: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0,015.</a:t>
            </a:r>
            <a:r>
              <a:rPr lang="en-US" altLang="nl-NL">
                <a:cs typeface="Arial" panose="020B0604020202020204" pitchFamily="34" charset="0"/>
              </a:rPr>
              <a:t> R</a:t>
            </a:r>
            <a:r>
              <a:rPr lang="en-US" altLang="nl-NL" baseline="-25000"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519414" y="2315615"/>
            <a:ext cx="2214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600" smtClean="0">
                <a:latin typeface="+mn-lt"/>
                <a:cs typeface="Arial" panose="020B0604020202020204" pitchFamily="34" charset="0"/>
              </a:rPr>
              <a:t>R</a:t>
            </a:r>
            <a:r>
              <a:rPr lang="en-US" altLang="nl-NL" sz="2600" baseline="-25000" smtClean="0">
                <a:latin typeface="+mn-lt"/>
                <a:cs typeface="Arial" panose="020B0604020202020204" pitchFamily="34" charset="0"/>
              </a:rPr>
              <a:t>1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= 15,10</a:t>
            </a:r>
            <a:r>
              <a:rPr lang="en-US" altLang="nl-NL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006010" y="1751925"/>
            <a:ext cx="175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– 2,0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80306" y="1751925"/>
            <a:ext cx="1716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0,015 A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761182" y="1751925"/>
            <a:ext cx="1285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228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6" descr="IMG_0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31" y="590344"/>
            <a:ext cx="2150661" cy="20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448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 autoUpdateAnimBg="0"/>
      <p:bldP spid="68628" grpId="0" autoUpdateAnimBg="0"/>
      <p:bldP spid="68629" grpId="0" autoUpdateAnimBg="0"/>
      <p:bldP spid="68638" grpId="0" autoUpdateAnimBg="0"/>
      <p:bldP spid="68639" grpId="0"/>
      <p:bldP spid="68642" grpId="0" autoUpdateAnimBg="0"/>
      <p:bldP spid="68643" grpId="0" autoUpdateAnimBg="0"/>
      <p:bldP spid="28" grpId="0" autoUpdateAnimBg="0"/>
      <p:bldP spid="3" grpId="0" animBg="1"/>
      <p:bldP spid="30" grpId="0" autoUpdateAnimBg="0"/>
      <p:bldP spid="31" grpId="0"/>
      <p:bldP spid="32" grpId="0"/>
      <p:bldP spid="33" grpId="0"/>
      <p:bldP spid="36" grpId="0" autoUpdateAnimBg="0"/>
      <p:bldP spid="37" grpId="0"/>
      <p:bldP spid="3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813049" y="587811"/>
            <a:ext cx="1871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= 10 V</a:t>
            </a:r>
            <a:endParaRPr lang="nl-NL" altLang="nl-NL" sz="24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1612621" y="5080011"/>
            <a:ext cx="4679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0,010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 600 = 6,0 V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669757" y="5698253"/>
            <a:ext cx="340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0,010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4,0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-21742" y="625738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je S van A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verplaatst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6792675" y="6257387"/>
            <a:ext cx="230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0,0 tot 10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1742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Serieschakeling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4/4.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spanningsdeler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4827786" y="1842481"/>
            <a:ext cx="2766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=1000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sz="24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46" name="Group 22"/>
          <p:cNvGrpSpPr>
            <a:grpSpLocks/>
          </p:cNvGrpSpPr>
          <p:nvPr/>
        </p:nvGrpSpPr>
        <p:grpSpPr bwMode="auto">
          <a:xfrm>
            <a:off x="3820207" y="2223920"/>
            <a:ext cx="5029200" cy="471488"/>
            <a:chOff x="1890" y="1530"/>
            <a:chExt cx="3168" cy="297"/>
          </a:xfrm>
        </p:grpSpPr>
        <p:sp>
          <p:nvSpPr>
            <p:cNvPr id="103443" name="Text Box 19"/>
            <p:cNvSpPr txBox="1">
              <a:spLocks noChangeArrowheads="1"/>
            </p:cNvSpPr>
            <p:nvPr/>
          </p:nvSpPr>
          <p:spPr bwMode="auto">
            <a:xfrm>
              <a:off x="1890" y="1536"/>
              <a:ext cx="11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 =600 </a:t>
              </a:r>
              <a:r>
                <a:rPr lang="en-US" altLang="nl-NL" sz="240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2400" baseline="3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4" name="Text Box 20"/>
            <p:cNvSpPr txBox="1">
              <a:spLocks noChangeArrowheads="1"/>
            </p:cNvSpPr>
            <p:nvPr/>
          </p:nvSpPr>
          <p:spPr bwMode="auto">
            <a:xfrm>
              <a:off x="3469" y="1530"/>
              <a:ext cx="15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 = 400 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2400" baseline="3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 flipV="1">
              <a:off x="3379" y="1570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450" name="Group 26"/>
          <p:cNvGrpSpPr>
            <a:grpSpLocks/>
          </p:cNvGrpSpPr>
          <p:nvPr/>
        </p:nvGrpSpPr>
        <p:grpSpPr bwMode="auto">
          <a:xfrm>
            <a:off x="2984263" y="2431002"/>
            <a:ext cx="3227387" cy="1500966"/>
            <a:chOff x="1135" y="1594"/>
            <a:chExt cx="2033" cy="1521"/>
          </a:xfrm>
        </p:grpSpPr>
        <p:sp>
          <p:nvSpPr>
            <p:cNvPr id="103440" name="Freeform 16"/>
            <p:cNvSpPr>
              <a:spLocks/>
            </p:cNvSpPr>
            <p:nvPr/>
          </p:nvSpPr>
          <p:spPr bwMode="auto">
            <a:xfrm>
              <a:off x="1135" y="1594"/>
              <a:ext cx="809" cy="1062"/>
            </a:xfrm>
            <a:custGeom>
              <a:avLst/>
              <a:gdLst>
                <a:gd name="T0" fmla="*/ 0 w 809"/>
                <a:gd name="T1" fmla="*/ 0 h 987"/>
                <a:gd name="T2" fmla="*/ 1 w 809"/>
                <a:gd name="T3" fmla="*/ 987 h 987"/>
                <a:gd name="T4" fmla="*/ 809 w 809"/>
                <a:gd name="T5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9" h="987">
                  <a:moveTo>
                    <a:pt x="0" y="0"/>
                  </a:moveTo>
                  <a:lnTo>
                    <a:pt x="1" y="987"/>
                  </a:lnTo>
                  <a:lnTo>
                    <a:pt x="809" y="98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auto">
            <a:xfrm>
              <a:off x="2512" y="1806"/>
              <a:ext cx="656" cy="858"/>
            </a:xfrm>
            <a:custGeom>
              <a:avLst/>
              <a:gdLst>
                <a:gd name="T0" fmla="*/ 0 w 868"/>
                <a:gd name="T1" fmla="*/ 858 h 858"/>
                <a:gd name="T2" fmla="*/ 864 w 868"/>
                <a:gd name="T3" fmla="*/ 858 h 858"/>
                <a:gd name="T4" fmla="*/ 868 w 868"/>
                <a:gd name="T5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8" h="858">
                  <a:moveTo>
                    <a:pt x="0" y="858"/>
                  </a:moveTo>
                  <a:lnTo>
                    <a:pt x="864" y="858"/>
                  </a:lnTo>
                  <a:lnTo>
                    <a:pt x="86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449" name="Group 25"/>
            <p:cNvGrpSpPr>
              <a:grpSpLocks/>
            </p:cNvGrpSpPr>
            <p:nvPr/>
          </p:nvGrpSpPr>
          <p:grpSpPr bwMode="auto">
            <a:xfrm>
              <a:off x="1941" y="2203"/>
              <a:ext cx="567" cy="912"/>
              <a:chOff x="2245" y="2598"/>
              <a:chExt cx="567" cy="912"/>
            </a:xfrm>
          </p:grpSpPr>
          <p:sp>
            <p:nvSpPr>
              <p:cNvPr id="103447" name="Oval 23"/>
              <p:cNvSpPr>
                <a:spLocks noChangeAspect="1" noChangeArrowheads="1"/>
              </p:cNvSpPr>
              <p:nvPr/>
            </p:nvSpPr>
            <p:spPr bwMode="auto">
              <a:xfrm>
                <a:off x="2245" y="2598"/>
                <a:ext cx="567" cy="9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48" name="Text Box 24"/>
              <p:cNvSpPr txBox="1">
                <a:spLocks noChangeArrowheads="1"/>
              </p:cNvSpPr>
              <p:nvPr/>
            </p:nvSpPr>
            <p:spPr bwMode="auto">
              <a:xfrm>
                <a:off x="2370" y="2791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-21742" y="5080011"/>
            <a:ext cx="240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703528" y="5080011"/>
            <a:ext cx="1567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nl-NL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61" name="Group 37"/>
          <p:cNvGrpSpPr>
            <a:grpSpLocks/>
          </p:cNvGrpSpPr>
          <p:nvPr/>
        </p:nvGrpSpPr>
        <p:grpSpPr bwMode="auto">
          <a:xfrm>
            <a:off x="2636600" y="2447925"/>
            <a:ext cx="6289675" cy="652463"/>
            <a:chOff x="916" y="1542"/>
            <a:chExt cx="3962" cy="411"/>
          </a:xfrm>
        </p:grpSpPr>
        <p:sp>
          <p:nvSpPr>
            <p:cNvPr id="103458" name="Text Box 34"/>
            <p:cNvSpPr txBox="1">
              <a:spLocks noChangeArrowheads="1"/>
            </p:cNvSpPr>
            <p:nvPr/>
          </p:nvSpPr>
          <p:spPr bwMode="auto">
            <a:xfrm>
              <a:off x="916" y="154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3459" name="Text Box 35"/>
            <p:cNvSpPr txBox="1">
              <a:spLocks noChangeArrowheads="1"/>
            </p:cNvSpPr>
            <p:nvPr/>
          </p:nvSpPr>
          <p:spPr bwMode="auto">
            <a:xfrm>
              <a:off x="4560" y="1566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3460" name="Text Box 36"/>
            <p:cNvSpPr txBox="1">
              <a:spLocks noChangeArrowheads="1"/>
            </p:cNvSpPr>
            <p:nvPr/>
          </p:nvSpPr>
          <p:spPr bwMode="auto">
            <a:xfrm>
              <a:off x="3171" y="166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2790356" y="985885"/>
            <a:ext cx="5802313" cy="1655763"/>
            <a:chOff x="1098" y="618"/>
            <a:chExt cx="2737" cy="1043"/>
          </a:xfrm>
        </p:grpSpPr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247" y="1434"/>
              <a:ext cx="2449" cy="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2381" y="618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2426" y="709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7" name="Freeform 13"/>
            <p:cNvSpPr>
              <a:spLocks/>
            </p:cNvSpPr>
            <p:nvPr/>
          </p:nvSpPr>
          <p:spPr bwMode="auto">
            <a:xfrm>
              <a:off x="1098" y="799"/>
              <a:ext cx="1283" cy="729"/>
            </a:xfrm>
            <a:custGeom>
              <a:avLst/>
              <a:gdLst>
                <a:gd name="T0" fmla="*/ 1397 w 1397"/>
                <a:gd name="T1" fmla="*/ 0 h 729"/>
                <a:gd name="T2" fmla="*/ 0 w 1397"/>
                <a:gd name="T3" fmla="*/ 1 h 729"/>
                <a:gd name="T4" fmla="*/ 0 w 1397"/>
                <a:gd name="T5" fmla="*/ 729 h 729"/>
                <a:gd name="T6" fmla="*/ 263 w 1397"/>
                <a:gd name="T7" fmla="*/ 726 h 729"/>
                <a:gd name="connsiteX0" fmla="*/ 10000 w 10000"/>
                <a:gd name="connsiteY0" fmla="*/ 0 h 10000"/>
                <a:gd name="connsiteX1" fmla="*/ 0 w 10000"/>
                <a:gd name="connsiteY1" fmla="*/ 14 h 10000"/>
                <a:gd name="connsiteX2" fmla="*/ 0 w 10000"/>
                <a:gd name="connsiteY2" fmla="*/ 10000 h 10000"/>
                <a:gd name="connsiteX3" fmla="*/ 1097 w 10000"/>
                <a:gd name="connsiteY3" fmla="*/ 99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4"/>
                  </a:lnTo>
                  <a:lnTo>
                    <a:pt x="0" y="10000"/>
                  </a:lnTo>
                  <a:cubicBezTo>
                    <a:pt x="628" y="9986"/>
                    <a:pt x="469" y="9973"/>
                    <a:pt x="1097" y="99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8" name="Freeform 14"/>
            <p:cNvSpPr>
              <a:spLocks/>
            </p:cNvSpPr>
            <p:nvPr/>
          </p:nvSpPr>
          <p:spPr bwMode="auto">
            <a:xfrm>
              <a:off x="2426" y="799"/>
              <a:ext cx="1409" cy="729"/>
            </a:xfrm>
            <a:custGeom>
              <a:avLst/>
              <a:gdLst>
                <a:gd name="T0" fmla="*/ 0 w 1534"/>
                <a:gd name="T1" fmla="*/ 0 h 729"/>
                <a:gd name="T2" fmla="*/ 1534 w 1534"/>
                <a:gd name="T3" fmla="*/ 1 h 729"/>
                <a:gd name="T4" fmla="*/ 1534 w 1534"/>
                <a:gd name="T5" fmla="*/ 729 h 729"/>
                <a:gd name="T6" fmla="*/ 1270 w 1534"/>
                <a:gd name="T7" fmla="*/ 726 h 729"/>
                <a:gd name="connsiteX0" fmla="*/ 0 w 10000"/>
                <a:gd name="connsiteY0" fmla="*/ 0 h 10000"/>
                <a:gd name="connsiteX1" fmla="*/ 10000 w 10000"/>
                <a:gd name="connsiteY1" fmla="*/ 14 h 10000"/>
                <a:gd name="connsiteX2" fmla="*/ 10000 w 10000"/>
                <a:gd name="connsiteY2" fmla="*/ 10000 h 10000"/>
                <a:gd name="connsiteX3" fmla="*/ 9034 w 10000"/>
                <a:gd name="connsiteY3" fmla="*/ 99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14"/>
                  </a:lnTo>
                  <a:lnTo>
                    <a:pt x="10000" y="10000"/>
                  </a:lnTo>
                  <a:cubicBezTo>
                    <a:pt x="9426" y="9986"/>
                    <a:pt x="9608" y="9973"/>
                    <a:pt x="9034" y="99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115300" y="6570663"/>
            <a:ext cx="10287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-21742" y="5698253"/>
            <a:ext cx="240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729800" y="5698253"/>
            <a:ext cx="1531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561902" y="5207715"/>
            <a:ext cx="4064779" cy="825889"/>
            <a:chOff x="4924520" y="5097353"/>
            <a:chExt cx="4064779" cy="825889"/>
          </a:xfrm>
        </p:grpSpPr>
        <p:sp>
          <p:nvSpPr>
            <p:cNvPr id="3" name="Vierkante haak rechts 2"/>
            <p:cNvSpPr/>
            <p:nvPr/>
          </p:nvSpPr>
          <p:spPr>
            <a:xfrm>
              <a:off x="4924520" y="5097353"/>
              <a:ext cx="130455" cy="825889"/>
            </a:xfrm>
            <a:prstGeom prst="righ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5066415" y="5220759"/>
              <a:ext cx="3922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Samen 10 V natuurlijk</a:t>
              </a:r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4676639" y="4533361"/>
            <a:ext cx="4679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10/1000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= 0,010 A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0" y="3902635"/>
            <a:ext cx="897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wijst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de voltmeter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17" y="1846105"/>
            <a:ext cx="3460073" cy="150154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1532" y="802877"/>
            <a:ext cx="26366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= 6,0 V.</a:t>
            </a:r>
          </a:p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Zet je parallel aan R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een 6 V lampje, wat gebeurt dan met </a:t>
            </a:r>
            <a:r>
              <a:rPr lang="nl-NL" sz="200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nl-NL" sz="2000" err="1" smtClean="0">
                <a:cs typeface="Arial" panose="020B0604020202020204" pitchFamily="34" charset="0"/>
              </a:rPr>
              <a:t>I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, U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en U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31532" y="1269038"/>
            <a:ext cx="263660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wordt kleiner dus  </a:t>
            </a:r>
            <a:r>
              <a:rPr lang="nl-NL" sz="2000" err="1" smtClean="0">
                <a:cs typeface="Arial" panose="020B0604020202020204" pitchFamily="34" charset="0"/>
              </a:rPr>
              <a:t>I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wordt groter.</a:t>
            </a:r>
          </a:p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000" smtClean="0">
                <a:cs typeface="Arial" panose="020B0604020202020204" pitchFamily="34" charset="0"/>
              </a:rPr>
              <a:t>I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wordt groter en U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00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– U</a:t>
            </a:r>
            <a:r>
              <a:rPr lang="nl-NL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 wordt kleiner.</a:t>
            </a:r>
          </a:p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Het lampje brandt zwak.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-21742" y="4533361"/>
            <a:ext cx="2658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  →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638168" y="4533361"/>
            <a:ext cx="211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07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42" grpId="0" autoUpdateAnimBg="0"/>
      <p:bldP spid="44" grpId="0" autoUpdateAnimBg="0"/>
      <p:bldP spid="103455" grpId="0" autoUpdateAnimBg="0"/>
      <p:bldP spid="103457" grpId="0" autoUpdateAnimBg="0"/>
      <p:bldP spid="103429" grpId="0" autoUpdateAnimBg="0"/>
      <p:bldP spid="103442" grpId="0"/>
      <p:bldP spid="103452" grpId="0" autoUpdateAnimBg="0"/>
      <p:bldP spid="103453" grpId="0" autoUpdateAnimBg="0"/>
      <p:bldP spid="36" grpId="0" autoUpdateAnimBg="0"/>
      <p:bldP spid="37" grpId="0" autoUpdateAnimBg="0"/>
      <p:bldP spid="41" grpId="0" autoUpdateAnimBg="0"/>
      <p:bldP spid="46" grpId="0" autoUpdateAnimBg="0"/>
      <p:bldP spid="2" grpId="0" animBg="1"/>
      <p:bldP spid="45" grpId="0" animBg="1"/>
      <p:bldP spid="48" grpId="0" autoUpdateAnimBg="0"/>
      <p:bldP spid="4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993051"/>
            <a:ext cx="607203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 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is even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0" name="Rectangle 4"/>
              <p:cNvSpPr>
                <a:spLocks noChangeArrowheads="1"/>
              </p:cNvSpPr>
              <p:nvPr/>
            </p:nvSpPr>
            <p:spPr bwMode="auto">
              <a:xfrm>
                <a:off x="341578" y="1461517"/>
                <a:ext cx="41783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nl-NL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U</a:t>
                </a:r>
                <a:r>
                  <a:rPr lang="en-US" altLang="nl-NL" baseline="-2500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altLang="nl-NL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. . .</a:t>
                </a:r>
                <a:endParaRPr lang="nl-NL" altLang="nl-NL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66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578" y="1461517"/>
                <a:ext cx="41783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292" b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2397703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802355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geleidingsvermogen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Parallelschakeling1/2: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366108" y="2755807"/>
                <a:ext cx="41783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nl-NL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altLang="nl-NL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I</a:t>
                </a:r>
                <a:r>
                  <a:rPr lang="en-US" altLang="nl-NL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. . .</a:t>
                </a:r>
                <a:endParaRPr lang="nl-NL" altLang="nl-NL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08" y="2755807"/>
                <a:ext cx="4178300" cy="685800"/>
              </a:xfrm>
              <a:prstGeom prst="rect">
                <a:avLst/>
              </a:prstGeom>
              <a:blipFill rotWithShape="1">
                <a:blip r:embed="rId5"/>
                <a:stretch>
                  <a:fillRect l="-292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366108" y="4160459"/>
                <a:ext cx="328886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nl-NL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</a:t>
                </a:r>
                <a:r>
                  <a:rPr lang="en-US" altLang="nl-NL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G</a:t>
                </a:r>
                <a:r>
                  <a:rPr lang="en-US" altLang="nl-NL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. . .</a:t>
                </a:r>
                <a:endParaRPr lang="nl-NL" altLang="nl-NL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08" y="4160459"/>
                <a:ext cx="3288862" cy="685800"/>
              </a:xfrm>
              <a:prstGeom prst="rect">
                <a:avLst/>
              </a:prstGeom>
              <a:blipFill rotWithShape="1">
                <a:blip r:embed="rId6"/>
                <a:stretch>
                  <a:fillRect l="-370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381874" y="4670963"/>
                <a:ext cx="1494223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nl-NL" sz="2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80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4" y="4670963"/>
                <a:ext cx="1494223" cy="700705"/>
              </a:xfrm>
              <a:prstGeom prst="rect">
                <a:avLst/>
              </a:prstGeom>
              <a:blipFill rotWithShape="1">
                <a:blip r:embed="rId7"/>
                <a:stretch>
                  <a:fillRect l="-6531" b="-34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/>
          <p:cNvSpPr txBox="1"/>
          <p:nvPr/>
        </p:nvSpPr>
        <p:spPr>
          <a:xfrm>
            <a:off x="350341" y="5549437"/>
            <a:ext cx="357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Uit beide formules volgt: 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3747593" y="5361809"/>
                <a:ext cx="3212739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</a:rPr>
                        <m:t> </m:t>
                      </m:r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 + 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 .  . .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93" y="5361809"/>
                <a:ext cx="3212739" cy="848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/>
          <p:cNvGrpSpPr/>
          <p:nvPr/>
        </p:nvGrpSpPr>
        <p:grpSpPr>
          <a:xfrm>
            <a:off x="5819928" y="598962"/>
            <a:ext cx="2743812" cy="3147392"/>
            <a:chOff x="5858028" y="199137"/>
            <a:chExt cx="2743812" cy="2316469"/>
          </a:xfrm>
        </p:grpSpPr>
        <p:grpSp>
          <p:nvGrpSpPr>
            <p:cNvPr id="70715" name="Group 59"/>
            <p:cNvGrpSpPr>
              <a:grpSpLocks/>
            </p:cNvGrpSpPr>
            <p:nvPr/>
          </p:nvGrpSpPr>
          <p:grpSpPr bwMode="auto">
            <a:xfrm>
              <a:off x="5858028" y="199137"/>
              <a:ext cx="2743812" cy="1899406"/>
              <a:chOff x="4214" y="3216"/>
              <a:chExt cx="1355" cy="912"/>
            </a:xfrm>
          </p:grpSpPr>
          <p:grpSp>
            <p:nvGrpSpPr>
              <p:cNvPr id="70713" name="Group 57"/>
              <p:cNvGrpSpPr>
                <a:grpSpLocks/>
              </p:cNvGrpSpPr>
              <p:nvPr/>
            </p:nvGrpSpPr>
            <p:grpSpPr bwMode="auto">
              <a:xfrm>
                <a:off x="4214" y="3216"/>
                <a:ext cx="1135" cy="912"/>
                <a:chOff x="4214" y="3216"/>
                <a:chExt cx="1135" cy="912"/>
              </a:xfrm>
            </p:grpSpPr>
            <p:grpSp>
              <p:nvGrpSpPr>
                <p:cNvPr id="70706" name="Group 50"/>
                <p:cNvGrpSpPr>
                  <a:grpSpLocks/>
                </p:cNvGrpSpPr>
                <p:nvPr/>
              </p:nvGrpSpPr>
              <p:grpSpPr bwMode="auto">
                <a:xfrm>
                  <a:off x="4214" y="3600"/>
                  <a:ext cx="1135" cy="528"/>
                  <a:chOff x="3200" y="1200"/>
                  <a:chExt cx="1135" cy="528"/>
                </a:xfrm>
              </p:grpSpPr>
              <p:sp>
                <p:nvSpPr>
                  <p:cNvPr id="70703" name="Freeform 47"/>
                  <p:cNvSpPr>
                    <a:spLocks/>
                  </p:cNvSpPr>
                  <p:nvPr/>
                </p:nvSpPr>
                <p:spPr bwMode="auto">
                  <a:xfrm>
                    <a:off x="3456" y="1271"/>
                    <a:ext cx="165" cy="384"/>
                  </a:xfrm>
                  <a:custGeom>
                    <a:avLst/>
                    <a:gdLst>
                      <a:gd name="T0" fmla="*/ 146 w 165"/>
                      <a:gd name="T1" fmla="*/ 9 h 384"/>
                      <a:gd name="T2" fmla="*/ 0 w 165"/>
                      <a:gd name="T3" fmla="*/ 0 h 384"/>
                      <a:gd name="T4" fmla="*/ 0 w 165"/>
                      <a:gd name="T5" fmla="*/ 384 h 384"/>
                      <a:gd name="T6" fmla="*/ 165 w 165"/>
                      <a:gd name="T7" fmla="*/ 384 h 384"/>
                      <a:gd name="connsiteX0" fmla="*/ 8848 w 10000"/>
                      <a:gd name="connsiteY0" fmla="*/ 46 h 10000"/>
                      <a:gd name="connsiteX1" fmla="*/ 0 w 10000"/>
                      <a:gd name="connsiteY1" fmla="*/ 0 h 10000"/>
                      <a:gd name="connsiteX2" fmla="*/ 0 w 10000"/>
                      <a:gd name="connsiteY2" fmla="*/ 10000 h 10000"/>
                      <a:gd name="connsiteX3" fmla="*/ 10000 w 10000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00">
                        <a:moveTo>
                          <a:pt x="8848" y="46"/>
                        </a:moveTo>
                        <a:lnTo>
                          <a:pt x="0" y="0"/>
                        </a:lnTo>
                        <a:lnTo>
                          <a:pt x="0" y="10000"/>
                        </a:lnTo>
                        <a:lnTo>
                          <a:pt x="10000" y="1000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auto">
                  <a:xfrm flipH="1">
                    <a:off x="4170" y="1272"/>
                    <a:ext cx="165" cy="378"/>
                  </a:xfrm>
                  <a:custGeom>
                    <a:avLst/>
                    <a:gdLst>
                      <a:gd name="T0" fmla="*/ 146 w 165"/>
                      <a:gd name="T1" fmla="*/ 9 h 384"/>
                      <a:gd name="T2" fmla="*/ 0 w 165"/>
                      <a:gd name="T3" fmla="*/ 0 h 384"/>
                      <a:gd name="T4" fmla="*/ 0 w 165"/>
                      <a:gd name="T5" fmla="*/ 384 h 384"/>
                      <a:gd name="T6" fmla="*/ 165 w 165"/>
                      <a:gd name="T7" fmla="*/ 384 h 384"/>
                      <a:gd name="connsiteX0" fmla="*/ 8848 w 10000"/>
                      <a:gd name="connsiteY0" fmla="*/ 0 h 9766"/>
                      <a:gd name="connsiteX1" fmla="*/ 0 w 10000"/>
                      <a:gd name="connsiteY1" fmla="*/ 322 h 9766"/>
                      <a:gd name="connsiteX2" fmla="*/ 0 w 10000"/>
                      <a:gd name="connsiteY2" fmla="*/ 9766 h 9766"/>
                      <a:gd name="connsiteX3" fmla="*/ 10000 w 10000"/>
                      <a:gd name="connsiteY3" fmla="*/ 9766 h 9766"/>
                      <a:gd name="connsiteX0" fmla="*/ 8848 w 10000"/>
                      <a:gd name="connsiteY0" fmla="*/ 76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  <a:gd name="connsiteX0" fmla="*/ 9461 w 10000"/>
                      <a:gd name="connsiteY0" fmla="*/ 76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  <a:gd name="connsiteX0" fmla="*/ 9461 w 10000"/>
                      <a:gd name="connsiteY0" fmla="*/ 12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76">
                        <a:moveTo>
                          <a:pt x="9461" y="12"/>
                        </a:moveTo>
                        <a:lnTo>
                          <a:pt x="0" y="0"/>
                        </a:lnTo>
                        <a:lnTo>
                          <a:pt x="0" y="10076"/>
                        </a:lnTo>
                        <a:lnTo>
                          <a:pt x="10000" y="1007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200" y="1458"/>
                    <a:ext cx="24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200"/>
                    <a:ext cx="576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1584"/>
                    <a:ext cx="576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08" name="Line 52"/>
                <p:cNvSpPr>
                  <a:spLocks noChangeShapeType="1"/>
                </p:cNvSpPr>
                <p:nvPr/>
              </p:nvSpPr>
              <p:spPr bwMode="auto">
                <a:xfrm>
                  <a:off x="4848" y="321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09" name="Line 53"/>
                <p:cNvSpPr>
                  <a:spLocks noChangeShapeType="1"/>
                </p:cNvSpPr>
                <p:nvPr/>
              </p:nvSpPr>
              <p:spPr bwMode="auto">
                <a:xfrm>
                  <a:off x="4896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11" name="Freeform 55"/>
              <p:cNvSpPr>
                <a:spLocks/>
              </p:cNvSpPr>
              <p:nvPr/>
            </p:nvSpPr>
            <p:spPr bwMode="auto">
              <a:xfrm>
                <a:off x="4224" y="3312"/>
                <a:ext cx="625" cy="547"/>
              </a:xfrm>
              <a:custGeom>
                <a:avLst/>
                <a:gdLst>
                  <a:gd name="T0" fmla="*/ 622 w 622"/>
                  <a:gd name="T1" fmla="*/ 6 h 536"/>
                  <a:gd name="T2" fmla="*/ 0 w 622"/>
                  <a:gd name="T3" fmla="*/ 0 h 536"/>
                  <a:gd name="T4" fmla="*/ 0 w 622"/>
                  <a:gd name="T5" fmla="*/ 536 h 536"/>
                  <a:gd name="connsiteX0" fmla="*/ 10054 w 10054"/>
                  <a:gd name="connsiteY0" fmla="*/ 0 h 10023"/>
                  <a:gd name="connsiteX1" fmla="*/ 0 w 10054"/>
                  <a:gd name="connsiteY1" fmla="*/ 23 h 10023"/>
                  <a:gd name="connsiteX2" fmla="*/ 0 w 10054"/>
                  <a:gd name="connsiteY2" fmla="*/ 10023 h 10023"/>
                  <a:gd name="connsiteX0" fmla="*/ 10054 w 10054"/>
                  <a:gd name="connsiteY0" fmla="*/ 0 h 10203"/>
                  <a:gd name="connsiteX1" fmla="*/ 0 w 10054"/>
                  <a:gd name="connsiteY1" fmla="*/ 23 h 10203"/>
                  <a:gd name="connsiteX2" fmla="*/ 0 w 10054"/>
                  <a:gd name="connsiteY2" fmla="*/ 10203 h 1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4" h="10203">
                    <a:moveTo>
                      <a:pt x="10054" y="0"/>
                    </a:moveTo>
                    <a:lnTo>
                      <a:pt x="0" y="23"/>
                    </a:lnTo>
                    <a:lnTo>
                      <a:pt x="0" y="1020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714" name="Freeform 58"/>
              <p:cNvSpPr>
                <a:spLocks/>
              </p:cNvSpPr>
              <p:nvPr/>
            </p:nvSpPr>
            <p:spPr bwMode="auto">
              <a:xfrm>
                <a:off x="4901" y="3310"/>
                <a:ext cx="668" cy="548"/>
              </a:xfrm>
              <a:custGeom>
                <a:avLst/>
                <a:gdLst>
                  <a:gd name="T0" fmla="*/ 0 w 668"/>
                  <a:gd name="T1" fmla="*/ 0 h 548"/>
                  <a:gd name="T2" fmla="*/ 668 w 668"/>
                  <a:gd name="T3" fmla="*/ 3 h 548"/>
                  <a:gd name="T4" fmla="*/ 667 w 668"/>
                  <a:gd name="T5" fmla="*/ 548 h 548"/>
                  <a:gd name="T6" fmla="*/ 448 w 668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8" h="548">
                    <a:moveTo>
                      <a:pt x="0" y="0"/>
                    </a:moveTo>
                    <a:lnTo>
                      <a:pt x="668" y="3"/>
                    </a:lnTo>
                    <a:lnTo>
                      <a:pt x="667" y="548"/>
                    </a:lnTo>
                    <a:lnTo>
                      <a:pt x="448" y="5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Tekstvak 31"/>
            <p:cNvSpPr txBox="1"/>
            <p:nvPr/>
          </p:nvSpPr>
          <p:spPr>
            <a:xfrm>
              <a:off x="7153563" y="2053941"/>
              <a:ext cx="55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/>
                <a:t>R</a:t>
              </a:r>
              <a:r>
                <a:rPr lang="nl-NL" sz="2400" baseline="-25000"/>
                <a:t>2</a:t>
              </a: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7156685" y="1235316"/>
              <a:ext cx="55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/>
                <a:t>R</a:t>
              </a:r>
              <a:r>
                <a:rPr lang="nl-NL" sz="2400" baseline="-25000" smtClean="0"/>
                <a:t>1</a:t>
              </a:r>
              <a:endParaRPr lang="nl-NL" sz="2400" baseline="-25000"/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6895597" y="2594011"/>
            <a:ext cx="93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</a:rPr>
              <a:t>→</a:t>
            </a:r>
            <a:r>
              <a:rPr lang="nl-NL" sz="2400" smtClean="0">
                <a:solidFill>
                  <a:srgbClr val="FF0000"/>
                </a:solidFill>
              </a:rPr>
              <a:t>I</a:t>
            </a:r>
            <a:r>
              <a:rPr lang="nl-NL" sz="2400" baseline="-25000" smtClean="0">
                <a:solidFill>
                  <a:srgbClr val="FF0000"/>
                </a:solidFill>
              </a:rPr>
              <a:t>2</a:t>
            </a:r>
            <a:endParaRPr lang="nl-NL" sz="2400" baseline="-25000">
              <a:solidFill>
                <a:srgbClr val="FF00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5224413" y="1574433"/>
            <a:ext cx="9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err="1" smtClean="0">
                <a:solidFill>
                  <a:srgbClr val="FF0000"/>
                </a:solidFill>
              </a:rPr>
              <a:t>I</a:t>
            </a:r>
            <a:r>
              <a:rPr lang="nl-NL" sz="2400" baseline="-25000" err="1" smtClean="0">
                <a:solidFill>
                  <a:srgbClr val="FF0000"/>
                </a:solidFill>
              </a:rPr>
              <a:t>tot</a:t>
            </a:r>
            <a:r>
              <a:rPr lang="nl-NL" sz="2400" smtClean="0">
                <a:solidFill>
                  <a:srgbClr val="FF0000"/>
                </a:solidFill>
              </a:rPr>
              <a:t> </a:t>
            </a:r>
            <a:r>
              <a:rPr lang="nl-NL" sz="4000" b="1" smtClean="0">
                <a:solidFill>
                  <a:srgbClr val="FF0000"/>
                </a:solidFill>
              </a:rPr>
              <a:t>↓</a:t>
            </a:r>
            <a:endParaRPr lang="nl-NL" sz="4000" b="1" baseline="-2500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02090" y="1460460"/>
            <a:ext cx="107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>
                <a:solidFill>
                  <a:srgbClr val="FF0000"/>
                </a:solidFill>
              </a:rPr>
              <a:t>→</a:t>
            </a:r>
            <a:r>
              <a:rPr lang="nl-NL" sz="2400" smtClean="0">
                <a:solidFill>
                  <a:srgbClr val="FF0000"/>
                </a:solidFill>
              </a:rPr>
              <a:t> I</a:t>
            </a:r>
            <a:r>
              <a:rPr lang="nl-NL" sz="2400" baseline="-25000" smtClean="0">
                <a:solidFill>
                  <a:srgbClr val="FF0000"/>
                </a:solidFill>
              </a:rPr>
              <a:t>1</a:t>
            </a:r>
            <a:endParaRPr lang="nl-NL" sz="4000" b="1" baseline="-25000">
              <a:solidFill>
                <a:srgbClr val="FF0000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6898751" y="213655"/>
            <a:ext cx="889626" cy="2595422"/>
            <a:chOff x="6898751" y="213655"/>
            <a:chExt cx="889626" cy="2595422"/>
          </a:xfrm>
        </p:grpSpPr>
        <p:sp>
          <p:nvSpPr>
            <p:cNvPr id="39" name="Tekstvak 38"/>
            <p:cNvSpPr txBox="1"/>
            <p:nvPr/>
          </p:nvSpPr>
          <p:spPr>
            <a:xfrm>
              <a:off x="7101939" y="2347412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solidFill>
                    <a:srgbClr val="FF0000"/>
                  </a:solidFill>
                </a:rPr>
                <a:t>U</a:t>
              </a:r>
              <a:r>
                <a:rPr lang="nl-NL" sz="2400" baseline="-25000" smtClean="0">
                  <a:solidFill>
                    <a:srgbClr val="FF0000"/>
                  </a:solidFill>
                </a:rPr>
                <a:t>2</a:t>
              </a:r>
              <a:endParaRPr lang="nl-NL" sz="2400" baseline="-25000">
                <a:solidFill>
                  <a:srgbClr val="FF0000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6984129" y="1266204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solidFill>
                    <a:srgbClr val="FF0000"/>
                  </a:solidFill>
                </a:rPr>
                <a:t>U</a:t>
              </a:r>
              <a:r>
                <a:rPr lang="nl-NL" sz="24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6898751" y="213655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err="1" smtClean="0">
                  <a:solidFill>
                    <a:srgbClr val="FF0000"/>
                  </a:solidFill>
                </a:rPr>
                <a:t>U</a:t>
              </a:r>
              <a:r>
                <a:rPr lang="nl-NL" sz="2400" baseline="-25000" err="1" smtClean="0">
                  <a:solidFill>
                    <a:srgbClr val="FF0000"/>
                  </a:solidFill>
                </a:rPr>
                <a:t>tot</a:t>
              </a:r>
              <a:endParaRPr lang="nl-NL" sz="2400" baseline="-250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509072" y="4661261"/>
            <a:ext cx="5886102" cy="613886"/>
            <a:chOff x="2885090" y="4335755"/>
            <a:chExt cx="5886102" cy="613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kstvak 41"/>
                <p:cNvSpPr txBox="1"/>
                <p:nvPr/>
              </p:nvSpPr>
              <p:spPr>
                <a:xfrm>
                  <a:off x="2885090" y="4335755"/>
                  <a:ext cx="5886102" cy="613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smtClean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eenheid: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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nl-NL" sz="240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kstvak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090" y="4335755"/>
                  <a:ext cx="5886102" cy="613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58"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kstvak 36"/>
            <p:cNvSpPr txBox="1"/>
            <p:nvPr/>
          </p:nvSpPr>
          <p:spPr>
            <a:xfrm>
              <a:off x="4653688" y="4479860"/>
              <a:ext cx="2330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= S (Siemens)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104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3" grpId="0"/>
      <p:bldP spid="70665" grpId="0" autoUpdateAnimBg="0"/>
      <p:bldP spid="26" grpId="0"/>
      <p:bldP spid="27" grpId="0"/>
      <p:bldP spid="3" grpId="0"/>
      <p:bldP spid="4" grpId="0"/>
      <p:bldP spid="5" grpId="0"/>
      <p:bldP spid="35" grpId="0"/>
      <p:bldP spid="38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844253"/>
            <a:ext cx="60720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spanning U </a:t>
            </a:r>
            <a:r>
              <a:rPr lang="en-US" altLang="nl-NL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geleidingsvermogen</a:t>
            </a:r>
            <a:r>
              <a:rPr lang="en-US" altLang="nl-NL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altLang="nl-NL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1650769"/>
            <a:ext cx="6017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de wet van Ohm toe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endParaRPr lang="en-US" altLang="nl-NL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4054611"/>
            <a:ext cx="202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22803" y="4581742"/>
                <a:ext cx="2009140" cy="76623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r>
                  <a:rPr lang="nl-NL" sz="28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nl-NL" sz="2800" baseline="-2500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8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nl-NL" sz="28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" y="4581742"/>
                <a:ext cx="2009140" cy="766235"/>
              </a:xfrm>
              <a:prstGeom prst="rect">
                <a:avLst/>
              </a:prstGeom>
              <a:blipFill rotWithShape="1">
                <a:blip r:embed="rId4"/>
                <a:stretch>
                  <a:fillRect l="-6383" b="-16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-4554" y="5308154"/>
                <a:ext cx="2386549" cy="75636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r>
                  <a:rPr lang="nl-NL" sz="2400" smtClean="0"/>
                  <a:t> </a:t>
                </a:r>
                <a:r>
                  <a:rPr lang="nl-NL" sz="280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nl-NL" sz="2800" baseline="-2500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8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nl-N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4" y="5308154"/>
                <a:ext cx="2386549" cy="756361"/>
              </a:xfrm>
              <a:prstGeom prst="rect">
                <a:avLst/>
              </a:prstGeom>
              <a:blipFill rotWithShape="1">
                <a:blip r:embed="rId5"/>
                <a:stretch>
                  <a:fillRect l="-2041" b="-1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-54743" y="494499"/>
            <a:ext cx="607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gegevens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3311580"/>
            <a:ext cx="677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579597" y="4084273"/>
            <a:ext cx="2976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0,0060 . 2000 =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46574" y="4084273"/>
            <a:ext cx="202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V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4934602" y="450145"/>
            <a:ext cx="3928692" cy="2789170"/>
            <a:chOff x="4934602" y="450145"/>
            <a:chExt cx="3928692" cy="2789170"/>
          </a:xfrm>
        </p:grpSpPr>
        <p:grpSp>
          <p:nvGrpSpPr>
            <p:cNvPr id="2" name="Groep 1"/>
            <p:cNvGrpSpPr/>
            <p:nvPr/>
          </p:nvGrpSpPr>
          <p:grpSpPr>
            <a:xfrm>
              <a:off x="4934602" y="450145"/>
              <a:ext cx="3928692" cy="2789170"/>
              <a:chOff x="4635048" y="324017"/>
              <a:chExt cx="3928692" cy="2789170"/>
            </a:xfrm>
          </p:grpSpPr>
          <p:grpSp>
            <p:nvGrpSpPr>
              <p:cNvPr id="7" name="Groep 6"/>
              <p:cNvGrpSpPr/>
              <p:nvPr/>
            </p:nvGrpSpPr>
            <p:grpSpPr>
              <a:xfrm>
                <a:off x="5819928" y="788154"/>
                <a:ext cx="2743812" cy="2325033"/>
                <a:chOff x="5858028" y="199137"/>
                <a:chExt cx="2743812" cy="2194588"/>
              </a:xfrm>
            </p:grpSpPr>
            <p:grpSp>
              <p:nvGrpSpPr>
                <p:cNvPr id="70715" name="Group 59"/>
                <p:cNvGrpSpPr>
                  <a:grpSpLocks/>
                </p:cNvGrpSpPr>
                <p:nvPr/>
              </p:nvGrpSpPr>
              <p:grpSpPr bwMode="auto">
                <a:xfrm>
                  <a:off x="5858028" y="199137"/>
                  <a:ext cx="2743812" cy="1899406"/>
                  <a:chOff x="4214" y="3216"/>
                  <a:chExt cx="1355" cy="912"/>
                </a:xfrm>
              </p:grpSpPr>
              <p:grpSp>
                <p:nvGrpSpPr>
                  <p:cNvPr id="707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214" y="3216"/>
                    <a:ext cx="1135" cy="912"/>
                    <a:chOff x="4214" y="3216"/>
                    <a:chExt cx="1135" cy="912"/>
                  </a:xfrm>
                </p:grpSpPr>
                <p:grpSp>
                  <p:nvGrpSpPr>
                    <p:cNvPr id="70706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4" y="3600"/>
                      <a:ext cx="1135" cy="528"/>
                      <a:chOff x="3200" y="1200"/>
                      <a:chExt cx="1135" cy="528"/>
                    </a:xfrm>
                  </p:grpSpPr>
                  <p:sp>
                    <p:nvSpPr>
                      <p:cNvPr id="70703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6" y="1271"/>
                        <a:ext cx="165" cy="384"/>
                      </a:xfrm>
                      <a:custGeom>
                        <a:avLst/>
                        <a:gdLst>
                          <a:gd name="T0" fmla="*/ 146 w 165"/>
                          <a:gd name="T1" fmla="*/ 9 h 384"/>
                          <a:gd name="T2" fmla="*/ 0 w 165"/>
                          <a:gd name="T3" fmla="*/ 0 h 384"/>
                          <a:gd name="T4" fmla="*/ 0 w 165"/>
                          <a:gd name="T5" fmla="*/ 384 h 384"/>
                          <a:gd name="T6" fmla="*/ 165 w 165"/>
                          <a:gd name="T7" fmla="*/ 384 h 384"/>
                          <a:gd name="connsiteX0" fmla="*/ 8848 w 10000"/>
                          <a:gd name="connsiteY0" fmla="*/ 46 h 10000"/>
                          <a:gd name="connsiteX1" fmla="*/ 0 w 10000"/>
                          <a:gd name="connsiteY1" fmla="*/ 0 h 10000"/>
                          <a:gd name="connsiteX2" fmla="*/ 0 w 10000"/>
                          <a:gd name="connsiteY2" fmla="*/ 10000 h 10000"/>
                          <a:gd name="connsiteX3" fmla="*/ 10000 w 10000"/>
                          <a:gd name="connsiteY3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8848" y="46"/>
                            </a:moveTo>
                            <a:lnTo>
                              <a:pt x="0" y="0"/>
                            </a:lnTo>
                            <a:lnTo>
                              <a:pt x="0" y="10000"/>
                            </a:lnTo>
                            <a:lnTo>
                              <a:pt x="10000" y="10000"/>
                            </a:lnTo>
                          </a:path>
                        </a:pathLst>
                      </a:custGeom>
                      <a:noFill/>
                      <a:ln w="38100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4" name="Freeform 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170" y="1272"/>
                        <a:ext cx="165" cy="378"/>
                      </a:xfrm>
                      <a:custGeom>
                        <a:avLst/>
                        <a:gdLst>
                          <a:gd name="T0" fmla="*/ 146 w 165"/>
                          <a:gd name="T1" fmla="*/ 9 h 384"/>
                          <a:gd name="T2" fmla="*/ 0 w 165"/>
                          <a:gd name="T3" fmla="*/ 0 h 384"/>
                          <a:gd name="T4" fmla="*/ 0 w 165"/>
                          <a:gd name="T5" fmla="*/ 384 h 384"/>
                          <a:gd name="T6" fmla="*/ 165 w 165"/>
                          <a:gd name="T7" fmla="*/ 384 h 384"/>
                          <a:gd name="connsiteX0" fmla="*/ 8848 w 10000"/>
                          <a:gd name="connsiteY0" fmla="*/ 0 h 9766"/>
                          <a:gd name="connsiteX1" fmla="*/ 0 w 10000"/>
                          <a:gd name="connsiteY1" fmla="*/ 322 h 9766"/>
                          <a:gd name="connsiteX2" fmla="*/ 0 w 10000"/>
                          <a:gd name="connsiteY2" fmla="*/ 9766 h 9766"/>
                          <a:gd name="connsiteX3" fmla="*/ 10000 w 10000"/>
                          <a:gd name="connsiteY3" fmla="*/ 9766 h 9766"/>
                          <a:gd name="connsiteX0" fmla="*/ 8848 w 10000"/>
                          <a:gd name="connsiteY0" fmla="*/ 76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  <a:gd name="connsiteX0" fmla="*/ 9461 w 10000"/>
                          <a:gd name="connsiteY0" fmla="*/ 76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  <a:gd name="connsiteX0" fmla="*/ 9461 w 10000"/>
                          <a:gd name="connsiteY0" fmla="*/ 12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000" h="10076">
                            <a:moveTo>
                              <a:pt x="9461" y="12"/>
                            </a:moveTo>
                            <a:lnTo>
                              <a:pt x="0" y="0"/>
                            </a:lnTo>
                            <a:lnTo>
                              <a:pt x="0" y="10076"/>
                            </a:lnTo>
                            <a:lnTo>
                              <a:pt x="10000" y="10076"/>
                            </a:lnTo>
                          </a:path>
                        </a:pathLst>
                      </a:custGeom>
                      <a:noFill/>
                      <a:ln w="38100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5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0" y="1458"/>
                        <a:ext cx="249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0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0" y="1200"/>
                        <a:ext cx="576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1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9" y="1584"/>
                        <a:ext cx="576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070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8" y="3216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709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6" y="3264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auto">
                  <a:xfrm>
                    <a:off x="4224" y="3312"/>
                    <a:ext cx="625" cy="547"/>
                  </a:xfrm>
                  <a:custGeom>
                    <a:avLst/>
                    <a:gdLst>
                      <a:gd name="T0" fmla="*/ 622 w 622"/>
                      <a:gd name="T1" fmla="*/ 6 h 536"/>
                      <a:gd name="T2" fmla="*/ 0 w 622"/>
                      <a:gd name="T3" fmla="*/ 0 h 536"/>
                      <a:gd name="T4" fmla="*/ 0 w 622"/>
                      <a:gd name="T5" fmla="*/ 536 h 536"/>
                      <a:gd name="connsiteX0" fmla="*/ 10054 w 10054"/>
                      <a:gd name="connsiteY0" fmla="*/ 0 h 10023"/>
                      <a:gd name="connsiteX1" fmla="*/ 0 w 10054"/>
                      <a:gd name="connsiteY1" fmla="*/ 23 h 10023"/>
                      <a:gd name="connsiteX2" fmla="*/ 0 w 10054"/>
                      <a:gd name="connsiteY2" fmla="*/ 10023 h 10023"/>
                      <a:gd name="connsiteX0" fmla="*/ 10054 w 10054"/>
                      <a:gd name="connsiteY0" fmla="*/ 0 h 10203"/>
                      <a:gd name="connsiteX1" fmla="*/ 0 w 10054"/>
                      <a:gd name="connsiteY1" fmla="*/ 23 h 10203"/>
                      <a:gd name="connsiteX2" fmla="*/ 0 w 10054"/>
                      <a:gd name="connsiteY2" fmla="*/ 10203 h 10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54" h="10203">
                        <a:moveTo>
                          <a:pt x="10054" y="0"/>
                        </a:moveTo>
                        <a:lnTo>
                          <a:pt x="0" y="23"/>
                        </a:lnTo>
                        <a:lnTo>
                          <a:pt x="0" y="1020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auto">
                  <a:xfrm>
                    <a:off x="4901" y="3310"/>
                    <a:ext cx="668" cy="548"/>
                  </a:xfrm>
                  <a:custGeom>
                    <a:avLst/>
                    <a:gdLst>
                      <a:gd name="T0" fmla="*/ 0 w 668"/>
                      <a:gd name="T1" fmla="*/ 0 h 548"/>
                      <a:gd name="T2" fmla="*/ 668 w 668"/>
                      <a:gd name="T3" fmla="*/ 3 h 548"/>
                      <a:gd name="T4" fmla="*/ 667 w 668"/>
                      <a:gd name="T5" fmla="*/ 548 h 548"/>
                      <a:gd name="T6" fmla="*/ 448 w 668"/>
                      <a:gd name="T7" fmla="*/ 548 h 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8" h="548">
                        <a:moveTo>
                          <a:pt x="0" y="0"/>
                        </a:moveTo>
                        <a:lnTo>
                          <a:pt x="668" y="3"/>
                        </a:lnTo>
                        <a:lnTo>
                          <a:pt x="667" y="548"/>
                        </a:lnTo>
                        <a:lnTo>
                          <a:pt x="448" y="548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2" name="Tekstvak 31"/>
                <p:cNvSpPr txBox="1"/>
                <p:nvPr/>
              </p:nvSpPr>
              <p:spPr>
                <a:xfrm>
                  <a:off x="7122030" y="2053941"/>
                  <a:ext cx="1164937" cy="33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nl-NL" sz="2400" baseline="-25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sz="24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kstvak 37"/>
              <p:cNvSpPr txBox="1"/>
              <p:nvPr/>
            </p:nvSpPr>
            <p:spPr>
              <a:xfrm>
                <a:off x="4635048" y="1574433"/>
                <a:ext cx="1237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mA</a:t>
                </a:r>
                <a:endParaRPr lang="nl-NL" sz="4000" b="1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306784" y="1187374"/>
                <a:ext cx="207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nl-NL" sz="2400" baseline="-25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=2000 </a:t>
                </a:r>
                <a:r>
                  <a:rPr lang="nl-NL" sz="24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</a:t>
                </a:r>
                <a:endParaRPr lang="nl-NL" sz="24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6961815" y="324017"/>
                <a:ext cx="915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nl-NL" sz="24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6807969" y="2175386"/>
              <a:ext cx="166884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4,0 mA</a:t>
              </a:r>
              <a:endPara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1944111" y="4489555"/>
                <a:ext cx="1478803" cy="825291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0,0010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11" y="4489555"/>
                <a:ext cx="1478803" cy="825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kstvak 46"/>
          <p:cNvSpPr txBox="1"/>
          <p:nvPr/>
        </p:nvSpPr>
        <p:spPr>
          <a:xfrm>
            <a:off x="3366748" y="4702494"/>
            <a:ext cx="14638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1200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 =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/>
              <p:cNvSpPr txBox="1"/>
              <p:nvPr/>
            </p:nvSpPr>
            <p:spPr>
              <a:xfrm>
                <a:off x="1911664" y="5226151"/>
                <a:ext cx="1255985" cy="786177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1200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 xmlns="">
          <p:sp>
            <p:nvSpPr>
              <p:cNvPr id="48" name="Tekstvak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64" y="5226151"/>
                <a:ext cx="1255985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201154" y="5429250"/>
            <a:ext cx="2762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8,3.10</a:t>
            </a:r>
            <a:r>
              <a:rPr lang="en-US" altLang="nl-NL" baseline="30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Siemens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738475" y="4697295"/>
            <a:ext cx="1119217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1,2 k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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25468" y="3295814"/>
            <a:ext cx="922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4,0 = 6,0 mA = 0,0060 A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2000 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: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713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1" grpId="0"/>
      <p:bldP spid="70663" grpId="0"/>
      <p:bldP spid="70665" grpId="0" autoUpdateAnimBg="0"/>
      <p:bldP spid="3" grpId="0"/>
      <p:bldP spid="5" grpId="0"/>
      <p:bldP spid="37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3994635" y="6326529"/>
            <a:ext cx="43386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Of: I</a:t>
            </a:r>
            <a:r>
              <a:rPr lang="nl-NL" sz="2400" baseline="-250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U</a:t>
            </a:r>
            <a:r>
              <a:rPr lang="nl-NL" sz="2400" baseline="-250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/R</a:t>
            </a:r>
            <a:r>
              <a:rPr lang="nl-NL" sz="2400" baseline="-250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12/60 = 0,20 A</a:t>
            </a:r>
            <a:endParaRPr lang="nl-NL" sz="240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170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9472" y="13907"/>
            <a:ext cx="9144000" cy="523220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39472" y="46962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39472" y="91515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2.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endParaRPr lang="en-US" altLang="nl-NL" sz="2800" i="1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elke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21" name="Group 41"/>
          <p:cNvGrpSpPr>
            <a:grpSpLocks/>
          </p:cNvGrpSpPr>
          <p:nvPr/>
        </p:nvGrpSpPr>
        <p:grpSpPr bwMode="auto">
          <a:xfrm>
            <a:off x="4895309" y="608614"/>
            <a:ext cx="4181141" cy="2967123"/>
            <a:chOff x="720" y="1559"/>
            <a:chExt cx="4392" cy="2546"/>
          </a:xfrm>
        </p:grpSpPr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2256" y="1746"/>
              <a:ext cx="816" cy="468"/>
              <a:chOff x="2256" y="1728"/>
              <a:chExt cx="816" cy="468"/>
            </a:xfrm>
          </p:grpSpPr>
          <p:sp>
            <p:nvSpPr>
              <p:cNvPr id="71685" name="Freeform 5"/>
              <p:cNvSpPr>
                <a:spLocks/>
              </p:cNvSpPr>
              <p:nvPr/>
            </p:nvSpPr>
            <p:spPr bwMode="auto">
              <a:xfrm>
                <a:off x="2592" y="1872"/>
                <a:ext cx="1" cy="324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6" name="Freeform 6"/>
              <p:cNvSpPr>
                <a:spLocks/>
              </p:cNvSpPr>
              <p:nvPr/>
            </p:nvSpPr>
            <p:spPr bwMode="auto">
              <a:xfrm>
                <a:off x="2688" y="1938"/>
                <a:ext cx="1" cy="159"/>
              </a:xfrm>
              <a:custGeom>
                <a:avLst/>
                <a:gdLst>
                  <a:gd name="T0" fmla="*/ 0 w 1"/>
                  <a:gd name="T1" fmla="*/ 0 h 159"/>
                  <a:gd name="T2" fmla="*/ 0 w 1"/>
                  <a:gd name="T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7" name="Text Box 7"/>
              <p:cNvSpPr txBox="1">
                <a:spLocks noChangeArrowheads="1"/>
              </p:cNvSpPr>
              <p:nvPr/>
            </p:nvSpPr>
            <p:spPr bwMode="auto">
              <a:xfrm>
                <a:off x="2256" y="172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720" name="Group 40"/>
            <p:cNvGrpSpPr>
              <a:grpSpLocks/>
            </p:cNvGrpSpPr>
            <p:nvPr/>
          </p:nvGrpSpPr>
          <p:grpSpPr bwMode="auto">
            <a:xfrm>
              <a:off x="720" y="1559"/>
              <a:ext cx="4392" cy="2546"/>
              <a:chOff x="720" y="1559"/>
              <a:chExt cx="4392" cy="2546"/>
            </a:xfrm>
          </p:grpSpPr>
          <p:sp>
            <p:nvSpPr>
              <p:cNvPr id="71700" name="Text Box 20"/>
              <p:cNvSpPr txBox="1">
                <a:spLocks noChangeArrowheads="1"/>
              </p:cNvSpPr>
              <p:nvPr/>
            </p:nvSpPr>
            <p:spPr bwMode="auto">
              <a:xfrm>
                <a:off x="1219" y="2599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 = 30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1" name="Text Box 21"/>
              <p:cNvSpPr txBox="1">
                <a:spLocks noChangeArrowheads="1"/>
              </p:cNvSpPr>
              <p:nvPr/>
            </p:nvSpPr>
            <p:spPr bwMode="auto">
              <a:xfrm>
                <a:off x="1239" y="3709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 = 60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1719" name="Group 39"/>
              <p:cNvGrpSpPr>
                <a:grpSpLocks/>
              </p:cNvGrpSpPr>
              <p:nvPr/>
            </p:nvGrpSpPr>
            <p:grpSpPr bwMode="auto">
              <a:xfrm>
                <a:off x="720" y="1559"/>
                <a:ext cx="4327" cy="2194"/>
                <a:chOff x="713" y="1559"/>
                <a:chExt cx="4327" cy="2194"/>
              </a:xfrm>
            </p:grpSpPr>
            <p:sp>
              <p:nvSpPr>
                <p:cNvPr id="716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1" y="1559"/>
                  <a:ext cx="1872" cy="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altLang="nl-NL" sz="2400"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36 </a:t>
                  </a:r>
                  <a:r>
                    <a:rPr lang="en-US" altLang="nl-NL" sz="24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endParaRPr lang="nl-NL" alt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1712" name="Group 32"/>
                <p:cNvGrpSpPr>
                  <a:grpSpLocks/>
                </p:cNvGrpSpPr>
                <p:nvPr/>
              </p:nvGrpSpPr>
              <p:grpSpPr bwMode="auto">
                <a:xfrm>
                  <a:off x="713" y="2022"/>
                  <a:ext cx="4327" cy="1731"/>
                  <a:chOff x="713" y="2022"/>
                  <a:chExt cx="4327" cy="1731"/>
                </a:xfrm>
              </p:grpSpPr>
              <p:sp>
                <p:nvSpPr>
                  <p:cNvPr id="71690" name="Freeform 10"/>
                  <p:cNvSpPr>
                    <a:spLocks/>
                  </p:cNvSpPr>
                  <p:nvPr/>
                </p:nvSpPr>
                <p:spPr bwMode="auto">
                  <a:xfrm>
                    <a:off x="720" y="2034"/>
                    <a:ext cx="1872" cy="3"/>
                  </a:xfrm>
                  <a:custGeom>
                    <a:avLst/>
                    <a:gdLst>
                      <a:gd name="T0" fmla="*/ 1872 w 1872"/>
                      <a:gd name="T1" fmla="*/ 3 h 3"/>
                      <a:gd name="T2" fmla="*/ 0 w 187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72" h="3">
                        <a:moveTo>
                          <a:pt x="1872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1" name="Freeform 11"/>
                  <p:cNvSpPr>
                    <a:spLocks/>
                  </p:cNvSpPr>
                  <p:nvPr/>
                </p:nvSpPr>
                <p:spPr bwMode="auto">
                  <a:xfrm>
                    <a:off x="720" y="2022"/>
                    <a:ext cx="2" cy="1336"/>
                  </a:xfrm>
                  <a:custGeom>
                    <a:avLst/>
                    <a:gdLst>
                      <a:gd name="T0" fmla="*/ 0 w 2"/>
                      <a:gd name="T1" fmla="*/ 0 h 1336"/>
                      <a:gd name="T2" fmla="*/ 2 w 2"/>
                      <a:gd name="T3" fmla="*/ 1336 h 1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" h="1336">
                        <a:moveTo>
                          <a:pt x="0" y="0"/>
                        </a:moveTo>
                        <a:lnTo>
                          <a:pt x="2" y="133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3" name="Freeform 13"/>
                  <p:cNvSpPr>
                    <a:spLocks/>
                  </p:cNvSpPr>
                  <p:nvPr/>
                </p:nvSpPr>
                <p:spPr bwMode="auto">
                  <a:xfrm>
                    <a:off x="713" y="3365"/>
                    <a:ext cx="402" cy="1"/>
                  </a:xfrm>
                  <a:custGeom>
                    <a:avLst/>
                    <a:gdLst>
                      <a:gd name="T0" fmla="*/ 402 w 402"/>
                      <a:gd name="T1" fmla="*/ 0 h 1"/>
                      <a:gd name="T2" fmla="*/ 0 w 402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02" h="1">
                        <a:moveTo>
                          <a:pt x="402" y="0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4" name="Freeform 14"/>
                  <p:cNvSpPr>
                    <a:spLocks/>
                  </p:cNvSpPr>
                  <p:nvPr/>
                </p:nvSpPr>
                <p:spPr bwMode="auto">
                  <a:xfrm>
                    <a:off x="4581" y="3383"/>
                    <a:ext cx="457" cy="2"/>
                  </a:xfrm>
                  <a:custGeom>
                    <a:avLst/>
                    <a:gdLst>
                      <a:gd name="T0" fmla="*/ 0 w 457"/>
                      <a:gd name="T1" fmla="*/ 0 h 2"/>
                      <a:gd name="T2" fmla="*/ 457 w 457"/>
                      <a:gd name="T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7" h="2">
                        <a:moveTo>
                          <a:pt x="0" y="0"/>
                        </a:moveTo>
                        <a:lnTo>
                          <a:pt x="457" y="2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5" name="Freeform 15"/>
                  <p:cNvSpPr>
                    <a:spLocks/>
                  </p:cNvSpPr>
                  <p:nvPr/>
                </p:nvSpPr>
                <p:spPr bwMode="auto">
                  <a:xfrm>
                    <a:off x="2688" y="2034"/>
                    <a:ext cx="2352" cy="3"/>
                  </a:xfrm>
                  <a:custGeom>
                    <a:avLst/>
                    <a:gdLst>
                      <a:gd name="T0" fmla="*/ 0 w 2352"/>
                      <a:gd name="T1" fmla="*/ 3 h 3"/>
                      <a:gd name="T2" fmla="*/ 2352 w 235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52" h="3">
                        <a:moveTo>
                          <a:pt x="0" y="3"/>
                        </a:moveTo>
                        <a:lnTo>
                          <a:pt x="235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6" name="Freeform 16"/>
                  <p:cNvSpPr>
                    <a:spLocks/>
                  </p:cNvSpPr>
                  <p:nvPr/>
                </p:nvSpPr>
                <p:spPr bwMode="auto">
                  <a:xfrm>
                    <a:off x="5038" y="2031"/>
                    <a:ext cx="2" cy="1345"/>
                  </a:xfrm>
                  <a:custGeom>
                    <a:avLst/>
                    <a:gdLst>
                      <a:gd name="T0" fmla="*/ 2 w 2"/>
                      <a:gd name="T1" fmla="*/ 0 h 1345"/>
                      <a:gd name="T2" fmla="*/ 0 w 2"/>
                      <a:gd name="T3" fmla="*/ 1345 h 1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" h="1345">
                        <a:moveTo>
                          <a:pt x="2" y="0"/>
                        </a:moveTo>
                        <a:lnTo>
                          <a:pt x="0" y="134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170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125" y="2985"/>
                    <a:ext cx="1801" cy="768"/>
                    <a:chOff x="1463" y="2985"/>
                    <a:chExt cx="2398" cy="768"/>
                  </a:xfrm>
                </p:grpSpPr>
                <p:sp>
                  <p:nvSpPr>
                    <p:cNvPr id="71692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985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69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561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70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463" y="3074"/>
                      <a:ext cx="554" cy="583"/>
                    </a:xfrm>
                    <a:custGeom>
                      <a:avLst/>
                      <a:gdLst>
                        <a:gd name="T0" fmla="*/ 553 w 554"/>
                        <a:gd name="T1" fmla="*/ 7 h 583"/>
                        <a:gd name="T2" fmla="*/ 0 w 554"/>
                        <a:gd name="T3" fmla="*/ 0 h 583"/>
                        <a:gd name="T4" fmla="*/ 0 w 554"/>
                        <a:gd name="T5" fmla="*/ 576 h 583"/>
                        <a:gd name="T6" fmla="*/ 554 w 554"/>
                        <a:gd name="T7" fmla="*/ 583 h 5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54" h="583">
                          <a:moveTo>
                            <a:pt x="553" y="7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554" y="58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706" name="Freeform 26"/>
                    <p:cNvSpPr>
                      <a:spLocks/>
                    </p:cNvSpPr>
                    <p:nvPr/>
                  </p:nvSpPr>
                  <p:spPr bwMode="auto">
                    <a:xfrm flipH="1">
                      <a:off x="3307" y="3081"/>
                      <a:ext cx="554" cy="583"/>
                    </a:xfrm>
                    <a:custGeom>
                      <a:avLst/>
                      <a:gdLst>
                        <a:gd name="T0" fmla="*/ 553 w 554"/>
                        <a:gd name="T1" fmla="*/ 7 h 583"/>
                        <a:gd name="T2" fmla="*/ 0 w 554"/>
                        <a:gd name="T3" fmla="*/ 0 h 583"/>
                        <a:gd name="T4" fmla="*/ 0 w 554"/>
                        <a:gd name="T5" fmla="*/ 576 h 583"/>
                        <a:gd name="T6" fmla="*/ 554 w 554"/>
                        <a:gd name="T7" fmla="*/ 583 h 5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54" h="583">
                          <a:moveTo>
                            <a:pt x="553" y="7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554" y="58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1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624" y="3273"/>
                    <a:ext cx="960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711" name="Freeform 31"/>
                  <p:cNvSpPr>
                    <a:spLocks/>
                  </p:cNvSpPr>
                  <p:nvPr/>
                </p:nvSpPr>
                <p:spPr bwMode="auto">
                  <a:xfrm>
                    <a:off x="2928" y="3355"/>
                    <a:ext cx="693" cy="6"/>
                  </a:xfrm>
                  <a:custGeom>
                    <a:avLst/>
                    <a:gdLst>
                      <a:gd name="T0" fmla="*/ 693 w 693"/>
                      <a:gd name="T1" fmla="*/ 0 h 6"/>
                      <a:gd name="T2" fmla="*/ 0 w 693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93" h="6">
                        <a:moveTo>
                          <a:pt x="693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1713" name="Text Box 33"/>
              <p:cNvSpPr txBox="1">
                <a:spLocks noChangeArrowheads="1"/>
              </p:cNvSpPr>
              <p:nvPr/>
            </p:nvSpPr>
            <p:spPr bwMode="auto">
              <a:xfrm>
                <a:off x="3240" y="2873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9472" y="1869264"/>
            <a:ext cx="5499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R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/>
              <p:cNvSpPr txBox="1"/>
              <p:nvPr/>
            </p:nvSpPr>
            <p:spPr>
              <a:xfrm>
                <a:off x="39472" y="2396982"/>
                <a:ext cx="2696379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 =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 xmlns="">
          <p:sp>
            <p:nvSpPr>
              <p:cNvPr id="40" name="Tekstvak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2396982"/>
                <a:ext cx="2696379" cy="8769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/>
              <p:cNvSpPr txBox="1"/>
              <p:nvPr/>
            </p:nvSpPr>
            <p:spPr>
              <a:xfrm>
                <a:off x="2478725" y="2406774"/>
                <a:ext cx="165090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 xmlns="">
          <p:sp>
            <p:nvSpPr>
              <p:cNvPr id="41" name="Tekstvak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25" y="2406774"/>
                <a:ext cx="1650901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9472" y="3339942"/>
            <a:ext cx="2359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1,2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20 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51704" y="3884802"/>
            <a:ext cx="3366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altLang="nl-NL" baseline="-2500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tot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20 + 40 = 60 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/>
              <p:cNvSpPr txBox="1"/>
              <p:nvPr/>
            </p:nvSpPr>
            <p:spPr>
              <a:xfrm>
                <a:off x="39472" y="4395378"/>
                <a:ext cx="1579600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NL" sz="2400" b="0" baseline="-25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400" b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kstvak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4395378"/>
                <a:ext cx="1579600" cy="623632"/>
              </a:xfrm>
              <a:prstGeom prst="rect">
                <a:avLst/>
              </a:prstGeom>
              <a:blipFill rotWithShape="1">
                <a:blip r:embed="rId6"/>
                <a:stretch>
                  <a:fillRect l="-5769" b="-7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1586906" y="4303453"/>
                <a:ext cx="97246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06" y="4303453"/>
                <a:ext cx="972461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/>
              <p:cNvSpPr txBox="1"/>
              <p:nvPr/>
            </p:nvSpPr>
            <p:spPr>
              <a:xfrm>
                <a:off x="2304938" y="4511569"/>
                <a:ext cx="972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0,60 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938" y="4511569"/>
                <a:ext cx="97246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50" r="-56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9472" y="5085063"/>
            <a:ext cx="222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I.R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546932" y="5070446"/>
            <a:ext cx="3096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0,60 . 40 = 24 V  →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240295" y="5086212"/>
            <a:ext cx="80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980760" y="5070446"/>
            <a:ext cx="2637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36 – 24 = 12 V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/>
              <p:cNvSpPr txBox="1"/>
              <p:nvPr/>
            </p:nvSpPr>
            <p:spPr>
              <a:xfrm>
                <a:off x="39472" y="5612781"/>
                <a:ext cx="1377813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NL" sz="2400" b="0" baseline="-25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nl-NL" sz="2400" b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kstvak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5612781"/>
                <a:ext cx="1377813" cy="623632"/>
              </a:xfrm>
              <a:prstGeom prst="rect">
                <a:avLst/>
              </a:prstGeom>
              <a:blipFill rotWithShape="1">
                <a:blip r:embed="rId9"/>
                <a:stretch>
                  <a:fillRect l="-6637" b="-7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/>
              <p:cNvSpPr txBox="1"/>
              <p:nvPr/>
            </p:nvSpPr>
            <p:spPr>
              <a:xfrm>
                <a:off x="1199701" y="5500579"/>
                <a:ext cx="90653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kstvak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01" y="5500579"/>
                <a:ext cx="906530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/>
              <p:cNvSpPr txBox="1"/>
              <p:nvPr/>
            </p:nvSpPr>
            <p:spPr>
              <a:xfrm>
                <a:off x="2046386" y="5696724"/>
                <a:ext cx="166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→</a:t>
                </a:r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kstvak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86" y="5696724"/>
                <a:ext cx="1664461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099" t="-10667" b="-30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/>
              <p:cNvSpPr txBox="1"/>
              <p:nvPr/>
            </p:nvSpPr>
            <p:spPr>
              <a:xfrm>
                <a:off x="0" y="6302469"/>
                <a:ext cx="1328824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indent="95250" defTabSz="898525">
                  <a:tabLst>
                    <a:tab pos="10715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nl-NL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kstvak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02469"/>
                <a:ext cx="1328824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59" b="-52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/>
              <p:cNvSpPr txBox="1"/>
              <p:nvPr/>
            </p:nvSpPr>
            <p:spPr>
              <a:xfrm>
                <a:off x="711199" y="6311960"/>
                <a:ext cx="2651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0,60 −0,40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kstvak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9" y="6311960"/>
                <a:ext cx="2651433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90" t="-10526" b="-28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/>
              <p:cNvSpPr txBox="1"/>
              <p:nvPr/>
            </p:nvSpPr>
            <p:spPr>
              <a:xfrm>
                <a:off x="2925149" y="6301739"/>
                <a:ext cx="117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0,20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kstvak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49" y="6301739"/>
                <a:ext cx="117429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9472" y="386766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staan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in </a:t>
            </a:r>
            <a:r>
              <a:rPr lang="en-US" altLang="nl-NL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serie</a:t>
            </a:r>
            <a:r>
              <a:rPr lang="en-US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nl-NL" altLang="nl-N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→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5329807" y="2536214"/>
            <a:ext cx="1585063" cy="369332"/>
            <a:chOff x="5944909" y="4513036"/>
            <a:chExt cx="1585063" cy="369332"/>
          </a:xfrm>
        </p:grpSpPr>
        <p:grpSp>
          <p:nvGrpSpPr>
            <p:cNvPr id="11" name="Groep 10"/>
            <p:cNvGrpSpPr/>
            <p:nvPr/>
          </p:nvGrpSpPr>
          <p:grpSpPr>
            <a:xfrm>
              <a:off x="5944909" y="4588541"/>
              <a:ext cx="1585063" cy="216000"/>
              <a:chOff x="5420924" y="4511569"/>
              <a:chExt cx="1585063" cy="216000"/>
            </a:xfrm>
          </p:grpSpPr>
          <p:cxnSp>
            <p:nvCxnSpPr>
              <p:cNvPr id="10" name="Rechte verbindingslijn 9"/>
              <p:cNvCxnSpPr/>
              <p:nvPr/>
            </p:nvCxnSpPr>
            <p:spPr>
              <a:xfrm>
                <a:off x="5420924" y="4619569"/>
                <a:ext cx="15850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hoek 7"/>
              <p:cNvSpPr/>
              <p:nvPr/>
            </p:nvSpPr>
            <p:spPr>
              <a:xfrm>
                <a:off x="5793036" y="4511569"/>
                <a:ext cx="936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6452162" y="4513036"/>
              <a:ext cx="9981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smtClean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20 </a:t>
              </a:r>
              <a:r>
                <a:rPr lang="en-US" altLang="nl-NL" sz="1800" smtClean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180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kstvak 64"/>
          <p:cNvSpPr txBox="1"/>
          <p:nvPr/>
        </p:nvSpPr>
        <p:spPr>
          <a:xfrm>
            <a:off x="4018402" y="4382283"/>
            <a:ext cx="4806978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Of: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wordt verdeeld.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is 2x kleiner 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dus I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is 2x groter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dan I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2/3 .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2/3 . 0,60 = 0,20 A.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1/3.I</a:t>
            </a:r>
            <a:r>
              <a:rPr lang="nl-NL" sz="24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1/3.0,60 = 0,20 A.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27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1702" grpId="0" autoUpdateAnimBg="0"/>
      <p:bldP spid="71703" grpId="0" autoUpdateAnimBg="0"/>
      <p:bldP spid="71704" grpId="0" autoUpdateAnimBg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7" grpId="0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54107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b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6,0 V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fietslampjes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op 11,5 V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aansluiten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-12808" y="4027550"/>
            <a:ext cx="9144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serieweerstand</a:t>
            </a:r>
            <a:r>
              <a:rPr lang="en-US" altLang="nl-NL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i="1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-25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-12809" y="4941528"/>
            <a:ext cx="14763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I</a:t>
            </a:r>
            <a:r>
              <a:rPr lang="en-US" altLang="nl-NL" baseline="-2500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tot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 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97336" name="Group 56"/>
          <p:cNvGrpSpPr>
            <a:grpSpLocks/>
          </p:cNvGrpSpPr>
          <p:nvPr/>
        </p:nvGrpSpPr>
        <p:grpSpPr bwMode="auto">
          <a:xfrm>
            <a:off x="291636" y="903265"/>
            <a:ext cx="6883400" cy="3189288"/>
            <a:chOff x="720" y="2311"/>
            <a:chExt cx="4336" cy="2009"/>
          </a:xfrm>
        </p:grpSpPr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750" y="3687"/>
              <a:ext cx="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335" name="Group 55"/>
            <p:cNvGrpSpPr>
              <a:grpSpLocks/>
            </p:cNvGrpSpPr>
            <p:nvPr/>
          </p:nvGrpSpPr>
          <p:grpSpPr bwMode="auto">
            <a:xfrm>
              <a:off x="720" y="2311"/>
              <a:ext cx="4336" cy="2009"/>
              <a:chOff x="720" y="2311"/>
              <a:chExt cx="4336" cy="2009"/>
            </a:xfrm>
          </p:grpSpPr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>
                <a:off x="1521" y="2810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6,0 V; 0,50 A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1476" y="4029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6,0 V; 0,050 A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95" name="Text Box 15"/>
              <p:cNvSpPr txBox="1">
                <a:spLocks noChangeArrowheads="1"/>
              </p:cNvSpPr>
              <p:nvPr/>
            </p:nvSpPr>
            <p:spPr bwMode="auto">
              <a:xfrm>
                <a:off x="2155" y="2311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= 11,5 V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7334" name="Group 54"/>
              <p:cNvGrpSpPr>
                <a:grpSpLocks/>
              </p:cNvGrpSpPr>
              <p:nvPr/>
            </p:nvGrpSpPr>
            <p:grpSpPr bwMode="auto">
              <a:xfrm>
                <a:off x="720" y="2569"/>
                <a:ext cx="4336" cy="1496"/>
                <a:chOff x="720" y="2213"/>
                <a:chExt cx="4336" cy="1496"/>
              </a:xfrm>
            </p:grpSpPr>
            <p:grpSp>
              <p:nvGrpSpPr>
                <p:cNvPr id="97333" name="Group 53"/>
                <p:cNvGrpSpPr>
                  <a:grpSpLocks/>
                </p:cNvGrpSpPr>
                <p:nvPr/>
              </p:nvGrpSpPr>
              <p:grpSpPr bwMode="auto">
                <a:xfrm>
                  <a:off x="720" y="2213"/>
                  <a:ext cx="4336" cy="1315"/>
                  <a:chOff x="720" y="2212"/>
                  <a:chExt cx="4336" cy="1315"/>
                </a:xfrm>
              </p:grpSpPr>
              <p:grpSp>
                <p:nvGrpSpPr>
                  <p:cNvPr id="9728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592" y="2212"/>
                    <a:ext cx="97" cy="324"/>
                    <a:chOff x="2592" y="1872"/>
                    <a:chExt cx="97" cy="324"/>
                  </a:xfrm>
                </p:grpSpPr>
                <p:sp>
                  <p:nvSpPr>
                    <p:cNvPr id="97287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592" y="1872"/>
                      <a:ext cx="1" cy="324"/>
                    </a:xfrm>
                    <a:custGeom>
                      <a:avLst/>
                      <a:gdLst>
                        <a:gd name="T0" fmla="*/ 0 w 1"/>
                        <a:gd name="T1" fmla="*/ 0 h 324"/>
                        <a:gd name="T2" fmla="*/ 0 w 1"/>
                        <a:gd name="T3" fmla="*/ 324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24">
                          <a:moveTo>
                            <a:pt x="0" y="0"/>
                          </a:moveTo>
                          <a:lnTo>
                            <a:pt x="0" y="324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88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688" y="1938"/>
                      <a:ext cx="1" cy="159"/>
                    </a:xfrm>
                    <a:custGeom>
                      <a:avLst/>
                      <a:gdLst>
                        <a:gd name="T0" fmla="*/ 0 w 1"/>
                        <a:gd name="T1" fmla="*/ 0 h 159"/>
                        <a:gd name="T2" fmla="*/ 0 w 1"/>
                        <a:gd name="T3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59">
                          <a:moveTo>
                            <a:pt x="0" y="0"/>
                          </a:moveTo>
                          <a:lnTo>
                            <a:pt x="0" y="159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733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720" y="2344"/>
                    <a:ext cx="4336" cy="1183"/>
                    <a:chOff x="720" y="2344"/>
                    <a:chExt cx="4336" cy="1183"/>
                  </a:xfrm>
                </p:grpSpPr>
                <p:sp>
                  <p:nvSpPr>
                    <p:cNvPr id="9729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720" y="3228"/>
                      <a:ext cx="402" cy="1"/>
                    </a:xfrm>
                    <a:custGeom>
                      <a:avLst/>
                      <a:gdLst>
                        <a:gd name="T0" fmla="*/ 402 w 402"/>
                        <a:gd name="T1" fmla="*/ 0 h 1"/>
                        <a:gd name="T2" fmla="*/ 0 w 402"/>
                        <a:gd name="T3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02" h="1">
                          <a:moveTo>
                            <a:pt x="402" y="0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588" y="3246"/>
                      <a:ext cx="457" cy="2"/>
                    </a:xfrm>
                    <a:custGeom>
                      <a:avLst/>
                      <a:gdLst>
                        <a:gd name="T0" fmla="*/ 0 w 457"/>
                        <a:gd name="T1" fmla="*/ 0 h 2"/>
                        <a:gd name="T2" fmla="*/ 457 w 457"/>
                        <a:gd name="T3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57" h="2">
                          <a:moveTo>
                            <a:pt x="0" y="0"/>
                          </a:moveTo>
                          <a:lnTo>
                            <a:pt x="457" y="2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132" y="2937"/>
                      <a:ext cx="715" cy="576"/>
                    </a:xfrm>
                    <a:custGeom>
                      <a:avLst/>
                      <a:gdLst>
                        <a:gd name="T0" fmla="*/ 715 w 715"/>
                        <a:gd name="T1" fmla="*/ 14 h 576"/>
                        <a:gd name="T2" fmla="*/ 0 w 715"/>
                        <a:gd name="T3" fmla="*/ 0 h 576"/>
                        <a:gd name="T4" fmla="*/ 0 w 715"/>
                        <a:gd name="T5" fmla="*/ 576 h 576"/>
                        <a:gd name="T6" fmla="*/ 687 w 715"/>
                        <a:gd name="T7" fmla="*/ 572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15" h="576">
                          <a:moveTo>
                            <a:pt x="715" y="14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687" y="572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194" y="2942"/>
                      <a:ext cx="739" cy="585"/>
                    </a:xfrm>
                    <a:custGeom>
                      <a:avLst/>
                      <a:gdLst>
                        <a:gd name="T0" fmla="*/ 55 w 739"/>
                        <a:gd name="T1" fmla="*/ 0 h 585"/>
                        <a:gd name="T2" fmla="*/ 739 w 739"/>
                        <a:gd name="T3" fmla="*/ 2 h 585"/>
                        <a:gd name="T4" fmla="*/ 739 w 739"/>
                        <a:gd name="T5" fmla="*/ 578 h 585"/>
                        <a:gd name="T6" fmla="*/ 0 w 739"/>
                        <a:gd name="T7" fmla="*/ 585 h 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39" h="585">
                          <a:moveTo>
                            <a:pt x="55" y="0"/>
                          </a:moveTo>
                          <a:lnTo>
                            <a:pt x="739" y="2"/>
                          </a:lnTo>
                          <a:lnTo>
                            <a:pt x="739" y="578"/>
                          </a:lnTo>
                          <a:lnTo>
                            <a:pt x="0" y="585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8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1" y="3136"/>
                      <a:ext cx="960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35" y="3218"/>
                      <a:ext cx="693" cy="6"/>
                    </a:xfrm>
                    <a:custGeom>
                      <a:avLst/>
                      <a:gdLst>
                        <a:gd name="T0" fmla="*/ 693 w 693"/>
                        <a:gd name="T1" fmla="*/ 0 h 6"/>
                        <a:gd name="T2" fmla="*/ 0 w 693"/>
                        <a:gd name="T3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93" h="6">
                          <a:moveTo>
                            <a:pt x="693" y="0"/>
                          </a:moveTo>
                          <a:lnTo>
                            <a:pt x="0" y="6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28" name="AutoShap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1" y="2750"/>
                      <a:ext cx="384" cy="384"/>
                    </a:xfrm>
                    <a:prstGeom prst="flowChartSummingJunction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9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27" y="2356"/>
                      <a:ext cx="1872" cy="3"/>
                    </a:xfrm>
                    <a:custGeom>
                      <a:avLst/>
                      <a:gdLst>
                        <a:gd name="T0" fmla="*/ 1872 w 1872"/>
                        <a:gd name="T1" fmla="*/ 3 h 3"/>
                        <a:gd name="T2" fmla="*/ 0 w 187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872" h="3">
                          <a:moveTo>
                            <a:pt x="1872" y="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9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727" y="2344"/>
                      <a:ext cx="4" cy="893"/>
                    </a:xfrm>
                    <a:custGeom>
                      <a:avLst/>
                      <a:gdLst>
                        <a:gd name="T0" fmla="*/ 0 w 4"/>
                        <a:gd name="T1" fmla="*/ 0 h 893"/>
                        <a:gd name="T2" fmla="*/ 4 w 4"/>
                        <a:gd name="T3" fmla="*/ 893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893">
                          <a:moveTo>
                            <a:pt x="0" y="0"/>
                          </a:moveTo>
                          <a:lnTo>
                            <a:pt x="4" y="89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695" y="2356"/>
                      <a:ext cx="2352" cy="3"/>
                    </a:xfrm>
                    <a:custGeom>
                      <a:avLst/>
                      <a:gdLst>
                        <a:gd name="T0" fmla="*/ 0 w 2352"/>
                        <a:gd name="T1" fmla="*/ 3 h 3"/>
                        <a:gd name="T2" fmla="*/ 2352 w 235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2352" h="3">
                          <a:moveTo>
                            <a:pt x="0" y="3"/>
                          </a:moveTo>
                          <a:lnTo>
                            <a:pt x="235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047" y="2353"/>
                      <a:ext cx="9" cy="893"/>
                    </a:xfrm>
                    <a:custGeom>
                      <a:avLst/>
                      <a:gdLst>
                        <a:gd name="T0" fmla="*/ 0 w 9"/>
                        <a:gd name="T1" fmla="*/ 0 h 893"/>
                        <a:gd name="T2" fmla="*/ 9 w 9"/>
                        <a:gd name="T3" fmla="*/ 893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9" h="893">
                          <a:moveTo>
                            <a:pt x="0" y="0"/>
                          </a:moveTo>
                          <a:lnTo>
                            <a:pt x="9" y="89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7329" name="AutoShape 49"/>
                <p:cNvSpPr>
                  <a:spLocks noChangeArrowheads="1"/>
                </p:cNvSpPr>
                <p:nvPr/>
              </p:nvSpPr>
              <p:spPr bwMode="auto">
                <a:xfrm>
                  <a:off x="1816" y="3325"/>
                  <a:ext cx="384" cy="38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777924" y="4966928"/>
            <a:ext cx="2808287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0,50 + 0,050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628826" y="4941528"/>
            <a:ext cx="20891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 </a:t>
            </a:r>
            <a:r>
              <a:rPr lang="en-US" altLang="nl-NL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0,55 A</a:t>
            </a:r>
            <a:endParaRPr lang="nl-NL" altLang="nl-NL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-20746" y="5530055"/>
            <a:ext cx="148431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U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817161" y="5531642"/>
            <a:ext cx="24558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11,5 – 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6,0 </a:t>
            </a:r>
            <a:r>
              <a:rPr lang="en-US" altLang="nl-NL" sz="28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</a:t>
            </a:r>
            <a:endParaRPr lang="nl-NL" altLang="nl-NL" sz="280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2733866" y="5504655"/>
            <a:ext cx="17716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5,5 V</a:t>
            </a:r>
            <a:endParaRPr lang="nl-NL" altLang="nl-NL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614678" y="2209233"/>
            <a:ext cx="1455738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0,55 A</a:t>
            </a:r>
            <a:endParaRPr lang="nl-NL" altLang="nl-NL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5634882" y="2193467"/>
            <a:ext cx="13684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5,5 V</a:t>
            </a:r>
            <a:endParaRPr lang="nl-NL" altLang="nl-NL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-14112" y="6179755"/>
            <a:ext cx="222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I.R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→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060704" y="616719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nl-NL" sz="2400" b="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b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758798" y="6166860"/>
            <a:ext cx="2599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5,5 =  0,55.R</a:t>
            </a:r>
            <a:r>
              <a:rPr lang="en-US" altLang="nl-NL" baseline="-25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→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877253" y="6189221"/>
            <a:ext cx="1683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en-US" altLang="nl-NL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5645192" y="3074753"/>
            <a:ext cx="1683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en-US" altLang="nl-NL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/>
              <p:cNvSpPr txBox="1"/>
              <p:nvPr/>
            </p:nvSpPr>
            <p:spPr>
              <a:xfrm>
                <a:off x="4804921" y="5994510"/>
                <a:ext cx="1138966" cy="83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nl-NL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0,55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kstvak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21" y="5994510"/>
                <a:ext cx="1138966" cy="832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-36976" y="4559812"/>
            <a:ext cx="9144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lampjes</a:t>
            </a:r>
            <a:r>
              <a:rPr lang="en-US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altLang="nl-NL" sz="2800" i="1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i="1" baseline="-25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925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autoUpdateAnimBg="0"/>
      <p:bldP spid="97284" grpId="0" autoUpdateAnimBg="0"/>
      <p:bldP spid="97316" grpId="0" autoUpdateAnimBg="0"/>
      <p:bldP spid="97317" grpId="0" autoUpdateAnimBg="0"/>
      <p:bldP spid="97318" grpId="0" autoUpdateAnimBg="0"/>
      <p:bldP spid="97319" grpId="0" autoUpdateAnimBg="0"/>
      <p:bldP spid="97320" grpId="0" autoUpdateAnimBg="0"/>
      <p:bldP spid="97325" grpId="0"/>
      <p:bldP spid="97326" grpId="0"/>
      <p:bldP spid="50" grpId="0"/>
      <p:bldP spid="51" grpId="0"/>
      <p:bldP spid="52" grpId="0"/>
      <p:bldP spid="53" grpId="0"/>
      <p:bldP spid="54" grpId="0"/>
      <p:bldP spid="55" grpId="0"/>
      <p:bldP spid="5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361569"/>
            <a:ext cx="217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0076" y="3030915"/>
            <a:ext cx="2731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2343802" y="3014633"/>
            <a:ext cx="3489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kortweg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6702502" y="769585"/>
            <a:ext cx="1672136" cy="1625777"/>
            <a:chOff x="6702502" y="769585"/>
            <a:chExt cx="1672136" cy="1625777"/>
          </a:xfrm>
        </p:grpSpPr>
        <p:grpSp>
          <p:nvGrpSpPr>
            <p:cNvPr id="25" name="Groep 24"/>
            <p:cNvGrpSpPr/>
            <p:nvPr/>
          </p:nvGrpSpPr>
          <p:grpSpPr>
            <a:xfrm>
              <a:off x="6702502" y="874323"/>
              <a:ext cx="1476000" cy="1521039"/>
              <a:chOff x="4645102" y="2264973"/>
              <a:chExt cx="1476000" cy="1521039"/>
            </a:xfrm>
          </p:grpSpPr>
          <p:grpSp>
            <p:nvGrpSpPr>
              <p:cNvPr id="24" name="Groep 23"/>
              <p:cNvGrpSpPr/>
              <p:nvPr/>
            </p:nvGrpSpPr>
            <p:grpSpPr>
              <a:xfrm>
                <a:off x="4645102" y="2264973"/>
                <a:ext cx="1476000" cy="1521039"/>
                <a:chOff x="4645102" y="2264973"/>
                <a:chExt cx="1476000" cy="1521039"/>
              </a:xfrm>
            </p:grpSpPr>
            <p:grpSp>
              <p:nvGrpSpPr>
                <p:cNvPr id="23" name="Groep 22"/>
                <p:cNvGrpSpPr>
                  <a:grpSpLocks noChangeAspect="1"/>
                </p:cNvGrpSpPr>
                <p:nvPr/>
              </p:nvGrpSpPr>
              <p:grpSpPr>
                <a:xfrm>
                  <a:off x="4645102" y="2264973"/>
                  <a:ext cx="1476000" cy="1521039"/>
                  <a:chOff x="4645102" y="2264960"/>
                  <a:chExt cx="2392197" cy="2465204"/>
                </a:xfrm>
              </p:grpSpPr>
              <p:cxnSp>
                <p:nvCxnSpPr>
                  <p:cNvPr id="17" name="Rechte verbindingslijn 16"/>
                  <p:cNvCxnSpPr/>
                  <p:nvPr/>
                </p:nvCxnSpPr>
                <p:spPr>
                  <a:xfrm rot="-780000" flipH="1">
                    <a:off x="5896439" y="2264960"/>
                    <a:ext cx="1040674" cy="115697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echte verbindingslijn 78"/>
                  <p:cNvCxnSpPr/>
                  <p:nvPr/>
                </p:nvCxnSpPr>
                <p:spPr>
                  <a:xfrm>
                    <a:off x="4645102" y="3548352"/>
                    <a:ext cx="140309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Rechte verbindingslijn 84"/>
                  <p:cNvCxnSpPr/>
                  <p:nvPr/>
                </p:nvCxnSpPr>
                <p:spPr>
                  <a:xfrm rot="6360000" flipH="1">
                    <a:off x="5938477" y="3631342"/>
                    <a:ext cx="1040674" cy="115697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Ovaal 85"/>
                <p:cNvSpPr>
                  <a:spLocks noChangeAspect="1"/>
                </p:cNvSpPr>
                <p:nvPr/>
              </p:nvSpPr>
              <p:spPr>
                <a:xfrm>
                  <a:off x="5449681" y="299573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>
                <a:off x="5568442" y="2796700"/>
                <a:ext cx="35336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endParaRPr lang="nl-NL" altLang="nl-NL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kstvak 9"/>
            <p:cNvSpPr txBox="1"/>
            <p:nvPr/>
          </p:nvSpPr>
          <p:spPr>
            <a:xfrm>
              <a:off x="7479030" y="769585"/>
              <a:ext cx="50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  <a:r>
                <a:rPr lang="nl-NL" sz="2400" baseline="-250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nl-NL" sz="2400" baseline="-250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6876374" y="1610740"/>
              <a:ext cx="50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  <a:r>
                <a:rPr lang="nl-NL" sz="2400" baseline="-250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nl-NL" sz="2400" baseline="-250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7874465" y="1803127"/>
              <a:ext cx="50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  <a:r>
                <a:rPr lang="nl-NL" sz="2400" baseline="-250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nl-NL" sz="2400" baseline="-250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6" name="Rechte verbindingslijn met pijl 45"/>
            <p:cNvCxnSpPr/>
            <p:nvPr/>
          </p:nvCxnSpPr>
          <p:spPr>
            <a:xfrm rot="16200000">
              <a:off x="7107092" y="1451317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met pijl 49"/>
            <p:cNvCxnSpPr/>
            <p:nvPr/>
          </p:nvCxnSpPr>
          <p:spPr>
            <a:xfrm rot="12600000">
              <a:off x="7796414" y="1030647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50"/>
            <p:cNvCxnSpPr/>
            <p:nvPr/>
          </p:nvCxnSpPr>
          <p:spPr>
            <a:xfrm rot="19800000">
              <a:off x="7813271" y="1844148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kstvak 44"/>
          <p:cNvSpPr txBox="1"/>
          <p:nvPr/>
        </p:nvSpPr>
        <p:spPr>
          <a:xfrm>
            <a:off x="109755" y="1297584"/>
            <a:ext cx="451014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Immers</a:t>
            </a:r>
            <a:r>
              <a:rPr lang="en-US" alt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de lading </a:t>
            </a:r>
            <a:r>
              <a:rPr lang="en-US" alt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alt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in K </a:t>
            </a:r>
            <a:r>
              <a:rPr lang="en-US" alt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latin typeface="Arial" panose="020B0604020202020204" pitchFamily="34" charset="0"/>
                <a:cs typeface="Arial" panose="020B0604020202020204" pitchFamily="34" charset="0"/>
              </a:rPr>
              <a:t>ophopen</a:t>
            </a:r>
            <a:r>
              <a:rPr lang="en-US" altLang="nl-NL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31192" cy="523220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stroomwet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 1/2: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0076" y="3496258"/>
            <a:ext cx="9123924" cy="46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2400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l-NL" sz="2400" kern="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                                         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276" y="526896"/>
            <a:ext cx="5502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zo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endParaRPr lang="en-US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knooppunt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toe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20076" y="1826910"/>
            <a:ext cx="89424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Kirchhoff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bedacht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knooppunt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+, van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knooppunt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: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10635" y="4042344"/>
            <a:ext cx="1947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10635" y="4601743"/>
            <a:ext cx="9120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stroomwet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10635" y="5161142"/>
            <a:ext cx="564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0635" y="5720541"/>
            <a:ext cx="564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 = 0.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0635" y="6279941"/>
            <a:ext cx="564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- 1 A,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knooppunt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5502289" y="5014210"/>
            <a:ext cx="3178012" cy="1659881"/>
            <a:chOff x="5502289" y="4646346"/>
            <a:chExt cx="3178012" cy="1659881"/>
          </a:xfrm>
        </p:grpSpPr>
        <p:grpSp>
          <p:nvGrpSpPr>
            <p:cNvPr id="13" name="Groep 12"/>
            <p:cNvGrpSpPr/>
            <p:nvPr/>
          </p:nvGrpSpPr>
          <p:grpSpPr>
            <a:xfrm>
              <a:off x="5502289" y="4646346"/>
              <a:ext cx="3178012" cy="1659881"/>
              <a:chOff x="5502289" y="4630580"/>
              <a:chExt cx="3178012" cy="1659881"/>
            </a:xfrm>
          </p:grpSpPr>
          <p:grpSp>
            <p:nvGrpSpPr>
              <p:cNvPr id="12" name="Groep 11"/>
              <p:cNvGrpSpPr/>
              <p:nvPr/>
            </p:nvGrpSpPr>
            <p:grpSpPr>
              <a:xfrm>
                <a:off x="5502289" y="4630580"/>
                <a:ext cx="3178012" cy="1659881"/>
                <a:chOff x="4950479" y="4031472"/>
                <a:chExt cx="3178012" cy="1659881"/>
              </a:xfrm>
            </p:grpSpPr>
            <p:grpSp>
              <p:nvGrpSpPr>
                <p:cNvPr id="11" name="Groep 10"/>
                <p:cNvGrpSpPr/>
                <p:nvPr/>
              </p:nvGrpSpPr>
              <p:grpSpPr>
                <a:xfrm>
                  <a:off x="4950479" y="4031472"/>
                  <a:ext cx="3178012" cy="1659881"/>
                  <a:chOff x="1466193" y="4031472"/>
                  <a:chExt cx="3178012" cy="1659881"/>
                </a:xfrm>
              </p:grpSpPr>
              <p:sp>
                <p:nvSpPr>
                  <p:cNvPr id="5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646128" y="4041580"/>
                    <a:ext cx="123564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t" anchorCtr="0">
                    <a:spAutoFit/>
                  </a:bodyPr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altLang="nl-NL" baseline="-25000" smtClean="0">
                        <a:solidFill>
                          <a:srgbClr val="000000"/>
                        </a:solidFill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altLang="nl-NL" smtClean="0">
                        <a:solidFill>
                          <a:srgbClr val="000000"/>
                        </a:solidFill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 = 3 A</a:t>
                    </a:r>
                    <a:endParaRPr lang="nl-NL" altLang="nl-NL">
                      <a:solidFill>
                        <a:srgbClr val="000000"/>
                      </a:solidFill>
                      <a:latin typeface="+mn-lt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" name="Groep 7"/>
                  <p:cNvGrpSpPr/>
                  <p:nvPr/>
                </p:nvGrpSpPr>
                <p:grpSpPr>
                  <a:xfrm>
                    <a:off x="1466193" y="4467231"/>
                    <a:ext cx="3178012" cy="1224122"/>
                    <a:chOff x="1466193" y="4467231"/>
                    <a:chExt cx="3178012" cy="1224122"/>
                  </a:xfrm>
                </p:grpSpPr>
                <p:cxnSp>
                  <p:nvCxnSpPr>
                    <p:cNvPr id="7" name="Rechte verbindingslijn 6"/>
                    <p:cNvCxnSpPr/>
                    <p:nvPr/>
                  </p:nvCxnSpPr>
                  <p:spPr>
                    <a:xfrm>
                      <a:off x="3175573" y="4514529"/>
                      <a:ext cx="0" cy="117682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" name="Rechte verbindingslijn 4"/>
                    <p:cNvCxnSpPr/>
                    <p:nvPr/>
                  </p:nvCxnSpPr>
                  <p:spPr>
                    <a:xfrm flipV="1">
                      <a:off x="1466193" y="4482997"/>
                      <a:ext cx="3178012" cy="540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" name="Ovaal 2"/>
                    <p:cNvSpPr>
                      <a:spLocks noChangeAspect="1"/>
                    </p:cNvSpPr>
                    <p:nvPr/>
                  </p:nvSpPr>
                  <p:spPr>
                    <a:xfrm>
                      <a:off x="3105807" y="4467231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159807" y="4950938"/>
                    <a:ext cx="123564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t" anchorCtr="0">
                    <a:spAutoFit/>
                  </a:bodyPr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altLang="nl-NL" baseline="-25000" smtClean="0">
                        <a:solidFill>
                          <a:srgbClr val="000000"/>
                        </a:solidFill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3</a:t>
                    </a:r>
                    <a:r>
                      <a:rPr lang="en-US" altLang="nl-NL" smtClean="0">
                        <a:solidFill>
                          <a:srgbClr val="000000"/>
                        </a:solidFill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 = 2 A</a:t>
                    </a:r>
                    <a:endParaRPr lang="nl-NL" altLang="nl-NL">
                      <a:solidFill>
                        <a:srgbClr val="000000"/>
                      </a:solidFill>
                      <a:latin typeface="+mn-lt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762309" y="4031472"/>
                    <a:ext cx="46542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t" anchorCtr="0">
                    <a:spAutoFit/>
                  </a:bodyPr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altLang="nl-NL" baseline="-25000" smtClean="0">
                        <a:solidFill>
                          <a:srgbClr val="000000"/>
                        </a:solidFill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2</a:t>
                    </a:r>
                    <a:endParaRPr lang="nl-NL" altLang="nl-NL">
                      <a:solidFill>
                        <a:srgbClr val="000000"/>
                      </a:solidFill>
                      <a:latin typeface="+mn-lt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63" name="Rechte verbindingslijn met pijl 62"/>
                <p:cNvCxnSpPr/>
                <p:nvPr/>
              </p:nvCxnSpPr>
              <p:spPr>
                <a:xfrm>
                  <a:off x="6675486" y="4940021"/>
                  <a:ext cx="0" cy="4320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Rechte verbindingslijn met pijl 63"/>
              <p:cNvCxnSpPr/>
              <p:nvPr/>
            </p:nvCxnSpPr>
            <p:spPr>
              <a:xfrm rot="16200000">
                <a:off x="6279963" y="4907430"/>
                <a:ext cx="0" cy="4320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6994392" y="4651972"/>
              <a:ext cx="3533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K</a:t>
              </a:r>
              <a:endParaRPr lang="nl-NL" altLang="nl-NL">
                <a:solidFill>
                  <a:srgbClr val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3" name="Rechte verbindingslijn met pijl 72"/>
          <p:cNvCxnSpPr/>
          <p:nvPr/>
        </p:nvCxnSpPr>
        <p:spPr>
          <a:xfrm rot="16200000">
            <a:off x="8064400" y="5264719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109755" y="621220"/>
            <a:ext cx="336432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Bij deze wet wordt de al bekende kennis over stromen op een ander wijze genoteerd.</a:t>
            </a:r>
            <a:endParaRPr lang="nl-NL" sz="2400"/>
          </a:p>
        </p:txBody>
      </p:sp>
      <p:sp>
        <p:nvSpPr>
          <p:cNvPr id="74" name="Tekstvak 73"/>
          <p:cNvSpPr txBox="1"/>
          <p:nvPr/>
        </p:nvSpPr>
        <p:spPr>
          <a:xfrm>
            <a:off x="2137967" y="5864955"/>
            <a:ext cx="336432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I</a:t>
            </a:r>
            <a:r>
              <a:rPr lang="nl-NL" sz="2400" baseline="-25000" smtClean="0"/>
              <a:t>3</a:t>
            </a:r>
            <a:r>
              <a:rPr lang="nl-NL" sz="2400" smtClean="0"/>
              <a:t> = - 2 A want I</a:t>
            </a:r>
            <a:r>
              <a:rPr lang="nl-NL" sz="2400" baseline="-25000" smtClean="0"/>
              <a:t>3</a:t>
            </a:r>
            <a:r>
              <a:rPr lang="nl-NL" sz="2400" smtClean="0"/>
              <a:t> loopt van knooppunt K weg</a:t>
            </a:r>
            <a:endParaRPr lang="nl-NL" sz="2400"/>
          </a:p>
        </p:txBody>
      </p:sp>
      <p:grpSp>
        <p:nvGrpSpPr>
          <p:cNvPr id="9" name="Groep 8"/>
          <p:cNvGrpSpPr>
            <a:grpSpLocks noChangeAspect="1"/>
          </p:cNvGrpSpPr>
          <p:nvPr/>
        </p:nvGrpSpPr>
        <p:grpSpPr>
          <a:xfrm>
            <a:off x="-78464" y="477509"/>
            <a:ext cx="9298753" cy="6433567"/>
            <a:chOff x="-4560" y="2519358"/>
            <a:chExt cx="9210224" cy="5999083"/>
          </a:xfrm>
        </p:grpSpPr>
        <p:sp>
          <p:nvSpPr>
            <p:cNvPr id="4" name="Rechthoek 3"/>
            <p:cNvSpPr>
              <a:spLocks/>
            </p:cNvSpPr>
            <p:nvPr/>
          </p:nvSpPr>
          <p:spPr>
            <a:xfrm>
              <a:off x="-4560" y="2519358"/>
              <a:ext cx="9210224" cy="5999083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2479876" y="4620397"/>
              <a:ext cx="4319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smtClean="0"/>
                <a:t>Deze stof is alleen voor vwo</a:t>
              </a:r>
              <a:r>
                <a:rPr lang="nl-NL" smtClean="0"/>
                <a:t>.</a:t>
              </a:r>
              <a:endParaRPr lang="nl-NL"/>
            </a:p>
          </p:txBody>
        </p:sp>
      </p:grp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0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4" grpId="0" autoUpdateAnimBg="0"/>
      <p:bldP spid="55" grpId="0" autoUpdateAnimBg="0"/>
      <p:bldP spid="45" grpId="0" animBg="1"/>
      <p:bldP spid="97282" grpId="0" autoUpdateAnimBg="0"/>
      <p:bldP spid="47" grpId="0" autoUpdateAnimBg="0"/>
      <p:bldP spid="57" grpId="0" autoUpdateAnimBg="0"/>
      <p:bldP spid="58" grpId="0" autoUpdateAnimBg="0"/>
      <p:bldP spid="59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2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" y="0"/>
            <a:ext cx="89916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Atoombouw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1/2: 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koperatoom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6048" y="1150876"/>
            <a:ext cx="6135952" cy="685800"/>
          </a:xfrm>
        </p:spPr>
        <p:txBody>
          <a:bodyPr/>
          <a:lstStyle/>
          <a:p>
            <a:pPr algn="l"/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kern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bevat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neutronen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protonen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482" name="Group 610"/>
          <p:cNvGrpSpPr>
            <a:grpSpLocks/>
          </p:cNvGrpSpPr>
          <p:nvPr/>
        </p:nvGrpSpPr>
        <p:grpSpPr bwMode="auto">
          <a:xfrm>
            <a:off x="542925" y="914400"/>
            <a:ext cx="2047875" cy="2049463"/>
            <a:chOff x="1350" y="675"/>
            <a:chExt cx="1290" cy="1291"/>
          </a:xfrm>
        </p:grpSpPr>
        <p:sp>
          <p:nvSpPr>
            <p:cNvPr id="80184" name="Oval 312"/>
            <p:cNvSpPr>
              <a:spLocks noChangeAspect="1" noChangeArrowheads="1"/>
            </p:cNvSpPr>
            <p:nvPr/>
          </p:nvSpPr>
          <p:spPr bwMode="auto">
            <a:xfrm>
              <a:off x="1350" y="675"/>
              <a:ext cx="1290" cy="1291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8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CC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80185" name="AutoShape 313"/>
            <p:cNvSpPr>
              <a:spLocks noChangeAspect="1" noChangeArrowheads="1"/>
            </p:cNvSpPr>
            <p:nvPr/>
          </p:nvSpPr>
          <p:spPr bwMode="auto">
            <a:xfrm>
              <a:off x="2258" y="751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80186" name="AutoShape 314"/>
            <p:cNvSpPr>
              <a:spLocks noChangeAspect="1" noChangeArrowheads="1"/>
            </p:cNvSpPr>
            <p:nvPr/>
          </p:nvSpPr>
          <p:spPr bwMode="auto">
            <a:xfrm>
              <a:off x="1448" y="1612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80187" name="AutoShape 315"/>
            <p:cNvSpPr>
              <a:spLocks noChangeAspect="1" noChangeArrowheads="1"/>
            </p:cNvSpPr>
            <p:nvPr/>
          </p:nvSpPr>
          <p:spPr bwMode="auto">
            <a:xfrm>
              <a:off x="1838" y="1153"/>
              <a:ext cx="324" cy="324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80483" name="Rectangle 611"/>
          <p:cNvSpPr>
            <a:spLocks noChangeArrowheads="1"/>
          </p:cNvSpPr>
          <p:nvPr/>
        </p:nvSpPr>
        <p:spPr bwMode="auto">
          <a:xfrm>
            <a:off x="2743200" y="2022281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Binnenste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484" name="Rectangle 612"/>
          <p:cNvSpPr>
            <a:spLocks noChangeArrowheads="1"/>
          </p:cNvSpPr>
          <p:nvPr/>
        </p:nvSpPr>
        <p:spPr bwMode="auto">
          <a:xfrm>
            <a:off x="2677506" y="2510382"/>
            <a:ext cx="6311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buitenste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496" name="Group 624"/>
          <p:cNvGrpSpPr>
            <a:grpSpLocks/>
          </p:cNvGrpSpPr>
          <p:nvPr/>
        </p:nvGrpSpPr>
        <p:grpSpPr bwMode="auto">
          <a:xfrm>
            <a:off x="685800" y="5105400"/>
            <a:ext cx="6789738" cy="1676400"/>
            <a:chOff x="432" y="3120"/>
            <a:chExt cx="4277" cy="1056"/>
          </a:xfrm>
        </p:grpSpPr>
        <p:grpSp>
          <p:nvGrpSpPr>
            <p:cNvPr id="80492" name="Group 620"/>
            <p:cNvGrpSpPr>
              <a:grpSpLocks/>
            </p:cNvGrpSpPr>
            <p:nvPr/>
          </p:nvGrpSpPr>
          <p:grpSpPr bwMode="auto">
            <a:xfrm>
              <a:off x="432" y="3120"/>
              <a:ext cx="4277" cy="1056"/>
              <a:chOff x="432" y="3024"/>
              <a:chExt cx="4277" cy="1056"/>
            </a:xfrm>
          </p:grpSpPr>
          <p:sp>
            <p:nvSpPr>
              <p:cNvPr id="80491" name="Rectangle 619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4272" cy="105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9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9876" name="Group 4"/>
              <p:cNvGrpSpPr>
                <a:grpSpLocks/>
              </p:cNvGrpSpPr>
              <p:nvPr/>
            </p:nvGrpSpPr>
            <p:grpSpPr bwMode="auto">
              <a:xfrm>
                <a:off x="1152" y="3024"/>
                <a:ext cx="3162" cy="1056"/>
                <a:chOff x="1911" y="2544"/>
                <a:chExt cx="3162" cy="1056"/>
              </a:xfrm>
            </p:grpSpPr>
            <p:grpSp>
              <p:nvGrpSpPr>
                <p:cNvPr id="79877" name="Group 5"/>
                <p:cNvGrpSpPr>
                  <a:grpSpLocks/>
                </p:cNvGrpSpPr>
                <p:nvPr/>
              </p:nvGrpSpPr>
              <p:grpSpPr bwMode="auto">
                <a:xfrm>
                  <a:off x="1911" y="2544"/>
                  <a:ext cx="1596" cy="1056"/>
                  <a:chOff x="1911" y="2544"/>
                  <a:chExt cx="1596" cy="1056"/>
                </a:xfrm>
              </p:grpSpPr>
              <p:grpSp>
                <p:nvGrpSpPr>
                  <p:cNvPr id="7987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7987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880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881" name="Oval 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882" name="AutoShape 1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883" name="AutoShape 1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884" name="AutoShape 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885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886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887" name="Oval 1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888" name="AutoShape 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889" name="AutoShape 1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890" name="AutoShape 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89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892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893" name="Oval 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894" name="AutoShape 2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895" name="AutoShape 2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896" name="AutoShap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89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898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899" name="Oval 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00" name="AutoShape 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01" name="AutoShape 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02" name="AutoShape 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990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178" y="2553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7990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05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06" name="Oval 3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07" name="AutoShape 3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08" name="AutoShape 3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09" name="AutoShape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1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11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12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13" name="AutoShape 4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14" name="AutoShape 4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15" name="AutoShape 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16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1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18" name="Oval 4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19" name="AutoShape 4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20" name="AutoShape 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21" name="AutoShape 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22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23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24" name="Oval 5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25" name="AutoShape 5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26" name="AutoShape 5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27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99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436" y="2544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79929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3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31" name="Oval 5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32" name="AutoShape 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33" name="AutoShape 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34" name="AutoShape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35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36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37" name="Oval 6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38" name="AutoShape 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39" name="AutoShape 6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40" name="AutoShape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41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4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43" name="Oval 7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44" name="AutoShape 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45" name="AutoShape 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46" name="AutoShape 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47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48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49" name="Oval 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50" name="AutoShape 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51" name="AutoShape 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52" name="AutoShape 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9953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697" y="2553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7995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55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56" name="Oval 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57" name="AutoShape 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58" name="AutoShape 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59" name="AutoShape 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60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61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62" name="Oval 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63" name="AutoShape 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64" name="AutoShape 9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65" name="AutoShape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66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67" name="Group 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68" name="Oval 9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69" name="AutoShape 9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70" name="AutoShape 9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71" name="AutoShape 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72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73" name="Group 1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74" name="Oval 10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75" name="AutoShape 1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76" name="AutoShape 10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77" name="AutoShape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997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946" y="2544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79979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80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81" name="Oval 1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82" name="AutoShape 11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83" name="AutoShape 11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84" name="AutoShape 1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85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86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87" name="Oval 11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88" name="AutoShape 1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89" name="AutoShape 11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90" name="AutoShape 1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91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92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93" name="Oval 1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94" name="AutoShape 12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995" name="AutoShape 12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996" name="AutoShape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997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79998" name="Group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79999" name="Oval 1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00" name="AutoShape 1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01" name="AutoShape 1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02" name="AutoShape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000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207" y="2544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004" name="Group 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05" name="Group 1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06" name="Oval 13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07" name="AutoShape 13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08" name="AutoShape 13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09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10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11" name="Group 1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12" name="Oval 1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13" name="AutoShape 14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14" name="AutoShape 14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15" name="AutoShape 1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16" name="Group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17" name="Group 1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18" name="Oval 14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19" name="AutoShape 14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20" name="AutoShape 1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21" name="AutoShape 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22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23" name="Group 1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24" name="Oval 15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25" name="AutoShape 15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26" name="AutoShape 15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27" name="AutoShape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0028" name="Group 156"/>
                <p:cNvGrpSpPr>
                  <a:grpSpLocks/>
                </p:cNvGrpSpPr>
                <p:nvPr/>
              </p:nvGrpSpPr>
              <p:grpSpPr bwMode="auto">
                <a:xfrm>
                  <a:off x="3477" y="2544"/>
                  <a:ext cx="1596" cy="1056"/>
                  <a:chOff x="1911" y="2544"/>
                  <a:chExt cx="1596" cy="1056"/>
                </a:xfrm>
              </p:grpSpPr>
              <p:grpSp>
                <p:nvGrpSpPr>
                  <p:cNvPr id="80029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030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31" name="Group 1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32" name="Oval 1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33" name="AutoShape 1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34" name="AutoShape 1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35" name="AutoShape 1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36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37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38" name="Oval 1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39" name="AutoShape 16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40" name="AutoShape 16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41" name="AutoShape 1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42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43" name="Group 1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44" name="Oval 1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45" name="AutoShape 1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46" name="AutoShape 17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47" name="AutoShape 1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48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49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50" name="Oval 1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51" name="AutoShape 1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52" name="AutoShape 1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53" name="AutoShape 1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0054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2178" y="2553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055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56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57" name="Oval 1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58" name="AutoShape 1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59" name="AutoShape 1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60" name="AutoShape 1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61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62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63" name="Oval 1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64" name="AutoShape 19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65" name="AutoShape 19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66" name="AutoShape 1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67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68" name="Group 1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69" name="Oval 19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70" name="AutoShape 19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71" name="AutoShape 19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72" name="AutoShape 2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73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74" name="Group 2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75" name="Oval 2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76" name="AutoShape 20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77" name="AutoShape 20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78" name="AutoShape 2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0079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2436" y="2544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080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81" name="Group 2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82" name="Oval 21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83" name="AutoShape 21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84" name="AutoShape 21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85" name="AutoShape 2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86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87" name="Group 2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88" name="Oval 2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89" name="AutoShape 21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90" name="AutoShape 21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91" name="AutoShape 2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92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93" name="Group 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094" name="Oval 22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95" name="AutoShape 22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096" name="AutoShape 2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097" name="AutoShape 2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098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099" name="Group 2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00" name="Oval 2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01" name="AutoShape 2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02" name="AutoShape 2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03" name="AutoShape 2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0104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2697" y="2553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105" name="Group 2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06" name="Group 2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07" name="Oval 23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08" name="AutoShape 23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09" name="AutoShape 23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10" name="AutoShape 2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11" name="Group 2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12" name="Group 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13" name="Oval 24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14" name="AutoShape 24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15" name="AutoShape 24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16" name="AutoShap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17" name="Group 2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18" name="Group 2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19" name="Oval 24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20" name="AutoShape 2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21" name="AutoShape 24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22" name="AutoShape 2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23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24" name="Group 2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25" name="Oval 25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26" name="AutoShape 25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27" name="AutoShape 25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28" name="AutoShape 2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0129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2946" y="2544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130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31" name="Group 2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32" name="Oval 2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33" name="AutoShape 2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34" name="AutoShape 2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35" name="AutoShape 2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36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37" name="Group 2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38" name="Oval 2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39" name="AutoShape 26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40" name="AutoShape 26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41" name="AutoShape 2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42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43" name="Group 2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44" name="Oval 2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45" name="AutoShape 2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46" name="AutoShape 27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47" name="AutoShape 2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48" name="Group 2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49" name="Group 2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50" name="Oval 2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51" name="AutoShape 2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52" name="AutoShape 2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53" name="AutoShape 2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0154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207" y="2544"/>
                    <a:ext cx="300" cy="1047"/>
                    <a:chOff x="1911" y="2547"/>
                    <a:chExt cx="300" cy="1047"/>
                  </a:xfrm>
                </p:grpSpPr>
                <p:grpSp>
                  <p:nvGrpSpPr>
                    <p:cNvPr id="80155" name="Group 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56" name="Group 2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57" name="Oval 2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58" name="AutoShape 2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59" name="AutoShape 2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60" name="AutoShape 2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61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811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62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63" name="Oval 2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64" name="AutoShape 29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65" name="AutoShape 29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66" name="AutoShape 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67" name="Group 2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3063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68" name="Group 2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69" name="Oval 29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70" name="AutoShape 29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71" name="AutoShape 29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72" name="AutoShape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173" name="Group 3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3" y="3327"/>
                      <a:ext cx="288" cy="267"/>
                      <a:chOff x="1920" y="2565"/>
                      <a:chExt cx="288" cy="267"/>
                    </a:xfrm>
                  </p:grpSpPr>
                  <p:grpSp>
                    <p:nvGrpSpPr>
                      <p:cNvPr id="80174" name="Group 3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65"/>
                        <a:ext cx="288" cy="267"/>
                        <a:chOff x="1920" y="2565"/>
                        <a:chExt cx="288" cy="267"/>
                      </a:xfrm>
                    </p:grpSpPr>
                    <p:sp>
                      <p:nvSpPr>
                        <p:cNvPr id="80175" name="Oval 3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1" y="2565"/>
                          <a:ext cx="267" cy="26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CCFF"/>
                            </a:gs>
                            <a:gs pos="100000">
                              <a:srgbClr val="99CCFF">
                                <a:gamma/>
                                <a:shade val="86275"/>
                                <a:invGamma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9CCFF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76" name="AutoShape 30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127" y="2601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177" name="AutoShape 30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0" y="2676"/>
                          <a:ext cx="45" cy="45"/>
                        </a:xfrm>
                        <a:prstGeom prst="flowChartConnector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0178" name="AutoShape 3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44" y="2662"/>
                        <a:ext cx="67" cy="67"/>
                      </a:xfrm>
                      <a:prstGeom prst="flowChartConnector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80489" name="Freeform 617"/>
              <p:cNvSpPr>
                <a:spLocks/>
              </p:cNvSpPr>
              <p:nvPr/>
            </p:nvSpPr>
            <p:spPr bwMode="auto">
              <a:xfrm>
                <a:off x="432" y="3024"/>
                <a:ext cx="4277" cy="2"/>
              </a:xfrm>
              <a:custGeom>
                <a:avLst/>
                <a:gdLst>
                  <a:gd name="T0" fmla="*/ 0 w 4277"/>
                  <a:gd name="T1" fmla="*/ 0 h 2"/>
                  <a:gd name="T2" fmla="*/ 4277 w 4277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77" h="2">
                    <a:moveTo>
                      <a:pt x="0" y="0"/>
                    </a:moveTo>
                    <a:lnTo>
                      <a:pt x="4277" y="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490" name="Freeform 618"/>
            <p:cNvSpPr>
              <a:spLocks/>
            </p:cNvSpPr>
            <p:nvPr/>
          </p:nvSpPr>
          <p:spPr bwMode="auto">
            <a:xfrm>
              <a:off x="439" y="4159"/>
              <a:ext cx="4265" cy="12"/>
            </a:xfrm>
            <a:custGeom>
              <a:avLst/>
              <a:gdLst>
                <a:gd name="T0" fmla="*/ 0 w 4265"/>
                <a:gd name="T1" fmla="*/ 0 h 12"/>
                <a:gd name="T2" fmla="*/ 4265 w 426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65" h="12">
                  <a:moveTo>
                    <a:pt x="0" y="0"/>
                  </a:moveTo>
                  <a:lnTo>
                    <a:pt x="4265" y="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80493" name="Rectangle 621"/>
          <p:cNvSpPr>
            <a:spLocks noChangeArrowheads="1"/>
          </p:cNvSpPr>
          <p:nvPr/>
        </p:nvSpPr>
        <p:spPr bwMode="auto">
          <a:xfrm>
            <a:off x="3179440" y="2998483"/>
            <a:ext cx="5713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geleidingselectronen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494" name="Rectangle 622"/>
          <p:cNvSpPr>
            <a:spLocks noChangeArrowheads="1"/>
          </p:cNvSpPr>
          <p:nvPr/>
        </p:nvSpPr>
        <p:spPr bwMode="auto">
          <a:xfrm>
            <a:off x="3207503" y="3974687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valentieelectronen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495" name="Rectangle 623"/>
          <p:cNvSpPr>
            <a:spLocks noChangeArrowheads="1"/>
          </p:cNvSpPr>
          <p:nvPr/>
        </p:nvSpPr>
        <p:spPr bwMode="auto">
          <a:xfrm>
            <a:off x="3202406" y="3486585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497" name="Rectangle 625"/>
          <p:cNvSpPr>
            <a:spLocks noChangeArrowheads="1"/>
          </p:cNvSpPr>
          <p:nvPr/>
        </p:nvSpPr>
        <p:spPr bwMode="auto">
          <a:xfrm>
            <a:off x="0" y="446278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koperdraad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bevat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heel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(&gt;10</a:t>
            </a:r>
            <a:r>
              <a:rPr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Actieknop: Verder of Volgende 3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" name="Rechte verbindingslijn met pijl 2"/>
          <p:cNvCxnSpPr/>
          <p:nvPr/>
        </p:nvCxnSpPr>
        <p:spPr>
          <a:xfrm flipV="1">
            <a:off x="1517650" y="1431239"/>
            <a:ext cx="1266825" cy="593122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Rechte verbindingslijn met pijl 330"/>
          <p:cNvCxnSpPr>
            <a:endCxn id="80483" idx="1"/>
          </p:cNvCxnSpPr>
          <p:nvPr/>
        </p:nvCxnSpPr>
        <p:spPr>
          <a:xfrm flipV="1">
            <a:off x="1828800" y="2283891"/>
            <a:ext cx="914400" cy="1"/>
          </a:xfrm>
          <a:prstGeom prst="straightConnector1">
            <a:avLst/>
          </a:prstGeom>
          <a:ln w="444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Rechte verbindingslijn met pijl 331"/>
          <p:cNvCxnSpPr>
            <a:endCxn id="80484" idx="1"/>
          </p:cNvCxnSpPr>
          <p:nvPr/>
        </p:nvCxnSpPr>
        <p:spPr>
          <a:xfrm>
            <a:off x="851334" y="2546351"/>
            <a:ext cx="1826172" cy="225641"/>
          </a:xfrm>
          <a:prstGeom prst="straightConnector1">
            <a:avLst/>
          </a:prstGeom>
          <a:ln w="444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167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  <p:bldP spid="80483" grpId="0" autoUpdateAnimBg="0"/>
      <p:bldP spid="80484" grpId="0" autoUpdateAnimBg="0"/>
      <p:bldP spid="80493" grpId="0" autoUpdateAnimBg="0"/>
      <p:bldP spid="80494" grpId="0" autoUpdateAnimBg="0"/>
      <p:bldP spid="80495" grpId="0" autoUpdateAnimBg="0"/>
      <p:bldP spid="8049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kstvak 117"/>
          <p:cNvSpPr txBox="1"/>
          <p:nvPr/>
        </p:nvSpPr>
        <p:spPr>
          <a:xfrm>
            <a:off x="2899134" y="5694326"/>
            <a:ext cx="478309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smtClean="0"/>
              <a:t> naar een knooppunt toe, dan +,</a:t>
            </a:r>
          </a:p>
          <a:p>
            <a:r>
              <a:rPr lang="nl-NL" sz="2400" smtClean="0"/>
              <a:t>van een knooppunt weg, dan -.</a:t>
            </a:r>
            <a:endParaRPr lang="nl-NL" sz="2400"/>
          </a:p>
        </p:txBody>
      </p:sp>
      <p:sp>
        <p:nvSpPr>
          <p:cNvPr id="114" name="Tekstvak 113"/>
          <p:cNvSpPr txBox="1"/>
          <p:nvPr/>
        </p:nvSpPr>
        <p:spPr>
          <a:xfrm>
            <a:off x="2068502" y="6294491"/>
            <a:ext cx="27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nl-NL" sz="24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5  +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 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66" y="89251"/>
            <a:ext cx="9131192" cy="523220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stroomwet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 1/2: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5766" y="3753367"/>
            <a:ext cx="2136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2400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l-NL" sz="2400" kern="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15766" y="659031"/>
            <a:ext cx="910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Bereken de stroomsterkte in elke draad (1 t/m 6) met de stroomwet van </a:t>
            </a:r>
            <a:r>
              <a:rPr lang="nl-NL" sz="2400" err="1" smtClean="0"/>
              <a:t>Kirchhoff</a:t>
            </a:r>
            <a:r>
              <a:rPr lang="nl-NL" sz="2400" smtClean="0"/>
              <a:t>.</a:t>
            </a:r>
            <a:endParaRPr lang="nl-NL" sz="2400"/>
          </a:p>
        </p:txBody>
      </p:sp>
      <p:sp>
        <p:nvSpPr>
          <p:cNvPr id="95" name="Tekstvak 94"/>
          <p:cNvSpPr txBox="1"/>
          <p:nvPr/>
        </p:nvSpPr>
        <p:spPr>
          <a:xfrm>
            <a:off x="15766" y="1536588"/>
            <a:ext cx="518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In elk knooppunt komen drie draden</a:t>
            </a:r>
          </a:p>
          <a:p>
            <a:r>
              <a:rPr lang="nl-NL" sz="2400" smtClean="0"/>
              <a:t>samen.</a:t>
            </a:r>
            <a:endParaRPr lang="nl-NL" sz="2400"/>
          </a:p>
        </p:txBody>
      </p:sp>
      <p:sp>
        <p:nvSpPr>
          <p:cNvPr id="96" name="Tekstvak 95"/>
          <p:cNvSpPr txBox="1"/>
          <p:nvPr/>
        </p:nvSpPr>
        <p:spPr>
          <a:xfrm>
            <a:off x="15766" y="2367585"/>
            <a:ext cx="458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Zoek een knooppunt waar twee </a:t>
            </a:r>
          </a:p>
          <a:p>
            <a:r>
              <a:rPr lang="nl-NL" sz="2400" smtClean="0"/>
              <a:t>stroomwaarden bekend zijn.</a:t>
            </a:r>
            <a:endParaRPr lang="nl-NL" sz="2400"/>
          </a:p>
        </p:txBody>
      </p:sp>
      <p:sp>
        <p:nvSpPr>
          <p:cNvPr id="97" name="Tekstvak 96"/>
          <p:cNvSpPr txBox="1"/>
          <p:nvPr/>
        </p:nvSpPr>
        <p:spPr>
          <a:xfrm>
            <a:off x="15766" y="324514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Dat is in bijvoorbeeld in K</a:t>
            </a:r>
            <a:r>
              <a:rPr lang="nl-NL" sz="2400" baseline="-25000" smtClean="0"/>
              <a:t>2</a:t>
            </a:r>
            <a:r>
              <a:rPr lang="nl-NL" sz="2400"/>
              <a:t>.</a:t>
            </a:r>
            <a:endParaRPr lang="nl-NL" sz="2400" baseline="-25000"/>
          </a:p>
        </p:txBody>
      </p:sp>
      <p:sp>
        <p:nvSpPr>
          <p:cNvPr id="98" name="Tekstvak 97"/>
          <p:cNvSpPr txBox="1"/>
          <p:nvPr/>
        </p:nvSpPr>
        <p:spPr>
          <a:xfrm>
            <a:off x="15766" y="4261592"/>
            <a:ext cx="269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97 +1+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 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9" name="Tekstvak 98"/>
          <p:cNvSpPr txBox="1"/>
          <p:nvPr/>
        </p:nvSpPr>
        <p:spPr>
          <a:xfrm>
            <a:off x="2443661" y="4280549"/>
            <a:ext cx="23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- 98 mA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15766" y="476981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Kijk nu bijvoorbeeld bij K</a:t>
            </a:r>
            <a:r>
              <a:rPr lang="nl-NL" sz="2400" baseline="-25000" smtClean="0"/>
              <a:t>4</a:t>
            </a:r>
            <a:r>
              <a:rPr lang="nl-NL" sz="2400" smtClean="0"/>
              <a:t>.</a:t>
            </a:r>
            <a:endParaRPr lang="nl-NL" sz="2400" baseline="-25000"/>
          </a:p>
        </p:txBody>
      </p:sp>
      <p:sp>
        <p:nvSpPr>
          <p:cNvPr id="101" name="Tekstvak 100"/>
          <p:cNvSpPr txBox="1"/>
          <p:nvPr/>
        </p:nvSpPr>
        <p:spPr>
          <a:xfrm>
            <a:off x="2420823" y="5282073"/>
            <a:ext cx="23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4 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-4 -1 = 0 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4369241" y="5282073"/>
            <a:ext cx="23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5 mA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3" name="Tekstvak 102"/>
          <p:cNvSpPr txBox="1"/>
          <p:nvPr/>
        </p:nvSpPr>
        <p:spPr>
          <a:xfrm>
            <a:off x="15766" y="57862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Kijk nu bij K</a:t>
            </a:r>
            <a:r>
              <a:rPr lang="nl-NL" sz="2400" baseline="-25000" smtClean="0"/>
              <a:t>1</a:t>
            </a:r>
            <a:r>
              <a:rPr lang="nl-NL" sz="2400" smtClean="0"/>
              <a:t>:</a:t>
            </a:r>
            <a:endParaRPr lang="nl-NL" sz="2400" baseline="-25000"/>
          </a:p>
        </p:txBody>
      </p:sp>
      <p:sp>
        <p:nvSpPr>
          <p:cNvPr id="104" name="Tekstvak 103"/>
          <p:cNvSpPr txBox="1"/>
          <p:nvPr/>
        </p:nvSpPr>
        <p:spPr>
          <a:xfrm>
            <a:off x="4511135" y="5786267"/>
            <a:ext cx="30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-97 -5 = 0 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5" name="Tekstvak 104"/>
          <p:cNvSpPr txBox="1"/>
          <p:nvPr/>
        </p:nvSpPr>
        <p:spPr>
          <a:xfrm>
            <a:off x="6649568" y="5786267"/>
            <a:ext cx="240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102 mA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6" name="Tekstvak 105"/>
          <p:cNvSpPr txBox="1"/>
          <p:nvPr/>
        </p:nvSpPr>
        <p:spPr>
          <a:xfrm>
            <a:off x="15766" y="6294491"/>
            <a:ext cx="213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Kijk nu bij K</a:t>
            </a:r>
            <a:r>
              <a:rPr lang="nl-NL" sz="2400" baseline="-25000" smtClean="0"/>
              <a:t>3</a:t>
            </a:r>
            <a:r>
              <a:rPr lang="nl-NL" sz="2400" smtClean="0"/>
              <a:t>:</a:t>
            </a:r>
            <a:endParaRPr lang="nl-NL" sz="2400" baseline="-25000"/>
          </a:p>
        </p:txBody>
      </p:sp>
      <p:sp>
        <p:nvSpPr>
          <p:cNvPr id="107" name="Tekstvak 106"/>
          <p:cNvSpPr txBox="1"/>
          <p:nvPr/>
        </p:nvSpPr>
        <p:spPr>
          <a:xfrm>
            <a:off x="4455859" y="6294491"/>
            <a:ext cx="30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+98 +4 +I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" name="Tekstvak 107"/>
          <p:cNvSpPr txBox="1"/>
          <p:nvPr/>
        </p:nvSpPr>
        <p:spPr>
          <a:xfrm>
            <a:off x="6831664" y="6294491"/>
            <a:ext cx="19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7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= -102 mA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0" name="Groep 59"/>
          <p:cNvGrpSpPr/>
          <p:nvPr/>
        </p:nvGrpSpPr>
        <p:grpSpPr>
          <a:xfrm>
            <a:off x="4998596" y="957932"/>
            <a:ext cx="4290256" cy="3891019"/>
            <a:chOff x="4998596" y="957932"/>
            <a:chExt cx="4290256" cy="3891019"/>
          </a:xfrm>
        </p:grpSpPr>
        <p:grpSp>
          <p:nvGrpSpPr>
            <p:cNvPr id="54" name="Groep 53"/>
            <p:cNvGrpSpPr/>
            <p:nvPr/>
          </p:nvGrpSpPr>
          <p:grpSpPr>
            <a:xfrm>
              <a:off x="4998596" y="957932"/>
              <a:ext cx="4290256" cy="3891019"/>
              <a:chOff x="4998596" y="957932"/>
              <a:chExt cx="4290256" cy="3891019"/>
            </a:xfrm>
          </p:grpSpPr>
          <p:cxnSp>
            <p:nvCxnSpPr>
              <p:cNvPr id="73" name="Rechte verbindingslijn met pijl 72"/>
              <p:cNvCxnSpPr/>
              <p:nvPr/>
            </p:nvCxnSpPr>
            <p:spPr>
              <a:xfrm rot="5400000">
                <a:off x="7264118" y="2978800"/>
                <a:ext cx="0" cy="4320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ep 51"/>
              <p:cNvGrpSpPr/>
              <p:nvPr/>
            </p:nvGrpSpPr>
            <p:grpSpPr>
              <a:xfrm>
                <a:off x="4998596" y="957932"/>
                <a:ext cx="4290256" cy="3891019"/>
                <a:chOff x="4998596" y="957932"/>
                <a:chExt cx="4290256" cy="3891019"/>
              </a:xfrm>
            </p:grpSpPr>
            <p:grpSp>
              <p:nvGrpSpPr>
                <p:cNvPr id="40" name="Groep 39"/>
                <p:cNvGrpSpPr/>
                <p:nvPr/>
              </p:nvGrpSpPr>
              <p:grpSpPr>
                <a:xfrm>
                  <a:off x="4998596" y="1411928"/>
                  <a:ext cx="4290256" cy="3021198"/>
                  <a:chOff x="5108958" y="1411928"/>
                  <a:chExt cx="4290256" cy="3021198"/>
                </a:xfrm>
              </p:grpSpPr>
              <p:grpSp>
                <p:nvGrpSpPr>
                  <p:cNvPr id="39" name="Groep 38"/>
                  <p:cNvGrpSpPr/>
                  <p:nvPr/>
                </p:nvGrpSpPr>
                <p:grpSpPr>
                  <a:xfrm>
                    <a:off x="5108958" y="1411928"/>
                    <a:ext cx="3222591" cy="3021198"/>
                    <a:chOff x="5108958" y="1411928"/>
                    <a:chExt cx="3222591" cy="3021198"/>
                  </a:xfrm>
                </p:grpSpPr>
                <p:grpSp>
                  <p:nvGrpSpPr>
                    <p:cNvPr id="37" name="Groep 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08958" y="1411928"/>
                      <a:ext cx="3171442" cy="3021198"/>
                      <a:chOff x="1100951" y="4426808"/>
                      <a:chExt cx="2078465" cy="1980000"/>
                    </a:xfrm>
                  </p:grpSpPr>
                  <p:grpSp>
                    <p:nvGrpSpPr>
                      <p:cNvPr id="36" name="Groep 35"/>
                      <p:cNvGrpSpPr/>
                      <p:nvPr/>
                    </p:nvGrpSpPr>
                    <p:grpSpPr>
                      <a:xfrm>
                        <a:off x="1100951" y="5356972"/>
                        <a:ext cx="469793" cy="66365"/>
                        <a:chOff x="848695" y="5404270"/>
                        <a:chExt cx="469793" cy="66365"/>
                      </a:xfrm>
                    </p:grpSpPr>
                    <p:cxnSp>
                      <p:nvCxnSpPr>
                        <p:cNvPr id="55" name="Rechte verbindingslijn 54"/>
                        <p:cNvCxnSpPr/>
                        <p:nvPr/>
                      </p:nvCxnSpPr>
                      <p:spPr>
                        <a:xfrm>
                          <a:off x="848695" y="5404270"/>
                          <a:ext cx="469793" cy="0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Rechte verbindingslijn 55"/>
                        <p:cNvCxnSpPr/>
                        <p:nvPr/>
                      </p:nvCxnSpPr>
                      <p:spPr>
                        <a:xfrm>
                          <a:off x="970354" y="5470635"/>
                          <a:ext cx="234897" cy="0"/>
                        </a:xfrm>
                        <a:prstGeom prst="line">
                          <a:avLst/>
                        </a:prstGeom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4" name="Groep 33"/>
                      <p:cNvGrpSpPr/>
                      <p:nvPr/>
                    </p:nvGrpSpPr>
                    <p:grpSpPr>
                      <a:xfrm>
                        <a:off x="1355825" y="4426808"/>
                        <a:ext cx="1823591" cy="1980000"/>
                        <a:chOff x="1087803" y="4426808"/>
                        <a:chExt cx="1823591" cy="1980000"/>
                      </a:xfrm>
                    </p:grpSpPr>
                    <p:cxnSp>
                      <p:nvCxnSpPr>
                        <p:cNvPr id="65" name="Gebogen verbindingslijn 64"/>
                        <p:cNvCxnSpPr>
                          <a:cxnSpLocks noChangeAspect="1"/>
                        </p:cNvCxnSpPr>
                        <p:nvPr/>
                      </p:nvCxnSpPr>
                      <p:spPr>
                        <a:xfrm rot="5400000">
                          <a:off x="979516" y="4671268"/>
                          <a:ext cx="902392" cy="685818"/>
                        </a:xfrm>
                        <a:prstGeom prst="bentConnector3">
                          <a:avLst>
                            <a:gd name="adj1" fmla="val 203743"/>
                          </a:avLst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Gebogen verbindingslijn 20"/>
                        <p:cNvCxnSpPr/>
                        <p:nvPr/>
                      </p:nvCxnSpPr>
                      <p:spPr>
                        <a:xfrm rot="5400000">
                          <a:off x="981621" y="4553875"/>
                          <a:ext cx="900000" cy="684000"/>
                        </a:xfrm>
                        <a:prstGeom prst="bentConnector3">
                          <a:avLst>
                            <a:gd name="adj1" fmla="val -1848"/>
                          </a:avLst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8" name="Groep 17"/>
                        <p:cNvGrpSpPr/>
                        <p:nvPr/>
                      </p:nvGrpSpPr>
                      <p:grpSpPr>
                        <a:xfrm>
                          <a:off x="1671145" y="4426808"/>
                          <a:ext cx="1240249" cy="1980000"/>
                          <a:chOff x="1671145" y="4426808"/>
                          <a:chExt cx="1240249" cy="1980000"/>
                        </a:xfrm>
                      </p:grpSpPr>
                      <p:sp>
                        <p:nvSpPr>
                          <p:cNvPr id="9" name="Rechthoek 8"/>
                          <p:cNvSpPr/>
                          <p:nvPr/>
                        </p:nvSpPr>
                        <p:spPr>
                          <a:xfrm>
                            <a:off x="1773535" y="4426808"/>
                            <a:ext cx="1066828" cy="1980000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grpSp>
                        <p:nvGrpSpPr>
                          <p:cNvPr id="16" name="Groep 15"/>
                          <p:cNvGrpSpPr/>
                          <p:nvPr/>
                        </p:nvGrpSpPr>
                        <p:grpSpPr>
                          <a:xfrm>
                            <a:off x="1671145" y="4666593"/>
                            <a:ext cx="1240249" cy="1576114"/>
                            <a:chOff x="1671145" y="4666593"/>
                            <a:chExt cx="1240249" cy="1576114"/>
                          </a:xfrm>
                        </p:grpSpPr>
                        <p:cxnSp>
                          <p:nvCxnSpPr>
                            <p:cNvPr id="15" name="Rechte verbindingslijn 14"/>
                            <p:cNvCxnSpPr>
                              <a:stCxn id="9" idx="1"/>
                              <a:endCxn id="9" idx="3"/>
                            </p:cNvCxnSpPr>
                            <p:nvPr/>
                          </p:nvCxnSpPr>
                          <p:spPr>
                            <a:xfrm>
                              <a:off x="1773535" y="5416808"/>
                              <a:ext cx="1066828" cy="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6" name="Groep 5"/>
                            <p:cNvGrpSpPr/>
                            <p:nvPr/>
                          </p:nvGrpSpPr>
                          <p:grpSpPr>
                            <a:xfrm>
                              <a:off x="1671145" y="4666593"/>
                              <a:ext cx="1240249" cy="1576114"/>
                              <a:chOff x="1671145" y="4666593"/>
                              <a:chExt cx="1240249" cy="1576114"/>
                            </a:xfrm>
                          </p:grpSpPr>
                          <p:sp>
                            <p:nvSpPr>
                              <p:cNvPr id="45" name="Rechthoek 44"/>
                              <p:cNvSpPr/>
                              <p:nvPr/>
                            </p:nvSpPr>
                            <p:spPr>
                              <a:xfrm>
                                <a:off x="1671145" y="5670331"/>
                                <a:ext cx="173421" cy="5461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nl-NL"/>
                              </a:p>
                            </p:txBody>
                          </p:sp>
                          <p:sp>
                            <p:nvSpPr>
                              <p:cNvPr id="46" name="Rechthoek 45"/>
                              <p:cNvSpPr/>
                              <p:nvPr/>
                            </p:nvSpPr>
                            <p:spPr>
                              <a:xfrm>
                                <a:off x="2737973" y="4692865"/>
                                <a:ext cx="173421" cy="5461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nl-NL"/>
                              </a:p>
                            </p:txBody>
                          </p:sp>
                          <p:sp>
                            <p:nvSpPr>
                              <p:cNvPr id="50" name="Rechthoek 49"/>
                              <p:cNvSpPr/>
                              <p:nvPr/>
                            </p:nvSpPr>
                            <p:spPr>
                              <a:xfrm>
                                <a:off x="2737973" y="5696603"/>
                                <a:ext cx="173421" cy="5461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nl-NL"/>
                              </a:p>
                            </p:txBody>
                          </p:sp>
                          <p:sp>
                            <p:nvSpPr>
                              <p:cNvPr id="51" name="Rechthoek 50"/>
                              <p:cNvSpPr/>
                              <p:nvPr/>
                            </p:nvSpPr>
                            <p:spPr>
                              <a:xfrm rot="5400000">
                                <a:off x="2202187" y="5170650"/>
                                <a:ext cx="173421" cy="5461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nl-NL"/>
                              </a:p>
                            </p:txBody>
                          </p:sp>
                          <p:sp>
                            <p:nvSpPr>
                              <p:cNvPr id="4" name="Rechthoek 3"/>
                              <p:cNvSpPr/>
                              <p:nvPr/>
                            </p:nvSpPr>
                            <p:spPr>
                              <a:xfrm>
                                <a:off x="1671145" y="4666593"/>
                                <a:ext cx="173421" cy="5461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nl-NL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sp>
                  <p:nvSpPr>
                    <p:cNvPr id="72" name="Tekstvak 71"/>
                    <p:cNvSpPr txBox="1"/>
                    <p:nvPr/>
                  </p:nvSpPr>
                  <p:spPr>
                    <a:xfrm>
                      <a:off x="6356424" y="1939503"/>
                      <a:ext cx="34684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sp>
                  <p:nvSpPr>
                    <p:cNvPr id="75" name="Tekstvak 74"/>
                    <p:cNvSpPr txBox="1"/>
                    <p:nvPr/>
                  </p:nvSpPr>
                  <p:spPr>
                    <a:xfrm>
                      <a:off x="7984707" y="3543500"/>
                      <a:ext cx="34684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sp>
                  <p:nvSpPr>
                    <p:cNvPr id="76" name="Tekstvak 75"/>
                    <p:cNvSpPr txBox="1"/>
                    <p:nvPr/>
                  </p:nvSpPr>
                  <p:spPr>
                    <a:xfrm>
                      <a:off x="7943139" y="1939503"/>
                      <a:ext cx="34684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sp>
                  <p:nvSpPr>
                    <p:cNvPr id="77" name="Tekstvak 76"/>
                    <p:cNvSpPr txBox="1"/>
                    <p:nvPr/>
                  </p:nvSpPr>
                  <p:spPr>
                    <a:xfrm>
                      <a:off x="6356424" y="3543500"/>
                      <a:ext cx="34684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sp>
                  <p:nvSpPr>
                    <p:cNvPr id="78" name="Tekstvak 77"/>
                    <p:cNvSpPr txBox="1"/>
                    <p:nvPr/>
                  </p:nvSpPr>
                  <p:spPr>
                    <a:xfrm>
                      <a:off x="7157138" y="2748901"/>
                      <a:ext cx="34684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80" name="Tekstvak 79"/>
                  <p:cNvSpPr txBox="1"/>
                  <p:nvPr/>
                </p:nvSpPr>
                <p:spPr>
                  <a:xfrm>
                    <a:off x="6589508" y="1916313"/>
                    <a:ext cx="11694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97 mA</a:t>
                    </a:r>
                    <a:endParaRPr lang="nl-NL" sz="2400" baseline="-2500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81" name="Tekstvak 80"/>
                  <p:cNvSpPr txBox="1"/>
                  <p:nvPr/>
                </p:nvSpPr>
                <p:spPr>
                  <a:xfrm>
                    <a:off x="6887715" y="2435155"/>
                    <a:ext cx="11694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 mA</a:t>
                    </a:r>
                    <a:endParaRPr lang="nl-NL" sz="2400" baseline="-2500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82" name="Tekstvak 81"/>
                  <p:cNvSpPr txBox="1"/>
                  <p:nvPr/>
                </p:nvSpPr>
                <p:spPr>
                  <a:xfrm>
                    <a:off x="8229738" y="3535631"/>
                    <a:ext cx="11694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4 mA</a:t>
                    </a:r>
                    <a:endParaRPr lang="nl-NL" sz="2400" baseline="-2500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sp>
              <p:nvSpPr>
                <p:cNvPr id="83" name="Tekstvak 82"/>
                <p:cNvSpPr txBox="1"/>
                <p:nvPr/>
              </p:nvSpPr>
              <p:spPr>
                <a:xfrm>
                  <a:off x="6241755" y="957932"/>
                  <a:ext cx="5847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</a:t>
                  </a:r>
                  <a:r>
                    <a:rPr lang="nl-NL" sz="2400" baseline="-250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endParaRPr lang="nl-NL" sz="2400" baseline="-25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87" name="Tekstvak 86"/>
                <p:cNvSpPr txBox="1"/>
                <p:nvPr/>
              </p:nvSpPr>
              <p:spPr>
                <a:xfrm>
                  <a:off x="5958026" y="2634207"/>
                  <a:ext cx="5847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</a:t>
                  </a:r>
                  <a:r>
                    <a:rPr lang="nl-NL" sz="2400" baseline="-250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endParaRPr lang="nl-NL" sz="2400" baseline="-25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88" name="Tekstvak 87"/>
                <p:cNvSpPr txBox="1"/>
                <p:nvPr/>
              </p:nvSpPr>
              <p:spPr>
                <a:xfrm>
                  <a:off x="6241755" y="4387286"/>
                  <a:ext cx="5847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</a:t>
                  </a:r>
                  <a:r>
                    <a:rPr lang="nl-NL" sz="2400" baseline="-250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</a:t>
                  </a:r>
                  <a:endParaRPr lang="nl-NL" sz="2400" baseline="-25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90" name="Tekstvak 89"/>
                <p:cNvSpPr txBox="1"/>
                <p:nvPr/>
              </p:nvSpPr>
              <p:spPr>
                <a:xfrm>
                  <a:off x="8014357" y="2677960"/>
                  <a:ext cx="5847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</a:t>
                  </a:r>
                  <a:r>
                    <a:rPr lang="nl-NL" sz="2400" baseline="-250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4</a:t>
                  </a:r>
                  <a:endParaRPr lang="nl-NL" sz="2400" baseline="-25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cxnSp>
            <p:nvCxnSpPr>
              <p:cNvPr id="92" name="Rechte verbindingslijn met pijl 91"/>
              <p:cNvCxnSpPr/>
              <p:nvPr/>
            </p:nvCxnSpPr>
            <p:spPr>
              <a:xfrm rot="21600000">
                <a:off x="6135752" y="1986531"/>
                <a:ext cx="0" cy="4320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chte verbindingslijn met pijl 92"/>
              <p:cNvCxnSpPr/>
              <p:nvPr/>
            </p:nvCxnSpPr>
            <p:spPr>
              <a:xfrm rot="21600000">
                <a:off x="7767423" y="3538353"/>
                <a:ext cx="0" cy="4320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met pijl 93"/>
              <p:cNvCxnSpPr/>
              <p:nvPr/>
            </p:nvCxnSpPr>
            <p:spPr>
              <a:xfrm rot="21600000">
                <a:off x="8296495" y="1994480"/>
                <a:ext cx="0" cy="4320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vak 108"/>
            <p:cNvSpPr txBox="1"/>
            <p:nvPr/>
          </p:nvSpPr>
          <p:spPr>
            <a:xfrm>
              <a:off x="5753073" y="1007669"/>
              <a:ext cx="346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nl-NL" sz="2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0" name="Tekstvak 109"/>
            <p:cNvSpPr txBox="1"/>
            <p:nvPr/>
          </p:nvSpPr>
          <p:spPr>
            <a:xfrm>
              <a:off x="5715433" y="4374513"/>
              <a:ext cx="346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7</a:t>
              </a:r>
              <a:endParaRPr lang="nl-NL" sz="2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11" name="Tekstvak 110"/>
          <p:cNvSpPr txBox="1"/>
          <p:nvPr/>
        </p:nvSpPr>
        <p:spPr>
          <a:xfrm>
            <a:off x="1562790" y="3721033"/>
            <a:ext cx="300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nl-NL" sz="24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6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+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 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Tekstvak 111"/>
          <p:cNvSpPr txBox="1"/>
          <p:nvPr/>
        </p:nvSpPr>
        <p:spPr>
          <a:xfrm>
            <a:off x="15766" y="5278042"/>
            <a:ext cx="23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+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+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3" name="Tekstvak 112"/>
          <p:cNvSpPr txBox="1"/>
          <p:nvPr/>
        </p:nvSpPr>
        <p:spPr>
          <a:xfrm>
            <a:off x="1989673" y="5786268"/>
            <a:ext cx="274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+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+ I</a:t>
            </a:r>
            <a:r>
              <a:rPr lang="nl-NL" sz="24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nl-NL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=  0 →</a:t>
            </a:r>
            <a:endParaRPr lang="nl-NL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15" name="Groep 114"/>
          <p:cNvGrpSpPr/>
          <p:nvPr/>
        </p:nvGrpSpPr>
        <p:grpSpPr>
          <a:xfrm>
            <a:off x="-170766" y="642612"/>
            <a:ext cx="9463299" cy="6262033"/>
            <a:chOff x="319006" y="353328"/>
            <a:chExt cx="8446628" cy="5760121"/>
          </a:xfrm>
        </p:grpSpPr>
        <p:sp>
          <p:nvSpPr>
            <p:cNvPr id="116" name="Rechthoek 115"/>
            <p:cNvSpPr>
              <a:spLocks/>
            </p:cNvSpPr>
            <p:nvPr/>
          </p:nvSpPr>
          <p:spPr>
            <a:xfrm>
              <a:off x="319006" y="353328"/>
              <a:ext cx="8446628" cy="5760121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Tekstvak 116"/>
            <p:cNvSpPr txBox="1"/>
            <p:nvPr/>
          </p:nvSpPr>
          <p:spPr>
            <a:xfrm>
              <a:off x="2396791" y="2796079"/>
              <a:ext cx="4319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smtClean="0"/>
                <a:t>Deze stof is alleen voor vwo</a:t>
              </a:r>
              <a:r>
                <a:rPr lang="nl-NL" smtClean="0"/>
                <a:t>.</a:t>
              </a:r>
              <a:endParaRPr lang="nl-NL"/>
            </a:p>
          </p:txBody>
        </p:sp>
      </p:grp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84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/>
      <p:bldP spid="97282" grpId="0"/>
      <p:bldP spid="47" grpId="0"/>
      <p:bldP spid="4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1" grpId="0"/>
      <p:bldP spid="112" grpId="0"/>
      <p:bldP spid="1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kstvak 73"/>
          <p:cNvSpPr txBox="1"/>
          <p:nvPr/>
        </p:nvSpPr>
        <p:spPr>
          <a:xfrm>
            <a:off x="2551893" y="5189228"/>
            <a:ext cx="307062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U</a:t>
            </a:r>
            <a:r>
              <a:rPr lang="nl-NL" sz="2400" baseline="-25000" smtClean="0"/>
              <a:t>1</a:t>
            </a:r>
            <a:r>
              <a:rPr lang="nl-NL" sz="2400" smtClean="0"/>
              <a:t> = - 4,0 V want in een weerstand neemt de spanning af.</a:t>
            </a:r>
            <a:endParaRPr lang="nl-NL" sz="240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31192" cy="536028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spanningswet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 1/ 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0076" y="3055352"/>
            <a:ext cx="9123924" cy="46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2400" kern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nl-NL" sz="2400" kern="0" baseline="-2500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                                         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276" y="571580"/>
            <a:ext cx="9130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in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stroomkring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endParaRPr lang="en-US" altLang="nl-NL" sz="2400" kern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spanningsverschil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20076" y="1419766"/>
            <a:ext cx="57679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 in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C).</a:t>
            </a:r>
          </a:p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–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spanning toe (A).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10635" y="3747483"/>
            <a:ext cx="1947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10635" y="4172871"/>
            <a:ext cx="9120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spanningswet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10635" y="4855771"/>
            <a:ext cx="564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0635" y="5570203"/>
            <a:ext cx="564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-4,0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 = 0.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0635" y="6237336"/>
            <a:ext cx="8222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- 8,0 V,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afname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5724928" y="4492625"/>
            <a:ext cx="3040951" cy="1949784"/>
            <a:chOff x="5251948" y="2616471"/>
            <a:chExt cx="3040951" cy="1949784"/>
          </a:xfrm>
        </p:grpSpPr>
        <p:grpSp>
          <p:nvGrpSpPr>
            <p:cNvPr id="38" name="Groep 37"/>
            <p:cNvGrpSpPr/>
            <p:nvPr/>
          </p:nvGrpSpPr>
          <p:grpSpPr>
            <a:xfrm>
              <a:off x="5251948" y="2616471"/>
              <a:ext cx="3040951" cy="1949784"/>
              <a:chOff x="756284" y="1597191"/>
              <a:chExt cx="3040951" cy="1949784"/>
            </a:xfrm>
          </p:grpSpPr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1449518" y="1597191"/>
                <a:ext cx="200853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altLang="nl-NL" sz="2400" baseline="-2500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tot</a:t>
                </a:r>
                <a:r>
                  <a:rPr lang="en-US" alt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= 12 V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Groep 39"/>
              <p:cNvGrpSpPr/>
              <p:nvPr/>
            </p:nvGrpSpPr>
            <p:grpSpPr>
              <a:xfrm>
                <a:off x="756284" y="1865869"/>
                <a:ext cx="3040951" cy="1681106"/>
                <a:chOff x="1091773" y="2681288"/>
                <a:chExt cx="6910815" cy="3589752"/>
              </a:xfrm>
            </p:grpSpPr>
            <p:grpSp>
              <p:nvGrpSpPr>
                <p:cNvPr id="41" name="Group 5"/>
                <p:cNvGrpSpPr>
                  <a:grpSpLocks/>
                </p:cNvGrpSpPr>
                <p:nvPr/>
              </p:nvGrpSpPr>
              <p:grpSpPr bwMode="auto">
                <a:xfrm>
                  <a:off x="1143000" y="2681288"/>
                  <a:ext cx="6859588" cy="2628900"/>
                  <a:chOff x="720" y="1728"/>
                  <a:chExt cx="4321" cy="1656"/>
                </a:xfrm>
              </p:grpSpPr>
              <p:grpSp>
                <p:nvGrpSpPr>
                  <p:cNvPr id="4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592" y="1728"/>
                    <a:ext cx="480" cy="787"/>
                    <a:chOff x="2592" y="1728"/>
                    <a:chExt cx="480" cy="787"/>
                  </a:xfrm>
                </p:grpSpPr>
                <p:sp>
                  <p:nvSpPr>
                    <p:cNvPr id="71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592" y="1872"/>
                      <a:ext cx="1" cy="324"/>
                    </a:xfrm>
                    <a:custGeom>
                      <a:avLst/>
                      <a:gdLst>
                        <a:gd name="T0" fmla="*/ 0 w 1"/>
                        <a:gd name="T1" fmla="*/ 0 h 324"/>
                        <a:gd name="T2" fmla="*/ 0 w 1"/>
                        <a:gd name="T3" fmla="*/ 324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24">
                          <a:moveTo>
                            <a:pt x="0" y="0"/>
                          </a:moveTo>
                          <a:lnTo>
                            <a:pt x="0" y="324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688" y="1938"/>
                      <a:ext cx="1" cy="159"/>
                    </a:xfrm>
                    <a:custGeom>
                      <a:avLst/>
                      <a:gdLst>
                        <a:gd name="T0" fmla="*/ 0 w 1"/>
                        <a:gd name="T1" fmla="*/ 0 h 159"/>
                        <a:gd name="T2" fmla="*/ 0 w 1"/>
                        <a:gd name="T3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59">
                          <a:moveTo>
                            <a:pt x="0" y="0"/>
                          </a:moveTo>
                          <a:lnTo>
                            <a:pt x="0" y="159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6" y="1728"/>
                      <a:ext cx="336" cy="7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3200" b="1">
                          <a:solidFill>
                            <a:srgbClr val="000000"/>
                          </a:solidFill>
                        </a:rPr>
                        <a:t> </a:t>
                      </a:r>
                      <a:endParaRPr lang="nl-NL" altLang="nl-NL" sz="32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20" y="2004"/>
                    <a:ext cx="4321" cy="1380"/>
                    <a:chOff x="720" y="2004"/>
                    <a:chExt cx="4321" cy="1380"/>
                  </a:xfrm>
                </p:grpSpPr>
                <p:sp>
                  <p:nvSpPr>
                    <p:cNvPr id="4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720" y="2016"/>
                      <a:ext cx="1872" cy="3"/>
                    </a:xfrm>
                    <a:custGeom>
                      <a:avLst/>
                      <a:gdLst>
                        <a:gd name="T0" fmla="*/ 1872 w 1872"/>
                        <a:gd name="T1" fmla="*/ 3 h 3"/>
                        <a:gd name="T2" fmla="*/ 0 w 187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872" h="3">
                          <a:moveTo>
                            <a:pt x="1872" y="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720" y="2004"/>
                      <a:ext cx="1" cy="1284"/>
                    </a:xfrm>
                    <a:custGeom>
                      <a:avLst/>
                      <a:gdLst>
                        <a:gd name="T0" fmla="*/ 0 w 1"/>
                        <a:gd name="T1" fmla="*/ 0 h 1284"/>
                        <a:gd name="T2" fmla="*/ 0 w 1"/>
                        <a:gd name="T3" fmla="*/ 1284 h 1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284">
                          <a:moveTo>
                            <a:pt x="0" y="0"/>
                          </a:moveTo>
                          <a:lnTo>
                            <a:pt x="0" y="1284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1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3192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720" y="3288"/>
                      <a:ext cx="432" cy="1"/>
                    </a:xfrm>
                    <a:custGeom>
                      <a:avLst/>
                      <a:gdLst>
                        <a:gd name="T0" fmla="*/ 432 w 432"/>
                        <a:gd name="T1" fmla="*/ 0 h 1"/>
                        <a:gd name="T2" fmla="*/ 0 w 432"/>
                        <a:gd name="T3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32" h="1">
                          <a:moveTo>
                            <a:pt x="432" y="0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608" y="3288"/>
                      <a:ext cx="432" cy="1"/>
                    </a:xfrm>
                    <a:custGeom>
                      <a:avLst/>
                      <a:gdLst>
                        <a:gd name="T0" fmla="*/ 0 w 432"/>
                        <a:gd name="T1" fmla="*/ 0 h 1"/>
                        <a:gd name="T2" fmla="*/ 432 w 432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32" h="1">
                          <a:moveTo>
                            <a:pt x="0" y="0"/>
                          </a:moveTo>
                          <a:lnTo>
                            <a:pt x="43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688" y="2016"/>
                      <a:ext cx="2352" cy="3"/>
                    </a:xfrm>
                    <a:custGeom>
                      <a:avLst/>
                      <a:gdLst>
                        <a:gd name="T0" fmla="*/ 0 w 2352"/>
                        <a:gd name="T1" fmla="*/ 3 h 3"/>
                        <a:gd name="T2" fmla="*/ 2352 w 235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2352" h="3">
                          <a:moveTo>
                            <a:pt x="0" y="3"/>
                          </a:moveTo>
                          <a:lnTo>
                            <a:pt x="235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040" y="2013"/>
                      <a:ext cx="1" cy="1275"/>
                    </a:xfrm>
                    <a:custGeom>
                      <a:avLst/>
                      <a:gdLst>
                        <a:gd name="T0" fmla="*/ 0 w 1"/>
                        <a:gd name="T1" fmla="*/ 0 h 1275"/>
                        <a:gd name="T2" fmla="*/ 0 w 1"/>
                        <a:gd name="T3" fmla="*/ 1275 h 12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275">
                          <a:moveTo>
                            <a:pt x="0" y="0"/>
                          </a:moveTo>
                          <a:lnTo>
                            <a:pt x="0" y="1275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0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3192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48" y="3288"/>
                      <a:ext cx="864" cy="1"/>
                    </a:xfrm>
                    <a:custGeom>
                      <a:avLst/>
                      <a:gdLst>
                        <a:gd name="T0" fmla="*/ 0 w 864"/>
                        <a:gd name="T1" fmla="*/ 0 h 1"/>
                        <a:gd name="T2" fmla="*/ 864 w 864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864" h="1">
                          <a:moveTo>
                            <a:pt x="0" y="0"/>
                          </a:moveTo>
                          <a:lnTo>
                            <a:pt x="864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91773" y="5285223"/>
                  <a:ext cx="4166027" cy="9858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nl-NL" sz="240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4,0 V</a:t>
                  </a:r>
                  <a:endParaRPr lang="nl-NL" alt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4377" y="5285223"/>
                  <a:ext cx="1244989" cy="9858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83" name="Rechte verbindingslijn met pijl 82"/>
            <p:cNvCxnSpPr/>
            <p:nvPr/>
          </p:nvCxnSpPr>
          <p:spPr>
            <a:xfrm rot="16200000">
              <a:off x="6028916" y="3643515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met pijl 83"/>
            <p:cNvCxnSpPr/>
            <p:nvPr/>
          </p:nvCxnSpPr>
          <p:spPr>
            <a:xfrm rot="5400000">
              <a:off x="6615641" y="3086505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met pijl 86"/>
            <p:cNvCxnSpPr/>
            <p:nvPr/>
          </p:nvCxnSpPr>
          <p:spPr>
            <a:xfrm rot="16200000">
              <a:off x="7499044" y="3647658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ep 89"/>
          <p:cNvGrpSpPr/>
          <p:nvPr/>
        </p:nvGrpSpPr>
        <p:grpSpPr>
          <a:xfrm>
            <a:off x="5855141" y="411414"/>
            <a:ext cx="3018410" cy="1981316"/>
            <a:chOff x="5274489" y="2553407"/>
            <a:chExt cx="3018410" cy="1981316"/>
          </a:xfrm>
        </p:grpSpPr>
        <p:grpSp>
          <p:nvGrpSpPr>
            <p:cNvPr id="91" name="Groep 90"/>
            <p:cNvGrpSpPr/>
            <p:nvPr/>
          </p:nvGrpSpPr>
          <p:grpSpPr>
            <a:xfrm>
              <a:off x="5274489" y="2553407"/>
              <a:ext cx="3018410" cy="1981316"/>
              <a:chOff x="778825" y="1534127"/>
              <a:chExt cx="3018410" cy="1981316"/>
            </a:xfrm>
          </p:grpSpPr>
          <p:sp>
            <p:nvSpPr>
              <p:cNvPr id="95" name="Text Box 21"/>
              <p:cNvSpPr txBox="1">
                <a:spLocks noChangeArrowheads="1"/>
              </p:cNvSpPr>
              <p:nvPr/>
            </p:nvSpPr>
            <p:spPr bwMode="auto">
              <a:xfrm>
                <a:off x="1812136" y="1534127"/>
                <a:ext cx="9722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altLang="nl-NL" sz="2400" baseline="-2500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tot</a:t>
                </a:r>
                <a:r>
                  <a:rPr lang="en-US" altLang="nl-NL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nl-NL" alt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6" name="Groep 95"/>
              <p:cNvGrpSpPr/>
              <p:nvPr/>
            </p:nvGrpSpPr>
            <p:grpSpPr>
              <a:xfrm>
                <a:off x="778825" y="1865869"/>
                <a:ext cx="3018410" cy="1649574"/>
                <a:chOff x="1143000" y="2681288"/>
                <a:chExt cx="6859588" cy="3522420"/>
              </a:xfrm>
            </p:grpSpPr>
            <p:grpSp>
              <p:nvGrpSpPr>
                <p:cNvPr id="97" name="Group 5"/>
                <p:cNvGrpSpPr>
                  <a:grpSpLocks/>
                </p:cNvGrpSpPr>
                <p:nvPr/>
              </p:nvGrpSpPr>
              <p:grpSpPr bwMode="auto">
                <a:xfrm>
                  <a:off x="1143000" y="2681288"/>
                  <a:ext cx="6859588" cy="2628900"/>
                  <a:chOff x="720" y="1728"/>
                  <a:chExt cx="4321" cy="1656"/>
                </a:xfrm>
              </p:grpSpPr>
              <p:grpSp>
                <p:nvGrpSpPr>
                  <p:cNvPr id="10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592" y="1728"/>
                    <a:ext cx="480" cy="787"/>
                    <a:chOff x="2592" y="1728"/>
                    <a:chExt cx="480" cy="787"/>
                  </a:xfrm>
                </p:grpSpPr>
                <p:sp>
                  <p:nvSpPr>
                    <p:cNvPr id="111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592" y="1872"/>
                      <a:ext cx="1" cy="324"/>
                    </a:xfrm>
                    <a:custGeom>
                      <a:avLst/>
                      <a:gdLst>
                        <a:gd name="T0" fmla="*/ 0 w 1"/>
                        <a:gd name="T1" fmla="*/ 0 h 324"/>
                        <a:gd name="T2" fmla="*/ 0 w 1"/>
                        <a:gd name="T3" fmla="*/ 324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24">
                          <a:moveTo>
                            <a:pt x="0" y="0"/>
                          </a:moveTo>
                          <a:lnTo>
                            <a:pt x="0" y="324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2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688" y="1938"/>
                      <a:ext cx="1" cy="159"/>
                    </a:xfrm>
                    <a:custGeom>
                      <a:avLst/>
                      <a:gdLst>
                        <a:gd name="T0" fmla="*/ 0 w 1"/>
                        <a:gd name="T1" fmla="*/ 0 h 159"/>
                        <a:gd name="T2" fmla="*/ 0 w 1"/>
                        <a:gd name="T3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59">
                          <a:moveTo>
                            <a:pt x="0" y="0"/>
                          </a:moveTo>
                          <a:lnTo>
                            <a:pt x="0" y="159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6" y="1728"/>
                      <a:ext cx="336" cy="7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3200" b="1">
                          <a:solidFill>
                            <a:srgbClr val="000000"/>
                          </a:solidFill>
                        </a:rPr>
                        <a:t> </a:t>
                      </a:r>
                      <a:endParaRPr lang="nl-NL" altLang="nl-NL" sz="32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20" y="2004"/>
                    <a:ext cx="4321" cy="1380"/>
                    <a:chOff x="720" y="2004"/>
                    <a:chExt cx="4321" cy="1380"/>
                  </a:xfrm>
                </p:grpSpPr>
                <p:sp>
                  <p:nvSpPr>
                    <p:cNvPr id="10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720" y="2016"/>
                      <a:ext cx="1872" cy="3"/>
                    </a:xfrm>
                    <a:custGeom>
                      <a:avLst/>
                      <a:gdLst>
                        <a:gd name="T0" fmla="*/ 1872 w 1872"/>
                        <a:gd name="T1" fmla="*/ 3 h 3"/>
                        <a:gd name="T2" fmla="*/ 0 w 187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872" h="3">
                          <a:moveTo>
                            <a:pt x="1872" y="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720" y="2004"/>
                      <a:ext cx="1" cy="1284"/>
                    </a:xfrm>
                    <a:custGeom>
                      <a:avLst/>
                      <a:gdLst>
                        <a:gd name="T0" fmla="*/ 0 w 1"/>
                        <a:gd name="T1" fmla="*/ 0 h 1284"/>
                        <a:gd name="T2" fmla="*/ 0 w 1"/>
                        <a:gd name="T3" fmla="*/ 1284 h 1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284">
                          <a:moveTo>
                            <a:pt x="0" y="0"/>
                          </a:moveTo>
                          <a:lnTo>
                            <a:pt x="0" y="1284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4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3192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720" y="3288"/>
                      <a:ext cx="432" cy="1"/>
                    </a:xfrm>
                    <a:custGeom>
                      <a:avLst/>
                      <a:gdLst>
                        <a:gd name="T0" fmla="*/ 432 w 432"/>
                        <a:gd name="T1" fmla="*/ 0 h 1"/>
                        <a:gd name="T2" fmla="*/ 0 w 432"/>
                        <a:gd name="T3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32" h="1">
                          <a:moveTo>
                            <a:pt x="432" y="0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608" y="3288"/>
                      <a:ext cx="432" cy="1"/>
                    </a:xfrm>
                    <a:custGeom>
                      <a:avLst/>
                      <a:gdLst>
                        <a:gd name="T0" fmla="*/ 0 w 432"/>
                        <a:gd name="T1" fmla="*/ 0 h 1"/>
                        <a:gd name="T2" fmla="*/ 432 w 432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32" h="1">
                          <a:moveTo>
                            <a:pt x="0" y="0"/>
                          </a:moveTo>
                          <a:lnTo>
                            <a:pt x="43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688" y="2016"/>
                      <a:ext cx="2352" cy="3"/>
                    </a:xfrm>
                    <a:custGeom>
                      <a:avLst/>
                      <a:gdLst>
                        <a:gd name="T0" fmla="*/ 0 w 2352"/>
                        <a:gd name="T1" fmla="*/ 3 h 3"/>
                        <a:gd name="T2" fmla="*/ 2352 w 235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2352" h="3">
                          <a:moveTo>
                            <a:pt x="0" y="3"/>
                          </a:moveTo>
                          <a:lnTo>
                            <a:pt x="235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040" y="2013"/>
                      <a:ext cx="1" cy="1275"/>
                    </a:xfrm>
                    <a:custGeom>
                      <a:avLst/>
                      <a:gdLst>
                        <a:gd name="T0" fmla="*/ 0 w 1"/>
                        <a:gd name="T1" fmla="*/ 0 h 1275"/>
                        <a:gd name="T2" fmla="*/ 0 w 1"/>
                        <a:gd name="T3" fmla="*/ 1275 h 12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275">
                          <a:moveTo>
                            <a:pt x="0" y="0"/>
                          </a:moveTo>
                          <a:lnTo>
                            <a:pt x="0" y="1275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3192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48" y="3288"/>
                      <a:ext cx="864" cy="1"/>
                    </a:xfrm>
                    <a:custGeom>
                      <a:avLst/>
                      <a:gdLst>
                        <a:gd name="T0" fmla="*/ 0 w 864"/>
                        <a:gd name="T1" fmla="*/ 0 h 1"/>
                        <a:gd name="T2" fmla="*/ 864 w 864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864" h="1">
                          <a:moveTo>
                            <a:pt x="0" y="0"/>
                          </a:moveTo>
                          <a:lnTo>
                            <a:pt x="864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60785" y="5217891"/>
                  <a:ext cx="4166027" cy="9858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623525" y="5217891"/>
                  <a:ext cx="1244989" cy="9858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92" name="Rechte verbindingslijn met pijl 91"/>
            <p:cNvCxnSpPr/>
            <p:nvPr/>
          </p:nvCxnSpPr>
          <p:spPr>
            <a:xfrm rot="16200000">
              <a:off x="6028916" y="3643515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met pijl 92"/>
            <p:cNvCxnSpPr/>
            <p:nvPr/>
          </p:nvCxnSpPr>
          <p:spPr>
            <a:xfrm rot="5400000">
              <a:off x="6615641" y="3086505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met pijl 93"/>
            <p:cNvCxnSpPr/>
            <p:nvPr/>
          </p:nvCxnSpPr>
          <p:spPr>
            <a:xfrm rot="16200000">
              <a:off x="7499044" y="3647658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ep 5"/>
          <p:cNvGrpSpPr/>
          <p:nvPr/>
        </p:nvGrpSpPr>
        <p:grpSpPr>
          <a:xfrm>
            <a:off x="6393568" y="1097408"/>
            <a:ext cx="1839534" cy="674500"/>
            <a:chOff x="6393568" y="1097408"/>
            <a:chExt cx="1839534" cy="674500"/>
          </a:xfrm>
        </p:grpSpPr>
        <p:sp>
          <p:nvSpPr>
            <p:cNvPr id="119" name="Text Box 21"/>
            <p:cNvSpPr txBox="1">
              <a:spLocks noChangeArrowheads="1"/>
            </p:cNvSpPr>
            <p:nvPr/>
          </p:nvSpPr>
          <p:spPr bwMode="auto">
            <a:xfrm>
              <a:off x="7047665" y="1097408"/>
              <a:ext cx="4175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 Box 21"/>
            <p:cNvSpPr txBox="1">
              <a:spLocks noChangeArrowheads="1"/>
            </p:cNvSpPr>
            <p:nvPr/>
          </p:nvSpPr>
          <p:spPr bwMode="auto">
            <a:xfrm>
              <a:off x="6393568" y="1310243"/>
              <a:ext cx="4175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7815516" y="1308506"/>
              <a:ext cx="4175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nl-NL" altLang="nl-NL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9345" y="642246"/>
            <a:ext cx="3364322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Bij deze wet wordt de al bekende kennis over spanningen in een stroomkring op een ander wijze genoteerd.</a:t>
            </a:r>
            <a:endParaRPr lang="nl-NL" sz="2400"/>
          </a:p>
        </p:txBody>
      </p:sp>
      <p:sp>
        <p:nvSpPr>
          <p:cNvPr id="88" name="Tekstvak 87"/>
          <p:cNvSpPr txBox="1"/>
          <p:nvPr/>
        </p:nvSpPr>
        <p:spPr>
          <a:xfrm>
            <a:off x="2562398" y="5357394"/>
            <a:ext cx="306011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err="1" smtClean="0"/>
              <a:t>U</a:t>
            </a:r>
            <a:r>
              <a:rPr lang="nl-NL" sz="2400" baseline="-25000" err="1" smtClean="0"/>
              <a:t>tot</a:t>
            </a:r>
            <a:r>
              <a:rPr lang="nl-NL" sz="2400" smtClean="0"/>
              <a:t> = + 12 V want in de spanningsbron ga je hier van – naar +.</a:t>
            </a:r>
            <a:endParaRPr lang="nl-NL" sz="2400"/>
          </a:p>
        </p:txBody>
      </p:sp>
      <p:grpSp>
        <p:nvGrpSpPr>
          <p:cNvPr id="70" name="Groep 69"/>
          <p:cNvGrpSpPr/>
          <p:nvPr/>
        </p:nvGrpSpPr>
        <p:grpSpPr>
          <a:xfrm>
            <a:off x="-203562" y="523269"/>
            <a:ext cx="9524636" cy="6412548"/>
            <a:chOff x="303240" y="461218"/>
            <a:chExt cx="8446628" cy="5999083"/>
          </a:xfrm>
        </p:grpSpPr>
        <p:sp>
          <p:nvSpPr>
            <p:cNvPr id="73" name="Rechthoek 72"/>
            <p:cNvSpPr>
              <a:spLocks/>
            </p:cNvSpPr>
            <p:nvPr/>
          </p:nvSpPr>
          <p:spPr>
            <a:xfrm>
              <a:off x="303240" y="461218"/>
              <a:ext cx="8446628" cy="5999083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2396791" y="2796079"/>
              <a:ext cx="4319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smtClean="0"/>
                <a:t>Deze stof is alleen voor vwo</a:t>
              </a:r>
              <a:r>
                <a:rPr lang="nl-NL" smtClean="0"/>
                <a:t>.</a:t>
              </a:r>
              <a:endParaRPr lang="nl-NL"/>
            </a:p>
          </p:txBody>
        </p:sp>
      </p:grp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839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7282" grpId="0" autoUpdateAnimBg="0"/>
      <p:bldP spid="47" grpId="0" autoUpdateAnimBg="0"/>
      <p:bldP spid="57" grpId="0" autoUpdateAnimBg="0"/>
      <p:bldP spid="58" grpId="0" autoUpdateAnimBg="0"/>
      <p:bldP spid="59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2" grpId="0" animBg="1"/>
      <p:bldP spid="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117599" y="4938452"/>
            <a:ext cx="4722281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err="1" smtClean="0"/>
              <a:t>N.B</a:t>
            </a:r>
            <a:r>
              <a:rPr lang="nl-NL" sz="2000" smtClean="0"/>
              <a:t>:</a:t>
            </a:r>
          </a:p>
          <a:p>
            <a:r>
              <a:rPr lang="nl-NL" sz="2000" err="1" smtClean="0"/>
              <a:t>U</a:t>
            </a:r>
            <a:r>
              <a:rPr lang="nl-NL" sz="2000" baseline="-25000" err="1" smtClean="0"/>
              <a:t>PQ</a:t>
            </a:r>
            <a:r>
              <a:rPr lang="nl-NL" sz="2000" smtClean="0"/>
              <a:t> = U</a:t>
            </a:r>
            <a:r>
              <a:rPr lang="nl-NL" sz="2000" baseline="-25000" smtClean="0"/>
              <a:t>A</a:t>
            </a:r>
            <a:r>
              <a:rPr lang="nl-NL" sz="2000" smtClean="0"/>
              <a:t> + U</a:t>
            </a:r>
            <a:r>
              <a:rPr lang="nl-NL" sz="2000" baseline="-25000" smtClean="0"/>
              <a:t>1</a:t>
            </a:r>
            <a:r>
              <a:rPr lang="nl-NL" sz="2000" smtClean="0"/>
              <a:t> = 1,2 - 0,40.0,10 = 1,16 V</a:t>
            </a:r>
          </a:p>
          <a:p>
            <a:r>
              <a:rPr lang="nl-NL" sz="2000" smtClean="0"/>
              <a:t>En ook:</a:t>
            </a:r>
          </a:p>
          <a:p>
            <a:r>
              <a:rPr lang="nl-NL" sz="2000" err="1" smtClean="0"/>
              <a:t>U</a:t>
            </a:r>
            <a:r>
              <a:rPr lang="nl-NL" sz="2000" baseline="-25000" err="1" smtClean="0"/>
              <a:t>PQ</a:t>
            </a:r>
            <a:r>
              <a:rPr lang="nl-NL" sz="2000" smtClean="0"/>
              <a:t> = U</a:t>
            </a:r>
            <a:r>
              <a:rPr lang="nl-NL" sz="2000" baseline="-25000" smtClean="0"/>
              <a:t>2</a:t>
            </a:r>
            <a:r>
              <a:rPr lang="nl-NL" sz="2000" smtClean="0"/>
              <a:t> + U</a:t>
            </a:r>
            <a:r>
              <a:rPr lang="nl-NL" sz="2000" baseline="-25000" smtClean="0"/>
              <a:t>B</a:t>
            </a:r>
            <a:r>
              <a:rPr lang="nl-NL" sz="2000" smtClean="0"/>
              <a:t> = 0,4.0,40 + 1,0 = 1,16V </a:t>
            </a:r>
            <a:endParaRPr lang="nl-NL" sz="200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30" y="52918"/>
            <a:ext cx="9131192" cy="523220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spanningswet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 2/2: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-4730" y="3582049"/>
            <a:ext cx="9123924" cy="46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2400" kern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nl-NL" sz="2400" kern="0" baseline="-2500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-4730" y="586389"/>
            <a:ext cx="9130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twee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verschillende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oplaadbare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in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zaklamp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opgeladen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B.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-4730" y="5014570"/>
            <a:ext cx="91333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gesloten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waardoor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Beredeneer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bebeurt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-4730" y="1427637"/>
            <a:ext cx="913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en-US" altLang="nl-NL" sz="2400" i="1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spanningswet</a:t>
            </a:r>
            <a:r>
              <a:rPr lang="en-US" altLang="nl-NL" sz="2400" i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Kirchhoff.</a:t>
            </a:r>
          </a:p>
        </p:txBody>
      </p:sp>
      <p:sp>
        <p:nvSpPr>
          <p:cNvPr id="122" name="Rectangle 2"/>
          <p:cNvSpPr txBox="1">
            <a:spLocks noChangeArrowheads="1"/>
          </p:cNvSpPr>
          <p:nvPr/>
        </p:nvSpPr>
        <p:spPr bwMode="auto">
          <a:xfrm>
            <a:off x="-4730" y="1899553"/>
            <a:ext cx="961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</p:txBody>
      </p:sp>
      <p:sp>
        <p:nvSpPr>
          <p:cNvPr id="123" name="Rectangle 2"/>
          <p:cNvSpPr txBox="1">
            <a:spLocks noChangeArrowheads="1"/>
          </p:cNvSpPr>
          <p:nvPr/>
        </p:nvSpPr>
        <p:spPr bwMode="auto">
          <a:xfrm>
            <a:off x="-4730" y="2371469"/>
            <a:ext cx="56434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stroomrichting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doorloop</a:t>
            </a:r>
            <a:endParaRPr lang="en-US" altLang="nl-NL" sz="2400" kern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stroomkring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punt P (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bijvoorbeeld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1254" y="4492553"/>
            <a:ext cx="5012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+ 1,2 –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I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. 0,10 –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I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. 0,40 – 1,0 = 0  →</a:t>
            </a:r>
            <a:endParaRPr lang="nl-NL" altLang="nl-NL" sz="2400" ker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5" name="Rectangle 2"/>
          <p:cNvSpPr txBox="1">
            <a:spLocks noChangeArrowheads="1"/>
          </p:cNvSpPr>
          <p:nvPr/>
        </p:nvSpPr>
        <p:spPr bwMode="auto">
          <a:xfrm>
            <a:off x="4666742" y="4492553"/>
            <a:ext cx="3276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+ 0,2 –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I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. 0,50 = 0  →</a:t>
            </a:r>
            <a:endParaRPr lang="nl-NL" altLang="nl-NL" sz="2400" ker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6" name="Rectangle 2"/>
          <p:cNvSpPr txBox="1">
            <a:spLocks noChangeArrowheads="1"/>
          </p:cNvSpPr>
          <p:nvPr/>
        </p:nvSpPr>
        <p:spPr bwMode="auto">
          <a:xfrm>
            <a:off x="7404841" y="4471196"/>
            <a:ext cx="2421941" cy="46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nl-NL" sz="2400" ker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= 0,40 A</a:t>
            </a:r>
            <a:endParaRPr lang="nl-NL" altLang="nl-NL" sz="2400" ker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5635691" y="2647634"/>
            <a:ext cx="1414161" cy="432001"/>
            <a:chOff x="5635691" y="2348080"/>
            <a:chExt cx="1414161" cy="432001"/>
          </a:xfrm>
        </p:grpSpPr>
        <p:cxnSp>
          <p:nvCxnSpPr>
            <p:cNvPr id="153" name="Rechte verbindingslijn met pijl 152"/>
            <p:cNvCxnSpPr/>
            <p:nvPr/>
          </p:nvCxnSpPr>
          <p:spPr>
            <a:xfrm rot="10800000">
              <a:off x="5635691" y="2348080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echte verbindingslijn met pijl 153"/>
            <p:cNvCxnSpPr/>
            <p:nvPr/>
          </p:nvCxnSpPr>
          <p:spPr>
            <a:xfrm>
              <a:off x="7049852" y="2348081"/>
              <a:ext cx="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2"/>
          <p:cNvSpPr txBox="1">
            <a:spLocks noChangeArrowheads="1"/>
          </p:cNvSpPr>
          <p:nvPr/>
        </p:nvSpPr>
        <p:spPr bwMode="auto">
          <a:xfrm>
            <a:off x="-4730" y="4059556"/>
            <a:ext cx="3804220" cy="46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+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A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 +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 +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 + </a:t>
            </a:r>
            <a:r>
              <a:rPr lang="en-US" altLang="nl-NL" sz="2400" kern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U</a:t>
            </a:r>
            <a:r>
              <a:rPr lang="en-US" altLang="nl-NL" sz="2400" kern="0" baseline="-2500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B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 = 0  →</a:t>
            </a:r>
            <a:endParaRPr lang="nl-NL" altLang="nl-NL" sz="2400" ker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1015314" y="4938452"/>
            <a:ext cx="336432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U</a:t>
            </a:r>
            <a:r>
              <a:rPr lang="nl-NL" sz="2400" baseline="-25000"/>
              <a:t>B</a:t>
            </a:r>
            <a:r>
              <a:rPr lang="nl-NL" sz="2400" smtClean="0"/>
              <a:t> negatief: In B van + naar -  dus de spanning neem af.</a:t>
            </a:r>
            <a:endParaRPr lang="nl-NL" sz="2400"/>
          </a:p>
        </p:txBody>
      </p:sp>
      <p:sp>
        <p:nvSpPr>
          <p:cNvPr id="163" name="Tekstvak 162"/>
          <p:cNvSpPr txBox="1"/>
          <p:nvPr/>
        </p:nvSpPr>
        <p:spPr>
          <a:xfrm>
            <a:off x="1015314" y="4938452"/>
            <a:ext cx="336432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U</a:t>
            </a:r>
            <a:r>
              <a:rPr lang="nl-NL" sz="2400" baseline="-25000" smtClean="0"/>
              <a:t>2</a:t>
            </a:r>
            <a:r>
              <a:rPr lang="nl-NL" sz="2400" smtClean="0"/>
              <a:t> negatief: In R</a:t>
            </a:r>
            <a:r>
              <a:rPr lang="nl-NL" sz="2400" baseline="-25000" smtClean="0"/>
              <a:t>2</a:t>
            </a:r>
            <a:r>
              <a:rPr lang="nl-NL" sz="2400" smtClean="0"/>
              <a:t> met de stroomrichting mee.</a:t>
            </a:r>
            <a:endParaRPr lang="nl-NL" sz="2400"/>
          </a:p>
        </p:txBody>
      </p:sp>
      <p:sp>
        <p:nvSpPr>
          <p:cNvPr id="164" name="Rectangle 2"/>
          <p:cNvSpPr txBox="1">
            <a:spLocks noChangeArrowheads="1"/>
          </p:cNvSpPr>
          <p:nvPr/>
        </p:nvSpPr>
        <p:spPr bwMode="auto">
          <a:xfrm>
            <a:off x="-4730" y="5865084"/>
            <a:ext cx="2512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2"/>
          <p:cNvSpPr txBox="1">
            <a:spLocks noChangeArrowheads="1"/>
          </p:cNvSpPr>
          <p:nvPr/>
        </p:nvSpPr>
        <p:spPr bwMode="auto">
          <a:xfrm>
            <a:off x="-4730" y="6333006"/>
            <a:ext cx="2821705" cy="46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2"/>
          <p:cNvSpPr txBox="1">
            <a:spLocks noChangeArrowheads="1"/>
          </p:cNvSpPr>
          <p:nvPr/>
        </p:nvSpPr>
        <p:spPr bwMode="auto">
          <a:xfrm>
            <a:off x="5784947" y="6339830"/>
            <a:ext cx="2994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kstvak 159"/>
          <p:cNvSpPr txBox="1"/>
          <p:nvPr/>
        </p:nvSpPr>
        <p:spPr>
          <a:xfrm>
            <a:off x="1015314" y="4938452"/>
            <a:ext cx="336432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U</a:t>
            </a:r>
            <a:r>
              <a:rPr lang="nl-NL" sz="2400" baseline="-25000" smtClean="0"/>
              <a:t>1</a:t>
            </a:r>
            <a:r>
              <a:rPr lang="nl-NL" sz="2400" smtClean="0"/>
              <a:t> negatief: In R</a:t>
            </a:r>
            <a:r>
              <a:rPr lang="nl-NL" sz="2400" baseline="-25000" smtClean="0"/>
              <a:t>1</a:t>
            </a:r>
            <a:r>
              <a:rPr lang="nl-NL" sz="2400" smtClean="0"/>
              <a:t> met de stroomrichting mee.</a:t>
            </a:r>
            <a:endParaRPr lang="nl-NL" sz="2400"/>
          </a:p>
        </p:txBody>
      </p:sp>
      <p:sp>
        <p:nvSpPr>
          <p:cNvPr id="74" name="Tekstvak 73"/>
          <p:cNvSpPr txBox="1"/>
          <p:nvPr/>
        </p:nvSpPr>
        <p:spPr>
          <a:xfrm>
            <a:off x="1015314" y="4938452"/>
            <a:ext cx="336432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/>
              <a:t>U</a:t>
            </a:r>
            <a:r>
              <a:rPr lang="nl-NL" sz="2400" baseline="-25000" smtClean="0"/>
              <a:t>A</a:t>
            </a:r>
            <a:r>
              <a:rPr lang="nl-NL" sz="2400" smtClean="0"/>
              <a:t> positief: In A van - naar +  dus de spanning neemt toe.</a:t>
            </a:r>
            <a:endParaRPr lang="nl-NL" sz="2400"/>
          </a:p>
        </p:txBody>
      </p:sp>
      <p:grpSp>
        <p:nvGrpSpPr>
          <p:cNvPr id="34" name="Groep 33"/>
          <p:cNvGrpSpPr/>
          <p:nvPr/>
        </p:nvGrpSpPr>
        <p:grpSpPr>
          <a:xfrm>
            <a:off x="5556210" y="1881842"/>
            <a:ext cx="3420000" cy="2582482"/>
            <a:chOff x="5556210" y="1787246"/>
            <a:chExt cx="3420000" cy="2582482"/>
          </a:xfrm>
        </p:grpSpPr>
        <p:grpSp>
          <p:nvGrpSpPr>
            <p:cNvPr id="31" name="Groep 30"/>
            <p:cNvGrpSpPr/>
            <p:nvPr/>
          </p:nvGrpSpPr>
          <p:grpSpPr>
            <a:xfrm>
              <a:off x="5556210" y="1787246"/>
              <a:ext cx="3420000" cy="2582482"/>
              <a:chOff x="5556210" y="1285413"/>
              <a:chExt cx="3420000" cy="2582482"/>
            </a:xfrm>
          </p:grpSpPr>
          <p:grpSp>
            <p:nvGrpSpPr>
              <p:cNvPr id="30" name="Groep 29"/>
              <p:cNvGrpSpPr/>
              <p:nvPr/>
            </p:nvGrpSpPr>
            <p:grpSpPr>
              <a:xfrm>
                <a:off x="5556210" y="1285413"/>
                <a:ext cx="3420000" cy="2117252"/>
                <a:chOff x="5556210" y="1285413"/>
                <a:chExt cx="3420000" cy="2117252"/>
              </a:xfrm>
            </p:grpSpPr>
            <p:grpSp>
              <p:nvGrpSpPr>
                <p:cNvPr id="29" name="Groep 28"/>
                <p:cNvGrpSpPr/>
                <p:nvPr/>
              </p:nvGrpSpPr>
              <p:grpSpPr>
                <a:xfrm>
                  <a:off x="5556210" y="1527526"/>
                  <a:ext cx="3420000" cy="1875139"/>
                  <a:chOff x="5556210" y="1432526"/>
                  <a:chExt cx="3420000" cy="1875139"/>
                </a:xfrm>
              </p:grpSpPr>
              <p:grpSp>
                <p:nvGrpSpPr>
                  <p:cNvPr id="27" name="Groep 26"/>
                  <p:cNvGrpSpPr>
                    <a:grpSpLocks noChangeAspect="1"/>
                  </p:cNvGrpSpPr>
                  <p:nvPr/>
                </p:nvGrpSpPr>
                <p:grpSpPr>
                  <a:xfrm>
                    <a:off x="5556210" y="1432526"/>
                    <a:ext cx="3420000" cy="1875139"/>
                    <a:chOff x="772103" y="1710047"/>
                    <a:chExt cx="2620727" cy="1436915"/>
                  </a:xfrm>
                </p:grpSpPr>
                <p:sp>
                  <p:nvSpPr>
                    <p:cNvPr id="13" name="Vrije vorm 12"/>
                    <p:cNvSpPr/>
                    <p:nvPr/>
                  </p:nvSpPr>
                  <p:spPr>
                    <a:xfrm>
                      <a:off x="2054431" y="1828800"/>
                      <a:ext cx="558140" cy="0"/>
                    </a:xfrm>
                    <a:custGeom>
                      <a:avLst/>
                      <a:gdLst>
                        <a:gd name="connsiteX0" fmla="*/ 0 w 558140"/>
                        <a:gd name="connsiteY0" fmla="*/ 0 h 0"/>
                        <a:gd name="connsiteX1" fmla="*/ 558140 w 558140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8140">
                          <a:moveTo>
                            <a:pt x="0" y="0"/>
                          </a:moveTo>
                          <a:lnTo>
                            <a:pt x="558140" y="0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grpSp>
                  <p:nvGrpSpPr>
                    <p:cNvPr id="26" name="Groep 25"/>
                    <p:cNvGrpSpPr/>
                    <p:nvPr/>
                  </p:nvGrpSpPr>
                  <p:grpSpPr>
                    <a:xfrm>
                      <a:off x="772103" y="1710047"/>
                      <a:ext cx="2620727" cy="1436915"/>
                      <a:chOff x="783978" y="1710047"/>
                      <a:chExt cx="2620727" cy="1436915"/>
                    </a:xfrm>
                  </p:grpSpPr>
                  <p:sp>
                    <p:nvSpPr>
                      <p:cNvPr id="12" name="Vrije vorm 11"/>
                      <p:cNvSpPr/>
                      <p:nvPr/>
                    </p:nvSpPr>
                    <p:spPr>
                      <a:xfrm>
                        <a:off x="973776" y="1828800"/>
                        <a:ext cx="1080000" cy="950026"/>
                      </a:xfrm>
                      <a:custGeom>
                        <a:avLst/>
                        <a:gdLst>
                          <a:gd name="connsiteX0" fmla="*/ 0 w 1128156"/>
                          <a:gd name="connsiteY0" fmla="*/ 950026 h 950026"/>
                          <a:gd name="connsiteX1" fmla="*/ 11875 w 1128156"/>
                          <a:gd name="connsiteY1" fmla="*/ 0 h 950026"/>
                          <a:gd name="connsiteX2" fmla="*/ 1128156 w 1128156"/>
                          <a:gd name="connsiteY2" fmla="*/ 0 h 950026"/>
                          <a:gd name="connsiteX3" fmla="*/ 1116280 w 1128156"/>
                          <a:gd name="connsiteY3" fmla="*/ 938151 h 950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28156" h="950026">
                            <a:moveTo>
                              <a:pt x="0" y="950026"/>
                            </a:moveTo>
                            <a:lnTo>
                              <a:pt x="11875" y="0"/>
                            </a:lnTo>
                            <a:lnTo>
                              <a:pt x="1128156" y="0"/>
                            </a:lnTo>
                            <a:lnTo>
                              <a:pt x="1116280" y="938151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grpSp>
                    <p:nvGrpSpPr>
                      <p:cNvPr id="25" name="Groep 24"/>
                      <p:cNvGrpSpPr/>
                      <p:nvPr/>
                    </p:nvGrpSpPr>
                    <p:grpSpPr>
                      <a:xfrm>
                        <a:off x="783978" y="1710047"/>
                        <a:ext cx="2620727" cy="1436915"/>
                        <a:chOff x="783978" y="1710047"/>
                        <a:chExt cx="2620727" cy="1436915"/>
                      </a:xfrm>
                    </p:grpSpPr>
                    <p:sp>
                      <p:nvSpPr>
                        <p:cNvPr id="14" name="Vrije vorm 13"/>
                        <p:cNvSpPr/>
                        <p:nvPr/>
                      </p:nvSpPr>
                      <p:spPr>
                        <a:xfrm>
                          <a:off x="973777" y="1828800"/>
                          <a:ext cx="2280062" cy="1318161"/>
                        </a:xfrm>
                        <a:custGeom>
                          <a:avLst/>
                          <a:gdLst>
                            <a:gd name="connsiteX0" fmla="*/ 2268187 w 2280062"/>
                            <a:gd name="connsiteY0" fmla="*/ 0 h 1318161"/>
                            <a:gd name="connsiteX1" fmla="*/ 2280062 w 2280062"/>
                            <a:gd name="connsiteY1" fmla="*/ 1318161 h 1318161"/>
                            <a:gd name="connsiteX2" fmla="*/ 0 w 2280062"/>
                            <a:gd name="connsiteY2" fmla="*/ 1318161 h 1318161"/>
                            <a:gd name="connsiteX3" fmla="*/ 11875 w 2280062"/>
                            <a:gd name="connsiteY3" fmla="*/ 1009403 h 13181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280062" h="1318161">
                              <a:moveTo>
                                <a:pt x="2268187" y="0"/>
                              </a:moveTo>
                              <a:lnTo>
                                <a:pt x="2280062" y="1318161"/>
                              </a:lnTo>
                              <a:lnTo>
                                <a:pt x="0" y="1318161"/>
                              </a:lnTo>
                              <a:lnTo>
                                <a:pt x="11875" y="1009403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grpSp>
                      <p:nvGrpSpPr>
                        <p:cNvPr id="8" name="Groep 7"/>
                        <p:cNvGrpSpPr/>
                        <p:nvPr/>
                      </p:nvGrpSpPr>
                      <p:grpSpPr>
                        <a:xfrm>
                          <a:off x="783978" y="1985579"/>
                          <a:ext cx="2620727" cy="852089"/>
                          <a:chOff x="783978" y="1985579"/>
                          <a:chExt cx="2620727" cy="852089"/>
                        </a:xfrm>
                      </p:grpSpPr>
                      <p:grpSp>
                        <p:nvGrpSpPr>
                          <p:cNvPr id="7" name="Groep 6"/>
                          <p:cNvGrpSpPr/>
                          <p:nvPr/>
                        </p:nvGrpSpPr>
                        <p:grpSpPr>
                          <a:xfrm>
                            <a:off x="783978" y="2774731"/>
                            <a:ext cx="360000" cy="62937"/>
                            <a:chOff x="867103" y="2774731"/>
                            <a:chExt cx="360000" cy="62937"/>
                          </a:xfrm>
                        </p:grpSpPr>
                        <p:cxnSp>
                          <p:nvCxnSpPr>
                            <p:cNvPr id="5" name="Rechte verbindingslijn 4"/>
                            <p:cNvCxnSpPr/>
                            <p:nvPr/>
                          </p:nvCxnSpPr>
                          <p:spPr>
                            <a:xfrm>
                              <a:off x="867103" y="2774731"/>
                              <a:ext cx="360000" cy="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0" name="Rechte verbindingslijn 69"/>
                            <p:cNvCxnSpPr/>
                            <p:nvPr/>
                          </p:nvCxnSpPr>
                          <p:spPr>
                            <a:xfrm>
                              <a:off x="972205" y="2837668"/>
                              <a:ext cx="180000" cy="0"/>
                            </a:xfrm>
                            <a:prstGeom prst="line">
                              <a:avLst/>
                            </a:prstGeom>
                            <a:ln w="508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73" name="Groep 72"/>
                          <p:cNvGrpSpPr/>
                          <p:nvPr/>
                        </p:nvGrpSpPr>
                        <p:grpSpPr>
                          <a:xfrm>
                            <a:off x="1865138" y="2774731"/>
                            <a:ext cx="360000" cy="62937"/>
                            <a:chOff x="867103" y="2774731"/>
                            <a:chExt cx="360000" cy="62937"/>
                          </a:xfrm>
                        </p:grpSpPr>
                        <p:cxnSp>
                          <p:nvCxnSpPr>
                            <p:cNvPr id="76" name="Rechte verbindingslijn 75"/>
                            <p:cNvCxnSpPr/>
                            <p:nvPr/>
                          </p:nvCxnSpPr>
                          <p:spPr>
                            <a:xfrm>
                              <a:off x="867103" y="2774731"/>
                              <a:ext cx="360000" cy="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7" name="Rechte verbindingslijn 76"/>
                            <p:cNvCxnSpPr/>
                            <p:nvPr/>
                          </p:nvCxnSpPr>
                          <p:spPr>
                            <a:xfrm>
                              <a:off x="960330" y="2837668"/>
                              <a:ext cx="180000" cy="0"/>
                            </a:xfrm>
                            <a:prstGeom prst="line">
                              <a:avLst/>
                            </a:prstGeom>
                            <a:ln w="508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8" name="AutoShape 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080705" y="2256481"/>
                            <a:ext cx="324000" cy="324000"/>
                          </a:xfrm>
                          <a:prstGeom prst="flowChartSummingJunction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24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" name="Rectangle 1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703343" y="2203033"/>
                            <a:ext cx="540000" cy="12884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0" name="Rectangle 1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783411" y="2191158"/>
                            <a:ext cx="540000" cy="12884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5" name="Vrije vorm 14"/>
                        <p:cNvSpPr/>
                        <p:nvPr/>
                      </p:nvSpPr>
                      <p:spPr>
                        <a:xfrm>
                          <a:off x="2612571" y="1710047"/>
                          <a:ext cx="356260" cy="118753"/>
                        </a:xfrm>
                        <a:custGeom>
                          <a:avLst/>
                          <a:gdLst>
                            <a:gd name="connsiteX0" fmla="*/ 0 w 356260"/>
                            <a:gd name="connsiteY0" fmla="*/ 118753 h 118753"/>
                            <a:gd name="connsiteX1" fmla="*/ 356260 w 356260"/>
                            <a:gd name="connsiteY1" fmla="*/ 0 h 1187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56260" h="118753">
                              <a:moveTo>
                                <a:pt x="0" y="118753"/>
                              </a:moveTo>
                              <a:lnTo>
                                <a:pt x="356260" y="0"/>
                              </a:ln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cxnSp>
                      <p:nvCxnSpPr>
                        <p:cNvPr id="19" name="Rechte verbindingslijn 18"/>
                        <p:cNvCxnSpPr/>
                        <p:nvPr/>
                      </p:nvCxnSpPr>
                      <p:spPr>
                        <a:xfrm flipH="1">
                          <a:off x="2968831" y="1828800"/>
                          <a:ext cx="273874" cy="0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Rechte verbindingslijn 21"/>
                        <p:cNvCxnSpPr/>
                        <p:nvPr/>
                      </p:nvCxnSpPr>
                      <p:spPr>
                        <a:xfrm flipV="1">
                          <a:off x="2045138" y="2837668"/>
                          <a:ext cx="0" cy="30929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28" name="Tekstvak 27"/>
                  <p:cNvSpPr txBox="1"/>
                  <p:nvPr/>
                </p:nvSpPr>
                <p:spPr>
                  <a:xfrm>
                    <a:off x="5896849" y="2053487"/>
                    <a:ext cx="11637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smtClean="0"/>
                      <a:t>R</a:t>
                    </a:r>
                    <a:r>
                      <a:rPr lang="nl-NL" sz="1400" baseline="-25000" smtClean="0"/>
                      <a:t>1</a:t>
                    </a:r>
                    <a:r>
                      <a:rPr lang="nl-NL" sz="1400" smtClean="0"/>
                      <a:t> = 0,10 </a:t>
                    </a:r>
                    <a:r>
                      <a:rPr lang="nl-NL" sz="1400" smtClean="0">
                        <a:sym typeface="Symbol"/>
                      </a:rPr>
                      <a:t></a:t>
                    </a:r>
                    <a:endParaRPr lang="nl-NL" sz="1400"/>
                  </a:p>
                </p:txBody>
              </p:sp>
              <p:sp>
                <p:nvSpPr>
                  <p:cNvPr id="114" name="Tekstvak 113"/>
                  <p:cNvSpPr txBox="1"/>
                  <p:nvPr/>
                </p:nvSpPr>
                <p:spPr>
                  <a:xfrm>
                    <a:off x="7296864" y="2053487"/>
                    <a:ext cx="11637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smtClean="0"/>
                      <a:t>R</a:t>
                    </a:r>
                    <a:r>
                      <a:rPr lang="nl-NL" sz="1400" baseline="-25000" smtClean="0"/>
                      <a:t>2</a:t>
                    </a:r>
                    <a:r>
                      <a:rPr lang="nl-NL" sz="1400" smtClean="0"/>
                      <a:t> = 0,40 </a:t>
                    </a:r>
                    <a:r>
                      <a:rPr lang="nl-NL" sz="1400" smtClean="0">
                        <a:sym typeface="Symbol"/>
                      </a:rPr>
                      <a:t></a:t>
                    </a:r>
                    <a:endParaRPr lang="nl-NL" sz="1400"/>
                  </a:p>
                </p:txBody>
              </p:sp>
              <p:sp>
                <p:nvSpPr>
                  <p:cNvPr id="115" name="Tekstvak 114"/>
                  <p:cNvSpPr txBox="1"/>
                  <p:nvPr/>
                </p:nvSpPr>
                <p:spPr>
                  <a:xfrm>
                    <a:off x="5990116" y="2708993"/>
                    <a:ext cx="11637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smtClean="0"/>
                      <a:t>U</a:t>
                    </a:r>
                    <a:r>
                      <a:rPr lang="nl-NL" sz="1400" baseline="-25000" smtClean="0"/>
                      <a:t>A</a:t>
                    </a:r>
                    <a:r>
                      <a:rPr lang="nl-NL" sz="1400" smtClean="0"/>
                      <a:t> = 1,2 V</a:t>
                    </a:r>
                    <a:endParaRPr lang="nl-NL" sz="1400"/>
                  </a:p>
                </p:txBody>
              </p:sp>
              <p:sp>
                <p:nvSpPr>
                  <p:cNvPr id="117" name="Tekstvak 116"/>
                  <p:cNvSpPr txBox="1"/>
                  <p:nvPr/>
                </p:nvSpPr>
                <p:spPr>
                  <a:xfrm>
                    <a:off x="7422673" y="2708993"/>
                    <a:ext cx="11637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smtClean="0"/>
                      <a:t>U</a:t>
                    </a:r>
                    <a:r>
                      <a:rPr lang="nl-NL" sz="1400" baseline="-25000" smtClean="0"/>
                      <a:t>B</a:t>
                    </a:r>
                    <a:r>
                      <a:rPr lang="nl-NL" sz="1400" smtClean="0"/>
                      <a:t> = 1,0 V</a:t>
                    </a:r>
                    <a:endParaRPr lang="nl-NL" sz="1400"/>
                  </a:p>
                </p:txBody>
              </p:sp>
            </p:grpSp>
            <p:sp>
              <p:nvSpPr>
                <p:cNvPr id="127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5668857" y="1285413"/>
                  <a:ext cx="48095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9pPr>
                </a:lstStyle>
                <a:p>
                  <a:pPr algn="l"/>
                  <a:r>
                    <a:rPr lang="en-US" altLang="nl-NL" sz="2400" kern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</a:p>
              </p:txBody>
            </p:sp>
          </p:grpSp>
          <p:sp>
            <p:nvSpPr>
              <p:cNvPr id="128" name="Rectangle 2"/>
              <p:cNvSpPr txBox="1">
                <a:spLocks noChangeArrowheads="1"/>
              </p:cNvSpPr>
              <p:nvPr/>
            </p:nvSpPr>
            <p:spPr bwMode="auto">
              <a:xfrm>
                <a:off x="5635691" y="3406230"/>
                <a:ext cx="4809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en-US" altLang="nl-NL" sz="2400" kern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33" name="Tekstvak 32"/>
            <p:cNvSpPr txBox="1"/>
            <p:nvPr/>
          </p:nvSpPr>
          <p:spPr>
            <a:xfrm>
              <a:off x="8017553" y="209137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Tekstvak 166"/>
          <p:cNvSpPr txBox="1"/>
          <p:nvPr/>
        </p:nvSpPr>
        <p:spPr>
          <a:xfrm>
            <a:off x="1015314" y="4938452"/>
            <a:ext cx="26792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 = </a:t>
            </a:r>
            <a:r>
              <a:rPr lang="nl-NL" sz="240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nl-NL" sz="240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.R</a:t>
            </a:r>
            <a:r>
              <a:rPr lang="nl-NL" sz="2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toegepast.</a:t>
            </a:r>
            <a:endParaRPr lang="nl-NL" sz="240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9" name="Rectangle 2"/>
          <p:cNvSpPr txBox="1">
            <a:spLocks noChangeArrowheads="1"/>
          </p:cNvSpPr>
          <p:nvPr/>
        </p:nvSpPr>
        <p:spPr bwMode="auto">
          <a:xfrm>
            <a:off x="4708786" y="5865084"/>
            <a:ext cx="3256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2"/>
          <p:cNvSpPr txBox="1">
            <a:spLocks noChangeArrowheads="1"/>
          </p:cNvSpPr>
          <p:nvPr/>
        </p:nvSpPr>
        <p:spPr bwMode="auto">
          <a:xfrm>
            <a:off x="2760677" y="6339830"/>
            <a:ext cx="4115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altLang="nl-NL" sz="2400" kern="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2"/>
          <p:cNvSpPr txBox="1">
            <a:spLocks noChangeArrowheads="1"/>
          </p:cNvSpPr>
          <p:nvPr/>
        </p:nvSpPr>
        <p:spPr bwMode="auto">
          <a:xfrm>
            <a:off x="1976209" y="5865084"/>
            <a:ext cx="3037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kern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en-US" altLang="nl-NL" sz="2400" kern="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nl-NL" sz="2400" kern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kern="0" baseline="-250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endParaRPr lang="nl-NL" altLang="nl-NL" sz="2400" i="1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2" name="Groep 171"/>
          <p:cNvGrpSpPr/>
          <p:nvPr/>
        </p:nvGrpSpPr>
        <p:grpSpPr>
          <a:xfrm>
            <a:off x="-143683" y="561611"/>
            <a:ext cx="9401830" cy="6365249"/>
            <a:chOff x="303240" y="208615"/>
            <a:chExt cx="8446628" cy="5999083"/>
          </a:xfrm>
        </p:grpSpPr>
        <p:sp>
          <p:nvSpPr>
            <p:cNvPr id="173" name="Rechthoek 172"/>
            <p:cNvSpPr>
              <a:spLocks/>
            </p:cNvSpPr>
            <p:nvPr/>
          </p:nvSpPr>
          <p:spPr>
            <a:xfrm>
              <a:off x="303240" y="208615"/>
              <a:ext cx="8446628" cy="5999083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Tekstvak 173"/>
            <p:cNvSpPr txBox="1"/>
            <p:nvPr/>
          </p:nvSpPr>
          <p:spPr>
            <a:xfrm>
              <a:off x="2396791" y="2796079"/>
              <a:ext cx="4319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smtClean="0"/>
                <a:t>Deze stof is alleen voor vwo</a:t>
              </a:r>
              <a:r>
                <a:rPr lang="nl-NL" smtClean="0"/>
                <a:t>.</a:t>
              </a:r>
              <a:endParaRPr lang="nl-NL"/>
            </a:p>
          </p:txBody>
        </p:sp>
      </p:grp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93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282" grpId="0" autoUpdateAnimBg="0"/>
      <p:bldP spid="47" grpId="0" autoUpdateAnimBg="0"/>
      <p:bldP spid="57" grpId="0" autoUpdateAnimBg="0"/>
      <p:bldP spid="69" grpId="0" autoUpdateAnimBg="0"/>
      <p:bldP spid="118" grpId="0" autoUpdateAnimBg="0"/>
      <p:bldP spid="122" grpId="0" autoUpdateAnimBg="0"/>
      <p:bldP spid="123" grpId="0" autoUpdateAnimBg="0"/>
      <p:bldP spid="124" grpId="0" autoUpdateAnimBg="0"/>
      <p:bldP spid="125" grpId="0" autoUpdateAnimBg="0"/>
      <p:bldP spid="126" grpId="0" autoUpdateAnimBg="0"/>
      <p:bldP spid="155" grpId="0" autoUpdateAnimBg="0"/>
      <p:bldP spid="162" grpId="0" animBg="1"/>
      <p:bldP spid="163" grpId="0" animBg="1"/>
      <p:bldP spid="164" grpId="0" autoUpdateAnimBg="0"/>
      <p:bldP spid="165" grpId="0" autoUpdateAnimBg="0"/>
      <p:bldP spid="166" grpId="0" autoUpdateAnimBg="0"/>
      <p:bldP spid="160" grpId="0" animBg="1"/>
      <p:bldP spid="74" grpId="0" animBg="1"/>
      <p:bldP spid="167" grpId="0" animBg="1"/>
      <p:bldP spid="169" grpId="0" autoUpdateAnimBg="0"/>
      <p:bldP spid="170" grpId="0" autoUpdateAnimBg="0"/>
      <p:bldP spid="17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9250" y="1129353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79250" y="2265165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79250" y="3040641"/>
            <a:ext cx="9067800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P.t   </a:t>
            </a:r>
            <a:r>
              <a:rPr lang="en-US" altLang="nl-NL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79250" y="547111"/>
            <a:ext cx="9067800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marL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altLang="nl-NL" sz="280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U.I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nl-NL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79250" y="1692481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spanning 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79250" y="6256134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je in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: P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 kW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t in h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79251" y="5699637"/>
            <a:ext cx="6686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je in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: P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 W = J/s 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t in 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4455396" y="1129353"/>
            <a:ext cx="4097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W (Watt)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4571944" y="1730409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4479950" y="224393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5975104" y="625613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6734474" y="5699637"/>
            <a:ext cx="1832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s.s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= J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eknop: Verder of Volgende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50" y="38954"/>
            <a:ext cx="9169292" cy="523220"/>
          </a:xfrm>
        </p:spPr>
        <p:txBody>
          <a:bodyPr lIns="0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79250" y="51885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[E] = [P].[t]  →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2351610" y="51885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J =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W.s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4447447" y="5188500"/>
            <a:ext cx="35206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W = J/s = Js</a:t>
            </a:r>
            <a:r>
              <a:rPr lang="en-US" altLang="nl-NL" sz="28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nl-NL" altLang="nl-NL" sz="28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9250" y="3573911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79250" y="4640451"/>
            <a:ext cx="3348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+mn-lt"/>
                <a:cs typeface="Arial" panose="020B0604020202020204" pitchFamily="34" charset="0"/>
              </a:rPr>
              <a:t>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9250" y="410884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4469879" y="3573911"/>
            <a:ext cx="4097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(Joule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4571958" y="410884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4472088" y="4640451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1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56" grpId="0" autoUpdateAnimBg="0"/>
      <p:bldP spid="77857" grpId="0"/>
      <p:bldP spid="77865" grpId="0"/>
      <p:bldP spid="77867" grpId="0" autoUpdateAnimBg="0"/>
      <p:bldP spid="77872" grpId="0" autoUpdateAnimBg="0"/>
      <p:bldP spid="77874" grpId="0" autoUpdateAnimBg="0"/>
      <p:bldP spid="77875" grpId="0" autoUpdateAnimBg="0"/>
      <p:bldP spid="77876" grpId="0" autoUpdateAnimBg="0"/>
      <p:bldP spid="77877" grpId="0" autoUpdateAnimBg="0"/>
      <p:bldP spid="77878" grpId="0" autoUpdateAnimBg="0"/>
      <p:bldP spid="77879" grpId="0" autoUpdateAnimBg="0"/>
      <p:bldP spid="2" grpId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-7549" y="2102205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-7549" y="1512239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i="1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altLang="nl-NL" sz="2400" i="1" err="1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altLang="nl-NL" sz="2400" i="1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i="1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>
                <a:latin typeface="Arial" panose="020B0604020202020204" pitchFamily="34" charset="0"/>
                <a:cs typeface="Arial" panose="020B0604020202020204" pitchFamily="34" charset="0"/>
              </a:rPr>
              <a:t>leeg</a:t>
            </a:r>
            <a:r>
              <a:rPr lang="en-US" altLang="nl-NL" sz="24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7549" y="3148141"/>
            <a:ext cx="1266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7549" y="614758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anchor="t" anchorCtr="0">
            <a:spAutoFit/>
          </a:bodyPr>
          <a:lstStyle>
            <a:lvl1pPr marL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W is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aangesloten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-7549" y="3635100"/>
            <a:ext cx="2973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23.10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t  →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2665363" y="3635100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t = 46.10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s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7549" y="0"/>
            <a:ext cx="9144000" cy="892552"/>
          </a:xfrm>
        </p:spPr>
        <p:txBody>
          <a:bodyPr lIns="72000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828840" y="2102205"/>
            <a:ext cx="2646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0,50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W,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-45649" y="2581045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872469" y="2581045"/>
            <a:ext cx="77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960438" y="314814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E = P.t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482988" y="1381482"/>
            <a:ext cx="1795463" cy="79216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2051767" y="510050"/>
            <a:ext cx="1584325" cy="79216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48223" y="885439"/>
            <a:ext cx="2160587" cy="792163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2666206" y="2102205"/>
            <a:ext cx="3925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4627515" y="3635100"/>
            <a:ext cx="558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46.10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3600 =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12,3 = 12 h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-7549" y="4152984"/>
            <a:ext cx="914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€ 1,00. 1 kWh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stopcontact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€ 0,25.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-7549" y="4681133"/>
            <a:ext cx="914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1 kWh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322552" y="5269755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0,50.10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(kW). 12,3(h)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899" y="5209282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P.t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715764" y="5247915"/>
            <a:ext cx="2710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6,15.10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kWh.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-38998" y="5737431"/>
            <a:ext cx="5966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6,15.10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kWh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€ 1,00 → 1 kWh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652046" y="6265582"/>
            <a:ext cx="3471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€1,00/ 6,15.10</a:t>
            </a:r>
            <a:r>
              <a:rPr lang="en-US" altLang="nl-NL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kWh =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968825" y="6263295"/>
            <a:ext cx="1407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€162,00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-38998" y="6265582"/>
            <a:ext cx="2090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1 kWh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266251" y="5786964"/>
            <a:ext cx="279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is 162/0,25 = 648 keer zo duur!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92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utoUpdateAnimBg="0"/>
      <p:bldP spid="91138" grpId="0" autoUpdateAnimBg="0"/>
      <p:bldP spid="91140" grpId="0" autoUpdateAnimBg="0"/>
      <p:bldP spid="91141" grpId="0" autoUpdateAnimBg="0"/>
      <p:bldP spid="91151" grpId="0" autoUpdateAnimBg="0"/>
      <p:bldP spid="91152" grpId="0" autoUpdateAnimBg="0"/>
      <p:bldP spid="91155" grpId="0" autoUpdateAnimBg="0"/>
      <p:bldP spid="91159" grpId="0" autoUpdateAnimBg="0"/>
      <p:bldP spid="91160" grpId="0" autoUpdateAnimBg="0"/>
      <p:bldP spid="91161" grpId="0" autoUpdateAnimBg="0"/>
      <p:bldP spid="91162" grpId="0" autoUpdateAnimBg="0"/>
      <p:bldP spid="91163" grpId="0" animBg="1"/>
      <p:bldP spid="91164" grpId="0" animBg="1"/>
      <p:bldP spid="91165" grpId="0" animBg="1"/>
      <p:bldP spid="91166" grpId="0" autoUpdateAnimBg="0"/>
      <p:bldP spid="91167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8" grpId="0" autoUpdateAnimBg="0"/>
      <p:bldP spid="29" grpId="0" autoUpdateAnimBg="0"/>
      <p:bldP spid="31" grpId="0" autoUpdateAnimBg="0"/>
      <p:bldP spid="32" grpId="0" autoUpdateAnimBg="0"/>
      <p:bldP spid="33" grpId="0" autoUpdateAnimBg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-1" y="2426245"/>
            <a:ext cx="1847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" y="1753341"/>
            <a:ext cx="955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err="1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en-US" altLang="nl-NL" sz="2800" i="1">
                <a:latin typeface="Arial" panose="020B0604020202020204" pitchFamily="34" charset="0"/>
                <a:cs typeface="Arial" panose="020B0604020202020204" pitchFamily="34" charset="0"/>
              </a:rPr>
              <a:t> in €</a:t>
            </a:r>
            <a:endParaRPr lang="nl-NL" altLang="nl-NL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2152" y="3753068"/>
            <a:ext cx="224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-1" y="659462"/>
            <a:ext cx="9558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kachel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van 500 W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10 h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1 kWh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€ 0,21.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-1" y="4421188"/>
            <a:ext cx="240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2550722" y="3753068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0,500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kW . 10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h =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554928" y="3753068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5,0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" y="-3530"/>
            <a:ext cx="8159937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3/3.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Energiekosten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473463" y="4421188"/>
            <a:ext cx="2811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5,0 . 0,21 =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602848" y="4421188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€ 1,05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908752" y="2426245"/>
            <a:ext cx="2646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P = 500 W,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-1" y="3079325"/>
            <a:ext cx="240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110315" y="3079325"/>
            <a:ext cx="77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1027485" y="3753068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P.t =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0" name="Oval 16"/>
          <p:cNvSpPr>
            <a:spLocks noChangeArrowheads="1"/>
          </p:cNvSpPr>
          <p:nvPr/>
        </p:nvSpPr>
        <p:spPr bwMode="auto">
          <a:xfrm>
            <a:off x="2444750" y="476250"/>
            <a:ext cx="1366837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1" name="Oval 17"/>
          <p:cNvSpPr>
            <a:spLocks noChangeArrowheads="1"/>
          </p:cNvSpPr>
          <p:nvPr/>
        </p:nvSpPr>
        <p:spPr bwMode="auto">
          <a:xfrm>
            <a:off x="4691063" y="476249"/>
            <a:ext cx="935037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2" name="Oval 18"/>
          <p:cNvSpPr>
            <a:spLocks noChangeArrowheads="1"/>
          </p:cNvSpPr>
          <p:nvPr/>
        </p:nvSpPr>
        <p:spPr bwMode="auto">
          <a:xfrm>
            <a:off x="1874838" y="1603375"/>
            <a:ext cx="1511300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2908395" y="2426245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t = 10 h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974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autoUpdateAnimBg="0"/>
      <p:bldP spid="190468" grpId="0" autoUpdateAnimBg="0"/>
      <p:bldP spid="190469" grpId="0" autoUpdateAnimBg="0"/>
      <p:bldP spid="190470" grpId="0" autoUpdateAnimBg="0"/>
      <p:bldP spid="190471" grpId="0" autoUpdateAnimBg="0"/>
      <p:bldP spid="190472" grpId="0" autoUpdateAnimBg="0"/>
      <p:bldP spid="190473" grpId="0" autoUpdateAnimBg="0"/>
      <p:bldP spid="190474" grpId="0" autoUpdateAnimBg="0"/>
      <p:bldP spid="190475" grpId="0" autoUpdateAnimBg="0"/>
      <p:bldP spid="190476" grpId="0" autoUpdateAnimBg="0"/>
      <p:bldP spid="190477" grpId="0" autoUpdateAnimBg="0"/>
      <p:bldP spid="190478" grpId="0" autoUpdateAnimBg="0"/>
      <p:bldP spid="190479" grpId="0" autoUpdateAnimBg="0"/>
      <p:bldP spid="190480" grpId="0" animBg="1"/>
      <p:bldP spid="190481" grpId="0" animBg="1"/>
      <p:bldP spid="190482" grpId="0" animBg="1"/>
      <p:bldP spid="19048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" y="1860026"/>
            <a:ext cx="955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hoe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-1" y="2569211"/>
            <a:ext cx="224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-1" y="719954"/>
            <a:ext cx="9558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1,5 V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2500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sluit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zodat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20 mA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2198237" y="4636272"/>
            <a:ext cx="1397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125 h =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258870" y="3227882"/>
            <a:ext cx="629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1 h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2500 mA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-1" y="4636272"/>
            <a:ext cx="2192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2500/20  h =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" y="60492"/>
            <a:ext cx="913534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3/3. 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capaciteit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-1" y="3278396"/>
            <a:ext cx="3595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-1" y="3927089"/>
            <a:ext cx="629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20 mA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gedurende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776080" y="4636272"/>
            <a:ext cx="1862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6,0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28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8" grpId="0" autoUpdateAnimBg="0"/>
      <p:bldP spid="190469" grpId="0" autoUpdateAnimBg="0"/>
      <p:bldP spid="190470" grpId="0" autoUpdateAnimBg="0"/>
      <p:bldP spid="190471" grpId="0" autoUpdateAnimBg="0"/>
      <p:bldP spid="190472" grpId="0" autoUpdateAnimBg="0"/>
      <p:bldP spid="190473" grpId="0" autoUpdateAnimBg="0"/>
      <p:bldP spid="190479" grpId="0" autoUpdateAnimBg="0"/>
      <p:bldP spid="23" grpId="0" autoUpdateAnimBg="0"/>
      <p:bldP spid="2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99" y="67940"/>
            <a:ext cx="2052000" cy="6787389"/>
          </a:xfrm>
          <a:ln w="76200"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6" y="-16608"/>
            <a:ext cx="9404604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huisinstallatie 1/11: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 meterkast.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7082523" y="2397460"/>
            <a:ext cx="1908000" cy="3605559"/>
            <a:chOff x="7082523" y="2397460"/>
            <a:chExt cx="1908000" cy="3605559"/>
          </a:xfrm>
        </p:grpSpPr>
        <p:sp>
          <p:nvSpPr>
            <p:cNvPr id="19" name="Tekstvak 18"/>
            <p:cNvSpPr txBox="1"/>
            <p:nvPr/>
          </p:nvSpPr>
          <p:spPr>
            <a:xfrm rot="60000">
              <a:off x="7082523" y="3567184"/>
              <a:ext cx="1908000" cy="125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nl-NL" sz="500" b="1" smtClean="0">
                  <a:latin typeface="Arial" panose="020B0604020202020204" pitchFamily="34" charset="0"/>
                  <a:cs typeface="Arial" panose="020B0604020202020204" pitchFamily="34" charset="0"/>
                </a:rPr>
                <a:t>HOOFDSCHAKELAAR</a:t>
              </a:r>
              <a:r>
                <a:rPr lang="nl-NL" sz="800" smtClean="0">
                  <a:latin typeface="Arial" panose="020B0604020202020204" pitchFamily="34" charset="0"/>
                  <a:cs typeface="Arial" panose="020B0604020202020204" pitchFamily="34" charset="0"/>
                </a:rPr>
                <a:t>       ALS1             ALS2</a:t>
              </a:r>
              <a:endParaRPr lang="nl-NL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7095272" y="2397460"/>
              <a:ext cx="1728239" cy="3605559"/>
              <a:chOff x="3210070" y="2527400"/>
              <a:chExt cx="1469123" cy="3605559"/>
            </a:xfrm>
          </p:grpSpPr>
          <p:sp>
            <p:nvSpPr>
              <p:cNvPr id="18" name="Tekstvak 17"/>
              <p:cNvSpPr txBox="1"/>
              <p:nvPr/>
            </p:nvSpPr>
            <p:spPr>
              <a:xfrm>
                <a:off x="3678890" y="5886738"/>
                <a:ext cx="7590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nl-NL" sz="80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Digilale</a:t>
                </a:r>
                <a:endParaRPr lang="nl-NL" sz="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nl-NL" sz="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kWh-METER</a:t>
                </a:r>
                <a:endParaRPr lang="nl-NL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3210070" y="2527400"/>
                <a:ext cx="828000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nl-NL" sz="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G1 G2 </a:t>
                </a:r>
                <a:r>
                  <a:rPr lang="nl-NL" sz="80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G2</a:t>
                </a:r>
                <a:r>
                  <a:rPr lang="nl-NL" sz="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G4 G5</a:t>
                </a:r>
                <a:endParaRPr lang="nl-NL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4031193" y="2531468"/>
                <a:ext cx="648000" cy="101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r>
                  <a:rPr lang="nl-NL" sz="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G6 G7 G8 G9</a:t>
                </a:r>
                <a:endParaRPr lang="nl-NL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1486" y="807612"/>
            <a:ext cx="64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1. De digitale kWh-meter.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486" y="1537627"/>
            <a:ext cx="64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2. De hoofdschakelaar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1486" y="2267642"/>
            <a:ext cx="802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3. Twee aardlekschakelaars: ALS1 en ALS2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1486" y="2997657"/>
            <a:ext cx="856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4. Achter ALS1 vijf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groepzekeringen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G1 t/m G5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1486" y="3727672"/>
            <a:ext cx="856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Achter ALS2 vier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groepzekeringen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G6 t/m G9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486" y="4457687"/>
            <a:ext cx="802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Twee aardlekschakelaars is verplicht: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er één uitvalt zit je niet helemaal 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zonder stroom.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486" y="5926364"/>
            <a:ext cx="802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Om dezelfde reden mag in één vertrek niet alles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op één groep aangesloten zijn.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3540787" y="1117274"/>
            <a:ext cx="4278910" cy="463952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3173525" y="1895849"/>
            <a:ext cx="4078613" cy="154118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6006662" y="2551026"/>
            <a:ext cx="2076503" cy="87797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V="1">
            <a:off x="6511159" y="2551026"/>
            <a:ext cx="1071132" cy="71687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V="1">
            <a:off x="6400800" y="2551026"/>
            <a:ext cx="2041565" cy="143375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794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17" name="Group 101"/>
          <p:cNvGrpSpPr>
            <a:grpSpLocks/>
          </p:cNvGrpSpPr>
          <p:nvPr/>
        </p:nvGrpSpPr>
        <p:grpSpPr bwMode="auto">
          <a:xfrm>
            <a:off x="5311775" y="0"/>
            <a:ext cx="3851275" cy="6884988"/>
            <a:chOff x="3405" y="0"/>
            <a:chExt cx="2355" cy="4320"/>
          </a:xfrm>
        </p:grpSpPr>
        <p:pic>
          <p:nvPicPr>
            <p:cNvPr id="111715" name="Picture 99" descr="IMG_02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0"/>
              <a:ext cx="235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99" name="Rectangle 83"/>
            <p:cNvSpPr>
              <a:spLocks noChangeArrowheads="1"/>
            </p:cNvSpPr>
            <p:nvPr/>
          </p:nvSpPr>
          <p:spPr bwMode="auto">
            <a:xfrm>
              <a:off x="4368" y="4093"/>
              <a:ext cx="363" cy="227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111707" name="Text Box 91"/>
          <p:cNvSpPr txBox="1">
            <a:spLocks noChangeArrowheads="1"/>
          </p:cNvSpPr>
          <p:nvPr/>
        </p:nvSpPr>
        <p:spPr bwMode="auto">
          <a:xfrm>
            <a:off x="6978650" y="64436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1708" name="Text Box 92"/>
          <p:cNvSpPr txBox="1">
            <a:spLocks noChangeArrowheads="1"/>
          </p:cNvSpPr>
          <p:nvPr/>
        </p:nvSpPr>
        <p:spPr bwMode="auto">
          <a:xfrm>
            <a:off x="6659563" y="537368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709" name="Text Box 93"/>
          <p:cNvSpPr txBox="1">
            <a:spLocks noChangeArrowheads="1"/>
          </p:cNvSpPr>
          <p:nvPr/>
        </p:nvSpPr>
        <p:spPr bwMode="auto">
          <a:xfrm>
            <a:off x="6659563" y="4264025"/>
            <a:ext cx="704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111710" name="Text Box 94"/>
          <p:cNvSpPr txBox="1">
            <a:spLocks noChangeArrowheads="1"/>
          </p:cNvSpPr>
          <p:nvPr/>
        </p:nvSpPr>
        <p:spPr bwMode="auto">
          <a:xfrm>
            <a:off x="7451725" y="4249738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111711" name="Text Box 95"/>
          <p:cNvSpPr txBox="1">
            <a:spLocks noChangeArrowheads="1"/>
          </p:cNvSpPr>
          <p:nvPr/>
        </p:nvSpPr>
        <p:spPr bwMode="auto">
          <a:xfrm>
            <a:off x="5940425" y="3127375"/>
            <a:ext cx="503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712" name="Text Box 96"/>
          <p:cNvSpPr txBox="1">
            <a:spLocks noChangeArrowheads="1"/>
          </p:cNvSpPr>
          <p:nvPr/>
        </p:nvSpPr>
        <p:spPr bwMode="auto">
          <a:xfrm>
            <a:off x="6704013" y="1027113"/>
            <a:ext cx="747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</a:p>
        </p:txBody>
      </p:sp>
      <p:sp>
        <p:nvSpPr>
          <p:cNvPr id="111713" name="Text Box 97"/>
          <p:cNvSpPr txBox="1">
            <a:spLocks noChangeArrowheads="1"/>
          </p:cNvSpPr>
          <p:nvPr/>
        </p:nvSpPr>
        <p:spPr bwMode="auto">
          <a:xfrm>
            <a:off x="6515100" y="47625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</a:t>
            </a:r>
          </a:p>
        </p:txBody>
      </p:sp>
      <p:sp>
        <p:nvSpPr>
          <p:cNvPr id="111714" name="Text Box 98"/>
          <p:cNvSpPr txBox="1">
            <a:spLocks noChangeArrowheads="1"/>
          </p:cNvSpPr>
          <p:nvPr/>
        </p:nvSpPr>
        <p:spPr bwMode="auto">
          <a:xfrm>
            <a:off x="5938838" y="263683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4932363" y="128588"/>
            <a:ext cx="66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</a:t>
            </a:r>
          </a:p>
        </p:txBody>
      </p:sp>
      <p:sp>
        <p:nvSpPr>
          <p:cNvPr id="111718" name="Text Box 102"/>
          <p:cNvSpPr txBox="1">
            <a:spLocks noChangeArrowheads="1"/>
          </p:cNvSpPr>
          <p:nvPr/>
        </p:nvSpPr>
        <p:spPr bwMode="auto">
          <a:xfrm>
            <a:off x="0" y="1039905"/>
            <a:ext cx="4500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Hoofdzekering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 A)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0" y="1582532"/>
            <a:ext cx="450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kWh meter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0" y="2125159"/>
            <a:ext cx="450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aardlekschakelaar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0" y="2667786"/>
            <a:ext cx="5292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(blauwe) testschakelaar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0" y="3210413"/>
            <a:ext cx="5148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groeps-zekeringen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 A)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3" name="Text Box 107"/>
          <p:cNvSpPr txBox="1">
            <a:spLocks noChangeArrowheads="1"/>
          </p:cNvSpPr>
          <p:nvPr/>
        </p:nvSpPr>
        <p:spPr bwMode="auto">
          <a:xfrm>
            <a:off x="0" y="3753040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groeps-schakelaars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0" y="4295667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stopcontact (niet geaard)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5849938" y="908050"/>
            <a:ext cx="66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0" y="4838294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Blauwe en bruine aders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7" name="Text Box 111"/>
          <p:cNvSpPr txBox="1">
            <a:spLocks noChangeArrowheads="1"/>
          </p:cNvSpPr>
          <p:nvPr/>
        </p:nvSpPr>
        <p:spPr bwMode="auto">
          <a:xfrm>
            <a:off x="0" y="5380921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geaard stopcontact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8" name="Text Box 112"/>
          <p:cNvSpPr txBox="1">
            <a:spLocks noChangeArrowheads="1"/>
          </p:cNvSpPr>
          <p:nvPr/>
        </p:nvSpPr>
        <p:spPr bwMode="auto">
          <a:xfrm>
            <a:off x="0" y="5923547"/>
            <a:ext cx="5148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Bruine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geel-groene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draden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6391"/>
            <a:ext cx="5292725" cy="892552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2/11:</a:t>
            </a:r>
            <a:b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 </a:t>
            </a:r>
            <a:r>
              <a:rPr lang="en-US" altLang="nl-NL" sz="24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meterkast</a:t>
            </a:r>
            <a:r>
              <a:rPr lang="en-US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(model).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402570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1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7" grpId="0"/>
      <p:bldP spid="111708" grpId="0"/>
      <p:bldP spid="111709" grpId="0"/>
      <p:bldP spid="111710" grpId="0"/>
      <p:bldP spid="111711" grpId="0"/>
      <p:bldP spid="111712" grpId="0"/>
      <p:bldP spid="111713" grpId="0"/>
      <p:bldP spid="111714" grpId="0"/>
      <p:bldP spid="111716" grpId="0"/>
      <p:bldP spid="111718" grpId="0" autoUpdateAnimBg="0"/>
      <p:bldP spid="111719" grpId="0" autoUpdateAnimBg="0"/>
      <p:bldP spid="111720" grpId="0" autoUpdateAnimBg="0"/>
      <p:bldP spid="111721" grpId="0" autoUpdateAnimBg="0"/>
      <p:bldP spid="111722" grpId="0" autoUpdateAnimBg="0"/>
      <p:bldP spid="111723" grpId="0" autoUpdateAnimBg="0"/>
      <p:bldP spid="111724" grpId="0"/>
      <p:bldP spid="111725" grpId="0"/>
      <p:bldP spid="111726" grpId="0" autoUpdateAnimBg="0"/>
      <p:bldP spid="111727" grpId="0" autoUpdateAnimBg="0"/>
      <p:bldP spid="111728" grpId="0" autoUpdateAnimBg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1" name="Picture 27" descr="IMG_02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20713"/>
            <a:ext cx="37036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00" name="Picture 36" descr="IMG_02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370363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706" name="Group 42"/>
          <p:cNvGrpSpPr>
            <a:grpSpLocks/>
          </p:cNvGrpSpPr>
          <p:nvPr/>
        </p:nvGrpSpPr>
        <p:grpSpPr bwMode="auto">
          <a:xfrm>
            <a:off x="3492500" y="333375"/>
            <a:ext cx="2303463" cy="511175"/>
            <a:chOff x="2200" y="210"/>
            <a:chExt cx="1451" cy="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3698" name="AutoShape 34"/>
            <p:cNvSpPr>
              <a:spLocks noChangeArrowheads="1"/>
            </p:cNvSpPr>
            <p:nvPr/>
          </p:nvSpPr>
          <p:spPr bwMode="auto">
            <a:xfrm>
              <a:off x="2200" y="210"/>
              <a:ext cx="1451" cy="322"/>
            </a:xfrm>
            <a:prstGeom prst="wedgeRoundRectCallout">
              <a:avLst>
                <a:gd name="adj1" fmla="val -186940"/>
                <a:gd name="adj2" fmla="val 190773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verklikker</a:t>
              </a:r>
            </a:p>
          </p:txBody>
        </p:sp>
        <p:sp>
          <p:nvSpPr>
            <p:cNvPr id="113705" name="AutoShape 41"/>
            <p:cNvSpPr>
              <a:spLocks noChangeArrowheads="1"/>
            </p:cNvSpPr>
            <p:nvPr/>
          </p:nvSpPr>
          <p:spPr bwMode="auto">
            <a:xfrm>
              <a:off x="2200" y="210"/>
              <a:ext cx="1451" cy="322"/>
            </a:xfrm>
            <a:prstGeom prst="wedgeRoundRectCallout">
              <a:avLst>
                <a:gd name="adj1" fmla="val 57306"/>
                <a:gd name="adj2" fmla="val 159917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verklikker</a:t>
              </a:r>
            </a:p>
          </p:txBody>
        </p:sp>
      </p:grpSp>
      <p:grpSp>
        <p:nvGrpSpPr>
          <p:cNvPr id="113703" name="Group 39"/>
          <p:cNvGrpSpPr>
            <a:grpSpLocks/>
          </p:cNvGrpSpPr>
          <p:nvPr/>
        </p:nvGrpSpPr>
        <p:grpSpPr bwMode="auto">
          <a:xfrm>
            <a:off x="6156325" y="3933825"/>
            <a:ext cx="2987675" cy="2924175"/>
            <a:chOff x="3878" y="2115"/>
            <a:chExt cx="1882" cy="1842"/>
          </a:xfrm>
        </p:grpSpPr>
        <p:pic>
          <p:nvPicPr>
            <p:cNvPr id="113701" name="Picture 37" descr="IMG_02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15"/>
              <a:ext cx="1882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702" name="Text Box 38"/>
            <p:cNvSpPr txBox="1">
              <a:spLocks noChangeArrowheads="1"/>
            </p:cNvSpPr>
            <p:nvPr/>
          </p:nvSpPr>
          <p:spPr bwMode="auto">
            <a:xfrm>
              <a:off x="4604" y="2139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 A</a:t>
              </a:r>
            </a:p>
          </p:txBody>
        </p:sp>
      </p:grp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63499" y="6338889"/>
            <a:ext cx="5788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glaszekering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apparaten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6156325" y="6338888"/>
            <a:ext cx="2987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zekering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90" name="Picture 26" descr="IMG_02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249863"/>
            <a:ext cx="36639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0" y="2708275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16 A </a:t>
            </a: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smeltveiligheid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3492500" y="2997200"/>
            <a:ext cx="2303463" cy="510778"/>
          </a:xfrm>
          <a:prstGeom prst="wedgeRoundRectCallout">
            <a:avLst>
              <a:gd name="adj1" fmla="val 89282"/>
              <a:gd name="adj2" fmla="val -26487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meld-draad</a:t>
            </a:r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5364163" y="2708275"/>
            <a:ext cx="3024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doorsnede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6588125" y="3068638"/>
            <a:ext cx="2303463" cy="510778"/>
          </a:xfrm>
          <a:prstGeom prst="wedgeRoundRectCallout">
            <a:avLst>
              <a:gd name="adj1" fmla="val -31875"/>
              <a:gd name="adj2" fmla="val -2860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smeltdraad</a:t>
            </a:r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1022350" y="3390900"/>
            <a:ext cx="367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Automatische zekering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707" name="Picture 43" descr="automatische zekering 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0795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7469" y="-10229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648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7" grpId="0" autoUpdateAnimBg="0"/>
      <p:bldP spid="113688" grpId="0" autoUpdateAnimBg="0"/>
      <p:bldP spid="113694" grpId="0" autoUpdateAnimBg="0"/>
      <p:bldP spid="113696" grpId="0" animBg="1"/>
      <p:bldP spid="113697" grpId="0" autoUpdateAnimBg="0"/>
      <p:bldP spid="113695" grpId="0" animBg="1"/>
      <p:bldP spid="113704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64575"/>
            <a:ext cx="9144000" cy="523220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Atoombouw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0" y="106929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pompt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rond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587" name="Group 739"/>
          <p:cNvGrpSpPr>
            <a:grpSpLocks/>
          </p:cNvGrpSpPr>
          <p:nvPr/>
        </p:nvGrpSpPr>
        <p:grpSpPr bwMode="auto">
          <a:xfrm>
            <a:off x="2620963" y="2466975"/>
            <a:ext cx="5832475" cy="3395663"/>
            <a:chOff x="1651" y="978"/>
            <a:chExt cx="3674" cy="2139"/>
          </a:xfrm>
        </p:grpSpPr>
        <p:sp>
          <p:nvSpPr>
            <p:cNvPr id="79466" name="Freeform 618"/>
            <p:cNvSpPr>
              <a:spLocks/>
            </p:cNvSpPr>
            <p:nvPr/>
          </p:nvSpPr>
          <p:spPr bwMode="auto">
            <a:xfrm>
              <a:off x="3552" y="1008"/>
              <a:ext cx="1751" cy="2055"/>
            </a:xfrm>
            <a:custGeom>
              <a:avLst/>
              <a:gdLst>
                <a:gd name="T0" fmla="*/ 0 w 1751"/>
                <a:gd name="T1" fmla="*/ 0 h 2055"/>
                <a:gd name="T2" fmla="*/ 1751 w 1751"/>
                <a:gd name="T3" fmla="*/ 0 h 2055"/>
                <a:gd name="T4" fmla="*/ 1751 w 1751"/>
                <a:gd name="T5" fmla="*/ 2055 h 2055"/>
                <a:gd name="T6" fmla="*/ 1623 w 1751"/>
                <a:gd name="T7" fmla="*/ 2055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1" h="2055">
                  <a:moveTo>
                    <a:pt x="0" y="0"/>
                  </a:moveTo>
                  <a:lnTo>
                    <a:pt x="1751" y="0"/>
                  </a:lnTo>
                  <a:lnTo>
                    <a:pt x="1751" y="2055"/>
                  </a:lnTo>
                  <a:lnTo>
                    <a:pt x="1623" y="2055"/>
                  </a:lnTo>
                </a:path>
              </a:pathLst>
            </a:custGeom>
            <a:noFill/>
            <a:ln w="76200" cmpd="sng">
              <a:solidFill>
                <a:srgbClr val="99CC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grpSp>
          <p:nvGrpSpPr>
            <p:cNvPr id="79585" name="Group 737"/>
            <p:cNvGrpSpPr>
              <a:grpSpLocks/>
            </p:cNvGrpSpPr>
            <p:nvPr/>
          </p:nvGrpSpPr>
          <p:grpSpPr bwMode="auto">
            <a:xfrm>
              <a:off x="1651" y="978"/>
              <a:ext cx="3674" cy="2139"/>
              <a:chOff x="1651" y="978"/>
              <a:chExt cx="3674" cy="2139"/>
            </a:xfrm>
          </p:grpSpPr>
          <p:sp>
            <p:nvSpPr>
              <p:cNvPr id="79465" name="Freeform 617"/>
              <p:cNvSpPr>
                <a:spLocks/>
              </p:cNvSpPr>
              <p:nvPr/>
            </p:nvSpPr>
            <p:spPr bwMode="auto">
              <a:xfrm>
                <a:off x="1680" y="1008"/>
                <a:ext cx="3493" cy="2064"/>
              </a:xfrm>
              <a:custGeom>
                <a:avLst/>
                <a:gdLst>
                  <a:gd name="T0" fmla="*/ 1765 w 3493"/>
                  <a:gd name="T1" fmla="*/ 0 h 2064"/>
                  <a:gd name="T2" fmla="*/ 0 w 3493"/>
                  <a:gd name="T3" fmla="*/ 0 h 2064"/>
                  <a:gd name="T4" fmla="*/ 0 w 3493"/>
                  <a:gd name="T5" fmla="*/ 2064 h 2064"/>
                  <a:gd name="T6" fmla="*/ 3493 w 3493"/>
                  <a:gd name="T7" fmla="*/ 2055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2064">
                    <a:moveTo>
                      <a:pt x="1765" y="0"/>
                    </a:moveTo>
                    <a:lnTo>
                      <a:pt x="0" y="0"/>
                    </a:lnTo>
                    <a:lnTo>
                      <a:pt x="0" y="2064"/>
                    </a:lnTo>
                    <a:lnTo>
                      <a:pt x="3493" y="2055"/>
                    </a:lnTo>
                  </a:path>
                </a:pathLst>
              </a:custGeom>
              <a:noFill/>
              <a:ln w="76200" cmpd="sng">
                <a:solidFill>
                  <a:srgbClr val="99CC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9584" name="Group 736"/>
              <p:cNvGrpSpPr>
                <a:grpSpLocks/>
              </p:cNvGrpSpPr>
              <p:nvPr/>
            </p:nvGrpSpPr>
            <p:grpSpPr bwMode="auto">
              <a:xfrm>
                <a:off x="1651" y="978"/>
                <a:ext cx="3674" cy="2139"/>
                <a:chOff x="1662" y="977"/>
                <a:chExt cx="3674" cy="2139"/>
              </a:xfrm>
            </p:grpSpPr>
            <p:grpSp>
              <p:nvGrpSpPr>
                <p:cNvPr id="79500" name="Group 652"/>
                <p:cNvGrpSpPr>
                  <a:grpSpLocks/>
                </p:cNvGrpSpPr>
                <p:nvPr/>
              </p:nvGrpSpPr>
              <p:grpSpPr bwMode="auto">
                <a:xfrm>
                  <a:off x="2595" y="3040"/>
                  <a:ext cx="591" cy="56"/>
                  <a:chOff x="1312" y="1894"/>
                  <a:chExt cx="591" cy="56"/>
                </a:xfrm>
              </p:grpSpPr>
              <p:sp>
                <p:nvSpPr>
                  <p:cNvPr id="79501" name="AutoShape 653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312" y="1896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02" name="AutoShape 654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448" y="1894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03" name="AutoShape 655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584" y="1902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04" name="AutoShape 656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719" y="1900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05" name="AutoShape 657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855" y="1898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9506" name="Group 658"/>
                <p:cNvGrpSpPr>
                  <a:grpSpLocks/>
                </p:cNvGrpSpPr>
                <p:nvPr/>
              </p:nvGrpSpPr>
              <p:grpSpPr bwMode="auto">
                <a:xfrm>
                  <a:off x="1893" y="3045"/>
                  <a:ext cx="591" cy="56"/>
                  <a:chOff x="1312" y="1894"/>
                  <a:chExt cx="591" cy="56"/>
                </a:xfrm>
              </p:grpSpPr>
              <p:sp>
                <p:nvSpPr>
                  <p:cNvPr id="79507" name="AutoShape 659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312" y="1896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08" name="AutoShape 660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448" y="1894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09" name="AutoShape 661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584" y="1902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10" name="AutoShape 662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719" y="1900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11" name="AutoShape 663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855" y="1898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9563" name="Group 715"/>
                <p:cNvGrpSpPr>
                  <a:grpSpLocks/>
                </p:cNvGrpSpPr>
                <p:nvPr/>
              </p:nvGrpSpPr>
              <p:grpSpPr bwMode="auto">
                <a:xfrm>
                  <a:off x="1662" y="977"/>
                  <a:ext cx="3674" cy="2116"/>
                  <a:chOff x="1662" y="977"/>
                  <a:chExt cx="3674" cy="2116"/>
                </a:xfrm>
              </p:grpSpPr>
              <p:grpSp>
                <p:nvGrpSpPr>
                  <p:cNvPr id="79561" name="Group 713"/>
                  <p:cNvGrpSpPr>
                    <a:grpSpLocks/>
                  </p:cNvGrpSpPr>
                  <p:nvPr/>
                </p:nvGrpSpPr>
                <p:grpSpPr bwMode="auto">
                  <a:xfrm>
                    <a:off x="1672" y="977"/>
                    <a:ext cx="1799" cy="71"/>
                    <a:chOff x="1672" y="977"/>
                    <a:chExt cx="1799" cy="71"/>
                  </a:xfrm>
                </p:grpSpPr>
                <p:grpSp>
                  <p:nvGrpSpPr>
                    <p:cNvPr id="79473" name="Group 6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982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467" name="AutoShape 6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68" name="AutoShape 6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69" name="AutoShape 6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70" name="AutoShape 6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71" name="AutoShape 6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482" name="Group 6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3" y="981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483" name="AutoShape 6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84" name="AutoShape 6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85" name="AutoShape 6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86" name="AutoShape 6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87" name="AutoShape 6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514" name="AutoShape 66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1672" y="1000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15" name="AutoShape 66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1808" y="981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16" name="AutoShape 66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1943" y="979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17" name="AutoShape 66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2079" y="977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560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1662" y="1125"/>
                    <a:ext cx="109" cy="1968"/>
                    <a:chOff x="1662" y="1125"/>
                    <a:chExt cx="109" cy="1968"/>
                  </a:xfrm>
                </p:grpSpPr>
                <p:grpSp>
                  <p:nvGrpSpPr>
                    <p:cNvPr id="79530" name="Group 682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394" y="1393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531" name="AutoShape 6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32" name="AutoShape 6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33" name="AutoShape 6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34" name="AutoShape 6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35" name="AutoShape 6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536" name="Group 688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403" y="2086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537" name="AutoShape 6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38" name="AutoShape 6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39" name="AutoShape 6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40" name="AutoShape 6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41" name="AutoShape 6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543" name="AutoShape 6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1723" y="3045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44" name="AutoShape 6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1667" y="293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45" name="AutoShape 69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1675" y="2800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46" name="AutoShape 6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1673" y="2665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47" name="AutoShape 69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1671" y="2529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562" name="Group 714"/>
                  <p:cNvGrpSpPr>
                    <a:grpSpLocks/>
                  </p:cNvGrpSpPr>
                  <p:nvPr/>
                </p:nvGrpSpPr>
                <p:grpSpPr bwMode="auto">
                  <a:xfrm>
                    <a:off x="3648" y="978"/>
                    <a:ext cx="1688" cy="2103"/>
                    <a:chOff x="3648" y="978"/>
                    <a:chExt cx="1688" cy="2103"/>
                  </a:xfrm>
                </p:grpSpPr>
                <p:grpSp>
                  <p:nvGrpSpPr>
                    <p:cNvPr id="79474" name="Group 6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978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475" name="AutoShape 6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76" name="AutoShape 6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77" name="AutoShape 6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78" name="AutoShape 6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79" name="AutoShape 6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494" name="Group 6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3" y="981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495" name="AutoShape 6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96" name="AutoShape 6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97" name="AutoShape 6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98" name="AutoShape 6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99" name="AutoShape 6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9518" name="Group 670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5004" y="1407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519" name="AutoShape 6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20" name="AutoShape 6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21" name="AutoShape 6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22" name="AutoShape 6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23" name="AutoShape 6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525" name="AutoShape 67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5022" y="980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26" name="AutoShape 6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5158" y="978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27" name="AutoShape 67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517361">
                      <a:off x="5276" y="1013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49" name="AutoShape 70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5236" y="3033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50" name="AutoShape 70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5279" y="2933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51" name="AutoShape 70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5287" y="2797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52" name="AutoShape 70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5285" y="2662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53" name="AutoShape 70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7917361">
                      <a:off x="5283" y="252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79554" name="Group 706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5012" y="2101"/>
                      <a:ext cx="591" cy="56"/>
                      <a:chOff x="1312" y="1894"/>
                      <a:chExt cx="591" cy="56"/>
                    </a:xfrm>
                  </p:grpSpPr>
                  <p:sp>
                    <p:nvSpPr>
                      <p:cNvPr id="79555" name="AutoShape 7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312" y="189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56" name="AutoShape 7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448" y="1894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57" name="AutoShape 7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584" y="1902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58" name="AutoShape 7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719" y="1900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559" name="AutoShape 7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517361">
                        <a:off x="1855" y="1898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9565" name="Group 717"/>
                <p:cNvGrpSpPr>
                  <a:grpSpLocks/>
                </p:cNvGrpSpPr>
                <p:nvPr/>
              </p:nvGrpSpPr>
              <p:grpSpPr bwMode="auto">
                <a:xfrm>
                  <a:off x="3984" y="3055"/>
                  <a:ext cx="591" cy="56"/>
                  <a:chOff x="1312" y="1894"/>
                  <a:chExt cx="591" cy="56"/>
                </a:xfrm>
              </p:grpSpPr>
              <p:sp>
                <p:nvSpPr>
                  <p:cNvPr id="79566" name="AutoShape 718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312" y="1896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67" name="AutoShape 719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448" y="1894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68" name="AutoShape 720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584" y="1902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69" name="AutoShape 721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719" y="1900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70" name="AutoShape 722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855" y="1898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9571" name="Group 723"/>
                <p:cNvGrpSpPr>
                  <a:grpSpLocks/>
                </p:cNvGrpSpPr>
                <p:nvPr/>
              </p:nvGrpSpPr>
              <p:grpSpPr bwMode="auto">
                <a:xfrm>
                  <a:off x="3282" y="3060"/>
                  <a:ext cx="591" cy="56"/>
                  <a:chOff x="1312" y="1894"/>
                  <a:chExt cx="591" cy="56"/>
                </a:xfrm>
              </p:grpSpPr>
              <p:sp>
                <p:nvSpPr>
                  <p:cNvPr id="79572" name="AutoShape 724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312" y="1896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73" name="AutoShape 725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448" y="1894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74" name="AutoShape 726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584" y="1902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75" name="AutoShape 727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719" y="1900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76" name="AutoShape 728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1855" y="1898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9583" name="Group 735"/>
                <p:cNvGrpSpPr>
                  <a:grpSpLocks/>
                </p:cNvGrpSpPr>
                <p:nvPr/>
              </p:nvGrpSpPr>
              <p:grpSpPr bwMode="auto">
                <a:xfrm>
                  <a:off x="4693" y="3048"/>
                  <a:ext cx="455" cy="56"/>
                  <a:chOff x="4729" y="3048"/>
                  <a:chExt cx="455" cy="56"/>
                </a:xfrm>
              </p:grpSpPr>
              <p:sp>
                <p:nvSpPr>
                  <p:cNvPr id="79579" name="AutoShape 731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4729" y="3048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80" name="AutoShape 732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4865" y="3056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81" name="AutoShape 733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5000" y="3054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582" name="AutoShape 734"/>
                  <p:cNvSpPr>
                    <a:spLocks noChangeAspect="1" noChangeArrowheads="1"/>
                  </p:cNvSpPr>
                  <p:nvPr/>
                </p:nvSpPr>
                <p:spPr bwMode="auto">
                  <a:xfrm rot="-2517361">
                    <a:off x="5136" y="3052"/>
                    <a:ext cx="48" cy="4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9586" name="Group 738"/>
          <p:cNvGrpSpPr>
            <a:grpSpLocks/>
          </p:cNvGrpSpPr>
          <p:nvPr/>
        </p:nvGrpSpPr>
        <p:grpSpPr bwMode="auto">
          <a:xfrm>
            <a:off x="2895600" y="3429000"/>
            <a:ext cx="5334000" cy="5334000"/>
            <a:chOff x="1824" y="3408"/>
            <a:chExt cx="3360" cy="3360"/>
          </a:xfrm>
        </p:grpSpPr>
        <p:sp>
          <p:nvSpPr>
            <p:cNvPr id="79481" name="Oval 633"/>
            <p:cNvSpPr>
              <a:spLocks noChangeAspect="1" noChangeArrowheads="1"/>
            </p:cNvSpPr>
            <p:nvPr/>
          </p:nvSpPr>
          <p:spPr bwMode="auto">
            <a:xfrm>
              <a:off x="1824" y="3408"/>
              <a:ext cx="3360" cy="336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grpSp>
          <p:nvGrpSpPr>
            <p:cNvPr id="79463" name="Group 615"/>
            <p:cNvGrpSpPr>
              <a:grpSpLocks/>
            </p:cNvGrpSpPr>
            <p:nvPr/>
          </p:nvGrpSpPr>
          <p:grpSpPr bwMode="auto">
            <a:xfrm>
              <a:off x="1911" y="4368"/>
              <a:ext cx="3162" cy="1056"/>
              <a:chOff x="1911" y="2544"/>
              <a:chExt cx="3162" cy="1056"/>
            </a:xfrm>
          </p:grpSpPr>
          <p:grpSp>
            <p:nvGrpSpPr>
              <p:cNvPr id="79311" name="Group 463"/>
              <p:cNvGrpSpPr>
                <a:grpSpLocks/>
              </p:cNvGrpSpPr>
              <p:nvPr/>
            </p:nvGrpSpPr>
            <p:grpSpPr bwMode="auto">
              <a:xfrm>
                <a:off x="1911" y="2544"/>
                <a:ext cx="1596" cy="1056"/>
                <a:chOff x="1911" y="2544"/>
                <a:chExt cx="1596" cy="1056"/>
              </a:xfrm>
            </p:grpSpPr>
            <p:grpSp>
              <p:nvGrpSpPr>
                <p:cNvPr id="79110" name="Group 262"/>
                <p:cNvGrpSpPr>
                  <a:grpSpLocks/>
                </p:cNvGrpSpPr>
                <p:nvPr/>
              </p:nvGrpSpPr>
              <p:grpSpPr bwMode="auto">
                <a:xfrm>
                  <a:off x="1911" y="2547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09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090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033" name="Oval 1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083" name="AutoShape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031" name="AutoShape 1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032" name="AutoShape 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09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093" name="Group 2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094" name="Oval 2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095" name="AutoShape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096" name="AutoShape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097" name="AutoShape 2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098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099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00" name="Oval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01" name="AutoShape 2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02" name="AutoShape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03" name="AutoShape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04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05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06" name="Oval 2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07" name="AutoShape 2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08" name="AutoShape 2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09" name="AutoShap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111" name="Group 263"/>
                <p:cNvGrpSpPr>
                  <a:grpSpLocks/>
                </p:cNvGrpSpPr>
                <p:nvPr/>
              </p:nvGrpSpPr>
              <p:grpSpPr bwMode="auto">
                <a:xfrm>
                  <a:off x="2178" y="2553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112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13" name="Group 2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14" name="Oval 2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15" name="AutoShape 2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16" name="AutoShape 2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17" name="AutoShape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18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19" name="Group 2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20" name="Oval 2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21" name="AutoShape 2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22" name="AutoShape 2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23" name="AutoShap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24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25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26" name="Oval 2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27" name="AutoShape 2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28" name="AutoShape 2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29" name="AutoShape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30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31" name="Group 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32" name="Oval 2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33" name="AutoShape 2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34" name="AutoShape 2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35" name="AutoShape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186" name="Group 338"/>
                <p:cNvGrpSpPr>
                  <a:grpSpLocks/>
                </p:cNvGrpSpPr>
                <p:nvPr/>
              </p:nvGrpSpPr>
              <p:grpSpPr bwMode="auto">
                <a:xfrm>
                  <a:off x="2436" y="2544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187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88" name="Group 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89" name="Oval 3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90" name="AutoShape 3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91" name="AutoShape 3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92" name="AutoShap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93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94" name="Group 3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95" name="Oval 3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96" name="AutoShape 3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97" name="AutoShape 3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98" name="AutoShape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99" name="Group 351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200" name="Group 3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201" name="Oval 3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02" name="AutoShape 3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03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204" name="AutoShape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205" name="Group 357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206" name="Group 3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207" name="Oval 3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08" name="AutoShape 3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09" name="AutoShape 3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210" name="AutoShape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161" name="Group 313"/>
                <p:cNvGrpSpPr>
                  <a:grpSpLocks/>
                </p:cNvGrpSpPr>
                <p:nvPr/>
              </p:nvGrpSpPr>
              <p:grpSpPr bwMode="auto">
                <a:xfrm>
                  <a:off x="2697" y="2553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162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63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64" name="Oval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65" name="AutoShape 3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66" name="AutoShape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67" name="AutoShape 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68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69" name="Group 3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70" name="Oval 3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71" name="AutoShape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72" name="AutoShape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73" name="AutoShape 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74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75" name="Group 3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76" name="Oval 3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77" name="AutoShape 3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78" name="AutoShape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79" name="AutoShape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80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81" name="Group 3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82" name="Oval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83" name="AutoShape 3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84" name="AutoShape 3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85" name="AutoShap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136" name="Group 288"/>
                <p:cNvGrpSpPr>
                  <a:grpSpLocks/>
                </p:cNvGrpSpPr>
                <p:nvPr/>
              </p:nvGrpSpPr>
              <p:grpSpPr bwMode="auto">
                <a:xfrm>
                  <a:off x="2946" y="2544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137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38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39" name="Oval 2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40" name="AutoShape 2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41" name="AutoShape 2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42" name="AutoShape 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43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44" name="Group 2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45" name="Oval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46" name="AutoShape 2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47" name="AutoShape 2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48" name="AutoShape 3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49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50" name="Group 3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51" name="Oval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52" name="AutoShape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53" name="AutoShape 3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54" name="AutoShape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155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156" name="Group 3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157" name="Oval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58" name="AutoShape 3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159" name="AutoShape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160" name="AutoShape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261" name="Group 413"/>
                <p:cNvGrpSpPr>
                  <a:grpSpLocks/>
                </p:cNvGrpSpPr>
                <p:nvPr/>
              </p:nvGrpSpPr>
              <p:grpSpPr bwMode="auto">
                <a:xfrm>
                  <a:off x="3207" y="2544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262" name="Group 414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263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264" name="Oval 4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65" name="AutoShape 4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66" name="AutoShape 4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267" name="AutoShape 4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268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269" name="Group 4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270" name="Oval 4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71" name="AutoShape 4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72" name="AutoShape 4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273" name="AutoShape 4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274" name="Group 426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275" name="Group 4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276" name="Oval 4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77" name="AutoShape 4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78" name="AutoShape 4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279" name="AutoShape 4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280" name="Group 432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281" name="Group 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282" name="Oval 4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83" name="AutoShape 4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284" name="AutoShape 4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285" name="AutoShape 4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9312" name="Group 464"/>
              <p:cNvGrpSpPr>
                <a:grpSpLocks/>
              </p:cNvGrpSpPr>
              <p:nvPr/>
            </p:nvGrpSpPr>
            <p:grpSpPr bwMode="auto">
              <a:xfrm>
                <a:off x="3477" y="2544"/>
                <a:ext cx="1596" cy="1056"/>
                <a:chOff x="1911" y="2544"/>
                <a:chExt cx="1596" cy="1056"/>
              </a:xfrm>
            </p:grpSpPr>
            <p:grpSp>
              <p:nvGrpSpPr>
                <p:cNvPr id="79313" name="Group 465"/>
                <p:cNvGrpSpPr>
                  <a:grpSpLocks/>
                </p:cNvGrpSpPr>
                <p:nvPr/>
              </p:nvGrpSpPr>
              <p:grpSpPr bwMode="auto">
                <a:xfrm>
                  <a:off x="1911" y="2547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314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15" name="Group 4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16" name="Oval 4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17" name="AutoShape 4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18" name="AutoShape 4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19" name="AutoShape 4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20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21" name="Group 4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22" name="Oval 4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23" name="AutoShape 4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24" name="AutoShape 4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25" name="AutoShape 4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26" name="Group 478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27" name="Group 4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28" name="Oval 4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29" name="AutoShape 4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30" name="AutoShape 4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31" name="AutoShape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32" name="Group 484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33" name="Group 4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34" name="Oval 4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35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36" name="AutoShape 4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37" name="AutoShape 4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338" name="Group 490"/>
                <p:cNvGrpSpPr>
                  <a:grpSpLocks/>
                </p:cNvGrpSpPr>
                <p:nvPr/>
              </p:nvGrpSpPr>
              <p:grpSpPr bwMode="auto">
                <a:xfrm>
                  <a:off x="2178" y="2553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339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40" name="Group 4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41" name="Oval 4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42" name="AutoShape 4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43" name="AutoShape 4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44" name="AutoShape 4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45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46" name="Group 4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47" name="Oval 4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48" name="AutoShape 5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49" name="AutoShape 5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50" name="AutoShape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51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52" name="Group 5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53" name="Oval 5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54" name="AutoShape 5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55" name="AutoShape 5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56" name="AutoShape 5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57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58" name="Group 5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59" name="Oval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60" name="AutoShape 5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61" name="AutoShape 5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62" name="AutoShape 5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363" name="Group 515"/>
                <p:cNvGrpSpPr>
                  <a:grpSpLocks/>
                </p:cNvGrpSpPr>
                <p:nvPr/>
              </p:nvGrpSpPr>
              <p:grpSpPr bwMode="auto">
                <a:xfrm>
                  <a:off x="2436" y="2544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364" name="Group 516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65" name="Group 5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66" name="Oval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67" name="AutoShape 5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68" name="AutoShap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69" name="AutoShape 5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70" name="Group 522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71" name="Group 5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72" name="Oval 5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73" name="AutoShape 5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74" name="AutoShap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75" name="AutoShape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76" name="Group 528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77" name="Group 5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78" name="Oval 5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79" name="AutoShape 5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80" name="AutoShape 5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81" name="AutoShape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82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83" name="Group 5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84" name="Oval 5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85" name="AutoShape 5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86" name="AutoShape 5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87" name="AutoShape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388" name="Group 540"/>
                <p:cNvGrpSpPr>
                  <a:grpSpLocks/>
                </p:cNvGrpSpPr>
                <p:nvPr/>
              </p:nvGrpSpPr>
              <p:grpSpPr bwMode="auto">
                <a:xfrm>
                  <a:off x="2697" y="2553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389" name="Group 541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90" name="Group 5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91" name="Oval 5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92" name="AutoShape 5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93" name="AutoShape 5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394" name="AutoShape 5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39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396" name="Group 5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397" name="Oval 5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98" name="AutoShape 5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399" name="AutoShape 5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00" name="AutoShape 5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01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02" name="Group 5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03" name="Oval 5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04" name="AutoShap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05" name="AutoShape 5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06" name="AutoShape 5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07" name="Group 559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08" name="Group 5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09" name="Oval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1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11" name="AutoShape 5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12" name="AutoShape 5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413" name="Group 565"/>
                <p:cNvGrpSpPr>
                  <a:grpSpLocks/>
                </p:cNvGrpSpPr>
                <p:nvPr/>
              </p:nvGrpSpPr>
              <p:grpSpPr bwMode="auto">
                <a:xfrm>
                  <a:off x="2946" y="2544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414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15" name="Group 5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16" name="Oval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17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18" name="AutoShape 5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19" name="AutoShape 5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20" name="Group 572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21" name="Group 5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22" name="Oval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23" name="AutoShape 5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24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25" name="AutoShape 5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26" name="Group 578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27" name="Group 5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28" name="Oval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2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30" name="AutoShape 5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31" name="AutoShape 5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32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33" name="Group 5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34" name="Oval 5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35" name="AutoShape 5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36" name="AutoShape 5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37" name="AutoShape 5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438" name="Group 590"/>
                <p:cNvGrpSpPr>
                  <a:grpSpLocks/>
                </p:cNvGrpSpPr>
                <p:nvPr/>
              </p:nvGrpSpPr>
              <p:grpSpPr bwMode="auto">
                <a:xfrm>
                  <a:off x="3207" y="2544"/>
                  <a:ext cx="300" cy="1047"/>
                  <a:chOff x="1911" y="2547"/>
                  <a:chExt cx="300" cy="1047"/>
                </a:xfrm>
              </p:grpSpPr>
              <p:grpSp>
                <p:nvGrpSpPr>
                  <p:cNvPr id="79439" name="Group 591"/>
                  <p:cNvGrpSpPr>
                    <a:grpSpLocks/>
                  </p:cNvGrpSpPr>
                  <p:nvPr/>
                </p:nvGrpSpPr>
                <p:grpSpPr bwMode="auto">
                  <a:xfrm>
                    <a:off x="1911" y="254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40" name="Group 5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41" name="Oval 5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42" name="AutoShape 5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43" name="AutoShape 5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44" name="AutoShape 5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45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1911" y="2811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46" name="Group 5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47" name="Oval 5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48" name="AutoShape 6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49" name="AutoShape 6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50" name="AutoShape 6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51" name="Group 603"/>
                  <p:cNvGrpSpPr>
                    <a:grpSpLocks/>
                  </p:cNvGrpSpPr>
                  <p:nvPr/>
                </p:nvGrpSpPr>
                <p:grpSpPr bwMode="auto">
                  <a:xfrm>
                    <a:off x="1920" y="3063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52" name="Group 6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53" name="Oval 6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54" name="AutoShape 6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55" name="AutoShape 6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56" name="AutoShape 6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457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1923" y="3327"/>
                    <a:ext cx="288" cy="267"/>
                    <a:chOff x="1920" y="2565"/>
                    <a:chExt cx="288" cy="267"/>
                  </a:xfrm>
                </p:grpSpPr>
                <p:grpSp>
                  <p:nvGrpSpPr>
                    <p:cNvPr id="79458" name="Group 6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65"/>
                      <a:ext cx="288" cy="267"/>
                      <a:chOff x="1920" y="2565"/>
                      <a:chExt cx="288" cy="267"/>
                    </a:xfrm>
                  </p:grpSpPr>
                  <p:sp>
                    <p:nvSpPr>
                      <p:cNvPr id="79459" name="Oval 6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41" y="2565"/>
                        <a:ext cx="267" cy="26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99CCFF">
                              <a:gamma/>
                              <a:shade val="8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99CCFF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60" name="AutoShape 6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7" y="2601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461" name="AutoShape 6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0" y="2676"/>
                        <a:ext cx="45" cy="45"/>
                      </a:xfrm>
                      <a:prstGeom prst="flowChartConnector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9462" name="AutoShape 6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4" y="2662"/>
                      <a:ext cx="67" cy="67"/>
                    </a:xfrm>
                    <a:prstGeom prst="flowChartConnector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79464" name="Group 616"/>
          <p:cNvGrpSpPr>
            <a:grpSpLocks/>
          </p:cNvGrpSpPr>
          <p:nvPr/>
        </p:nvGrpSpPr>
        <p:grpSpPr bwMode="auto">
          <a:xfrm>
            <a:off x="5486382" y="2063315"/>
            <a:ext cx="189425" cy="900112"/>
            <a:chOff x="2736" y="1642"/>
            <a:chExt cx="79" cy="729"/>
          </a:xfrm>
        </p:grpSpPr>
        <p:sp>
          <p:nvSpPr>
            <p:cNvPr id="79014" name="Line 166"/>
            <p:cNvSpPr>
              <a:spLocks noChangeShapeType="1"/>
            </p:cNvSpPr>
            <p:nvPr/>
          </p:nvSpPr>
          <p:spPr bwMode="auto">
            <a:xfrm>
              <a:off x="2736" y="1642"/>
              <a:ext cx="0" cy="7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79015" name="Line 167"/>
            <p:cNvSpPr>
              <a:spLocks noChangeShapeType="1"/>
            </p:cNvSpPr>
            <p:nvPr/>
          </p:nvSpPr>
          <p:spPr bwMode="auto">
            <a:xfrm>
              <a:off x="2815" y="1859"/>
              <a:ext cx="0" cy="2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41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Actieknop: Verder of Volgende 4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0" y="566937"/>
            <a:ext cx="913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zitten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ltijd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overal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nl-N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/>
          </a:p>
        </p:txBody>
      </p:sp>
      <p:sp>
        <p:nvSpPr>
          <p:cNvPr id="420" name="Rectangle 21"/>
          <p:cNvSpPr>
            <a:spLocks noChangeArrowheads="1"/>
          </p:cNvSpPr>
          <p:nvPr/>
        </p:nvSpPr>
        <p:spPr bwMode="auto">
          <a:xfrm>
            <a:off x="0" y="157166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zit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575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 autoUpdateAnimBg="0"/>
      <p:bldP spid="78869" grpId="0" autoUpdateAnimBg="0"/>
      <p:bldP spid="2" grpId="0"/>
      <p:bldP spid="42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12" name="Group 24"/>
          <p:cNvGrpSpPr>
            <a:grpSpLocks/>
          </p:cNvGrpSpPr>
          <p:nvPr/>
        </p:nvGrpSpPr>
        <p:grpSpPr bwMode="auto">
          <a:xfrm>
            <a:off x="3416300" y="3722689"/>
            <a:ext cx="5440363" cy="3140075"/>
            <a:chOff x="2152" y="2345"/>
            <a:chExt cx="3427" cy="1978"/>
          </a:xfrm>
        </p:grpSpPr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2152" y="4032"/>
              <a:ext cx="2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Stekker met randaarde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709" name="Picture 21" descr="Randaardestekk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345"/>
              <a:ext cx="3379" cy="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711" name="Group 23"/>
          <p:cNvGrpSpPr>
            <a:grpSpLocks/>
          </p:cNvGrpSpPr>
          <p:nvPr/>
        </p:nvGrpSpPr>
        <p:grpSpPr bwMode="auto">
          <a:xfrm>
            <a:off x="0" y="620713"/>
            <a:ext cx="5364163" cy="2982913"/>
            <a:chOff x="0" y="391"/>
            <a:chExt cx="3379" cy="1879"/>
          </a:xfrm>
        </p:grpSpPr>
        <p:pic>
          <p:nvPicPr>
            <p:cNvPr id="114708" name="Picture 20" descr="Eurostekker 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"/>
              <a:ext cx="3378" cy="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702" name="Text Box 14"/>
            <p:cNvSpPr txBox="1">
              <a:spLocks noChangeArrowheads="1"/>
            </p:cNvSpPr>
            <p:nvPr/>
          </p:nvSpPr>
          <p:spPr bwMode="auto">
            <a:xfrm>
              <a:off x="0" y="1979"/>
              <a:ext cx="33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400" err="1">
                  <a:latin typeface="Arial" panose="020B0604020202020204" pitchFamily="34" charset="0"/>
                  <a:cs typeface="Arial" panose="020B0604020202020204" pitchFamily="34" charset="0"/>
                </a:rPr>
                <a:t>Stekker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err="1">
                  <a:latin typeface="Arial" panose="020B0604020202020204" pitchFamily="34" charset="0"/>
                  <a:cs typeface="Arial" panose="020B0604020202020204" pitchFamily="34" charset="0"/>
                </a:rPr>
                <a:t>zonder</a:t>
              </a: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err="1">
                  <a:latin typeface="Arial" panose="020B0604020202020204" pitchFamily="34" charset="0"/>
                  <a:cs typeface="Arial" panose="020B0604020202020204" pitchFamily="34" charset="0"/>
                </a:rPr>
                <a:t>randaarde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6443663" y="1656613"/>
            <a:ext cx="2303462" cy="510778"/>
          </a:xfrm>
          <a:prstGeom prst="wedgeRoundRectCallout">
            <a:avLst>
              <a:gd name="adj1" fmla="val -127394"/>
              <a:gd name="adj2" fmla="val 524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fase (bruin)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13" name="AutoShape 25"/>
          <p:cNvSpPr>
            <a:spLocks noChangeArrowheads="1"/>
          </p:cNvSpPr>
          <p:nvPr/>
        </p:nvSpPr>
        <p:spPr bwMode="auto">
          <a:xfrm>
            <a:off x="6761708" y="5978581"/>
            <a:ext cx="2303462" cy="510778"/>
          </a:xfrm>
          <a:prstGeom prst="wedgeRoundRectCallout">
            <a:avLst>
              <a:gd name="adj1" fmla="val 18975"/>
              <a:gd name="adj2" fmla="val -31358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fase (bruin)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6516688" y="260350"/>
            <a:ext cx="2303462" cy="510778"/>
          </a:xfrm>
          <a:prstGeom prst="wedgeRoundRectCallout">
            <a:avLst>
              <a:gd name="adj1" fmla="val -110370"/>
              <a:gd name="adj2" fmla="val 1769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nul (blauw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14" name="AutoShape 26"/>
          <p:cNvSpPr>
            <a:spLocks noChangeArrowheads="1"/>
          </p:cNvSpPr>
          <p:nvPr/>
        </p:nvSpPr>
        <p:spPr bwMode="auto">
          <a:xfrm>
            <a:off x="6659563" y="2809931"/>
            <a:ext cx="2303462" cy="510778"/>
          </a:xfrm>
          <a:prstGeom prst="wedgeRoundRectCallout">
            <a:avLst>
              <a:gd name="adj1" fmla="val 30222"/>
              <a:gd name="adj2" fmla="val 1106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nul (blauw)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15" name="AutoShape 27"/>
          <p:cNvSpPr>
            <a:spLocks noChangeArrowheads="1"/>
          </p:cNvSpPr>
          <p:nvPr/>
        </p:nvSpPr>
        <p:spPr bwMode="auto">
          <a:xfrm>
            <a:off x="4993564" y="5599311"/>
            <a:ext cx="3046248" cy="510778"/>
          </a:xfrm>
          <a:prstGeom prst="wedgeRoundRectCallout">
            <a:avLst>
              <a:gd name="adj1" fmla="val 54792"/>
              <a:gd name="adj2" fmla="val -3180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aarde (geel/groen)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718" name="Group 30"/>
          <p:cNvGrpSpPr>
            <a:grpSpLocks/>
          </p:cNvGrpSpPr>
          <p:nvPr/>
        </p:nvGrpSpPr>
        <p:grpSpPr bwMode="auto">
          <a:xfrm>
            <a:off x="584200" y="914400"/>
            <a:ext cx="3454400" cy="1346200"/>
            <a:chOff x="368" y="576"/>
            <a:chExt cx="2176" cy="848"/>
          </a:xfrm>
        </p:grpSpPr>
        <p:sp>
          <p:nvSpPr>
            <p:cNvPr id="114716" name="Freeform 28"/>
            <p:cNvSpPr>
              <a:spLocks/>
            </p:cNvSpPr>
            <p:nvPr/>
          </p:nvSpPr>
          <p:spPr bwMode="auto">
            <a:xfrm>
              <a:off x="672" y="624"/>
              <a:ext cx="1842" cy="800"/>
            </a:xfrm>
            <a:custGeom>
              <a:avLst/>
              <a:gdLst>
                <a:gd name="T0" fmla="*/ 0 w 1842"/>
                <a:gd name="T1" fmla="*/ 800 h 800"/>
                <a:gd name="T2" fmla="*/ 376 w 1842"/>
                <a:gd name="T3" fmla="*/ 376 h 800"/>
                <a:gd name="T4" fmla="*/ 258 w 1842"/>
                <a:gd name="T5" fmla="*/ 252 h 800"/>
                <a:gd name="T6" fmla="*/ 568 w 1842"/>
                <a:gd name="T7" fmla="*/ 40 h 800"/>
                <a:gd name="T8" fmla="*/ 744 w 1842"/>
                <a:gd name="T9" fmla="*/ 0 h 800"/>
                <a:gd name="T10" fmla="*/ 920 w 1842"/>
                <a:gd name="T11" fmla="*/ 0 h 800"/>
                <a:gd name="T12" fmla="*/ 1200 w 1842"/>
                <a:gd name="T13" fmla="*/ 56 h 800"/>
                <a:gd name="T14" fmla="*/ 1410 w 1842"/>
                <a:gd name="T15" fmla="*/ 42 h 800"/>
                <a:gd name="T16" fmla="*/ 1632 w 1842"/>
                <a:gd name="T17" fmla="*/ 126 h 800"/>
                <a:gd name="T18" fmla="*/ 1842 w 1842"/>
                <a:gd name="T19" fmla="*/ 24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2" h="800">
                  <a:moveTo>
                    <a:pt x="0" y="800"/>
                  </a:moveTo>
                  <a:lnTo>
                    <a:pt x="376" y="376"/>
                  </a:lnTo>
                  <a:lnTo>
                    <a:pt x="258" y="252"/>
                  </a:lnTo>
                  <a:lnTo>
                    <a:pt x="568" y="40"/>
                  </a:lnTo>
                  <a:lnTo>
                    <a:pt x="744" y="0"/>
                  </a:lnTo>
                  <a:lnTo>
                    <a:pt x="920" y="0"/>
                  </a:lnTo>
                  <a:lnTo>
                    <a:pt x="1200" y="56"/>
                  </a:lnTo>
                  <a:lnTo>
                    <a:pt x="1410" y="42"/>
                  </a:lnTo>
                  <a:lnTo>
                    <a:pt x="1632" y="126"/>
                  </a:lnTo>
                  <a:lnTo>
                    <a:pt x="1842" y="240"/>
                  </a:lnTo>
                </a:path>
              </a:pathLst>
            </a:custGeom>
            <a:noFill/>
            <a:ln w="38100" cap="flat" cmpd="sng">
              <a:solidFill>
                <a:srgbClr val="66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auto">
            <a:xfrm>
              <a:off x="368" y="576"/>
              <a:ext cx="2176" cy="592"/>
            </a:xfrm>
            <a:custGeom>
              <a:avLst/>
              <a:gdLst>
                <a:gd name="T0" fmla="*/ 0 w 2176"/>
                <a:gd name="T1" fmla="*/ 592 h 592"/>
                <a:gd name="T2" fmla="*/ 136 w 2176"/>
                <a:gd name="T3" fmla="*/ 424 h 592"/>
                <a:gd name="T4" fmla="*/ 408 w 2176"/>
                <a:gd name="T5" fmla="*/ 168 h 592"/>
                <a:gd name="T6" fmla="*/ 528 w 2176"/>
                <a:gd name="T7" fmla="*/ 264 h 592"/>
                <a:gd name="T8" fmla="*/ 888 w 2176"/>
                <a:gd name="T9" fmla="*/ 32 h 592"/>
                <a:gd name="T10" fmla="*/ 1186 w 2176"/>
                <a:gd name="T11" fmla="*/ 0 h 592"/>
                <a:gd name="T12" fmla="*/ 1480 w 2176"/>
                <a:gd name="T13" fmla="*/ 48 h 592"/>
                <a:gd name="T14" fmla="*/ 1720 w 2176"/>
                <a:gd name="T15" fmla="*/ 40 h 592"/>
                <a:gd name="T16" fmla="*/ 1948 w 2176"/>
                <a:gd name="T17" fmla="*/ 120 h 592"/>
                <a:gd name="T18" fmla="*/ 2176 w 2176"/>
                <a:gd name="T19" fmla="*/ 2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6" h="592">
                  <a:moveTo>
                    <a:pt x="0" y="592"/>
                  </a:moveTo>
                  <a:lnTo>
                    <a:pt x="136" y="424"/>
                  </a:lnTo>
                  <a:lnTo>
                    <a:pt x="408" y="168"/>
                  </a:lnTo>
                  <a:lnTo>
                    <a:pt x="528" y="264"/>
                  </a:lnTo>
                  <a:lnTo>
                    <a:pt x="888" y="32"/>
                  </a:lnTo>
                  <a:lnTo>
                    <a:pt x="1186" y="0"/>
                  </a:lnTo>
                  <a:lnTo>
                    <a:pt x="1480" y="48"/>
                  </a:lnTo>
                  <a:lnTo>
                    <a:pt x="1720" y="40"/>
                  </a:lnTo>
                  <a:lnTo>
                    <a:pt x="1948" y="120"/>
                  </a:lnTo>
                  <a:lnTo>
                    <a:pt x="2176" y="248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14722" name="Group 34"/>
          <p:cNvGrpSpPr>
            <a:grpSpLocks/>
          </p:cNvGrpSpPr>
          <p:nvPr/>
        </p:nvGrpSpPr>
        <p:grpSpPr bwMode="auto">
          <a:xfrm>
            <a:off x="4038600" y="3975100"/>
            <a:ext cx="3733800" cy="1879600"/>
            <a:chOff x="2544" y="2504"/>
            <a:chExt cx="2352" cy="1184"/>
          </a:xfrm>
        </p:grpSpPr>
        <p:sp>
          <p:nvSpPr>
            <p:cNvPr id="114719" name="Freeform 31"/>
            <p:cNvSpPr>
              <a:spLocks/>
            </p:cNvSpPr>
            <p:nvPr/>
          </p:nvSpPr>
          <p:spPr bwMode="auto">
            <a:xfrm>
              <a:off x="2824" y="2576"/>
              <a:ext cx="2066" cy="1112"/>
            </a:xfrm>
            <a:custGeom>
              <a:avLst/>
              <a:gdLst>
                <a:gd name="T0" fmla="*/ 0 w 2066"/>
                <a:gd name="T1" fmla="*/ 1112 h 1112"/>
                <a:gd name="T2" fmla="*/ 416 w 2066"/>
                <a:gd name="T3" fmla="*/ 648 h 1112"/>
                <a:gd name="T4" fmla="*/ 344 w 2066"/>
                <a:gd name="T5" fmla="*/ 560 h 1112"/>
                <a:gd name="T6" fmla="*/ 424 w 2066"/>
                <a:gd name="T7" fmla="*/ 488 h 1112"/>
                <a:gd name="T8" fmla="*/ 614 w 2066"/>
                <a:gd name="T9" fmla="*/ 310 h 1112"/>
                <a:gd name="T10" fmla="*/ 782 w 2066"/>
                <a:gd name="T11" fmla="*/ 160 h 1112"/>
                <a:gd name="T12" fmla="*/ 1008 w 2066"/>
                <a:gd name="T13" fmla="*/ 16 h 1112"/>
                <a:gd name="T14" fmla="*/ 1192 w 2066"/>
                <a:gd name="T15" fmla="*/ 0 h 1112"/>
                <a:gd name="T16" fmla="*/ 1544 w 2066"/>
                <a:gd name="T17" fmla="*/ 40 h 1112"/>
                <a:gd name="T18" fmla="*/ 2066 w 2066"/>
                <a:gd name="T19" fmla="*/ 58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6" h="1112">
                  <a:moveTo>
                    <a:pt x="0" y="1112"/>
                  </a:moveTo>
                  <a:lnTo>
                    <a:pt x="416" y="648"/>
                  </a:lnTo>
                  <a:lnTo>
                    <a:pt x="344" y="560"/>
                  </a:lnTo>
                  <a:lnTo>
                    <a:pt x="424" y="488"/>
                  </a:lnTo>
                  <a:lnTo>
                    <a:pt x="614" y="310"/>
                  </a:lnTo>
                  <a:lnTo>
                    <a:pt x="782" y="160"/>
                  </a:lnTo>
                  <a:lnTo>
                    <a:pt x="1008" y="16"/>
                  </a:lnTo>
                  <a:lnTo>
                    <a:pt x="1192" y="0"/>
                  </a:lnTo>
                  <a:lnTo>
                    <a:pt x="1544" y="40"/>
                  </a:lnTo>
                  <a:lnTo>
                    <a:pt x="2066" y="58"/>
                  </a:lnTo>
                </a:path>
              </a:pathLst>
            </a:custGeom>
            <a:noFill/>
            <a:ln w="38100" cap="flat" cmpd="sng">
              <a:solidFill>
                <a:srgbClr val="66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auto">
            <a:xfrm>
              <a:off x="2856" y="2528"/>
              <a:ext cx="2040" cy="800"/>
            </a:xfrm>
            <a:custGeom>
              <a:avLst/>
              <a:gdLst>
                <a:gd name="T0" fmla="*/ 0 w 2040"/>
                <a:gd name="T1" fmla="*/ 800 h 800"/>
                <a:gd name="T2" fmla="*/ 448 w 2040"/>
                <a:gd name="T3" fmla="*/ 424 h 800"/>
                <a:gd name="T4" fmla="*/ 752 w 2040"/>
                <a:gd name="T5" fmla="*/ 152 h 800"/>
                <a:gd name="T6" fmla="*/ 960 w 2040"/>
                <a:gd name="T7" fmla="*/ 40 h 800"/>
                <a:gd name="T8" fmla="*/ 1144 w 2040"/>
                <a:gd name="T9" fmla="*/ 0 h 800"/>
                <a:gd name="T10" fmla="*/ 1632 w 2040"/>
                <a:gd name="T11" fmla="*/ 56 h 800"/>
                <a:gd name="T12" fmla="*/ 2040 w 2040"/>
                <a:gd name="T13" fmla="*/ 6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0" h="800">
                  <a:moveTo>
                    <a:pt x="0" y="800"/>
                  </a:moveTo>
                  <a:lnTo>
                    <a:pt x="448" y="424"/>
                  </a:lnTo>
                  <a:lnTo>
                    <a:pt x="752" y="152"/>
                  </a:lnTo>
                  <a:lnTo>
                    <a:pt x="960" y="40"/>
                  </a:lnTo>
                  <a:lnTo>
                    <a:pt x="1144" y="0"/>
                  </a:lnTo>
                  <a:lnTo>
                    <a:pt x="1632" y="56"/>
                  </a:lnTo>
                  <a:lnTo>
                    <a:pt x="2040" y="64"/>
                  </a:lnTo>
                </a:path>
              </a:pathLst>
            </a:custGeom>
            <a:noFill/>
            <a:ln w="38100" cap="flat" cmpd="sng">
              <a:pattFill prst="dkHorz">
                <a:fgClr>
                  <a:schemeClr val="accent1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auto">
            <a:xfrm>
              <a:off x="2544" y="2504"/>
              <a:ext cx="2352" cy="944"/>
            </a:xfrm>
            <a:custGeom>
              <a:avLst/>
              <a:gdLst>
                <a:gd name="T0" fmla="*/ 0 w 2352"/>
                <a:gd name="T1" fmla="*/ 944 h 944"/>
                <a:gd name="T2" fmla="*/ 448 w 2352"/>
                <a:gd name="T3" fmla="*/ 472 h 944"/>
                <a:gd name="T4" fmla="*/ 568 w 2352"/>
                <a:gd name="T5" fmla="*/ 536 h 944"/>
                <a:gd name="T6" fmla="*/ 680 w 2352"/>
                <a:gd name="T7" fmla="*/ 464 h 944"/>
                <a:gd name="T8" fmla="*/ 840 w 2352"/>
                <a:gd name="T9" fmla="*/ 322 h 944"/>
                <a:gd name="T10" fmla="*/ 976 w 2352"/>
                <a:gd name="T11" fmla="*/ 192 h 944"/>
                <a:gd name="T12" fmla="*/ 1288 w 2352"/>
                <a:gd name="T13" fmla="*/ 0 h 944"/>
                <a:gd name="T14" fmla="*/ 1552 w 2352"/>
                <a:gd name="T15" fmla="*/ 0 h 944"/>
                <a:gd name="T16" fmla="*/ 1932 w 2352"/>
                <a:gd name="T17" fmla="*/ 52 h 944"/>
                <a:gd name="T18" fmla="*/ 2352 w 2352"/>
                <a:gd name="T19" fmla="*/ 5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2" h="944">
                  <a:moveTo>
                    <a:pt x="0" y="944"/>
                  </a:moveTo>
                  <a:lnTo>
                    <a:pt x="448" y="472"/>
                  </a:lnTo>
                  <a:lnTo>
                    <a:pt x="568" y="536"/>
                  </a:lnTo>
                  <a:lnTo>
                    <a:pt x="680" y="464"/>
                  </a:lnTo>
                  <a:lnTo>
                    <a:pt x="840" y="322"/>
                  </a:lnTo>
                  <a:lnTo>
                    <a:pt x="976" y="192"/>
                  </a:lnTo>
                  <a:lnTo>
                    <a:pt x="1288" y="0"/>
                  </a:lnTo>
                  <a:lnTo>
                    <a:pt x="1552" y="0"/>
                  </a:lnTo>
                  <a:lnTo>
                    <a:pt x="1932" y="52"/>
                  </a:lnTo>
                  <a:lnTo>
                    <a:pt x="2352" y="58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68551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3337" y="-23019"/>
            <a:ext cx="7772400" cy="1077218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Stekkers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snoeren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96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3" grpId="0" animBg="1"/>
      <p:bldP spid="114713" grpId="0" animBg="1"/>
      <p:bldP spid="114705" grpId="0" animBg="1"/>
      <p:bldP spid="114714" grpId="0" animBg="1"/>
      <p:bldP spid="114715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1687512" y="538163"/>
            <a:ext cx="7165975" cy="5119688"/>
            <a:chOff x="1063" y="339"/>
            <a:chExt cx="4514" cy="3225"/>
          </a:xfrm>
        </p:grpSpPr>
        <p:grpSp>
          <p:nvGrpSpPr>
            <p:cNvPr id="81950" name="Group 30"/>
            <p:cNvGrpSpPr>
              <a:grpSpLocks/>
            </p:cNvGrpSpPr>
            <p:nvPr/>
          </p:nvGrpSpPr>
          <p:grpSpPr bwMode="auto">
            <a:xfrm>
              <a:off x="1063" y="339"/>
              <a:ext cx="4514" cy="3225"/>
              <a:chOff x="1063" y="339"/>
              <a:chExt cx="4514" cy="3225"/>
            </a:xfrm>
          </p:grpSpPr>
          <p:sp>
            <p:nvSpPr>
              <p:cNvPr id="81958" name="Freeform 38"/>
              <p:cNvSpPr>
                <a:spLocks/>
              </p:cNvSpPr>
              <p:nvPr/>
            </p:nvSpPr>
            <p:spPr bwMode="auto">
              <a:xfrm>
                <a:off x="1774" y="339"/>
                <a:ext cx="1280" cy="1180"/>
              </a:xfrm>
              <a:custGeom>
                <a:avLst/>
                <a:gdLst>
                  <a:gd name="T0" fmla="*/ 0 w 1280"/>
                  <a:gd name="T1" fmla="*/ 1180 h 1180"/>
                  <a:gd name="T2" fmla="*/ 0 w 1280"/>
                  <a:gd name="T3" fmla="*/ 0 h 1180"/>
                  <a:gd name="T4" fmla="*/ 1280 w 1280"/>
                  <a:gd name="T5" fmla="*/ 7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0" h="1180">
                    <a:moveTo>
                      <a:pt x="0" y="1180"/>
                    </a:moveTo>
                    <a:lnTo>
                      <a:pt x="0" y="0"/>
                    </a:lnTo>
                    <a:lnTo>
                      <a:pt x="1280" y="7"/>
                    </a:ln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grpSp>
            <p:nvGrpSpPr>
              <p:cNvPr id="81951" name="Group 31"/>
              <p:cNvGrpSpPr>
                <a:grpSpLocks/>
              </p:cNvGrpSpPr>
              <p:nvPr/>
            </p:nvGrpSpPr>
            <p:grpSpPr bwMode="auto">
              <a:xfrm>
                <a:off x="1770" y="1508"/>
                <a:ext cx="499" cy="1152"/>
                <a:chOff x="1770" y="1200"/>
                <a:chExt cx="499" cy="1152"/>
              </a:xfrm>
            </p:grpSpPr>
            <p:sp>
              <p:nvSpPr>
                <p:cNvPr id="81952" name="Freeform 32"/>
                <p:cNvSpPr>
                  <a:spLocks/>
                </p:cNvSpPr>
                <p:nvPr/>
              </p:nvSpPr>
              <p:spPr bwMode="auto">
                <a:xfrm>
                  <a:off x="1770" y="1322"/>
                  <a:ext cx="499" cy="6"/>
                </a:xfrm>
                <a:custGeom>
                  <a:avLst/>
                  <a:gdLst>
                    <a:gd name="T0" fmla="*/ 0 w 498"/>
                    <a:gd name="T1" fmla="*/ 0 h 6"/>
                    <a:gd name="T2" fmla="*/ 498 w 498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8" h="6">
                      <a:moveTo>
                        <a:pt x="0" y="0"/>
                      </a:moveTo>
                      <a:lnTo>
                        <a:pt x="498" y="6"/>
                      </a:lnTo>
                    </a:path>
                  </a:pathLst>
                </a:custGeom>
                <a:noFill/>
                <a:ln w="57150" cmpd="sng">
                  <a:solidFill>
                    <a:srgbClr val="CC99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81953" name="Line 33"/>
                <p:cNvSpPr>
                  <a:spLocks noChangeShapeType="1"/>
                </p:cNvSpPr>
                <p:nvPr/>
              </p:nvSpPr>
              <p:spPr bwMode="auto">
                <a:xfrm>
                  <a:off x="2021" y="1200"/>
                  <a:ext cx="0" cy="1152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81954" name="Line 34"/>
                <p:cNvSpPr>
                  <a:spLocks noChangeShapeType="1"/>
                </p:cNvSpPr>
                <p:nvPr/>
              </p:nvSpPr>
              <p:spPr bwMode="auto">
                <a:xfrm>
                  <a:off x="1778" y="1200"/>
                  <a:ext cx="0" cy="136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5" name="Line 35"/>
                <p:cNvSpPr>
                  <a:spLocks noChangeShapeType="1"/>
                </p:cNvSpPr>
                <p:nvPr/>
              </p:nvSpPr>
              <p:spPr bwMode="auto">
                <a:xfrm>
                  <a:off x="2256" y="1200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1956" name="Freeform 36"/>
              <p:cNvSpPr>
                <a:spLocks/>
              </p:cNvSpPr>
              <p:nvPr/>
            </p:nvSpPr>
            <p:spPr bwMode="auto">
              <a:xfrm>
                <a:off x="2017" y="2615"/>
                <a:ext cx="4" cy="635"/>
              </a:xfrm>
              <a:custGeom>
                <a:avLst/>
                <a:gdLst>
                  <a:gd name="T0" fmla="*/ 4 w 4"/>
                  <a:gd name="T1" fmla="*/ 0 h 621"/>
                  <a:gd name="T2" fmla="*/ 0 w 4"/>
                  <a:gd name="T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21">
                    <a:moveTo>
                      <a:pt x="4" y="0"/>
                    </a:moveTo>
                    <a:lnTo>
                      <a:pt x="0" y="621"/>
                    </a:lnTo>
                  </a:path>
                </a:pathLst>
              </a:cu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57" name="Line 37"/>
              <p:cNvSpPr>
                <a:spLocks noChangeShapeType="1"/>
              </p:cNvSpPr>
              <p:nvPr/>
            </p:nvSpPr>
            <p:spPr bwMode="auto">
              <a:xfrm flipH="1">
                <a:off x="1063" y="3236"/>
                <a:ext cx="952" cy="0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auto">
              <a:xfrm>
                <a:off x="2258" y="914"/>
                <a:ext cx="3319" cy="2650"/>
              </a:xfrm>
              <a:custGeom>
                <a:avLst/>
                <a:gdLst>
                  <a:gd name="T0" fmla="*/ 0 w 3319"/>
                  <a:gd name="T1" fmla="*/ 649 h 2597"/>
                  <a:gd name="T2" fmla="*/ 0 w 3319"/>
                  <a:gd name="T3" fmla="*/ 0 h 2597"/>
                  <a:gd name="T4" fmla="*/ 3319 w 3319"/>
                  <a:gd name="T5" fmla="*/ 0 h 2597"/>
                  <a:gd name="T6" fmla="*/ 3319 w 3319"/>
                  <a:gd name="T7" fmla="*/ 2597 h 2597"/>
                  <a:gd name="T8" fmla="*/ 2734 w 3319"/>
                  <a:gd name="T9" fmla="*/ 2597 h 2597"/>
                  <a:gd name="T10" fmla="*/ 2734 w 3319"/>
                  <a:gd name="T11" fmla="*/ 2505 h 2597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237 w 10000"/>
                  <a:gd name="connsiteY4" fmla="*/ 10000 h 10206"/>
                  <a:gd name="connsiteX5" fmla="*/ 8237 w 10000"/>
                  <a:gd name="connsiteY5" fmla="*/ 9646 h 10206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479 w 10000"/>
                  <a:gd name="connsiteY4" fmla="*/ 10206 h 10206"/>
                  <a:gd name="connsiteX5" fmla="*/ 8237 w 10000"/>
                  <a:gd name="connsiteY5" fmla="*/ 9646 h 10206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479 w 10000"/>
                  <a:gd name="connsiteY4" fmla="*/ 10206 h 10206"/>
                  <a:gd name="connsiteX5" fmla="*/ 8398 w 10000"/>
                  <a:gd name="connsiteY5" fmla="*/ 10033 h 1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206">
                    <a:moveTo>
                      <a:pt x="0" y="2499"/>
                    </a:moveTo>
                    <a:lnTo>
                      <a:pt x="0" y="0"/>
                    </a:lnTo>
                    <a:lnTo>
                      <a:pt x="10000" y="0"/>
                    </a:lnTo>
                    <a:lnTo>
                      <a:pt x="10000" y="10206"/>
                    </a:lnTo>
                    <a:lnTo>
                      <a:pt x="8479" y="10206"/>
                    </a:lnTo>
                    <a:cubicBezTo>
                      <a:pt x="8452" y="10148"/>
                      <a:pt x="8425" y="10091"/>
                      <a:pt x="8398" y="10033"/>
                    </a:cubicBez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60" name="Freeform 40"/>
              <p:cNvSpPr>
                <a:spLocks/>
              </p:cNvSpPr>
              <p:nvPr/>
            </p:nvSpPr>
            <p:spPr bwMode="auto">
              <a:xfrm>
                <a:off x="2021" y="594"/>
                <a:ext cx="1051" cy="942"/>
              </a:xfrm>
              <a:custGeom>
                <a:avLst/>
                <a:gdLst>
                  <a:gd name="T0" fmla="*/ 0 w 1051"/>
                  <a:gd name="T1" fmla="*/ 942 h 942"/>
                  <a:gd name="T2" fmla="*/ 0 w 1051"/>
                  <a:gd name="T3" fmla="*/ 0 h 942"/>
                  <a:gd name="T4" fmla="*/ 1051 w 1051"/>
                  <a:gd name="T5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1" h="942">
                    <a:moveTo>
                      <a:pt x="0" y="942"/>
                    </a:moveTo>
                    <a:lnTo>
                      <a:pt x="0" y="0"/>
                    </a:lnTo>
                    <a:lnTo>
                      <a:pt x="1051" y="0"/>
                    </a:ln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81963" name="Line 43"/>
            <p:cNvSpPr>
              <a:spLocks noChangeShapeType="1"/>
            </p:cNvSpPr>
            <p:nvPr/>
          </p:nvSpPr>
          <p:spPr bwMode="auto">
            <a:xfrm>
              <a:off x="3235" y="345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309662" y="1803400"/>
            <a:ext cx="3051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16 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zekeringen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1" name="Text Box 61"/>
          <p:cNvSpPr txBox="1">
            <a:spLocks noChangeArrowheads="1"/>
          </p:cNvSpPr>
          <p:nvPr/>
        </p:nvSpPr>
        <p:spPr bwMode="auto">
          <a:xfrm>
            <a:off x="512362" y="4395362"/>
            <a:ext cx="2422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Hoofdzekering</a:t>
            </a:r>
            <a:r>
              <a:rPr lang="en-US" altLang="nl-NL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A</a:t>
            </a:r>
            <a:endParaRPr lang="nl-NL" altLang="nl-NL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309721" y="2983192"/>
            <a:ext cx="2720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endParaRPr lang="nl-NL" alt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458607" y="3791012"/>
            <a:ext cx="2371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kWh-meter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5" name="Text Box 65"/>
          <p:cNvSpPr txBox="1">
            <a:spLocks noChangeArrowheads="1"/>
          </p:cNvSpPr>
          <p:nvPr/>
        </p:nvSpPr>
        <p:spPr bwMode="auto">
          <a:xfrm>
            <a:off x="1985224" y="5514999"/>
            <a:ext cx="1550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Aardleiding</a:t>
            </a:r>
            <a:endParaRPr lang="nl-NL" altLang="nl-NL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1981200" y="5054996"/>
            <a:ext cx="570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endParaRPr lang="nl-NL" altLang="nl-NL" sz="20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7" name="Text Box 67"/>
          <p:cNvSpPr txBox="1">
            <a:spLocks noChangeArrowheads="1"/>
          </p:cNvSpPr>
          <p:nvPr/>
        </p:nvSpPr>
        <p:spPr bwMode="auto">
          <a:xfrm>
            <a:off x="2000697" y="47650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endParaRPr lang="nl-NL" altLang="nl-NL" sz="200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1660526" y="533400"/>
            <a:ext cx="7056000" cy="5091114"/>
            <a:chOff x="1046" y="336"/>
            <a:chExt cx="4449" cy="3207"/>
          </a:xfrm>
        </p:grpSpPr>
        <p:grpSp>
          <p:nvGrpSpPr>
            <p:cNvPr id="81933" name="Group 13"/>
            <p:cNvGrpSpPr>
              <a:grpSpLocks/>
            </p:cNvGrpSpPr>
            <p:nvPr/>
          </p:nvGrpSpPr>
          <p:grpSpPr bwMode="auto">
            <a:xfrm>
              <a:off x="1046" y="1655"/>
              <a:ext cx="4449" cy="1888"/>
              <a:chOff x="1046" y="1655"/>
              <a:chExt cx="4449" cy="1888"/>
            </a:xfrm>
          </p:grpSpPr>
          <p:sp>
            <p:nvSpPr>
              <p:cNvPr id="81934" name="Freeform 14"/>
              <p:cNvSpPr>
                <a:spLocks/>
              </p:cNvSpPr>
              <p:nvPr/>
            </p:nvSpPr>
            <p:spPr bwMode="auto">
              <a:xfrm>
                <a:off x="2441" y="1655"/>
                <a:ext cx="3054" cy="1888"/>
              </a:xfrm>
              <a:custGeom>
                <a:avLst/>
                <a:gdLst>
                  <a:gd name="T0" fmla="*/ 0 w 3054"/>
                  <a:gd name="T1" fmla="*/ 384 h 1371"/>
                  <a:gd name="T2" fmla="*/ 0 w 3054"/>
                  <a:gd name="T3" fmla="*/ 0 h 1371"/>
                  <a:gd name="T4" fmla="*/ 3054 w 3054"/>
                  <a:gd name="T5" fmla="*/ 0 h 1371"/>
                  <a:gd name="T6" fmla="*/ 3054 w 3054"/>
                  <a:gd name="T7" fmla="*/ 1280 h 1371"/>
                  <a:gd name="T8" fmla="*/ 2569 w 3054"/>
                  <a:gd name="T9" fmla="*/ 1271 h 1371"/>
                  <a:gd name="T10" fmla="*/ 2569 w 3054"/>
                  <a:gd name="T11" fmla="*/ 1371 h 1371"/>
                  <a:gd name="connsiteX0" fmla="*/ 0 w 10000"/>
                  <a:gd name="connsiteY0" fmla="*/ 2801 h 13342"/>
                  <a:gd name="connsiteX1" fmla="*/ 0 w 10000"/>
                  <a:gd name="connsiteY1" fmla="*/ 0 h 13342"/>
                  <a:gd name="connsiteX2" fmla="*/ 10000 w 10000"/>
                  <a:gd name="connsiteY2" fmla="*/ 0 h 13342"/>
                  <a:gd name="connsiteX3" fmla="*/ 10000 w 10000"/>
                  <a:gd name="connsiteY3" fmla="*/ 13342 h 13342"/>
                  <a:gd name="connsiteX4" fmla="*/ 8412 w 10000"/>
                  <a:gd name="connsiteY4" fmla="*/ 9271 h 13342"/>
                  <a:gd name="connsiteX5" fmla="*/ 8412 w 10000"/>
                  <a:gd name="connsiteY5" fmla="*/ 10000 h 13342"/>
                  <a:gd name="connsiteX0" fmla="*/ 0 w 10000"/>
                  <a:gd name="connsiteY0" fmla="*/ 2801 h 13371"/>
                  <a:gd name="connsiteX1" fmla="*/ 0 w 10000"/>
                  <a:gd name="connsiteY1" fmla="*/ 0 h 13371"/>
                  <a:gd name="connsiteX2" fmla="*/ 10000 w 10000"/>
                  <a:gd name="connsiteY2" fmla="*/ 0 h 13371"/>
                  <a:gd name="connsiteX3" fmla="*/ 10000 w 10000"/>
                  <a:gd name="connsiteY3" fmla="*/ 13342 h 13371"/>
                  <a:gd name="connsiteX4" fmla="*/ 8412 w 10000"/>
                  <a:gd name="connsiteY4" fmla="*/ 9271 h 13371"/>
                  <a:gd name="connsiteX5" fmla="*/ 8566 w 10000"/>
                  <a:gd name="connsiteY5" fmla="*/ 13371 h 13371"/>
                  <a:gd name="connsiteX0" fmla="*/ 0 w 10000"/>
                  <a:gd name="connsiteY0" fmla="*/ 2801 h 13639"/>
                  <a:gd name="connsiteX1" fmla="*/ 0 w 10000"/>
                  <a:gd name="connsiteY1" fmla="*/ 0 h 13639"/>
                  <a:gd name="connsiteX2" fmla="*/ 10000 w 10000"/>
                  <a:gd name="connsiteY2" fmla="*/ 0 h 13639"/>
                  <a:gd name="connsiteX3" fmla="*/ 10000 w 10000"/>
                  <a:gd name="connsiteY3" fmla="*/ 13342 h 13639"/>
                  <a:gd name="connsiteX4" fmla="*/ 8895 w 10000"/>
                  <a:gd name="connsiteY4" fmla="*/ 13228 h 13639"/>
                  <a:gd name="connsiteX5" fmla="*/ 8566 w 10000"/>
                  <a:gd name="connsiteY5" fmla="*/ 13371 h 13639"/>
                  <a:gd name="connsiteX0" fmla="*/ 0 w 10000"/>
                  <a:gd name="connsiteY0" fmla="*/ 2801 h 13769"/>
                  <a:gd name="connsiteX1" fmla="*/ 0 w 10000"/>
                  <a:gd name="connsiteY1" fmla="*/ 0 h 13769"/>
                  <a:gd name="connsiteX2" fmla="*/ 10000 w 10000"/>
                  <a:gd name="connsiteY2" fmla="*/ 0 h 13769"/>
                  <a:gd name="connsiteX3" fmla="*/ 10000 w 10000"/>
                  <a:gd name="connsiteY3" fmla="*/ 13342 h 13769"/>
                  <a:gd name="connsiteX4" fmla="*/ 8873 w 10000"/>
                  <a:gd name="connsiteY4" fmla="*/ 13375 h 13769"/>
                  <a:gd name="connsiteX5" fmla="*/ 8566 w 10000"/>
                  <a:gd name="connsiteY5" fmla="*/ 13371 h 1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3769">
                    <a:moveTo>
                      <a:pt x="0" y="2801"/>
                    </a:moveTo>
                    <a:lnTo>
                      <a:pt x="0" y="0"/>
                    </a:lnTo>
                    <a:lnTo>
                      <a:pt x="10000" y="0"/>
                    </a:lnTo>
                    <a:lnTo>
                      <a:pt x="10000" y="13342"/>
                    </a:lnTo>
                    <a:lnTo>
                      <a:pt x="8873" y="13375"/>
                    </a:lnTo>
                    <a:cubicBezTo>
                      <a:pt x="8924" y="14742"/>
                      <a:pt x="8515" y="12004"/>
                      <a:pt x="8566" y="13371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5" name="Freeform 15"/>
              <p:cNvSpPr>
                <a:spLocks/>
              </p:cNvSpPr>
              <p:nvPr/>
            </p:nvSpPr>
            <p:spPr bwMode="auto">
              <a:xfrm>
                <a:off x="1046" y="2035"/>
                <a:ext cx="1394" cy="1361"/>
              </a:xfrm>
              <a:custGeom>
                <a:avLst/>
                <a:gdLst>
                  <a:gd name="T0" fmla="*/ 1392 w 1394"/>
                  <a:gd name="T1" fmla="*/ 0 h 1344"/>
                  <a:gd name="T2" fmla="*/ 1394 w 1394"/>
                  <a:gd name="T3" fmla="*/ 1337 h 1344"/>
                  <a:gd name="T4" fmla="*/ 0 w 1394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4" h="1344">
                    <a:moveTo>
                      <a:pt x="1392" y="0"/>
                    </a:moveTo>
                    <a:lnTo>
                      <a:pt x="1394" y="1337"/>
                    </a:lnTo>
                    <a:lnTo>
                      <a:pt x="0" y="1344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36" name="Group 16"/>
            <p:cNvGrpSpPr>
              <a:grpSpLocks/>
            </p:cNvGrpSpPr>
            <p:nvPr/>
          </p:nvGrpSpPr>
          <p:grpSpPr bwMode="auto">
            <a:xfrm>
              <a:off x="4134" y="336"/>
              <a:ext cx="467" cy="1302"/>
              <a:chOff x="4134" y="336"/>
              <a:chExt cx="467" cy="1302"/>
            </a:xfrm>
          </p:grpSpPr>
          <p:sp>
            <p:nvSpPr>
              <p:cNvPr id="81937" name="Freeform 17"/>
              <p:cNvSpPr>
                <a:spLocks/>
              </p:cNvSpPr>
              <p:nvPr/>
            </p:nvSpPr>
            <p:spPr bwMode="auto">
              <a:xfrm>
                <a:off x="4134" y="336"/>
                <a:ext cx="373" cy="486"/>
              </a:xfrm>
              <a:custGeom>
                <a:avLst/>
                <a:gdLst>
                  <a:gd name="T0" fmla="*/ 0 w 283"/>
                  <a:gd name="T1" fmla="*/ 0 h 486"/>
                  <a:gd name="T2" fmla="*/ 283 w 283"/>
                  <a:gd name="T3" fmla="*/ 2 h 486"/>
                  <a:gd name="T4" fmla="*/ 282 w 283"/>
                  <a:gd name="T5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3" h="486">
                    <a:moveTo>
                      <a:pt x="0" y="0"/>
                    </a:moveTo>
                    <a:lnTo>
                      <a:pt x="283" y="2"/>
                    </a:lnTo>
                    <a:lnTo>
                      <a:pt x="282" y="486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8" name="Arc 18"/>
              <p:cNvSpPr>
                <a:spLocks/>
              </p:cNvSpPr>
              <p:nvPr/>
            </p:nvSpPr>
            <p:spPr bwMode="auto">
              <a:xfrm>
                <a:off x="4488" y="813"/>
                <a:ext cx="113" cy="191"/>
              </a:xfrm>
              <a:custGeom>
                <a:avLst/>
                <a:gdLst>
                  <a:gd name="G0" fmla="+- 3616 0 0"/>
                  <a:gd name="G1" fmla="+- 21600 0 0"/>
                  <a:gd name="G2" fmla="+- 21600 0 0"/>
                  <a:gd name="T0" fmla="*/ 3616 w 25216"/>
                  <a:gd name="T1" fmla="*/ 0 h 43200"/>
                  <a:gd name="T2" fmla="*/ 0 w 25216"/>
                  <a:gd name="T3" fmla="*/ 42895 h 43200"/>
                  <a:gd name="T4" fmla="*/ 3616 w 252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16" h="43200" fill="none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</a:path>
                  <a:path w="25216" h="43200" stroke="0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  <a:lnTo>
                      <a:pt x="3616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9" name="Line 19"/>
              <p:cNvSpPr>
                <a:spLocks noChangeShapeType="1"/>
              </p:cNvSpPr>
              <p:nvPr/>
            </p:nvSpPr>
            <p:spPr bwMode="auto">
              <a:xfrm>
                <a:off x="4506" y="1014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40" name="Group 20"/>
            <p:cNvGrpSpPr>
              <a:grpSpLocks/>
            </p:cNvGrpSpPr>
            <p:nvPr/>
          </p:nvGrpSpPr>
          <p:grpSpPr bwMode="auto">
            <a:xfrm>
              <a:off x="2832" y="681"/>
              <a:ext cx="222" cy="960"/>
              <a:chOff x="2850" y="672"/>
              <a:chExt cx="222" cy="960"/>
            </a:xfrm>
          </p:grpSpPr>
          <p:sp>
            <p:nvSpPr>
              <p:cNvPr id="81941" name="Arc 21"/>
              <p:cNvSpPr>
                <a:spLocks/>
              </p:cNvSpPr>
              <p:nvPr/>
            </p:nvSpPr>
            <p:spPr bwMode="auto">
              <a:xfrm flipH="1">
                <a:off x="2850" y="816"/>
                <a:ext cx="96" cy="191"/>
              </a:xfrm>
              <a:custGeom>
                <a:avLst/>
                <a:gdLst>
                  <a:gd name="G0" fmla="+- 3616 0 0"/>
                  <a:gd name="G1" fmla="+- 21600 0 0"/>
                  <a:gd name="G2" fmla="+- 21600 0 0"/>
                  <a:gd name="T0" fmla="*/ 3616 w 25216"/>
                  <a:gd name="T1" fmla="*/ 0 h 43200"/>
                  <a:gd name="T2" fmla="*/ 0 w 25216"/>
                  <a:gd name="T3" fmla="*/ 42895 h 43200"/>
                  <a:gd name="T4" fmla="*/ 3616 w 252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16" h="43200" fill="none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</a:path>
                  <a:path w="25216" h="43200" stroke="0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  <a:lnTo>
                      <a:pt x="3616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2" name="Freeform 22"/>
              <p:cNvSpPr>
                <a:spLocks/>
              </p:cNvSpPr>
              <p:nvPr/>
            </p:nvSpPr>
            <p:spPr bwMode="auto">
              <a:xfrm>
                <a:off x="2926" y="672"/>
                <a:ext cx="146" cy="159"/>
              </a:xfrm>
              <a:custGeom>
                <a:avLst/>
                <a:gdLst>
                  <a:gd name="T0" fmla="*/ 146 w 146"/>
                  <a:gd name="T1" fmla="*/ 0 h 144"/>
                  <a:gd name="T2" fmla="*/ 0 w 146"/>
                  <a:gd name="T3" fmla="*/ 5 h 144"/>
                  <a:gd name="T4" fmla="*/ 2 w 146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144">
                    <a:moveTo>
                      <a:pt x="146" y="0"/>
                    </a:moveTo>
                    <a:lnTo>
                      <a:pt x="0" y="5"/>
                    </a:lnTo>
                    <a:lnTo>
                      <a:pt x="2" y="144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3" name="Line 23"/>
              <p:cNvSpPr>
                <a:spLocks noChangeShapeType="1"/>
              </p:cNvSpPr>
              <p:nvPr/>
            </p:nvSpPr>
            <p:spPr bwMode="auto">
              <a:xfrm>
                <a:off x="2928" y="1008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/>
          <p:cNvGrpSpPr/>
          <p:nvPr/>
        </p:nvGrpSpPr>
        <p:grpSpPr>
          <a:xfrm>
            <a:off x="-232585" y="4378092"/>
            <a:ext cx="1931127" cy="1080000"/>
            <a:chOff x="-232585" y="4378092"/>
            <a:chExt cx="1931127" cy="1080000"/>
          </a:xfrm>
        </p:grpSpPr>
        <p:grpSp>
          <p:nvGrpSpPr>
            <p:cNvPr id="11" name="Groep 10"/>
            <p:cNvGrpSpPr/>
            <p:nvPr/>
          </p:nvGrpSpPr>
          <p:grpSpPr>
            <a:xfrm>
              <a:off x="1215695" y="5241039"/>
              <a:ext cx="432171" cy="56772"/>
              <a:chOff x="1215695" y="5276664"/>
              <a:chExt cx="432171" cy="56772"/>
            </a:xfrm>
          </p:grpSpPr>
          <p:cxnSp>
            <p:nvCxnSpPr>
              <p:cNvPr id="86" name="Rechte verbindingslijn 85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chte verbindingslijn 96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003" name="Groep 82002"/>
            <p:cNvGrpSpPr/>
            <p:nvPr/>
          </p:nvGrpSpPr>
          <p:grpSpPr>
            <a:xfrm>
              <a:off x="-232585" y="4378092"/>
              <a:ext cx="1931127" cy="1080000"/>
              <a:chOff x="-232585" y="4378092"/>
              <a:chExt cx="1931127" cy="1080000"/>
            </a:xfrm>
          </p:grpSpPr>
          <p:grpSp>
            <p:nvGrpSpPr>
              <p:cNvPr id="31" name="Groep 30"/>
              <p:cNvGrpSpPr/>
              <p:nvPr/>
            </p:nvGrpSpPr>
            <p:grpSpPr>
              <a:xfrm>
                <a:off x="-232585" y="4378092"/>
                <a:ext cx="1574409" cy="1080000"/>
                <a:chOff x="-232585" y="4378092"/>
                <a:chExt cx="1574409" cy="1080000"/>
              </a:xfrm>
            </p:grpSpPr>
            <p:sp>
              <p:nvSpPr>
                <p:cNvPr id="30" name="Vrije vorm 29"/>
                <p:cNvSpPr/>
                <p:nvPr/>
              </p:nvSpPr>
              <p:spPr>
                <a:xfrm>
                  <a:off x="754912" y="4824695"/>
                  <a:ext cx="233916" cy="85060"/>
                </a:xfrm>
                <a:custGeom>
                  <a:avLst/>
                  <a:gdLst>
                    <a:gd name="connsiteX0" fmla="*/ 0 w 233916"/>
                    <a:gd name="connsiteY0" fmla="*/ 0 h 85060"/>
                    <a:gd name="connsiteX1" fmla="*/ 95693 w 233916"/>
                    <a:gd name="connsiteY1" fmla="*/ 85060 h 85060"/>
                    <a:gd name="connsiteX2" fmla="*/ 233916 w 233916"/>
                    <a:gd name="connsiteY2" fmla="*/ 0 h 85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916" h="85060">
                      <a:moveTo>
                        <a:pt x="0" y="0"/>
                      </a:moveTo>
                      <a:cubicBezTo>
                        <a:pt x="28353" y="42530"/>
                        <a:pt x="56707" y="85060"/>
                        <a:pt x="95693" y="85060"/>
                      </a:cubicBezTo>
                      <a:cubicBezTo>
                        <a:pt x="134679" y="85060"/>
                        <a:pt x="184297" y="42530"/>
                        <a:pt x="233916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2585" y="4378092"/>
                  <a:ext cx="1047600" cy="1080000"/>
                </a:xfrm>
                <a:prstGeom prst="rect">
                  <a:avLst/>
                </a:prstGeom>
              </p:spPr>
            </p:pic>
            <p:pic>
              <p:nvPicPr>
                <p:cNvPr id="18" name="Afbeelding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15" y="4784995"/>
                  <a:ext cx="443309" cy="673097"/>
                </a:xfrm>
                <a:prstGeom prst="rect">
                  <a:avLst/>
                </a:prstGeom>
              </p:spPr>
            </p:pic>
          </p:grpSp>
          <p:sp>
            <p:nvSpPr>
              <p:cNvPr id="82002" name="Rechthoek 82001"/>
              <p:cNvSpPr/>
              <p:nvPr/>
            </p:nvSpPr>
            <p:spPr>
              <a:xfrm>
                <a:off x="1589964" y="5089423"/>
                <a:ext cx="108578" cy="34652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19" name="Toelichting met afgeronde rechthoek 118"/>
          <p:cNvSpPr/>
          <p:nvPr/>
        </p:nvSpPr>
        <p:spPr>
          <a:xfrm>
            <a:off x="4633118" y="3747602"/>
            <a:ext cx="1941512" cy="1328023"/>
          </a:xfrm>
          <a:prstGeom prst="wedgeRoundRectCallout">
            <a:avLst>
              <a:gd name="adj1" fmla="val -129790"/>
              <a:gd name="adj2" fmla="val 1601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moet soms wel 10 m de grond in!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 Box 65"/>
          <p:cNvSpPr txBox="1">
            <a:spLocks noChangeArrowheads="1"/>
          </p:cNvSpPr>
          <p:nvPr/>
        </p:nvSpPr>
        <p:spPr bwMode="auto">
          <a:xfrm>
            <a:off x="1897405" y="6314221"/>
            <a:ext cx="1798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</a:t>
            </a:r>
            <a:r>
              <a:rPr lang="en-US" altLang="nl-NL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-pen</a:t>
            </a:r>
            <a:endParaRPr lang="nl-NL" altLang="nl-NL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Afbeelding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526" y="373427"/>
            <a:ext cx="360000" cy="36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43" y="272775"/>
            <a:ext cx="720000" cy="445090"/>
          </a:xfrm>
          <a:prstGeom prst="rect">
            <a:avLst/>
          </a:prstGeom>
        </p:spPr>
      </p:pic>
      <p:grpSp>
        <p:nvGrpSpPr>
          <p:cNvPr id="87" name="Groep 86"/>
          <p:cNvGrpSpPr/>
          <p:nvPr/>
        </p:nvGrpSpPr>
        <p:grpSpPr>
          <a:xfrm>
            <a:off x="6943124" y="4224338"/>
            <a:ext cx="2017416" cy="2244072"/>
            <a:chOff x="6943124" y="4224338"/>
            <a:chExt cx="2017416" cy="2244072"/>
          </a:xfrm>
        </p:grpSpPr>
        <p:grpSp>
          <p:nvGrpSpPr>
            <p:cNvPr id="88" name="Groep 87"/>
            <p:cNvGrpSpPr/>
            <p:nvPr/>
          </p:nvGrpSpPr>
          <p:grpSpPr>
            <a:xfrm>
              <a:off x="6943124" y="4224338"/>
              <a:ext cx="2017416" cy="2244072"/>
              <a:chOff x="7419374" y="4224338"/>
              <a:chExt cx="2017416" cy="2244072"/>
            </a:xfrm>
          </p:grpSpPr>
          <p:grpSp>
            <p:nvGrpSpPr>
              <p:cNvPr id="90" name="Groep 89"/>
              <p:cNvGrpSpPr/>
              <p:nvPr/>
            </p:nvGrpSpPr>
            <p:grpSpPr>
              <a:xfrm>
                <a:off x="7419374" y="4224338"/>
                <a:ext cx="2017416" cy="2244072"/>
                <a:chOff x="7419374" y="4224338"/>
                <a:chExt cx="2017416" cy="2244072"/>
              </a:xfrm>
            </p:grpSpPr>
            <p:sp>
              <p:nvSpPr>
                <p:cNvPr id="92" name="Rectangle 7"/>
                <p:cNvSpPr>
                  <a:spLocks noChangeArrowheads="1"/>
                </p:cNvSpPr>
                <p:nvPr/>
              </p:nvSpPr>
              <p:spPr bwMode="auto">
                <a:xfrm>
                  <a:off x="7639121" y="4224338"/>
                  <a:ext cx="1371613" cy="18288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Tekstvak 92"/>
                <p:cNvSpPr txBox="1"/>
                <p:nvPr/>
              </p:nvSpPr>
              <p:spPr>
                <a:xfrm>
                  <a:off x="7419374" y="6006745"/>
                  <a:ext cx="2017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Wasmachine</a:t>
                  </a: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1" name="Ovaal 90"/>
              <p:cNvSpPr>
                <a:spLocks noChangeAspect="1"/>
              </p:cNvSpPr>
              <p:nvPr/>
            </p:nvSpPr>
            <p:spPr>
              <a:xfrm>
                <a:off x="8365274" y="533498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7946462" y="5329985"/>
              <a:ext cx="49213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nl-NL" alt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799672" y="1009540"/>
            <a:ext cx="6856302" cy="5905610"/>
            <a:chOff x="1799672" y="1009540"/>
            <a:chExt cx="6856302" cy="5905610"/>
          </a:xfrm>
        </p:grpSpPr>
        <p:grpSp>
          <p:nvGrpSpPr>
            <p:cNvPr id="70" name="Groep 69"/>
            <p:cNvGrpSpPr/>
            <p:nvPr/>
          </p:nvGrpSpPr>
          <p:grpSpPr>
            <a:xfrm>
              <a:off x="1799672" y="2714626"/>
              <a:ext cx="6856302" cy="4200524"/>
              <a:chOff x="1799672" y="2714626"/>
              <a:chExt cx="6856302" cy="4200524"/>
            </a:xfrm>
          </p:grpSpPr>
          <p:grpSp>
            <p:nvGrpSpPr>
              <p:cNvPr id="67" name="Groep 66"/>
              <p:cNvGrpSpPr/>
              <p:nvPr/>
            </p:nvGrpSpPr>
            <p:grpSpPr>
              <a:xfrm>
                <a:off x="1816925" y="2714626"/>
                <a:ext cx="6790557" cy="2857500"/>
                <a:chOff x="1816925" y="2714626"/>
                <a:chExt cx="6790557" cy="2857500"/>
              </a:xfrm>
            </p:grpSpPr>
            <p:sp>
              <p:nvSpPr>
                <p:cNvPr id="65" name="Vrije vorm 64"/>
                <p:cNvSpPr/>
                <p:nvPr/>
              </p:nvSpPr>
              <p:spPr>
                <a:xfrm>
                  <a:off x="1816925" y="2719449"/>
                  <a:ext cx="6790557" cy="2850078"/>
                </a:xfrm>
                <a:custGeom>
                  <a:avLst/>
                  <a:gdLst>
                    <a:gd name="connsiteX0" fmla="*/ 0 w 6816436"/>
                    <a:gd name="connsiteY0" fmla="*/ 2850078 h 2850078"/>
                    <a:gd name="connsiteX1" fmla="*/ 2351314 w 6816436"/>
                    <a:gd name="connsiteY1" fmla="*/ 2850078 h 2850078"/>
                    <a:gd name="connsiteX2" fmla="*/ 2375065 w 6816436"/>
                    <a:gd name="connsiteY2" fmla="*/ 0 h 2850078"/>
                    <a:gd name="connsiteX3" fmla="*/ 6780810 w 6816436"/>
                    <a:gd name="connsiteY3" fmla="*/ 11876 h 2850078"/>
                    <a:gd name="connsiteX4" fmla="*/ 6816436 w 6816436"/>
                    <a:gd name="connsiteY4" fmla="*/ 1520042 h 2850078"/>
                    <a:gd name="connsiteX0" fmla="*/ 0 w 6780810"/>
                    <a:gd name="connsiteY0" fmla="*/ 2850078 h 2850078"/>
                    <a:gd name="connsiteX1" fmla="*/ 2351314 w 6780810"/>
                    <a:gd name="connsiteY1" fmla="*/ 2850078 h 2850078"/>
                    <a:gd name="connsiteX2" fmla="*/ 2375065 w 6780810"/>
                    <a:gd name="connsiteY2" fmla="*/ 0 h 2850078"/>
                    <a:gd name="connsiteX3" fmla="*/ 6780810 w 6780810"/>
                    <a:gd name="connsiteY3" fmla="*/ 11876 h 2850078"/>
                    <a:gd name="connsiteX4" fmla="*/ 6281598 w 6780810"/>
                    <a:gd name="connsiteY4" fmla="*/ 1287129 h 2850078"/>
                    <a:gd name="connsiteX0" fmla="*/ 0 w 6790557"/>
                    <a:gd name="connsiteY0" fmla="*/ 2850078 h 2850078"/>
                    <a:gd name="connsiteX1" fmla="*/ 2351314 w 6790557"/>
                    <a:gd name="connsiteY1" fmla="*/ 2850078 h 2850078"/>
                    <a:gd name="connsiteX2" fmla="*/ 2375065 w 6790557"/>
                    <a:gd name="connsiteY2" fmla="*/ 0 h 2850078"/>
                    <a:gd name="connsiteX3" fmla="*/ 6780810 w 6790557"/>
                    <a:gd name="connsiteY3" fmla="*/ 11876 h 2850078"/>
                    <a:gd name="connsiteX4" fmla="*/ 6790557 w 6790557"/>
                    <a:gd name="connsiteY4" fmla="*/ 1528668 h 2850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0557" h="2850078">
                      <a:moveTo>
                        <a:pt x="0" y="2850078"/>
                      </a:moveTo>
                      <a:lnTo>
                        <a:pt x="2351314" y="2850078"/>
                      </a:lnTo>
                      <a:lnTo>
                        <a:pt x="2375065" y="0"/>
                      </a:lnTo>
                      <a:lnTo>
                        <a:pt x="6780810" y="11876"/>
                      </a:lnTo>
                      <a:lnTo>
                        <a:pt x="6790557" y="1528668"/>
                      </a:ln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Vrije vorm 65"/>
                <p:cNvSpPr/>
                <p:nvPr/>
              </p:nvSpPr>
              <p:spPr>
                <a:xfrm>
                  <a:off x="1819275" y="2714626"/>
                  <a:ext cx="6784496" cy="2857500"/>
                </a:xfrm>
                <a:custGeom>
                  <a:avLst/>
                  <a:gdLst>
                    <a:gd name="connsiteX0" fmla="*/ 0 w 6810375"/>
                    <a:gd name="connsiteY0" fmla="*/ 2847975 h 2847975"/>
                    <a:gd name="connsiteX1" fmla="*/ 2352675 w 6810375"/>
                    <a:gd name="connsiteY1" fmla="*/ 2847975 h 2847975"/>
                    <a:gd name="connsiteX2" fmla="*/ 2381250 w 6810375"/>
                    <a:gd name="connsiteY2" fmla="*/ 0 h 2847975"/>
                    <a:gd name="connsiteX3" fmla="*/ 6781800 w 6810375"/>
                    <a:gd name="connsiteY3" fmla="*/ 19050 h 2847975"/>
                    <a:gd name="connsiteX4" fmla="*/ 6810375 w 6810375"/>
                    <a:gd name="connsiteY4" fmla="*/ 1514475 h 2847975"/>
                    <a:gd name="connsiteX0" fmla="*/ 0 w 6810375"/>
                    <a:gd name="connsiteY0" fmla="*/ 2847975 h 2857500"/>
                    <a:gd name="connsiteX1" fmla="*/ 2352675 w 6810375"/>
                    <a:gd name="connsiteY1" fmla="*/ 2857500 h 2857500"/>
                    <a:gd name="connsiteX2" fmla="*/ 2381250 w 6810375"/>
                    <a:gd name="connsiteY2" fmla="*/ 0 h 2857500"/>
                    <a:gd name="connsiteX3" fmla="*/ 6781800 w 6810375"/>
                    <a:gd name="connsiteY3" fmla="*/ 19050 h 2857500"/>
                    <a:gd name="connsiteX4" fmla="*/ 6810375 w 6810375"/>
                    <a:gd name="connsiteY4" fmla="*/ 1514475 h 2857500"/>
                    <a:gd name="connsiteX0" fmla="*/ 0 w 6810375"/>
                    <a:gd name="connsiteY0" fmla="*/ 2847975 h 2857500"/>
                    <a:gd name="connsiteX1" fmla="*/ 2352675 w 6810375"/>
                    <a:gd name="connsiteY1" fmla="*/ 2857500 h 2857500"/>
                    <a:gd name="connsiteX2" fmla="*/ 2381250 w 6810375"/>
                    <a:gd name="connsiteY2" fmla="*/ 0 h 2857500"/>
                    <a:gd name="connsiteX3" fmla="*/ 6781800 w 6810375"/>
                    <a:gd name="connsiteY3" fmla="*/ 19050 h 2857500"/>
                    <a:gd name="connsiteX4" fmla="*/ 6810375 w 6810375"/>
                    <a:gd name="connsiteY4" fmla="*/ 1514475 h 2857500"/>
                    <a:gd name="connsiteX0" fmla="*/ 0 w 6784496"/>
                    <a:gd name="connsiteY0" fmla="*/ 2847975 h 2857500"/>
                    <a:gd name="connsiteX1" fmla="*/ 2352675 w 6784496"/>
                    <a:gd name="connsiteY1" fmla="*/ 2857500 h 2857500"/>
                    <a:gd name="connsiteX2" fmla="*/ 2381250 w 6784496"/>
                    <a:gd name="connsiteY2" fmla="*/ 0 h 2857500"/>
                    <a:gd name="connsiteX3" fmla="*/ 6781800 w 6784496"/>
                    <a:gd name="connsiteY3" fmla="*/ 19050 h 2857500"/>
                    <a:gd name="connsiteX4" fmla="*/ 6784496 w 6784496"/>
                    <a:gd name="connsiteY4" fmla="*/ 1505849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84496" h="2857500">
                      <a:moveTo>
                        <a:pt x="0" y="2847975"/>
                      </a:moveTo>
                      <a:lnTo>
                        <a:pt x="2352675" y="2857500"/>
                      </a:lnTo>
                      <a:lnTo>
                        <a:pt x="2381250" y="0"/>
                      </a:lnTo>
                      <a:lnTo>
                        <a:pt x="6781800" y="19050"/>
                      </a:lnTo>
                      <a:cubicBezTo>
                        <a:pt x="6782699" y="514650"/>
                        <a:pt x="6783597" y="1010249"/>
                        <a:pt x="6784496" y="1505849"/>
                      </a:cubicBez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22" name="Rechte verbindingslijn 121"/>
              <p:cNvCxnSpPr/>
              <p:nvPr/>
            </p:nvCxnSpPr>
            <p:spPr>
              <a:xfrm>
                <a:off x="1847494" y="5541020"/>
                <a:ext cx="0" cy="1374130"/>
              </a:xfrm>
              <a:prstGeom prst="line">
                <a:avLst/>
              </a:prstGeom>
              <a:ln w="4762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/>
              <p:cNvSpPr/>
              <p:nvPr/>
            </p:nvSpPr>
            <p:spPr>
              <a:xfrm>
                <a:off x="1799672" y="5532394"/>
                <a:ext cx="108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Rechthoek 138"/>
              <p:cNvSpPr/>
              <p:nvPr/>
            </p:nvSpPr>
            <p:spPr>
              <a:xfrm>
                <a:off x="8547974" y="4227185"/>
                <a:ext cx="108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94" name="Groep 93"/>
            <p:cNvGrpSpPr/>
            <p:nvPr/>
          </p:nvGrpSpPr>
          <p:grpSpPr>
            <a:xfrm>
              <a:off x="4186155" y="1009540"/>
              <a:ext cx="681836" cy="1723089"/>
              <a:chOff x="4186155" y="1009540"/>
              <a:chExt cx="681836" cy="1723089"/>
            </a:xfrm>
          </p:grpSpPr>
          <p:sp>
            <p:nvSpPr>
              <p:cNvPr id="95" name="Vrije vorm 94"/>
              <p:cNvSpPr/>
              <p:nvPr/>
            </p:nvSpPr>
            <p:spPr>
              <a:xfrm>
                <a:off x="4186155" y="1009540"/>
                <a:ext cx="681836" cy="1717803"/>
              </a:xfrm>
              <a:custGeom>
                <a:avLst/>
                <a:gdLst>
                  <a:gd name="connsiteX0" fmla="*/ 10571 w 681836"/>
                  <a:gd name="connsiteY0" fmla="*/ 1717803 h 1717803"/>
                  <a:gd name="connsiteX1" fmla="*/ 0 w 681836"/>
                  <a:gd name="connsiteY1" fmla="*/ 5285 h 1717803"/>
                  <a:gd name="connsiteX2" fmla="*/ 681836 w 681836"/>
                  <a:gd name="connsiteY2" fmla="*/ 0 h 171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836" h="1717803">
                    <a:moveTo>
                      <a:pt x="10571" y="1717803"/>
                    </a:moveTo>
                    <a:cubicBezTo>
                      <a:pt x="7047" y="1146964"/>
                      <a:pt x="3524" y="576124"/>
                      <a:pt x="0" y="5285"/>
                    </a:cubicBezTo>
                    <a:lnTo>
                      <a:pt x="681836" y="0"/>
                    </a:ln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95"/>
              <p:cNvSpPr/>
              <p:nvPr/>
            </p:nvSpPr>
            <p:spPr>
              <a:xfrm>
                <a:off x="4192392" y="1009540"/>
                <a:ext cx="650123" cy="1723089"/>
              </a:xfrm>
              <a:custGeom>
                <a:avLst/>
                <a:gdLst>
                  <a:gd name="connsiteX0" fmla="*/ 650123 w 650123"/>
                  <a:gd name="connsiteY0" fmla="*/ 0 h 1723089"/>
                  <a:gd name="connsiteX1" fmla="*/ 0 w 650123"/>
                  <a:gd name="connsiteY1" fmla="*/ 5285 h 1723089"/>
                  <a:gd name="connsiteX2" fmla="*/ 10572 w 650123"/>
                  <a:gd name="connsiteY2" fmla="*/ 1723089 h 172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123" h="1723089">
                    <a:moveTo>
                      <a:pt x="650123" y="0"/>
                    </a:moveTo>
                    <a:lnTo>
                      <a:pt x="0" y="5285"/>
                    </a:lnTo>
                    <a:lnTo>
                      <a:pt x="10572" y="1723089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45" y="838200"/>
            <a:ext cx="1047118" cy="396000"/>
          </a:xfrm>
          <a:prstGeom prst="rect">
            <a:avLst/>
          </a:prstGeom>
        </p:spPr>
      </p:pic>
      <p:sp>
        <p:nvSpPr>
          <p:cNvPr id="8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53975" y="-5661"/>
            <a:ext cx="7335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5/11: 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onderdelen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989052" y="2737775"/>
            <a:ext cx="1072652" cy="1080728"/>
            <a:chOff x="2989052" y="2737775"/>
            <a:chExt cx="1072652" cy="1080728"/>
          </a:xfrm>
        </p:grpSpPr>
        <p:sp>
          <p:nvSpPr>
            <p:cNvPr id="81982" name="Rectangle 62"/>
            <p:cNvSpPr>
              <a:spLocks noChangeArrowheads="1"/>
            </p:cNvSpPr>
            <p:nvPr/>
          </p:nvSpPr>
          <p:spPr bwMode="auto">
            <a:xfrm>
              <a:off x="2989052" y="2748344"/>
              <a:ext cx="1008000" cy="1060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04" y="2737775"/>
              <a:ext cx="1008000" cy="1080728"/>
            </a:xfrm>
            <a:prstGeom prst="rect">
              <a:avLst/>
            </a:prstGeom>
          </p:spPr>
        </p:pic>
      </p:grpSp>
      <p:pic>
        <p:nvPicPr>
          <p:cNvPr id="98" name="Afbeelding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8" t="36507" r="29792" b="24897"/>
          <a:stretch/>
        </p:blipFill>
        <p:spPr>
          <a:xfrm>
            <a:off x="2691897" y="1623003"/>
            <a:ext cx="1038854" cy="85757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8" name="Groep 7"/>
          <p:cNvGrpSpPr/>
          <p:nvPr/>
        </p:nvGrpSpPr>
        <p:grpSpPr>
          <a:xfrm>
            <a:off x="2831703" y="3889713"/>
            <a:ext cx="864000" cy="396000"/>
            <a:chOff x="2831703" y="3460747"/>
            <a:chExt cx="864000" cy="396000"/>
          </a:xfrm>
          <a:solidFill>
            <a:schemeClr val="bg1">
              <a:lumMod val="50000"/>
            </a:schemeClr>
          </a:solidFill>
        </p:grpSpPr>
        <p:sp>
          <p:nvSpPr>
            <p:cNvPr id="81969" name="Rectangle 49"/>
            <p:cNvSpPr>
              <a:spLocks noChangeArrowheads="1"/>
            </p:cNvSpPr>
            <p:nvPr/>
          </p:nvSpPr>
          <p:spPr bwMode="auto">
            <a:xfrm>
              <a:off x="2831703" y="3460747"/>
              <a:ext cx="864000" cy="39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906" y="3473455"/>
              <a:ext cx="828000" cy="360000"/>
            </a:xfrm>
            <a:prstGeom prst="rect">
              <a:avLst/>
            </a:prstGeom>
            <a:grpFill/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82" y="4355625"/>
            <a:ext cx="648000" cy="7200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814520" y="6318223"/>
            <a:ext cx="1941512" cy="408623"/>
          </a:xfrm>
          <a:prstGeom prst="wedgeRoundRectCallout">
            <a:avLst>
              <a:gd name="adj1" fmla="val -18002"/>
              <a:gd name="adj2" fmla="val -2946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Grondkabel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oelichting met afgeronde rechthoek 116"/>
          <p:cNvSpPr/>
          <p:nvPr/>
        </p:nvSpPr>
        <p:spPr>
          <a:xfrm>
            <a:off x="739631" y="6082179"/>
            <a:ext cx="1941512" cy="715089"/>
          </a:xfrm>
          <a:prstGeom prst="wedgeRoundRectCallout">
            <a:avLst>
              <a:gd name="adj1" fmla="val -30486"/>
              <a:gd name="adj2" fmla="val -1342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Transformator huisje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oelichting met afgeronde rechthoek 117"/>
          <p:cNvSpPr/>
          <p:nvPr/>
        </p:nvSpPr>
        <p:spPr>
          <a:xfrm>
            <a:off x="59185" y="6291738"/>
            <a:ext cx="1941512" cy="408623"/>
          </a:xfrm>
          <a:prstGeom prst="wedgeRoundRectCallout">
            <a:avLst>
              <a:gd name="adj1" fmla="val -42972"/>
              <a:gd name="adj2" fmla="val -2628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Energiecentrale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sp>
        <p:nvSpPr>
          <p:cNvPr id="99" name="Toelichting met afgeronde rechthoek 98"/>
          <p:cNvSpPr/>
          <p:nvPr/>
        </p:nvSpPr>
        <p:spPr>
          <a:xfrm>
            <a:off x="5359204" y="717865"/>
            <a:ext cx="3175280" cy="1940957"/>
          </a:xfrm>
          <a:prstGeom prst="wedgeRoundRectCallout">
            <a:avLst>
              <a:gd name="adj1" fmla="val -107032"/>
              <a:gd name="adj2" fmla="val 201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16 A = 48 A. </a:t>
            </a:r>
          </a:p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mag dus niet alle groepen tegelijkertijd maximaal belasten want dan gaat de hoofdzekering reageren!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1969529" y="2852501"/>
            <a:ext cx="4845255" cy="4057194"/>
            <a:chOff x="1969529" y="2852501"/>
            <a:chExt cx="4845255" cy="4057194"/>
          </a:xfrm>
        </p:grpSpPr>
        <p:grpSp>
          <p:nvGrpSpPr>
            <p:cNvPr id="79" name="Groep 78"/>
            <p:cNvGrpSpPr/>
            <p:nvPr/>
          </p:nvGrpSpPr>
          <p:grpSpPr>
            <a:xfrm>
              <a:off x="1969529" y="2852501"/>
              <a:ext cx="4845255" cy="4057194"/>
              <a:chOff x="1969529" y="2795351"/>
              <a:chExt cx="4845255" cy="4057194"/>
            </a:xfrm>
          </p:grpSpPr>
          <p:pic>
            <p:nvPicPr>
              <p:cNvPr id="74" name="Afbeelding 7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386" y="2795351"/>
                <a:ext cx="2085398" cy="4057194"/>
              </a:xfrm>
              <a:prstGeom prst="rect">
                <a:avLst/>
              </a:prstGeom>
            </p:spPr>
          </p:pic>
          <p:cxnSp>
            <p:nvCxnSpPr>
              <p:cNvPr id="77" name="Rechte verbindingslijn met pijl 76"/>
              <p:cNvCxnSpPr>
                <a:cxnSpLocks noChangeAspect="1"/>
              </p:cNvCxnSpPr>
              <p:nvPr/>
            </p:nvCxnSpPr>
            <p:spPr>
              <a:xfrm flipH="1">
                <a:off x="1969529" y="6001201"/>
                <a:ext cx="3618121" cy="27258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kstvak 2"/>
            <p:cNvSpPr txBox="1"/>
            <p:nvPr/>
          </p:nvSpPr>
          <p:spPr>
            <a:xfrm>
              <a:off x="4666322" y="6571895"/>
              <a:ext cx="1519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smtClean="0">
                  <a:latin typeface="Arial" panose="020B0604020202020204" pitchFamily="34" charset="0"/>
                  <a:cs typeface="Arial" panose="020B0604020202020204" pitchFamily="34" charset="0"/>
                </a:rPr>
                <a:t>Wikipedia</a:t>
              </a:r>
              <a:endParaRPr lang="nl-NL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7883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4" grpId="0"/>
      <p:bldP spid="81981" grpId="0"/>
      <p:bldP spid="81983" grpId="0"/>
      <p:bldP spid="81984" grpId="0"/>
      <p:bldP spid="81985" grpId="0"/>
      <p:bldP spid="81986" grpId="0"/>
      <p:bldP spid="81987" grpId="0"/>
      <p:bldP spid="119" grpId="0" animBg="1"/>
      <p:bldP spid="142" grpId="0"/>
      <p:bldP spid="85" grpId="0" autoUpdateAnimBg="0"/>
      <p:bldP spid="5" grpId="0" animBg="1"/>
      <p:bldP spid="117" grpId="0" animBg="1"/>
      <p:bldP spid="118" grpId="0" animBg="1"/>
      <p:bldP spid="9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Overbelasting</a:t>
            </a:r>
            <a:endParaRPr lang="nl-NL" sz="3200" dirty="0"/>
          </a:p>
        </p:txBody>
      </p:sp>
      <p:grpSp>
        <p:nvGrpSpPr>
          <p:cNvPr id="6" name="Groep 5"/>
          <p:cNvGrpSpPr/>
          <p:nvPr/>
        </p:nvGrpSpPr>
        <p:grpSpPr>
          <a:xfrm>
            <a:off x="-59159" y="272775"/>
            <a:ext cx="9193125" cy="6642375"/>
            <a:chOff x="-59159" y="272775"/>
            <a:chExt cx="9193125" cy="6642375"/>
          </a:xfrm>
        </p:grpSpPr>
        <p:grpSp>
          <p:nvGrpSpPr>
            <p:cNvPr id="106" name="Groep 105"/>
            <p:cNvGrpSpPr/>
            <p:nvPr/>
          </p:nvGrpSpPr>
          <p:grpSpPr>
            <a:xfrm>
              <a:off x="1393820" y="5241039"/>
              <a:ext cx="432171" cy="56772"/>
              <a:chOff x="1215695" y="5276664"/>
              <a:chExt cx="432171" cy="56772"/>
            </a:xfrm>
          </p:grpSpPr>
          <p:cxnSp>
            <p:nvCxnSpPr>
              <p:cNvPr id="107" name="Rechte verbindingslijn 106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ep 4"/>
            <p:cNvGrpSpPr/>
            <p:nvPr/>
          </p:nvGrpSpPr>
          <p:grpSpPr>
            <a:xfrm>
              <a:off x="-59159" y="272775"/>
              <a:ext cx="9193125" cy="6642375"/>
              <a:chOff x="-232585" y="272775"/>
              <a:chExt cx="9193125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232585" y="272775"/>
                <a:ext cx="9193125" cy="6642375"/>
                <a:chOff x="-232585" y="272775"/>
                <a:chExt cx="9193125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232585" y="272775"/>
                  <a:ext cx="9193125" cy="6642375"/>
                  <a:chOff x="-232585" y="272775"/>
                  <a:chExt cx="9193125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14" y="1631950"/>
                    <a:ext cx="168818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</a:t>
                    </a: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x16 A </a:t>
                    </a:r>
                  </a:p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459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198242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46462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101" name="Groep 100"/>
              <p:cNvGrpSpPr/>
              <p:nvPr/>
            </p:nvGrpSpPr>
            <p:grpSpPr>
              <a:xfrm>
                <a:off x="3053704" y="2737775"/>
                <a:ext cx="1008000" cy="1080728"/>
                <a:chOff x="3053704" y="2737775"/>
                <a:chExt cx="1008000" cy="1080728"/>
              </a:xfrm>
            </p:grpSpPr>
            <p:sp>
              <p:nvSpPr>
                <p:cNvPr id="102" name="Rectangle 62"/>
                <p:cNvSpPr>
                  <a:spLocks noChangeArrowheads="1"/>
                </p:cNvSpPr>
                <p:nvPr/>
              </p:nvSpPr>
              <p:spPr bwMode="auto">
                <a:xfrm>
                  <a:off x="3055734" y="2748344"/>
                  <a:ext cx="936000" cy="106056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3" name="Afbeelding 10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53704" y="2737775"/>
                  <a:ext cx="1008000" cy="108072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1992" name="Groep 81991"/>
          <p:cNvGrpSpPr/>
          <p:nvPr/>
        </p:nvGrpSpPr>
        <p:grpSpPr>
          <a:xfrm>
            <a:off x="4410211" y="956755"/>
            <a:ext cx="2159263" cy="5204622"/>
            <a:chOff x="4236785" y="956755"/>
            <a:chExt cx="2159263" cy="5204622"/>
          </a:xfrm>
        </p:grpSpPr>
        <p:grpSp>
          <p:nvGrpSpPr>
            <p:cNvPr id="28" name="Groep 27"/>
            <p:cNvGrpSpPr/>
            <p:nvPr/>
          </p:nvGrpSpPr>
          <p:grpSpPr>
            <a:xfrm>
              <a:off x="4236785" y="3975584"/>
              <a:ext cx="2159263" cy="2185793"/>
              <a:chOff x="4236785" y="4051784"/>
              <a:chExt cx="2159263" cy="2185793"/>
            </a:xfrm>
          </p:grpSpPr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785" y="4377233"/>
                <a:ext cx="2159263" cy="1860344"/>
              </a:xfrm>
              <a:prstGeom prst="rect">
                <a:avLst/>
              </a:prstGeom>
            </p:spPr>
          </p:pic>
          <p:pic>
            <p:nvPicPr>
              <p:cNvPr id="27" name="Afbeelding 2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255" y="4051784"/>
                <a:ext cx="505970" cy="477400"/>
              </a:xfrm>
              <a:prstGeom prst="rect">
                <a:avLst/>
              </a:prstGeom>
            </p:spPr>
          </p:pic>
        </p:grpSp>
        <p:pic>
          <p:nvPicPr>
            <p:cNvPr id="81990" name="Afbeelding 8198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15" y="956755"/>
              <a:ext cx="180000" cy="329172"/>
            </a:xfrm>
            <a:prstGeom prst="rect">
              <a:avLst/>
            </a:prstGeom>
          </p:spPr>
        </p:pic>
        <p:sp>
          <p:nvSpPr>
            <p:cNvPr id="81991" name="Vrije vorm 81990"/>
            <p:cNvSpPr/>
            <p:nvPr/>
          </p:nvSpPr>
          <p:spPr>
            <a:xfrm>
              <a:off x="4688227" y="1282535"/>
              <a:ext cx="603731" cy="4037610"/>
            </a:xfrm>
            <a:custGeom>
              <a:avLst/>
              <a:gdLst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73778 w 603731"/>
                <a:gd name="connsiteY9" fmla="*/ 2802577 h 4037610"/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73778 w 603731"/>
                <a:gd name="connsiteY9" fmla="*/ 2802577 h 4037610"/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34509 w 603731"/>
                <a:gd name="connsiteY9" fmla="*/ 2825016 h 403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731" h="4037610">
                  <a:moveTo>
                    <a:pt x="346911" y="0"/>
                  </a:moveTo>
                  <a:cubicBezTo>
                    <a:pt x="347322" y="641977"/>
                    <a:pt x="433997" y="1266701"/>
                    <a:pt x="465664" y="1733797"/>
                  </a:cubicBezTo>
                  <a:cubicBezTo>
                    <a:pt x="497332" y="2200893"/>
                    <a:pt x="515145" y="2470068"/>
                    <a:pt x="536916" y="2802577"/>
                  </a:cubicBezTo>
                  <a:cubicBezTo>
                    <a:pt x="558687" y="3135086"/>
                    <a:pt x="625980" y="3523013"/>
                    <a:pt x="596292" y="3728852"/>
                  </a:cubicBezTo>
                  <a:cubicBezTo>
                    <a:pt x="566604" y="3934691"/>
                    <a:pt x="457747" y="4037610"/>
                    <a:pt x="358786" y="4037610"/>
                  </a:cubicBezTo>
                  <a:cubicBezTo>
                    <a:pt x="259825" y="4037610"/>
                    <a:pt x="28256" y="3881252"/>
                    <a:pt x="2526" y="3728852"/>
                  </a:cubicBezTo>
                  <a:cubicBezTo>
                    <a:pt x="-23204" y="3576452"/>
                    <a:pt x="154927" y="3301340"/>
                    <a:pt x="204407" y="3123210"/>
                  </a:cubicBezTo>
                  <a:cubicBezTo>
                    <a:pt x="253887" y="2945080"/>
                    <a:pt x="305347" y="2755075"/>
                    <a:pt x="299409" y="2660073"/>
                  </a:cubicBezTo>
                  <a:cubicBezTo>
                    <a:pt x="293471" y="2565071"/>
                    <a:pt x="212931" y="2525705"/>
                    <a:pt x="168781" y="2553195"/>
                  </a:cubicBezTo>
                  <a:cubicBezTo>
                    <a:pt x="124631" y="2580686"/>
                    <a:pt x="34509" y="2825016"/>
                    <a:pt x="34509" y="2825016"/>
                  </a:cubicBezTo>
                </a:path>
              </a:pathLst>
            </a:custGeom>
            <a:noFill/>
            <a:ln w="44450" cmpd="tri">
              <a:solidFill>
                <a:srgbClr val="C000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1996" name="Groep 81995"/>
          <p:cNvGrpSpPr/>
          <p:nvPr/>
        </p:nvGrpSpPr>
        <p:grpSpPr>
          <a:xfrm>
            <a:off x="5442630" y="947407"/>
            <a:ext cx="1834292" cy="5140931"/>
            <a:chOff x="5269204" y="947407"/>
            <a:chExt cx="1834292" cy="5140931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04" y="947407"/>
              <a:ext cx="180000" cy="329172"/>
            </a:xfrm>
            <a:prstGeom prst="rect">
              <a:avLst/>
            </a:prstGeom>
          </p:spPr>
        </p:pic>
        <p:sp>
          <p:nvSpPr>
            <p:cNvPr id="81995" name="Vrije vorm 81994"/>
            <p:cNvSpPr/>
            <p:nvPr/>
          </p:nvSpPr>
          <p:spPr>
            <a:xfrm>
              <a:off x="5360555" y="1210047"/>
              <a:ext cx="1027682" cy="4852535"/>
            </a:xfrm>
            <a:custGeom>
              <a:avLst/>
              <a:gdLst>
                <a:gd name="connsiteX0" fmla="*/ 0 w 1044939"/>
                <a:gd name="connsiteY0" fmla="*/ 0 h 5146651"/>
                <a:gd name="connsiteX1" fmla="*/ 436729 w 1044939"/>
                <a:gd name="connsiteY1" fmla="*/ 4776717 h 5146651"/>
                <a:gd name="connsiteX2" fmla="*/ 982639 w 1044939"/>
                <a:gd name="connsiteY2" fmla="*/ 4817660 h 5146651"/>
                <a:gd name="connsiteX3" fmla="*/ 1009934 w 1044939"/>
                <a:gd name="connsiteY3" fmla="*/ 4722126 h 5146651"/>
                <a:gd name="connsiteX0" fmla="*/ 0 w 1044939"/>
                <a:gd name="connsiteY0" fmla="*/ 0 h 5180909"/>
                <a:gd name="connsiteX1" fmla="*/ 436729 w 1044939"/>
                <a:gd name="connsiteY1" fmla="*/ 4808615 h 5180909"/>
                <a:gd name="connsiteX2" fmla="*/ 982639 w 1044939"/>
                <a:gd name="connsiteY2" fmla="*/ 4849558 h 5180909"/>
                <a:gd name="connsiteX3" fmla="*/ 1009934 w 1044939"/>
                <a:gd name="connsiteY3" fmla="*/ 4754024 h 5180909"/>
                <a:gd name="connsiteX0" fmla="*/ 0 w 1013841"/>
                <a:gd name="connsiteY0" fmla="*/ 0 h 5176147"/>
                <a:gd name="connsiteX1" fmla="*/ 436729 w 1013841"/>
                <a:gd name="connsiteY1" fmla="*/ 4808615 h 5176147"/>
                <a:gd name="connsiteX2" fmla="*/ 750627 w 1013841"/>
                <a:gd name="connsiteY2" fmla="*/ 4835910 h 5176147"/>
                <a:gd name="connsiteX3" fmla="*/ 1009934 w 1013841"/>
                <a:gd name="connsiteY3" fmla="*/ 4754024 h 5176147"/>
                <a:gd name="connsiteX0" fmla="*/ 0 w 1014309"/>
                <a:gd name="connsiteY0" fmla="*/ 0 h 4861677"/>
                <a:gd name="connsiteX1" fmla="*/ 286603 w 1014309"/>
                <a:gd name="connsiteY1" fmla="*/ 4330943 h 4861677"/>
                <a:gd name="connsiteX2" fmla="*/ 750627 w 1014309"/>
                <a:gd name="connsiteY2" fmla="*/ 4835910 h 4861677"/>
                <a:gd name="connsiteX3" fmla="*/ 1009934 w 1014309"/>
                <a:gd name="connsiteY3" fmla="*/ 4754024 h 4861677"/>
                <a:gd name="connsiteX0" fmla="*/ 0 w 1014262"/>
                <a:gd name="connsiteY0" fmla="*/ 0 h 4864709"/>
                <a:gd name="connsiteX1" fmla="*/ 300251 w 1014262"/>
                <a:gd name="connsiteY1" fmla="*/ 4249057 h 4864709"/>
                <a:gd name="connsiteX2" fmla="*/ 750627 w 1014262"/>
                <a:gd name="connsiteY2" fmla="*/ 4835910 h 4864709"/>
                <a:gd name="connsiteX3" fmla="*/ 1009934 w 1014262"/>
                <a:gd name="connsiteY3" fmla="*/ 4754024 h 4864709"/>
                <a:gd name="connsiteX0" fmla="*/ 0 w 1014262"/>
                <a:gd name="connsiteY0" fmla="*/ 0 h 4860918"/>
                <a:gd name="connsiteX1" fmla="*/ 300251 w 1014262"/>
                <a:gd name="connsiteY1" fmla="*/ 4303648 h 4860918"/>
                <a:gd name="connsiteX2" fmla="*/ 750627 w 1014262"/>
                <a:gd name="connsiteY2" fmla="*/ 4835910 h 4860918"/>
                <a:gd name="connsiteX3" fmla="*/ 1009934 w 1014262"/>
                <a:gd name="connsiteY3" fmla="*/ 4754024 h 4860918"/>
                <a:gd name="connsiteX0" fmla="*/ 0 w 1027682"/>
                <a:gd name="connsiteY0" fmla="*/ 0 h 4852535"/>
                <a:gd name="connsiteX1" fmla="*/ 300251 w 1027682"/>
                <a:gd name="connsiteY1" fmla="*/ 4303648 h 4852535"/>
                <a:gd name="connsiteX2" fmla="*/ 750627 w 1027682"/>
                <a:gd name="connsiteY2" fmla="*/ 4835910 h 4852535"/>
                <a:gd name="connsiteX3" fmla="*/ 1023582 w 1027682"/>
                <a:gd name="connsiteY3" fmla="*/ 4699433 h 485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682" h="4852535">
                  <a:moveTo>
                    <a:pt x="0" y="0"/>
                  </a:moveTo>
                  <a:cubicBezTo>
                    <a:pt x="136478" y="1986887"/>
                    <a:pt x="175147" y="3497663"/>
                    <a:pt x="300251" y="4303648"/>
                  </a:cubicBezTo>
                  <a:cubicBezTo>
                    <a:pt x="425355" y="5109633"/>
                    <a:pt x="630072" y="4769946"/>
                    <a:pt x="750627" y="4835910"/>
                  </a:cubicBezTo>
                  <a:cubicBezTo>
                    <a:pt x="871182" y="4901874"/>
                    <a:pt x="1057701" y="4742651"/>
                    <a:pt x="1023582" y="4699433"/>
                  </a:cubicBezTo>
                </a:path>
              </a:pathLst>
            </a:custGeom>
            <a:noFill/>
            <a:ln w="34925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589" y="4581638"/>
              <a:ext cx="1049907" cy="1506700"/>
            </a:xfrm>
            <a:prstGeom prst="rect">
              <a:avLst/>
            </a:prstGeom>
          </p:spPr>
        </p:pic>
      </p:grp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2864865" y="1886525"/>
            <a:ext cx="324000" cy="540108"/>
          </a:xfrm>
          <a:prstGeom prst="rect">
            <a:avLst/>
          </a:prstGeom>
        </p:spPr>
      </p:pic>
      <p:sp>
        <p:nvSpPr>
          <p:cNvPr id="97" name="AutoShape 3"/>
          <p:cNvSpPr>
            <a:spLocks noChangeArrowheads="1"/>
          </p:cNvSpPr>
          <p:nvPr/>
        </p:nvSpPr>
        <p:spPr bwMode="auto">
          <a:xfrm>
            <a:off x="2835801" y="4536119"/>
            <a:ext cx="4868775" cy="2281476"/>
          </a:xfrm>
          <a:prstGeom prst="wedgeRoundRectCallout">
            <a:avLst>
              <a:gd name="adj1" fmla="val 684"/>
              <a:gd name="adj2" fmla="val -398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Strijkbout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W,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stofzuiger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W,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magnetronoven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1800 W.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nl-NL" sz="2400" baseline="-250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4600 W, U 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230 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smtClean="0">
                <a:solidFill>
                  <a:srgbClr val="000000"/>
                </a:solidFill>
                <a:cs typeface="Arial" panose="020B0604020202020204" pitchFamily="34" charset="0"/>
              </a:rPr>
              <a:t>→ I</a:t>
            </a:r>
            <a:r>
              <a:rPr lang="en-US" altLang="nl-NL" sz="240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P/U = 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4600/230 = 20,0 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Overbelasting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altLang="nl-NL" sz="280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16 A.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al 109"/>
          <p:cNvSpPr>
            <a:spLocks noChangeAspect="1"/>
          </p:cNvSpPr>
          <p:nvPr/>
        </p:nvSpPr>
        <p:spPr>
          <a:xfrm>
            <a:off x="2683177" y="1733345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97" name="Toelichting met afgeronde rechthoek 81996"/>
          <p:cNvSpPr/>
          <p:nvPr/>
        </p:nvSpPr>
        <p:spPr>
          <a:xfrm>
            <a:off x="37485" y="576499"/>
            <a:ext cx="2657608" cy="919401"/>
          </a:xfrm>
          <a:prstGeom prst="wedgeRoundRectCallout">
            <a:avLst>
              <a:gd name="adj1" fmla="val 55120"/>
              <a:gd name="adj2" fmla="val 1112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 slaat af (“OFF”).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Afbeelding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grpSp>
        <p:nvGrpSpPr>
          <p:cNvPr id="81994" name="Groep 81993"/>
          <p:cNvGrpSpPr/>
          <p:nvPr/>
        </p:nvGrpSpPr>
        <p:grpSpPr>
          <a:xfrm>
            <a:off x="5777300" y="942976"/>
            <a:ext cx="2907938" cy="3309701"/>
            <a:chOff x="5603874" y="942976"/>
            <a:chExt cx="2907938" cy="3309701"/>
          </a:xfrm>
        </p:grpSpPr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450" y="3158053"/>
              <a:ext cx="1392362" cy="1094624"/>
            </a:xfrm>
            <a:prstGeom prst="rect">
              <a:avLst/>
            </a:prstGeom>
          </p:spPr>
        </p:pic>
        <p:sp>
          <p:nvSpPr>
            <p:cNvPr id="29" name="Vrije vorm 28"/>
            <p:cNvSpPr/>
            <p:nvPr/>
          </p:nvSpPr>
          <p:spPr>
            <a:xfrm>
              <a:off x="5693735" y="1198822"/>
              <a:ext cx="1458432" cy="2855047"/>
            </a:xfrm>
            <a:custGeom>
              <a:avLst/>
              <a:gdLst>
                <a:gd name="connsiteX0" fmla="*/ 0 w 1447800"/>
                <a:gd name="connsiteY0" fmla="*/ 0 h 2971800"/>
                <a:gd name="connsiteX1" fmla="*/ 1447800 w 1447800"/>
                <a:gd name="connsiteY1" fmla="*/ 2971800 h 2971800"/>
                <a:gd name="connsiteX0" fmla="*/ 0 w 1447800"/>
                <a:gd name="connsiteY0" fmla="*/ 0 h 2971800"/>
                <a:gd name="connsiteX1" fmla="*/ 1447800 w 1447800"/>
                <a:gd name="connsiteY1" fmla="*/ 2971800 h 2971800"/>
                <a:gd name="connsiteX0" fmla="*/ 0 w 1447800"/>
                <a:gd name="connsiteY0" fmla="*/ 0 h 3021773"/>
                <a:gd name="connsiteX1" fmla="*/ 1447800 w 1447800"/>
                <a:gd name="connsiteY1" fmla="*/ 2971800 h 3021773"/>
                <a:gd name="connsiteX0" fmla="*/ 0 w 1458432"/>
                <a:gd name="connsiteY0" fmla="*/ 0 h 2855047"/>
                <a:gd name="connsiteX1" fmla="*/ 1458432 w 1458432"/>
                <a:gd name="connsiteY1" fmla="*/ 2801679 h 285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8432" h="2855047">
                  <a:moveTo>
                    <a:pt x="0" y="0"/>
                  </a:moveTo>
                  <a:cubicBezTo>
                    <a:pt x="25400" y="1066800"/>
                    <a:pt x="975832" y="3220779"/>
                    <a:pt x="1458432" y="2801679"/>
                  </a:cubicBezTo>
                </a:path>
              </a:pathLst>
            </a:custGeom>
            <a:noFill/>
            <a:ln w="47625" cmpd="tri">
              <a:solidFill>
                <a:srgbClr val="6633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0" name="Afbeelding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874" y="942976"/>
              <a:ext cx="180000" cy="329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0504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7" grpId="0" animBg="1" autoUpdateAnimBg="0"/>
      <p:bldP spid="110" grpId="0" animBg="1"/>
      <p:bldP spid="8199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-309662" y="272775"/>
            <a:ext cx="9270202" cy="6642375"/>
            <a:chOff x="-309662" y="272775"/>
            <a:chExt cx="9270202" cy="6642375"/>
          </a:xfrm>
        </p:grpSpPr>
        <p:grpSp>
          <p:nvGrpSpPr>
            <p:cNvPr id="99" name="Groep 98"/>
            <p:cNvGrpSpPr/>
            <p:nvPr/>
          </p:nvGrpSpPr>
          <p:grpSpPr>
            <a:xfrm>
              <a:off x="1215695" y="5252914"/>
              <a:ext cx="432171" cy="56772"/>
              <a:chOff x="1215695" y="5276664"/>
              <a:chExt cx="432171" cy="56772"/>
            </a:xfrm>
          </p:grpSpPr>
          <p:cxnSp>
            <p:nvCxnSpPr>
              <p:cNvPr id="100" name="Rechte verbindingslijn 99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ep 4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</a:t>
                    </a: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0696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pic>
            <p:nvPicPr>
              <p:cNvPr id="97" name="Afbeelding 9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5680" y="2737775"/>
                <a:ext cx="1008000" cy="1080728"/>
              </a:xfrm>
              <a:prstGeom prst="rect">
                <a:avLst/>
              </a:prstGeom>
            </p:spPr>
          </p:pic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Kortsluiting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6883695" y="1063516"/>
            <a:ext cx="755651" cy="7556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1989" name="Groep 81988"/>
          <p:cNvGrpSpPr/>
          <p:nvPr/>
        </p:nvGrpSpPr>
        <p:grpSpPr>
          <a:xfrm>
            <a:off x="4670572" y="1458362"/>
            <a:ext cx="2601278" cy="5330244"/>
            <a:chOff x="4670572" y="1458362"/>
            <a:chExt cx="2601278" cy="5330244"/>
          </a:xfrm>
        </p:grpSpPr>
        <p:cxnSp>
          <p:nvCxnSpPr>
            <p:cNvPr id="25" name="Rechte verbindingslijn met pijl 24"/>
            <p:cNvCxnSpPr/>
            <p:nvPr/>
          </p:nvCxnSpPr>
          <p:spPr>
            <a:xfrm flipV="1">
              <a:off x="5504508" y="1458362"/>
              <a:ext cx="1767342" cy="2937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26" r="25490"/>
            <a:stretch/>
          </p:blipFill>
          <p:spPr>
            <a:xfrm>
              <a:off x="4670572" y="4236782"/>
              <a:ext cx="2015300" cy="2551824"/>
            </a:xfrm>
            <a:prstGeom prst="rect">
              <a:avLst/>
            </a:prstGeom>
          </p:spPr>
        </p:pic>
      </p:grpSp>
      <p:sp>
        <p:nvSpPr>
          <p:cNvPr id="81997" name="Toelichting met afgeronde rechthoek 81996"/>
          <p:cNvSpPr/>
          <p:nvPr/>
        </p:nvSpPr>
        <p:spPr>
          <a:xfrm>
            <a:off x="83788" y="766525"/>
            <a:ext cx="2657608" cy="1328023"/>
          </a:xfrm>
          <a:prstGeom prst="wedgeRoundRectCallout">
            <a:avLst>
              <a:gd name="adj1" fmla="val 73801"/>
              <a:gd name="adj2" fmla="val 430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 is afgeslagen (“OFF”).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utoShape 151"/>
          <p:cNvSpPr>
            <a:spLocks noChangeArrowheads="1"/>
          </p:cNvSpPr>
          <p:nvPr/>
        </p:nvSpPr>
        <p:spPr bwMode="auto">
          <a:xfrm>
            <a:off x="5520274" y="4793396"/>
            <a:ext cx="3456032" cy="1736646"/>
          </a:xfrm>
          <a:prstGeom prst="wedgeRoundRectCallout">
            <a:avLst>
              <a:gd name="adj1" fmla="val 1697"/>
              <a:gd name="adj2" fmla="val -24217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51283" y="2983192"/>
            <a:ext cx="407774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Er is geen weerstand in de stroomkring.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stroomsterkte wordt supergroot. De zekering slaat af.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5679346" y="1447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5400000">
            <a:off x="6915150" y="215265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5599459" y="262890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3385094" y="1803400"/>
            <a:ext cx="324000" cy="540108"/>
          </a:xfrm>
          <a:prstGeom prst="rect">
            <a:avLst/>
          </a:prstGeom>
        </p:spPr>
      </p:pic>
      <p:sp>
        <p:nvSpPr>
          <p:cNvPr id="108" name="Ovaal 107"/>
          <p:cNvSpPr>
            <a:spLocks noChangeAspect="1"/>
          </p:cNvSpPr>
          <p:nvPr/>
        </p:nvSpPr>
        <p:spPr>
          <a:xfrm>
            <a:off x="3222525" y="1690688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Line 160"/>
          <p:cNvSpPr>
            <a:spLocks noChangeShapeType="1"/>
          </p:cNvSpPr>
          <p:nvPr/>
        </p:nvSpPr>
        <p:spPr bwMode="auto">
          <a:xfrm>
            <a:off x="2503418" y="511509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105" name="Afbeelding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6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93" grpId="0" animBg="1"/>
      <p:bldP spid="81997" grpId="0" animBg="1"/>
      <p:bldP spid="101" grpId="0" animBg="1" autoUpdateAnimBg="0"/>
      <p:bldP spid="22" grpId="0" animBg="1"/>
      <p:bldP spid="102" grpId="0" animBg="1"/>
      <p:bldP spid="103" grpId="0" animBg="1"/>
      <p:bldP spid="106" grpId="0" animBg="1"/>
      <p:bldP spid="108" grpId="0" animBg="1"/>
      <p:bldP spid="10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81992" name="Groep 81991"/>
          <p:cNvGrpSpPr/>
          <p:nvPr/>
        </p:nvGrpSpPr>
        <p:grpSpPr>
          <a:xfrm>
            <a:off x="-309662" y="272775"/>
            <a:ext cx="9270202" cy="6642375"/>
            <a:chOff x="-309662" y="272775"/>
            <a:chExt cx="9270202" cy="6642375"/>
          </a:xfrm>
        </p:grpSpPr>
        <p:grpSp>
          <p:nvGrpSpPr>
            <p:cNvPr id="117" name="Groep 116"/>
            <p:cNvGrpSpPr/>
            <p:nvPr/>
          </p:nvGrpSpPr>
          <p:grpSpPr>
            <a:xfrm>
              <a:off x="1215695" y="5252914"/>
              <a:ext cx="432171" cy="56772"/>
              <a:chOff x="1215695" y="5276664"/>
              <a:chExt cx="432171" cy="56772"/>
            </a:xfrm>
          </p:grpSpPr>
          <p:cxnSp>
            <p:nvCxnSpPr>
              <p:cNvPr id="118" name="Rechte verbindingslijn 117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ep 5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</a:t>
                    </a: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14930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pic>
            <p:nvPicPr>
              <p:cNvPr id="101" name="Afbeelding 10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308" y="2713712"/>
                <a:ext cx="1008000" cy="1080728"/>
              </a:xfrm>
              <a:prstGeom prst="rect">
                <a:avLst/>
              </a:prstGeom>
            </p:spPr>
          </p:pic>
        </p:grpSp>
      </p:grpSp>
      <p:grpSp>
        <p:nvGrpSpPr>
          <p:cNvPr id="29" name="Groep 28"/>
          <p:cNvGrpSpPr/>
          <p:nvPr/>
        </p:nvGrpSpPr>
        <p:grpSpPr>
          <a:xfrm>
            <a:off x="4395840" y="999079"/>
            <a:ext cx="2704560" cy="5558885"/>
            <a:chOff x="4395840" y="999079"/>
            <a:chExt cx="2704560" cy="5558885"/>
          </a:xfrm>
        </p:grpSpPr>
        <p:grpSp>
          <p:nvGrpSpPr>
            <p:cNvPr id="27" name="Groep 26"/>
            <p:cNvGrpSpPr/>
            <p:nvPr/>
          </p:nvGrpSpPr>
          <p:grpSpPr>
            <a:xfrm>
              <a:off x="4395840" y="999079"/>
              <a:ext cx="2704560" cy="5558885"/>
              <a:chOff x="4376790" y="999079"/>
              <a:chExt cx="2704560" cy="5558885"/>
            </a:xfrm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790" y="3853404"/>
                <a:ext cx="2704560" cy="2704560"/>
              </a:xfrm>
              <a:prstGeom prst="rect">
                <a:avLst/>
              </a:prstGeom>
            </p:spPr>
          </p:pic>
          <p:grpSp>
            <p:nvGrpSpPr>
              <p:cNvPr id="24" name="Groep 23"/>
              <p:cNvGrpSpPr/>
              <p:nvPr/>
            </p:nvGrpSpPr>
            <p:grpSpPr>
              <a:xfrm>
                <a:off x="4474047" y="999079"/>
                <a:ext cx="1327440" cy="3430420"/>
                <a:chOff x="5178897" y="1265779"/>
                <a:chExt cx="1327440" cy="3430420"/>
              </a:xfrm>
            </p:grpSpPr>
            <p:pic>
              <p:nvPicPr>
                <p:cNvPr id="21" name="Afbeelding 2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7103" y="1265779"/>
                  <a:ext cx="162000" cy="90880"/>
                </a:xfrm>
                <a:prstGeom prst="rect">
                  <a:avLst/>
                </a:prstGeom>
              </p:spPr>
            </p:pic>
            <p:sp>
              <p:nvSpPr>
                <p:cNvPr id="23" name="Vrije vorm 22"/>
                <p:cNvSpPr/>
                <p:nvPr/>
              </p:nvSpPr>
              <p:spPr>
                <a:xfrm>
                  <a:off x="5178897" y="1312175"/>
                  <a:ext cx="562070" cy="3281870"/>
                </a:xfrm>
                <a:custGeom>
                  <a:avLst/>
                  <a:gdLst>
                    <a:gd name="connsiteX0" fmla="*/ 0 w 491319"/>
                    <a:gd name="connsiteY0" fmla="*/ 0 h 3548418"/>
                    <a:gd name="connsiteX1" fmla="*/ 491319 w 491319"/>
                    <a:gd name="connsiteY1" fmla="*/ 3548418 h 3548418"/>
                    <a:gd name="connsiteX0" fmla="*/ 0 w 491319"/>
                    <a:gd name="connsiteY0" fmla="*/ 0 h 3548418"/>
                    <a:gd name="connsiteX1" fmla="*/ 491319 w 491319"/>
                    <a:gd name="connsiteY1" fmla="*/ 3548418 h 3548418"/>
                    <a:gd name="connsiteX0" fmla="*/ 0 w 1596219"/>
                    <a:gd name="connsiteY0" fmla="*/ 0 h 3300768"/>
                    <a:gd name="connsiteX1" fmla="*/ 1596219 w 1596219"/>
                    <a:gd name="connsiteY1" fmla="*/ 3300768 h 3300768"/>
                    <a:gd name="connsiteX0" fmla="*/ 0 w 1596219"/>
                    <a:gd name="connsiteY0" fmla="*/ 0 h 3300768"/>
                    <a:gd name="connsiteX1" fmla="*/ 1596219 w 1596219"/>
                    <a:gd name="connsiteY1" fmla="*/ 3300768 h 3300768"/>
                    <a:gd name="connsiteX0" fmla="*/ 570096 w 570187"/>
                    <a:gd name="connsiteY0" fmla="*/ 0 h 3281718"/>
                    <a:gd name="connsiteX1" fmla="*/ 261315 w 570187"/>
                    <a:gd name="connsiteY1" fmla="*/ 3281718 h 3281718"/>
                    <a:gd name="connsiteX0" fmla="*/ 561978 w 562070"/>
                    <a:gd name="connsiteY0" fmla="*/ 0 h 3281870"/>
                    <a:gd name="connsiteX1" fmla="*/ 253197 w 562070"/>
                    <a:gd name="connsiteY1" fmla="*/ 3281718 h 328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2070" h="3281870">
                      <a:moveTo>
                        <a:pt x="561978" y="0"/>
                      </a:moveTo>
                      <a:cubicBezTo>
                        <a:pt x="573351" y="1201856"/>
                        <a:pt x="-464732" y="3302474"/>
                        <a:pt x="253197" y="3281718"/>
                      </a:cubicBezTo>
                    </a:path>
                  </a:pathLst>
                </a:custGeom>
                <a:noFill/>
                <a:ln w="44450" cmpd="tri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" name="Afbeelding 4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6708" y="3127239"/>
                  <a:ext cx="1319629" cy="156896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667" y="3002242"/>
              <a:ext cx="1486488" cy="3244894"/>
            </a:xfrm>
            <a:prstGeom prst="rect">
              <a:avLst/>
            </a:prstGeom>
          </p:spPr>
        </p:pic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2"/>
            <a:ext cx="9144432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8/11: 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4647518" y="4075113"/>
            <a:ext cx="471488" cy="471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AutoShape 151"/>
          <p:cNvSpPr>
            <a:spLocks noChangeArrowheads="1"/>
          </p:cNvSpPr>
          <p:nvPr/>
        </p:nvSpPr>
        <p:spPr bwMode="auto">
          <a:xfrm>
            <a:off x="106443" y="553427"/>
            <a:ext cx="3456032" cy="2145268"/>
          </a:xfrm>
          <a:prstGeom prst="wedgeRoundRectCallout">
            <a:avLst>
              <a:gd name="adj1" fmla="val 86184"/>
              <a:gd name="adj2" fmla="val 1242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bureaulamp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ine 160"/>
          <p:cNvSpPr>
            <a:spLocks noChangeShapeType="1"/>
          </p:cNvSpPr>
          <p:nvPr/>
        </p:nvSpPr>
        <p:spPr bwMode="auto">
          <a:xfrm rot="10800000">
            <a:off x="4782942" y="649891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4" name="Line 160"/>
          <p:cNvSpPr>
            <a:spLocks noChangeShapeType="1"/>
          </p:cNvSpPr>
          <p:nvPr/>
        </p:nvSpPr>
        <p:spPr bwMode="auto">
          <a:xfrm rot="-5400000">
            <a:off x="2987805" y="327862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5" name="Line 160"/>
          <p:cNvSpPr>
            <a:spLocks noChangeShapeType="1"/>
          </p:cNvSpPr>
          <p:nvPr/>
        </p:nvSpPr>
        <p:spPr bwMode="auto">
          <a:xfrm rot="5400000">
            <a:off x="5429402" y="441154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7" name="Line 160"/>
          <p:cNvSpPr>
            <a:spLocks noChangeShapeType="1"/>
          </p:cNvSpPr>
          <p:nvPr/>
        </p:nvSpPr>
        <p:spPr bwMode="auto">
          <a:xfrm rot="5400000">
            <a:off x="5369408" y="557212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81990" name="Groep 81989"/>
          <p:cNvGrpSpPr/>
          <p:nvPr/>
        </p:nvGrpSpPr>
        <p:grpSpPr>
          <a:xfrm>
            <a:off x="-428611" y="5274101"/>
            <a:ext cx="1685911" cy="1621780"/>
            <a:chOff x="-409917" y="5293370"/>
            <a:chExt cx="1685911" cy="1621780"/>
          </a:xfrm>
        </p:grpSpPr>
        <p:cxnSp>
          <p:nvCxnSpPr>
            <p:cNvPr id="108" name="Rechte verbindingslijn 107"/>
            <p:cNvCxnSpPr/>
            <p:nvPr/>
          </p:nvCxnSpPr>
          <p:spPr>
            <a:xfrm>
              <a:off x="1275994" y="5293370"/>
              <a:ext cx="0" cy="1621780"/>
            </a:xfrm>
            <a:prstGeom prst="line">
              <a:avLst/>
            </a:prstGeom>
            <a:ln w="4762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65"/>
            <p:cNvSpPr txBox="1">
              <a:spLocks noChangeArrowheads="1"/>
            </p:cNvSpPr>
            <p:nvPr/>
          </p:nvSpPr>
          <p:spPr bwMode="auto">
            <a:xfrm>
              <a:off x="-409917" y="6199561"/>
              <a:ext cx="164447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Nul</a:t>
              </a:r>
              <a:r>
                <a:rPr lang="en-US" altLang="nl-NL" sz="2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aan</a:t>
              </a:r>
              <a:r>
                <a:rPr lang="en-US" altLang="nl-NL" sz="2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</a:t>
              </a:r>
              <a:r>
                <a:rPr lang="en-US" altLang="nl-NL" sz="2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-pen</a:t>
              </a:r>
              <a:endParaRPr lang="nl-NL" altLang="nl-N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Tekstvak 110"/>
          <p:cNvSpPr txBox="1"/>
          <p:nvPr/>
        </p:nvSpPr>
        <p:spPr>
          <a:xfrm>
            <a:off x="5063410" y="570185"/>
            <a:ext cx="385200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Door de fasedraad in de aardlekschakelaar loopt nu meer stroom dan in de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nulleiding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 Binnen 0,1 s slaat de aardlekschakelaar af.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3503410" y="9421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6060000">
            <a:off x="4694603" y="2051792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3023119" y="649446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99" name="Line 160"/>
          <p:cNvSpPr>
            <a:spLocks noChangeShapeType="1"/>
          </p:cNvSpPr>
          <p:nvPr/>
        </p:nvSpPr>
        <p:spPr bwMode="auto">
          <a:xfrm rot="-5400000">
            <a:off x="1032172" y="6328888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0" name="Line 160"/>
          <p:cNvSpPr>
            <a:spLocks noChangeShapeType="1"/>
          </p:cNvSpPr>
          <p:nvPr/>
        </p:nvSpPr>
        <p:spPr bwMode="auto">
          <a:xfrm rot="6060000">
            <a:off x="4310408" y="3592458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02" y="3009361"/>
            <a:ext cx="144000" cy="429090"/>
          </a:xfrm>
          <a:prstGeom prst="rect">
            <a:avLst/>
          </a:prstGeom>
        </p:spPr>
      </p:pic>
      <p:sp>
        <p:nvSpPr>
          <p:cNvPr id="113" name="Line 160"/>
          <p:cNvSpPr>
            <a:spLocks noChangeShapeType="1"/>
          </p:cNvSpPr>
          <p:nvPr/>
        </p:nvSpPr>
        <p:spPr bwMode="auto">
          <a:xfrm rot="-4440000">
            <a:off x="5227877" y="4064394"/>
            <a:ext cx="28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4" name="Line 160"/>
          <p:cNvSpPr>
            <a:spLocks noChangeShapeType="1"/>
          </p:cNvSpPr>
          <p:nvPr/>
        </p:nvSpPr>
        <p:spPr bwMode="auto">
          <a:xfrm>
            <a:off x="2603632" y="512170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6" name="Ovaal 115"/>
          <p:cNvSpPr>
            <a:spLocks noChangeAspect="1"/>
          </p:cNvSpPr>
          <p:nvPr/>
        </p:nvSpPr>
        <p:spPr>
          <a:xfrm>
            <a:off x="3537132" y="2972782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Toelichting met afgeronde rechthoek 119"/>
          <p:cNvSpPr/>
          <p:nvPr/>
        </p:nvSpPr>
        <p:spPr>
          <a:xfrm>
            <a:off x="83788" y="2532317"/>
            <a:ext cx="2657608" cy="1328023"/>
          </a:xfrm>
          <a:prstGeom prst="wedgeRoundRectCallout">
            <a:avLst>
              <a:gd name="adj1" fmla="val 80326"/>
              <a:gd name="adj2" fmla="val 97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</a:t>
            </a:r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afgeslagen (“OFF”).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Afbeelding 1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sp>
        <p:nvSpPr>
          <p:cNvPr id="115" name="Tekstvak 114"/>
          <p:cNvSpPr txBox="1"/>
          <p:nvPr/>
        </p:nvSpPr>
        <p:spPr>
          <a:xfrm>
            <a:off x="5063410" y="2956476"/>
            <a:ext cx="3852000" cy="236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weerstand van een mens is ongeveer 1000 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. 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smtClean="0">
                <a:cs typeface="Arial" panose="020B0604020202020204" pitchFamily="34" charset="0"/>
              </a:rPr>
              <a:t>I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U/R = 230/1000 = 230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Zonder aardlekschakelaar is dat een dodelijke stroom.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5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93" grpId="0" animBg="1"/>
      <p:bldP spid="97" grpId="0" animBg="1" autoUpdateAnimBg="0"/>
      <p:bldP spid="100" grpId="0" animBg="1"/>
      <p:bldP spid="104" grpId="0" animBg="1"/>
      <p:bldP spid="105" grpId="0" animBg="1"/>
      <p:bldP spid="107" grpId="0" animBg="1"/>
      <p:bldP spid="111" grpId="0" animBg="1"/>
      <p:bldP spid="102" grpId="0" animBg="1"/>
      <p:bldP spid="103" grpId="0" animBg="1"/>
      <p:bldP spid="106" grpId="0" animBg="1"/>
      <p:bldP spid="99" grpId="0" animBg="1"/>
      <p:bldP spid="110" grpId="0" animBg="1"/>
      <p:bldP spid="113" grpId="0" animBg="1"/>
      <p:bldP spid="114" grpId="0" animBg="1"/>
      <p:bldP spid="116" grpId="0" animBg="1"/>
      <p:bldP spid="120" grpId="0" animBg="1"/>
      <p:bldP spid="1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428611" y="272775"/>
            <a:ext cx="9389151" cy="6642375"/>
            <a:chOff x="-428611" y="272775"/>
            <a:chExt cx="9389151" cy="6642375"/>
          </a:xfrm>
        </p:grpSpPr>
        <p:grpSp>
          <p:nvGrpSpPr>
            <p:cNvPr id="5" name="Groep 4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99" name="Groep 98"/>
              <p:cNvGrpSpPr/>
              <p:nvPr/>
            </p:nvGrpSpPr>
            <p:grpSpPr>
              <a:xfrm>
                <a:off x="1215695" y="5252914"/>
                <a:ext cx="432171" cy="56772"/>
                <a:chOff x="1215695" y="5276664"/>
                <a:chExt cx="432171" cy="56772"/>
              </a:xfrm>
            </p:grpSpPr>
            <p:cxnSp>
              <p:nvCxnSpPr>
                <p:cNvPr id="100" name="Rechte verbindingslijn 99"/>
                <p:cNvCxnSpPr/>
                <p:nvPr/>
              </p:nvCxnSpPr>
              <p:spPr>
                <a:xfrm flipH="1">
                  <a:off x="1215866" y="5276664"/>
                  <a:ext cx="432000" cy="0"/>
                </a:xfrm>
                <a:prstGeom prst="line">
                  <a:avLst/>
                </a:prstGeom>
                <a:ln w="57150">
                  <a:solidFill>
                    <a:srgbClr val="CC9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chte verbindingslijn 103"/>
                <p:cNvCxnSpPr/>
                <p:nvPr/>
              </p:nvCxnSpPr>
              <p:spPr>
                <a:xfrm flipH="1">
                  <a:off x="1215695" y="5333436"/>
                  <a:ext cx="432000" cy="0"/>
                </a:xfrm>
                <a:prstGeom prst="line">
                  <a:avLst/>
                </a:prstGeom>
                <a:ln w="57150" cmpd="sng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</a:t>
                    </a: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46462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  <p:grpSp>
          <p:nvGrpSpPr>
            <p:cNvPr id="105" name="Groep 104"/>
            <p:cNvGrpSpPr/>
            <p:nvPr/>
          </p:nvGrpSpPr>
          <p:grpSpPr>
            <a:xfrm>
              <a:off x="-428611" y="5274101"/>
              <a:ext cx="1685911" cy="1621780"/>
              <a:chOff x="-409917" y="5293370"/>
              <a:chExt cx="1685911" cy="1621780"/>
            </a:xfrm>
          </p:grpSpPr>
          <p:cxnSp>
            <p:nvCxnSpPr>
              <p:cNvPr id="107" name="Rechte verbindingslijn 106"/>
              <p:cNvCxnSpPr/>
              <p:nvPr/>
            </p:nvCxnSpPr>
            <p:spPr>
              <a:xfrm>
                <a:off x="1275994" y="5293370"/>
                <a:ext cx="0" cy="1621780"/>
              </a:xfrm>
              <a:prstGeom prst="line">
                <a:avLst/>
              </a:prstGeom>
              <a:ln w="4762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 Box 65"/>
              <p:cNvSpPr txBox="1">
                <a:spLocks noChangeArrowheads="1"/>
              </p:cNvSpPr>
              <p:nvPr/>
            </p:nvSpPr>
            <p:spPr bwMode="auto">
              <a:xfrm>
                <a:off x="-409917" y="6199561"/>
                <a:ext cx="1644477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</a:t>
                </a:r>
                <a:r>
                  <a:rPr lang="en-US" altLang="nl-NL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aan</a:t>
                </a:r>
                <a:r>
                  <a:rPr lang="en-US" altLang="nl-NL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aard</a:t>
                </a:r>
                <a:r>
                  <a:rPr lang="en-US" altLang="nl-NL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-pen</a:t>
                </a:r>
                <a:endParaRPr lang="nl-NL" altLang="nl-NL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9/11: 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aardleiding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3385094" y="1803400"/>
            <a:ext cx="324000" cy="540108"/>
          </a:xfrm>
          <a:prstGeom prst="rect">
            <a:avLst/>
          </a:prstGeom>
        </p:spPr>
      </p:pic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5679346" y="1447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5400000">
            <a:off x="8624888" y="385382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6396599" y="273790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8335166" y="5509420"/>
            <a:ext cx="360000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97" name="Toelichting met afgeronde rechthoek 81996"/>
          <p:cNvSpPr/>
          <p:nvPr/>
        </p:nvSpPr>
        <p:spPr>
          <a:xfrm>
            <a:off x="102891" y="500191"/>
            <a:ext cx="2657608" cy="1328023"/>
          </a:xfrm>
          <a:prstGeom prst="wedgeRoundRectCallout">
            <a:avLst>
              <a:gd name="adj1" fmla="val 74815"/>
              <a:gd name="adj2" fmla="val 607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zekering is afgeslagen (“OFF”).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874754" y="3955655"/>
            <a:ext cx="407774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Er is geen weerstand in de stroomkring.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 stroomsterkte wordt supergroot. De zekering slaat af.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kstvak 96"/>
          <p:cNvSpPr txBox="1"/>
          <p:nvPr/>
        </p:nvSpPr>
        <p:spPr>
          <a:xfrm>
            <a:off x="3299426" y="4309091"/>
            <a:ext cx="36722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Er zou 230 V op de wasmachine staat als deze niet geaard was!.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utoShape 151"/>
          <p:cNvSpPr>
            <a:spLocks noChangeArrowheads="1"/>
          </p:cNvSpPr>
          <p:nvPr/>
        </p:nvSpPr>
        <p:spPr bwMode="auto">
          <a:xfrm>
            <a:off x="2722257" y="3789874"/>
            <a:ext cx="3456032" cy="2145268"/>
          </a:xfrm>
          <a:prstGeom prst="wedgeRoundRectCallout">
            <a:avLst>
              <a:gd name="adj1" fmla="val 111635"/>
              <a:gd name="adj2" fmla="val 370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wasmachinewand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61"/>
          <p:cNvSpPr>
            <a:spLocks noChangeShapeType="1"/>
          </p:cNvSpPr>
          <p:nvPr/>
        </p:nvSpPr>
        <p:spPr bwMode="auto">
          <a:xfrm rot="16200000">
            <a:off x="8312119" y="484370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0" name="Line 161"/>
          <p:cNvSpPr>
            <a:spLocks noChangeShapeType="1"/>
          </p:cNvSpPr>
          <p:nvPr/>
        </p:nvSpPr>
        <p:spPr bwMode="auto">
          <a:xfrm rot="16200000">
            <a:off x="8379839" y="378133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1" name="Line 161"/>
          <p:cNvSpPr>
            <a:spLocks noChangeShapeType="1"/>
          </p:cNvSpPr>
          <p:nvPr/>
        </p:nvSpPr>
        <p:spPr bwMode="auto">
          <a:xfrm rot="5400000">
            <a:off x="3957555" y="406744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2" name="Line 161"/>
          <p:cNvSpPr>
            <a:spLocks noChangeShapeType="1"/>
          </p:cNvSpPr>
          <p:nvPr/>
        </p:nvSpPr>
        <p:spPr bwMode="auto">
          <a:xfrm rot="-5400000">
            <a:off x="1034915" y="640922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3" name="Line 161"/>
          <p:cNvSpPr>
            <a:spLocks noChangeShapeType="1"/>
          </p:cNvSpPr>
          <p:nvPr/>
        </p:nvSpPr>
        <p:spPr bwMode="auto">
          <a:xfrm rot="5400000">
            <a:off x="1622443" y="640422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4" name="AutoShape 151"/>
          <p:cNvSpPr>
            <a:spLocks noChangeArrowheads="1"/>
          </p:cNvSpPr>
          <p:nvPr/>
        </p:nvSpPr>
        <p:spPr bwMode="auto">
          <a:xfrm>
            <a:off x="3401964" y="5252914"/>
            <a:ext cx="2340071" cy="1328023"/>
          </a:xfrm>
          <a:prstGeom prst="wedgeRoundRectCallout">
            <a:avLst>
              <a:gd name="adj1" fmla="val 162790"/>
              <a:gd name="adj2" fmla="val -7364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het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omhulsel</a:t>
            </a:r>
            <a:r>
              <a:rPr lang="en-US" altLang="nl-NL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Line 160"/>
          <p:cNvSpPr>
            <a:spLocks noChangeShapeType="1"/>
          </p:cNvSpPr>
          <p:nvPr/>
        </p:nvSpPr>
        <p:spPr bwMode="auto">
          <a:xfrm>
            <a:off x="2149764" y="514607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117" name="Groep 116"/>
          <p:cNvGrpSpPr/>
          <p:nvPr/>
        </p:nvGrpSpPr>
        <p:grpSpPr>
          <a:xfrm>
            <a:off x="2989052" y="2737775"/>
            <a:ext cx="1072652" cy="1080728"/>
            <a:chOff x="2989052" y="2737775"/>
            <a:chExt cx="1072652" cy="1080728"/>
          </a:xfrm>
        </p:grpSpPr>
        <p:sp>
          <p:nvSpPr>
            <p:cNvPr id="118" name="Rectangle 62"/>
            <p:cNvSpPr>
              <a:spLocks noChangeArrowheads="1"/>
            </p:cNvSpPr>
            <p:nvPr/>
          </p:nvSpPr>
          <p:spPr bwMode="auto">
            <a:xfrm>
              <a:off x="2989052" y="2748344"/>
              <a:ext cx="1008000" cy="1060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119" name="Afbeelding 1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04" y="2737775"/>
              <a:ext cx="1008000" cy="1080728"/>
            </a:xfrm>
            <a:prstGeom prst="rect">
              <a:avLst/>
            </a:prstGeom>
          </p:spPr>
        </p:pic>
      </p:grpSp>
      <p:sp>
        <p:nvSpPr>
          <p:cNvPr id="115" name="Ovaal 114"/>
          <p:cNvSpPr>
            <a:spLocks noChangeAspect="1"/>
          </p:cNvSpPr>
          <p:nvPr/>
        </p:nvSpPr>
        <p:spPr>
          <a:xfrm>
            <a:off x="3347940" y="1718070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0" name="Afbeelding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24" y="2841298"/>
            <a:ext cx="554699" cy="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" grpId="0" animBg="1"/>
      <p:bldP spid="103" grpId="0" animBg="1"/>
      <p:bldP spid="106" grpId="0" animBg="1"/>
      <p:bldP spid="81993" grpId="0" animBg="1"/>
      <p:bldP spid="81997" grpId="0" animBg="1"/>
      <p:bldP spid="22" grpId="0" animBg="1"/>
      <p:bldP spid="97" grpId="0" animBg="1"/>
      <p:bldP spid="101" grpId="0" animBg="1" autoUpdateAnimBg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 autoUpdateAnimBg="0"/>
      <p:bldP spid="116" grpId="0" animBg="1"/>
      <p:bldP spid="1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56984" cy="52130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8295"/>
            <a:ext cx="8951192" cy="584775"/>
          </a:xfrm>
        </p:spPr>
        <p:txBody>
          <a:bodyPr wrap="square" anchor="t" anchorCtr="0">
            <a:spAutoFit/>
          </a:bodyPr>
          <a:lstStyle/>
          <a:p>
            <a:pPr indent="95250" algn="l"/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huisinstallatie 10/11: de aardlekschakelaar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Vrije vorm 79"/>
          <p:cNvSpPr/>
          <p:nvPr/>
        </p:nvSpPr>
        <p:spPr>
          <a:xfrm>
            <a:off x="8024884" y="5745707"/>
            <a:ext cx="68238" cy="40944"/>
          </a:xfrm>
          <a:custGeom>
            <a:avLst/>
            <a:gdLst>
              <a:gd name="connsiteX0" fmla="*/ 68238 w 68238"/>
              <a:gd name="connsiteY0" fmla="*/ 0 h 40944"/>
              <a:gd name="connsiteX1" fmla="*/ 0 w 68238"/>
              <a:gd name="connsiteY1" fmla="*/ 40944 h 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8" h="40944">
                <a:moveTo>
                  <a:pt x="68238" y="0"/>
                </a:moveTo>
                <a:lnTo>
                  <a:pt x="0" y="409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/>
              <a:t>4</a:t>
            </a:r>
            <a:endParaRPr lang="nl-NL"/>
          </a:p>
        </p:txBody>
      </p:sp>
      <p:sp>
        <p:nvSpPr>
          <p:cNvPr id="84" name="Toelichting met afgeronde rechthoek 83"/>
          <p:cNvSpPr/>
          <p:nvPr/>
        </p:nvSpPr>
        <p:spPr>
          <a:xfrm>
            <a:off x="358731" y="3237411"/>
            <a:ext cx="2210174" cy="1021556"/>
          </a:xfrm>
          <a:prstGeom prst="wedgeRoundRectCallout">
            <a:avLst>
              <a:gd name="adj1" fmla="val -26921"/>
              <a:gd name="adj2" fmla="val -196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AC-1: Voelbaar.</a:t>
            </a:r>
          </a:p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Géén schrikreactie.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oelichting met afgeronde rechthoek 84"/>
          <p:cNvSpPr/>
          <p:nvPr/>
        </p:nvSpPr>
        <p:spPr>
          <a:xfrm>
            <a:off x="2339752" y="3237411"/>
            <a:ext cx="1728192" cy="1021556"/>
          </a:xfrm>
          <a:prstGeom prst="wedgeRoundRectCallout">
            <a:avLst>
              <a:gd name="adj1" fmla="val -9930"/>
              <a:gd name="adj2" fmla="val -408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AC-2: Géén schadelijke effecten.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oelichting met afgeronde rechthoek 85"/>
          <p:cNvSpPr/>
          <p:nvPr/>
        </p:nvSpPr>
        <p:spPr>
          <a:xfrm>
            <a:off x="4130255" y="3271401"/>
            <a:ext cx="3106041" cy="1328023"/>
          </a:xfrm>
          <a:prstGeom prst="wedgeRoundRectCallout">
            <a:avLst>
              <a:gd name="adj1" fmla="val 47142"/>
              <a:gd name="adj2" fmla="val 118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AC-3: Spiercontracties, ademhalingsmoeilijkheden, geen orgaanschade. Onbeweeglijkheid.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oelichting met afgeronde rechthoek 87"/>
          <p:cNvSpPr/>
          <p:nvPr/>
        </p:nvSpPr>
        <p:spPr>
          <a:xfrm>
            <a:off x="1115616" y="1703637"/>
            <a:ext cx="2736304" cy="1328023"/>
          </a:xfrm>
          <a:prstGeom prst="wedgeRoundRectCallout">
            <a:avLst>
              <a:gd name="adj1" fmla="val 48893"/>
              <a:gd name="adj2" fmla="val 1982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Loslaatdrempel 10 </a:t>
            </a:r>
            <a:r>
              <a:rPr lang="nl-NL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kunt je hand kan niet meer openen door verkramping.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4185128" y="937590"/>
            <a:ext cx="1827032" cy="4874304"/>
            <a:chOff x="4185128" y="996494"/>
            <a:chExt cx="1827032" cy="4874304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4556234" y="996494"/>
              <a:ext cx="0" cy="4157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4185128" y="5501466"/>
              <a:ext cx="1827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mA </a:t>
              </a:r>
              <a:r>
                <a:rPr lang="nl-NL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aardlek</a:t>
              </a:r>
              <a:endParaRPr lang="nl-NL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628242" y="947966"/>
            <a:ext cx="3680495" cy="4171885"/>
            <a:chOff x="4644008" y="991104"/>
            <a:chExt cx="3680495" cy="4171885"/>
          </a:xfrm>
        </p:grpSpPr>
        <p:sp>
          <p:nvSpPr>
            <p:cNvPr id="75" name="Vrije vorm 74"/>
            <p:cNvSpPr/>
            <p:nvPr/>
          </p:nvSpPr>
          <p:spPr>
            <a:xfrm>
              <a:off x="6335525" y="2410787"/>
              <a:ext cx="1942821" cy="1379166"/>
            </a:xfrm>
            <a:custGeom>
              <a:avLst/>
              <a:gdLst>
                <a:gd name="connsiteX0" fmla="*/ 0 w 1924334"/>
                <a:gd name="connsiteY0" fmla="*/ 1351129 h 1351129"/>
                <a:gd name="connsiteX1" fmla="*/ 1924334 w 1924334"/>
                <a:gd name="connsiteY1" fmla="*/ 0 h 1351129"/>
                <a:gd name="connsiteX0" fmla="*/ 0 w 1871171"/>
                <a:gd name="connsiteY0" fmla="*/ 1308598 h 1308598"/>
                <a:gd name="connsiteX1" fmla="*/ 1871171 w 1871171"/>
                <a:gd name="connsiteY1" fmla="*/ 0 h 130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171" h="1308598">
                  <a:moveTo>
                    <a:pt x="0" y="1308598"/>
                  </a:moveTo>
                  <a:lnTo>
                    <a:pt x="187117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/>
            <p:cNvSpPr>
              <a:spLocks noChangeAspect="1"/>
            </p:cNvSpPr>
            <p:nvPr/>
          </p:nvSpPr>
          <p:spPr>
            <a:xfrm>
              <a:off x="4938861" y="991104"/>
              <a:ext cx="2093751" cy="1526503"/>
            </a:xfrm>
            <a:custGeom>
              <a:avLst/>
              <a:gdLst>
                <a:gd name="connsiteX0" fmla="*/ 0 w 1924335"/>
                <a:gd name="connsiteY0" fmla="*/ 1392072 h 1392072"/>
                <a:gd name="connsiteX1" fmla="*/ 1924335 w 1924335"/>
                <a:gd name="connsiteY1" fmla="*/ 0 h 1392072"/>
                <a:gd name="connsiteX0" fmla="*/ 0 w 1839275"/>
                <a:gd name="connsiteY0" fmla="*/ 1328277 h 1328277"/>
                <a:gd name="connsiteX1" fmla="*/ 1839275 w 1839275"/>
                <a:gd name="connsiteY1" fmla="*/ 0 h 132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9275" h="1328277">
                  <a:moveTo>
                    <a:pt x="0" y="1328277"/>
                  </a:moveTo>
                  <a:lnTo>
                    <a:pt x="183927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" name="Groep 9"/>
            <p:cNvGrpSpPr/>
            <p:nvPr/>
          </p:nvGrpSpPr>
          <p:grpSpPr>
            <a:xfrm>
              <a:off x="4644008" y="993516"/>
              <a:ext cx="3680495" cy="4169473"/>
              <a:chOff x="4659774" y="1009282"/>
              <a:chExt cx="3680495" cy="4169473"/>
            </a:xfrm>
          </p:grpSpPr>
          <p:grpSp>
            <p:nvGrpSpPr>
              <p:cNvPr id="82" name="Groep 81"/>
              <p:cNvGrpSpPr/>
              <p:nvPr/>
            </p:nvGrpSpPr>
            <p:grpSpPr>
              <a:xfrm>
                <a:off x="4659774" y="1018720"/>
                <a:ext cx="3680495" cy="4138541"/>
                <a:chOff x="4465523" y="1728120"/>
                <a:chExt cx="3717776" cy="4140896"/>
              </a:xfrm>
            </p:grpSpPr>
            <p:sp>
              <p:nvSpPr>
                <p:cNvPr id="76" name="Vrije vorm 75"/>
                <p:cNvSpPr/>
                <p:nvPr/>
              </p:nvSpPr>
              <p:spPr>
                <a:xfrm>
                  <a:off x="6237027" y="3559228"/>
                  <a:ext cx="1884978" cy="1331451"/>
                </a:xfrm>
                <a:custGeom>
                  <a:avLst/>
                  <a:gdLst>
                    <a:gd name="connsiteX0" fmla="*/ 0 w 1842448"/>
                    <a:gd name="connsiteY0" fmla="*/ 1310185 h 1310185"/>
                    <a:gd name="connsiteX1" fmla="*/ 1842448 w 1842448"/>
                    <a:gd name="connsiteY1" fmla="*/ 0 h 1310185"/>
                    <a:gd name="connsiteX0" fmla="*/ 0 w 1884978"/>
                    <a:gd name="connsiteY0" fmla="*/ 1331451 h 1331451"/>
                    <a:gd name="connsiteX1" fmla="*/ 1884978 w 1884978"/>
                    <a:gd name="connsiteY1" fmla="*/ 0 h 133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4978" h="1331451">
                      <a:moveTo>
                        <a:pt x="0" y="1331451"/>
                      </a:moveTo>
                      <a:lnTo>
                        <a:pt x="1884978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1" name="Groep 80"/>
                <p:cNvGrpSpPr/>
                <p:nvPr/>
              </p:nvGrpSpPr>
              <p:grpSpPr>
                <a:xfrm>
                  <a:off x="4465523" y="1728120"/>
                  <a:ext cx="3717776" cy="4140896"/>
                  <a:chOff x="4465523" y="1728120"/>
                  <a:chExt cx="3717776" cy="4140896"/>
                </a:xfrm>
              </p:grpSpPr>
              <p:sp>
                <p:nvSpPr>
                  <p:cNvPr id="65" name="Vrije vorm 64"/>
                  <p:cNvSpPr/>
                  <p:nvPr/>
                </p:nvSpPr>
                <p:spPr>
                  <a:xfrm>
                    <a:off x="5404418" y="1730472"/>
                    <a:ext cx="2720555" cy="1897517"/>
                  </a:xfrm>
                  <a:custGeom>
                    <a:avLst/>
                    <a:gdLst>
                      <a:gd name="connsiteX0" fmla="*/ 2674962 w 2674962"/>
                      <a:gd name="connsiteY0" fmla="*/ 0 h 1910687"/>
                      <a:gd name="connsiteX1" fmla="*/ 0 w 2674962"/>
                      <a:gd name="connsiteY1" fmla="*/ 1910687 h 1910687"/>
                      <a:gd name="connsiteX0" fmla="*/ 2568637 w 2568637"/>
                      <a:gd name="connsiteY0" fmla="*/ 0 h 1814994"/>
                      <a:gd name="connsiteX1" fmla="*/ 0 w 2568637"/>
                      <a:gd name="connsiteY1" fmla="*/ 1814994 h 1814994"/>
                      <a:gd name="connsiteX0" fmla="*/ 2632432 w 2632432"/>
                      <a:gd name="connsiteY0" fmla="*/ 0 h 1878789"/>
                      <a:gd name="connsiteX1" fmla="*/ 0 w 2632432"/>
                      <a:gd name="connsiteY1" fmla="*/ 1878789 h 1878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632432" h="1878789">
                        <a:moveTo>
                          <a:pt x="2632432" y="0"/>
                        </a:moveTo>
                        <a:lnTo>
                          <a:pt x="0" y="1878789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8" name="Vrije vorm 67"/>
                  <p:cNvSpPr/>
                  <p:nvPr/>
                </p:nvSpPr>
                <p:spPr>
                  <a:xfrm>
                    <a:off x="5057197" y="1730472"/>
                    <a:ext cx="2403697" cy="1723115"/>
                  </a:xfrm>
                  <a:custGeom>
                    <a:avLst/>
                    <a:gdLst>
                      <a:gd name="connsiteX0" fmla="*/ 2333767 w 2333767"/>
                      <a:gd name="connsiteY0" fmla="*/ 0 h 1651379"/>
                      <a:gd name="connsiteX1" fmla="*/ 0 w 2333767"/>
                      <a:gd name="connsiteY1" fmla="*/ 1651379 h 1651379"/>
                      <a:gd name="connsiteX0" fmla="*/ 2269971 w 2269971"/>
                      <a:gd name="connsiteY0" fmla="*/ 0 h 1598216"/>
                      <a:gd name="connsiteX1" fmla="*/ 0 w 2269971"/>
                      <a:gd name="connsiteY1" fmla="*/ 1598216 h 1598216"/>
                      <a:gd name="connsiteX0" fmla="*/ 2312501 w 2312501"/>
                      <a:gd name="connsiteY0" fmla="*/ 0 h 1640746"/>
                      <a:gd name="connsiteX1" fmla="*/ 0 w 2312501"/>
                      <a:gd name="connsiteY1" fmla="*/ 1640746 h 1640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2501" h="1640746">
                        <a:moveTo>
                          <a:pt x="2312501" y="0"/>
                        </a:moveTo>
                        <a:lnTo>
                          <a:pt x="0" y="1640746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9" name="Vrije vorm 68"/>
                  <p:cNvSpPr>
                    <a:spLocks noChangeAspect="1"/>
                  </p:cNvSpPr>
                  <p:nvPr/>
                </p:nvSpPr>
                <p:spPr>
                  <a:xfrm>
                    <a:off x="4465523" y="1728120"/>
                    <a:ext cx="525087" cy="369558"/>
                  </a:xfrm>
                  <a:custGeom>
                    <a:avLst/>
                    <a:gdLst>
                      <a:gd name="connsiteX0" fmla="*/ 0 w 1924335"/>
                      <a:gd name="connsiteY0" fmla="*/ 1392072 h 1392072"/>
                      <a:gd name="connsiteX1" fmla="*/ 1924335 w 1924335"/>
                      <a:gd name="connsiteY1" fmla="*/ 0 h 1392072"/>
                      <a:gd name="connsiteX0" fmla="*/ 0 w 1839275"/>
                      <a:gd name="connsiteY0" fmla="*/ 1328277 h 1328277"/>
                      <a:gd name="connsiteX1" fmla="*/ 1839275 w 1839275"/>
                      <a:gd name="connsiteY1" fmla="*/ 0 h 1328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9275" h="1328277">
                        <a:moveTo>
                          <a:pt x="0" y="1328277"/>
                        </a:moveTo>
                        <a:lnTo>
                          <a:pt x="1839275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1" name="Vrije vorm 70"/>
                  <p:cNvSpPr/>
                  <p:nvPr/>
                </p:nvSpPr>
                <p:spPr>
                  <a:xfrm>
                    <a:off x="4522010" y="1728121"/>
                    <a:ext cx="1123237" cy="740363"/>
                  </a:xfrm>
                  <a:custGeom>
                    <a:avLst/>
                    <a:gdLst>
                      <a:gd name="connsiteX0" fmla="*/ 0 w 777923"/>
                      <a:gd name="connsiteY0" fmla="*/ 504968 h 504968"/>
                      <a:gd name="connsiteX1" fmla="*/ 777923 w 777923"/>
                      <a:gd name="connsiteY1" fmla="*/ 0 h 504968"/>
                      <a:gd name="connsiteX0" fmla="*/ 0 w 618434"/>
                      <a:gd name="connsiteY0" fmla="*/ 398642 h 398642"/>
                      <a:gd name="connsiteX1" fmla="*/ 618434 w 618434"/>
                      <a:gd name="connsiteY1" fmla="*/ 0 h 398642"/>
                      <a:gd name="connsiteX0" fmla="*/ 0 w 586536"/>
                      <a:gd name="connsiteY0" fmla="*/ 377377 h 377377"/>
                      <a:gd name="connsiteX1" fmla="*/ 586536 w 586536"/>
                      <a:gd name="connsiteY1" fmla="*/ 0 h 3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6536" h="377377">
                        <a:moveTo>
                          <a:pt x="0" y="377377"/>
                        </a:moveTo>
                        <a:lnTo>
                          <a:pt x="586536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3" name="Vrije vorm 72"/>
                  <p:cNvSpPr/>
                  <p:nvPr/>
                </p:nvSpPr>
                <p:spPr>
                  <a:xfrm>
                    <a:off x="5738873" y="2122403"/>
                    <a:ext cx="2397802" cy="1746296"/>
                  </a:xfrm>
                  <a:custGeom>
                    <a:avLst/>
                    <a:gdLst>
                      <a:gd name="connsiteX0" fmla="*/ 0 w 2333767"/>
                      <a:gd name="connsiteY0" fmla="*/ 1678674 h 1678674"/>
                      <a:gd name="connsiteX1" fmla="*/ 2333767 w 2333767"/>
                      <a:gd name="connsiteY1" fmla="*/ 0 h 167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33767" h="1678674">
                        <a:moveTo>
                          <a:pt x="0" y="1678674"/>
                        </a:moveTo>
                        <a:lnTo>
                          <a:pt x="2333767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4" name="Vrije vorm 73"/>
                  <p:cNvSpPr/>
                  <p:nvPr/>
                </p:nvSpPr>
                <p:spPr>
                  <a:xfrm>
                    <a:off x="6014107" y="2599918"/>
                    <a:ext cx="2122569" cy="1540493"/>
                  </a:xfrm>
                  <a:custGeom>
                    <a:avLst/>
                    <a:gdLst>
                      <a:gd name="connsiteX0" fmla="*/ 0 w 2060812"/>
                      <a:gd name="connsiteY0" fmla="*/ 1528549 h 1528549"/>
                      <a:gd name="connsiteX1" fmla="*/ 2060812 w 2060812"/>
                      <a:gd name="connsiteY1" fmla="*/ 0 h 1528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60812" h="1528549">
                        <a:moveTo>
                          <a:pt x="0" y="1528549"/>
                        </a:moveTo>
                        <a:lnTo>
                          <a:pt x="2060812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7" name="Vrije vorm 76"/>
                  <p:cNvSpPr/>
                  <p:nvPr/>
                </p:nvSpPr>
                <p:spPr>
                  <a:xfrm rot="21420000">
                    <a:off x="6215988" y="4056830"/>
                    <a:ext cx="1955259" cy="1257923"/>
                  </a:xfrm>
                  <a:custGeom>
                    <a:avLst/>
                    <a:gdLst>
                      <a:gd name="connsiteX0" fmla="*/ 0 w 1883391"/>
                      <a:gd name="connsiteY0" fmla="*/ 1201003 h 1201003"/>
                      <a:gd name="connsiteX1" fmla="*/ 1883391 w 1883391"/>
                      <a:gd name="connsiteY1" fmla="*/ 0 h 1201003"/>
                      <a:gd name="connsiteX0" fmla="*/ 0 w 1840861"/>
                      <a:gd name="connsiteY0" fmla="*/ 1179738 h 1179738"/>
                      <a:gd name="connsiteX1" fmla="*/ 1840861 w 1840861"/>
                      <a:gd name="connsiteY1" fmla="*/ 0 h 1179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40861" h="1179738">
                        <a:moveTo>
                          <a:pt x="0" y="1179738"/>
                        </a:moveTo>
                        <a:lnTo>
                          <a:pt x="1840861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8" name="Vrije vorm 77"/>
                  <p:cNvSpPr/>
                  <p:nvPr/>
                </p:nvSpPr>
                <p:spPr>
                  <a:xfrm rot="21360000">
                    <a:off x="6194671" y="4568106"/>
                    <a:ext cx="1988628" cy="1255246"/>
                  </a:xfrm>
                  <a:custGeom>
                    <a:avLst/>
                    <a:gdLst>
                      <a:gd name="connsiteX0" fmla="*/ 1419367 w 1419367"/>
                      <a:gd name="connsiteY0" fmla="*/ 0 h 887105"/>
                      <a:gd name="connsiteX1" fmla="*/ 0 w 1419367"/>
                      <a:gd name="connsiteY1" fmla="*/ 887105 h 887105"/>
                      <a:gd name="connsiteX0" fmla="*/ 1546958 w 1546958"/>
                      <a:gd name="connsiteY0" fmla="*/ 0 h 961533"/>
                      <a:gd name="connsiteX1" fmla="*/ 0 w 1546958"/>
                      <a:gd name="connsiteY1" fmla="*/ 961533 h 961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46958" h="961533">
                        <a:moveTo>
                          <a:pt x="1546958" y="0"/>
                        </a:moveTo>
                        <a:lnTo>
                          <a:pt x="0" y="961533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9" name="Vrije vorm 78"/>
                  <p:cNvSpPr/>
                  <p:nvPr/>
                </p:nvSpPr>
                <p:spPr>
                  <a:xfrm rot="21480000">
                    <a:off x="6892793" y="5025869"/>
                    <a:ext cx="1259119" cy="843147"/>
                  </a:xfrm>
                  <a:custGeom>
                    <a:avLst/>
                    <a:gdLst>
                      <a:gd name="connsiteX0" fmla="*/ 682388 w 682388"/>
                      <a:gd name="connsiteY0" fmla="*/ 0 h 436729"/>
                      <a:gd name="connsiteX1" fmla="*/ 0 w 682388"/>
                      <a:gd name="connsiteY1" fmla="*/ 436729 h 436729"/>
                      <a:gd name="connsiteX0" fmla="*/ 767448 w 767448"/>
                      <a:gd name="connsiteY0" fmla="*/ 0 h 511157"/>
                      <a:gd name="connsiteX1" fmla="*/ 0 w 767448"/>
                      <a:gd name="connsiteY1" fmla="*/ 511157 h 5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7448" h="511157">
                        <a:moveTo>
                          <a:pt x="767448" y="0"/>
                        </a:moveTo>
                        <a:lnTo>
                          <a:pt x="0" y="511157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33" name="Vrije vorm 32"/>
              <p:cNvSpPr/>
              <p:nvPr/>
            </p:nvSpPr>
            <p:spPr>
              <a:xfrm>
                <a:off x="7608833" y="4710444"/>
                <a:ext cx="646047" cy="468311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37"/>
              <p:cNvSpPr>
                <a:spLocks/>
              </p:cNvSpPr>
              <p:nvPr/>
            </p:nvSpPr>
            <p:spPr>
              <a:xfrm>
                <a:off x="4760177" y="1009282"/>
                <a:ext cx="1675134" cy="1188000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3" name="Toelichting met afgeronde rechthoek 12"/>
          <p:cNvSpPr/>
          <p:nvPr/>
        </p:nvSpPr>
        <p:spPr>
          <a:xfrm>
            <a:off x="5383257" y="1021940"/>
            <a:ext cx="2736304" cy="1204586"/>
          </a:xfrm>
          <a:prstGeom prst="wedgeRoundRectCallout">
            <a:avLst>
              <a:gd name="adj1" fmla="val -78192"/>
              <a:gd name="adj2" fmla="val 2856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lekstroom boven de 30 mA gaat aardlekschakelaar binnen 100 ms werken.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0" y="580683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Effecten op het menselijk lichaam bij een wisselstroom van de</a:t>
            </a:r>
          </a:p>
          <a:p>
            <a:pPr indent="95250"/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linkerhand naar beide voeten (15 tot 100 Hz).</a:t>
            </a:r>
          </a:p>
          <a:p>
            <a:pPr indent="95250"/>
            <a:r>
              <a:rPr lang="nl-NL" i="1" smtClean="0">
                <a:latin typeface="Arial" panose="020B0604020202020204" pitchFamily="34" charset="0"/>
                <a:cs typeface="Arial" panose="020B0604020202020204" pitchFamily="34" charset="0"/>
              </a:rPr>
              <a:t>Veiligheidsnorm </a:t>
            </a:r>
            <a:r>
              <a:rPr lang="nl-NL" i="1" err="1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i="1">
                <a:latin typeface="Arial" panose="020B0604020202020204" pitchFamily="34" charset="0"/>
                <a:cs typeface="Arial" panose="020B0604020202020204" pitchFamily="34" charset="0"/>
              </a:rPr>
              <a:t> 60479-1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oelichting met afgeronde rechthoek 86"/>
          <p:cNvSpPr/>
          <p:nvPr/>
        </p:nvSpPr>
        <p:spPr>
          <a:xfrm>
            <a:off x="5783217" y="3442917"/>
            <a:ext cx="2336344" cy="1328023"/>
          </a:xfrm>
          <a:prstGeom prst="wedgeRoundRectCallout">
            <a:avLst>
              <a:gd name="adj1" fmla="val 49711"/>
              <a:gd name="adj2" fmla="val 261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AC-4: Hartstilstand, geen ademhaling, orgaanschade, brandwonden.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234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  <p:bldP spid="85" grpId="0" animBg="1"/>
      <p:bldP spid="86" grpId="0" animBg="1"/>
      <p:bldP spid="88" grpId="0" animBg="1"/>
      <p:bldP spid="13" grpId="0" animBg="1"/>
      <p:bldP spid="14" grpId="0"/>
      <p:bldP spid="8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31192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11/11: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08075"/>
            <a:ext cx="9144000" cy="5847755"/>
          </a:xfrm>
          <a:noFill/>
          <a:ln/>
        </p:spPr>
        <p:txBody>
          <a:bodyPr wrap="square">
            <a:spAutoFit/>
          </a:bodyPr>
          <a:lstStyle/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AC-1: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voel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AC-2:Je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voelt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schadelijke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AC-3: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spiercontracties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ademhalingsmoeilijkheden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tijdelijke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verstoring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hartfunctie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immobilisatie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hartstilstand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stilstand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ademhaling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brandwonden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AC-4.1: 5%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hartfibrillatie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AC-4.2: 50%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hartfibrillatie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AC-4.3: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hartfibrillatie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Volgens Veiligheidsnorm </a:t>
            </a:r>
            <a:r>
              <a:rPr 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60479-1</a:t>
            </a:r>
          </a:p>
          <a:p>
            <a:pPr marL="0" indent="0" algn="l">
              <a:spcBef>
                <a:spcPct val="0"/>
              </a:spcBef>
              <a:buNone/>
            </a:pPr>
            <a:endParaRPr lang="nl-NL" alt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0703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021" grpId="0" uiExpand="1" build="p" autoUpdateAnimBg="0" advAuto="50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Driefasenstroom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(krachtstroom) 1/4.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0" y="4793043"/>
            <a:ext cx="4758130" cy="1887587"/>
            <a:chOff x="4894463" y="2037663"/>
            <a:chExt cx="4758130" cy="1887587"/>
          </a:xfrm>
        </p:grpSpPr>
        <p:sp>
          <p:nvSpPr>
            <p:cNvPr id="5" name="Tekstvak 4"/>
            <p:cNvSpPr txBox="1"/>
            <p:nvPr/>
          </p:nvSpPr>
          <p:spPr>
            <a:xfrm>
              <a:off x="6939568" y="2037663"/>
              <a:ext cx="27130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latin typeface="Arial" panose="020B0604020202020204" pitchFamily="34" charset="0"/>
                  <a:cs typeface="Arial" panose="020B0604020202020204" pitchFamily="34" charset="0"/>
                </a:rPr>
                <a:t>bruin (L1)</a:t>
              </a:r>
            </a:p>
            <a:p>
              <a:r>
                <a:rPr lang="nl-NL" smtClean="0">
                  <a:latin typeface="Arial" panose="020B0604020202020204" pitchFamily="34" charset="0"/>
                  <a:cs typeface="Arial" panose="020B0604020202020204" pitchFamily="34" charset="0"/>
                </a:rPr>
                <a:t>zwart (L2)</a:t>
              </a:r>
            </a:p>
            <a:p>
              <a:r>
                <a:rPr lang="nl-NL" smtClean="0">
                  <a:latin typeface="Arial" panose="020B0604020202020204" pitchFamily="34" charset="0"/>
                  <a:cs typeface="Arial" panose="020B0604020202020204" pitchFamily="34" charset="0"/>
                </a:rPr>
                <a:t>grijs (L3)</a:t>
              </a:r>
            </a:p>
            <a:p>
              <a:r>
                <a:rPr lang="nl-NL">
                  <a:latin typeface="Arial" panose="020B0604020202020204" pitchFamily="34" charset="0"/>
                  <a:cs typeface="Arial" panose="020B0604020202020204" pitchFamily="34" charset="0"/>
                </a:rPr>
                <a:t>blauw (nul)</a:t>
              </a:r>
            </a:p>
            <a:p>
              <a:r>
                <a:rPr lang="nl-NL" smtClean="0">
                  <a:latin typeface="Arial" panose="020B0604020202020204" pitchFamily="34" charset="0"/>
                  <a:cs typeface="Arial" panose="020B0604020202020204" pitchFamily="34" charset="0"/>
                </a:rPr>
                <a:t>groen/geel </a:t>
              </a:r>
              <a:r>
                <a:rPr lang="nl-NL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nl-NL" smtClean="0">
                  <a:latin typeface="Arial" panose="020B0604020202020204" pitchFamily="34" charset="0"/>
                  <a:cs typeface="Arial" panose="020B0604020202020204" pitchFamily="34" charset="0"/>
                </a:rPr>
                <a:t>aarde)</a:t>
              </a:r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1"/>
            <a:stretch/>
          </p:blipFill>
          <p:spPr>
            <a:xfrm rot="8856334">
              <a:off x="4894463" y="2049060"/>
              <a:ext cx="2387757" cy="1876190"/>
            </a:xfrm>
            <a:prstGeom prst="rect">
              <a:avLst/>
            </a:prstGeom>
          </p:spPr>
        </p:pic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49321" y="609721"/>
            <a:ext cx="3247696" cy="2660392"/>
            <a:chOff x="49321" y="609721"/>
            <a:chExt cx="3247696" cy="2660392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9" y="609721"/>
              <a:ext cx="2646577" cy="2290307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49321" y="2931559"/>
              <a:ext cx="3247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smtClean="0">
                  <a:latin typeface="Arial" panose="020B0604020202020204" pitchFamily="34" charset="0"/>
                  <a:cs typeface="Arial" panose="020B0604020202020204" pitchFamily="34" charset="0"/>
                </a:rPr>
                <a:t>Bron: Wikipedia</a:t>
              </a:r>
              <a:endParaRPr lang="nl-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3547210" y="428736"/>
            <a:ext cx="558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In de centrale staan a.h.w. drie generatoren die elk een wisselspanning van 230 V opwekken.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557742" y="1633109"/>
            <a:ext cx="557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Een kabel brengt de drie fasen (L1, L2 en L3) naar de woonwijk.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0" y="3543770"/>
            <a:ext cx="909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Bij een driefasen aansluiting wordt de meter aangepast en zijn er stekkers en stopcontacten met vijf pinnen.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ep 54"/>
          <p:cNvGrpSpPr/>
          <p:nvPr/>
        </p:nvGrpSpPr>
        <p:grpSpPr>
          <a:xfrm>
            <a:off x="4155129" y="4410445"/>
            <a:ext cx="2013255" cy="2318637"/>
            <a:chOff x="320041" y="4410445"/>
            <a:chExt cx="2013255" cy="2318637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1" y="4410445"/>
              <a:ext cx="2013255" cy="2318637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1166596" y="5896293"/>
              <a:ext cx="86710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smtClean="0">
                  <a:latin typeface="Arial" panose="020B0604020202020204" pitchFamily="34" charset="0"/>
                  <a:cs typeface="Arial" panose="020B0604020202020204" pitchFamily="34" charset="0"/>
                </a:rPr>
                <a:t>L1  L2  L3</a:t>
              </a:r>
              <a:endParaRPr lang="nl-NL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ep 55"/>
          <p:cNvGrpSpPr/>
          <p:nvPr/>
        </p:nvGrpSpPr>
        <p:grpSpPr>
          <a:xfrm>
            <a:off x="6003730" y="4512976"/>
            <a:ext cx="3515224" cy="2057687"/>
            <a:chOff x="3192242" y="4512976"/>
            <a:chExt cx="3515224" cy="2057687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601" y="4512976"/>
              <a:ext cx="2038635" cy="2057687"/>
            </a:xfrm>
            <a:prstGeom prst="rect">
              <a:avLst/>
            </a:prstGeom>
          </p:spPr>
        </p:pic>
        <p:grpSp>
          <p:nvGrpSpPr>
            <p:cNvPr id="53" name="Groep 52"/>
            <p:cNvGrpSpPr/>
            <p:nvPr/>
          </p:nvGrpSpPr>
          <p:grpSpPr>
            <a:xfrm>
              <a:off x="3192242" y="5142234"/>
              <a:ext cx="3515224" cy="1424681"/>
              <a:chOff x="3192242" y="5142234"/>
              <a:chExt cx="3515224" cy="1424681"/>
            </a:xfrm>
          </p:grpSpPr>
          <p:sp>
            <p:nvSpPr>
              <p:cNvPr id="28" name="Tekstvak 27"/>
              <p:cNvSpPr txBox="1"/>
              <p:nvPr/>
            </p:nvSpPr>
            <p:spPr>
              <a:xfrm>
                <a:off x="3192242" y="5402688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nul</a:t>
                </a:r>
                <a:endParaRPr lang="nl-NL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>
                <a:off x="3421826" y="5942459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L1 (bruin)</a:t>
                </a:r>
                <a:endParaRPr lang="nl-NL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5098854" y="6289916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aarde</a:t>
                </a:r>
                <a:endParaRPr lang="nl-NL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5316063" y="5142234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L2 (zwart)</a:t>
                </a:r>
                <a:endParaRPr lang="nl-NL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5488266" y="5691118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L3 (grijs)</a:t>
                </a:r>
                <a:endParaRPr lang="nl-NL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Rechte verbindingslijn met pijl 33"/>
              <p:cNvCxnSpPr/>
              <p:nvPr/>
            </p:nvCxnSpPr>
            <p:spPr>
              <a:xfrm flipH="1">
                <a:off x="5098854" y="5274345"/>
                <a:ext cx="282771" cy="2674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met pijl 36"/>
              <p:cNvCxnSpPr/>
              <p:nvPr/>
            </p:nvCxnSpPr>
            <p:spPr>
              <a:xfrm rot="660000" flipH="1">
                <a:off x="5179012" y="5833223"/>
                <a:ext cx="360000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met pijl 41"/>
              <p:cNvCxnSpPr/>
              <p:nvPr/>
            </p:nvCxnSpPr>
            <p:spPr>
              <a:xfrm flipV="1">
                <a:off x="4582533" y="5896293"/>
                <a:ext cx="246642" cy="159308"/>
              </a:xfrm>
              <a:prstGeom prst="straightConnector1">
                <a:avLst/>
              </a:prstGeom>
              <a:ln w="25400">
                <a:solidFill>
                  <a:srgbClr val="99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met pijl 42"/>
              <p:cNvCxnSpPr/>
              <p:nvPr/>
            </p:nvCxnSpPr>
            <p:spPr>
              <a:xfrm flipH="1" flipV="1">
                <a:off x="4953000" y="5736837"/>
                <a:ext cx="355405" cy="581655"/>
              </a:xfrm>
              <a:prstGeom prst="straightConnector1">
                <a:avLst/>
              </a:prstGeom>
              <a:ln w="25400">
                <a:gradFill flip="none" rotWithShape="1">
                  <a:gsLst>
                    <a:gs pos="49000">
                      <a:srgbClr val="FFFF00"/>
                    </a:gs>
                    <a:gs pos="70000">
                      <a:srgbClr val="01A78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met pijl 49"/>
              <p:cNvCxnSpPr/>
              <p:nvPr/>
            </p:nvCxnSpPr>
            <p:spPr>
              <a:xfrm>
                <a:off x="4352925" y="5550713"/>
                <a:ext cx="381504" cy="121355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19580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9033" y="0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Driefasenstroom</a:t>
            </a:r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(krachtstroom) 2/4.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-59033" y="4221555"/>
            <a:ext cx="913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Het maximale vermogen is dan P=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U.I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230 . 75 = 17,5 kW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-59033" y="5075969"/>
            <a:ext cx="909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Een elektrisch fornuis (inductieplaten en oven) is maximaal 12 kW (als alles aanstaat).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-59033" y="3425016"/>
            <a:ext cx="909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je een driefasen aansluiting hebt kun je van elke fase 25 A betrekken.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-59033" y="1774063"/>
            <a:ext cx="909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je een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eenfase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aansluiting hebt is de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maximale stroomsterkte 25 A.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-59033" y="5872508"/>
            <a:ext cx="9131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Met een driefasen aansluiting heb je dus voldoende vermogen.</a:t>
            </a:r>
          </a:p>
          <a:p>
            <a:r>
              <a:rPr 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i="1" smtClean="0">
                <a:latin typeface="Arial" panose="020B0604020202020204" pitchFamily="34" charset="0"/>
                <a:cs typeface="Arial" panose="020B0604020202020204" pitchFamily="34" charset="0"/>
              </a:rPr>
              <a:t>Niet alle onderdelen zullen tegelijkertijd vol in bedrijf zijn)</a:t>
            </a:r>
            <a:endParaRPr lang="nl-NL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-59033" y="977524"/>
            <a:ext cx="909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smtClean="0">
                <a:latin typeface="Arial" panose="020B0604020202020204" pitchFamily="34" charset="0"/>
                <a:cs typeface="Arial" panose="020B0604020202020204" pitchFamily="34" charset="0"/>
              </a:rPr>
              <a:t>Het maximale vermogen bij een </a:t>
            </a:r>
            <a:r>
              <a:rPr lang="nl-NL" sz="2400" u="sng" err="1" smtClean="0">
                <a:latin typeface="Arial" panose="020B0604020202020204" pitchFamily="34" charset="0"/>
                <a:cs typeface="Arial" panose="020B0604020202020204" pitchFamily="34" charset="0"/>
              </a:rPr>
              <a:t>eenfase</a:t>
            </a:r>
            <a:r>
              <a:rPr lang="nl-NL" sz="2400" u="sng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2400" u="sng" smtClean="0">
                <a:latin typeface="Arial" panose="020B0604020202020204" pitchFamily="34" charset="0"/>
                <a:cs typeface="Arial" panose="020B0604020202020204" pitchFamily="34" charset="0"/>
              </a:rPr>
              <a:t>aansluiting</a:t>
            </a:r>
            <a:r>
              <a:rPr 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59033" y="2570602"/>
            <a:ext cx="913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Het maximale vermogen is dan P=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U.I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= 230 . 25 = 5,8 kW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59033" y="2997809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smtClean="0">
                <a:latin typeface="Arial" panose="020B0604020202020204" pitchFamily="34" charset="0"/>
                <a:cs typeface="Arial" panose="020B0604020202020204" pitchFamily="34" charset="0"/>
              </a:rPr>
              <a:t>Het maximale vermogen bij een driefasen aansluiting:</a:t>
            </a:r>
            <a:endParaRPr lang="nl-NL" sz="24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-59033" y="4648762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smtClean="0">
                <a:latin typeface="Arial" panose="020B0604020202020204" pitchFamily="34" charset="0"/>
                <a:cs typeface="Arial" panose="020B0604020202020204" pitchFamily="34" charset="0"/>
              </a:rPr>
              <a:t>Het vermogen van een elektrisch fornuis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3" y="267581"/>
            <a:ext cx="2086031" cy="1885283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-59033" y="550317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beschikt over 3x zoveel vermogen</a:t>
            </a:r>
            <a:r>
              <a:rPr lang="nl-NL" sz="2400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46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1" grpId="0"/>
      <p:bldP spid="28" grpId="0"/>
      <p:bldP spid="29" grpId="0"/>
      <p:bldP spid="30" grpId="0"/>
      <p:bldP spid="31" grpId="0"/>
      <p:bldP spid="3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7612339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Statische elektriciteit.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83621"/>
            <a:ext cx="9144000" cy="461665"/>
          </a:xfrm>
        </p:spPr>
        <p:txBody>
          <a:bodyPr>
            <a:spAutoFit/>
          </a:bodyPr>
          <a:lstStyle/>
          <a:p>
            <a:pPr marL="0" indent="9525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Alleen vrije elektronen kunnen zich verplaatsen.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0" y="90568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173038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Als zich op een voorwerp evenveel + als – lading bevindt   noemen we het </a:t>
            </a:r>
            <a:r>
              <a:rPr lang="nl-NL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neutraal</a:t>
            </a: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nl-NL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ongeladen”)</a:t>
            </a: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0" y="169708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173038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Als je er elektronen van af haalt wordt het voorwerp positief geladen (elektronentekort), als je elektronen toevoegt wordt het negatief geladen (elektronenoverschot).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0" y="285781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268288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Deze extra lading zal onderlinge  afstoting vertonen.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eknop: Verder of Volgende 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4878096"/>
            <a:ext cx="2137189" cy="1986455"/>
          </a:xfrm>
          <a:prstGeom prst="rect">
            <a:avLst/>
          </a:prstGeom>
        </p:spPr>
      </p:pic>
      <p:sp>
        <p:nvSpPr>
          <p:cNvPr id="14" name="Tijdelijke aanduiding voor inhoud 2"/>
          <p:cNvSpPr txBox="1">
            <a:spLocks/>
          </p:cNvSpPr>
          <p:nvPr/>
        </p:nvSpPr>
        <p:spPr bwMode="auto">
          <a:xfrm>
            <a:off x="0" y="3279876"/>
            <a:ext cx="91440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173038">
              <a:buFontTx/>
              <a:buNone/>
            </a:pPr>
            <a:r>
              <a:rPr 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• Als je bijvoorbeeld met kunststof zolen over kunststof vloerbedekking loopt treedt er elektronenoverdracht op.</a:t>
            </a:r>
          </a:p>
          <a:p>
            <a:pPr marL="268288" indent="0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Als jij negatief wordt geladen dan wordt de vloerbedekking positief geladen.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58" y="4878096"/>
            <a:ext cx="2868425" cy="198645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8" y="4878096"/>
            <a:ext cx="3515608" cy="1716630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4870407" y="2037300"/>
            <a:ext cx="4114801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elektronen overspringen van een – naar een + geladen voorwerp, botsen ze tegen stikstof- of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zuurstofmolekulen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Deze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molekulen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gaan dan licht geven.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179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14" grpId="0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Driefasenstroom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(krachtstroom) 3/4.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49321" y="609721"/>
            <a:ext cx="3247696" cy="2660392"/>
            <a:chOff x="49321" y="609721"/>
            <a:chExt cx="3247696" cy="2660392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9" y="609721"/>
              <a:ext cx="2646577" cy="2290307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49321" y="2931559"/>
              <a:ext cx="3247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smtClean="0">
                  <a:latin typeface="Arial" panose="020B0604020202020204" pitchFamily="34" charset="0"/>
                  <a:cs typeface="Arial" panose="020B0604020202020204" pitchFamily="34" charset="0"/>
                </a:rPr>
                <a:t>Bron: Wikipedia</a:t>
              </a:r>
              <a:endParaRPr lang="nl-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-52557" y="3639020"/>
            <a:ext cx="909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Als elke fase even zwaar belast worden, loopt er evenveel stroom door elk van de drie fasedraden.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Grafiek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784402"/>
              </p:ext>
            </p:extLst>
          </p:nvPr>
        </p:nvGraphicFramePr>
        <p:xfrm>
          <a:off x="3588407" y="570020"/>
          <a:ext cx="5123793" cy="30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kstvak 34"/>
          <p:cNvSpPr txBox="1"/>
          <p:nvPr/>
        </p:nvSpPr>
        <p:spPr>
          <a:xfrm>
            <a:off x="-52557" y="4485414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Hoeveel stroom loopt er door de nuldraad?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4545919" y="360000"/>
            <a:ext cx="26081" cy="257155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-52557" y="4962476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Kijk bijvoorbeeld op t = 0,005 s: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-52557" y="5439538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I1 = -7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, I2 = -7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en I3 = 14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108027" y="5317931"/>
            <a:ext cx="282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is samen 0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-52557" y="5916600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is samen 0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! Er loopt dus géén stroom door de </a:t>
            </a:r>
            <a:r>
              <a:rPr 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nulleiding</a:t>
            </a:r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-52557" y="6393661"/>
            <a:ext cx="90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In deze leiding ontstaat dus geen warmteverlies.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500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Driefasenstroom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(krachtstroom) 4/4.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5531741" y="5165549"/>
            <a:ext cx="34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Met krachtstroom beschik je dus over een hogere spanning.</a:t>
            </a: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468677" y="618888"/>
            <a:ext cx="319189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Aansluiting op fase en nul.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484443" y="3822063"/>
            <a:ext cx="31774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Aansluiting op twee fasen.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Grafiek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24166"/>
              </p:ext>
            </p:extLst>
          </p:nvPr>
        </p:nvGraphicFramePr>
        <p:xfrm>
          <a:off x="129039" y="618888"/>
          <a:ext cx="5266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fiek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334604"/>
              </p:ext>
            </p:extLst>
          </p:nvPr>
        </p:nvGraphicFramePr>
        <p:xfrm>
          <a:off x="129041" y="3822063"/>
          <a:ext cx="5266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kstvak 24"/>
          <p:cNvSpPr txBox="1"/>
          <p:nvPr/>
        </p:nvSpPr>
        <p:spPr>
          <a:xfrm>
            <a:off x="5468677" y="1157033"/>
            <a:ext cx="305083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De maximale spanning is</a:t>
            </a:r>
          </a:p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325 V, dat is (230 </a:t>
            </a:r>
            <a:r>
              <a:rPr lang="nl-NL" sz="200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500209" y="4352144"/>
            <a:ext cx="305083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De maximale spanning is</a:t>
            </a:r>
          </a:p>
          <a:p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563 V, dat is  (398 </a:t>
            </a:r>
            <a:r>
              <a:rPr lang="nl-NL" sz="200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2000" baseline="-25000" err="1" smtClean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1613443" y="1022172"/>
            <a:ext cx="26081" cy="100800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1340174" y="4341571"/>
            <a:ext cx="26081" cy="90000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19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 animBg="1"/>
      <p:bldP spid="22" grpId="0" animBg="1"/>
      <p:bldGraphic spid="23" grpId="0">
        <p:bldAsOne/>
      </p:bldGraphic>
      <p:bldGraphic spid="24" grpId="0">
        <p:bldAsOne/>
      </p:bldGraphic>
      <p:bldP spid="25" grpId="0" animBg="1"/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24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1/2.</a:t>
            </a:r>
            <a:endParaRPr lang="nl-NL" sz="32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1663"/>
            <a:ext cx="9144000" cy="720725"/>
          </a:xfrm>
          <a:noFill/>
          <a:ln/>
        </p:spPr>
        <p:txBody>
          <a:bodyPr/>
          <a:lstStyle/>
          <a:p>
            <a:pPr marL="0" indent="0" algn="l">
              <a:spcBef>
                <a:spcPct val="0"/>
              </a:spcBef>
              <a:buNone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s = v.t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L =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v.t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6620" name="Group 12"/>
          <p:cNvGrpSpPr>
            <a:grpSpLocks/>
          </p:cNvGrpSpPr>
          <p:nvPr/>
        </p:nvGrpSpPr>
        <p:grpSpPr bwMode="auto">
          <a:xfrm>
            <a:off x="4716463" y="460375"/>
            <a:ext cx="4284662" cy="1244600"/>
            <a:chOff x="2971" y="290"/>
            <a:chExt cx="2699" cy="784"/>
          </a:xfrm>
        </p:grpSpPr>
        <p:grpSp>
          <p:nvGrpSpPr>
            <p:cNvPr id="196614" name="Group 6"/>
            <p:cNvGrpSpPr>
              <a:grpSpLocks/>
            </p:cNvGrpSpPr>
            <p:nvPr/>
          </p:nvGrpSpPr>
          <p:grpSpPr bwMode="auto">
            <a:xfrm>
              <a:off x="3198" y="346"/>
              <a:ext cx="2472" cy="583"/>
              <a:chOff x="2349" y="641"/>
              <a:chExt cx="2472" cy="583"/>
            </a:xfrm>
          </p:grpSpPr>
          <p:sp>
            <p:nvSpPr>
              <p:cNvPr id="196615" name="AutoShape 7"/>
              <p:cNvSpPr>
                <a:spLocks noChangeArrowheads="1"/>
              </p:cNvSpPr>
              <p:nvPr/>
            </p:nvSpPr>
            <p:spPr bwMode="auto">
              <a:xfrm rot="-6061159">
                <a:off x="3389" y="-399"/>
                <a:ext cx="391" cy="2472"/>
              </a:xfrm>
              <a:prstGeom prst="can">
                <a:avLst>
                  <a:gd name="adj" fmla="val 76540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16" name="Oval 8" descr="Brede diagonaal omhoog"/>
              <p:cNvSpPr>
                <a:spLocks noChangeArrowheads="1"/>
              </p:cNvSpPr>
              <p:nvPr/>
            </p:nvSpPr>
            <p:spPr bwMode="auto">
              <a:xfrm>
                <a:off x="2373" y="864"/>
                <a:ext cx="267" cy="360"/>
              </a:xfrm>
              <a:prstGeom prst="ellipse">
                <a:avLst/>
              </a:prstGeom>
              <a:pattFill prst="ltUpDiag">
                <a:fgClr>
                  <a:schemeClr val="tx1"/>
                </a:fgClr>
                <a:bgClr>
                  <a:srgbClr val="FFFF00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6612" name="Rectangle 4"/>
            <p:cNvSpPr>
              <a:spLocks noChangeArrowheads="1"/>
            </p:cNvSpPr>
            <p:nvPr/>
          </p:nvSpPr>
          <p:spPr bwMode="auto">
            <a:xfrm>
              <a:off x="2971" y="572"/>
              <a:ext cx="3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17" name="Rectangle 9"/>
            <p:cNvSpPr>
              <a:spLocks noChangeArrowheads="1"/>
            </p:cNvSpPr>
            <p:nvPr/>
          </p:nvSpPr>
          <p:spPr bwMode="auto">
            <a:xfrm>
              <a:off x="4469" y="709"/>
              <a:ext cx="3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18" name="Rectangle 10"/>
            <p:cNvSpPr>
              <a:spLocks noChangeArrowheads="1"/>
            </p:cNvSpPr>
            <p:nvPr/>
          </p:nvSpPr>
          <p:spPr bwMode="auto">
            <a:xfrm>
              <a:off x="4686" y="290"/>
              <a:ext cx="3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19" name="Line 11"/>
            <p:cNvSpPr>
              <a:spLocks noChangeShapeType="1"/>
            </p:cNvSpPr>
            <p:nvPr/>
          </p:nvSpPr>
          <p:spPr bwMode="auto">
            <a:xfrm flipV="1">
              <a:off x="3969" y="527"/>
              <a:ext cx="680" cy="1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-49321" y="1303358"/>
            <a:ext cx="8820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2. Volume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A.L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= A.v.t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-49321" y="1960593"/>
            <a:ext cx="874871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3. Massa m =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.V =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.A.v.t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-49321" y="2689265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4. Aantal mol koper = m/M =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.A.v.t/M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-49321" y="3317925"/>
            <a:ext cx="89646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5. Aantal koperatomen = N.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.A.v.t/M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/>
        </p:nvSpPr>
        <p:spPr bwMode="auto">
          <a:xfrm>
            <a:off x="-49321" y="3948172"/>
            <a:ext cx="9144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6. Elk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koperatoom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twee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met</a:t>
            </a:r>
            <a:b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   elk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lading e:</a:t>
            </a:r>
          </a:p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   Q = 2.e. N.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.A.v.t/M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-49321" y="5368994"/>
            <a:ext cx="89646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7. I = Q/t = 2.e. N.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.A.v/M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8" name="Rectangle 20"/>
          <p:cNvSpPr>
            <a:spLocks noChangeArrowheads="1"/>
          </p:cNvSpPr>
          <p:nvPr/>
        </p:nvSpPr>
        <p:spPr bwMode="auto">
          <a:xfrm>
            <a:off x="-49321" y="6070677"/>
            <a:ext cx="9180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volgt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v =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I.M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/(2.e. N.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.A)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6153150" y="2644816"/>
            <a:ext cx="2960688" cy="576262"/>
          </a:xfrm>
          <a:prstGeom prst="wedgeRoundRectCallout">
            <a:avLst>
              <a:gd name="adj1" fmla="val -26245"/>
              <a:gd name="adj2" fmla="val -4641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M = molaire massa</a:t>
            </a:r>
          </a:p>
        </p:txBody>
      </p:sp>
      <p:sp>
        <p:nvSpPr>
          <p:cNvPr id="196630" name="AutoShape 22"/>
          <p:cNvSpPr>
            <a:spLocks noChangeArrowheads="1"/>
          </p:cNvSpPr>
          <p:nvPr/>
        </p:nvSpPr>
        <p:spPr bwMode="auto">
          <a:xfrm>
            <a:off x="4446587" y="1908206"/>
            <a:ext cx="2144713" cy="576262"/>
          </a:xfrm>
          <a:prstGeom prst="wedgeRoundRectCallout">
            <a:avLst>
              <a:gd name="adj1" fmla="val -31406"/>
              <a:gd name="adj2" fmla="val -4421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nl-NL" sz="240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= dichtheid</a:t>
            </a:r>
          </a:p>
        </p:txBody>
      </p:sp>
      <p:sp>
        <p:nvSpPr>
          <p:cNvPr id="196631" name="AutoShape 23"/>
          <p:cNvSpPr>
            <a:spLocks noChangeArrowheads="1"/>
          </p:cNvSpPr>
          <p:nvPr/>
        </p:nvSpPr>
        <p:spPr bwMode="auto">
          <a:xfrm>
            <a:off x="5587999" y="3781485"/>
            <a:ext cx="3498851" cy="576262"/>
          </a:xfrm>
          <a:prstGeom prst="wedgeRoundRectCallout">
            <a:avLst>
              <a:gd name="adj1" fmla="val -36374"/>
              <a:gd name="adj2" fmla="val -4201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N = getal van Avogadro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ctieknop: Verder of Volgende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510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6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96611" grpId="0" build="p" autoUpdateAnimBg="0"/>
      <p:bldP spid="196622" grpId="0" build="p" autoUpdateAnimBg="0"/>
      <p:bldP spid="196623" grpId="0" build="p" autoUpdateAnimBg="0"/>
      <p:bldP spid="196624" grpId="0" build="p" autoUpdateAnimBg="0"/>
      <p:bldP spid="196625" grpId="0" build="p" autoUpdateAnimBg="0"/>
      <p:bldP spid="196626" grpId="0" build="p" autoUpdateAnimBg="0"/>
      <p:bldP spid="196627" grpId="0" build="p" autoUpdateAnimBg="0"/>
      <p:bldP spid="196628" grpId="0" build="p" autoUpdateAnimBg="0"/>
      <p:bldP spid="196629" grpId="0" animBg="1"/>
      <p:bldP spid="196630" grpId="0" animBg="1"/>
      <p:bldP spid="19663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0" y="1485900"/>
            <a:ext cx="9144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in:</a:t>
            </a:r>
          </a:p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3 A</a:t>
            </a:r>
            <a:endParaRPr lang="en-US" alt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M = 65,5.10</a:t>
            </a:r>
            <a:r>
              <a:rPr lang="en-US" altLang="nl-NL" baseline="3000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kg/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koper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e = 1,6.10</a:t>
            </a:r>
            <a:r>
              <a:rPr lang="en-US" altLang="nl-NL" baseline="3000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b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6,0.10</a:t>
            </a:r>
            <a:r>
              <a:rPr lang="en-US" altLang="nl-NL" baseline="3000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at/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nl-NL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= 9.10</a:t>
            </a:r>
            <a:r>
              <a:rPr lang="en-US" altLang="nl-NL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kg/m</a:t>
            </a:r>
            <a:r>
              <a:rPr lang="en-US" altLang="nl-NL" baseline="3000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koper</a:t>
            </a:r>
            <a:endParaRPr lang="en-US" alt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0,75.10</a:t>
            </a:r>
            <a:r>
              <a:rPr lang="en-US" altLang="nl-NL" baseline="3000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(diameter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mm)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>
            <a:off x="0" y="836613"/>
            <a:ext cx="9180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 = </a:t>
            </a:r>
            <a:r>
              <a:rPr lang="en-US" altLang="nl-NL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I.M</a:t>
            </a:r>
            <a:r>
              <a:rPr lang="en-US" altLang="nl-NL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/(2.e. N.</a:t>
            </a:r>
            <a:r>
              <a:rPr lang="el-GR" altLang="nl-NL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ρ</a:t>
            </a:r>
            <a:r>
              <a:rPr lang="en-US" altLang="nl-NL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.A)</a:t>
            </a:r>
            <a:endParaRPr lang="nl-NL" altLang="nl-NL" sz="200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8677" name="Rectangle 21"/>
          <p:cNvSpPr>
            <a:spLocks noChangeArrowheads="1"/>
          </p:cNvSpPr>
          <p:nvPr/>
        </p:nvSpPr>
        <p:spPr bwMode="auto">
          <a:xfrm>
            <a:off x="-36513" y="4868863"/>
            <a:ext cx="9180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Resultaat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78" name="Rectangle 22"/>
          <p:cNvSpPr>
            <a:spLocks noChangeArrowheads="1"/>
          </p:cNvSpPr>
          <p:nvPr/>
        </p:nvSpPr>
        <p:spPr bwMode="auto">
          <a:xfrm>
            <a:off x="-36513" y="5516563"/>
            <a:ext cx="9180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15,2.10</a:t>
            </a:r>
            <a:r>
              <a:rPr lang="en-US" altLang="nl-NL" baseline="3000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m/s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0,152 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mm/s =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0,55 m/h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79" name="AutoShape 23"/>
          <p:cNvSpPr>
            <a:spLocks noChangeArrowheads="1"/>
          </p:cNvSpPr>
          <p:nvPr/>
        </p:nvSpPr>
        <p:spPr bwMode="auto">
          <a:xfrm>
            <a:off x="6414177" y="2281040"/>
            <a:ext cx="2592387" cy="1796032"/>
          </a:xfrm>
          <a:prstGeom prst="wedgeRoundRectCallout">
            <a:avLst>
              <a:gd name="adj1" fmla="val -138578"/>
              <a:gd name="adj2" fmla="val 1315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20 keer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langzamer dan een slak!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(Max. 3 mm/s)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eknop: Verder of Volgende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6300788" y="5517232"/>
            <a:ext cx="2737000" cy="919401"/>
          </a:xfrm>
          <a:prstGeom prst="wedgeRoundRectCallout">
            <a:avLst>
              <a:gd name="adj1" fmla="val -180921"/>
              <a:gd name="adj2" fmla="val -14515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Dat is normaal </a:t>
            </a:r>
            <a:r>
              <a:rPr lang="nl-NL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apparaatsnoer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87" y="571896"/>
            <a:ext cx="2238201" cy="1704976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US" altLang="nl-NL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stofzuigersnoer</a:t>
            </a:r>
            <a:r>
              <a:rPr lang="en-US" altLang="nl-NL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2/2.</a:t>
            </a:r>
            <a:endParaRPr lang="nl-NL" altLang="nl-NL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62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4" grpId="0"/>
      <p:bldP spid="198675" grpId="0"/>
      <p:bldP spid="198677" grpId="0"/>
      <p:bldP spid="198678" grpId="0"/>
      <p:bldP spid="198679" grpId="0" animBg="1"/>
      <p:bldP spid="27" grpId="0" animBg="1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jdelijke aanduiding voor inhoud 2"/>
              <p:cNvSpPr txBox="1">
                <a:spLocks/>
              </p:cNvSpPr>
              <p:nvPr/>
            </p:nvSpPr>
            <p:spPr bwMode="auto">
              <a:xfrm>
                <a:off x="-25844" y="6130127"/>
                <a:ext cx="9169844" cy="1050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36000" rIns="91440" bIns="3600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tabLst>
                    <a:tab pos="3594100" algn="l"/>
                  </a:tabLst>
                </a:pP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soortelijke weerstand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nl-NL" sz="240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i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RA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nl-NL" sz="2400" i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240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</m:t>
                    </m:r>
                    <m:r>
                      <m:rPr>
                        <m:sty m:val="p"/>
                      </m:rPr>
                      <a:rPr lang="nl-NL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m</m:t>
                    </m:r>
                    <m:r>
                      <m:rPr>
                        <m:nor/>
                      </m:rP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sym typeface="Symbol"/>
                          </a:rPr>
                          <m:t></m:t>
                        </m:r>
                        <m:sSup>
                          <m:sSupPr>
                            <m:ctrlP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4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nl-NL" sz="24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m:rPr>
                        <m:nor/>
                      </m:rP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nl-NL" sz="24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A=doorsnede</a:t>
                </a:r>
                <a:r>
                  <a:rPr lang="nl-NL" sz="2400" i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endParaRPr lang="nl-NL" sz="2400" i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844" y="6130127"/>
                <a:ext cx="9169844" cy="1050352"/>
              </a:xfrm>
              <a:prstGeom prst="rect">
                <a:avLst/>
              </a:prstGeom>
              <a:blipFill rotWithShape="1">
                <a:blip r:embed="rId3"/>
                <a:stretch>
                  <a:fillRect l="-1064" r="-3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844" y="-9105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Formules </a:t>
            </a:r>
            <a:r>
              <a:rPr 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Tabel 35D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-25844" y="396206"/>
                <a:ext cx="9157035" cy="509114"/>
              </a:xfrm>
            </p:spPr>
            <p:txBody>
              <a:bodyPr wrap="square" anchor="t" anchorCtr="0">
                <a:spAutoFit/>
              </a:bodyPr>
              <a:lstStyle/>
              <a:p>
                <a:pPr marL="0" indent="0">
                  <a:buNone/>
                  <a:tabLst>
                    <a:tab pos="3594100" algn="l"/>
                    <a:tab pos="5467350" algn="l"/>
                  </a:tabLst>
                </a:pPr>
                <a:r>
                  <a:rPr lang="nl-NL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Stroomsterkte 	</a:t>
                </a:r>
                <a:r>
                  <a:rPr lang="nl-NL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A = C/s		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844" y="396206"/>
                <a:ext cx="9157035" cy="509114"/>
              </a:xfrm>
              <a:blipFill rotWithShape="1">
                <a:blip r:embed="rId5"/>
                <a:stretch>
                  <a:fillRect l="-1065" t="-9524" b="-1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-25844" y="848966"/>
            <a:ext cx="9036496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3594100" algn="l"/>
              </a:tabLst>
            </a:pP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Wet van Ohm		</a:t>
            </a:r>
            <a:r>
              <a:rPr lang="nl-NL" sz="2400" kern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 = IR		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 = A.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sz="2400" kern="0" smtClean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94100" algn="l"/>
              </a:tabLst>
            </a:pPr>
            <a:r>
              <a:rPr lang="nl-NL" sz="2400" ker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nl-NL" sz="2400" kern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nl-NL" sz="2400" kern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= </a:t>
            </a:r>
            <a:r>
              <a:rPr lang="nl-NL" sz="2400" kern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GU</a:t>
            </a:r>
            <a:r>
              <a:rPr lang="nl-NL" sz="2400" kern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= </a:t>
            </a:r>
            <a:r>
              <a:rPr lang="nl-NL" sz="2400" kern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S.V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S = Siemens</a:t>
            </a:r>
            <a:endParaRPr lang="nl-NL" sz="2400" kern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inhoud 2"/>
              <p:cNvSpPr txBox="1">
                <a:spLocks/>
              </p:cNvSpPr>
              <p:nvPr/>
            </p:nvSpPr>
            <p:spPr bwMode="auto">
              <a:xfrm>
                <a:off x="-25844" y="1697475"/>
                <a:ext cx="9036496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tabLst>
                    <a:tab pos="3594100" algn="l"/>
                  </a:tabLst>
                </a:pP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Geleidbaarheid                         </a:t>
                </a:r>
                <a:r>
                  <a:rPr lang="nl-NL" sz="24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nl-NL" sz="240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nl-NL" sz="24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 </a:t>
                </a:r>
                <a:r>
                  <a:rPr lang="nl-NL" sz="24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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endParaRPr lang="nl-NL" sz="2400" ker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844" y="1697475"/>
                <a:ext cx="9036496" cy="613886"/>
              </a:xfrm>
              <a:prstGeom prst="rect">
                <a:avLst/>
              </a:prstGeom>
              <a:blipFill rotWithShape="1">
                <a:blip r:embed="rId6"/>
                <a:stretch>
                  <a:fillRect l="-1080" b="-7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inhoud 2"/>
              <p:cNvSpPr txBox="1">
                <a:spLocks/>
              </p:cNvSpPr>
              <p:nvPr/>
            </p:nvSpPr>
            <p:spPr bwMode="auto">
              <a:xfrm>
                <a:off x="-25844" y="2255007"/>
                <a:ext cx="9036496" cy="13480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Serieschakeling</m:t>
                    </m:r>
                    <m:r>
                      <a:rPr lang="nl-NL" sz="2400" b="0" i="0" kern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</a:p>
              <a:p>
                <a:pPr marL="0" indent="0">
                  <a:buFontTx/>
                  <a:buNone/>
                  <a:tabLst>
                    <a:tab pos="895350" algn="l"/>
                    <a:tab pos="3594100" algn="l"/>
                  </a:tabLst>
                </a:pPr>
                <a:r>
                  <a:rPr lang="nl-NL" sz="2400" ker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stroomsterkte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nl-NL" sz="24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nl-NL" sz="2400" ker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….</m:t>
                    </m:r>
                  </m:oMath>
                </a14:m>
                <a:endParaRPr lang="nl-NL" sz="2400" kern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849313">
                  <a:buFontTx/>
                  <a:buNone/>
                  <a:tabLst>
                    <a:tab pos="895350" algn="l"/>
                    <a:tab pos="3594100" algn="l"/>
                  </a:tabLst>
                </a:pP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spanning</a:t>
                </a:r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nl-NL" sz="24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….</a:t>
                </a:r>
                <a:endParaRPr lang="nl-NL" sz="2400" ker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844" y="2255007"/>
                <a:ext cx="9036496" cy="1348061"/>
              </a:xfrm>
              <a:prstGeom prst="rect">
                <a:avLst/>
              </a:prstGeom>
              <a:blipFill rotWithShape="1">
                <a:blip r:embed="rId7"/>
                <a:stretch>
                  <a:fillRect l="-607" b="-9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-25844" y="5281620"/>
            <a:ext cx="9157036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tabLst>
                <a:tab pos="3594100" algn="l"/>
              </a:tabLst>
            </a:pP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Vermogen elektrische stroom	</a:t>
            </a:r>
            <a:r>
              <a:rPr lang="nl-NL" sz="2400" kern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P=UI	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W = </a:t>
            </a:r>
            <a:r>
              <a:rPr lang="nl-NL" sz="2400" kern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V.A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W = Watt = J/s</a:t>
            </a:r>
          </a:p>
          <a:p>
            <a:pPr marL="0" indent="0">
              <a:buFontTx/>
              <a:buNone/>
              <a:tabLst>
                <a:tab pos="3594100" algn="l"/>
              </a:tabLst>
            </a:pP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energie</a:t>
            </a:r>
            <a:r>
              <a:rPr lang="nl-NL" sz="2400" kern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E=Pt	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J = </a:t>
            </a:r>
            <a:r>
              <a:rPr lang="nl-NL" sz="2400" kern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W.s</a:t>
            </a:r>
            <a:r>
              <a:rPr lang="nl-NL" sz="24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of    kWh = </a:t>
            </a:r>
            <a:r>
              <a:rPr lang="nl-NL" sz="2400" kern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kW.h</a:t>
            </a:r>
            <a:endParaRPr lang="nl-NL" sz="2400" ker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2"/>
              <p:cNvSpPr txBox="1">
                <a:spLocks/>
              </p:cNvSpPr>
              <p:nvPr/>
            </p:nvSpPr>
            <p:spPr bwMode="auto">
              <a:xfrm>
                <a:off x="-25844" y="3546714"/>
                <a:ext cx="9036496" cy="1791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kern="0" smtClean="0"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nl-NL" sz="2400" b="0" i="0" kern="0" smtClean="0">
                        <a:latin typeface="Cambria Math"/>
                        <a:ea typeface="Cambria Math" panose="02040503050406030204" pitchFamily="18" charset="0"/>
                      </a:rPr>
                      <m:t>aralles</m:t>
                    </m:r>
                    <m:r>
                      <m:rPr>
                        <m:sty m:val="p"/>
                      </m:rPr>
                      <a:rPr lang="nl-NL" sz="2400" kern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chakeling</m:t>
                    </m:r>
                    <m:r>
                      <a:rPr lang="nl-NL" sz="2400" b="0" i="0" kern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</a:t>
                </a:r>
              </a:p>
              <a:p>
                <a:pPr marL="0" indent="0">
                  <a:buFontTx/>
                  <a:buNone/>
                  <a:tabLst>
                    <a:tab pos="895350" algn="l"/>
                    <a:tab pos="3581400" algn="l"/>
                  </a:tabLst>
                </a:pPr>
                <a:r>
                  <a:rPr lang="nl-NL" sz="2400" ker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</a:t>
                </a:r>
                <a:r>
                  <a:rPr lang="nl-NL" sz="2400" kern="0" smtClean="0">
                    <a:ea typeface="Cambria Math" panose="02040503050406030204" pitchFamily="18" charset="0"/>
                  </a:rPr>
                  <a:t>stroomsterkte</a:t>
                </a:r>
                <a:r>
                  <a:rPr lang="nl-NL" sz="2400" kern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nl-NL" sz="2400" b="0" i="0" kern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400" b="0" i="0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i="0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0" ker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nl-NL" sz="2400" kern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i="0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0" kern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+ ….</m:t>
                    </m:r>
                  </m:oMath>
                </a14:m>
                <a:endParaRPr lang="nl-NL" sz="2400" kern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  <a:tabLst>
                    <a:tab pos="895350" algn="l"/>
                    <a:tab pos="3594100" algn="l"/>
                  </a:tabLst>
                </a:pPr>
                <a:r>
                  <a:rPr lang="nl-NL" sz="2400" ker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spanning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nl-NL" sz="24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….</a:t>
                </a:r>
              </a:p>
              <a:p>
                <a:pPr marL="0" indent="0">
                  <a:buNone/>
                  <a:tabLst>
                    <a:tab pos="3581400" algn="l"/>
                  </a:tabLst>
                </a:pPr>
                <a:r>
                  <a:rPr lang="nl-NL" sz="2400" kern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weerstand en geleiding</a:t>
                </a:r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nl-NL" sz="24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ker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nl-NL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 ker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nl-NL" sz="2400" kern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….</a:t>
                </a:r>
                <a:endParaRPr lang="nl-NL" sz="2400" ker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844" y="3546714"/>
                <a:ext cx="9036496" cy="1791260"/>
              </a:xfrm>
              <a:prstGeom prst="rect">
                <a:avLst/>
              </a:prstGeom>
              <a:blipFill rotWithShape="1">
                <a:blip r:embed="rId8"/>
                <a:stretch>
                  <a:fillRect l="-1080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eknop: Verder of Volgende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256424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build="p"/>
      <p:bldP spid="6" grpId="0"/>
      <p:bldP spid="8" grpId="0"/>
      <p:bldP spid="9" grpId="0"/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773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60" name="Group 44"/>
          <p:cNvGrpSpPr>
            <a:grpSpLocks/>
          </p:cNvGrpSpPr>
          <p:nvPr/>
        </p:nvGrpSpPr>
        <p:grpSpPr bwMode="auto">
          <a:xfrm>
            <a:off x="2057400" y="3959225"/>
            <a:ext cx="4495800" cy="2670175"/>
            <a:chOff x="1296" y="2112"/>
            <a:chExt cx="2832" cy="1682"/>
          </a:xfrm>
        </p:grpSpPr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1296" y="245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>
              <a:off x="1296" y="2450"/>
              <a:ext cx="1" cy="1248"/>
            </a:xfrm>
            <a:custGeom>
              <a:avLst/>
              <a:gdLst>
                <a:gd name="T0" fmla="*/ 0 w 1"/>
                <a:gd name="T1" fmla="*/ 0 h 1248"/>
                <a:gd name="T2" fmla="*/ 0 w 1"/>
                <a:gd name="T3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48">
                  <a:moveTo>
                    <a:pt x="0" y="0"/>
                  </a:moveTo>
                  <a:lnTo>
                    <a:pt x="0" y="12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112" y="3602"/>
              <a:ext cx="129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 flipH="1">
              <a:off x="1296" y="3698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auto">
            <a:xfrm>
              <a:off x="3408" y="3698"/>
              <a:ext cx="720" cy="1"/>
            </a:xfrm>
            <a:custGeom>
              <a:avLst/>
              <a:gdLst>
                <a:gd name="T0" fmla="*/ 0 w 720"/>
                <a:gd name="T1" fmla="*/ 0 h 1"/>
                <a:gd name="T2" fmla="*/ 720 w 7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">
                  <a:moveTo>
                    <a:pt x="0" y="0"/>
                  </a:moveTo>
                  <a:lnTo>
                    <a:pt x="72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>
              <a:off x="2688" y="2450"/>
              <a:ext cx="1440" cy="1"/>
            </a:xfrm>
            <a:custGeom>
              <a:avLst/>
              <a:gdLst>
                <a:gd name="T0" fmla="*/ 0 w 1440"/>
                <a:gd name="T1" fmla="*/ 0 h 1"/>
                <a:gd name="T2" fmla="*/ 1440 w 14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1">
                  <a:moveTo>
                    <a:pt x="0" y="0"/>
                  </a:moveTo>
                  <a:lnTo>
                    <a:pt x="144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128" y="2450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grpSp>
          <p:nvGrpSpPr>
            <p:cNvPr id="60459" name="Group 43"/>
            <p:cNvGrpSpPr>
              <a:grpSpLocks/>
            </p:cNvGrpSpPr>
            <p:nvPr/>
          </p:nvGrpSpPr>
          <p:grpSpPr bwMode="auto">
            <a:xfrm>
              <a:off x="2256" y="2112"/>
              <a:ext cx="816" cy="530"/>
              <a:chOff x="2256" y="2112"/>
              <a:chExt cx="816" cy="530"/>
            </a:xfrm>
          </p:grpSpPr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6" name="Text Box 30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solidFill>
                      <a:srgbClr val="000000"/>
                    </a:solidFill>
                  </a:rPr>
                  <a:t> </a:t>
                </a:r>
                <a:r>
                  <a:rPr lang="en-US" altLang="nl-NL" sz="3200" b="1">
                    <a:solidFill>
                      <a:srgbClr val="000000"/>
                    </a:solidFill>
                  </a:rPr>
                  <a:t>+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2736" y="2135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000000"/>
                    </a:solidFill>
                  </a:rPr>
                  <a:t> -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1303103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– pool van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spanningsbron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0" y="330681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0" y="688317"/>
            <a:ext cx="4114800" cy="523220"/>
          </a:xfrm>
        </p:spPr>
        <p:txBody>
          <a:bodyPr wrap="square"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28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Afspraak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0" y="2834607"/>
            <a:ext cx="3720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0" y="-1829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8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solidFill>
                  <a:srgbClr val="FF33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1/2</a:t>
            </a:r>
            <a:r>
              <a:rPr lang="en-US" altLang="nl-NL" smtClean="0">
                <a:solidFill>
                  <a:srgbClr val="FF33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I</a:t>
            </a:r>
            <a:r>
              <a:rPr lang="en-US" altLang="nl-NL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nl-NL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u="sng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metaaldraad</a:t>
            </a:r>
            <a:r>
              <a:rPr lang="en-US" altLang="nl-NL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0" y="178548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u="sng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u="sng" err="1" smtClean="0">
                <a:latin typeface="Arial" panose="020B0604020202020204" pitchFamily="34" charset="0"/>
                <a:cs typeface="Arial" panose="020B0604020202020204" pitchFamily="34" charset="0"/>
              </a:rPr>
              <a:t>werkelijkheid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van de – pool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+ pool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gepompt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491" name="Group 75"/>
          <p:cNvGrpSpPr>
            <a:grpSpLocks/>
          </p:cNvGrpSpPr>
          <p:nvPr/>
        </p:nvGrpSpPr>
        <p:grpSpPr bwMode="auto">
          <a:xfrm>
            <a:off x="3059113" y="3929063"/>
            <a:ext cx="492125" cy="579437"/>
            <a:chOff x="1927" y="2475"/>
            <a:chExt cx="310" cy="365"/>
          </a:xfrm>
        </p:grpSpPr>
        <p:sp>
          <p:nvSpPr>
            <p:cNvPr id="60490" name="Text Box 74"/>
            <p:cNvSpPr txBox="1">
              <a:spLocks noChangeArrowheads="1"/>
            </p:cNvSpPr>
            <p:nvPr/>
          </p:nvSpPr>
          <p:spPr bwMode="auto">
            <a:xfrm>
              <a:off x="1949" y="247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1927" y="2829"/>
              <a:ext cx="227" cy="1"/>
            </a:xfrm>
            <a:custGeom>
              <a:avLst/>
              <a:gdLst>
                <a:gd name="T0" fmla="*/ 684 w 684"/>
                <a:gd name="T1" fmla="*/ 0 h 1"/>
                <a:gd name="T2" fmla="*/ 0 w 6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4" h="1">
                  <a:moveTo>
                    <a:pt x="684" y="0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93" name="Group 77"/>
          <p:cNvGrpSpPr>
            <a:grpSpLocks/>
          </p:cNvGrpSpPr>
          <p:nvPr/>
        </p:nvGrpSpPr>
        <p:grpSpPr bwMode="auto">
          <a:xfrm>
            <a:off x="6551613" y="5403850"/>
            <a:ext cx="468312" cy="579438"/>
            <a:chOff x="4127" y="3404"/>
            <a:chExt cx="295" cy="365"/>
          </a:xfrm>
        </p:grpSpPr>
        <p:sp>
          <p:nvSpPr>
            <p:cNvPr id="60441" name="Freeform 25"/>
            <p:cNvSpPr>
              <a:spLocks/>
            </p:cNvSpPr>
            <p:nvPr/>
          </p:nvSpPr>
          <p:spPr bwMode="auto">
            <a:xfrm>
              <a:off x="4127" y="3451"/>
              <a:ext cx="1" cy="227"/>
            </a:xfrm>
            <a:custGeom>
              <a:avLst/>
              <a:gdLst>
                <a:gd name="T0" fmla="*/ 0 w 1"/>
                <a:gd name="T1" fmla="*/ 783 h 783"/>
                <a:gd name="T2" fmla="*/ 0 w 1"/>
                <a:gd name="T3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83">
                  <a:moveTo>
                    <a:pt x="0" y="783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4134" y="34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505" name="Group 89"/>
          <p:cNvGrpSpPr>
            <a:grpSpLocks/>
          </p:cNvGrpSpPr>
          <p:nvPr/>
        </p:nvGrpSpPr>
        <p:grpSpPr bwMode="auto">
          <a:xfrm>
            <a:off x="2386013" y="4445000"/>
            <a:ext cx="530225" cy="579438"/>
            <a:chOff x="1503" y="2800"/>
            <a:chExt cx="334" cy="365"/>
          </a:xfrm>
        </p:grpSpPr>
        <p:sp>
          <p:nvSpPr>
            <p:cNvPr id="60502" name="Text Box 86"/>
            <p:cNvSpPr txBox="1">
              <a:spLocks noChangeArrowheads="1"/>
            </p:cNvSpPr>
            <p:nvPr/>
          </p:nvSpPr>
          <p:spPr bwMode="auto">
            <a:xfrm flipH="1">
              <a:off x="1503" y="2800"/>
              <a:ext cx="3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71" name="Freeform 55"/>
            <p:cNvSpPr>
              <a:spLocks/>
            </p:cNvSpPr>
            <p:nvPr/>
          </p:nvSpPr>
          <p:spPr bwMode="auto">
            <a:xfrm flipH="1">
              <a:off x="1544" y="2830"/>
              <a:ext cx="227" cy="1"/>
            </a:xfrm>
            <a:custGeom>
              <a:avLst/>
              <a:gdLst>
                <a:gd name="T0" fmla="*/ 906 w 906"/>
                <a:gd name="T1" fmla="*/ 1 h 1"/>
                <a:gd name="T2" fmla="*/ 0 w 90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6" h="1">
                  <a:moveTo>
                    <a:pt x="906" y="1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504" name="Group 88"/>
          <p:cNvGrpSpPr>
            <a:grpSpLocks/>
          </p:cNvGrpSpPr>
          <p:nvPr/>
        </p:nvGrpSpPr>
        <p:grpSpPr bwMode="auto">
          <a:xfrm>
            <a:off x="2779713" y="5889625"/>
            <a:ext cx="581025" cy="587375"/>
            <a:chOff x="1751" y="3716"/>
            <a:chExt cx="366" cy="370"/>
          </a:xfrm>
        </p:grpSpPr>
        <p:sp>
          <p:nvSpPr>
            <p:cNvPr id="60501" name="Text Box 85"/>
            <p:cNvSpPr txBox="1">
              <a:spLocks noChangeArrowheads="1"/>
            </p:cNvSpPr>
            <p:nvPr/>
          </p:nvSpPr>
          <p:spPr bwMode="auto">
            <a:xfrm flipH="1">
              <a:off x="1783" y="3716"/>
              <a:ext cx="3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74" name="Freeform 58"/>
            <p:cNvSpPr>
              <a:spLocks/>
            </p:cNvSpPr>
            <p:nvPr/>
          </p:nvSpPr>
          <p:spPr bwMode="auto">
            <a:xfrm flipH="1">
              <a:off x="1751" y="4085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512" name="Group 96"/>
          <p:cNvGrpSpPr>
            <a:grpSpLocks/>
          </p:cNvGrpSpPr>
          <p:nvPr/>
        </p:nvGrpSpPr>
        <p:grpSpPr bwMode="auto">
          <a:xfrm>
            <a:off x="6084888" y="4772025"/>
            <a:ext cx="530225" cy="579438"/>
            <a:chOff x="3833" y="3006"/>
            <a:chExt cx="334" cy="365"/>
          </a:xfrm>
        </p:grpSpPr>
        <p:sp>
          <p:nvSpPr>
            <p:cNvPr id="60475" name="Freeform 59"/>
            <p:cNvSpPr>
              <a:spLocks/>
            </p:cNvSpPr>
            <p:nvPr/>
          </p:nvSpPr>
          <p:spPr bwMode="auto">
            <a:xfrm flipH="1">
              <a:off x="4126" y="3123"/>
              <a:ext cx="1" cy="227"/>
            </a:xfrm>
            <a:custGeom>
              <a:avLst/>
              <a:gdLst>
                <a:gd name="T0" fmla="*/ 0 w 1"/>
                <a:gd name="T1" fmla="*/ 0 h 750"/>
                <a:gd name="T2" fmla="*/ 0 w 1"/>
                <a:gd name="T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50">
                  <a:moveTo>
                    <a:pt x="0" y="0"/>
                  </a:moveTo>
                  <a:lnTo>
                    <a:pt x="0" y="75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76" name="Text Box 60"/>
            <p:cNvSpPr txBox="1">
              <a:spLocks noChangeArrowheads="1"/>
            </p:cNvSpPr>
            <p:nvPr/>
          </p:nvSpPr>
          <p:spPr bwMode="auto">
            <a:xfrm flipH="1">
              <a:off x="3833" y="3006"/>
              <a:ext cx="3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79" name="AutoShape 63"/>
          <p:cNvSpPr>
            <a:spLocks noChangeArrowheads="1"/>
          </p:cNvSpPr>
          <p:nvPr/>
        </p:nvSpPr>
        <p:spPr bwMode="auto">
          <a:xfrm>
            <a:off x="5664200" y="3449015"/>
            <a:ext cx="3378222" cy="919401"/>
          </a:xfrm>
          <a:prstGeom prst="wedgeRoundRectCallout">
            <a:avLst>
              <a:gd name="adj1" fmla="val -89744"/>
              <a:gd name="adj2" fmla="val 375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Een spanningsbron is een </a:t>
            </a:r>
            <a:r>
              <a:rPr lang="nl-NL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electronenpomp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80" name="AutoShape 64"/>
          <p:cNvSpPr>
            <a:spLocks noChangeArrowheads="1"/>
          </p:cNvSpPr>
          <p:nvPr/>
        </p:nvSpPr>
        <p:spPr bwMode="auto">
          <a:xfrm>
            <a:off x="5699918" y="4734719"/>
            <a:ext cx="3251273" cy="919401"/>
          </a:xfrm>
          <a:prstGeom prst="wedgeRoundRectCallout">
            <a:avLst>
              <a:gd name="adj1" fmla="val -157471"/>
              <a:gd name="adj2" fmla="val 228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zitten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overal in een draad.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492" name="Group 76"/>
          <p:cNvGrpSpPr>
            <a:grpSpLocks/>
          </p:cNvGrpSpPr>
          <p:nvPr/>
        </p:nvGrpSpPr>
        <p:grpSpPr bwMode="auto">
          <a:xfrm>
            <a:off x="1628775" y="4843463"/>
            <a:ext cx="457200" cy="579437"/>
            <a:chOff x="1026" y="3051"/>
            <a:chExt cx="288" cy="365"/>
          </a:xfrm>
        </p:grpSpPr>
        <p:sp>
          <p:nvSpPr>
            <p:cNvPr id="60444" name="Freeform 28"/>
            <p:cNvSpPr>
              <a:spLocks/>
            </p:cNvSpPr>
            <p:nvPr/>
          </p:nvSpPr>
          <p:spPr bwMode="auto">
            <a:xfrm>
              <a:off x="1295" y="3112"/>
              <a:ext cx="1" cy="227"/>
            </a:xfrm>
            <a:custGeom>
              <a:avLst/>
              <a:gdLst>
                <a:gd name="T0" fmla="*/ 0 w 1"/>
                <a:gd name="T1" fmla="*/ 0 h 750"/>
                <a:gd name="T2" fmla="*/ 0 w 1"/>
                <a:gd name="T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50">
                  <a:moveTo>
                    <a:pt x="0" y="0"/>
                  </a:moveTo>
                  <a:lnTo>
                    <a:pt x="0" y="75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87" name="Text Box 71"/>
            <p:cNvSpPr txBox="1">
              <a:spLocks noChangeArrowheads="1"/>
            </p:cNvSpPr>
            <p:nvPr/>
          </p:nvSpPr>
          <p:spPr bwMode="auto">
            <a:xfrm>
              <a:off x="1026" y="305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89" name="Group 73"/>
          <p:cNvGrpSpPr>
            <a:grpSpLocks/>
          </p:cNvGrpSpPr>
          <p:nvPr/>
        </p:nvGrpSpPr>
        <p:grpSpPr bwMode="auto">
          <a:xfrm>
            <a:off x="5435600" y="5967413"/>
            <a:ext cx="457200" cy="579437"/>
            <a:chOff x="3520" y="3759"/>
            <a:chExt cx="288" cy="365"/>
          </a:xfrm>
        </p:grpSpPr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3560" y="4077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88" name="Text Box 72"/>
            <p:cNvSpPr txBox="1">
              <a:spLocks noChangeArrowheads="1"/>
            </p:cNvSpPr>
            <p:nvPr/>
          </p:nvSpPr>
          <p:spPr bwMode="auto">
            <a:xfrm>
              <a:off x="3520" y="3759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94" name="Group 78"/>
          <p:cNvGrpSpPr>
            <a:grpSpLocks/>
          </p:cNvGrpSpPr>
          <p:nvPr/>
        </p:nvGrpSpPr>
        <p:grpSpPr bwMode="auto">
          <a:xfrm>
            <a:off x="5519738" y="3933825"/>
            <a:ext cx="492125" cy="579438"/>
            <a:chOff x="1927" y="2475"/>
            <a:chExt cx="310" cy="365"/>
          </a:xfrm>
        </p:grpSpPr>
        <p:sp>
          <p:nvSpPr>
            <p:cNvPr id="60495" name="Text Box 79"/>
            <p:cNvSpPr txBox="1">
              <a:spLocks noChangeArrowheads="1"/>
            </p:cNvSpPr>
            <p:nvPr/>
          </p:nvSpPr>
          <p:spPr bwMode="auto">
            <a:xfrm>
              <a:off x="1949" y="247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496" name="Freeform 80"/>
            <p:cNvSpPr>
              <a:spLocks/>
            </p:cNvSpPr>
            <p:nvPr/>
          </p:nvSpPr>
          <p:spPr bwMode="auto">
            <a:xfrm>
              <a:off x="1927" y="2829"/>
              <a:ext cx="227" cy="1"/>
            </a:xfrm>
            <a:custGeom>
              <a:avLst/>
              <a:gdLst>
                <a:gd name="T0" fmla="*/ 684 w 684"/>
                <a:gd name="T1" fmla="*/ 0 h 1"/>
                <a:gd name="T2" fmla="*/ 0 w 6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4" h="1">
                  <a:moveTo>
                    <a:pt x="684" y="0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60497" name="Group 81"/>
          <p:cNvGrpSpPr>
            <a:grpSpLocks/>
          </p:cNvGrpSpPr>
          <p:nvPr/>
        </p:nvGrpSpPr>
        <p:grpSpPr bwMode="auto">
          <a:xfrm>
            <a:off x="2178050" y="5932488"/>
            <a:ext cx="457200" cy="579437"/>
            <a:chOff x="3520" y="3735"/>
            <a:chExt cx="288" cy="365"/>
          </a:xfrm>
        </p:grpSpPr>
        <p:sp>
          <p:nvSpPr>
            <p:cNvPr id="60498" name="Freeform 82"/>
            <p:cNvSpPr>
              <a:spLocks/>
            </p:cNvSpPr>
            <p:nvPr/>
          </p:nvSpPr>
          <p:spPr bwMode="auto">
            <a:xfrm>
              <a:off x="3560" y="4077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99" name="Text Box 83"/>
            <p:cNvSpPr txBox="1">
              <a:spLocks noChangeArrowheads="1"/>
            </p:cNvSpPr>
            <p:nvPr/>
          </p:nvSpPr>
          <p:spPr bwMode="auto">
            <a:xfrm>
              <a:off x="3520" y="373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503" name="Group 87"/>
          <p:cNvGrpSpPr>
            <a:grpSpLocks/>
          </p:cNvGrpSpPr>
          <p:nvPr/>
        </p:nvGrpSpPr>
        <p:grpSpPr bwMode="auto">
          <a:xfrm>
            <a:off x="2049463" y="5373688"/>
            <a:ext cx="579437" cy="579437"/>
            <a:chOff x="1291" y="3385"/>
            <a:chExt cx="365" cy="365"/>
          </a:xfrm>
        </p:grpSpPr>
        <p:sp>
          <p:nvSpPr>
            <p:cNvPr id="60472" name="Freeform 56"/>
            <p:cNvSpPr>
              <a:spLocks/>
            </p:cNvSpPr>
            <p:nvPr/>
          </p:nvSpPr>
          <p:spPr bwMode="auto">
            <a:xfrm flipH="1">
              <a:off x="1291" y="3425"/>
              <a:ext cx="1" cy="227"/>
            </a:xfrm>
            <a:custGeom>
              <a:avLst/>
              <a:gdLst>
                <a:gd name="T0" fmla="*/ 0 w 1"/>
                <a:gd name="T1" fmla="*/ 783 h 783"/>
                <a:gd name="T2" fmla="*/ 0 w 1"/>
                <a:gd name="T3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83">
                  <a:moveTo>
                    <a:pt x="0" y="783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0" name="Text Box 84"/>
            <p:cNvSpPr txBox="1">
              <a:spLocks noChangeArrowheads="1"/>
            </p:cNvSpPr>
            <p:nvPr/>
          </p:nvSpPr>
          <p:spPr bwMode="auto">
            <a:xfrm flipH="1">
              <a:off x="1322" y="3385"/>
              <a:ext cx="3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506" name="Group 90"/>
          <p:cNvGrpSpPr>
            <a:grpSpLocks/>
          </p:cNvGrpSpPr>
          <p:nvPr/>
        </p:nvGrpSpPr>
        <p:grpSpPr bwMode="auto">
          <a:xfrm>
            <a:off x="5940425" y="5876925"/>
            <a:ext cx="581025" cy="587375"/>
            <a:chOff x="1751" y="3716"/>
            <a:chExt cx="366" cy="370"/>
          </a:xfrm>
        </p:grpSpPr>
        <p:sp>
          <p:nvSpPr>
            <p:cNvPr id="60507" name="Text Box 91"/>
            <p:cNvSpPr txBox="1">
              <a:spLocks noChangeArrowheads="1"/>
            </p:cNvSpPr>
            <p:nvPr/>
          </p:nvSpPr>
          <p:spPr bwMode="auto">
            <a:xfrm flipH="1">
              <a:off x="1783" y="3716"/>
              <a:ext cx="3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8" name="Freeform 92"/>
            <p:cNvSpPr>
              <a:spLocks/>
            </p:cNvSpPr>
            <p:nvPr/>
          </p:nvSpPr>
          <p:spPr bwMode="auto">
            <a:xfrm flipH="1">
              <a:off x="1751" y="4085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509" name="Group 93"/>
          <p:cNvGrpSpPr>
            <a:grpSpLocks/>
          </p:cNvGrpSpPr>
          <p:nvPr/>
        </p:nvGrpSpPr>
        <p:grpSpPr bwMode="auto">
          <a:xfrm>
            <a:off x="4762500" y="4449763"/>
            <a:ext cx="530225" cy="579437"/>
            <a:chOff x="1503" y="2800"/>
            <a:chExt cx="334" cy="365"/>
          </a:xfrm>
        </p:grpSpPr>
        <p:sp>
          <p:nvSpPr>
            <p:cNvPr id="60510" name="Text Box 94"/>
            <p:cNvSpPr txBox="1">
              <a:spLocks noChangeArrowheads="1"/>
            </p:cNvSpPr>
            <p:nvPr/>
          </p:nvSpPr>
          <p:spPr bwMode="auto">
            <a:xfrm flipH="1">
              <a:off x="1503" y="2800"/>
              <a:ext cx="3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11" name="Freeform 95"/>
            <p:cNvSpPr>
              <a:spLocks/>
            </p:cNvSpPr>
            <p:nvPr/>
          </p:nvSpPr>
          <p:spPr bwMode="auto">
            <a:xfrm flipH="1">
              <a:off x="1544" y="2830"/>
              <a:ext cx="227" cy="1"/>
            </a:xfrm>
            <a:custGeom>
              <a:avLst/>
              <a:gdLst>
                <a:gd name="T0" fmla="*/ 906 w 906"/>
                <a:gd name="T1" fmla="*/ 1 h 1"/>
                <a:gd name="T2" fmla="*/ 0 w 90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6" h="1">
                  <a:moveTo>
                    <a:pt x="906" y="1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3874476" y="642528"/>
            <a:ext cx="443219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+ pool </a:t>
            </a:r>
            <a:r>
              <a:rPr lang="en-US" altLang="nl-NL" sz="320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3597086" y="2803126"/>
            <a:ext cx="461848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86" name="AutoShape 70"/>
          <p:cNvSpPr>
            <a:spLocks noChangeArrowheads="1"/>
          </p:cNvSpPr>
          <p:nvPr/>
        </p:nvSpPr>
        <p:spPr bwMode="auto">
          <a:xfrm>
            <a:off x="5927004" y="474601"/>
            <a:ext cx="3024187" cy="2145268"/>
          </a:xfrm>
          <a:prstGeom prst="wedgeRoundRectCallout">
            <a:avLst>
              <a:gd name="adj1" fmla="val -76623"/>
              <a:gd name="adj2" fmla="val 12997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Alleen de (vrije) elektronen kunnen stromen. De +lading zit vast (in de kern)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ctieknop: Verder of Volgende 6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233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6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utoUpdateAnimBg="0"/>
      <p:bldP spid="60450" grpId="0" autoUpdateAnimBg="0"/>
      <p:bldP spid="60455" grpId="0" autoUpdateAnimBg="0"/>
      <p:bldP spid="60457" grpId="0" autoUpdateAnimBg="0"/>
      <p:bldP spid="60461" grpId="0" autoUpdateAnimBg="0"/>
      <p:bldP spid="60462" grpId="0" autoUpdateAnimBg="0"/>
      <p:bldP spid="60479" grpId="0" animBg="1"/>
      <p:bldP spid="60480" grpId="0" animBg="1"/>
      <p:bldP spid="60452" grpId="0"/>
      <p:bldP spid="60453" grpId="0"/>
      <p:bldP spid="604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7" name="Rectangle 109"/>
          <p:cNvSpPr>
            <a:spLocks noChangeArrowheads="1"/>
          </p:cNvSpPr>
          <p:nvPr/>
        </p:nvSpPr>
        <p:spPr bwMode="auto">
          <a:xfrm>
            <a:off x="4518570" y="4623726"/>
            <a:ext cx="4320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u="sng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u="sng" err="1" smtClean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u="sng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u="sng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u="sng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tegengesteld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stroomrichting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van de -lading.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450" name="Rectangle 82"/>
          <p:cNvSpPr>
            <a:spLocks noChangeArrowheads="1"/>
          </p:cNvSpPr>
          <p:nvPr/>
        </p:nvSpPr>
        <p:spPr bwMode="auto">
          <a:xfrm>
            <a:off x="4508500" y="3431902"/>
            <a:ext cx="4320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err="1" smtClean="0">
                <a:latin typeface="Arial" panose="020B0604020202020204" pitchFamily="34" charset="0"/>
                <a:cs typeface="Arial" panose="020B0604020202020204" pitchFamily="34" charset="0"/>
              </a:rPr>
              <a:t>Afspraak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400" i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err="1"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400" i="1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de + </a:t>
            </a:r>
            <a:r>
              <a:rPr lang="en-US" altLang="nl-NL" sz="2400" i="1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i="1" smtClean="0">
                <a:latin typeface="Arial" panose="020B0604020202020204" pitchFamily="34" charset="0"/>
                <a:cs typeface="Arial" panose="020B0604020202020204" pitchFamily="34" charset="0"/>
              </a:rPr>
              <a:t> de – pool.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6476" name="Group 108"/>
          <p:cNvGrpSpPr>
            <a:grpSpLocks/>
          </p:cNvGrpSpPr>
          <p:nvPr/>
        </p:nvGrpSpPr>
        <p:grpSpPr bwMode="auto">
          <a:xfrm>
            <a:off x="688975" y="4797425"/>
            <a:ext cx="3522663" cy="1866900"/>
            <a:chOff x="434" y="3022"/>
            <a:chExt cx="2219" cy="1176"/>
          </a:xfrm>
        </p:grpSpPr>
        <p:sp>
          <p:nvSpPr>
            <p:cNvPr id="186414" name="Rectangle 46"/>
            <p:cNvSpPr>
              <a:spLocks noChangeArrowheads="1"/>
            </p:cNvSpPr>
            <p:nvPr/>
          </p:nvSpPr>
          <p:spPr bwMode="auto">
            <a:xfrm>
              <a:off x="435" y="3331"/>
              <a:ext cx="2218" cy="862"/>
            </a:xfrm>
            <a:prstGeom prst="rect">
              <a:avLst/>
            </a:prstGeom>
            <a:solidFill>
              <a:srgbClr val="33CCFF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6412" name="Freeform 44"/>
            <p:cNvSpPr>
              <a:spLocks/>
            </p:cNvSpPr>
            <p:nvPr/>
          </p:nvSpPr>
          <p:spPr bwMode="auto">
            <a:xfrm>
              <a:off x="434" y="3022"/>
              <a:ext cx="2216" cy="1176"/>
            </a:xfrm>
            <a:custGeom>
              <a:avLst/>
              <a:gdLst>
                <a:gd name="T0" fmla="*/ 0 w 2216"/>
                <a:gd name="T1" fmla="*/ 8 h 1176"/>
                <a:gd name="T2" fmla="*/ 0 w 2216"/>
                <a:gd name="T3" fmla="*/ 1176 h 1176"/>
                <a:gd name="T4" fmla="*/ 2216 w 2216"/>
                <a:gd name="T5" fmla="*/ 1176 h 1176"/>
                <a:gd name="T6" fmla="*/ 2216 w 2216"/>
                <a:gd name="T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1176">
                  <a:moveTo>
                    <a:pt x="0" y="8"/>
                  </a:moveTo>
                  <a:lnTo>
                    <a:pt x="0" y="1176"/>
                  </a:lnTo>
                  <a:lnTo>
                    <a:pt x="2216" y="1176"/>
                  </a:lnTo>
                  <a:lnTo>
                    <a:pt x="221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533650" y="5897563"/>
            <a:ext cx="431800" cy="701675"/>
            <a:chOff x="2952" y="3627"/>
            <a:chExt cx="272" cy="442"/>
          </a:xfrm>
        </p:grpSpPr>
        <p:sp>
          <p:nvSpPr>
            <p:cNvPr id="186417" name="Oval 49"/>
            <p:cNvSpPr>
              <a:spLocks noChangeAspect="1" noChangeArrowheads="1"/>
            </p:cNvSpPr>
            <p:nvPr/>
          </p:nvSpPr>
          <p:spPr bwMode="auto">
            <a:xfrm flipH="1">
              <a:off x="2971" y="3747"/>
              <a:ext cx="227" cy="22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6418" name="Text Box 50"/>
            <p:cNvSpPr txBox="1">
              <a:spLocks noChangeArrowheads="1"/>
            </p:cNvSpPr>
            <p:nvPr/>
          </p:nvSpPr>
          <p:spPr bwMode="auto">
            <a:xfrm>
              <a:off x="2952" y="3627"/>
              <a:ext cx="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400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grpSp>
        <p:nvGrpSpPr>
          <p:cNvPr id="186420" name="Group 52"/>
          <p:cNvGrpSpPr>
            <a:grpSpLocks/>
          </p:cNvGrpSpPr>
          <p:nvPr/>
        </p:nvGrpSpPr>
        <p:grpSpPr bwMode="auto">
          <a:xfrm>
            <a:off x="1951038" y="5122863"/>
            <a:ext cx="431800" cy="701675"/>
            <a:chOff x="2414" y="3249"/>
            <a:chExt cx="272" cy="442"/>
          </a:xfrm>
        </p:grpSpPr>
        <p:sp>
          <p:nvSpPr>
            <p:cNvPr id="186415" name="Oval 47"/>
            <p:cNvSpPr>
              <a:spLocks noChangeAspect="1" noChangeArrowheads="1"/>
            </p:cNvSpPr>
            <p:nvPr/>
          </p:nvSpPr>
          <p:spPr bwMode="auto">
            <a:xfrm>
              <a:off x="2426" y="3385"/>
              <a:ext cx="227" cy="22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86419" name="Text Box 51"/>
            <p:cNvSpPr txBox="1">
              <a:spLocks noChangeArrowheads="1"/>
            </p:cNvSpPr>
            <p:nvPr/>
          </p:nvSpPr>
          <p:spPr bwMode="auto">
            <a:xfrm>
              <a:off x="2414" y="3249"/>
              <a:ext cx="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400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</a:p>
          </p:txBody>
        </p:sp>
      </p:grpSp>
      <p:sp>
        <p:nvSpPr>
          <p:cNvPr id="1863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588234"/>
            <a:ext cx="9144000" cy="954107"/>
          </a:xfrm>
        </p:spPr>
        <p:txBody>
          <a:bodyPr anchor="t" anchorCtr="0">
            <a:spAutoFit/>
          </a:bodyPr>
          <a:lstStyle/>
          <a:p>
            <a:pPr indent="95250" algn="l">
              <a:buClr>
                <a:srgbClr val="FF3300"/>
              </a:buClr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van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keukenzout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zitten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deeltjes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4410738" y="2866648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+ pool.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0" y="2876828"/>
            <a:ext cx="4466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draad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de e van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0" y="-31002"/>
            <a:ext cx="909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76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48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5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2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19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525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8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 2</a:t>
            </a:r>
            <a:r>
              <a:rPr lang="en-US" altLang="nl-NL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 </a:t>
            </a:r>
            <a:r>
              <a:rPr lang="en-US" altLang="nl-NL" u="sng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u="sng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u="sng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0" y="166879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De +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410" name="Rectangle 42"/>
          <p:cNvSpPr>
            <a:spLocks noChangeArrowheads="1"/>
          </p:cNvSpPr>
          <p:nvPr/>
        </p:nvSpPr>
        <p:spPr bwMode="auto">
          <a:xfrm>
            <a:off x="0" y="2302273"/>
            <a:ext cx="4508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De  -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ionen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1014413" y="3141663"/>
            <a:ext cx="2886075" cy="3167062"/>
            <a:chOff x="1734" y="1979"/>
            <a:chExt cx="1818" cy="1995"/>
          </a:xfrm>
        </p:grpSpPr>
        <p:grpSp>
          <p:nvGrpSpPr>
            <p:cNvPr id="186378" name="Group 10"/>
            <p:cNvGrpSpPr>
              <a:grpSpLocks/>
            </p:cNvGrpSpPr>
            <p:nvPr/>
          </p:nvGrpSpPr>
          <p:grpSpPr bwMode="auto">
            <a:xfrm>
              <a:off x="2256" y="1979"/>
              <a:ext cx="816" cy="679"/>
              <a:chOff x="2256" y="2112"/>
              <a:chExt cx="816" cy="679"/>
            </a:xfrm>
          </p:grpSpPr>
          <p:sp>
            <p:nvSpPr>
              <p:cNvPr id="186379" name="Freeform 11"/>
              <p:cNvSpPr>
                <a:spLocks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380" name="Freeform 12"/>
              <p:cNvSpPr>
                <a:spLocks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381" name="Text Box 13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336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endParaRPr lang="nl-NL" alt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382" name="Text Box 14"/>
              <p:cNvSpPr txBox="1">
                <a:spLocks noChangeArrowheads="1"/>
              </p:cNvSpPr>
              <p:nvPr/>
            </p:nvSpPr>
            <p:spPr bwMode="auto">
              <a:xfrm>
                <a:off x="2736" y="2135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endParaRPr lang="nl-NL" alt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6422" name="Freeform 54"/>
            <p:cNvSpPr>
              <a:spLocks/>
            </p:cNvSpPr>
            <p:nvPr/>
          </p:nvSpPr>
          <p:spPr bwMode="auto">
            <a:xfrm>
              <a:off x="1734" y="2340"/>
              <a:ext cx="861" cy="1634"/>
            </a:xfrm>
            <a:custGeom>
              <a:avLst/>
              <a:gdLst>
                <a:gd name="T0" fmla="*/ 861 w 861"/>
                <a:gd name="T1" fmla="*/ 1 h 1634"/>
                <a:gd name="T2" fmla="*/ 2 w 861"/>
                <a:gd name="T3" fmla="*/ 0 h 1634"/>
                <a:gd name="T4" fmla="*/ 0 w 861"/>
                <a:gd name="T5" fmla="*/ 1634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1" h="1634">
                  <a:moveTo>
                    <a:pt x="861" y="1"/>
                  </a:moveTo>
                  <a:lnTo>
                    <a:pt x="2" y="0"/>
                  </a:lnTo>
                  <a:lnTo>
                    <a:pt x="0" y="163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423" name="Freeform 55"/>
            <p:cNvSpPr>
              <a:spLocks/>
            </p:cNvSpPr>
            <p:nvPr/>
          </p:nvSpPr>
          <p:spPr bwMode="auto">
            <a:xfrm flipH="1">
              <a:off x="2691" y="2340"/>
              <a:ext cx="861" cy="1634"/>
            </a:xfrm>
            <a:custGeom>
              <a:avLst/>
              <a:gdLst>
                <a:gd name="T0" fmla="*/ 861 w 861"/>
                <a:gd name="T1" fmla="*/ 1 h 1634"/>
                <a:gd name="T2" fmla="*/ 2 w 861"/>
                <a:gd name="T3" fmla="*/ 0 h 1634"/>
                <a:gd name="T4" fmla="*/ 0 w 861"/>
                <a:gd name="T5" fmla="*/ 1634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1" h="1634">
                  <a:moveTo>
                    <a:pt x="861" y="1"/>
                  </a:moveTo>
                  <a:lnTo>
                    <a:pt x="2" y="0"/>
                  </a:lnTo>
                  <a:lnTo>
                    <a:pt x="0" y="163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47" name="Group 79"/>
          <p:cNvGrpSpPr>
            <a:grpSpLocks/>
          </p:cNvGrpSpPr>
          <p:nvPr/>
        </p:nvGrpSpPr>
        <p:grpSpPr bwMode="auto">
          <a:xfrm>
            <a:off x="2332036" y="5343520"/>
            <a:ext cx="885824" cy="584200"/>
            <a:chOff x="2602" y="3366"/>
            <a:chExt cx="558" cy="368"/>
          </a:xfrm>
        </p:grpSpPr>
        <p:sp>
          <p:nvSpPr>
            <p:cNvPr id="186400" name="Freeform 32"/>
            <p:cNvSpPr>
              <a:spLocks/>
            </p:cNvSpPr>
            <p:nvPr/>
          </p:nvSpPr>
          <p:spPr bwMode="auto">
            <a:xfrm>
              <a:off x="2602" y="3468"/>
              <a:ext cx="439" cy="2"/>
            </a:xfrm>
            <a:custGeom>
              <a:avLst/>
              <a:gdLst>
                <a:gd name="T0" fmla="*/ 0 w 439"/>
                <a:gd name="T1" fmla="*/ 2 h 2"/>
                <a:gd name="T2" fmla="*/ 439 w 43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9" h="2">
                  <a:moveTo>
                    <a:pt x="0" y="2"/>
                  </a:moveTo>
                  <a:lnTo>
                    <a:pt x="439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27" name="Text Box 59"/>
            <p:cNvSpPr txBox="1">
              <a:spLocks noChangeArrowheads="1"/>
            </p:cNvSpPr>
            <p:nvPr/>
          </p:nvSpPr>
          <p:spPr bwMode="auto">
            <a:xfrm flipH="1">
              <a:off x="2676" y="3366"/>
              <a:ext cx="4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</a:t>
              </a:r>
              <a:r>
                <a:rPr lang="en-US" altLang="nl-NL" sz="3200" baseline="-25000">
                  <a:solidFill>
                    <a:srgbClr val="FF33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+</a:t>
              </a:r>
              <a:endParaRPr lang="nl-NL" altLang="nl-NL" sz="3200" baseline="-25000">
                <a:solidFill>
                  <a:srgbClr val="FF33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48" name="Group 80"/>
          <p:cNvGrpSpPr>
            <a:grpSpLocks/>
          </p:cNvGrpSpPr>
          <p:nvPr/>
        </p:nvGrpSpPr>
        <p:grpSpPr bwMode="auto">
          <a:xfrm>
            <a:off x="1909763" y="6111875"/>
            <a:ext cx="754062" cy="579438"/>
            <a:chOff x="2330" y="3850"/>
            <a:chExt cx="475" cy="365"/>
          </a:xfrm>
        </p:grpSpPr>
        <p:sp>
          <p:nvSpPr>
            <p:cNvPr id="186416" name="Freeform 48"/>
            <p:cNvSpPr>
              <a:spLocks/>
            </p:cNvSpPr>
            <p:nvPr/>
          </p:nvSpPr>
          <p:spPr bwMode="auto">
            <a:xfrm>
              <a:off x="2330" y="3942"/>
              <a:ext cx="415" cy="1"/>
            </a:xfrm>
            <a:custGeom>
              <a:avLst/>
              <a:gdLst>
                <a:gd name="T0" fmla="*/ 415 w 415"/>
                <a:gd name="T1" fmla="*/ 0 h 1"/>
                <a:gd name="T2" fmla="*/ 0 w 41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5" h="1">
                  <a:moveTo>
                    <a:pt x="415" y="0"/>
                  </a:move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428" name="Text Box 60"/>
            <p:cNvSpPr txBox="1">
              <a:spLocks noChangeArrowheads="1"/>
            </p:cNvSpPr>
            <p:nvPr/>
          </p:nvSpPr>
          <p:spPr bwMode="auto">
            <a:xfrm flipH="1">
              <a:off x="2443" y="3850"/>
              <a:ext cx="3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</a:t>
              </a:r>
              <a:r>
                <a:rPr lang="en-US" altLang="nl-NL" sz="3200" baseline="-25000">
                  <a:solidFill>
                    <a:srgbClr val="3333CC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-</a:t>
              </a:r>
              <a:endParaRPr lang="nl-NL" altLang="nl-NL" sz="3200" baseline="-25000">
                <a:solidFill>
                  <a:srgbClr val="3333CC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55" name="Group 87"/>
          <p:cNvGrpSpPr>
            <a:grpSpLocks/>
          </p:cNvGrpSpPr>
          <p:nvPr/>
        </p:nvGrpSpPr>
        <p:grpSpPr bwMode="auto">
          <a:xfrm>
            <a:off x="1173163" y="5875334"/>
            <a:ext cx="457200" cy="584199"/>
            <a:chOff x="1866" y="3701"/>
            <a:chExt cx="288" cy="368"/>
          </a:xfrm>
        </p:grpSpPr>
        <p:sp>
          <p:nvSpPr>
            <p:cNvPr id="186430" name="Freeform 62"/>
            <p:cNvSpPr>
              <a:spLocks/>
            </p:cNvSpPr>
            <p:nvPr/>
          </p:nvSpPr>
          <p:spPr bwMode="auto">
            <a:xfrm>
              <a:off x="1882" y="3701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34" name="Text Box 66"/>
            <p:cNvSpPr txBox="1">
              <a:spLocks noChangeArrowheads="1"/>
            </p:cNvSpPr>
            <p:nvPr/>
          </p:nvSpPr>
          <p:spPr bwMode="auto">
            <a:xfrm flipH="1">
              <a:off x="1866" y="370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59" name="Group 91"/>
          <p:cNvGrpSpPr>
            <a:grpSpLocks/>
          </p:cNvGrpSpPr>
          <p:nvPr/>
        </p:nvGrpSpPr>
        <p:grpSpPr bwMode="auto">
          <a:xfrm>
            <a:off x="3892550" y="3819528"/>
            <a:ext cx="508000" cy="584201"/>
            <a:chOff x="3585" y="2744"/>
            <a:chExt cx="320" cy="368"/>
          </a:xfrm>
        </p:grpSpPr>
        <p:sp>
          <p:nvSpPr>
            <p:cNvPr id="186443" name="Text Box 75"/>
            <p:cNvSpPr txBox="1">
              <a:spLocks noChangeArrowheads="1"/>
            </p:cNvSpPr>
            <p:nvPr/>
          </p:nvSpPr>
          <p:spPr bwMode="auto">
            <a:xfrm>
              <a:off x="3617" y="274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42" name="Freeform 74"/>
            <p:cNvSpPr>
              <a:spLocks/>
            </p:cNvSpPr>
            <p:nvPr/>
          </p:nvSpPr>
          <p:spPr bwMode="auto">
            <a:xfrm rot="5400000" flipH="1">
              <a:off x="3472" y="2894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56" name="Group 88"/>
          <p:cNvGrpSpPr>
            <a:grpSpLocks/>
          </p:cNvGrpSpPr>
          <p:nvPr/>
        </p:nvGrpSpPr>
        <p:grpSpPr bwMode="auto">
          <a:xfrm>
            <a:off x="3324225" y="5876929"/>
            <a:ext cx="457200" cy="584201"/>
            <a:chOff x="1866" y="3701"/>
            <a:chExt cx="288" cy="368"/>
          </a:xfrm>
        </p:grpSpPr>
        <p:sp>
          <p:nvSpPr>
            <p:cNvPr id="186457" name="Freeform 89"/>
            <p:cNvSpPr>
              <a:spLocks/>
            </p:cNvSpPr>
            <p:nvPr/>
          </p:nvSpPr>
          <p:spPr bwMode="auto">
            <a:xfrm>
              <a:off x="1882" y="3701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58" name="Text Box 90"/>
            <p:cNvSpPr txBox="1">
              <a:spLocks noChangeArrowheads="1"/>
            </p:cNvSpPr>
            <p:nvPr/>
          </p:nvSpPr>
          <p:spPr bwMode="auto">
            <a:xfrm flipH="1">
              <a:off x="1866" y="370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67" name="Group 99"/>
          <p:cNvGrpSpPr>
            <a:grpSpLocks/>
          </p:cNvGrpSpPr>
          <p:nvPr/>
        </p:nvGrpSpPr>
        <p:grpSpPr bwMode="auto">
          <a:xfrm>
            <a:off x="1014413" y="4359278"/>
            <a:ext cx="466725" cy="584201"/>
            <a:chOff x="1767" y="2627"/>
            <a:chExt cx="294" cy="368"/>
          </a:xfrm>
        </p:grpSpPr>
        <p:sp>
          <p:nvSpPr>
            <p:cNvPr id="186464" name="Text Box 96"/>
            <p:cNvSpPr txBox="1">
              <a:spLocks noChangeArrowheads="1"/>
            </p:cNvSpPr>
            <p:nvPr/>
          </p:nvSpPr>
          <p:spPr bwMode="auto">
            <a:xfrm>
              <a:off x="1773" y="2627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I</a:t>
              </a:r>
              <a:endParaRPr lang="nl-NL" altLang="nl-NL" sz="320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65" name="Freeform 97"/>
            <p:cNvSpPr>
              <a:spLocks/>
            </p:cNvSpPr>
            <p:nvPr/>
          </p:nvSpPr>
          <p:spPr bwMode="auto">
            <a:xfrm rot="16200000" flipH="1" flipV="1">
              <a:off x="1654" y="2812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75" name="Group 107"/>
          <p:cNvGrpSpPr>
            <a:grpSpLocks/>
          </p:cNvGrpSpPr>
          <p:nvPr/>
        </p:nvGrpSpPr>
        <p:grpSpPr bwMode="auto">
          <a:xfrm>
            <a:off x="625475" y="3797303"/>
            <a:ext cx="457200" cy="584201"/>
            <a:chOff x="1525" y="2392"/>
            <a:chExt cx="288" cy="368"/>
          </a:xfrm>
        </p:grpSpPr>
        <p:sp>
          <p:nvSpPr>
            <p:cNvPr id="186469" name="Text Box 101"/>
            <p:cNvSpPr txBox="1">
              <a:spLocks noChangeArrowheads="1"/>
            </p:cNvSpPr>
            <p:nvPr/>
          </p:nvSpPr>
          <p:spPr bwMode="auto">
            <a:xfrm>
              <a:off x="1525" y="239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70" name="Freeform 102"/>
            <p:cNvSpPr>
              <a:spLocks/>
            </p:cNvSpPr>
            <p:nvPr/>
          </p:nvSpPr>
          <p:spPr bwMode="auto">
            <a:xfrm rot="5400000" flipH="1">
              <a:off x="1660" y="2542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474" name="Group 106"/>
          <p:cNvGrpSpPr>
            <a:grpSpLocks/>
          </p:cNvGrpSpPr>
          <p:nvPr/>
        </p:nvGrpSpPr>
        <p:grpSpPr bwMode="auto">
          <a:xfrm>
            <a:off x="3502025" y="4352928"/>
            <a:ext cx="457200" cy="584201"/>
            <a:chOff x="4127" y="2614"/>
            <a:chExt cx="288" cy="368"/>
          </a:xfrm>
        </p:grpSpPr>
        <p:sp>
          <p:nvSpPr>
            <p:cNvPr id="186472" name="Text Box 104"/>
            <p:cNvSpPr txBox="1">
              <a:spLocks noChangeArrowheads="1"/>
            </p:cNvSpPr>
            <p:nvPr/>
          </p:nvSpPr>
          <p:spPr bwMode="auto">
            <a:xfrm>
              <a:off x="4127" y="261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473" name="Freeform 105"/>
            <p:cNvSpPr>
              <a:spLocks/>
            </p:cNvSpPr>
            <p:nvPr/>
          </p:nvSpPr>
          <p:spPr bwMode="auto">
            <a:xfrm rot="16200000" flipH="1" flipV="1">
              <a:off x="4264" y="2799"/>
              <a:ext cx="227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8339392" y="6551778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ctieknop: Verder of Volgende 5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4100141" y="1668793"/>
            <a:ext cx="2334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- pool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3585019" y="2302273"/>
            <a:ext cx="2334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+ pool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329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8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8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8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"/>
                                        <p:tgtEl>
                                          <p:spTgt spid="18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7" grpId="0" animBg="1" autoUpdateAnimBg="0"/>
      <p:bldP spid="186450" grpId="0" animBg="1" autoUpdateAnimBg="0"/>
      <p:bldP spid="186387" grpId="0" autoUpdateAnimBg="0"/>
      <p:bldP spid="186386" grpId="0" autoUpdateAnimBg="0"/>
      <p:bldP spid="186388" grpId="0" autoUpdateAnimBg="0"/>
      <p:bldP spid="186389" grpId="0" autoUpdateAnimBg="0"/>
      <p:bldP spid="186390" grpId="0" autoUpdateAnimBg="0"/>
      <p:bldP spid="186410" grpId="0" autoUpdateAnimBg="0"/>
      <p:bldP spid="58" grpId="0" autoUpdateAnimBg="0"/>
      <p:bldP spid="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2" name="Picture 10" descr="stromkrei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17" y="482601"/>
            <a:ext cx="5645158" cy="4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-5610" y="5633177"/>
            <a:ext cx="1979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open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496852" y="5638113"/>
            <a:ext cx="763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meteen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stil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stroomkring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1/3: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Open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stroomkring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 Dan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geen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6394451" y="5566378"/>
            <a:ext cx="1809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50825" y="1173601"/>
            <a:ext cx="2663825" cy="1584325"/>
          </a:xfrm>
          <a:prstGeom prst="wedgeRoundRectCallout">
            <a:avLst>
              <a:gd name="adj1" fmla="val 156974"/>
              <a:gd name="adj2" fmla="val 16723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Batterij pompt </a:t>
            </a:r>
            <a:r>
              <a:rPr lang="nl-NL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electronen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van de – naar de + pool.</a:t>
            </a:r>
          </a:p>
        </p:txBody>
      </p:sp>
      <p:grpSp>
        <p:nvGrpSpPr>
          <p:cNvPr id="100368" name="Group 16"/>
          <p:cNvGrpSpPr>
            <a:grpSpLocks/>
          </p:cNvGrpSpPr>
          <p:nvPr/>
        </p:nvGrpSpPr>
        <p:grpSpPr bwMode="auto">
          <a:xfrm>
            <a:off x="3925888" y="4019553"/>
            <a:ext cx="1368425" cy="584201"/>
            <a:chOff x="2245" y="2568"/>
            <a:chExt cx="862" cy="368"/>
          </a:xfrm>
        </p:grpSpPr>
        <p:sp>
          <p:nvSpPr>
            <p:cNvPr id="100366" name="Line 14"/>
            <p:cNvSpPr>
              <a:spLocks noChangeShapeType="1"/>
            </p:cNvSpPr>
            <p:nvPr/>
          </p:nvSpPr>
          <p:spPr bwMode="auto">
            <a:xfrm flipH="1">
              <a:off x="2245" y="2886"/>
              <a:ext cx="86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auto">
            <a:xfrm>
              <a:off x="2517" y="2568"/>
              <a:ext cx="3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>
                  <a:solidFill>
                    <a:srgbClr val="FF33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</a:p>
          </p:txBody>
        </p:sp>
      </p:grp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250825" y="981075"/>
            <a:ext cx="2592388" cy="1439863"/>
          </a:xfrm>
          <a:prstGeom prst="wedgeRoundRectCallout">
            <a:avLst>
              <a:gd name="adj1" fmla="val 93296"/>
              <a:gd name="adj2" fmla="val 19101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Stroom </a:t>
            </a:r>
            <a:r>
              <a:rPr lang="nl-NL" altLang="nl-NL" sz="240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 loopt van de + naar de – pool.</a:t>
            </a: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3838904" y="1701006"/>
            <a:ext cx="4932288" cy="1800671"/>
          </a:xfrm>
          <a:prstGeom prst="wedgeRoundRectCallout">
            <a:avLst>
              <a:gd name="adj1" fmla="val 15939"/>
              <a:gd name="adj2" fmla="val 1013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De snelheid van de elektronen is hoogstens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0,1 mm/s!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Toch 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brandt de lamp meteen als de schakelaar dicht gaat!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6813550" y="266700"/>
            <a:ext cx="5032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-5610" y="6227654"/>
            <a:ext cx="2339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dicht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1438275" y="6227654"/>
            <a:ext cx="575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bewegen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tegelijkertijd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6871307" y="6227654"/>
            <a:ext cx="1944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-5611" y="5038700"/>
            <a:ext cx="9114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elektronen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zitten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overal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err="1" smtClean="0">
                <a:latin typeface="Arial" panose="020B0604020202020204" pitchFamily="34" charset="0"/>
                <a:cs typeface="Arial" panose="020B0604020202020204" pitchFamily="34" charset="0"/>
              </a:rPr>
              <a:t>metaaldraad</a:t>
            </a:r>
            <a:r>
              <a:rPr lang="en-US" altLang="nl-NL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635500" y="501650"/>
            <a:ext cx="5032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6034171" y="4048563"/>
            <a:ext cx="1368425" cy="584201"/>
            <a:chOff x="2255" y="2568"/>
            <a:chExt cx="862" cy="368"/>
          </a:xfrm>
        </p:grpSpPr>
        <p:sp>
          <p:nvSpPr>
            <p:cNvPr id="25" name="Line 14"/>
            <p:cNvSpPr>
              <a:spLocks noChangeShapeType="1"/>
            </p:cNvSpPr>
            <p:nvPr/>
          </p:nvSpPr>
          <p:spPr bwMode="auto">
            <a:xfrm rot="10800000" flipH="1">
              <a:off x="2255" y="2886"/>
              <a:ext cx="862" cy="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517" y="2568"/>
              <a:ext cx="3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smtClean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endParaRPr lang="nl-NL" altLang="nl-NL" sz="320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39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61" grpId="0" autoUpdateAnimBg="0"/>
      <p:bldP spid="100364" grpId="0" autoUpdateAnimBg="0"/>
      <p:bldP spid="100365" grpId="0" animBg="1"/>
      <p:bldP spid="100369" grpId="0" animBg="1"/>
      <p:bldP spid="100370" grpId="0" animBg="1"/>
      <p:bldP spid="100371" grpId="0" autoUpdateAnimBg="0"/>
      <p:bldP spid="100372" grpId="0" autoUpdateAnimBg="0"/>
      <p:bldP spid="100373" grpId="0" autoUpdateAnimBg="0"/>
      <p:bldP spid="100374" grpId="0" autoUpdateAnimBg="0"/>
      <p:bldP spid="100375" grpId="0" autoUpdateAnimBg="0"/>
      <p:bldP spid="100376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12906</TotalTime>
  <Words>6248</Words>
  <Application>Microsoft Office PowerPoint</Application>
  <PresentationFormat>Diavoorstelling (4:3)</PresentationFormat>
  <Paragraphs>1249</Paragraphs>
  <Slides>65</Slides>
  <Notes>54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67" baseType="lpstr">
      <vt:lpstr>Standaardontwerp</vt:lpstr>
      <vt:lpstr>Grafiek</vt:lpstr>
      <vt:lpstr>Elektriciteit</vt:lpstr>
      <vt:lpstr>Spanningsbronnen 1/2</vt:lpstr>
      <vt:lpstr>Spanningsbronnen 2/2: batterijen in serie.</vt:lpstr>
      <vt:lpstr>Atoombouw 1/2: Het koperatoom.</vt:lpstr>
      <vt:lpstr>Atoombouw 2/2: vrije elektronen.</vt:lpstr>
      <vt:lpstr>Statische elektriciteit.</vt:lpstr>
      <vt:lpstr>Afspraak: I loopt van de</vt:lpstr>
      <vt:lpstr>In een oplossing (bijv. van keukenzout) zitten + en – deeltjes (ionen).</vt:lpstr>
      <vt:lpstr>De stroomkring 1/3: Open stroomkring? Dan geen stroom.</vt:lpstr>
      <vt:lpstr>De stroomkring 2/3: bij schrikdraad.</vt:lpstr>
      <vt:lpstr>De stroomkring 3/3: De eisen aan schrikdraad.</vt:lpstr>
      <vt:lpstr>Elektrische lading, stroomsterkte en spanning: 1/2.</vt:lpstr>
      <vt:lpstr>Elektrische lading, spanning en stroomsterkte: 2/2.</vt:lpstr>
      <vt:lpstr>Hoe meet je U en I?</vt:lpstr>
      <vt:lpstr>Hoe maak je een schakeling?</vt:lpstr>
      <vt:lpstr>De wet van Ohm 1/2: De waarnemingen.</vt:lpstr>
      <vt:lpstr>De wet van Ohm 2/2: De theorie.</vt:lpstr>
      <vt:lpstr>Hoe ziet een weerstand er uit?</vt:lpstr>
      <vt:lpstr>De weerstand van een draad: theorie 1/5.</vt:lpstr>
      <vt:lpstr>De weerstand van een draad 2/5: De eenheid van soortelijke weerstand ρ</vt:lpstr>
      <vt:lpstr>De weerstand R van een draad 3/5: voorbeeld.</vt:lpstr>
      <vt:lpstr>De weerstand van een draad 4/5: De regelbare weerstand.</vt:lpstr>
      <vt:lpstr>De weerstand van een draad 5/5:  Afbeeldingen regelbare weerstand.</vt:lpstr>
      <vt:lpstr>Weerstand en temperatuur: Drie typen weerstanden. 1/6</vt:lpstr>
      <vt:lpstr>Waarom neemt de weerstand toe bij metalen? 2/6</vt:lpstr>
      <vt:lpstr>Geleiding in een metaal (PTC). 3/6</vt:lpstr>
      <vt:lpstr>Waarom neemt de weerstand af bij halfgeleiders (NTC)? 4/6</vt:lpstr>
      <vt:lpstr>Geleiding in halfgeleider. 5/6</vt:lpstr>
      <vt:lpstr>I-U grafieken van PTC, NTC en Ohmse weerstand. 6/6</vt:lpstr>
      <vt:lpstr>Overeenkomst CV en stroomkring. </vt:lpstr>
      <vt:lpstr>Serieschakeling 1/4 de theorie.</vt:lpstr>
      <vt:lpstr>Serieschakeling voorbeeld 2/4.</vt:lpstr>
      <vt:lpstr>Serieschakeling 3/4. Het nachtlampje.</vt:lpstr>
      <vt:lpstr>Serieschakeling 4/4. De spanningsdeler.</vt:lpstr>
      <vt:lpstr>Parallelschakeling1/2: de theorie.</vt:lpstr>
      <vt:lpstr>Parallelschakeling 2/2: een voorbeeld.</vt:lpstr>
      <vt:lpstr>Gemengde schakeling 1/2: een voorbeeld.</vt:lpstr>
      <vt:lpstr>Gemengde schakeling 2/2: een voorbeeld.. Twee 6,0 V fietslampjes op 11,5 V aansluiten.</vt:lpstr>
      <vt:lpstr>De stroomwet van Kirchhoff 1/2: Theorie.</vt:lpstr>
      <vt:lpstr>De stroomwet van Kirchhoff 1/2: Een voorbeeld.</vt:lpstr>
      <vt:lpstr>De spanningswet van Kirchhoff 1/ 2: Theorie.</vt:lpstr>
      <vt:lpstr>De spanningswet van Kirchhoff 2/2: Een voorbeeld.</vt:lpstr>
      <vt:lpstr>Energie en vermogen 1/3.</vt:lpstr>
      <vt:lpstr>Energie en vermogen 2/3: Hoe lang gaat een batterij mee?  </vt:lpstr>
      <vt:lpstr>Energie en vermogen 3/3. Energiekosten.</vt:lpstr>
      <vt:lpstr>Energie en vermogen 3/3. De capaciteit van een batterij.</vt:lpstr>
      <vt:lpstr>De huisinstallatie 1/11: Moderne meterkast.</vt:lpstr>
      <vt:lpstr>De huisinstallatie 2/11: Oude meterkast (model).</vt:lpstr>
      <vt:lpstr>De huisinstallatie 3/11: Zekeringen.</vt:lpstr>
      <vt:lpstr>De huisinstallatie 4/11: Stekkers en snoeren.</vt:lpstr>
      <vt:lpstr>De huisinstallatie 5/11: De onderdelen.</vt:lpstr>
      <vt:lpstr>De huisinstallatie 6/11: Overbelasting</vt:lpstr>
      <vt:lpstr>De huisinstallatie 7/11: Kortsluiting.</vt:lpstr>
      <vt:lpstr>De huisinstallatie 8/11: De aardlekschakelaar.</vt:lpstr>
      <vt:lpstr>De huisinstallatie 9/11: De aardleiding.</vt:lpstr>
      <vt:lpstr>De huisinstallatie 10/11: de aardlekschakelaar</vt:lpstr>
      <vt:lpstr>De huisinstallatie 11/11: De aardlekschakelaar.</vt:lpstr>
      <vt:lpstr>Driefasenstroom (krachtstroom) 1/4.</vt:lpstr>
      <vt:lpstr>Driefasenstroom (krachtstroom) 2/4.</vt:lpstr>
      <vt:lpstr>Driefasenstroom (krachtstroom) 3/4.</vt:lpstr>
      <vt:lpstr>Driefasenstroom (krachtstroom) 4/4.</vt:lpstr>
      <vt:lpstr>De snelheid van elektronen 1/2.</vt:lpstr>
      <vt:lpstr>Snelheid van elektronen (in een stofzuigersnoer) 2/2.</vt:lpstr>
      <vt:lpstr>Formules BINAS Tabel 35D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Electrische stroom</dc:title>
  <dc:creator>agtijmensen</dc:creator>
  <cp:lastModifiedBy>Ton&amp;Els</cp:lastModifiedBy>
  <cp:revision>497</cp:revision>
  <dcterms:created xsi:type="dcterms:W3CDTF">2018-10-17T19:20:39Z</dcterms:created>
  <dcterms:modified xsi:type="dcterms:W3CDTF">2021-07-09T10:56:33Z</dcterms:modified>
</cp:coreProperties>
</file>