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CE21D-50DE-4096-947A-5620117C49C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F8955-E9E5-4064-9CCA-C6A9DD3D0464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25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9E7F5-1A72-4F1C-8B7D-23CBFC507D11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2400E-7364-41E1-A9A4-50F969D8878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06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944D8-11A5-47D8-8627-68E14C896AB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3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8867F-7D06-4DD1-940C-B52FE756B5F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6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A3377-A691-4C41-92EF-51CD0991D50C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5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B792A-A147-4249-8962-2DAC5F3FA71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0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E7EE4-24DA-46E6-BB75-B3E3474363B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9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A41F6-3C39-4FF6-8E65-F1C6083A6159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3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C1CB5-A809-4174-8D69-0C260C95B39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7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FABF4A-B940-47EE-914D-EFCD4D9414F7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5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tijmensen.n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ttering.edu/~drussell/Demos/doppler/doppler.html" TargetMode="External"/><Relationship Id="rId2" Type="http://schemas.openxmlformats.org/officeDocument/2006/relationships/hyperlink" Target="http://www.kettering.edu/~drusel/Demos/doppler/doppler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Website%20Vlietland%20College%20-%20Natuurkunde\video\dop_s.av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00113"/>
          </a:xfrm>
        </p:spPr>
        <p:txBody>
          <a:bodyPr/>
          <a:lstStyle/>
          <a:p>
            <a:pPr algn="l"/>
            <a:r>
              <a:rPr lang="en-US" altLang="nl-NL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Dopplereffect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425700"/>
            <a:ext cx="8305800" cy="685800"/>
          </a:xfrm>
        </p:spPr>
        <p:txBody>
          <a:bodyPr/>
          <a:lstStyle/>
          <a:p>
            <a:pPr marL="609600" indent="-609600" algn="l"/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Bewegende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bron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supersoon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4000" b="1" dirty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 algn="l"/>
            <a:endParaRPr lang="nl-NL" altLang="nl-N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838200" y="3206750"/>
            <a:ext cx="830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Frequentie en intensiteit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/>
              </a:rPr>
              <a:t>www.agtijmensen.nl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827088" y="871538"/>
            <a:ext cx="6858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Bewegende bron (subsoon)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827088" y="1663700"/>
            <a:ext cx="83169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Geluidsbarri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è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</a:t>
            </a:r>
            <a:endParaRPr lang="nl-NL" altLang="nl-NL" sz="4000" b="1" dirty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838200" y="4056063"/>
            <a:ext cx="830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Twee simulaties (één met geluid)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857250" y="5645150"/>
            <a:ext cx="830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sz="4000" b="1" dirty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838200" y="4878388"/>
            <a:ext cx="8305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Dopplereffect bij licht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99496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 advAuto="1000"/>
      <p:bldP spid="38916" grpId="0" autoUpdateAnimBg="0"/>
      <p:bldP spid="38919" grpId="0" build="p" autoUpdateAnimBg="0" advAuto="1000"/>
      <p:bldP spid="38920" grpId="0" build="p" autoUpdateAnimBg="0" advAuto="1000"/>
      <p:bldP spid="38923" grpId="0" autoUpdateAnimBg="0"/>
      <p:bldP spid="38924" grpId="0" autoUpdateAnimBg="0"/>
      <p:bldP spid="3892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nl-NL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Simulatie </a:t>
            </a:r>
            <a:r>
              <a:rPr lang="nl-NL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bewegende </a:t>
            </a:r>
            <a:r>
              <a:rPr lang="nl-NL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trillingsbron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916238" y="3213100"/>
            <a:ext cx="3389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</a:rPr>
              <a:t>Klik op bovenstaande link</a:t>
            </a:r>
          </a:p>
        </p:txBody>
      </p:sp>
    </p:spTree>
    <p:extLst>
      <p:ext uri="{BB962C8B-B14F-4D97-AF65-F5344CB8AC3E}">
        <p14:creationId xmlns:p14="http://schemas.microsoft.com/office/powerpoint/2010/main" val="194753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8575" y="5475288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naderen: f</a:t>
            </a:r>
            <a:r>
              <a:rPr lang="en-US" altLang="nl-NL" sz="32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 .  f</a:t>
            </a:r>
            <a:r>
              <a:rPr lang="en-US" altLang="nl-NL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dus gebruik je v/(v  . . v</a:t>
            </a:r>
            <a:r>
              <a:rPr lang="en-US" altLang="nl-NL" sz="32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42863" y="1844675"/>
            <a:ext cx="655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sz="32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waargenomen frequentie in Hz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graphicFrame>
        <p:nvGraphicFramePr>
          <p:cNvPr id="35874" name="Object 34"/>
          <p:cNvGraphicFramePr>
            <a:graphicFrameLocks noChangeAspect="1"/>
          </p:cNvGraphicFramePr>
          <p:nvPr/>
        </p:nvGraphicFramePr>
        <p:xfrm>
          <a:off x="187325" y="44450"/>
          <a:ext cx="4092575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ergelijking" r:id="rId3" imgW="1346040" imgH="672840" progId="Equation.3">
                  <p:embed/>
                </p:oleObj>
              </mc:Choice>
              <mc:Fallback>
                <p:oleObj name="Vergelijking" r:id="rId3" imgW="1346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44450"/>
                        <a:ext cx="4092575" cy="204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28575" y="2636838"/>
            <a:ext cx="86407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sz="32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frequentie die bron uitzendt in Hz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28575" y="3357563"/>
            <a:ext cx="86407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= snelheid van de (geluids)golf in m/s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42863" y="4076700"/>
            <a:ext cx="86407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sz="32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snelheid van de geluidsbron in m/s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5878" name="Rectangle 38"/>
          <p:cNvSpPr>
            <a:spLocks noChangeArrowheads="1"/>
          </p:cNvSpPr>
          <p:nvPr/>
        </p:nvSpPr>
        <p:spPr bwMode="auto">
          <a:xfrm>
            <a:off x="34925" y="6049963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verwijderen: f</a:t>
            </a:r>
            <a:r>
              <a:rPr lang="en-US" altLang="nl-NL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 .  f</a:t>
            </a:r>
            <a:r>
              <a:rPr lang="en-US" altLang="nl-NL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dus gebruik je v/(v . .  v</a:t>
            </a:r>
            <a:r>
              <a:rPr lang="en-US" altLang="nl-NL" sz="32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2782888" y="5586413"/>
            <a:ext cx="431800" cy="57943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latin typeface="Comic Sans MS" pitchFamily="66" charset="0"/>
              </a:rPr>
              <a:t>&gt;</a:t>
            </a:r>
            <a:endParaRPr lang="nl-NL" altLang="nl-NL" sz="32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7637463" y="6162675"/>
            <a:ext cx="546100" cy="57943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latin typeface="Comic Sans MS" pitchFamily="66" charset="0"/>
              </a:rPr>
              <a:t>+</a:t>
            </a:r>
            <a:endParaRPr lang="nl-NL" altLang="nl-NL" sz="32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3417888" y="6148388"/>
            <a:ext cx="431800" cy="57943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latin typeface="Comic Sans MS" pitchFamily="66" charset="0"/>
              </a:rPr>
              <a:t>&lt;</a:t>
            </a:r>
            <a:endParaRPr lang="nl-NL" altLang="nl-NL" sz="32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7034213" y="5583238"/>
            <a:ext cx="473075" cy="57943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latin typeface="Comic Sans MS" pitchFamily="66" charset="0"/>
              </a:rPr>
              <a:t>-</a:t>
            </a:r>
            <a:endParaRPr lang="nl-NL" altLang="nl-NL" sz="32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884" name="Rectangle 44"/>
          <p:cNvSpPr>
            <a:spLocks noChangeArrowheads="1"/>
          </p:cNvSpPr>
          <p:nvPr/>
        </p:nvSpPr>
        <p:spPr bwMode="auto">
          <a:xfrm>
            <a:off x="34925" y="4687888"/>
            <a:ext cx="86407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langs de lijn bron-waarnemer!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927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 autoUpdateAnimBg="0"/>
      <p:bldP spid="35869" grpId="0" autoUpdateAnimBg="0"/>
      <p:bldP spid="35875" grpId="0" autoUpdateAnimBg="0"/>
      <p:bldP spid="35876" grpId="0" autoUpdateAnimBg="0"/>
      <p:bldP spid="35877" grpId="0" autoUpdateAnimBg="0"/>
      <p:bldP spid="35878" grpId="0" autoUpdateAnimBg="0"/>
      <p:bldP spid="35879" grpId="0" animBg="1" autoUpdateAnimBg="0"/>
      <p:bldP spid="35880" grpId="0" animBg="1" autoUpdateAnimBg="0"/>
      <p:bldP spid="35881" grpId="0" animBg="1" autoUpdateAnimBg="0"/>
      <p:bldP spid="35882" grpId="0" animBg="1" autoUpdateAnimBg="0"/>
      <p:bldP spid="358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87325" y="44450"/>
          <a:ext cx="31654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Vergelijking" r:id="rId4" imgW="1346040" imgH="672840" progId="Equation.3">
                  <p:embed/>
                </p:oleObj>
              </mc:Choice>
              <mc:Fallback>
                <p:oleObj name="Vergelijking" r:id="rId4" imgW="1346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44450"/>
                        <a:ext cx="3165475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733800" y="0"/>
            <a:ext cx="5410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Geg.: f</a:t>
            </a:r>
            <a:r>
              <a:rPr lang="en-US" altLang="nl-NL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1,00 kHz,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v = 340m/s, v</a:t>
            </a:r>
            <a:r>
              <a:rPr lang="en-US" altLang="nl-NL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40,0 m/s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Gevr.: f</a:t>
            </a:r>
            <a:r>
              <a:rPr lang="en-US" altLang="nl-NL" sz="32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endParaRPr lang="nl-NL" altLang="nl-NL" sz="3200" b="1" baseline="-2500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6909" name="Group 45"/>
          <p:cNvGrpSpPr>
            <a:grpSpLocks/>
          </p:cNvGrpSpPr>
          <p:nvPr/>
        </p:nvGrpSpPr>
        <p:grpSpPr bwMode="auto">
          <a:xfrm>
            <a:off x="9191625" y="3692525"/>
            <a:ext cx="1366838" cy="519113"/>
            <a:chOff x="295" y="2477"/>
            <a:chExt cx="861" cy="327"/>
          </a:xfrm>
        </p:grpSpPr>
        <p:sp>
          <p:nvSpPr>
            <p:cNvPr id="36879" name="Freeform 15"/>
            <p:cNvSpPr>
              <a:spLocks/>
            </p:cNvSpPr>
            <p:nvPr/>
          </p:nvSpPr>
          <p:spPr bwMode="auto">
            <a:xfrm>
              <a:off x="295" y="2477"/>
              <a:ext cx="861" cy="317"/>
            </a:xfrm>
            <a:custGeom>
              <a:avLst/>
              <a:gdLst>
                <a:gd name="T0" fmla="*/ 0 w 861"/>
                <a:gd name="T1" fmla="*/ 317 h 317"/>
                <a:gd name="T2" fmla="*/ 0 w 861"/>
                <a:gd name="T3" fmla="*/ 0 h 317"/>
                <a:gd name="T4" fmla="*/ 680 w 861"/>
                <a:gd name="T5" fmla="*/ 0 h 317"/>
                <a:gd name="T6" fmla="*/ 680 w 861"/>
                <a:gd name="T7" fmla="*/ 136 h 317"/>
                <a:gd name="T8" fmla="*/ 861 w 861"/>
                <a:gd name="T9" fmla="*/ 136 h 317"/>
                <a:gd name="T10" fmla="*/ 861 w 861"/>
                <a:gd name="T11" fmla="*/ 317 h 317"/>
                <a:gd name="T12" fmla="*/ 0 w 861"/>
                <a:gd name="T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317">
                  <a:moveTo>
                    <a:pt x="0" y="317"/>
                  </a:moveTo>
                  <a:lnTo>
                    <a:pt x="0" y="0"/>
                  </a:lnTo>
                  <a:lnTo>
                    <a:pt x="680" y="0"/>
                  </a:lnTo>
                  <a:lnTo>
                    <a:pt x="680" y="136"/>
                  </a:lnTo>
                  <a:lnTo>
                    <a:pt x="861" y="136"/>
                  </a:lnTo>
                  <a:lnTo>
                    <a:pt x="861" y="317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880" name="Oval 16"/>
            <p:cNvSpPr>
              <a:spLocks noChangeAspect="1" noChangeArrowheads="1"/>
            </p:cNvSpPr>
            <p:nvPr/>
          </p:nvSpPr>
          <p:spPr bwMode="auto">
            <a:xfrm>
              <a:off x="340" y="27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881" name="Oval 17"/>
            <p:cNvSpPr>
              <a:spLocks noChangeAspect="1" noChangeArrowheads="1"/>
            </p:cNvSpPr>
            <p:nvPr/>
          </p:nvSpPr>
          <p:spPr bwMode="auto">
            <a:xfrm>
              <a:off x="975" y="27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6914" name="Group 50"/>
          <p:cNvGrpSpPr>
            <a:grpSpLocks/>
          </p:cNvGrpSpPr>
          <p:nvPr/>
        </p:nvGrpSpPr>
        <p:grpSpPr bwMode="auto">
          <a:xfrm>
            <a:off x="250825" y="3762375"/>
            <a:ext cx="8642350" cy="504825"/>
            <a:chOff x="158" y="2370"/>
            <a:chExt cx="5444" cy="318"/>
          </a:xfrm>
        </p:grpSpPr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158" y="2688"/>
              <a:ext cx="5444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2517" y="2370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400">
                  <a:solidFill>
                    <a:srgbClr val="000000"/>
                  </a:solidFill>
                </a:rPr>
                <a:t>Jij</a:t>
              </a:r>
              <a:endParaRPr lang="nl-NL" alt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42863" y="1828800"/>
            <a:ext cx="186213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Naderen: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28575" y="2490788"/>
            <a:ext cx="2562225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Verwijderen: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94" name="Line 30"/>
          <p:cNvSpPr>
            <a:spLocks noChangeShapeType="1"/>
          </p:cNvSpPr>
          <p:nvPr/>
        </p:nvSpPr>
        <p:spPr bwMode="auto">
          <a:xfrm flipH="1">
            <a:off x="468313" y="5235575"/>
            <a:ext cx="38163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6895" name="Freeform 31"/>
          <p:cNvSpPr>
            <a:spLocks/>
          </p:cNvSpPr>
          <p:nvPr/>
        </p:nvSpPr>
        <p:spPr bwMode="auto">
          <a:xfrm>
            <a:off x="4284663" y="5565775"/>
            <a:ext cx="4511675" cy="1588"/>
          </a:xfrm>
          <a:custGeom>
            <a:avLst/>
            <a:gdLst>
              <a:gd name="T0" fmla="*/ 0 w 2842"/>
              <a:gd name="T1" fmla="*/ 1 h 1"/>
              <a:gd name="T2" fmla="*/ 2842 w 2842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42" h="1">
                <a:moveTo>
                  <a:pt x="0" y="1"/>
                </a:moveTo>
                <a:lnTo>
                  <a:pt x="2842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36908" name="Group 44"/>
          <p:cNvGrpSpPr>
            <a:grpSpLocks/>
          </p:cNvGrpSpPr>
          <p:nvPr/>
        </p:nvGrpSpPr>
        <p:grpSpPr bwMode="auto">
          <a:xfrm>
            <a:off x="1071563" y="3706813"/>
            <a:ext cx="1366837" cy="519112"/>
            <a:chOff x="431" y="2613"/>
            <a:chExt cx="861" cy="327"/>
          </a:xfrm>
        </p:grpSpPr>
        <p:sp>
          <p:nvSpPr>
            <p:cNvPr id="36904" name="Freeform 40"/>
            <p:cNvSpPr>
              <a:spLocks/>
            </p:cNvSpPr>
            <p:nvPr/>
          </p:nvSpPr>
          <p:spPr bwMode="auto">
            <a:xfrm>
              <a:off x="431" y="2613"/>
              <a:ext cx="861" cy="317"/>
            </a:xfrm>
            <a:custGeom>
              <a:avLst/>
              <a:gdLst>
                <a:gd name="T0" fmla="*/ 0 w 861"/>
                <a:gd name="T1" fmla="*/ 317 h 317"/>
                <a:gd name="T2" fmla="*/ 0 w 861"/>
                <a:gd name="T3" fmla="*/ 0 h 317"/>
                <a:gd name="T4" fmla="*/ 680 w 861"/>
                <a:gd name="T5" fmla="*/ 0 h 317"/>
                <a:gd name="T6" fmla="*/ 680 w 861"/>
                <a:gd name="T7" fmla="*/ 136 h 317"/>
                <a:gd name="T8" fmla="*/ 861 w 861"/>
                <a:gd name="T9" fmla="*/ 136 h 317"/>
                <a:gd name="T10" fmla="*/ 861 w 861"/>
                <a:gd name="T11" fmla="*/ 317 h 317"/>
                <a:gd name="T12" fmla="*/ 0 w 861"/>
                <a:gd name="T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317">
                  <a:moveTo>
                    <a:pt x="0" y="317"/>
                  </a:moveTo>
                  <a:lnTo>
                    <a:pt x="0" y="0"/>
                  </a:lnTo>
                  <a:lnTo>
                    <a:pt x="680" y="0"/>
                  </a:lnTo>
                  <a:lnTo>
                    <a:pt x="680" y="136"/>
                  </a:lnTo>
                  <a:lnTo>
                    <a:pt x="861" y="136"/>
                  </a:lnTo>
                  <a:lnTo>
                    <a:pt x="861" y="317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905" name="Oval 41"/>
            <p:cNvSpPr>
              <a:spLocks noChangeAspect="1" noChangeArrowheads="1"/>
            </p:cNvSpPr>
            <p:nvPr/>
          </p:nvSpPr>
          <p:spPr bwMode="auto">
            <a:xfrm>
              <a:off x="476" y="2849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906" name="Oval 42"/>
            <p:cNvSpPr>
              <a:spLocks noChangeAspect="1" noChangeArrowheads="1"/>
            </p:cNvSpPr>
            <p:nvPr/>
          </p:nvSpPr>
          <p:spPr bwMode="auto">
            <a:xfrm>
              <a:off x="1111" y="2849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6910" name="Group 46"/>
          <p:cNvGrpSpPr>
            <a:grpSpLocks/>
          </p:cNvGrpSpPr>
          <p:nvPr/>
        </p:nvGrpSpPr>
        <p:grpSpPr bwMode="auto">
          <a:xfrm>
            <a:off x="5943600" y="3721100"/>
            <a:ext cx="1366838" cy="519113"/>
            <a:chOff x="431" y="2613"/>
            <a:chExt cx="861" cy="327"/>
          </a:xfrm>
        </p:grpSpPr>
        <p:sp>
          <p:nvSpPr>
            <p:cNvPr id="36911" name="Freeform 47"/>
            <p:cNvSpPr>
              <a:spLocks/>
            </p:cNvSpPr>
            <p:nvPr/>
          </p:nvSpPr>
          <p:spPr bwMode="auto">
            <a:xfrm>
              <a:off x="431" y="2613"/>
              <a:ext cx="861" cy="317"/>
            </a:xfrm>
            <a:custGeom>
              <a:avLst/>
              <a:gdLst>
                <a:gd name="T0" fmla="*/ 0 w 861"/>
                <a:gd name="T1" fmla="*/ 317 h 317"/>
                <a:gd name="T2" fmla="*/ 0 w 861"/>
                <a:gd name="T3" fmla="*/ 0 h 317"/>
                <a:gd name="T4" fmla="*/ 680 w 861"/>
                <a:gd name="T5" fmla="*/ 0 h 317"/>
                <a:gd name="T6" fmla="*/ 680 w 861"/>
                <a:gd name="T7" fmla="*/ 136 h 317"/>
                <a:gd name="T8" fmla="*/ 861 w 861"/>
                <a:gd name="T9" fmla="*/ 136 h 317"/>
                <a:gd name="T10" fmla="*/ 861 w 861"/>
                <a:gd name="T11" fmla="*/ 317 h 317"/>
                <a:gd name="T12" fmla="*/ 0 w 861"/>
                <a:gd name="T13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317">
                  <a:moveTo>
                    <a:pt x="0" y="317"/>
                  </a:moveTo>
                  <a:lnTo>
                    <a:pt x="0" y="0"/>
                  </a:lnTo>
                  <a:lnTo>
                    <a:pt x="680" y="0"/>
                  </a:lnTo>
                  <a:lnTo>
                    <a:pt x="680" y="136"/>
                  </a:lnTo>
                  <a:lnTo>
                    <a:pt x="861" y="136"/>
                  </a:lnTo>
                  <a:lnTo>
                    <a:pt x="861" y="317"/>
                  </a:lnTo>
                  <a:lnTo>
                    <a:pt x="0" y="317"/>
                  </a:lnTo>
                  <a:close/>
                </a:path>
              </a:pathLst>
            </a:cu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912" name="Oval 48"/>
            <p:cNvSpPr>
              <a:spLocks noChangeAspect="1" noChangeArrowheads="1"/>
            </p:cNvSpPr>
            <p:nvPr/>
          </p:nvSpPr>
          <p:spPr bwMode="auto">
            <a:xfrm>
              <a:off x="476" y="2849"/>
              <a:ext cx="91" cy="91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6913" name="Oval 49"/>
            <p:cNvSpPr>
              <a:spLocks noChangeAspect="1" noChangeArrowheads="1"/>
            </p:cNvSpPr>
            <p:nvPr/>
          </p:nvSpPr>
          <p:spPr bwMode="auto">
            <a:xfrm>
              <a:off x="1111" y="2849"/>
              <a:ext cx="91" cy="91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6915" name="AutoShape 51"/>
          <p:cNvSpPr>
            <a:spLocks noChangeArrowheads="1"/>
          </p:cNvSpPr>
          <p:nvPr/>
        </p:nvSpPr>
        <p:spPr bwMode="auto">
          <a:xfrm>
            <a:off x="0" y="5562600"/>
            <a:ext cx="2555875" cy="457200"/>
          </a:xfrm>
          <a:prstGeom prst="wedgeRoundRectCallout">
            <a:avLst>
              <a:gd name="adj1" fmla="val 112856"/>
              <a:gd name="adj2" fmla="val -10729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400" b="1">
                <a:solidFill>
                  <a:srgbClr val="FF3300"/>
                </a:solidFill>
                <a:latin typeface="Symbol" pitchFamily="18" charset="2"/>
              </a:rPr>
              <a:t>D</a:t>
            </a:r>
            <a:r>
              <a:rPr lang="en-US" altLang="nl-NL" sz="2400" b="1">
                <a:solidFill>
                  <a:srgbClr val="FF3300"/>
                </a:solidFill>
              </a:rPr>
              <a:t>f = +0,13 kHz</a:t>
            </a:r>
            <a:endParaRPr lang="nl-NL" altLang="nl-NL" sz="2400" b="1">
              <a:solidFill>
                <a:srgbClr val="FF3300"/>
              </a:solidFill>
            </a:endParaRPr>
          </a:p>
        </p:txBody>
      </p:sp>
      <p:sp>
        <p:nvSpPr>
          <p:cNvPr id="36916" name="AutoShape 52"/>
          <p:cNvSpPr>
            <a:spLocks noChangeArrowheads="1"/>
          </p:cNvSpPr>
          <p:nvPr/>
        </p:nvSpPr>
        <p:spPr bwMode="auto">
          <a:xfrm>
            <a:off x="6553200" y="4572000"/>
            <a:ext cx="2590800" cy="457200"/>
          </a:xfrm>
          <a:prstGeom prst="wedgeRoundRectCallout">
            <a:avLst>
              <a:gd name="adj1" fmla="val -135296"/>
              <a:gd name="adj2" fmla="val 14687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400" b="1">
                <a:solidFill>
                  <a:srgbClr val="3333CC"/>
                </a:solidFill>
                <a:latin typeface="Symbol" pitchFamily="18" charset="2"/>
              </a:rPr>
              <a:t>D</a:t>
            </a:r>
            <a:r>
              <a:rPr lang="en-US" altLang="nl-NL" sz="2400" b="1">
                <a:solidFill>
                  <a:srgbClr val="3333CC"/>
                </a:solidFill>
              </a:rPr>
              <a:t>f = -0,105 kHz</a:t>
            </a:r>
            <a:endParaRPr lang="nl-NL" altLang="nl-NL" sz="2400" b="1">
              <a:solidFill>
                <a:srgbClr val="3333CC"/>
              </a:solidFill>
            </a:endParaRPr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1676400" y="1833563"/>
            <a:ext cx="7239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1,0.10</a:t>
            </a:r>
            <a:r>
              <a:rPr lang="en-US" altLang="nl-NL" sz="32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.340m/(340 – 40) = 1,13 kHz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2514600" y="2481263"/>
            <a:ext cx="67818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1,0.10</a:t>
            </a:r>
            <a:r>
              <a:rPr lang="en-US" altLang="nl-NL" sz="3200" b="1" baseline="30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.340m/(340+40) =0,895kHz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4238625" y="4872038"/>
            <a:ext cx="8382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000" b="1">
                <a:solidFill>
                  <a:srgbClr val="FF3300"/>
                </a:solidFill>
              </a:rPr>
              <a:t>1,13</a:t>
            </a:r>
            <a:endParaRPr lang="nl-NL" altLang="nl-NL" sz="2000" b="1">
              <a:solidFill>
                <a:srgbClr val="FF3300"/>
              </a:solidFill>
            </a:endParaRPr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3571875" y="5410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000" b="1">
                <a:solidFill>
                  <a:srgbClr val="3333CC"/>
                </a:solidFill>
              </a:rPr>
              <a:t>0,895</a:t>
            </a:r>
            <a:endParaRPr lang="nl-NL" altLang="nl-NL" sz="2000" b="1">
              <a:solidFill>
                <a:srgbClr val="3333CC"/>
              </a:solidFill>
            </a:endParaRPr>
          </a:p>
        </p:txBody>
      </p:sp>
      <p:grpSp>
        <p:nvGrpSpPr>
          <p:cNvPr id="36923" name="Group 59"/>
          <p:cNvGrpSpPr>
            <a:grpSpLocks/>
          </p:cNvGrpSpPr>
          <p:nvPr/>
        </p:nvGrpSpPr>
        <p:grpSpPr bwMode="auto">
          <a:xfrm>
            <a:off x="468313" y="4756150"/>
            <a:ext cx="8351837" cy="2041525"/>
            <a:chOff x="295" y="2996"/>
            <a:chExt cx="5261" cy="1286"/>
          </a:xfrm>
        </p:grpSpPr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1882" y="2996"/>
              <a:ext cx="10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2400" b="1">
                  <a:solidFill>
                    <a:srgbClr val="000000"/>
                  </a:solidFill>
                </a:rPr>
                <a:t>F</a:t>
              </a:r>
              <a:r>
                <a:rPr lang="en-US" altLang="nl-NL" sz="2400" b="1" baseline="-25000">
                  <a:solidFill>
                    <a:srgbClr val="000000"/>
                  </a:solidFill>
                </a:rPr>
                <a:t>w </a:t>
              </a:r>
              <a:r>
                <a:rPr lang="en-US" altLang="nl-NL" sz="2400" b="1">
                  <a:solidFill>
                    <a:srgbClr val="000000"/>
                  </a:solidFill>
                </a:rPr>
                <a:t>in kHz</a:t>
              </a:r>
              <a:endParaRPr lang="nl-NL" altLang="nl-NL" sz="2400" b="1">
                <a:solidFill>
                  <a:srgbClr val="000000"/>
                </a:solidFill>
              </a:endParaRPr>
            </a:p>
          </p:txBody>
        </p:sp>
        <p:grpSp>
          <p:nvGrpSpPr>
            <p:cNvPr id="36922" name="Group 58"/>
            <p:cNvGrpSpPr>
              <a:grpSpLocks/>
            </p:cNvGrpSpPr>
            <p:nvPr/>
          </p:nvGrpSpPr>
          <p:grpSpPr bwMode="auto">
            <a:xfrm>
              <a:off x="295" y="3096"/>
              <a:ext cx="5261" cy="1186"/>
              <a:chOff x="295" y="3096"/>
              <a:chExt cx="5261" cy="1186"/>
            </a:xfrm>
          </p:grpSpPr>
          <p:sp>
            <p:nvSpPr>
              <p:cNvPr id="36885" name="Line 21"/>
              <p:cNvSpPr>
                <a:spLocks noChangeShapeType="1"/>
              </p:cNvSpPr>
              <p:nvPr/>
            </p:nvSpPr>
            <p:spPr bwMode="auto">
              <a:xfrm>
                <a:off x="2699" y="3096"/>
                <a:ext cx="0" cy="97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6886" name="Line 22"/>
              <p:cNvSpPr>
                <a:spLocks noChangeShapeType="1"/>
              </p:cNvSpPr>
              <p:nvPr/>
            </p:nvSpPr>
            <p:spPr bwMode="auto">
              <a:xfrm>
                <a:off x="295" y="4076"/>
                <a:ext cx="52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6887" name="Line 23"/>
              <p:cNvSpPr>
                <a:spLocks noChangeShapeType="1"/>
              </p:cNvSpPr>
              <p:nvPr/>
            </p:nvSpPr>
            <p:spPr bwMode="auto">
              <a:xfrm>
                <a:off x="295" y="3424"/>
                <a:ext cx="526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6896" name="Text Box 32"/>
              <p:cNvSpPr txBox="1">
                <a:spLocks noChangeArrowheads="1"/>
              </p:cNvSpPr>
              <p:nvPr/>
            </p:nvSpPr>
            <p:spPr bwMode="auto">
              <a:xfrm>
                <a:off x="5082" y="3940"/>
                <a:ext cx="36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36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x</a:t>
                </a:r>
                <a:endParaRPr lang="nl-NL" altLang="nl-NL" sz="36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897" name="Text Box 33"/>
              <p:cNvSpPr txBox="1">
                <a:spLocks noChangeArrowheads="1"/>
              </p:cNvSpPr>
              <p:nvPr/>
            </p:nvSpPr>
            <p:spPr bwMode="auto">
              <a:xfrm>
                <a:off x="2590" y="3994"/>
                <a:ext cx="36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36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36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6921" name="Rectangle 57"/>
              <p:cNvSpPr>
                <a:spLocks noChangeArrowheads="1"/>
              </p:cNvSpPr>
              <p:nvPr/>
            </p:nvSpPr>
            <p:spPr bwMode="auto">
              <a:xfrm>
                <a:off x="2325" y="327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2000" b="1">
                    <a:solidFill>
                      <a:srgbClr val="000000"/>
                    </a:solidFill>
                  </a:rPr>
                  <a:t>1,00</a:t>
                </a:r>
                <a:endParaRPr lang="nl-NL" altLang="nl-NL" sz="2000" b="1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25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 autoUpdateAnimBg="0"/>
      <p:bldP spid="36892" grpId="0" autoUpdateAnimBg="0"/>
      <p:bldP spid="36893" grpId="0" autoUpdateAnimBg="0"/>
      <p:bldP spid="36894" grpId="0" animBg="1"/>
      <p:bldP spid="36895" grpId="0" animBg="1"/>
      <p:bldP spid="36915" grpId="0" animBg="1" autoUpdateAnimBg="0"/>
      <p:bldP spid="36916" grpId="0" animBg="1" autoUpdateAnimBg="0"/>
      <p:bldP spid="36917" grpId="0" autoUpdateAnimBg="0"/>
      <p:bldP spid="36918" grpId="0" autoUpdateAnimBg="0"/>
      <p:bldP spid="36919" grpId="0" autoUpdateAnimBg="0"/>
      <p:bldP spid="3692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Voorbeeld: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1295400"/>
          </a:xfrm>
        </p:spPr>
        <p:txBody>
          <a:bodyPr/>
          <a:lstStyle/>
          <a:p>
            <a:pPr marL="374650" indent="-374650" algn="l"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 automotor brengt een toon van 1,0 kHz voort en rijdt met 50 m/s van je af.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1981200"/>
            <a:ext cx="91440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4925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26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41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5625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528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100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72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4425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Bereken de waargenomen frequentie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81000" y="3962400"/>
            <a:ext cx="4038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fw = f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v/(v-v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=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266700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bron rijdt van je weg dus f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wordt lager dan f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4191000" y="3962400"/>
            <a:ext cx="4953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1,0 . 340/(340 – </a:t>
            </a: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-50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4267200" y="4724400"/>
            <a:ext cx="441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0,87 kHz</a:t>
            </a:r>
            <a:endParaRPr lang="en-US" altLang="nl-NL" sz="4000" b="1" baseline="30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74650" indent="-3746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175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49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5209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9245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96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68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640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2125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Dus f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is inderdaad lager dan f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123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75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75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59" grpId="0" build="p" autoUpdateAnimBg="0" advAuto="1000"/>
      <p:bldP spid="45060" grpId="0" build="p" autoUpdateAnimBg="0"/>
      <p:bldP spid="45061" grpId="0" autoUpdateAnimBg="0"/>
      <p:bldP spid="45062" grpId="0" build="p" autoUpdateAnimBg="0"/>
      <p:bldP spid="45063" grpId="0" autoUpdateAnimBg="0"/>
      <p:bldP spid="45064" grpId="0" autoUpdateAnimBg="0"/>
      <p:bldP spid="4506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Dopplereffect met geluid: I en f</a:t>
            </a:r>
            <a:r>
              <a:rPr lang="nl-NL" altLang="nl-NL" sz="36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nl-NL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grafieken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9942" name="dop_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25488"/>
            <a:ext cx="8172450" cy="60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99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00" fill="hold"/>
                                        <p:tgtEl>
                                          <p:spTgt spid="399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994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2" name="Text Box 84"/>
          <p:cNvSpPr txBox="1">
            <a:spLocks noChangeArrowheads="1"/>
          </p:cNvSpPr>
          <p:nvPr/>
        </p:nvSpPr>
        <p:spPr bwMode="auto">
          <a:xfrm>
            <a:off x="395288" y="3616325"/>
            <a:ext cx="41767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naderen wordt v</a:t>
            </a:r>
            <a:r>
              <a:rPr lang="nl-NL" altLang="nl-NL" sz="28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’(de snelheid langs de lijn bron-waarnemer) steeds kleiner!</a:t>
            </a:r>
          </a:p>
        </p:txBody>
      </p:sp>
      <p:sp>
        <p:nvSpPr>
          <p:cNvPr id="37973" name="Text Box 85"/>
          <p:cNvSpPr txBox="1">
            <a:spLocks noChangeArrowheads="1"/>
          </p:cNvSpPr>
          <p:nvPr/>
        </p:nvSpPr>
        <p:spPr bwMode="auto">
          <a:xfrm>
            <a:off x="4427538" y="3602038"/>
            <a:ext cx="4406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verwijderen wordt 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vb’(</a:t>
            </a:r>
            <a:r>
              <a:rPr lang="nl-NL" altLang="nl-NL" sz="2400">
                <a:solidFill>
                  <a:srgbClr val="000000"/>
                </a:solidFill>
              </a:rPr>
              <a:t> </a:t>
            </a: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snelheid langs de lijn bron-waarnemer) steeds groter!</a:t>
            </a:r>
          </a:p>
        </p:txBody>
      </p:sp>
      <p:grpSp>
        <p:nvGrpSpPr>
          <p:cNvPr id="37971" name="Group 83"/>
          <p:cNvGrpSpPr>
            <a:grpSpLocks/>
          </p:cNvGrpSpPr>
          <p:nvPr/>
        </p:nvGrpSpPr>
        <p:grpSpPr bwMode="auto">
          <a:xfrm>
            <a:off x="152400" y="838200"/>
            <a:ext cx="8451850" cy="2271713"/>
            <a:chOff x="96" y="528"/>
            <a:chExt cx="5324" cy="1431"/>
          </a:xfrm>
        </p:grpSpPr>
        <p:sp>
          <p:nvSpPr>
            <p:cNvPr id="37949" name="Text Box 61"/>
            <p:cNvSpPr txBox="1">
              <a:spLocks noChangeArrowheads="1"/>
            </p:cNvSpPr>
            <p:nvPr/>
          </p:nvSpPr>
          <p:spPr bwMode="auto">
            <a:xfrm>
              <a:off x="96" y="1632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800" b="1">
                  <a:solidFill>
                    <a:srgbClr val="FF3300"/>
                  </a:solidFill>
                </a:rPr>
                <a:t>-2000m</a:t>
              </a:r>
              <a:endParaRPr lang="nl-NL" altLang="nl-NL" sz="2800" b="1">
                <a:solidFill>
                  <a:srgbClr val="FF3300"/>
                </a:solidFill>
              </a:endParaRPr>
            </a:p>
          </p:txBody>
        </p:sp>
        <p:sp>
          <p:nvSpPr>
            <p:cNvPr id="37951" name="Text Box 63"/>
            <p:cNvSpPr txBox="1">
              <a:spLocks noChangeArrowheads="1"/>
            </p:cNvSpPr>
            <p:nvPr/>
          </p:nvSpPr>
          <p:spPr bwMode="auto">
            <a:xfrm>
              <a:off x="1200" y="1632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800" b="1">
                  <a:solidFill>
                    <a:srgbClr val="FF3300"/>
                  </a:solidFill>
                </a:rPr>
                <a:t>-1000m</a:t>
              </a:r>
              <a:endParaRPr lang="nl-NL" altLang="nl-NL" sz="2800" b="1">
                <a:solidFill>
                  <a:srgbClr val="FF3300"/>
                </a:solidFill>
              </a:endParaRPr>
            </a:p>
          </p:txBody>
        </p:sp>
        <p:sp>
          <p:nvSpPr>
            <p:cNvPr id="37954" name="Text Box 66"/>
            <p:cNvSpPr txBox="1">
              <a:spLocks noChangeArrowheads="1"/>
            </p:cNvSpPr>
            <p:nvPr/>
          </p:nvSpPr>
          <p:spPr bwMode="auto">
            <a:xfrm>
              <a:off x="2412" y="1632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800" b="1">
                  <a:solidFill>
                    <a:srgbClr val="FF3300"/>
                  </a:solidFill>
                </a:rPr>
                <a:t>-1m</a:t>
              </a:r>
              <a:endParaRPr lang="nl-NL" altLang="nl-NL" sz="2800" b="1">
                <a:solidFill>
                  <a:srgbClr val="FF3300"/>
                </a:solidFill>
              </a:endParaRPr>
            </a:p>
          </p:txBody>
        </p:sp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4203" y="1632"/>
              <a:ext cx="9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800" b="1">
                  <a:solidFill>
                    <a:srgbClr val="FF3300"/>
                  </a:solidFill>
                </a:rPr>
                <a:t>1000m</a:t>
              </a:r>
              <a:endParaRPr lang="nl-NL" altLang="nl-NL" sz="2800" b="1">
                <a:solidFill>
                  <a:srgbClr val="FF3300"/>
                </a:solidFill>
              </a:endParaRPr>
            </a:p>
          </p:txBody>
        </p:sp>
        <p:grpSp>
          <p:nvGrpSpPr>
            <p:cNvPr id="37969" name="Group 81"/>
            <p:cNvGrpSpPr>
              <a:grpSpLocks/>
            </p:cNvGrpSpPr>
            <p:nvPr/>
          </p:nvGrpSpPr>
          <p:grpSpPr bwMode="auto">
            <a:xfrm>
              <a:off x="204" y="528"/>
              <a:ext cx="5216" cy="1227"/>
              <a:chOff x="204" y="528"/>
              <a:chExt cx="5216" cy="1227"/>
            </a:xfrm>
          </p:grpSpPr>
          <p:grpSp>
            <p:nvGrpSpPr>
              <p:cNvPr id="37961" name="Group 73"/>
              <p:cNvGrpSpPr>
                <a:grpSpLocks/>
              </p:cNvGrpSpPr>
              <p:nvPr/>
            </p:nvGrpSpPr>
            <p:grpSpPr bwMode="auto">
              <a:xfrm>
                <a:off x="204" y="528"/>
                <a:ext cx="5216" cy="1227"/>
                <a:chOff x="204" y="528"/>
                <a:chExt cx="5216" cy="1227"/>
              </a:xfrm>
            </p:grpSpPr>
            <p:sp>
              <p:nvSpPr>
                <p:cNvPr id="37902" name="Line 14"/>
                <p:cNvSpPr>
                  <a:spLocks noChangeShapeType="1"/>
                </p:cNvSpPr>
                <p:nvPr/>
              </p:nvSpPr>
              <p:spPr bwMode="auto">
                <a:xfrm>
                  <a:off x="204" y="866"/>
                  <a:ext cx="517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37904" name="Group 16"/>
                <p:cNvGrpSpPr>
                  <a:grpSpLocks/>
                </p:cNvGrpSpPr>
                <p:nvPr/>
              </p:nvGrpSpPr>
              <p:grpSpPr bwMode="auto">
                <a:xfrm>
                  <a:off x="204" y="1350"/>
                  <a:ext cx="5216" cy="90"/>
                  <a:chOff x="204" y="3884"/>
                  <a:chExt cx="5216" cy="90"/>
                </a:xfrm>
              </p:grpSpPr>
              <p:sp>
                <p:nvSpPr>
                  <p:cNvPr id="3790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04" y="3929"/>
                    <a:ext cx="521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7903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699" y="3884"/>
                    <a:ext cx="0" cy="9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37905" name="Freeform 17"/>
                <p:cNvSpPr>
                  <a:spLocks/>
                </p:cNvSpPr>
                <p:nvPr/>
              </p:nvSpPr>
              <p:spPr bwMode="auto">
                <a:xfrm>
                  <a:off x="204" y="854"/>
                  <a:ext cx="1012" cy="5"/>
                </a:xfrm>
                <a:custGeom>
                  <a:avLst/>
                  <a:gdLst>
                    <a:gd name="T0" fmla="*/ 0 w 1012"/>
                    <a:gd name="T1" fmla="*/ 5 h 5"/>
                    <a:gd name="T2" fmla="*/ 1012 w 1012"/>
                    <a:gd name="T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12" h="5">
                      <a:moveTo>
                        <a:pt x="0" y="5"/>
                      </a:moveTo>
                      <a:lnTo>
                        <a:pt x="1012" y="0"/>
                      </a:lnTo>
                    </a:path>
                  </a:pathLst>
                </a:custGeom>
                <a:noFill/>
                <a:ln w="57150" cmpd="sng">
                  <a:solidFill>
                    <a:srgbClr val="FF3300"/>
                  </a:solidFill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9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36" y="528"/>
                  <a:ext cx="912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2800" b="1">
                      <a:solidFill>
                        <a:srgbClr val="FF3300"/>
                      </a:solidFill>
                    </a:rPr>
                    <a:t>v</a:t>
                  </a:r>
                  <a:r>
                    <a:rPr lang="en-US" altLang="nl-NL" sz="2800" b="1" baseline="-25000">
                      <a:solidFill>
                        <a:srgbClr val="FF3300"/>
                      </a:solidFill>
                    </a:rPr>
                    <a:t>b </a:t>
                  </a:r>
                  <a:r>
                    <a:rPr lang="en-US" altLang="nl-NL" sz="2800" b="1">
                      <a:solidFill>
                        <a:srgbClr val="FF3300"/>
                      </a:solidFill>
                    </a:rPr>
                    <a:t>= 40</a:t>
                  </a:r>
                  <a:endParaRPr lang="nl-NL" altLang="nl-NL" sz="28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794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526" y="1428"/>
                  <a:ext cx="49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2800" b="1">
                      <a:solidFill>
                        <a:srgbClr val="3333CC"/>
                      </a:solidFill>
                    </a:rPr>
                    <a:t>jij</a:t>
                  </a:r>
                  <a:endParaRPr lang="nl-NL" altLang="nl-NL" sz="2800" b="1">
                    <a:solidFill>
                      <a:srgbClr val="3333CC"/>
                    </a:solidFill>
                  </a:endParaRPr>
                </a:p>
              </p:txBody>
            </p:sp>
          </p:grpSp>
          <p:sp>
            <p:nvSpPr>
              <p:cNvPr id="37965" name="Line 77"/>
              <p:cNvSpPr>
                <a:spLocks noChangeShapeType="1"/>
              </p:cNvSpPr>
              <p:nvPr/>
            </p:nvSpPr>
            <p:spPr bwMode="auto">
              <a:xfrm>
                <a:off x="4320" y="1353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7966" name="Line 78"/>
              <p:cNvSpPr>
                <a:spLocks noChangeShapeType="1"/>
              </p:cNvSpPr>
              <p:nvPr/>
            </p:nvSpPr>
            <p:spPr bwMode="auto">
              <a:xfrm>
                <a:off x="2619" y="13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7967" name="Line 79"/>
              <p:cNvSpPr>
                <a:spLocks noChangeShapeType="1"/>
              </p:cNvSpPr>
              <p:nvPr/>
            </p:nvSpPr>
            <p:spPr bwMode="auto">
              <a:xfrm>
                <a:off x="1344" y="13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7968" name="Line 80"/>
              <p:cNvSpPr>
                <a:spLocks noChangeShapeType="1"/>
              </p:cNvSpPr>
              <p:nvPr/>
            </p:nvSpPr>
            <p:spPr bwMode="auto">
              <a:xfrm>
                <a:off x="222" y="134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aphicFrame>
        <p:nvGraphicFramePr>
          <p:cNvPr id="37947" name="Object 59"/>
          <p:cNvGraphicFramePr>
            <a:graphicFrameLocks noChangeAspect="1"/>
          </p:cNvGraphicFramePr>
          <p:nvPr/>
        </p:nvGraphicFramePr>
        <p:xfrm>
          <a:off x="128588" y="3200400"/>
          <a:ext cx="8915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Grafiek" r:id="rId3" imgW="4677032" imgH="2686444" progId="Excel.Chart.8">
                  <p:embed/>
                </p:oleObj>
              </mc:Choice>
              <mc:Fallback>
                <p:oleObj name="Grafiek" r:id="rId3" imgW="4677032" imgH="268644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3200400"/>
                        <a:ext cx="89154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2863" y="87313"/>
            <a:ext cx="910113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Vliegtuigje met 40 m/s op 500 m hoogte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7906" name="Freeform 18"/>
          <p:cNvSpPr>
            <a:spLocks/>
          </p:cNvSpPr>
          <p:nvPr/>
        </p:nvSpPr>
        <p:spPr bwMode="auto">
          <a:xfrm>
            <a:off x="323850" y="1374775"/>
            <a:ext cx="3962400" cy="835025"/>
          </a:xfrm>
          <a:custGeom>
            <a:avLst/>
            <a:gdLst>
              <a:gd name="T0" fmla="*/ 0 w 2496"/>
              <a:gd name="T1" fmla="*/ 0 h 526"/>
              <a:gd name="T2" fmla="*/ 2496 w 2496"/>
              <a:gd name="T3" fmla="*/ 526 h 52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96" h="526">
                <a:moveTo>
                  <a:pt x="0" y="0"/>
                </a:moveTo>
                <a:lnTo>
                  <a:pt x="2496" y="52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07" name="Freeform 19"/>
          <p:cNvSpPr>
            <a:spLocks/>
          </p:cNvSpPr>
          <p:nvPr/>
        </p:nvSpPr>
        <p:spPr bwMode="auto">
          <a:xfrm>
            <a:off x="1847850" y="1371600"/>
            <a:ext cx="71438" cy="309563"/>
          </a:xfrm>
          <a:custGeom>
            <a:avLst/>
            <a:gdLst>
              <a:gd name="T0" fmla="*/ 45 w 45"/>
              <a:gd name="T1" fmla="*/ 0 h 195"/>
              <a:gd name="T2" fmla="*/ 0 w 45"/>
              <a:gd name="T3" fmla="*/ 195 h 19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" h="195">
                <a:moveTo>
                  <a:pt x="45" y="0"/>
                </a:moveTo>
                <a:lnTo>
                  <a:pt x="0" y="19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08" name="Freeform 20"/>
          <p:cNvSpPr>
            <a:spLocks/>
          </p:cNvSpPr>
          <p:nvPr/>
        </p:nvSpPr>
        <p:spPr bwMode="auto">
          <a:xfrm>
            <a:off x="323850" y="1363663"/>
            <a:ext cx="1514475" cy="331787"/>
          </a:xfrm>
          <a:custGeom>
            <a:avLst/>
            <a:gdLst>
              <a:gd name="T0" fmla="*/ 0 w 954"/>
              <a:gd name="T1" fmla="*/ 0 h 209"/>
              <a:gd name="T2" fmla="*/ 954 w 954"/>
              <a:gd name="T3" fmla="*/ 209 h 20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54" h="209">
                <a:moveTo>
                  <a:pt x="0" y="0"/>
                </a:moveTo>
                <a:lnTo>
                  <a:pt x="954" y="209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09" name="Freeform 21"/>
          <p:cNvSpPr>
            <a:spLocks/>
          </p:cNvSpPr>
          <p:nvPr/>
        </p:nvSpPr>
        <p:spPr bwMode="auto">
          <a:xfrm>
            <a:off x="2101850" y="1363663"/>
            <a:ext cx="1606550" cy="7937"/>
          </a:xfrm>
          <a:custGeom>
            <a:avLst/>
            <a:gdLst>
              <a:gd name="T0" fmla="*/ 0 w 1012"/>
              <a:gd name="T1" fmla="*/ 5 h 5"/>
              <a:gd name="T2" fmla="*/ 1012 w 1012"/>
              <a:gd name="T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12" h="5">
                <a:moveTo>
                  <a:pt x="0" y="5"/>
                </a:moveTo>
                <a:lnTo>
                  <a:pt x="1012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0" name="Freeform 22"/>
          <p:cNvSpPr>
            <a:spLocks/>
          </p:cNvSpPr>
          <p:nvPr/>
        </p:nvSpPr>
        <p:spPr bwMode="auto">
          <a:xfrm>
            <a:off x="2105025" y="1371600"/>
            <a:ext cx="1414463" cy="552450"/>
          </a:xfrm>
          <a:custGeom>
            <a:avLst/>
            <a:gdLst>
              <a:gd name="T0" fmla="*/ 0 w 891"/>
              <a:gd name="T1" fmla="*/ 0 h 348"/>
              <a:gd name="T2" fmla="*/ 891 w 891"/>
              <a:gd name="T3" fmla="*/ 348 h 3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91" h="348">
                <a:moveTo>
                  <a:pt x="0" y="0"/>
                </a:moveTo>
                <a:lnTo>
                  <a:pt x="891" y="348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1" name="Freeform 23"/>
          <p:cNvSpPr>
            <a:spLocks/>
          </p:cNvSpPr>
          <p:nvPr/>
        </p:nvSpPr>
        <p:spPr bwMode="auto">
          <a:xfrm>
            <a:off x="2100263" y="1376363"/>
            <a:ext cx="2190750" cy="838200"/>
          </a:xfrm>
          <a:custGeom>
            <a:avLst/>
            <a:gdLst>
              <a:gd name="T0" fmla="*/ 0 w 1380"/>
              <a:gd name="T1" fmla="*/ 0 h 528"/>
              <a:gd name="T2" fmla="*/ 1380 w 1380"/>
              <a:gd name="T3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0" h="528">
                <a:moveTo>
                  <a:pt x="0" y="0"/>
                </a:moveTo>
                <a:lnTo>
                  <a:pt x="1380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2" name="Freeform 24"/>
          <p:cNvSpPr>
            <a:spLocks/>
          </p:cNvSpPr>
          <p:nvPr/>
        </p:nvSpPr>
        <p:spPr bwMode="auto">
          <a:xfrm>
            <a:off x="3529013" y="1363663"/>
            <a:ext cx="179387" cy="550862"/>
          </a:xfrm>
          <a:custGeom>
            <a:avLst/>
            <a:gdLst>
              <a:gd name="T0" fmla="*/ 113 w 113"/>
              <a:gd name="T1" fmla="*/ 0 h 347"/>
              <a:gd name="T2" fmla="*/ 0 w 113"/>
              <a:gd name="T3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" h="347">
                <a:moveTo>
                  <a:pt x="113" y="0"/>
                </a:moveTo>
                <a:lnTo>
                  <a:pt x="0" y="347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4" name="Freeform 26"/>
          <p:cNvSpPr>
            <a:spLocks/>
          </p:cNvSpPr>
          <p:nvPr/>
        </p:nvSpPr>
        <p:spPr bwMode="auto">
          <a:xfrm>
            <a:off x="4117975" y="1363663"/>
            <a:ext cx="1606550" cy="7937"/>
          </a:xfrm>
          <a:custGeom>
            <a:avLst/>
            <a:gdLst>
              <a:gd name="T0" fmla="*/ 0 w 1012"/>
              <a:gd name="T1" fmla="*/ 5 h 5"/>
              <a:gd name="T2" fmla="*/ 1012 w 1012"/>
              <a:gd name="T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12" h="5">
                <a:moveTo>
                  <a:pt x="0" y="5"/>
                </a:moveTo>
                <a:lnTo>
                  <a:pt x="1012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4140200" y="1363663"/>
            <a:ext cx="144463" cy="8651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6" name="Freeform 28"/>
          <p:cNvSpPr>
            <a:spLocks/>
          </p:cNvSpPr>
          <p:nvPr/>
        </p:nvSpPr>
        <p:spPr bwMode="auto">
          <a:xfrm>
            <a:off x="4176713" y="1363663"/>
            <a:ext cx="1547812" cy="236537"/>
          </a:xfrm>
          <a:custGeom>
            <a:avLst/>
            <a:gdLst>
              <a:gd name="T0" fmla="*/ 975 w 975"/>
              <a:gd name="T1" fmla="*/ 0 h 149"/>
              <a:gd name="T2" fmla="*/ 0 w 975"/>
              <a:gd name="T3" fmla="*/ 149 h 1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75" h="149">
                <a:moveTo>
                  <a:pt x="975" y="0"/>
                </a:moveTo>
                <a:lnTo>
                  <a:pt x="0" y="14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18" name="Freeform 30"/>
          <p:cNvSpPr>
            <a:spLocks/>
          </p:cNvSpPr>
          <p:nvPr/>
        </p:nvSpPr>
        <p:spPr bwMode="auto">
          <a:xfrm>
            <a:off x="4137025" y="1385888"/>
            <a:ext cx="42863" cy="203200"/>
          </a:xfrm>
          <a:custGeom>
            <a:avLst/>
            <a:gdLst>
              <a:gd name="T0" fmla="*/ 0 w 27"/>
              <a:gd name="T1" fmla="*/ 0 h 128"/>
              <a:gd name="T2" fmla="*/ 27 w 27"/>
              <a:gd name="T3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" h="128">
                <a:moveTo>
                  <a:pt x="0" y="0"/>
                </a:moveTo>
                <a:lnTo>
                  <a:pt x="27" y="128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20" name="Freeform 32"/>
          <p:cNvSpPr>
            <a:spLocks/>
          </p:cNvSpPr>
          <p:nvPr/>
        </p:nvSpPr>
        <p:spPr bwMode="auto">
          <a:xfrm>
            <a:off x="6862763" y="885825"/>
            <a:ext cx="1481137" cy="471488"/>
          </a:xfrm>
          <a:custGeom>
            <a:avLst/>
            <a:gdLst>
              <a:gd name="T0" fmla="*/ 0 w 933"/>
              <a:gd name="T1" fmla="*/ 297 h 297"/>
              <a:gd name="T2" fmla="*/ 933 w 933"/>
              <a:gd name="T3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33" h="297">
                <a:moveTo>
                  <a:pt x="0" y="297"/>
                </a:moveTo>
                <a:lnTo>
                  <a:pt x="933" y="0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23" name="Freeform 35"/>
          <p:cNvSpPr>
            <a:spLocks/>
          </p:cNvSpPr>
          <p:nvPr/>
        </p:nvSpPr>
        <p:spPr bwMode="auto">
          <a:xfrm>
            <a:off x="6853238" y="1363663"/>
            <a:ext cx="1606550" cy="7937"/>
          </a:xfrm>
          <a:custGeom>
            <a:avLst/>
            <a:gdLst>
              <a:gd name="T0" fmla="*/ 0 w 1012"/>
              <a:gd name="T1" fmla="*/ 5 h 5"/>
              <a:gd name="T2" fmla="*/ 1012 w 1012"/>
              <a:gd name="T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12" h="5">
                <a:moveTo>
                  <a:pt x="0" y="5"/>
                </a:moveTo>
                <a:lnTo>
                  <a:pt x="1012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25" name="Freeform 37"/>
          <p:cNvSpPr>
            <a:spLocks/>
          </p:cNvSpPr>
          <p:nvPr/>
        </p:nvSpPr>
        <p:spPr bwMode="auto">
          <a:xfrm>
            <a:off x="4286250" y="717550"/>
            <a:ext cx="4533900" cy="1497013"/>
          </a:xfrm>
          <a:custGeom>
            <a:avLst/>
            <a:gdLst>
              <a:gd name="T0" fmla="*/ 0 w 2856"/>
              <a:gd name="T1" fmla="*/ 943 h 943"/>
              <a:gd name="T2" fmla="*/ 2856 w 2856"/>
              <a:gd name="T3" fmla="*/ 0 h 9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56" h="943">
                <a:moveTo>
                  <a:pt x="0" y="943"/>
                </a:moveTo>
                <a:lnTo>
                  <a:pt x="285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26" name="Freeform 38"/>
          <p:cNvSpPr>
            <a:spLocks/>
          </p:cNvSpPr>
          <p:nvPr/>
        </p:nvSpPr>
        <p:spPr bwMode="auto">
          <a:xfrm>
            <a:off x="8324850" y="895350"/>
            <a:ext cx="152400" cy="476250"/>
          </a:xfrm>
          <a:custGeom>
            <a:avLst/>
            <a:gdLst>
              <a:gd name="T0" fmla="*/ 96 w 96"/>
              <a:gd name="T1" fmla="*/ 300 h 300"/>
              <a:gd name="T2" fmla="*/ 0 w 96"/>
              <a:gd name="T3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6" h="300">
                <a:moveTo>
                  <a:pt x="96" y="30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7957" name="AutoShape 69"/>
          <p:cNvSpPr>
            <a:spLocks noChangeArrowheads="1"/>
          </p:cNvSpPr>
          <p:nvPr/>
        </p:nvSpPr>
        <p:spPr bwMode="auto">
          <a:xfrm>
            <a:off x="6705600" y="152400"/>
            <a:ext cx="1447800" cy="609600"/>
          </a:xfrm>
          <a:prstGeom prst="wedgeRoundRectCallout">
            <a:avLst>
              <a:gd name="adj1" fmla="val -3949"/>
              <a:gd name="adj2" fmla="val 103384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</a:rPr>
              <a:t>v</a:t>
            </a:r>
            <a:r>
              <a:rPr lang="en-US" altLang="nl-NL" sz="2800" b="1" baseline="-25000">
                <a:solidFill>
                  <a:srgbClr val="3333CC"/>
                </a:solidFill>
              </a:rPr>
              <a:t>b</a:t>
            </a:r>
            <a:r>
              <a:rPr lang="en-US" altLang="nl-NL" sz="2800" b="1">
                <a:solidFill>
                  <a:srgbClr val="3333CC"/>
                </a:solidFill>
              </a:rPr>
              <a:t>’=36</a:t>
            </a:r>
            <a:endParaRPr lang="nl-NL" altLang="nl-NL" sz="2800" b="1">
              <a:solidFill>
                <a:srgbClr val="3333CC"/>
              </a:solidFill>
            </a:endParaRPr>
          </a:p>
        </p:txBody>
      </p:sp>
      <p:sp>
        <p:nvSpPr>
          <p:cNvPr id="37958" name="AutoShape 70"/>
          <p:cNvSpPr>
            <a:spLocks noChangeArrowheads="1"/>
          </p:cNvSpPr>
          <p:nvPr/>
        </p:nvSpPr>
        <p:spPr bwMode="auto">
          <a:xfrm>
            <a:off x="5148263" y="142875"/>
            <a:ext cx="1447800" cy="609600"/>
          </a:xfrm>
          <a:prstGeom prst="wedgeRoundRectCallout">
            <a:avLst>
              <a:gd name="adj1" fmla="val -115241"/>
              <a:gd name="adj2" fmla="val 15025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</a:rPr>
              <a:t>v</a:t>
            </a:r>
            <a:r>
              <a:rPr lang="en-US" altLang="nl-NL" sz="2800" b="1" baseline="-25000">
                <a:solidFill>
                  <a:srgbClr val="3333CC"/>
                </a:solidFill>
              </a:rPr>
              <a:t>b</a:t>
            </a:r>
            <a:r>
              <a:rPr lang="en-US" altLang="nl-NL" sz="2800" b="1">
                <a:solidFill>
                  <a:srgbClr val="3333CC"/>
                </a:solidFill>
              </a:rPr>
              <a:t>’=0,1</a:t>
            </a:r>
            <a:endParaRPr lang="nl-NL" altLang="nl-NL" sz="2800" b="1">
              <a:solidFill>
                <a:srgbClr val="3333CC"/>
              </a:solidFill>
            </a:endParaRPr>
          </a:p>
        </p:txBody>
      </p:sp>
      <p:sp>
        <p:nvSpPr>
          <p:cNvPr id="37960" name="AutoShape 72"/>
          <p:cNvSpPr>
            <a:spLocks noChangeArrowheads="1"/>
          </p:cNvSpPr>
          <p:nvPr/>
        </p:nvSpPr>
        <p:spPr bwMode="auto">
          <a:xfrm>
            <a:off x="381000" y="2057400"/>
            <a:ext cx="1447800" cy="609600"/>
          </a:xfrm>
          <a:prstGeom prst="wedgeRoundRectCallout">
            <a:avLst>
              <a:gd name="adj1" fmla="val 111"/>
              <a:gd name="adj2" fmla="val -13619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</a:rPr>
              <a:t>v</a:t>
            </a:r>
            <a:r>
              <a:rPr lang="en-US" altLang="nl-NL" sz="2800" b="1" baseline="-25000">
                <a:solidFill>
                  <a:srgbClr val="3333CC"/>
                </a:solidFill>
              </a:rPr>
              <a:t>b</a:t>
            </a:r>
            <a:r>
              <a:rPr lang="en-US" altLang="nl-NL" sz="2800" b="1">
                <a:solidFill>
                  <a:srgbClr val="3333CC"/>
                </a:solidFill>
              </a:rPr>
              <a:t>’=39</a:t>
            </a:r>
            <a:endParaRPr lang="nl-NL" altLang="nl-NL" sz="2800" b="1">
              <a:solidFill>
                <a:srgbClr val="3333CC"/>
              </a:solidFill>
            </a:endParaRPr>
          </a:p>
        </p:txBody>
      </p:sp>
      <p:sp>
        <p:nvSpPr>
          <p:cNvPr id="37959" name="AutoShape 71"/>
          <p:cNvSpPr>
            <a:spLocks noChangeArrowheads="1"/>
          </p:cNvSpPr>
          <p:nvPr/>
        </p:nvSpPr>
        <p:spPr bwMode="auto">
          <a:xfrm>
            <a:off x="2209800" y="2057400"/>
            <a:ext cx="1447800" cy="609600"/>
          </a:xfrm>
          <a:prstGeom prst="wedgeRoundRectCallout">
            <a:avLst>
              <a:gd name="adj1" fmla="val 6468"/>
              <a:gd name="adj2" fmla="val -96093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</a:rPr>
              <a:t>v</a:t>
            </a:r>
            <a:r>
              <a:rPr lang="en-US" altLang="nl-NL" sz="2800" b="1" baseline="-25000">
                <a:solidFill>
                  <a:srgbClr val="3333CC"/>
                </a:solidFill>
              </a:rPr>
              <a:t>b</a:t>
            </a:r>
            <a:r>
              <a:rPr lang="en-US" altLang="nl-NL" sz="2800" b="1">
                <a:solidFill>
                  <a:srgbClr val="3333CC"/>
                </a:solidFill>
              </a:rPr>
              <a:t>’=36</a:t>
            </a:r>
            <a:endParaRPr lang="nl-NL" altLang="nl-NL" sz="2800" b="1">
              <a:solidFill>
                <a:srgbClr val="3333CC"/>
              </a:solidFill>
            </a:endParaRPr>
          </a:p>
        </p:txBody>
      </p:sp>
      <p:sp>
        <p:nvSpPr>
          <p:cNvPr id="37975" name="AutoShape 87"/>
          <p:cNvSpPr>
            <a:spLocks noChangeArrowheads="1"/>
          </p:cNvSpPr>
          <p:nvPr/>
        </p:nvSpPr>
        <p:spPr bwMode="auto">
          <a:xfrm>
            <a:off x="5688013" y="3141663"/>
            <a:ext cx="3455987" cy="1871662"/>
          </a:xfrm>
          <a:prstGeom prst="wedgeRoundRectCallout">
            <a:avLst>
              <a:gd name="adj1" fmla="val -76824"/>
              <a:gd name="adj2" fmla="val 2896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Hoe lager het vliegtuig vliegt, des te steiler verloopt de daling</a:t>
            </a:r>
            <a:r>
              <a:rPr lang="nl-NL" altLang="nl-NL" sz="2400">
                <a:solidFill>
                  <a:srgbClr val="00CC99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0766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3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2" grpId="0"/>
      <p:bldP spid="37973" grpId="0"/>
      <p:bldOleChart spid="37947" grpId="0"/>
      <p:bldP spid="37891" grpId="0" autoUpdateAnimBg="0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4" grpId="0" animBg="1"/>
      <p:bldP spid="37915" grpId="0" animBg="1"/>
      <p:bldP spid="37916" grpId="0" animBg="1"/>
      <p:bldP spid="37918" grpId="0" animBg="1"/>
      <p:bldP spid="37920" grpId="0" animBg="1"/>
      <p:bldP spid="37923" grpId="0" animBg="1"/>
      <p:bldP spid="37925" grpId="0" animBg="1"/>
      <p:bldP spid="37926" grpId="0" animBg="1"/>
      <p:bldP spid="37957" grpId="0" animBg="1" autoUpdateAnimBg="0"/>
      <p:bldP spid="37958" grpId="0" animBg="1" autoUpdateAnimBg="0"/>
      <p:bldP spid="37960" grpId="0" animBg="1" autoUpdateAnimBg="0"/>
      <p:bldP spid="37959" grpId="0" animBg="1" autoUpdateAnimBg="0"/>
      <p:bldP spid="379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304800" y="2362200"/>
            <a:ext cx="8062913" cy="2386013"/>
            <a:chOff x="192" y="1488"/>
            <a:chExt cx="5079" cy="1503"/>
          </a:xfrm>
        </p:grpSpPr>
        <p:sp>
          <p:nvSpPr>
            <p:cNvPr id="44035" name="Freeform 3"/>
            <p:cNvSpPr>
              <a:spLocks/>
            </p:cNvSpPr>
            <p:nvPr/>
          </p:nvSpPr>
          <p:spPr bwMode="auto">
            <a:xfrm>
              <a:off x="192" y="1488"/>
              <a:ext cx="2544" cy="1488"/>
            </a:xfrm>
            <a:custGeom>
              <a:avLst/>
              <a:gdLst>
                <a:gd name="T0" fmla="*/ 0 w 2544"/>
                <a:gd name="T1" fmla="*/ 1488 h 1488"/>
                <a:gd name="T2" fmla="*/ 1584 w 2544"/>
                <a:gd name="T3" fmla="*/ 1200 h 1488"/>
                <a:gd name="T4" fmla="*/ 2256 w 2544"/>
                <a:gd name="T5" fmla="*/ 240 h 1488"/>
                <a:gd name="T6" fmla="*/ 2544 w 2544"/>
                <a:gd name="T7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44" h="1488">
                  <a:moveTo>
                    <a:pt x="0" y="1488"/>
                  </a:moveTo>
                  <a:cubicBezTo>
                    <a:pt x="604" y="1448"/>
                    <a:pt x="1208" y="1408"/>
                    <a:pt x="1584" y="1200"/>
                  </a:cubicBezTo>
                  <a:cubicBezTo>
                    <a:pt x="1960" y="992"/>
                    <a:pt x="2096" y="440"/>
                    <a:pt x="2256" y="240"/>
                  </a:cubicBezTo>
                  <a:cubicBezTo>
                    <a:pt x="2416" y="40"/>
                    <a:pt x="2480" y="20"/>
                    <a:pt x="2544" y="0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auto">
            <a:xfrm flipH="1">
              <a:off x="2727" y="1503"/>
              <a:ext cx="2544" cy="1488"/>
            </a:xfrm>
            <a:custGeom>
              <a:avLst/>
              <a:gdLst>
                <a:gd name="T0" fmla="*/ 0 w 2544"/>
                <a:gd name="T1" fmla="*/ 1488 h 1488"/>
                <a:gd name="T2" fmla="*/ 1584 w 2544"/>
                <a:gd name="T3" fmla="*/ 1200 h 1488"/>
                <a:gd name="T4" fmla="*/ 2256 w 2544"/>
                <a:gd name="T5" fmla="*/ 240 h 1488"/>
                <a:gd name="T6" fmla="*/ 2544 w 2544"/>
                <a:gd name="T7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44" h="1488">
                  <a:moveTo>
                    <a:pt x="0" y="1488"/>
                  </a:moveTo>
                  <a:cubicBezTo>
                    <a:pt x="604" y="1448"/>
                    <a:pt x="1208" y="1408"/>
                    <a:pt x="1584" y="1200"/>
                  </a:cubicBezTo>
                  <a:cubicBezTo>
                    <a:pt x="1960" y="992"/>
                    <a:pt x="2096" y="440"/>
                    <a:pt x="2256" y="240"/>
                  </a:cubicBezTo>
                  <a:cubicBezTo>
                    <a:pt x="2416" y="40"/>
                    <a:pt x="2480" y="20"/>
                    <a:pt x="2544" y="0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Grafieken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44038" name="Group 6"/>
          <p:cNvGrpSpPr>
            <a:grpSpLocks/>
          </p:cNvGrpSpPr>
          <p:nvPr/>
        </p:nvGrpSpPr>
        <p:grpSpPr bwMode="auto">
          <a:xfrm>
            <a:off x="228600" y="1447800"/>
            <a:ext cx="8686800" cy="3367088"/>
            <a:chOff x="144" y="708"/>
            <a:chExt cx="5472" cy="1596"/>
          </a:xfrm>
        </p:grpSpPr>
        <p:sp>
          <p:nvSpPr>
            <p:cNvPr id="44039" name="Line 7"/>
            <p:cNvSpPr>
              <a:spLocks noChangeShapeType="1"/>
            </p:cNvSpPr>
            <p:nvPr/>
          </p:nvSpPr>
          <p:spPr bwMode="auto">
            <a:xfrm>
              <a:off x="2718" y="708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44040" name="Line 8"/>
            <p:cNvSpPr>
              <a:spLocks noChangeShapeType="1"/>
            </p:cNvSpPr>
            <p:nvPr/>
          </p:nvSpPr>
          <p:spPr bwMode="auto">
            <a:xfrm>
              <a:off x="144" y="2304"/>
              <a:ext cx="54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800600" y="4891088"/>
            <a:ext cx="41148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afstand bron tot w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381000" y="3609975"/>
            <a:ext cx="8534400" cy="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810000" y="3609975"/>
            <a:ext cx="5334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sz="38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38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44047" name="Group 15"/>
          <p:cNvGrpSpPr>
            <a:grpSpLocks/>
          </p:cNvGrpSpPr>
          <p:nvPr/>
        </p:nvGrpSpPr>
        <p:grpSpPr bwMode="auto">
          <a:xfrm>
            <a:off x="200025" y="2452688"/>
            <a:ext cx="8334375" cy="1524000"/>
            <a:chOff x="126" y="816"/>
            <a:chExt cx="5250" cy="960"/>
          </a:xfrm>
        </p:grpSpPr>
        <p:sp>
          <p:nvSpPr>
            <p:cNvPr id="44048" name="Freeform 16"/>
            <p:cNvSpPr>
              <a:spLocks/>
            </p:cNvSpPr>
            <p:nvPr/>
          </p:nvSpPr>
          <p:spPr bwMode="auto">
            <a:xfrm>
              <a:off x="126" y="816"/>
              <a:ext cx="2592" cy="720"/>
            </a:xfrm>
            <a:custGeom>
              <a:avLst/>
              <a:gdLst>
                <a:gd name="T0" fmla="*/ 2592 w 2592"/>
                <a:gd name="T1" fmla="*/ 720 h 720"/>
                <a:gd name="T2" fmla="*/ 2448 w 2592"/>
                <a:gd name="T3" fmla="*/ 336 h 720"/>
                <a:gd name="T4" fmla="*/ 1920 w 2592"/>
                <a:gd name="T5" fmla="*/ 96 h 720"/>
                <a:gd name="T6" fmla="*/ 0 w 2592"/>
                <a:gd name="T7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2" h="720">
                  <a:moveTo>
                    <a:pt x="2592" y="720"/>
                  </a:moveTo>
                  <a:cubicBezTo>
                    <a:pt x="2576" y="580"/>
                    <a:pt x="2560" y="440"/>
                    <a:pt x="2448" y="336"/>
                  </a:cubicBezTo>
                  <a:cubicBezTo>
                    <a:pt x="2336" y="232"/>
                    <a:pt x="2328" y="152"/>
                    <a:pt x="1920" y="96"/>
                  </a:cubicBezTo>
                  <a:cubicBezTo>
                    <a:pt x="1512" y="40"/>
                    <a:pt x="756" y="2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auto">
            <a:xfrm flipH="1" flipV="1">
              <a:off x="2736" y="1584"/>
              <a:ext cx="2640" cy="192"/>
            </a:xfrm>
            <a:custGeom>
              <a:avLst/>
              <a:gdLst>
                <a:gd name="T0" fmla="*/ 2592 w 2592"/>
                <a:gd name="T1" fmla="*/ 720 h 720"/>
                <a:gd name="T2" fmla="*/ 2448 w 2592"/>
                <a:gd name="T3" fmla="*/ 336 h 720"/>
                <a:gd name="T4" fmla="*/ 1920 w 2592"/>
                <a:gd name="T5" fmla="*/ 96 h 720"/>
                <a:gd name="T6" fmla="*/ 0 w 2592"/>
                <a:gd name="T7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2" h="720">
                  <a:moveTo>
                    <a:pt x="2592" y="720"/>
                  </a:moveTo>
                  <a:cubicBezTo>
                    <a:pt x="2576" y="580"/>
                    <a:pt x="2560" y="440"/>
                    <a:pt x="2448" y="336"/>
                  </a:cubicBezTo>
                  <a:cubicBezTo>
                    <a:pt x="2336" y="232"/>
                    <a:pt x="2328" y="152"/>
                    <a:pt x="1920" y="96"/>
                  </a:cubicBezTo>
                  <a:cubicBezTo>
                    <a:pt x="1512" y="40"/>
                    <a:pt x="756" y="2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3733800" y="1219200"/>
            <a:ext cx="8382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altLang="nl-NL" sz="38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endParaRPr lang="nl-NL" altLang="nl-NL" sz="38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4419600" y="1371600"/>
            <a:ext cx="8382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endParaRPr lang="nl-NL" altLang="nl-NL" sz="3800" b="1" baseline="-2500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0" y="765175"/>
            <a:ext cx="3382963" cy="1512888"/>
          </a:xfrm>
          <a:prstGeom prst="wedgeEllipseCallout">
            <a:avLst>
              <a:gd name="adj1" fmla="val 39019"/>
              <a:gd name="adj2" fmla="val 522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CC"/>
                </a:solidFill>
              </a:rPr>
              <a:t>Bron passeert waarnemer rakelings</a:t>
            </a:r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5076825" y="0"/>
            <a:ext cx="3382963" cy="1512888"/>
          </a:xfrm>
          <a:prstGeom prst="wedgeEllipseCallout">
            <a:avLst>
              <a:gd name="adj1" fmla="val -104671"/>
              <a:gd name="adj2" fmla="val 11705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66FF"/>
                </a:solidFill>
              </a:rPr>
              <a:t>Bron passeert waarnemer op afstand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5761038" y="1773238"/>
            <a:ext cx="3382962" cy="1512887"/>
          </a:xfrm>
          <a:prstGeom prst="wedgeEllipseCallout">
            <a:avLst>
              <a:gd name="adj1" fmla="val -71727"/>
              <a:gd name="adj2" fmla="val 37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CC99"/>
                </a:solidFill>
              </a:rPr>
              <a:t>Waargenomen geluidsniveau</a:t>
            </a:r>
          </a:p>
        </p:txBody>
      </p:sp>
      <p:sp>
        <p:nvSpPr>
          <p:cNvPr id="44055" name="Freeform 23"/>
          <p:cNvSpPr>
            <a:spLocks/>
          </p:cNvSpPr>
          <p:nvPr/>
        </p:nvSpPr>
        <p:spPr bwMode="auto">
          <a:xfrm>
            <a:off x="250825" y="2349500"/>
            <a:ext cx="8208963" cy="1727200"/>
          </a:xfrm>
          <a:custGeom>
            <a:avLst/>
            <a:gdLst>
              <a:gd name="T0" fmla="*/ 0 w 5171"/>
              <a:gd name="T1" fmla="*/ 0 h 1088"/>
              <a:gd name="T2" fmla="*/ 2548 w 5171"/>
              <a:gd name="T3" fmla="*/ 10 h 1088"/>
              <a:gd name="T4" fmla="*/ 2567 w 5171"/>
              <a:gd name="T5" fmla="*/ 1071 h 1088"/>
              <a:gd name="T6" fmla="*/ 5171 w 5171"/>
              <a:gd name="T7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71" h="1088">
                <a:moveTo>
                  <a:pt x="0" y="0"/>
                </a:moveTo>
                <a:lnTo>
                  <a:pt x="2548" y="10"/>
                </a:lnTo>
                <a:lnTo>
                  <a:pt x="2567" y="1071"/>
                </a:lnTo>
                <a:lnTo>
                  <a:pt x="5171" y="1088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211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utoUpdateAnimBg="0"/>
      <p:bldP spid="44041" grpId="0" autoUpdateAnimBg="0"/>
      <p:bldP spid="44042" grpId="0" animBg="1"/>
      <p:bldP spid="44043" grpId="0" autoUpdateAnimBg="0"/>
      <p:bldP spid="44050" grpId="0" autoUpdateAnimBg="0"/>
      <p:bldP spid="44051" grpId="0" autoUpdateAnimBg="0"/>
      <p:bldP spid="44052" grpId="0" animBg="1"/>
      <p:bldP spid="44053" grpId="0" animBg="1"/>
      <p:bldP spid="44054" grpId="0" animBg="1"/>
      <p:bldP spid="440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Dopplereffect bij licht: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-14288" y="5734050"/>
            <a:ext cx="9144001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Bron nadert: f</a:t>
            </a:r>
            <a:r>
              <a:rPr lang="en-US" altLang="nl-NL" sz="32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&gt; f</a:t>
            </a:r>
            <a:r>
              <a:rPr lang="en-US" altLang="nl-NL" sz="32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Blauwverschuiving.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6199188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Bron verwijdert zich: f</a:t>
            </a:r>
            <a:r>
              <a:rPr lang="en-US" altLang="nl-NL" sz="32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&lt; f</a:t>
            </a:r>
            <a:r>
              <a:rPr lang="en-US" altLang="nl-NL" sz="32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Roodverschuiving.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2792" name="Group 24"/>
          <p:cNvGrpSpPr>
            <a:grpSpLocks/>
          </p:cNvGrpSpPr>
          <p:nvPr/>
        </p:nvGrpSpPr>
        <p:grpSpPr bwMode="auto">
          <a:xfrm>
            <a:off x="1738313" y="990600"/>
            <a:ext cx="7329487" cy="4391025"/>
            <a:chOff x="1095" y="624"/>
            <a:chExt cx="4617" cy="2766"/>
          </a:xfrm>
        </p:grpSpPr>
        <p:grpSp>
          <p:nvGrpSpPr>
            <p:cNvPr id="32781" name="Group 13"/>
            <p:cNvGrpSpPr>
              <a:grpSpLocks/>
            </p:cNvGrpSpPr>
            <p:nvPr/>
          </p:nvGrpSpPr>
          <p:grpSpPr bwMode="auto">
            <a:xfrm>
              <a:off x="1095" y="624"/>
              <a:ext cx="4521" cy="2747"/>
              <a:chOff x="1095" y="624"/>
              <a:chExt cx="4521" cy="2747"/>
            </a:xfrm>
          </p:grpSpPr>
          <p:sp>
            <p:nvSpPr>
              <p:cNvPr id="32774" name="Rectangle 6"/>
              <p:cNvSpPr>
                <a:spLocks noChangeArrowheads="1"/>
              </p:cNvSpPr>
              <p:nvPr/>
            </p:nvSpPr>
            <p:spPr bwMode="auto">
              <a:xfrm>
                <a:off x="1104" y="2583"/>
                <a:ext cx="384" cy="4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3.</a:t>
                </a:r>
                <a:endParaRPr lang="nl-NL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pic>
            <p:nvPicPr>
              <p:cNvPr id="32776" name="Picture 8" descr="dopplershift sta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6" y="624"/>
                <a:ext cx="4080" cy="2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777" name="Rectangle 9"/>
              <p:cNvSpPr>
                <a:spLocks noChangeArrowheads="1"/>
              </p:cNvSpPr>
              <p:nvPr/>
            </p:nvSpPr>
            <p:spPr bwMode="auto">
              <a:xfrm>
                <a:off x="1104" y="1635"/>
                <a:ext cx="384" cy="4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2.</a:t>
                </a:r>
                <a:endParaRPr lang="nl-NL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2778" name="Rectangle 10"/>
              <p:cNvSpPr>
                <a:spLocks noChangeArrowheads="1"/>
              </p:cNvSpPr>
              <p:nvPr/>
            </p:nvSpPr>
            <p:spPr bwMode="auto">
              <a:xfrm>
                <a:off x="1095" y="663"/>
                <a:ext cx="384" cy="4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1.</a:t>
                </a:r>
                <a:endParaRPr lang="nl-NL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32782" name="Freeform 14"/>
            <p:cNvSpPr>
              <a:spLocks/>
            </p:cNvSpPr>
            <p:nvPr/>
          </p:nvSpPr>
          <p:spPr bwMode="auto">
            <a:xfrm>
              <a:off x="4891" y="2350"/>
              <a:ext cx="374" cy="3"/>
            </a:xfrm>
            <a:custGeom>
              <a:avLst/>
              <a:gdLst>
                <a:gd name="T0" fmla="*/ 0 w 374"/>
                <a:gd name="T1" fmla="*/ 0 h 3"/>
                <a:gd name="T2" fmla="*/ 374 w 37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4" h="3">
                  <a:moveTo>
                    <a:pt x="0" y="0"/>
                  </a:moveTo>
                  <a:lnTo>
                    <a:pt x="374" y="3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2785" name="Rectangle 17"/>
            <p:cNvSpPr>
              <a:spLocks noChangeArrowheads="1"/>
            </p:cNvSpPr>
            <p:nvPr/>
          </p:nvSpPr>
          <p:spPr bwMode="auto">
            <a:xfrm>
              <a:off x="5280" y="2049"/>
              <a:ext cx="43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r>
                <a:rPr lang="en-US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5229" y="1104"/>
              <a:ext cx="43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r>
                <a:rPr lang="en-US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auto">
            <a:xfrm>
              <a:off x="4896" y="1362"/>
              <a:ext cx="374" cy="3"/>
            </a:xfrm>
            <a:custGeom>
              <a:avLst/>
              <a:gdLst>
                <a:gd name="T0" fmla="*/ 0 w 374"/>
                <a:gd name="T1" fmla="*/ 0 h 3"/>
                <a:gd name="T2" fmla="*/ 374 w 37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4" h="3">
                  <a:moveTo>
                    <a:pt x="0" y="0"/>
                  </a:moveTo>
                  <a:lnTo>
                    <a:pt x="374" y="3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2790" name="Rectangle 22"/>
            <p:cNvSpPr>
              <a:spLocks noChangeArrowheads="1"/>
            </p:cNvSpPr>
            <p:nvPr/>
          </p:nvSpPr>
          <p:spPr bwMode="auto">
            <a:xfrm>
              <a:off x="5253" y="2958"/>
              <a:ext cx="432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</a:t>
              </a:r>
              <a:r>
                <a:rPr lang="en-US" altLang="nl-NL" sz="44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791" name="Freeform 23"/>
            <p:cNvSpPr>
              <a:spLocks/>
            </p:cNvSpPr>
            <p:nvPr/>
          </p:nvSpPr>
          <p:spPr bwMode="auto">
            <a:xfrm>
              <a:off x="4920" y="3225"/>
              <a:ext cx="374" cy="3"/>
            </a:xfrm>
            <a:custGeom>
              <a:avLst/>
              <a:gdLst>
                <a:gd name="T0" fmla="*/ 0 w 374"/>
                <a:gd name="T1" fmla="*/ 0 h 3"/>
                <a:gd name="T2" fmla="*/ 374 w 37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4" h="3">
                  <a:moveTo>
                    <a:pt x="0" y="0"/>
                  </a:moveTo>
                  <a:lnTo>
                    <a:pt x="374" y="3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0" y="5227638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f</a:t>
            </a:r>
            <a:r>
              <a:rPr lang="en-US" altLang="nl-NL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Bij rood hoort een kleine f, bij blauw hoort een grote f.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2797" name="AutoShape 29"/>
          <p:cNvSpPr>
            <a:spLocks noChangeArrowheads="1"/>
          </p:cNvSpPr>
          <p:nvPr/>
        </p:nvSpPr>
        <p:spPr bwMode="auto">
          <a:xfrm>
            <a:off x="0" y="3213100"/>
            <a:ext cx="2411413" cy="898525"/>
          </a:xfrm>
          <a:prstGeom prst="wedgeRoundRectCallout">
            <a:avLst>
              <a:gd name="adj1" fmla="val 144208"/>
              <a:gd name="adj2" fmla="val -282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Dit licht zendt de ster uit</a:t>
            </a:r>
          </a:p>
        </p:txBody>
      </p:sp>
    </p:spTree>
    <p:extLst>
      <p:ext uri="{BB962C8B-B14F-4D97-AF65-F5344CB8AC3E}">
        <p14:creationId xmlns:p14="http://schemas.microsoft.com/office/powerpoint/2010/main" val="7103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5" grpId="0" autoUpdateAnimBg="0"/>
      <p:bldP spid="32779" grpId="0" autoUpdateAnimBg="0"/>
      <p:bldP spid="32794" grpId="0" autoUpdateAnimBg="0"/>
      <p:bldP spid="3279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43200"/>
            <a:ext cx="9144000" cy="685800"/>
          </a:xfrm>
        </p:spPr>
        <p:txBody>
          <a:bodyPr/>
          <a:lstStyle/>
          <a:p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36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172200"/>
            <a:ext cx="91440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Dopplereffect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3" name="Oval 9"/>
          <p:cNvSpPr>
            <a:spLocks noChangeAspect="1" noChangeArrowheads="1"/>
          </p:cNvSpPr>
          <p:nvPr/>
        </p:nvSpPr>
        <p:spPr bwMode="auto">
          <a:xfrm>
            <a:off x="6978650" y="33305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401" name="Oval 17"/>
          <p:cNvSpPr>
            <a:spLocks noChangeAspect="1" noChangeArrowheads="1"/>
          </p:cNvSpPr>
          <p:nvPr/>
        </p:nvSpPr>
        <p:spPr bwMode="auto">
          <a:xfrm>
            <a:off x="5451475" y="3327400"/>
            <a:ext cx="144463" cy="144463"/>
          </a:xfrm>
          <a:prstGeom prst="ellipse">
            <a:avLst/>
          </a:prstGeom>
          <a:solidFill>
            <a:srgbClr val="FF66FF"/>
          </a:solidFill>
          <a:ln w="9525">
            <a:solidFill>
              <a:srgbClr val="FF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402" name="Oval 18"/>
          <p:cNvSpPr>
            <a:spLocks noChangeAspect="1" noChangeArrowheads="1"/>
          </p:cNvSpPr>
          <p:nvPr/>
        </p:nvSpPr>
        <p:spPr bwMode="auto">
          <a:xfrm>
            <a:off x="4975225" y="3327400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6403" name="Oval 19"/>
          <p:cNvSpPr>
            <a:spLocks noChangeAspect="1" noChangeArrowheads="1"/>
          </p:cNvSpPr>
          <p:nvPr/>
        </p:nvSpPr>
        <p:spPr bwMode="auto">
          <a:xfrm>
            <a:off x="5932488" y="33178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6507" name="Group 123"/>
          <p:cNvGrpSpPr>
            <a:grpSpLocks/>
          </p:cNvGrpSpPr>
          <p:nvPr/>
        </p:nvGrpSpPr>
        <p:grpSpPr bwMode="auto">
          <a:xfrm>
            <a:off x="1917700" y="241300"/>
            <a:ext cx="6297613" cy="6297613"/>
            <a:chOff x="1208" y="152"/>
            <a:chExt cx="3967" cy="3967"/>
          </a:xfrm>
        </p:grpSpPr>
        <p:sp>
          <p:nvSpPr>
            <p:cNvPr id="16397" name="Oval 13"/>
            <p:cNvSpPr>
              <a:spLocks noChangeAspect="1" noChangeArrowheads="1"/>
            </p:cNvSpPr>
            <p:nvPr/>
          </p:nvSpPr>
          <p:spPr bwMode="auto">
            <a:xfrm>
              <a:off x="1208" y="152"/>
              <a:ext cx="3967" cy="396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71" name="Oval 87"/>
            <p:cNvSpPr>
              <a:spLocks noChangeAspect="1" noChangeArrowheads="1"/>
            </p:cNvSpPr>
            <p:nvPr/>
          </p:nvSpPr>
          <p:spPr bwMode="auto">
            <a:xfrm>
              <a:off x="1605" y="549"/>
              <a:ext cx="3174" cy="317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72" name="Oval 88"/>
            <p:cNvSpPr>
              <a:spLocks noChangeAspect="1" noChangeArrowheads="1"/>
            </p:cNvSpPr>
            <p:nvPr/>
          </p:nvSpPr>
          <p:spPr bwMode="auto">
            <a:xfrm>
              <a:off x="1997" y="941"/>
              <a:ext cx="2380" cy="238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73" name="Oval 89"/>
            <p:cNvSpPr>
              <a:spLocks noChangeAspect="1" noChangeArrowheads="1"/>
            </p:cNvSpPr>
            <p:nvPr/>
          </p:nvSpPr>
          <p:spPr bwMode="auto">
            <a:xfrm>
              <a:off x="2401" y="1344"/>
              <a:ext cx="1587" cy="158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74" name="Oval 90"/>
            <p:cNvSpPr>
              <a:spLocks noChangeAspect="1" noChangeArrowheads="1"/>
            </p:cNvSpPr>
            <p:nvPr/>
          </p:nvSpPr>
          <p:spPr bwMode="auto">
            <a:xfrm>
              <a:off x="2802" y="1740"/>
              <a:ext cx="793" cy="793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508" name="Group 124"/>
          <p:cNvGrpSpPr>
            <a:grpSpLocks/>
          </p:cNvGrpSpPr>
          <p:nvPr/>
        </p:nvGrpSpPr>
        <p:grpSpPr bwMode="auto">
          <a:xfrm>
            <a:off x="3005138" y="871538"/>
            <a:ext cx="5038725" cy="5038725"/>
            <a:chOff x="1893" y="549"/>
            <a:chExt cx="3174" cy="3174"/>
          </a:xfrm>
        </p:grpSpPr>
        <p:sp>
          <p:nvSpPr>
            <p:cNvPr id="16396" name="Oval 12"/>
            <p:cNvSpPr>
              <a:spLocks noChangeAspect="1" noChangeArrowheads="1"/>
            </p:cNvSpPr>
            <p:nvPr/>
          </p:nvSpPr>
          <p:spPr bwMode="auto">
            <a:xfrm>
              <a:off x="1893" y="549"/>
              <a:ext cx="3174" cy="3174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77" name="Oval 93"/>
            <p:cNvSpPr>
              <a:spLocks noChangeAspect="1" noChangeArrowheads="1"/>
            </p:cNvSpPr>
            <p:nvPr/>
          </p:nvSpPr>
          <p:spPr bwMode="auto">
            <a:xfrm>
              <a:off x="2292" y="936"/>
              <a:ext cx="2380" cy="2380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82" name="Oval 98"/>
            <p:cNvSpPr>
              <a:spLocks noChangeAspect="1" noChangeArrowheads="1"/>
            </p:cNvSpPr>
            <p:nvPr/>
          </p:nvSpPr>
          <p:spPr bwMode="auto">
            <a:xfrm>
              <a:off x="2697" y="1359"/>
              <a:ext cx="1587" cy="1587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83" name="Oval 99"/>
            <p:cNvSpPr>
              <a:spLocks noChangeAspect="1" noChangeArrowheads="1"/>
            </p:cNvSpPr>
            <p:nvPr/>
          </p:nvSpPr>
          <p:spPr bwMode="auto">
            <a:xfrm>
              <a:off x="3090" y="1746"/>
              <a:ext cx="793" cy="793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6404" name="Oval 20"/>
          <p:cNvSpPr>
            <a:spLocks noChangeAspect="1" noChangeArrowheads="1"/>
          </p:cNvSpPr>
          <p:nvPr/>
        </p:nvSpPr>
        <p:spPr bwMode="auto">
          <a:xfrm>
            <a:off x="6451600" y="3327400"/>
            <a:ext cx="144463" cy="14446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6510" name="Group 126"/>
          <p:cNvGrpSpPr>
            <a:grpSpLocks/>
          </p:cNvGrpSpPr>
          <p:nvPr/>
        </p:nvGrpSpPr>
        <p:grpSpPr bwMode="auto">
          <a:xfrm>
            <a:off x="5307013" y="2163763"/>
            <a:ext cx="2422525" cy="2422525"/>
            <a:chOff x="3343" y="1363"/>
            <a:chExt cx="1526" cy="1526"/>
          </a:xfrm>
        </p:grpSpPr>
        <p:sp>
          <p:nvSpPr>
            <p:cNvPr id="16394" name="Oval 10"/>
            <p:cNvSpPr>
              <a:spLocks noChangeAspect="1" noChangeArrowheads="1"/>
            </p:cNvSpPr>
            <p:nvPr/>
          </p:nvSpPr>
          <p:spPr bwMode="auto">
            <a:xfrm>
              <a:off x="3343" y="1363"/>
              <a:ext cx="1526" cy="1526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85" name="Oval 101"/>
            <p:cNvSpPr>
              <a:spLocks noChangeAspect="1" noChangeArrowheads="1"/>
            </p:cNvSpPr>
            <p:nvPr/>
          </p:nvSpPr>
          <p:spPr bwMode="auto">
            <a:xfrm>
              <a:off x="3705" y="1746"/>
              <a:ext cx="793" cy="793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6509" name="Group 125"/>
          <p:cNvGrpSpPr>
            <a:grpSpLocks/>
          </p:cNvGrpSpPr>
          <p:nvPr/>
        </p:nvGrpSpPr>
        <p:grpSpPr bwMode="auto">
          <a:xfrm>
            <a:off x="4129088" y="1514475"/>
            <a:ext cx="3778250" cy="3778250"/>
            <a:chOff x="2601" y="954"/>
            <a:chExt cx="2380" cy="2380"/>
          </a:xfrm>
        </p:grpSpPr>
        <p:sp>
          <p:nvSpPr>
            <p:cNvPr id="16395" name="Oval 11"/>
            <p:cNvSpPr>
              <a:spLocks noChangeAspect="1" noChangeArrowheads="1"/>
            </p:cNvSpPr>
            <p:nvPr/>
          </p:nvSpPr>
          <p:spPr bwMode="auto">
            <a:xfrm>
              <a:off x="2601" y="954"/>
              <a:ext cx="2380" cy="238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89" name="Oval 105"/>
            <p:cNvSpPr>
              <a:spLocks noChangeAspect="1" noChangeArrowheads="1"/>
            </p:cNvSpPr>
            <p:nvPr/>
          </p:nvSpPr>
          <p:spPr bwMode="auto">
            <a:xfrm>
              <a:off x="3004" y="1345"/>
              <a:ext cx="1587" cy="158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490" name="Oval 106"/>
            <p:cNvSpPr>
              <a:spLocks noChangeAspect="1" noChangeArrowheads="1"/>
            </p:cNvSpPr>
            <p:nvPr/>
          </p:nvSpPr>
          <p:spPr bwMode="auto">
            <a:xfrm>
              <a:off x="3387" y="1739"/>
              <a:ext cx="793" cy="79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577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utoUpdateAnimBg="0"/>
      <p:bldP spid="16393" grpId="0" animBg="1"/>
      <p:bldP spid="16401" grpId="0" animBg="1"/>
      <p:bldP spid="16402" grpId="0" animBg="1"/>
      <p:bldP spid="16403" grpId="0" animBg="1"/>
      <p:bldP spid="164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Dopplereffect</a:t>
            </a:r>
            <a:endParaRPr lang="nl-NL" altLang="nl-NL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29425" y="3946525"/>
            <a:ext cx="38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nl-NL" altLang="nl-NL" sz="3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5786438" y="1471613"/>
            <a:ext cx="1333500" cy="3024187"/>
            <a:chOff x="3645" y="927"/>
            <a:chExt cx="840" cy="1905"/>
          </a:xfrm>
        </p:grpSpPr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3645" y="2486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nl-NL" altLang="nl-NL" sz="3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4245" y="927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nl-NL" altLang="nl-NL" sz="3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5314950" y="746125"/>
            <a:ext cx="1743075" cy="3749675"/>
            <a:chOff x="3348" y="470"/>
            <a:chExt cx="1098" cy="2362"/>
          </a:xfrm>
        </p:grpSpPr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3348" y="2486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3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4206" y="470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3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1754" name="Group 10"/>
          <p:cNvGrpSpPr>
            <a:grpSpLocks/>
          </p:cNvGrpSpPr>
          <p:nvPr/>
        </p:nvGrpSpPr>
        <p:grpSpPr bwMode="auto">
          <a:xfrm>
            <a:off x="6315075" y="2184400"/>
            <a:ext cx="990600" cy="2311400"/>
            <a:chOff x="3978" y="1376"/>
            <a:chExt cx="624" cy="1456"/>
          </a:xfrm>
        </p:grpSpPr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3978" y="2486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nl-NL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4314" y="1376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nl-NL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1757" name="Group 13"/>
          <p:cNvGrpSpPr>
            <a:grpSpLocks/>
          </p:cNvGrpSpPr>
          <p:nvPr/>
        </p:nvGrpSpPr>
        <p:grpSpPr bwMode="auto">
          <a:xfrm>
            <a:off x="4800600" y="-4763"/>
            <a:ext cx="2209800" cy="4500563"/>
            <a:chOff x="3024" y="-3"/>
            <a:chExt cx="1392" cy="2835"/>
          </a:xfrm>
        </p:grpSpPr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3024" y="2486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nl-NL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4176" y="-3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nl-NL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1760" name="Group 16"/>
          <p:cNvGrpSpPr>
            <a:grpSpLocks/>
          </p:cNvGrpSpPr>
          <p:nvPr/>
        </p:nvGrpSpPr>
        <p:grpSpPr bwMode="auto">
          <a:xfrm>
            <a:off x="6516688" y="2684463"/>
            <a:ext cx="522287" cy="1336675"/>
            <a:chOff x="4105" y="1691"/>
            <a:chExt cx="329" cy="842"/>
          </a:xfrm>
        </p:grpSpPr>
        <p:sp>
          <p:nvSpPr>
            <p:cNvPr id="31761" name="Freeform 17"/>
            <p:cNvSpPr>
              <a:spLocks/>
            </p:cNvSpPr>
            <p:nvPr/>
          </p:nvSpPr>
          <p:spPr bwMode="auto">
            <a:xfrm>
              <a:off x="4133" y="1691"/>
              <a:ext cx="201" cy="384"/>
            </a:xfrm>
            <a:custGeom>
              <a:avLst/>
              <a:gdLst>
                <a:gd name="T0" fmla="*/ 0 w 201"/>
                <a:gd name="T1" fmla="*/ 384 h 384"/>
                <a:gd name="T2" fmla="*/ 201 w 201"/>
                <a:gd name="T3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384">
                  <a:moveTo>
                    <a:pt x="0" y="384"/>
                  </a:moveTo>
                  <a:lnTo>
                    <a:pt x="201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62" name="Freeform 18"/>
            <p:cNvSpPr>
              <a:spLocks/>
            </p:cNvSpPr>
            <p:nvPr/>
          </p:nvSpPr>
          <p:spPr bwMode="auto">
            <a:xfrm>
              <a:off x="4105" y="2530"/>
              <a:ext cx="329" cy="3"/>
            </a:xfrm>
            <a:custGeom>
              <a:avLst/>
              <a:gdLst>
                <a:gd name="T0" fmla="*/ 0 w 329"/>
                <a:gd name="T1" fmla="*/ 3 h 3"/>
                <a:gd name="T2" fmla="*/ 329 w 329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3">
                  <a:moveTo>
                    <a:pt x="0" y="3"/>
                  </a:moveTo>
                  <a:lnTo>
                    <a:pt x="329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1763" name="Group 19"/>
          <p:cNvGrpSpPr>
            <a:grpSpLocks/>
          </p:cNvGrpSpPr>
          <p:nvPr/>
        </p:nvGrpSpPr>
        <p:grpSpPr bwMode="auto">
          <a:xfrm>
            <a:off x="5065713" y="493713"/>
            <a:ext cx="1973262" cy="3009900"/>
            <a:chOff x="3191" y="311"/>
            <a:chExt cx="1243" cy="1896"/>
          </a:xfrm>
        </p:grpSpPr>
        <p:sp>
          <p:nvSpPr>
            <p:cNvPr id="31764" name="Freeform 20"/>
            <p:cNvSpPr>
              <a:spLocks/>
            </p:cNvSpPr>
            <p:nvPr/>
          </p:nvSpPr>
          <p:spPr bwMode="auto">
            <a:xfrm>
              <a:off x="3191" y="2203"/>
              <a:ext cx="1243" cy="4"/>
            </a:xfrm>
            <a:custGeom>
              <a:avLst/>
              <a:gdLst>
                <a:gd name="T0" fmla="*/ 0 w 1243"/>
                <a:gd name="T1" fmla="*/ 0 h 4"/>
                <a:gd name="T2" fmla="*/ 1243 w 1243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43" h="4">
                  <a:moveTo>
                    <a:pt x="0" y="0"/>
                  </a:moveTo>
                  <a:lnTo>
                    <a:pt x="1243" y="4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auto">
            <a:xfrm>
              <a:off x="3209" y="311"/>
              <a:ext cx="988" cy="1774"/>
            </a:xfrm>
            <a:custGeom>
              <a:avLst/>
              <a:gdLst>
                <a:gd name="T0" fmla="*/ 0 w 988"/>
                <a:gd name="T1" fmla="*/ 1774 h 1774"/>
                <a:gd name="T2" fmla="*/ 988 w 988"/>
                <a:gd name="T3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1774">
                  <a:moveTo>
                    <a:pt x="0" y="1774"/>
                  </a:moveTo>
                  <a:lnTo>
                    <a:pt x="988" y="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1766" name="Group 22"/>
          <p:cNvGrpSpPr>
            <a:grpSpLocks/>
          </p:cNvGrpSpPr>
          <p:nvPr/>
        </p:nvGrpSpPr>
        <p:grpSpPr bwMode="auto">
          <a:xfrm>
            <a:off x="5545138" y="1219200"/>
            <a:ext cx="1495425" cy="2454275"/>
            <a:chOff x="3493" y="768"/>
            <a:chExt cx="942" cy="1546"/>
          </a:xfrm>
        </p:grpSpPr>
        <p:sp>
          <p:nvSpPr>
            <p:cNvPr id="31767" name="Freeform 23"/>
            <p:cNvSpPr>
              <a:spLocks/>
            </p:cNvSpPr>
            <p:nvPr/>
          </p:nvSpPr>
          <p:spPr bwMode="auto">
            <a:xfrm>
              <a:off x="3493" y="2313"/>
              <a:ext cx="942" cy="1"/>
            </a:xfrm>
            <a:custGeom>
              <a:avLst/>
              <a:gdLst>
                <a:gd name="T0" fmla="*/ 0 w 942"/>
                <a:gd name="T1" fmla="*/ 0 h 1"/>
                <a:gd name="T2" fmla="*/ 942 w 942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2" h="1">
                  <a:moveTo>
                    <a:pt x="0" y="0"/>
                  </a:moveTo>
                  <a:lnTo>
                    <a:pt x="942" y="1"/>
                  </a:ln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68" name="Freeform 24"/>
            <p:cNvSpPr>
              <a:spLocks/>
            </p:cNvSpPr>
            <p:nvPr/>
          </p:nvSpPr>
          <p:spPr bwMode="auto">
            <a:xfrm>
              <a:off x="3511" y="768"/>
              <a:ext cx="731" cy="1317"/>
            </a:xfrm>
            <a:custGeom>
              <a:avLst/>
              <a:gdLst>
                <a:gd name="T0" fmla="*/ 0 w 731"/>
                <a:gd name="T1" fmla="*/ 1317 h 1317"/>
                <a:gd name="T2" fmla="*/ 731 w 731"/>
                <a:gd name="T3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1" h="1317">
                  <a:moveTo>
                    <a:pt x="0" y="1317"/>
                  </a:moveTo>
                  <a:lnTo>
                    <a:pt x="731" y="0"/>
                  </a:ln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1769" name="Group 25"/>
          <p:cNvGrpSpPr>
            <a:grpSpLocks/>
          </p:cNvGrpSpPr>
          <p:nvPr/>
        </p:nvGrpSpPr>
        <p:grpSpPr bwMode="auto">
          <a:xfrm>
            <a:off x="6010275" y="1973263"/>
            <a:ext cx="1035050" cy="1873250"/>
            <a:chOff x="3786" y="1243"/>
            <a:chExt cx="652" cy="1180"/>
          </a:xfrm>
        </p:grpSpPr>
        <p:sp>
          <p:nvSpPr>
            <p:cNvPr id="31770" name="Freeform 26"/>
            <p:cNvSpPr>
              <a:spLocks/>
            </p:cNvSpPr>
            <p:nvPr/>
          </p:nvSpPr>
          <p:spPr bwMode="auto">
            <a:xfrm>
              <a:off x="3786" y="2418"/>
              <a:ext cx="652" cy="5"/>
            </a:xfrm>
            <a:custGeom>
              <a:avLst/>
              <a:gdLst>
                <a:gd name="T0" fmla="*/ 0 w 652"/>
                <a:gd name="T1" fmla="*/ 0 h 5"/>
                <a:gd name="T2" fmla="*/ 652 w 652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2" h="5">
                  <a:moveTo>
                    <a:pt x="0" y="0"/>
                  </a:moveTo>
                  <a:lnTo>
                    <a:pt x="652" y="5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1" name="Freeform 27"/>
            <p:cNvSpPr>
              <a:spLocks/>
            </p:cNvSpPr>
            <p:nvPr/>
          </p:nvSpPr>
          <p:spPr bwMode="auto">
            <a:xfrm>
              <a:off x="3813" y="1243"/>
              <a:ext cx="466" cy="842"/>
            </a:xfrm>
            <a:custGeom>
              <a:avLst/>
              <a:gdLst>
                <a:gd name="T0" fmla="*/ 0 w 466"/>
                <a:gd name="T1" fmla="*/ 842 h 842"/>
                <a:gd name="T2" fmla="*/ 466 w 466"/>
                <a:gd name="T3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6" h="842">
                  <a:moveTo>
                    <a:pt x="0" y="842"/>
                  </a:moveTo>
                  <a:lnTo>
                    <a:pt x="466" y="0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1641475" y="42863"/>
            <a:ext cx="6740525" cy="6740525"/>
            <a:chOff x="1034" y="27"/>
            <a:chExt cx="4246" cy="4246"/>
          </a:xfrm>
        </p:grpSpPr>
        <p:sp>
          <p:nvSpPr>
            <p:cNvPr id="31773" name="Oval 29"/>
            <p:cNvSpPr>
              <a:spLocks noChangeAspect="1" noChangeArrowheads="1"/>
            </p:cNvSpPr>
            <p:nvPr/>
          </p:nvSpPr>
          <p:spPr bwMode="auto">
            <a:xfrm>
              <a:off x="4396" y="2098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4" name="Oval 30"/>
            <p:cNvSpPr>
              <a:spLocks noChangeAspect="1" noChangeArrowheads="1"/>
            </p:cNvSpPr>
            <p:nvPr/>
          </p:nvSpPr>
          <p:spPr bwMode="auto">
            <a:xfrm>
              <a:off x="1892" y="555"/>
              <a:ext cx="3185" cy="3185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5" name="Oval 31"/>
            <p:cNvSpPr>
              <a:spLocks noChangeAspect="1" noChangeArrowheads="1"/>
            </p:cNvSpPr>
            <p:nvPr/>
          </p:nvSpPr>
          <p:spPr bwMode="auto">
            <a:xfrm>
              <a:off x="1034" y="27"/>
              <a:ext cx="4246" cy="424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6" name="Oval 32"/>
            <p:cNvSpPr>
              <a:spLocks noChangeAspect="1" noChangeArrowheads="1"/>
            </p:cNvSpPr>
            <p:nvPr/>
          </p:nvSpPr>
          <p:spPr bwMode="auto">
            <a:xfrm>
              <a:off x="3434" y="2096"/>
              <a:ext cx="91" cy="91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7" name="Oval 33"/>
            <p:cNvSpPr>
              <a:spLocks noChangeAspect="1" noChangeArrowheads="1"/>
            </p:cNvSpPr>
            <p:nvPr/>
          </p:nvSpPr>
          <p:spPr bwMode="auto">
            <a:xfrm>
              <a:off x="3134" y="2096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8" name="Oval 34"/>
            <p:cNvSpPr>
              <a:spLocks noChangeAspect="1" noChangeArrowheads="1"/>
            </p:cNvSpPr>
            <p:nvPr/>
          </p:nvSpPr>
          <p:spPr bwMode="auto">
            <a:xfrm>
              <a:off x="3737" y="209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79" name="Oval 35"/>
            <p:cNvSpPr>
              <a:spLocks noChangeAspect="1" noChangeArrowheads="1"/>
            </p:cNvSpPr>
            <p:nvPr/>
          </p:nvSpPr>
          <p:spPr bwMode="auto">
            <a:xfrm>
              <a:off x="4064" y="2096"/>
              <a:ext cx="91" cy="9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80" name="Oval 36"/>
            <p:cNvSpPr>
              <a:spLocks noChangeAspect="1" noChangeArrowheads="1"/>
            </p:cNvSpPr>
            <p:nvPr/>
          </p:nvSpPr>
          <p:spPr bwMode="auto">
            <a:xfrm>
              <a:off x="3578" y="1603"/>
              <a:ext cx="1062" cy="106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1781" name="Oval 37"/>
            <p:cNvSpPr>
              <a:spLocks noChangeAspect="1" noChangeArrowheads="1"/>
            </p:cNvSpPr>
            <p:nvPr/>
          </p:nvSpPr>
          <p:spPr bwMode="auto">
            <a:xfrm>
              <a:off x="2721" y="1077"/>
              <a:ext cx="2123" cy="212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1785" name="AutoShape 41"/>
          <p:cNvSpPr>
            <a:spLocks noChangeArrowheads="1"/>
          </p:cNvSpPr>
          <p:nvPr/>
        </p:nvSpPr>
        <p:spPr bwMode="auto">
          <a:xfrm>
            <a:off x="0" y="2924175"/>
            <a:ext cx="2124075" cy="1223963"/>
          </a:xfrm>
          <a:prstGeom prst="wedgeRoundRectCallout">
            <a:avLst>
              <a:gd name="adj1" fmla="val 201347"/>
              <a:gd name="adj2" fmla="val -62583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Terwijl het geluid van A naar a gaat . .</a:t>
            </a:r>
          </a:p>
        </p:txBody>
      </p:sp>
      <p:sp>
        <p:nvSpPr>
          <p:cNvPr id="31786" name="AutoShape 42"/>
          <p:cNvSpPr>
            <a:spLocks noChangeArrowheads="1"/>
          </p:cNvSpPr>
          <p:nvPr/>
        </p:nvSpPr>
        <p:spPr bwMode="auto">
          <a:xfrm>
            <a:off x="0" y="5634038"/>
            <a:ext cx="2124075" cy="1223962"/>
          </a:xfrm>
          <a:prstGeom prst="wedgeRoundRectCallout">
            <a:avLst>
              <a:gd name="adj1" fmla="val 203287"/>
              <a:gd name="adj2" fmla="val -21964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gaat de bron van A naar E!</a:t>
            </a:r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0" y="765175"/>
            <a:ext cx="27717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A zendt de bron een (blauwe) cirkelgolf uit</a:t>
            </a:r>
          </a:p>
        </p:txBody>
      </p:sp>
    </p:spTree>
    <p:extLst>
      <p:ext uri="{BB962C8B-B14F-4D97-AF65-F5344CB8AC3E}">
        <p14:creationId xmlns:p14="http://schemas.microsoft.com/office/powerpoint/2010/main" val="110460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autoUpdateAnimBg="0"/>
      <p:bldP spid="31785" grpId="0" animBg="1"/>
      <p:bldP spid="31786" grpId="0" animBg="1"/>
      <p:bldP spid="317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0"/>
            <a:ext cx="19812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altLang="nl-NL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&gt; 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1641475" y="42863"/>
            <a:ext cx="6740525" cy="6740525"/>
            <a:chOff x="1034" y="27"/>
            <a:chExt cx="4246" cy="4246"/>
          </a:xfrm>
        </p:grpSpPr>
        <p:sp>
          <p:nvSpPr>
            <p:cNvPr id="23577" name="Oval 25"/>
            <p:cNvSpPr>
              <a:spLocks noChangeAspect="1" noChangeArrowheads="1"/>
            </p:cNvSpPr>
            <p:nvPr/>
          </p:nvSpPr>
          <p:spPr bwMode="auto">
            <a:xfrm>
              <a:off x="4396" y="2098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78" name="Oval 26"/>
            <p:cNvSpPr>
              <a:spLocks noChangeAspect="1" noChangeArrowheads="1"/>
            </p:cNvSpPr>
            <p:nvPr/>
          </p:nvSpPr>
          <p:spPr bwMode="auto">
            <a:xfrm>
              <a:off x="1892" y="555"/>
              <a:ext cx="3185" cy="3185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79" name="Oval 27"/>
            <p:cNvSpPr>
              <a:spLocks noChangeAspect="1" noChangeArrowheads="1"/>
            </p:cNvSpPr>
            <p:nvPr/>
          </p:nvSpPr>
          <p:spPr bwMode="auto">
            <a:xfrm>
              <a:off x="1034" y="27"/>
              <a:ext cx="4246" cy="424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0" name="Oval 28"/>
            <p:cNvSpPr>
              <a:spLocks noChangeAspect="1" noChangeArrowheads="1"/>
            </p:cNvSpPr>
            <p:nvPr/>
          </p:nvSpPr>
          <p:spPr bwMode="auto">
            <a:xfrm>
              <a:off x="3434" y="2096"/>
              <a:ext cx="91" cy="91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1" name="Oval 29"/>
            <p:cNvSpPr>
              <a:spLocks noChangeAspect="1" noChangeArrowheads="1"/>
            </p:cNvSpPr>
            <p:nvPr/>
          </p:nvSpPr>
          <p:spPr bwMode="auto">
            <a:xfrm>
              <a:off x="3134" y="2096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2" name="Oval 30"/>
            <p:cNvSpPr>
              <a:spLocks noChangeAspect="1" noChangeArrowheads="1"/>
            </p:cNvSpPr>
            <p:nvPr/>
          </p:nvSpPr>
          <p:spPr bwMode="auto">
            <a:xfrm>
              <a:off x="3737" y="209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3" name="Oval 31"/>
            <p:cNvSpPr>
              <a:spLocks noChangeAspect="1" noChangeArrowheads="1"/>
            </p:cNvSpPr>
            <p:nvPr/>
          </p:nvSpPr>
          <p:spPr bwMode="auto">
            <a:xfrm>
              <a:off x="4064" y="2096"/>
              <a:ext cx="91" cy="9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4" name="Oval 32"/>
            <p:cNvSpPr>
              <a:spLocks noChangeAspect="1" noChangeArrowheads="1"/>
            </p:cNvSpPr>
            <p:nvPr/>
          </p:nvSpPr>
          <p:spPr bwMode="auto">
            <a:xfrm>
              <a:off x="3578" y="1603"/>
              <a:ext cx="1062" cy="106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3585" name="Oval 33"/>
            <p:cNvSpPr>
              <a:spLocks noChangeAspect="1" noChangeArrowheads="1"/>
            </p:cNvSpPr>
            <p:nvPr/>
          </p:nvSpPr>
          <p:spPr bwMode="auto">
            <a:xfrm>
              <a:off x="2721" y="1077"/>
              <a:ext cx="2123" cy="212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695325" y="2944813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6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36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8391525" y="2949575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altLang="nl-NL" sz="36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36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2066925" y="3336925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7620000" y="3352800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>
            <a:off x="1643063" y="3400425"/>
            <a:ext cx="137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1" name="Line 39"/>
          <p:cNvSpPr>
            <a:spLocks noChangeShapeType="1"/>
          </p:cNvSpPr>
          <p:nvPr/>
        </p:nvSpPr>
        <p:spPr bwMode="auto">
          <a:xfrm>
            <a:off x="4305300" y="3400425"/>
            <a:ext cx="137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2981325" y="3400425"/>
            <a:ext cx="137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7710488" y="33909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7358063" y="33909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>
            <a:off x="8043863" y="33909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7162800" y="6096000"/>
            <a:ext cx="198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&lt; </a:t>
            </a: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23597" name="AutoShape 45"/>
          <p:cNvSpPr>
            <a:spLocks noChangeArrowheads="1"/>
          </p:cNvSpPr>
          <p:nvPr/>
        </p:nvSpPr>
        <p:spPr bwMode="auto">
          <a:xfrm>
            <a:off x="7092950" y="0"/>
            <a:ext cx="2051050" cy="1628775"/>
          </a:xfrm>
          <a:prstGeom prst="wedgeRoundRectCallout">
            <a:avLst>
              <a:gd name="adj1" fmla="val 3870"/>
              <a:gd name="adj2" fmla="val 15399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nl-NL" altLang="nl-NL" sz="2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neemt een kleinere 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waar, dus een grotere f</a:t>
            </a:r>
          </a:p>
        </p:txBody>
      </p:sp>
      <p:sp>
        <p:nvSpPr>
          <p:cNvPr id="23598" name="AutoShape 46"/>
          <p:cNvSpPr>
            <a:spLocks noChangeArrowheads="1"/>
          </p:cNvSpPr>
          <p:nvPr/>
        </p:nvSpPr>
        <p:spPr bwMode="auto">
          <a:xfrm>
            <a:off x="0" y="4365625"/>
            <a:ext cx="2051050" cy="1727200"/>
          </a:xfrm>
          <a:prstGeom prst="wedgeRoundRectCallout">
            <a:avLst>
              <a:gd name="adj1" fmla="val 54491"/>
              <a:gd name="adj2" fmla="val -10376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nl-NL" altLang="nl-NL" sz="2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neemt een grotere 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2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waar, dus een grotere f</a:t>
            </a:r>
          </a:p>
        </p:txBody>
      </p:sp>
    </p:spTree>
    <p:extLst>
      <p:ext uri="{BB962C8B-B14F-4D97-AF65-F5344CB8AC3E}">
        <p14:creationId xmlns:p14="http://schemas.microsoft.com/office/powerpoint/2010/main" val="38804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86" grpId="0" autoUpdateAnimBg="0"/>
      <p:bldP spid="23587" grpId="0" autoUpdateAnimBg="0"/>
      <p:bldP spid="23588" grpId="0" autoUpdateAnimBg="0"/>
      <p:bldP spid="23589" grpId="0" autoUpdateAnimBg="0"/>
      <p:bldP spid="23590" grpId="0" animBg="1"/>
      <p:bldP spid="23591" grpId="0" animBg="1"/>
      <p:bldP spid="23592" grpId="0" animBg="1"/>
      <p:bldP spid="23593" grpId="0" animBg="1"/>
      <p:bldP spid="23594" grpId="0" animBg="1"/>
      <p:bldP spid="23595" grpId="0" animBg="1"/>
      <p:bldP spid="23596" grpId="0" autoUpdateAnimBg="0"/>
      <p:bldP spid="23597" grpId="0" animBg="1"/>
      <p:bldP spid="235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92" name="Picture 20" descr="Doppler effect in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20713"/>
            <a:ext cx="6264275" cy="626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Dopplereffect in water bij bewegende bron</a:t>
            </a:r>
            <a:endParaRPr lang="nl-NL" altLang="nl-NL" sz="3600" b="1" baseline="-25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6" name="Oval 14"/>
          <p:cNvSpPr>
            <a:spLocks noChangeAspect="1" noChangeArrowheads="1"/>
          </p:cNvSpPr>
          <p:nvPr/>
        </p:nvSpPr>
        <p:spPr bwMode="auto">
          <a:xfrm>
            <a:off x="2771775" y="3689350"/>
            <a:ext cx="10795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8687" name="Oval 15"/>
          <p:cNvSpPr>
            <a:spLocks noChangeAspect="1" noChangeArrowheads="1"/>
          </p:cNvSpPr>
          <p:nvPr/>
        </p:nvSpPr>
        <p:spPr bwMode="auto">
          <a:xfrm>
            <a:off x="6985000" y="3673475"/>
            <a:ext cx="107950" cy="1079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0" y="4986338"/>
            <a:ext cx="2268538" cy="1871662"/>
          </a:xfrm>
          <a:prstGeom prst="wedgeRoundRectCallout">
            <a:avLst>
              <a:gd name="adj1" fmla="val 75194"/>
              <a:gd name="adj2" fmla="val -106491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Dobber gaat met f</a:t>
            </a:r>
            <a:r>
              <a:rPr lang="nl-NL" altLang="nl-NL" sz="28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w,2</a:t>
            </a:r>
            <a:r>
              <a:rPr lang="nl-NL" altLang="nl-NL" sz="28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&lt; f</a:t>
            </a:r>
            <a:r>
              <a:rPr lang="nl-NL" altLang="nl-NL" sz="28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nl-NL" altLang="nl-NL" sz="28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op en neer.</a:t>
            </a:r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7200900" y="620713"/>
            <a:ext cx="2051050" cy="2016125"/>
          </a:xfrm>
          <a:prstGeom prst="wedgeRoundRectCallout">
            <a:avLst>
              <a:gd name="adj1" fmla="val -57199"/>
              <a:gd name="adj2" fmla="val 9393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Dobber gaat met </a:t>
            </a: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nl-NL" altLang="nl-NL" sz="24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w,1</a:t>
            </a: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&gt; f</a:t>
            </a:r>
            <a:r>
              <a:rPr lang="nl-NL" altLang="nl-NL" sz="24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nl-NL" altLang="nl-NL" sz="2400">
                <a:solidFill>
                  <a:srgbClr val="FF3300"/>
                </a:solidFill>
              </a:rPr>
              <a:t> </a:t>
            </a:r>
            <a:r>
              <a:rPr lang="nl-NL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 en neer.</a:t>
            </a:r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0" y="1341438"/>
            <a:ext cx="971550" cy="647700"/>
          </a:xfrm>
          <a:prstGeom prst="wedgeRoundRectCallout">
            <a:avLst>
              <a:gd name="adj1" fmla="val 530718"/>
              <a:gd name="adj2" fmla="val 31985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  <a:r>
              <a:rPr lang="nl-NL" altLang="nl-NL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sp>
        <p:nvSpPr>
          <p:cNvPr id="28695" name="Oval 23"/>
          <p:cNvSpPr>
            <a:spLocks noChangeAspect="1" noChangeArrowheads="1"/>
          </p:cNvSpPr>
          <p:nvPr/>
        </p:nvSpPr>
        <p:spPr bwMode="auto">
          <a:xfrm>
            <a:off x="5681663" y="6165850"/>
            <a:ext cx="107950" cy="1079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8697" name="AutoShape 25"/>
          <p:cNvSpPr>
            <a:spLocks noChangeArrowheads="1"/>
          </p:cNvSpPr>
          <p:nvPr/>
        </p:nvSpPr>
        <p:spPr bwMode="auto">
          <a:xfrm>
            <a:off x="7092950" y="4076700"/>
            <a:ext cx="2051050" cy="2781300"/>
          </a:xfrm>
          <a:prstGeom prst="wedgeRoundRectCallout">
            <a:avLst>
              <a:gd name="adj1" fmla="val -106810"/>
              <a:gd name="adj2" fmla="val 27056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Geen Doppler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Effect.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Bron nadert niet.</a:t>
            </a:r>
          </a:p>
        </p:txBody>
      </p:sp>
    </p:spTree>
    <p:extLst>
      <p:ext uri="{BB962C8B-B14F-4D97-AF65-F5344CB8AC3E}">
        <p14:creationId xmlns:p14="http://schemas.microsoft.com/office/powerpoint/2010/main" val="394028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86" grpId="0" animBg="1"/>
      <p:bldP spid="28687" grpId="0" animBg="1"/>
      <p:bldP spid="28689" grpId="0" animBg="1"/>
      <p:bldP spid="28690" grpId="0" animBg="1"/>
      <p:bldP spid="28691" grpId="0" animBg="1"/>
      <p:bldP spid="28695" grpId="0" animBg="1"/>
      <p:bldP spid="286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059113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bron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v</a:t>
            </a:r>
            <a:r>
              <a:rPr lang="en-US" altLang="nl-NL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golf</a:t>
            </a:r>
            <a:endParaRPr lang="nl-NL" altLang="nl-NL" b="1" baseline="-25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0504" name="Group 24"/>
          <p:cNvGrpSpPr>
            <a:grpSpLocks/>
          </p:cNvGrpSpPr>
          <p:nvPr/>
        </p:nvGrpSpPr>
        <p:grpSpPr bwMode="auto">
          <a:xfrm>
            <a:off x="1641475" y="42863"/>
            <a:ext cx="6840538" cy="6740525"/>
            <a:chOff x="1034" y="27"/>
            <a:chExt cx="4309" cy="4246"/>
          </a:xfrm>
        </p:grpSpPr>
        <p:sp>
          <p:nvSpPr>
            <p:cNvPr id="20488" name="Oval 8"/>
            <p:cNvSpPr>
              <a:spLocks noChangeAspect="1" noChangeArrowheads="1"/>
            </p:cNvSpPr>
            <p:nvPr/>
          </p:nvSpPr>
          <p:spPr bwMode="auto">
            <a:xfrm>
              <a:off x="1034" y="27"/>
              <a:ext cx="4246" cy="424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86" name="Oval 6"/>
            <p:cNvSpPr>
              <a:spLocks noChangeAspect="1" noChangeArrowheads="1"/>
            </p:cNvSpPr>
            <p:nvPr/>
          </p:nvSpPr>
          <p:spPr bwMode="auto">
            <a:xfrm>
              <a:off x="3157" y="1005"/>
              <a:ext cx="2123" cy="212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87" name="Oval 7"/>
            <p:cNvSpPr>
              <a:spLocks noChangeAspect="1" noChangeArrowheads="1"/>
            </p:cNvSpPr>
            <p:nvPr/>
          </p:nvSpPr>
          <p:spPr bwMode="auto">
            <a:xfrm>
              <a:off x="2095" y="501"/>
              <a:ext cx="3185" cy="3185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89" name="Oval 9"/>
            <p:cNvSpPr>
              <a:spLocks noChangeAspect="1" noChangeArrowheads="1"/>
            </p:cNvSpPr>
            <p:nvPr/>
          </p:nvSpPr>
          <p:spPr bwMode="auto">
            <a:xfrm>
              <a:off x="3736" y="1982"/>
              <a:ext cx="91" cy="91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90" name="Oval 10"/>
            <p:cNvSpPr>
              <a:spLocks noChangeAspect="1" noChangeArrowheads="1"/>
            </p:cNvSpPr>
            <p:nvPr/>
          </p:nvSpPr>
          <p:spPr bwMode="auto">
            <a:xfrm>
              <a:off x="3242" y="1978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91" name="Oval 11"/>
            <p:cNvSpPr>
              <a:spLocks noChangeAspect="1" noChangeArrowheads="1"/>
            </p:cNvSpPr>
            <p:nvPr/>
          </p:nvSpPr>
          <p:spPr bwMode="auto">
            <a:xfrm>
              <a:off x="4254" y="197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92" name="Oval 12"/>
            <p:cNvSpPr>
              <a:spLocks noChangeAspect="1" noChangeArrowheads="1"/>
            </p:cNvSpPr>
            <p:nvPr/>
          </p:nvSpPr>
          <p:spPr bwMode="auto">
            <a:xfrm>
              <a:off x="4749" y="1975"/>
              <a:ext cx="91" cy="9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85" name="Oval 5"/>
            <p:cNvSpPr>
              <a:spLocks noChangeAspect="1" noChangeArrowheads="1"/>
            </p:cNvSpPr>
            <p:nvPr/>
          </p:nvSpPr>
          <p:spPr bwMode="auto">
            <a:xfrm>
              <a:off x="4218" y="1500"/>
              <a:ext cx="1062" cy="106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0484" name="Oval 4"/>
            <p:cNvSpPr>
              <a:spLocks noChangeAspect="1" noChangeArrowheads="1"/>
            </p:cNvSpPr>
            <p:nvPr/>
          </p:nvSpPr>
          <p:spPr bwMode="auto">
            <a:xfrm>
              <a:off x="5252" y="1978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0" y="5013325"/>
            <a:ext cx="2376488" cy="1844675"/>
          </a:xfrm>
          <a:prstGeom prst="wedgeRoundRectCallout">
            <a:avLst>
              <a:gd name="adj1" fmla="val 299898"/>
              <a:gd name="adj2" fmla="val -13863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Schokgolf,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amplitude groot</a:t>
            </a:r>
          </a:p>
        </p:txBody>
      </p:sp>
    </p:spTree>
    <p:extLst>
      <p:ext uri="{BB962C8B-B14F-4D97-AF65-F5344CB8AC3E}">
        <p14:creationId xmlns:p14="http://schemas.microsoft.com/office/powerpoint/2010/main" val="104918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5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5052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nl-NL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bron </a:t>
            </a:r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 v</a:t>
            </a:r>
            <a:r>
              <a:rPr lang="en-US" altLang="nl-NL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golf</a:t>
            </a:r>
            <a:endParaRPr lang="nl-NL" altLang="nl-NL" b="1" baseline="-25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643938" y="3946525"/>
            <a:ext cx="38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endParaRPr lang="nl-NL" altLang="nl-NL" sz="3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5921375" y="1471613"/>
            <a:ext cx="1333500" cy="3024187"/>
            <a:chOff x="3645" y="927"/>
            <a:chExt cx="840" cy="1905"/>
          </a:xfrm>
        </p:grpSpPr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3645" y="2486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nl-NL" altLang="nl-NL" sz="3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4245" y="927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nl-NL" altLang="nl-NL" sz="3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4581525" y="746125"/>
            <a:ext cx="1743075" cy="3749675"/>
            <a:chOff x="3348" y="470"/>
            <a:chExt cx="1098" cy="2362"/>
          </a:xfrm>
        </p:grpSpPr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3348" y="2486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3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4206" y="470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3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7316788" y="2181225"/>
            <a:ext cx="990600" cy="2311400"/>
            <a:chOff x="3978" y="1376"/>
            <a:chExt cx="624" cy="1456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978" y="2486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nl-NL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4314" y="1376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nl-NL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3187700" y="-4763"/>
            <a:ext cx="2209800" cy="4500563"/>
            <a:chOff x="3024" y="-3"/>
            <a:chExt cx="1392" cy="2835"/>
          </a:xfrm>
        </p:grpSpPr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024" y="2486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nl-NL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4176" y="-3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nl-NL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4623" name="Group 47"/>
          <p:cNvGrpSpPr>
            <a:grpSpLocks/>
          </p:cNvGrpSpPr>
          <p:nvPr/>
        </p:nvGrpSpPr>
        <p:grpSpPr bwMode="auto">
          <a:xfrm>
            <a:off x="7518400" y="2681288"/>
            <a:ext cx="1349375" cy="1338262"/>
            <a:chOff x="4736" y="1689"/>
            <a:chExt cx="850" cy="843"/>
          </a:xfrm>
        </p:grpSpPr>
        <p:sp>
          <p:nvSpPr>
            <p:cNvPr id="24592" name="Freeform 16"/>
            <p:cNvSpPr>
              <a:spLocks/>
            </p:cNvSpPr>
            <p:nvPr/>
          </p:nvSpPr>
          <p:spPr bwMode="auto">
            <a:xfrm>
              <a:off x="4764" y="1689"/>
              <a:ext cx="201" cy="384"/>
            </a:xfrm>
            <a:custGeom>
              <a:avLst/>
              <a:gdLst>
                <a:gd name="T0" fmla="*/ 0 w 201"/>
                <a:gd name="T1" fmla="*/ 384 h 384"/>
                <a:gd name="T2" fmla="*/ 201 w 201"/>
                <a:gd name="T3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384">
                  <a:moveTo>
                    <a:pt x="0" y="384"/>
                  </a:moveTo>
                  <a:lnTo>
                    <a:pt x="201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4736" y="2531"/>
              <a:ext cx="850" cy="1"/>
            </a:xfrm>
            <a:custGeom>
              <a:avLst/>
              <a:gdLst>
                <a:gd name="T0" fmla="*/ 0 w 850"/>
                <a:gd name="T1" fmla="*/ 0 h 1"/>
                <a:gd name="T2" fmla="*/ 850 w 85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50" h="1">
                  <a:moveTo>
                    <a:pt x="0" y="0"/>
                  </a:moveTo>
                  <a:lnTo>
                    <a:pt x="850" y="1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3452813" y="493713"/>
            <a:ext cx="5400675" cy="3005137"/>
            <a:chOff x="2175" y="311"/>
            <a:chExt cx="3402" cy="1893"/>
          </a:xfrm>
        </p:grpSpPr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2175" y="2203"/>
              <a:ext cx="3402" cy="1"/>
            </a:xfrm>
            <a:custGeom>
              <a:avLst/>
              <a:gdLst>
                <a:gd name="T0" fmla="*/ 0 w 3402"/>
                <a:gd name="T1" fmla="*/ 0 h 1"/>
                <a:gd name="T2" fmla="*/ 3402 w 340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02" h="1">
                  <a:moveTo>
                    <a:pt x="0" y="0"/>
                  </a:moveTo>
                  <a:lnTo>
                    <a:pt x="3402" y="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597" name="Freeform 21"/>
            <p:cNvSpPr>
              <a:spLocks/>
            </p:cNvSpPr>
            <p:nvPr/>
          </p:nvSpPr>
          <p:spPr bwMode="auto">
            <a:xfrm>
              <a:off x="2193" y="311"/>
              <a:ext cx="988" cy="1774"/>
            </a:xfrm>
            <a:custGeom>
              <a:avLst/>
              <a:gdLst>
                <a:gd name="T0" fmla="*/ 0 w 988"/>
                <a:gd name="T1" fmla="*/ 1774 h 1774"/>
                <a:gd name="T2" fmla="*/ 988 w 988"/>
                <a:gd name="T3" fmla="*/ 0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1774">
                  <a:moveTo>
                    <a:pt x="0" y="1774"/>
                  </a:moveTo>
                  <a:lnTo>
                    <a:pt x="988" y="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21" name="Group 45"/>
          <p:cNvGrpSpPr>
            <a:grpSpLocks/>
          </p:cNvGrpSpPr>
          <p:nvPr/>
        </p:nvGrpSpPr>
        <p:grpSpPr bwMode="auto">
          <a:xfrm>
            <a:off x="4791075" y="1219200"/>
            <a:ext cx="4048125" cy="2452688"/>
            <a:chOff x="3018" y="768"/>
            <a:chExt cx="2550" cy="1545"/>
          </a:xfrm>
        </p:grpSpPr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3018" y="2304"/>
              <a:ext cx="2550" cy="9"/>
            </a:xfrm>
            <a:custGeom>
              <a:avLst/>
              <a:gdLst>
                <a:gd name="T0" fmla="*/ 0 w 2550"/>
                <a:gd name="T1" fmla="*/ 9 h 9"/>
                <a:gd name="T2" fmla="*/ 2550 w 2550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50" h="9">
                  <a:moveTo>
                    <a:pt x="0" y="9"/>
                  </a:moveTo>
                  <a:lnTo>
                    <a:pt x="2550" y="0"/>
                  </a:ln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598" name="Freeform 22"/>
            <p:cNvSpPr>
              <a:spLocks/>
            </p:cNvSpPr>
            <p:nvPr/>
          </p:nvSpPr>
          <p:spPr bwMode="auto">
            <a:xfrm>
              <a:off x="3036" y="768"/>
              <a:ext cx="731" cy="1317"/>
            </a:xfrm>
            <a:custGeom>
              <a:avLst/>
              <a:gdLst>
                <a:gd name="T0" fmla="*/ 0 w 731"/>
                <a:gd name="T1" fmla="*/ 1317 h 1317"/>
                <a:gd name="T2" fmla="*/ 731 w 731"/>
                <a:gd name="T3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1" h="1317">
                  <a:moveTo>
                    <a:pt x="0" y="1317"/>
                  </a:moveTo>
                  <a:lnTo>
                    <a:pt x="731" y="0"/>
                  </a:ln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22" name="Group 46"/>
          <p:cNvGrpSpPr>
            <a:grpSpLocks/>
          </p:cNvGrpSpPr>
          <p:nvPr/>
        </p:nvGrpSpPr>
        <p:grpSpPr bwMode="auto">
          <a:xfrm>
            <a:off x="6188075" y="1973263"/>
            <a:ext cx="2665413" cy="1873250"/>
            <a:chOff x="3898" y="1243"/>
            <a:chExt cx="1679" cy="1180"/>
          </a:xfrm>
        </p:grpSpPr>
        <p:sp>
          <p:nvSpPr>
            <p:cNvPr id="24595" name="Freeform 19"/>
            <p:cNvSpPr>
              <a:spLocks/>
            </p:cNvSpPr>
            <p:nvPr/>
          </p:nvSpPr>
          <p:spPr bwMode="auto">
            <a:xfrm>
              <a:off x="3908" y="2418"/>
              <a:ext cx="1669" cy="5"/>
            </a:xfrm>
            <a:custGeom>
              <a:avLst/>
              <a:gdLst>
                <a:gd name="T0" fmla="*/ 0 w 1669"/>
                <a:gd name="T1" fmla="*/ 0 h 5"/>
                <a:gd name="T2" fmla="*/ 1669 w 1669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69" h="5">
                  <a:moveTo>
                    <a:pt x="0" y="0"/>
                  </a:moveTo>
                  <a:lnTo>
                    <a:pt x="1669" y="5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auto">
            <a:xfrm>
              <a:off x="3898" y="1243"/>
              <a:ext cx="466" cy="842"/>
            </a:xfrm>
            <a:custGeom>
              <a:avLst/>
              <a:gdLst>
                <a:gd name="T0" fmla="*/ 0 w 466"/>
                <a:gd name="T1" fmla="*/ 842 h 842"/>
                <a:gd name="T2" fmla="*/ 466 w 466"/>
                <a:gd name="T3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6" h="842">
                  <a:moveTo>
                    <a:pt x="0" y="842"/>
                  </a:moveTo>
                  <a:lnTo>
                    <a:pt x="466" y="0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4601" name="Oval 25"/>
          <p:cNvSpPr>
            <a:spLocks noChangeAspect="1" noChangeArrowheads="1"/>
          </p:cNvSpPr>
          <p:nvPr/>
        </p:nvSpPr>
        <p:spPr bwMode="auto">
          <a:xfrm>
            <a:off x="8785225" y="33305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24616" name="Group 40"/>
          <p:cNvGrpSpPr>
            <a:grpSpLocks/>
          </p:cNvGrpSpPr>
          <p:nvPr/>
        </p:nvGrpSpPr>
        <p:grpSpPr bwMode="auto">
          <a:xfrm>
            <a:off x="2249488" y="881063"/>
            <a:ext cx="5056187" cy="5056187"/>
            <a:chOff x="1417" y="555"/>
            <a:chExt cx="3185" cy="3185"/>
          </a:xfrm>
        </p:grpSpPr>
        <p:sp>
          <p:nvSpPr>
            <p:cNvPr id="24602" name="Oval 26"/>
            <p:cNvSpPr>
              <a:spLocks noChangeAspect="1" noChangeArrowheads="1"/>
            </p:cNvSpPr>
            <p:nvPr/>
          </p:nvSpPr>
          <p:spPr bwMode="auto">
            <a:xfrm>
              <a:off x="1417" y="555"/>
              <a:ext cx="3185" cy="3185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604" name="Oval 28"/>
            <p:cNvSpPr>
              <a:spLocks noChangeAspect="1" noChangeArrowheads="1"/>
            </p:cNvSpPr>
            <p:nvPr/>
          </p:nvSpPr>
          <p:spPr bwMode="auto">
            <a:xfrm>
              <a:off x="2959" y="2096"/>
              <a:ext cx="91" cy="91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15" name="Group 39"/>
          <p:cNvGrpSpPr>
            <a:grpSpLocks/>
          </p:cNvGrpSpPr>
          <p:nvPr/>
        </p:nvGrpSpPr>
        <p:grpSpPr bwMode="auto">
          <a:xfrm>
            <a:off x="28575" y="42863"/>
            <a:ext cx="6740525" cy="6740525"/>
            <a:chOff x="18" y="27"/>
            <a:chExt cx="4246" cy="4246"/>
          </a:xfrm>
        </p:grpSpPr>
        <p:sp>
          <p:nvSpPr>
            <p:cNvPr id="24603" name="Oval 27"/>
            <p:cNvSpPr>
              <a:spLocks noChangeAspect="1" noChangeArrowheads="1"/>
            </p:cNvSpPr>
            <p:nvPr/>
          </p:nvSpPr>
          <p:spPr bwMode="auto">
            <a:xfrm>
              <a:off x="18" y="27"/>
              <a:ext cx="4246" cy="424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605" name="Oval 29"/>
            <p:cNvSpPr>
              <a:spLocks noChangeAspect="1" noChangeArrowheads="1"/>
            </p:cNvSpPr>
            <p:nvPr/>
          </p:nvSpPr>
          <p:spPr bwMode="auto">
            <a:xfrm>
              <a:off x="2118" y="2096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18" name="Group 42"/>
          <p:cNvGrpSpPr>
            <a:grpSpLocks/>
          </p:cNvGrpSpPr>
          <p:nvPr/>
        </p:nvGrpSpPr>
        <p:grpSpPr bwMode="auto">
          <a:xfrm>
            <a:off x="6681788" y="2541588"/>
            <a:ext cx="1685925" cy="1685925"/>
            <a:chOff x="4209" y="1601"/>
            <a:chExt cx="1062" cy="1062"/>
          </a:xfrm>
        </p:grpSpPr>
        <p:sp>
          <p:nvSpPr>
            <p:cNvPr id="24607" name="Oval 31"/>
            <p:cNvSpPr>
              <a:spLocks noChangeAspect="1" noChangeArrowheads="1"/>
            </p:cNvSpPr>
            <p:nvPr/>
          </p:nvSpPr>
          <p:spPr bwMode="auto">
            <a:xfrm>
              <a:off x="4695" y="2094"/>
              <a:ext cx="91" cy="9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608" name="Oval 32"/>
            <p:cNvSpPr>
              <a:spLocks noChangeAspect="1" noChangeArrowheads="1"/>
            </p:cNvSpPr>
            <p:nvPr/>
          </p:nvSpPr>
          <p:spPr bwMode="auto">
            <a:xfrm>
              <a:off x="4209" y="1601"/>
              <a:ext cx="1062" cy="106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17" name="Group 41"/>
          <p:cNvGrpSpPr>
            <a:grpSpLocks/>
          </p:cNvGrpSpPr>
          <p:nvPr/>
        </p:nvGrpSpPr>
        <p:grpSpPr bwMode="auto">
          <a:xfrm>
            <a:off x="4454525" y="1709738"/>
            <a:ext cx="3370263" cy="3370262"/>
            <a:chOff x="2806" y="1077"/>
            <a:chExt cx="2123" cy="2123"/>
          </a:xfrm>
        </p:grpSpPr>
        <p:sp>
          <p:nvSpPr>
            <p:cNvPr id="24606" name="Oval 30"/>
            <p:cNvSpPr>
              <a:spLocks noChangeAspect="1" noChangeArrowheads="1"/>
            </p:cNvSpPr>
            <p:nvPr/>
          </p:nvSpPr>
          <p:spPr bwMode="auto">
            <a:xfrm>
              <a:off x="3822" y="209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609" name="Oval 33"/>
            <p:cNvSpPr>
              <a:spLocks noChangeAspect="1" noChangeArrowheads="1"/>
            </p:cNvSpPr>
            <p:nvPr/>
          </p:nvSpPr>
          <p:spPr bwMode="auto">
            <a:xfrm>
              <a:off x="2806" y="1077"/>
              <a:ext cx="2123" cy="212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4619" name="Group 43"/>
          <p:cNvGrpSpPr>
            <a:grpSpLocks/>
          </p:cNvGrpSpPr>
          <p:nvPr/>
        </p:nvGrpSpPr>
        <p:grpSpPr bwMode="auto">
          <a:xfrm>
            <a:off x="4746625" y="188913"/>
            <a:ext cx="4179888" cy="6415087"/>
            <a:chOff x="2990" y="119"/>
            <a:chExt cx="2633" cy="4041"/>
          </a:xfrm>
        </p:grpSpPr>
        <p:sp>
          <p:nvSpPr>
            <p:cNvPr id="24611" name="Freeform 35"/>
            <p:cNvSpPr>
              <a:spLocks/>
            </p:cNvSpPr>
            <p:nvPr/>
          </p:nvSpPr>
          <p:spPr bwMode="auto">
            <a:xfrm>
              <a:off x="2990" y="119"/>
              <a:ext cx="2615" cy="1993"/>
            </a:xfrm>
            <a:custGeom>
              <a:avLst/>
              <a:gdLst>
                <a:gd name="T0" fmla="*/ 2615 w 2615"/>
                <a:gd name="T1" fmla="*/ 1993 h 1993"/>
                <a:gd name="T2" fmla="*/ 0 w 2615"/>
                <a:gd name="T3" fmla="*/ 0 h 1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15" h="1993">
                  <a:moveTo>
                    <a:pt x="2615" y="1993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pattFill prst="pct75">
                <a:fgClr>
                  <a:schemeClr val="accent2"/>
                </a:fgClr>
                <a:bgClr>
                  <a:srgbClr val="FFFFFF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4612" name="Freeform 36"/>
            <p:cNvSpPr>
              <a:spLocks/>
            </p:cNvSpPr>
            <p:nvPr/>
          </p:nvSpPr>
          <p:spPr bwMode="auto">
            <a:xfrm>
              <a:off x="3017" y="2130"/>
              <a:ext cx="2606" cy="2030"/>
            </a:xfrm>
            <a:custGeom>
              <a:avLst/>
              <a:gdLst>
                <a:gd name="T0" fmla="*/ 2606 w 2606"/>
                <a:gd name="T1" fmla="*/ 0 h 2030"/>
                <a:gd name="T2" fmla="*/ 0 w 2606"/>
                <a:gd name="T3" fmla="*/ 2030 h 2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06" h="2030">
                  <a:moveTo>
                    <a:pt x="2606" y="0"/>
                  </a:moveTo>
                  <a:lnTo>
                    <a:pt x="0" y="2030"/>
                  </a:lnTo>
                </a:path>
              </a:pathLst>
            </a:custGeom>
            <a:noFill/>
            <a:ln w="76200" cmpd="sng">
              <a:pattFill prst="pct75">
                <a:fgClr>
                  <a:schemeClr val="accent2"/>
                </a:fgClr>
                <a:bgClr>
                  <a:srgbClr val="FFFFFF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4624" name="AutoShape 48"/>
          <p:cNvSpPr>
            <a:spLocks noChangeArrowheads="1"/>
          </p:cNvSpPr>
          <p:nvPr/>
        </p:nvSpPr>
        <p:spPr bwMode="auto">
          <a:xfrm>
            <a:off x="6767513" y="6237288"/>
            <a:ext cx="2376487" cy="620712"/>
          </a:xfrm>
          <a:prstGeom prst="wedgeRoundRectCallout">
            <a:avLst>
              <a:gd name="adj1" fmla="val -37375"/>
              <a:gd name="adj2" fmla="val -276856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Boeggolf</a:t>
            </a:r>
          </a:p>
        </p:txBody>
      </p:sp>
    </p:spTree>
    <p:extLst>
      <p:ext uri="{BB962C8B-B14F-4D97-AF65-F5344CB8AC3E}">
        <p14:creationId xmlns:p14="http://schemas.microsoft.com/office/powerpoint/2010/main" val="97351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601" grpId="0" animBg="1"/>
      <p:bldP spid="246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72200"/>
            <a:ext cx="25908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Boeggolf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24" name="Oval 24"/>
          <p:cNvSpPr>
            <a:spLocks noChangeAspect="1" noChangeArrowheads="1"/>
          </p:cNvSpPr>
          <p:nvPr/>
        </p:nvSpPr>
        <p:spPr bwMode="auto">
          <a:xfrm>
            <a:off x="8785225" y="33305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25636" name="Group 36"/>
          <p:cNvGrpSpPr>
            <a:grpSpLocks/>
          </p:cNvGrpSpPr>
          <p:nvPr/>
        </p:nvGrpSpPr>
        <p:grpSpPr bwMode="auto">
          <a:xfrm>
            <a:off x="2249488" y="881063"/>
            <a:ext cx="5056187" cy="5056187"/>
            <a:chOff x="1417" y="555"/>
            <a:chExt cx="3185" cy="3185"/>
          </a:xfrm>
        </p:grpSpPr>
        <p:sp>
          <p:nvSpPr>
            <p:cNvPr id="25625" name="Oval 25"/>
            <p:cNvSpPr>
              <a:spLocks noChangeAspect="1" noChangeArrowheads="1"/>
            </p:cNvSpPr>
            <p:nvPr/>
          </p:nvSpPr>
          <p:spPr bwMode="auto">
            <a:xfrm>
              <a:off x="1417" y="555"/>
              <a:ext cx="3185" cy="3185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5627" name="Oval 27"/>
            <p:cNvSpPr>
              <a:spLocks noChangeAspect="1" noChangeArrowheads="1"/>
            </p:cNvSpPr>
            <p:nvPr/>
          </p:nvSpPr>
          <p:spPr bwMode="auto">
            <a:xfrm>
              <a:off x="2959" y="2096"/>
              <a:ext cx="91" cy="91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5635" name="Group 35"/>
          <p:cNvGrpSpPr>
            <a:grpSpLocks/>
          </p:cNvGrpSpPr>
          <p:nvPr/>
        </p:nvGrpSpPr>
        <p:grpSpPr bwMode="auto">
          <a:xfrm>
            <a:off x="28575" y="0"/>
            <a:ext cx="6740525" cy="6740525"/>
            <a:chOff x="18" y="0"/>
            <a:chExt cx="4246" cy="4246"/>
          </a:xfrm>
        </p:grpSpPr>
        <p:sp>
          <p:nvSpPr>
            <p:cNvPr id="25626" name="Oval 26"/>
            <p:cNvSpPr>
              <a:spLocks noChangeAspect="1" noChangeArrowheads="1"/>
            </p:cNvSpPr>
            <p:nvPr/>
          </p:nvSpPr>
          <p:spPr bwMode="auto">
            <a:xfrm>
              <a:off x="18" y="0"/>
              <a:ext cx="4246" cy="424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5628" name="Oval 28"/>
            <p:cNvSpPr>
              <a:spLocks noChangeAspect="1" noChangeArrowheads="1"/>
            </p:cNvSpPr>
            <p:nvPr/>
          </p:nvSpPr>
          <p:spPr bwMode="auto">
            <a:xfrm>
              <a:off x="2100" y="2069"/>
              <a:ext cx="91" cy="9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5638" name="Group 38"/>
          <p:cNvGrpSpPr>
            <a:grpSpLocks/>
          </p:cNvGrpSpPr>
          <p:nvPr/>
        </p:nvGrpSpPr>
        <p:grpSpPr bwMode="auto">
          <a:xfrm>
            <a:off x="6681788" y="2541588"/>
            <a:ext cx="1685925" cy="1685925"/>
            <a:chOff x="4209" y="1601"/>
            <a:chExt cx="1062" cy="1062"/>
          </a:xfrm>
        </p:grpSpPr>
        <p:sp>
          <p:nvSpPr>
            <p:cNvPr id="25630" name="Oval 30"/>
            <p:cNvSpPr>
              <a:spLocks noChangeAspect="1" noChangeArrowheads="1"/>
            </p:cNvSpPr>
            <p:nvPr/>
          </p:nvSpPr>
          <p:spPr bwMode="auto">
            <a:xfrm>
              <a:off x="4695" y="2094"/>
              <a:ext cx="91" cy="9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5631" name="Oval 31"/>
            <p:cNvSpPr>
              <a:spLocks noChangeAspect="1" noChangeArrowheads="1"/>
            </p:cNvSpPr>
            <p:nvPr/>
          </p:nvSpPr>
          <p:spPr bwMode="auto">
            <a:xfrm>
              <a:off x="4209" y="1601"/>
              <a:ext cx="1062" cy="106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5637" name="Group 37"/>
          <p:cNvGrpSpPr>
            <a:grpSpLocks/>
          </p:cNvGrpSpPr>
          <p:nvPr/>
        </p:nvGrpSpPr>
        <p:grpSpPr bwMode="auto">
          <a:xfrm>
            <a:off x="4454525" y="1709738"/>
            <a:ext cx="3370263" cy="3370262"/>
            <a:chOff x="2806" y="1077"/>
            <a:chExt cx="2123" cy="2123"/>
          </a:xfrm>
        </p:grpSpPr>
        <p:sp>
          <p:nvSpPr>
            <p:cNvPr id="25629" name="Oval 29"/>
            <p:cNvSpPr>
              <a:spLocks noChangeAspect="1" noChangeArrowheads="1"/>
            </p:cNvSpPr>
            <p:nvPr/>
          </p:nvSpPr>
          <p:spPr bwMode="auto">
            <a:xfrm>
              <a:off x="3822" y="209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5632" name="Oval 32"/>
            <p:cNvSpPr>
              <a:spLocks noChangeAspect="1" noChangeArrowheads="1"/>
            </p:cNvSpPr>
            <p:nvPr/>
          </p:nvSpPr>
          <p:spPr bwMode="auto">
            <a:xfrm>
              <a:off x="2806" y="1077"/>
              <a:ext cx="2123" cy="2123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25640" name="Group 40"/>
          <p:cNvGrpSpPr>
            <a:grpSpLocks/>
          </p:cNvGrpSpPr>
          <p:nvPr/>
        </p:nvGrpSpPr>
        <p:grpSpPr bwMode="auto">
          <a:xfrm>
            <a:off x="4762500" y="190500"/>
            <a:ext cx="4152900" cy="6391275"/>
            <a:chOff x="3000" y="120"/>
            <a:chExt cx="2616" cy="4026"/>
          </a:xfrm>
        </p:grpSpPr>
        <p:sp>
          <p:nvSpPr>
            <p:cNvPr id="25633" name="Freeform 33"/>
            <p:cNvSpPr>
              <a:spLocks/>
            </p:cNvSpPr>
            <p:nvPr/>
          </p:nvSpPr>
          <p:spPr bwMode="auto">
            <a:xfrm>
              <a:off x="3012" y="120"/>
              <a:ext cx="2593" cy="1992"/>
            </a:xfrm>
            <a:custGeom>
              <a:avLst/>
              <a:gdLst>
                <a:gd name="T0" fmla="*/ 2593 w 2593"/>
                <a:gd name="T1" fmla="*/ 1992 h 1992"/>
                <a:gd name="T2" fmla="*/ 0 w 2593"/>
                <a:gd name="T3" fmla="*/ 0 h 1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93" h="1992">
                  <a:moveTo>
                    <a:pt x="2593" y="1992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pattFill prst="pct75">
                <a:fgClr>
                  <a:schemeClr val="accent2"/>
                </a:fgClr>
                <a:bgClr>
                  <a:srgbClr val="FFFFFF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5634" name="Freeform 34"/>
            <p:cNvSpPr>
              <a:spLocks/>
            </p:cNvSpPr>
            <p:nvPr/>
          </p:nvSpPr>
          <p:spPr bwMode="auto">
            <a:xfrm>
              <a:off x="3000" y="2148"/>
              <a:ext cx="2616" cy="1998"/>
            </a:xfrm>
            <a:custGeom>
              <a:avLst/>
              <a:gdLst>
                <a:gd name="T0" fmla="*/ 2616 w 2616"/>
                <a:gd name="T1" fmla="*/ 0 h 1998"/>
                <a:gd name="T2" fmla="*/ 0 w 2616"/>
                <a:gd name="T3" fmla="*/ 1998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16" h="1998">
                  <a:moveTo>
                    <a:pt x="2616" y="0"/>
                  </a:moveTo>
                  <a:lnTo>
                    <a:pt x="0" y="1998"/>
                  </a:lnTo>
                </a:path>
              </a:pathLst>
            </a:custGeom>
            <a:noFill/>
            <a:ln w="76200" cmpd="sng">
              <a:pattFill prst="pct75">
                <a:fgClr>
                  <a:schemeClr val="accent2"/>
                </a:fgClr>
                <a:bgClr>
                  <a:srgbClr val="FFFFFF"/>
                </a:bgClr>
              </a:patt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305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Boeggolf . . .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9717" name="Group 21"/>
          <p:cNvGrpSpPr>
            <a:grpSpLocks/>
          </p:cNvGrpSpPr>
          <p:nvPr/>
        </p:nvGrpSpPr>
        <p:grpSpPr bwMode="auto">
          <a:xfrm>
            <a:off x="304800" y="762000"/>
            <a:ext cx="8458200" cy="3962400"/>
            <a:chOff x="192" y="864"/>
            <a:chExt cx="5328" cy="2496"/>
          </a:xfrm>
        </p:grpSpPr>
        <p:pic>
          <p:nvPicPr>
            <p:cNvPr id="29715" name="Picture 19" descr="boeggol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960"/>
              <a:ext cx="5328" cy="2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256" y="864"/>
              <a:ext cx="1200" cy="2496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228600" y="4648200"/>
            <a:ext cx="3657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een golfbak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334000" y="4648200"/>
            <a:ext cx="388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een boot</a:t>
            </a:r>
            <a:endParaRPr lang="nl-NL" altLang="nl-NL" sz="44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103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18" grpId="0" autoUpdateAnimBg="0"/>
      <p:bldP spid="29719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554</Words>
  <Application>Microsoft Office PowerPoint</Application>
  <PresentationFormat>Diavoorstelling (4:3)</PresentationFormat>
  <Paragraphs>128</Paragraphs>
  <Slides>18</Slides>
  <Notes>0</Notes>
  <HiddenSlides>0</HiddenSlides>
  <MMClips>1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Standaardontwerp</vt:lpstr>
      <vt:lpstr>Vergelijking</vt:lpstr>
      <vt:lpstr>Grafiek</vt:lpstr>
      <vt:lpstr>     Dopplereffect</vt:lpstr>
      <vt:lpstr>Dopplereffect</vt:lpstr>
      <vt:lpstr>Dopplereffect</vt:lpstr>
      <vt:lpstr>l2 &gt; l</vt:lpstr>
      <vt:lpstr>Dopplereffect in water bij bewegende bron</vt:lpstr>
      <vt:lpstr>vbron = vgolf</vt:lpstr>
      <vt:lpstr>vbron &gt; vgolf</vt:lpstr>
      <vt:lpstr>Boeggolf</vt:lpstr>
      <vt:lpstr>Boeggolf . . .</vt:lpstr>
      <vt:lpstr>Simulatie bewegende trillingsbron</vt:lpstr>
      <vt:lpstr>PowerPoint-presentatie</vt:lpstr>
      <vt:lpstr>PowerPoint-presentatie</vt:lpstr>
      <vt:lpstr>Voorbeeld:</vt:lpstr>
      <vt:lpstr>Dopplereffect met geluid: I en fw grafieken</vt:lpstr>
      <vt:lpstr>PowerPoint-presentatie</vt:lpstr>
      <vt:lpstr>Grafieken</vt:lpstr>
      <vt:lpstr>Dopplereffect bij licht: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Dopplereffect</dc:title>
  <dc:creator>Ton&amp;Els</dc:creator>
  <cp:lastModifiedBy>Ton&amp;Els</cp:lastModifiedBy>
  <cp:revision>2</cp:revision>
  <dcterms:created xsi:type="dcterms:W3CDTF">2018-10-18T21:43:40Z</dcterms:created>
  <dcterms:modified xsi:type="dcterms:W3CDTF">2018-10-19T17:05:45Z</dcterms:modified>
</cp:coreProperties>
</file>