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344" r:id="rId3"/>
    <p:sldId id="348" r:id="rId4"/>
    <p:sldId id="259" r:id="rId5"/>
    <p:sldId id="336" r:id="rId6"/>
    <p:sldId id="343" r:id="rId7"/>
    <p:sldId id="268" r:id="rId8"/>
    <p:sldId id="339" r:id="rId9"/>
    <p:sldId id="273" r:id="rId10"/>
    <p:sldId id="274" r:id="rId11"/>
    <p:sldId id="277" r:id="rId12"/>
    <p:sldId id="288" r:id="rId13"/>
    <p:sldId id="338" r:id="rId14"/>
    <p:sldId id="352" r:id="rId15"/>
    <p:sldId id="353" r:id="rId16"/>
    <p:sldId id="345" r:id="rId17"/>
    <p:sldId id="349" r:id="rId18"/>
    <p:sldId id="347" r:id="rId19"/>
    <p:sldId id="292" r:id="rId20"/>
    <p:sldId id="350" r:id="rId21"/>
    <p:sldId id="351" r:id="rId22"/>
    <p:sldId id="293" r:id="rId23"/>
    <p:sldId id="295" r:id="rId24"/>
    <p:sldId id="296" r:id="rId25"/>
    <p:sldId id="302" r:id="rId26"/>
    <p:sldId id="303" r:id="rId27"/>
    <p:sldId id="304" r:id="rId28"/>
    <p:sldId id="305" r:id="rId29"/>
    <p:sldId id="306" r:id="rId30"/>
    <p:sldId id="307" r:id="rId31"/>
    <p:sldId id="354" r:id="rId32"/>
    <p:sldId id="355" r:id="rId33"/>
    <p:sldId id="342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99FF"/>
    <a:srgbClr val="31B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50" d="100"/>
          <a:sy n="50" d="100"/>
        </p:scale>
        <p:origin x="-36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91134474919407"/>
          <c:y val="5.7928761954927285E-2"/>
          <c:w val="0.75596390225053955"/>
          <c:h val="0.7571431828289355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X-waarden2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Blad1!$A$2:$A$6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Blad1!$B$2:$B$6</c:f>
              <c:numCache>
                <c:formatCode>General</c:formatCode>
                <c:ptCount val="5"/>
                <c:pt idx="0">
                  <c:v>0</c:v>
                </c:pt>
                <c:pt idx="1">
                  <c:v>0.125</c:v>
                </c:pt>
                <c:pt idx="2">
                  <c:v>0.5</c:v>
                </c:pt>
                <c:pt idx="3">
                  <c:v>1.125</c:v>
                </c:pt>
                <c:pt idx="4">
                  <c:v>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597888"/>
        <c:axId val="158591616"/>
      </c:scatterChart>
      <c:valAx>
        <c:axId val="158597888"/>
        <c:scaling>
          <c:orientation val="minMax"/>
          <c:max val="40"/>
          <c:min val="0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nl-NL"/>
          </a:p>
        </c:txPr>
        <c:crossAx val="158591616"/>
        <c:crosses val="autoZero"/>
        <c:crossBetween val="midCat"/>
        <c:majorUnit val="10"/>
        <c:minorUnit val="5"/>
      </c:valAx>
      <c:valAx>
        <c:axId val="158591616"/>
        <c:scaling>
          <c:orientation val="minMax"/>
          <c:max val="2"/>
          <c:min val="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nl-NL"/>
          </a:p>
        </c:txPr>
        <c:crossAx val="158597888"/>
        <c:crosses val="autoZero"/>
        <c:crossBetween val="midCat"/>
        <c:majorUnit val="0.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91134474919407"/>
          <c:y val="5.7928761954927285E-2"/>
          <c:w val="0.75596390225053955"/>
          <c:h val="0.7571431828289355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X-waarden2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Blad1!$A$2:$A$6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Blad1!$B$2:$B$6</c:f>
              <c:numCache>
                <c:formatCode>General</c:formatCode>
                <c:ptCount val="5"/>
                <c:pt idx="0">
                  <c:v>0</c:v>
                </c:pt>
                <c:pt idx="1">
                  <c:v>0.125</c:v>
                </c:pt>
                <c:pt idx="2">
                  <c:v>0.5</c:v>
                </c:pt>
                <c:pt idx="3">
                  <c:v>1.125</c:v>
                </c:pt>
                <c:pt idx="4">
                  <c:v>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132352"/>
        <c:axId val="164136064"/>
      </c:scatterChart>
      <c:valAx>
        <c:axId val="164132352"/>
        <c:scaling>
          <c:orientation val="minMax"/>
          <c:max val="40"/>
          <c:min val="0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nl-NL"/>
          </a:p>
        </c:txPr>
        <c:crossAx val="164136064"/>
        <c:crosses val="autoZero"/>
        <c:crossBetween val="midCat"/>
        <c:majorUnit val="10"/>
        <c:minorUnit val="5"/>
      </c:valAx>
      <c:valAx>
        <c:axId val="164136064"/>
        <c:scaling>
          <c:orientation val="minMax"/>
          <c:max val="2"/>
          <c:min val="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nl-NL"/>
          </a:p>
        </c:txPr>
        <c:crossAx val="164132352"/>
        <c:crosses val="autoZero"/>
        <c:crossBetween val="midCat"/>
        <c:majorUnit val="0.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3E17E-6BE0-43F0-BB34-CEB30F8463EB}" type="datetimeFigureOut">
              <a:rPr lang="nl-NL" smtClean="0"/>
              <a:t>19-6-2021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153B4-3405-43C3-8C62-C2769BD350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35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9E616-703F-493A-BF58-109A21DD069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25288"/>
      </p:ext>
    </p:extLst>
  </p:cSld>
  <p:clrMapOvr>
    <a:masterClrMapping/>
  </p:clrMapOvr>
  <p:transition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EA6F5-25D4-4EDD-B4FE-D0DF92341EE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18774"/>
      </p:ext>
    </p:extLst>
  </p:cSld>
  <p:clrMapOvr>
    <a:masterClrMapping/>
  </p:clrMapOvr>
  <p:transition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77FC5-B996-4B02-89B9-D6A67903C7F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97261"/>
      </p:ext>
    </p:extLst>
  </p:cSld>
  <p:clrMapOvr>
    <a:masterClrMapping/>
  </p:clrMapOvr>
  <p:transition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408BD-E588-4CF6-BF3A-693DF8B9A85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79980"/>
      </p:ext>
    </p:extLst>
  </p:cSld>
  <p:clrMapOvr>
    <a:masterClrMapping/>
  </p:clrMapOvr>
  <p:transition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95FE6-8E45-4E82-BB32-B98554DFB6B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79258"/>
      </p:ext>
    </p:extLst>
  </p:cSld>
  <p:clrMapOvr>
    <a:masterClrMapping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12BAB-08E8-4D9E-AD4A-61AD4E2014A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62213"/>
      </p:ext>
    </p:extLst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22F0A-FA43-4931-AD08-1AAB03194EA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47104"/>
      </p:ext>
    </p:extLst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0365E-D5A2-4737-BF74-F93748F8D25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94186"/>
      </p:ext>
    </p:extLst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CA78E-2064-4860-9584-85DF7DCC046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3155"/>
      </p:ext>
    </p:extLst>
  </p:cSld>
  <p:clrMapOvr>
    <a:masterClrMapping/>
  </p:clrMapOvr>
  <p:transition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D060A-0249-4ABF-9755-0F7DF5668D8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86930"/>
      </p:ext>
    </p:extLst>
  </p:cSld>
  <p:clrMapOvr>
    <a:masterClrMapping/>
  </p:clrMapOvr>
  <p:transition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18A39-B35F-479D-BAFB-4DCEA7D9CEF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96232"/>
      </p:ext>
    </p:extLst>
  </p:cSld>
  <p:clrMapOvr>
    <a:masterClrMapping/>
  </p:clrMapOvr>
  <p:transition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4E5F68-326C-465C-9055-324098A413CF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7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30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2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31.xml"/><Relationship Id="rId2" Type="http://schemas.openxmlformats.org/officeDocument/2006/relationships/slide" Target="slide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25.xml"/><Relationship Id="rId5" Type="http://schemas.openxmlformats.org/officeDocument/2006/relationships/slide" Target="slide9.xml"/><Relationship Id="rId15" Type="http://schemas.openxmlformats.org/officeDocument/2006/relationships/hyperlink" Target="http://www.agtijmensen.nl/" TargetMode="External"/><Relationship Id="rId10" Type="http://schemas.openxmlformats.org/officeDocument/2006/relationships/slide" Target="slide20.xml"/><Relationship Id="rId4" Type="http://schemas.openxmlformats.org/officeDocument/2006/relationships/slide" Target="slide7.xml"/><Relationship Id="rId9" Type="http://schemas.openxmlformats.org/officeDocument/2006/relationships/slide" Target="slide19.xml"/><Relationship Id="rId14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620"/>
            <a:ext cx="9342530" cy="517485"/>
          </a:xfrm>
        </p:spPr>
        <p:txBody>
          <a:bodyPr/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</a:rPr>
              <a:t>De </a:t>
            </a:r>
            <a:r>
              <a:rPr lang="en-US" altLang="nl-NL" sz="2800" dirty="0" err="1">
                <a:solidFill>
                  <a:srgbClr val="FF3300"/>
                </a:solidFill>
              </a:rPr>
              <a:t>wetten</a:t>
            </a:r>
            <a:r>
              <a:rPr lang="en-US" altLang="nl-NL" sz="2800" dirty="0">
                <a:solidFill>
                  <a:srgbClr val="FF3300"/>
                </a:solidFill>
              </a:rPr>
              <a:t> van Newton (1</a:t>
            </a:r>
            <a:r>
              <a:rPr lang="en-US" altLang="nl-NL" sz="2800" baseline="30000" dirty="0">
                <a:solidFill>
                  <a:srgbClr val="FF3300"/>
                </a:solidFill>
              </a:rPr>
              <a:t>e</a:t>
            </a:r>
            <a:r>
              <a:rPr lang="en-US" altLang="nl-NL" sz="2800" dirty="0">
                <a:solidFill>
                  <a:srgbClr val="FF3300"/>
                </a:solidFill>
              </a:rPr>
              <a:t>, 2</a:t>
            </a:r>
            <a:r>
              <a:rPr lang="en-US" altLang="nl-NL" sz="2800" baseline="30000" dirty="0">
                <a:solidFill>
                  <a:srgbClr val="FF3300"/>
                </a:solidFill>
              </a:rPr>
              <a:t>e </a:t>
            </a:r>
            <a:r>
              <a:rPr lang="en-US" altLang="nl-NL" sz="2800" dirty="0" err="1">
                <a:solidFill>
                  <a:srgbClr val="FF3300"/>
                </a:solidFill>
              </a:rPr>
              <a:t>en</a:t>
            </a:r>
            <a:r>
              <a:rPr lang="en-US" altLang="nl-NL" sz="2800" dirty="0">
                <a:solidFill>
                  <a:srgbClr val="FF3300"/>
                </a:solidFill>
              </a:rPr>
              <a:t> </a:t>
            </a:r>
            <a:r>
              <a:rPr lang="en-US" altLang="nl-NL" sz="2800" dirty="0" smtClean="0">
                <a:solidFill>
                  <a:srgbClr val="FF3300"/>
                </a:solidFill>
              </a:rPr>
              <a:t>3</a:t>
            </a:r>
            <a:r>
              <a:rPr lang="en-US" altLang="nl-NL" sz="2800" baseline="30000" dirty="0" smtClean="0">
                <a:solidFill>
                  <a:srgbClr val="FF3300"/>
                </a:solidFill>
              </a:rPr>
              <a:t>e</a:t>
            </a:r>
            <a:r>
              <a:rPr lang="en-US" altLang="nl-NL" sz="2800" dirty="0">
                <a:solidFill>
                  <a:srgbClr val="FF3300"/>
                </a:solidFill>
              </a:rPr>
              <a:t>)</a:t>
            </a:r>
            <a:endParaRPr lang="nl-NL" altLang="nl-NL" sz="2800" dirty="0">
              <a:solidFill>
                <a:srgbClr val="FF33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02577"/>
            <a:ext cx="9144000" cy="5543056"/>
          </a:xfrm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nl-NL" sz="2300" dirty="0">
                <a:solidFill>
                  <a:srgbClr val="0099FF"/>
                </a:solidFill>
                <a:hlinkClick r:id="rId2" action="ppaction://hlinksldjump"/>
              </a:rPr>
              <a:t>De </a:t>
            </a:r>
            <a:r>
              <a:rPr lang="en-US" altLang="nl-NL" sz="2300" dirty="0" err="1">
                <a:solidFill>
                  <a:srgbClr val="0099FF"/>
                </a:solidFill>
                <a:hlinkClick r:id="rId2" action="ppaction://hlinksldjump"/>
              </a:rPr>
              <a:t>eerste</a:t>
            </a:r>
            <a:r>
              <a:rPr lang="en-US" altLang="nl-NL" sz="2300" dirty="0">
                <a:solidFill>
                  <a:srgbClr val="0099FF"/>
                </a:solidFill>
                <a:hlinkClick r:id="rId2" action="ppaction://hlinksldjump"/>
              </a:rPr>
              <a:t> wet van Newton: </a:t>
            </a:r>
            <a:r>
              <a:rPr lang="en-US" altLang="nl-NL" sz="2300" dirty="0">
                <a:solidFill>
                  <a:srgbClr val="0099FF"/>
                </a:solidFill>
              </a:rPr>
              <a:t>wet van de </a:t>
            </a:r>
            <a:r>
              <a:rPr lang="en-US" altLang="nl-NL" sz="2300" dirty="0" err="1">
                <a:solidFill>
                  <a:srgbClr val="0099FF"/>
                </a:solidFill>
              </a:rPr>
              <a:t>traagheid</a:t>
            </a:r>
            <a:endParaRPr lang="en-US" altLang="nl-NL" sz="2300" dirty="0">
              <a:solidFill>
                <a:srgbClr val="0099FF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en-US" altLang="nl-NL" sz="2300" dirty="0" smtClean="0">
                <a:solidFill>
                  <a:srgbClr val="0099FF"/>
                </a:solidFill>
                <a:hlinkClick r:id="rId3" action="ppaction://hlinksldjump"/>
              </a:rPr>
              <a:t>De </a:t>
            </a:r>
            <a:r>
              <a:rPr lang="en-US" altLang="nl-NL" sz="2300" dirty="0" err="1">
                <a:solidFill>
                  <a:srgbClr val="0099FF"/>
                </a:solidFill>
                <a:hlinkClick r:id="rId3" action="ppaction://hlinksldjump"/>
              </a:rPr>
              <a:t>tweede</a:t>
            </a:r>
            <a:r>
              <a:rPr lang="en-US" altLang="nl-NL" sz="2300" dirty="0">
                <a:solidFill>
                  <a:srgbClr val="0099FF"/>
                </a:solidFill>
                <a:hlinkClick r:id="rId3" action="ppaction://hlinksldjump"/>
              </a:rPr>
              <a:t> wet van Newton:</a:t>
            </a:r>
            <a:r>
              <a:rPr lang="en-US" altLang="nl-NL" sz="2300" dirty="0">
                <a:solidFill>
                  <a:srgbClr val="0099FF"/>
                </a:solidFill>
              </a:rPr>
              <a:t> </a:t>
            </a:r>
            <a:r>
              <a:rPr lang="en-US" altLang="nl-NL" sz="2300" dirty="0">
                <a:solidFill>
                  <a:schemeClr val="accent2"/>
                </a:solidFill>
              </a:rPr>
              <a:t>F</a:t>
            </a:r>
            <a:r>
              <a:rPr lang="en-US" altLang="nl-NL" sz="2300" baseline="-25000" dirty="0">
                <a:solidFill>
                  <a:schemeClr val="accent2"/>
                </a:solidFill>
              </a:rPr>
              <a:t>r</a:t>
            </a:r>
            <a:r>
              <a:rPr lang="en-US" altLang="nl-NL" sz="2300" dirty="0">
                <a:solidFill>
                  <a:schemeClr val="accent2"/>
                </a:solidFill>
              </a:rPr>
              <a:t> = </a:t>
            </a:r>
            <a:r>
              <a:rPr lang="en-US" altLang="nl-NL" sz="2300" dirty="0" err="1">
                <a:solidFill>
                  <a:schemeClr val="accent2"/>
                </a:solidFill>
              </a:rPr>
              <a:t>m.a</a:t>
            </a:r>
            <a:endParaRPr lang="en-US" altLang="nl-NL" sz="2300" dirty="0">
              <a:solidFill>
                <a:schemeClr val="accent2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en-US" altLang="nl-NL" sz="2300" dirty="0" err="1" smtClean="0">
                <a:solidFill>
                  <a:srgbClr val="0099FF"/>
                </a:solidFill>
                <a:hlinkClick r:id="rId4" action="ppaction://hlinksldjump"/>
              </a:rPr>
              <a:t>Eenvoudige</a:t>
            </a:r>
            <a:r>
              <a:rPr lang="en-US" altLang="nl-NL" sz="2300" dirty="0" smtClean="0">
                <a:solidFill>
                  <a:srgbClr val="0099FF"/>
                </a:solidFill>
                <a:hlinkClick r:id="rId4" action="ppaction://hlinksldjump"/>
              </a:rPr>
              <a:t> </a:t>
            </a:r>
            <a:r>
              <a:rPr lang="en-US" altLang="nl-NL" sz="2300" dirty="0" err="1">
                <a:solidFill>
                  <a:srgbClr val="0099FF"/>
                </a:solidFill>
                <a:hlinkClick r:id="rId4" action="ppaction://hlinksldjump"/>
              </a:rPr>
              <a:t>toepassingen</a:t>
            </a:r>
            <a:r>
              <a:rPr lang="en-US" altLang="nl-NL" sz="2300" dirty="0">
                <a:solidFill>
                  <a:srgbClr val="0099FF"/>
                </a:solidFill>
                <a:hlinkClick r:id="rId4" action="ppaction://hlinksldjump"/>
              </a:rPr>
              <a:t>.</a:t>
            </a:r>
            <a:endParaRPr lang="en-US" altLang="nl-NL" sz="2300" dirty="0">
              <a:solidFill>
                <a:srgbClr val="0099FF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en-US" altLang="nl-NL" sz="2300" dirty="0" err="1">
                <a:solidFill>
                  <a:srgbClr val="0099FF"/>
                </a:solidFill>
                <a:hlinkClick r:id="rId5" action="ppaction://hlinksldjump"/>
              </a:rPr>
              <a:t>Een</a:t>
            </a:r>
            <a:r>
              <a:rPr lang="en-US" altLang="nl-NL" sz="2300" dirty="0">
                <a:solidFill>
                  <a:srgbClr val="0099FF"/>
                </a:solidFill>
                <a:hlinkClick r:id="rId5" action="ppaction://hlinksldjump"/>
              </a:rPr>
              <a:t> </a:t>
            </a:r>
            <a:r>
              <a:rPr lang="en-US" altLang="nl-NL" sz="2300" dirty="0" err="1" smtClean="0">
                <a:solidFill>
                  <a:srgbClr val="0099FF"/>
                </a:solidFill>
                <a:hlinkClick r:id="rId5" action="ppaction://hlinksldjump"/>
              </a:rPr>
              <a:t>persoon</a:t>
            </a:r>
            <a:r>
              <a:rPr lang="en-US" altLang="nl-NL" sz="2300" dirty="0" smtClean="0">
                <a:solidFill>
                  <a:srgbClr val="0099FF"/>
                </a:solidFill>
                <a:hlinkClick r:id="rId5" action="ppaction://hlinksldjump"/>
              </a:rPr>
              <a:t> </a:t>
            </a:r>
            <a:r>
              <a:rPr lang="en-US" altLang="nl-NL" sz="2300" dirty="0">
                <a:solidFill>
                  <a:srgbClr val="0099FF"/>
                </a:solidFill>
                <a:hlinkClick r:id="rId5" action="ppaction://hlinksldjump"/>
              </a:rPr>
              <a:t>in de lift</a:t>
            </a:r>
            <a:endParaRPr lang="en-US" altLang="nl-NL" sz="2300" dirty="0">
              <a:solidFill>
                <a:srgbClr val="0099FF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en-US" altLang="nl-NL" sz="2300" dirty="0" err="1">
                <a:solidFill>
                  <a:srgbClr val="0099FF"/>
                </a:solidFill>
                <a:hlinkClick r:id="rId6" action="ppaction://hlinksldjump"/>
              </a:rPr>
              <a:t>Een</a:t>
            </a:r>
            <a:r>
              <a:rPr lang="en-US" altLang="nl-NL" sz="2300" dirty="0">
                <a:solidFill>
                  <a:srgbClr val="0099FF"/>
                </a:solidFill>
                <a:hlinkClick r:id="rId6" action="ppaction://hlinksldjump"/>
              </a:rPr>
              <a:t> </a:t>
            </a:r>
            <a:r>
              <a:rPr lang="en-US" altLang="nl-NL" sz="2300" dirty="0" err="1" smtClean="0">
                <a:solidFill>
                  <a:srgbClr val="0099FF"/>
                </a:solidFill>
                <a:hlinkClick r:id="rId6" action="ppaction://hlinksldjump"/>
              </a:rPr>
              <a:t>kitesurfster</a:t>
            </a:r>
            <a:r>
              <a:rPr lang="en-US" altLang="nl-NL" sz="2300" dirty="0" smtClean="0">
                <a:solidFill>
                  <a:srgbClr val="0099FF"/>
                </a:solidFill>
                <a:hlinkClick r:id="rId6" action="ppaction://hlinksldjump"/>
              </a:rPr>
              <a:t>.</a:t>
            </a:r>
            <a:endParaRPr lang="en-US" altLang="nl-NL" sz="2300" dirty="0">
              <a:solidFill>
                <a:srgbClr val="0099FF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en-US" altLang="nl-NL" sz="2300" dirty="0">
                <a:solidFill>
                  <a:srgbClr val="0099FF"/>
                </a:solidFill>
                <a:hlinkClick r:id="rId7" action="ppaction://hlinksldjump"/>
              </a:rPr>
              <a:t>Een </a:t>
            </a:r>
            <a:r>
              <a:rPr lang="en-US" altLang="nl-NL" sz="2300" dirty="0" err="1" smtClean="0">
                <a:solidFill>
                  <a:srgbClr val="0099FF"/>
                </a:solidFill>
                <a:hlinkClick r:id="rId7" action="ppaction://hlinksldjump"/>
              </a:rPr>
              <a:t>skiër</a:t>
            </a:r>
            <a:r>
              <a:rPr lang="en-US" altLang="nl-NL" sz="2300" dirty="0" smtClean="0">
                <a:solidFill>
                  <a:srgbClr val="0099FF"/>
                </a:solidFill>
                <a:hlinkClick r:id="rId7" action="ppaction://hlinksldjump"/>
              </a:rPr>
              <a:t> </a:t>
            </a:r>
            <a:r>
              <a:rPr lang="en-US" altLang="nl-NL" sz="2300" dirty="0">
                <a:solidFill>
                  <a:srgbClr val="0099FF"/>
                </a:solidFill>
                <a:hlinkClick r:id="rId7" action="ppaction://hlinksldjump"/>
              </a:rPr>
              <a:t>op </a:t>
            </a:r>
            <a:r>
              <a:rPr lang="en-US" altLang="nl-NL" sz="2300" dirty="0" err="1">
                <a:solidFill>
                  <a:srgbClr val="0099FF"/>
                </a:solidFill>
                <a:hlinkClick r:id="rId7" action="ppaction://hlinksldjump"/>
              </a:rPr>
              <a:t>een</a:t>
            </a:r>
            <a:r>
              <a:rPr lang="en-US" altLang="nl-NL" sz="2300" dirty="0">
                <a:solidFill>
                  <a:srgbClr val="0099FF"/>
                </a:solidFill>
                <a:hlinkClick r:id="rId7" action="ppaction://hlinksldjump"/>
              </a:rPr>
              <a:t> </a:t>
            </a:r>
            <a:r>
              <a:rPr lang="en-US" altLang="nl-NL" sz="2300" dirty="0" err="1">
                <a:solidFill>
                  <a:srgbClr val="0099FF"/>
                </a:solidFill>
                <a:hlinkClick r:id="rId7" action="ppaction://hlinksldjump"/>
              </a:rPr>
              <a:t>helling</a:t>
            </a:r>
            <a:r>
              <a:rPr lang="en-US" altLang="nl-NL" sz="2300" dirty="0">
                <a:solidFill>
                  <a:srgbClr val="0099FF"/>
                </a:solidFill>
                <a:hlinkClick r:id="rId7" action="ppaction://hlinksldjump"/>
              </a:rPr>
              <a:t>. </a:t>
            </a:r>
            <a:endParaRPr lang="en-US" altLang="nl-NL" sz="2300" dirty="0">
              <a:solidFill>
                <a:srgbClr val="0099FF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en-US" altLang="nl-NL" sz="2300" dirty="0" err="1" smtClean="0">
                <a:solidFill>
                  <a:srgbClr val="0099FF"/>
                </a:solidFill>
                <a:hlinkClick r:id="rId8" action="ppaction://hlinksldjump"/>
              </a:rPr>
              <a:t>Wrijvingskracht</a:t>
            </a:r>
            <a:r>
              <a:rPr lang="en-US" altLang="nl-NL" sz="2300" dirty="0" smtClean="0">
                <a:solidFill>
                  <a:srgbClr val="0099FF"/>
                </a:solidFill>
                <a:hlinkClick r:id="rId8" action="ppaction://hlinksldjump"/>
              </a:rPr>
              <a:t>: </a:t>
            </a:r>
            <a:r>
              <a:rPr lang="en-US" altLang="nl-NL" sz="2300" dirty="0" err="1" smtClean="0">
                <a:solidFill>
                  <a:srgbClr val="0099FF"/>
                </a:solidFill>
                <a:hlinkClick r:id="rId8" action="ppaction://hlinksldjump"/>
              </a:rPr>
              <a:t>schuifweerstand</a:t>
            </a:r>
            <a:endParaRPr lang="en-US" altLang="nl-NL" sz="2300" dirty="0" smtClean="0"/>
          </a:p>
          <a:p>
            <a:pPr marL="457200" indent="-457200" algn="l">
              <a:buFontTx/>
              <a:buAutoNum type="arabicPeriod"/>
            </a:pPr>
            <a:r>
              <a:rPr lang="en-US" altLang="nl-NL" sz="2300" dirty="0" err="1">
                <a:solidFill>
                  <a:srgbClr val="0099FF"/>
                </a:solidFill>
                <a:hlinkClick r:id="rId9" action="ppaction://hlinksldjump"/>
              </a:rPr>
              <a:t>Wrijvingskracht</a:t>
            </a:r>
            <a:r>
              <a:rPr lang="en-US" altLang="nl-NL" sz="2300" dirty="0">
                <a:solidFill>
                  <a:srgbClr val="0099FF"/>
                </a:solidFill>
                <a:hlinkClick r:id="rId9" action="ppaction://hlinksldjump"/>
              </a:rPr>
              <a:t>: </a:t>
            </a:r>
            <a:r>
              <a:rPr lang="en-US" altLang="nl-NL" sz="2300" dirty="0" err="1" smtClean="0">
                <a:solidFill>
                  <a:srgbClr val="0099FF"/>
                </a:solidFill>
                <a:hlinkClick r:id="rId9" action="ppaction://hlinksldjump"/>
              </a:rPr>
              <a:t>rolweerstand</a:t>
            </a:r>
            <a:endParaRPr lang="en-US" altLang="nl-NL" sz="2300" dirty="0" smtClean="0">
              <a:solidFill>
                <a:srgbClr val="0099FF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en-US" altLang="nl-NL" sz="2300" dirty="0" err="1">
                <a:solidFill>
                  <a:srgbClr val="0099FF"/>
                </a:solidFill>
                <a:hlinkClick r:id="rId10" action="ppaction://hlinksldjump"/>
              </a:rPr>
              <a:t>Wrijvingskracht</a:t>
            </a:r>
            <a:r>
              <a:rPr lang="en-US" altLang="nl-NL" sz="2300" dirty="0">
                <a:solidFill>
                  <a:srgbClr val="0099FF"/>
                </a:solidFill>
                <a:hlinkClick r:id="rId10" action="ppaction://hlinksldjump"/>
              </a:rPr>
              <a:t>: </a:t>
            </a:r>
            <a:r>
              <a:rPr lang="en-US" altLang="nl-NL" sz="2300" dirty="0" err="1" smtClean="0">
                <a:solidFill>
                  <a:srgbClr val="0099FF"/>
                </a:solidFill>
                <a:hlinkClick r:id="rId10" action="ppaction://hlinksldjump"/>
              </a:rPr>
              <a:t>luchtweerstand</a:t>
            </a:r>
            <a:endParaRPr lang="en-US" altLang="nl-NL" sz="2300" dirty="0">
              <a:solidFill>
                <a:srgbClr val="0099FF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en-US" altLang="nl-NL" sz="2300" dirty="0" smtClean="0">
                <a:solidFill>
                  <a:srgbClr val="0099FF"/>
                </a:solidFill>
                <a:hlinkClick r:id="rId11" action="ppaction://hlinksldjump"/>
              </a:rPr>
              <a:t>De </a:t>
            </a:r>
            <a:r>
              <a:rPr lang="en-US" altLang="nl-NL" sz="2300" dirty="0" err="1">
                <a:solidFill>
                  <a:srgbClr val="0099FF"/>
                </a:solidFill>
                <a:hlinkClick r:id="rId11" action="ppaction://hlinksldjump"/>
              </a:rPr>
              <a:t>derde</a:t>
            </a:r>
            <a:r>
              <a:rPr lang="en-US" altLang="nl-NL" sz="2300" dirty="0">
                <a:solidFill>
                  <a:srgbClr val="0099FF"/>
                </a:solidFill>
                <a:hlinkClick r:id="rId11" action="ppaction://hlinksldjump"/>
              </a:rPr>
              <a:t> wet van Newton: </a:t>
            </a:r>
            <a:r>
              <a:rPr lang="en-US" altLang="nl-NL" sz="2300" dirty="0" err="1">
                <a:solidFill>
                  <a:srgbClr val="0099FF"/>
                </a:solidFill>
                <a:hlinkClick r:id="rId11" action="ppaction://hlinksldjump"/>
              </a:rPr>
              <a:t>Actie</a:t>
            </a:r>
            <a:r>
              <a:rPr lang="en-US" altLang="nl-NL" sz="2300" dirty="0">
                <a:solidFill>
                  <a:srgbClr val="0099FF"/>
                </a:solidFill>
                <a:hlinkClick r:id="rId11" action="ppaction://hlinksldjump"/>
              </a:rPr>
              <a:t>(</a:t>
            </a:r>
            <a:r>
              <a:rPr lang="en-US" altLang="nl-NL" sz="2300" dirty="0" err="1">
                <a:solidFill>
                  <a:srgbClr val="0099FF"/>
                </a:solidFill>
                <a:hlinkClick r:id="rId11" action="ppaction://hlinksldjump"/>
              </a:rPr>
              <a:t>kracht</a:t>
            </a:r>
            <a:r>
              <a:rPr lang="en-US" altLang="nl-NL" sz="2300" dirty="0">
                <a:solidFill>
                  <a:srgbClr val="0099FF"/>
                </a:solidFill>
                <a:hlinkClick r:id="rId11" action="ppaction://hlinksldjump"/>
              </a:rPr>
              <a:t>) = - </a:t>
            </a:r>
            <a:r>
              <a:rPr lang="en-US" altLang="nl-NL" sz="2300" dirty="0" err="1" smtClean="0">
                <a:solidFill>
                  <a:srgbClr val="0099FF"/>
                </a:solidFill>
                <a:hlinkClick r:id="rId11" action="ppaction://hlinksldjump"/>
              </a:rPr>
              <a:t>reactie</a:t>
            </a:r>
            <a:r>
              <a:rPr lang="en-US" altLang="nl-NL" sz="2300" dirty="0" smtClean="0">
                <a:solidFill>
                  <a:srgbClr val="0099FF"/>
                </a:solidFill>
                <a:hlinkClick r:id="rId11" action="ppaction://hlinksldjump"/>
              </a:rPr>
              <a:t>(</a:t>
            </a:r>
            <a:r>
              <a:rPr lang="en-US" altLang="nl-NL" sz="2300" dirty="0" err="1" smtClean="0">
                <a:solidFill>
                  <a:srgbClr val="0099FF"/>
                </a:solidFill>
                <a:hlinkClick r:id="rId11" action="ppaction://hlinksldjump"/>
              </a:rPr>
              <a:t>kracht</a:t>
            </a:r>
            <a:r>
              <a:rPr lang="en-US" altLang="nl-NL" sz="2300" dirty="0" smtClean="0">
                <a:solidFill>
                  <a:srgbClr val="0099FF"/>
                </a:solidFill>
                <a:hlinkClick r:id="rId11" action="ppaction://hlinksldjump"/>
              </a:rPr>
              <a:t>)</a:t>
            </a:r>
            <a:r>
              <a:rPr lang="en-US" altLang="nl-NL" sz="2300" dirty="0" smtClean="0">
                <a:solidFill>
                  <a:srgbClr val="0099FF"/>
                </a:solidFill>
              </a:rPr>
              <a:t> </a:t>
            </a:r>
            <a:r>
              <a:rPr lang="en-US" altLang="nl-NL" sz="2300" dirty="0" smtClean="0"/>
              <a:t>[</a:t>
            </a:r>
            <a:r>
              <a:rPr lang="en-US" altLang="nl-NL" sz="2300" dirty="0" err="1" smtClean="0"/>
              <a:t>vwo</a:t>
            </a:r>
            <a:r>
              <a:rPr lang="en-US" altLang="nl-NL" sz="2300" dirty="0" smtClean="0"/>
              <a:t>]</a:t>
            </a:r>
          </a:p>
          <a:p>
            <a:pPr marL="457200" indent="-457200" algn="l">
              <a:buFontTx/>
              <a:buAutoNum type="arabicPeriod"/>
            </a:pPr>
            <a:r>
              <a:rPr lang="en-US" altLang="nl-NL" sz="2300" dirty="0" err="1" smtClean="0">
                <a:solidFill>
                  <a:srgbClr val="0070C0"/>
                </a:solidFill>
                <a:hlinkClick r:id="rId12" action="ppaction://hlinksldjump"/>
              </a:rPr>
              <a:t>Samenvatting</a:t>
            </a:r>
            <a:r>
              <a:rPr lang="en-US" altLang="nl-NL" sz="2300" dirty="0" smtClean="0">
                <a:solidFill>
                  <a:srgbClr val="0070C0"/>
                </a:solidFill>
                <a:hlinkClick r:id="rId12" action="ppaction://hlinksldjump"/>
              </a:rPr>
              <a:t> </a:t>
            </a:r>
            <a:r>
              <a:rPr lang="en-US" altLang="nl-NL" sz="2300" dirty="0" err="1" smtClean="0">
                <a:solidFill>
                  <a:srgbClr val="0070C0"/>
                </a:solidFill>
                <a:hlinkClick r:id="rId12" action="ppaction://hlinksldjump"/>
              </a:rPr>
              <a:t>havo</a:t>
            </a:r>
            <a:endParaRPr lang="en-US" altLang="nl-NL" sz="2300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en-US" altLang="nl-NL" sz="2300" dirty="0" err="1" smtClean="0">
                <a:solidFill>
                  <a:srgbClr val="0070C0"/>
                </a:solidFill>
                <a:hlinkClick r:id="rId13" action="ppaction://hlinksldjump"/>
              </a:rPr>
              <a:t>Samenvatting</a:t>
            </a:r>
            <a:r>
              <a:rPr lang="en-US" altLang="nl-NL" sz="2300" dirty="0" smtClean="0">
                <a:solidFill>
                  <a:srgbClr val="0070C0"/>
                </a:solidFill>
                <a:hlinkClick r:id="rId13" action="ppaction://hlinksldjump"/>
              </a:rPr>
              <a:t> </a:t>
            </a:r>
            <a:r>
              <a:rPr lang="en-US" altLang="nl-NL" sz="2300" dirty="0" err="1" smtClean="0">
                <a:solidFill>
                  <a:srgbClr val="0070C0"/>
                </a:solidFill>
                <a:hlinkClick r:id="rId13" action="ppaction://hlinksldjump"/>
              </a:rPr>
              <a:t>vwo</a:t>
            </a:r>
            <a:endParaRPr lang="en-US" altLang="nl-NL" sz="2300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en-US" altLang="nl-NL" sz="2300" dirty="0" err="1" smtClean="0">
                <a:solidFill>
                  <a:srgbClr val="0099FF"/>
                </a:solidFill>
                <a:hlinkClick r:id="rId14" action="ppaction://hlinksldjump"/>
              </a:rPr>
              <a:t>Einde</a:t>
            </a:r>
            <a:endParaRPr lang="en-US" altLang="nl-NL" sz="2300" dirty="0">
              <a:solidFill>
                <a:srgbClr val="0099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838200" y="6538912"/>
            <a:ext cx="8305799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agtijmensen.nl</a:t>
            </a:r>
            <a:r>
              <a:rPr lang="en-US" altLang="nl-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19062021</a:t>
            </a:r>
            <a:endParaRPr lang="nl-NL" altLang="nl-N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962"/>
            <a:ext cx="838200" cy="295275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591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5715751" y="1785938"/>
            <a:ext cx="3041714" cy="3462492"/>
            <a:chOff x="5715751" y="1785938"/>
            <a:chExt cx="3041714" cy="3462492"/>
          </a:xfrm>
        </p:grpSpPr>
        <p:grpSp>
          <p:nvGrpSpPr>
            <p:cNvPr id="24" name="Groep 23"/>
            <p:cNvGrpSpPr/>
            <p:nvPr/>
          </p:nvGrpSpPr>
          <p:grpSpPr>
            <a:xfrm>
              <a:off x="5715751" y="1785938"/>
              <a:ext cx="1241514" cy="2673350"/>
              <a:chOff x="5681663" y="1785938"/>
              <a:chExt cx="1241514" cy="2673350"/>
            </a:xfrm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1664" y="2801939"/>
                <a:ext cx="1241513" cy="1656000"/>
              </a:xfrm>
              <a:prstGeom prst="rect">
                <a:avLst/>
              </a:prstGeom>
            </p:spPr>
          </p:pic>
          <p:grpSp>
            <p:nvGrpSpPr>
              <p:cNvPr id="27" name="Group 43"/>
              <p:cNvGrpSpPr>
                <a:grpSpLocks/>
              </p:cNvGrpSpPr>
              <p:nvPr/>
            </p:nvGrpSpPr>
            <p:grpSpPr bwMode="auto">
              <a:xfrm>
                <a:off x="5681663" y="1785938"/>
                <a:ext cx="1223962" cy="2673350"/>
                <a:chOff x="3579" y="1125"/>
                <a:chExt cx="771" cy="1684"/>
              </a:xfrm>
            </p:grpSpPr>
            <p:sp>
              <p:nvSpPr>
                <p:cNvPr id="28" name="Rectangle 27"/>
                <p:cNvSpPr>
                  <a:spLocks noChangeArrowheads="1"/>
                </p:cNvSpPr>
                <p:nvPr/>
              </p:nvSpPr>
              <p:spPr bwMode="auto">
                <a:xfrm>
                  <a:off x="3579" y="1765"/>
                  <a:ext cx="771" cy="104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Rectangle 29" descr="Bol"/>
                <p:cNvSpPr>
                  <a:spLocks noChangeArrowheads="1"/>
                </p:cNvSpPr>
                <p:nvPr/>
              </p:nvSpPr>
              <p:spPr bwMode="auto">
                <a:xfrm>
                  <a:off x="3950" y="1125"/>
                  <a:ext cx="46" cy="635"/>
                </a:xfrm>
                <a:prstGeom prst="rect">
                  <a:avLst/>
                </a:prstGeom>
                <a:pattFill prst="sphere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0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06871" name="Group 23"/>
            <p:cNvGrpSpPr>
              <a:grpSpLocks/>
            </p:cNvGrpSpPr>
            <p:nvPr/>
          </p:nvGrpSpPr>
          <p:grpSpPr bwMode="auto">
            <a:xfrm>
              <a:off x="6395265" y="3699030"/>
              <a:ext cx="2362200" cy="1549400"/>
              <a:chOff x="4005" y="2681"/>
              <a:chExt cx="1488" cy="976"/>
            </a:xfrm>
          </p:grpSpPr>
          <p:grpSp>
            <p:nvGrpSpPr>
              <p:cNvPr id="206860" name="Group 12"/>
              <p:cNvGrpSpPr>
                <a:grpSpLocks/>
              </p:cNvGrpSpPr>
              <p:nvPr/>
            </p:nvGrpSpPr>
            <p:grpSpPr bwMode="auto">
              <a:xfrm>
                <a:off x="4005" y="2681"/>
                <a:ext cx="599" cy="976"/>
                <a:chOff x="4005" y="2681"/>
                <a:chExt cx="599" cy="976"/>
              </a:xfrm>
            </p:grpSpPr>
            <p:sp>
              <p:nvSpPr>
                <p:cNvPr id="206861" name="Line 13"/>
                <p:cNvSpPr>
                  <a:spLocks noChangeShapeType="1"/>
                </p:cNvSpPr>
                <p:nvPr/>
              </p:nvSpPr>
              <p:spPr bwMode="auto">
                <a:xfrm>
                  <a:off x="4005" y="2681"/>
                  <a:ext cx="0" cy="77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62" name="Rectangle 14"/>
                <p:cNvSpPr>
                  <a:spLocks noChangeArrowheads="1"/>
                </p:cNvSpPr>
                <p:nvPr/>
              </p:nvSpPr>
              <p:spPr bwMode="auto">
                <a:xfrm>
                  <a:off x="4060" y="3081"/>
                  <a:ext cx="544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1017588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2035175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3052763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407035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2755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498475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544195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589915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32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3200" baseline="-25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z</a:t>
                  </a:r>
                  <a:endParaRPr lang="nl-NL" altLang="nl-NL" sz="3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6868" name="Rectangle 20"/>
              <p:cNvSpPr>
                <a:spLocks noChangeArrowheads="1"/>
              </p:cNvSpPr>
              <p:nvPr/>
            </p:nvSpPr>
            <p:spPr bwMode="auto">
              <a:xfrm>
                <a:off x="4405" y="3081"/>
                <a:ext cx="108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3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981 N</a:t>
                </a:r>
                <a:endParaRPr lang="nl-NL" altLang="nl-NL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6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>
                <a:solidFill>
                  <a:srgbClr val="FF3300"/>
                </a:solidFill>
              </a:rPr>
              <a:t>De </a:t>
            </a:r>
            <a:r>
              <a:rPr lang="en-US" altLang="nl-NL" sz="2800" dirty="0" err="1">
                <a:solidFill>
                  <a:srgbClr val="FF3300"/>
                </a:solidFill>
              </a:rPr>
              <a:t>tweede</a:t>
            </a:r>
            <a:r>
              <a:rPr lang="en-US" altLang="nl-NL" sz="2800" dirty="0">
                <a:solidFill>
                  <a:srgbClr val="FF3300"/>
                </a:solidFill>
              </a:rPr>
              <a:t> wet van Newton </a:t>
            </a:r>
            <a:r>
              <a:rPr lang="en-US" altLang="nl-NL" sz="2800" dirty="0" smtClean="0">
                <a:solidFill>
                  <a:srgbClr val="FF3300"/>
                </a:solidFill>
              </a:rPr>
              <a:t>7/10: </a:t>
            </a:r>
            <a:r>
              <a:rPr lang="en-US" altLang="nl-NL" sz="2400" dirty="0">
                <a:solidFill>
                  <a:srgbClr val="FF3300"/>
                </a:solidFill>
              </a:rPr>
              <a:t>Een </a:t>
            </a:r>
            <a:r>
              <a:rPr lang="en-US" altLang="nl-NL" sz="2400" dirty="0" err="1" smtClean="0">
                <a:solidFill>
                  <a:srgbClr val="FF3300"/>
                </a:solidFill>
              </a:rPr>
              <a:t>persoon</a:t>
            </a:r>
            <a:r>
              <a:rPr lang="en-US" altLang="nl-NL" sz="2400" dirty="0" smtClean="0">
                <a:solidFill>
                  <a:srgbClr val="FF3300"/>
                </a:solidFill>
              </a:rPr>
              <a:t> in de lift.</a:t>
            </a:r>
            <a:endParaRPr lang="nl-NL" altLang="nl-NL" sz="2400" dirty="0">
              <a:solidFill>
                <a:srgbClr val="FF3300"/>
              </a:solidFill>
            </a:endParaRP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261938" indent="-2619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3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normaalkracht</a:t>
            </a:r>
            <a:r>
              <a:rPr lang="en-US" altLang="nl-NL" sz="3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32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lift </a:t>
            </a:r>
            <a:r>
              <a:rPr lang="en-US" altLang="nl-NL" sz="3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de </a:t>
            </a:r>
            <a:r>
              <a:rPr lang="en-US" altLang="nl-NL" sz="32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persoon</a:t>
            </a:r>
            <a:r>
              <a:rPr lang="en-US" altLang="nl-NL" sz="3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100 kg </a:t>
            </a:r>
            <a:r>
              <a:rPr lang="en-US" altLang="nl-NL" sz="32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eenparig</a:t>
            </a:r>
            <a:r>
              <a:rPr lang="en-US" altLang="nl-NL" sz="3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 m/s </a:t>
            </a:r>
            <a:r>
              <a:rPr lang="en-US" altLang="nl-NL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verder</a:t>
            </a:r>
            <a:r>
              <a:rPr lang="en-US" altLang="nl-NL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omhoog</a:t>
            </a:r>
            <a:r>
              <a:rPr lang="en-US" altLang="nl-NL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i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2772621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0" y="3361689"/>
            <a:ext cx="5724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981 = 100 . 0</a:t>
            </a:r>
            <a:endParaRPr lang="nl-NL" altLang="nl-NL" sz="3200" baseline="-25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0" y="453982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981 N</a:t>
            </a:r>
            <a:endParaRPr lang="nl-NL" altLang="nl-NL" sz="3200" u="sng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0" y="3950757"/>
            <a:ext cx="5651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981 = 0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6863" name="Group 15"/>
          <p:cNvGrpSpPr>
            <a:grpSpLocks/>
          </p:cNvGrpSpPr>
          <p:nvPr/>
        </p:nvGrpSpPr>
        <p:grpSpPr bwMode="auto">
          <a:xfrm>
            <a:off x="6299200" y="2874965"/>
            <a:ext cx="863600" cy="1417638"/>
            <a:chOff x="3968" y="1811"/>
            <a:chExt cx="544" cy="893"/>
          </a:xfrm>
        </p:grpSpPr>
        <p:sp>
          <p:nvSpPr>
            <p:cNvPr id="206864" name="Line 16"/>
            <p:cNvSpPr>
              <a:spLocks noChangeShapeType="1"/>
            </p:cNvSpPr>
            <p:nvPr/>
          </p:nvSpPr>
          <p:spPr bwMode="auto">
            <a:xfrm flipV="1">
              <a:off x="3969" y="1933"/>
              <a:ext cx="0" cy="77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B0F0"/>
                </a:solidFill>
              </a:endParaRPr>
            </a:p>
          </p:txBody>
        </p:sp>
        <p:sp>
          <p:nvSpPr>
            <p:cNvPr id="206865" name="Rectangle 17"/>
            <p:cNvSpPr>
              <a:spLocks noChangeArrowheads="1"/>
            </p:cNvSpPr>
            <p:nvPr/>
          </p:nvSpPr>
          <p:spPr bwMode="auto">
            <a:xfrm>
              <a:off x="3968" y="1811"/>
              <a:ext cx="54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17588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035175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0527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07035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275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9847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54419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8991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nl-NL" altLang="nl-NL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6869" name="AutoShape 21"/>
          <p:cNvSpPr>
            <a:spLocks noChangeArrowheads="1"/>
          </p:cNvSpPr>
          <p:nvPr/>
        </p:nvSpPr>
        <p:spPr bwMode="auto">
          <a:xfrm>
            <a:off x="116505" y="3953153"/>
            <a:ext cx="4205288" cy="919401"/>
          </a:xfrm>
          <a:prstGeom prst="wedgeRoundRectCallout">
            <a:avLst>
              <a:gd name="adj1" fmla="val -14971"/>
              <a:gd name="adj2" fmla="val -4382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Constante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= 0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870" name="Rectangle 22"/>
          <p:cNvSpPr>
            <a:spLocks noChangeArrowheads="1"/>
          </p:cNvSpPr>
          <p:nvPr/>
        </p:nvSpPr>
        <p:spPr bwMode="auto">
          <a:xfrm>
            <a:off x="6869113" y="2924175"/>
            <a:ext cx="2089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981 N</a:t>
            </a:r>
            <a:endParaRPr lang="nl-NL" altLang="nl-NL" sz="3200" u="sng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873" name="Rectangle 25"/>
          <p:cNvSpPr>
            <a:spLocks noChangeArrowheads="1"/>
          </p:cNvSpPr>
          <p:nvPr/>
        </p:nvSpPr>
        <p:spPr bwMode="auto">
          <a:xfrm>
            <a:off x="8101013" y="6399330"/>
            <a:ext cx="1042987" cy="45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0" y="2183553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49595" y="5303728"/>
            <a:ext cx="476751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t" anchorCtr="0">
            <a:spAutoFit/>
          </a:bodyPr>
          <a:lstStyle/>
          <a:p>
            <a:r>
              <a:rPr lang="nl-NL" sz="2400" dirty="0" smtClean="0"/>
              <a:t>De persoon voelt </a:t>
            </a:r>
            <a:r>
              <a:rPr lang="nl-NL" sz="2400" dirty="0" smtClean="0"/>
              <a:t>zich alsof </a:t>
            </a:r>
            <a:r>
              <a:rPr lang="nl-NL" sz="2400" dirty="0" smtClean="0"/>
              <a:t>hij 100 kg is. Dus net zo veel als wanneer hij stil staat.</a:t>
            </a:r>
            <a:endParaRPr lang="nl-NL" sz="2400" dirty="0"/>
          </a:p>
        </p:txBody>
      </p:sp>
      <p:sp>
        <p:nvSpPr>
          <p:cNvPr id="30" name="Actieknop: Verder of Volgende 2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612105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utoUpdateAnimBg="0"/>
      <p:bldP spid="206851" grpId="0" autoUpdateAnimBg="0"/>
      <p:bldP spid="206852" grpId="0" autoUpdateAnimBg="0"/>
      <p:bldP spid="206853" grpId="0" autoUpdateAnimBg="0"/>
      <p:bldP spid="206854" grpId="0" autoUpdateAnimBg="0"/>
      <p:bldP spid="206855" grpId="0"/>
      <p:bldP spid="206869" grpId="0" animBg="1"/>
      <p:bldP spid="206870" grpId="0"/>
      <p:bldP spid="25" grpId="0" autoUpdateAnimBg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35" y="1583875"/>
            <a:ext cx="4650782" cy="3110588"/>
          </a:xfrm>
          <a:prstGeom prst="rect">
            <a:avLst/>
          </a:prstGeom>
        </p:spPr>
      </p:pic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51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2800" dirty="0">
                <a:solidFill>
                  <a:srgbClr val="FF3300"/>
                </a:solidFill>
              </a:rPr>
              <a:t>De </a:t>
            </a:r>
            <a:r>
              <a:rPr lang="en-US" altLang="nl-NL" sz="2800" dirty="0" err="1">
                <a:solidFill>
                  <a:srgbClr val="FF3300"/>
                </a:solidFill>
              </a:rPr>
              <a:t>tweede</a:t>
            </a:r>
            <a:r>
              <a:rPr lang="en-US" altLang="nl-NL" sz="2800" dirty="0">
                <a:solidFill>
                  <a:srgbClr val="FF3300"/>
                </a:solidFill>
              </a:rPr>
              <a:t> wet van Newton </a:t>
            </a:r>
            <a:r>
              <a:rPr lang="en-US" altLang="nl-NL" sz="2800" dirty="0" smtClean="0">
                <a:solidFill>
                  <a:srgbClr val="FF3300"/>
                </a:solidFill>
              </a:rPr>
              <a:t>8/10: 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Kitesurfen</a:t>
            </a:r>
            <a:endParaRPr lang="nl-NL" altLang="nl-NL" sz="2800" dirty="0">
              <a:solidFill>
                <a:srgbClr val="FF3300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-20803" y="1582536"/>
            <a:ext cx="2115235" cy="5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527512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ziet</a:t>
            </a:r>
            <a:r>
              <a:rPr lang="en-US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surfster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kg.</a:t>
            </a:r>
            <a:endParaRPr lang="nl-NL" altLang="nl-N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-18510" y="1055024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haar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versnelling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" y="2927940"/>
            <a:ext cx="3628894" cy="104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Ontbind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x-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-20803" y="2099813"/>
            <a:ext cx="3649697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eerst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46"/>
          <p:cNvGrpSpPr>
            <a:grpSpLocks/>
          </p:cNvGrpSpPr>
          <p:nvPr/>
        </p:nvGrpSpPr>
        <p:grpSpPr bwMode="auto">
          <a:xfrm>
            <a:off x="5651630" y="2908920"/>
            <a:ext cx="990600" cy="1600200"/>
            <a:chOff x="2592" y="2496"/>
            <a:chExt cx="624" cy="1008"/>
          </a:xfrm>
        </p:grpSpPr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2592" y="2736"/>
              <a:ext cx="62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28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0574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0861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1148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0292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5486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943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800" baseline="-250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nl-NL" altLang="nl-NL" sz="2800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2592" y="2496"/>
              <a:ext cx="0" cy="1008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8706780" y="1133744"/>
            <a:ext cx="0" cy="144143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H="1">
            <a:off x="6192180" y="1133745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192179" y="869842"/>
            <a:ext cx="14357" cy="16928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 flipV="1">
            <a:off x="6192179" y="1133744"/>
            <a:ext cx="14357" cy="140989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6192180" y="2572929"/>
            <a:ext cx="25146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7513376" y="2513134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</a:t>
            </a:r>
            <a:r>
              <a:rPr lang="en-US" altLang="nl-NL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5534000" y="1420798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endParaRPr lang="nl-NL" altLang="nl-NL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3624678" y="608232"/>
            <a:ext cx="5537832" cy="3467220"/>
            <a:chOff x="3624678" y="608232"/>
            <a:chExt cx="5537832" cy="3467220"/>
          </a:xfrm>
        </p:grpSpPr>
        <p:sp>
          <p:nvSpPr>
            <p:cNvPr id="46" name="Line 27"/>
            <p:cNvSpPr>
              <a:spLocks noChangeShapeType="1"/>
            </p:cNvSpPr>
            <p:nvPr/>
          </p:nvSpPr>
          <p:spPr bwMode="auto">
            <a:xfrm>
              <a:off x="6192180" y="2562693"/>
              <a:ext cx="2768235" cy="10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</a:endParaRPr>
            </a:p>
          </p:txBody>
        </p:sp>
        <p:grpSp>
          <p:nvGrpSpPr>
            <p:cNvPr id="4" name="Groep 3"/>
            <p:cNvGrpSpPr/>
            <p:nvPr/>
          </p:nvGrpSpPr>
          <p:grpSpPr>
            <a:xfrm>
              <a:off x="3624678" y="608232"/>
              <a:ext cx="5537832" cy="3467220"/>
              <a:chOff x="3624678" y="608232"/>
              <a:chExt cx="5537832" cy="3467220"/>
            </a:xfrm>
          </p:grpSpPr>
          <p:grpSp>
            <p:nvGrpSpPr>
              <p:cNvPr id="3" name="Groep 2"/>
              <p:cNvGrpSpPr/>
              <p:nvPr/>
            </p:nvGrpSpPr>
            <p:grpSpPr>
              <a:xfrm>
                <a:off x="6218984" y="608232"/>
                <a:ext cx="2943526" cy="2024935"/>
                <a:chOff x="5251304" y="608232"/>
                <a:chExt cx="2943526" cy="2024935"/>
              </a:xfrm>
            </p:grpSpPr>
            <p:sp>
              <p:nvSpPr>
                <p:cNvPr id="59402" name="Freeform 10"/>
                <p:cNvSpPr>
                  <a:spLocks/>
                </p:cNvSpPr>
                <p:nvPr/>
              </p:nvSpPr>
              <p:spPr bwMode="auto">
                <a:xfrm rot="60000">
                  <a:off x="5251304" y="1121289"/>
                  <a:ext cx="2475349" cy="1447969"/>
                </a:xfrm>
                <a:custGeom>
                  <a:avLst/>
                  <a:gdLst>
                    <a:gd name="T0" fmla="*/ 0 w 1608"/>
                    <a:gd name="T1" fmla="*/ 1056 h 1056"/>
                    <a:gd name="T2" fmla="*/ 1608 w 1608"/>
                    <a:gd name="T3" fmla="*/ 0 h 1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608" h="1056">
                      <a:moveTo>
                        <a:pt x="0" y="1056"/>
                      </a:moveTo>
                      <a:lnTo>
                        <a:pt x="1608" y="0"/>
                      </a:lnTo>
                    </a:path>
                  </a:pathLst>
                </a:custGeom>
                <a:noFill/>
                <a:ln w="38100" cmpd="sng">
                  <a:solidFill>
                    <a:srgbClr val="FF3300"/>
                  </a:solidFill>
                  <a:round/>
                  <a:headEnd type="none" w="med" len="med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" name="Groep 1"/>
                <p:cNvGrpSpPr/>
                <p:nvPr/>
              </p:nvGrpSpPr>
              <p:grpSpPr>
                <a:xfrm>
                  <a:off x="5899575" y="608232"/>
                  <a:ext cx="2295255" cy="2024935"/>
                  <a:chOff x="5899575" y="1380766"/>
                  <a:chExt cx="2295255" cy="2024935"/>
                </a:xfrm>
              </p:grpSpPr>
              <p:sp>
                <p:nvSpPr>
                  <p:cNvPr id="59404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93700" y="1380766"/>
                    <a:ext cx="220113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800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r>
                      <a:rPr lang="en-US" altLang="nl-NL" sz="2800" baseline="-25000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</a:t>
                    </a:r>
                    <a:r>
                      <a:rPr lang="en-US" altLang="nl-NL" sz="2800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</a:t>
                    </a:r>
                    <a:r>
                      <a:rPr lang="en-US" altLang="nl-NL" sz="2800" dirty="0" smtClean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160 </a:t>
                    </a:r>
                    <a:r>
                      <a:rPr lang="en-US" altLang="nl-NL" sz="2800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</a:t>
                    </a:r>
                    <a:endParaRPr lang="nl-NL" altLang="nl-NL" sz="2800" dirty="0">
                      <a:solidFill>
                        <a:srgbClr val="FF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9416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99575" y="2882481"/>
                    <a:ext cx="106680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30°</a:t>
                    </a:r>
                    <a:endParaRPr lang="nl-NL" altLang="nl-NL" sz="28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3" name="Group 45"/>
              <p:cNvGrpSpPr>
                <a:grpSpLocks/>
              </p:cNvGrpSpPr>
              <p:nvPr/>
            </p:nvGrpSpPr>
            <p:grpSpPr bwMode="auto">
              <a:xfrm>
                <a:off x="3624678" y="3551577"/>
                <a:ext cx="2638425" cy="523875"/>
                <a:chOff x="1677" y="3014"/>
                <a:chExt cx="1662" cy="330"/>
              </a:xfrm>
            </p:grpSpPr>
            <p:sp>
              <p:nvSpPr>
                <p:cNvPr id="2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677" y="3014"/>
                  <a:ext cx="1212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800" dirty="0" err="1">
                      <a:solidFill>
                        <a:srgbClr val="FF6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800" baseline="-25000" dirty="0" err="1">
                      <a:solidFill>
                        <a:srgbClr val="FF6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</a:t>
                  </a:r>
                  <a:r>
                    <a:rPr lang="en-US" altLang="nl-NL" sz="2800" dirty="0">
                      <a:solidFill>
                        <a:srgbClr val="FF6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:r>
                    <a:rPr lang="en-US" altLang="nl-NL" sz="2800" dirty="0" smtClean="0">
                      <a:solidFill>
                        <a:srgbClr val="FF6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50 </a:t>
                  </a:r>
                  <a:r>
                    <a:rPr lang="en-US" altLang="nl-NL" sz="2800" dirty="0">
                      <a:solidFill>
                        <a:srgbClr val="FF6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nl-NL" altLang="nl-NL" sz="2800" dirty="0">
                    <a:solidFill>
                      <a:srgbClr val="FF66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Freeform 6"/>
                <p:cNvSpPr>
                  <a:spLocks/>
                </p:cNvSpPr>
                <p:nvPr/>
              </p:nvSpPr>
              <p:spPr bwMode="auto">
                <a:xfrm>
                  <a:off x="2283" y="3325"/>
                  <a:ext cx="1056" cy="12"/>
                </a:xfrm>
                <a:custGeom>
                  <a:avLst/>
                  <a:gdLst>
                    <a:gd name="T0" fmla="*/ 1056 w 1056"/>
                    <a:gd name="T1" fmla="*/ 0 h 12"/>
                    <a:gd name="T2" fmla="*/ 0 w 1056"/>
                    <a:gd name="T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056" h="12">
                      <a:moveTo>
                        <a:pt x="1056" y="0"/>
                      </a:moveTo>
                      <a:lnTo>
                        <a:pt x="0" y="12"/>
                      </a:lnTo>
                    </a:path>
                  </a:pathLst>
                </a:custGeom>
                <a:noFill/>
                <a:ln w="38100" cmpd="sng">
                  <a:solidFill>
                    <a:srgbClr val="FF66FF"/>
                  </a:solidFill>
                  <a:round/>
                  <a:headEnd type="none" w="med" len="med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6" name="Group 49"/>
          <p:cNvGrpSpPr>
            <a:grpSpLocks/>
          </p:cNvGrpSpPr>
          <p:nvPr/>
        </p:nvGrpSpPr>
        <p:grpSpPr bwMode="auto">
          <a:xfrm>
            <a:off x="6311733" y="2950320"/>
            <a:ext cx="1006476" cy="955675"/>
            <a:chOff x="2496" y="1990"/>
            <a:chExt cx="634" cy="602"/>
          </a:xfrm>
        </p:grpSpPr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2506" y="1990"/>
              <a:ext cx="62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nl-NL" altLang="nl-NL" sz="32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 flipV="1">
              <a:off x="2496" y="2160"/>
              <a:ext cx="0" cy="43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236240" y="4649905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cos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30° =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219685" y="5190845"/>
            <a:ext cx="7277640" cy="53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sx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160.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cos 30° = 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1856609" y="4611805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sx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/160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3536885" y="5250743"/>
            <a:ext cx="186904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139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-15765" y="3924798"/>
            <a:ext cx="3628893" cy="7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sx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1" y="5744146"/>
            <a:ext cx="280910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→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2328344" y="5744146"/>
            <a:ext cx="321562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sx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2486004" y="6328676"/>
            <a:ext cx="382301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139 – 50 = 60.a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560811" y="6328676"/>
            <a:ext cx="297856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a = 1,5 m/s</a:t>
            </a:r>
            <a:r>
              <a:rPr lang="en-US" altLang="nl-NL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233812" y="63963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325763" y="5118283"/>
            <a:ext cx="793755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Ezelsbruggetje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 = </a:t>
            </a:r>
            <a:r>
              <a:rPr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anliggende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rechthoekzijde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</a:t>
            </a:r>
            <a:r>
              <a:rPr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chuine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zijde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: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ctieknop: Verder of Volgende 4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255021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/>
      <p:bldP spid="59406" grpId="0"/>
      <p:bldP spid="59407" grpId="0"/>
      <p:bldP spid="20" grpId="0"/>
      <p:bldP spid="22" grpId="0"/>
      <p:bldP spid="33" grpId="0" animBg="1"/>
      <p:bldP spid="34" grpId="0" animBg="1"/>
      <p:bldP spid="47" grpId="0" animBg="1"/>
      <p:bldP spid="49" grpId="0" animBg="1"/>
      <p:bldP spid="50" grpId="0" animBg="1"/>
      <p:bldP spid="51" grpId="0"/>
      <p:bldP spid="52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35" y="1186172"/>
            <a:ext cx="4534139" cy="3514349"/>
          </a:xfrm>
          <a:prstGeom prst="rect">
            <a:avLst/>
          </a:prstGeom>
        </p:spPr>
      </p:pic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-17457" y="2573905"/>
            <a:ext cx="4519810" cy="54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zx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7457" y="862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2400" dirty="0">
                <a:solidFill>
                  <a:srgbClr val="FF3300"/>
                </a:solidFill>
              </a:rPr>
              <a:t>De </a:t>
            </a:r>
            <a:r>
              <a:rPr lang="en-US" altLang="nl-NL" sz="2400" dirty="0" err="1">
                <a:solidFill>
                  <a:srgbClr val="FF3300"/>
                </a:solidFill>
              </a:rPr>
              <a:t>tweede</a:t>
            </a:r>
            <a:r>
              <a:rPr lang="en-US" altLang="nl-NL" sz="2400" dirty="0">
                <a:solidFill>
                  <a:srgbClr val="FF3300"/>
                </a:solidFill>
              </a:rPr>
              <a:t> wet van Newton </a:t>
            </a:r>
            <a:r>
              <a:rPr lang="en-US" altLang="nl-NL" sz="2400" dirty="0" smtClean="0">
                <a:solidFill>
                  <a:srgbClr val="FF3300"/>
                </a:solidFill>
              </a:rPr>
              <a:t>9/10: </a:t>
            </a:r>
            <a:r>
              <a:rPr lang="en-US" altLang="nl-NL" sz="2000" dirty="0" err="1">
                <a:solidFill>
                  <a:srgbClr val="FF3300"/>
                </a:solidFill>
              </a:rPr>
              <a:t>Een</a:t>
            </a:r>
            <a:r>
              <a:rPr lang="en-US" altLang="nl-NL" sz="2000" dirty="0">
                <a:solidFill>
                  <a:srgbClr val="FF3300"/>
                </a:solidFill>
              </a:rPr>
              <a:t> skier </a:t>
            </a:r>
            <a:r>
              <a:rPr lang="en-US" altLang="nl-NL" sz="2000" dirty="0" smtClean="0">
                <a:solidFill>
                  <a:srgbClr val="FF3300"/>
                </a:solidFill>
              </a:rPr>
              <a:t>van100 </a:t>
            </a:r>
            <a:r>
              <a:rPr lang="en-US" altLang="nl-NL" sz="2000" dirty="0">
                <a:solidFill>
                  <a:srgbClr val="FF3300"/>
                </a:solidFill>
              </a:rPr>
              <a:t>kg op </a:t>
            </a:r>
            <a:r>
              <a:rPr lang="en-US" altLang="nl-NL" sz="2000" dirty="0" err="1">
                <a:solidFill>
                  <a:srgbClr val="FF3300"/>
                </a:solidFill>
              </a:rPr>
              <a:t>een</a:t>
            </a:r>
            <a:r>
              <a:rPr lang="en-US" altLang="nl-NL" sz="2000" dirty="0">
                <a:solidFill>
                  <a:srgbClr val="FF3300"/>
                </a:solidFill>
              </a:rPr>
              <a:t> </a:t>
            </a:r>
            <a:r>
              <a:rPr lang="en-US" altLang="nl-NL" sz="2000" dirty="0" err="1">
                <a:solidFill>
                  <a:srgbClr val="FF3300"/>
                </a:solidFill>
              </a:rPr>
              <a:t>helling</a:t>
            </a:r>
            <a:endParaRPr lang="nl-NL" altLang="nl-NL" sz="2000" dirty="0">
              <a:solidFill>
                <a:srgbClr val="FF3300"/>
              </a:solidFill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6818313" y="6156325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629400" y="182880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nl-NL" sz="32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altLang="nl-NL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-17457" y="1133745"/>
            <a:ext cx="4409437" cy="35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20" name="Freeform 12"/>
          <p:cNvSpPr>
            <a:spLocks/>
          </p:cNvSpPr>
          <p:nvPr/>
        </p:nvSpPr>
        <p:spPr bwMode="auto">
          <a:xfrm>
            <a:off x="4549775" y="1800225"/>
            <a:ext cx="4441825" cy="2568575"/>
          </a:xfrm>
          <a:custGeom>
            <a:avLst/>
            <a:gdLst>
              <a:gd name="T0" fmla="*/ 2798 w 2798"/>
              <a:gd name="T1" fmla="*/ 0 h 1618"/>
              <a:gd name="T2" fmla="*/ 0 w 2798"/>
              <a:gd name="T3" fmla="*/ 1618 h 16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98" h="1618">
                <a:moveTo>
                  <a:pt x="2798" y="0"/>
                </a:moveTo>
                <a:lnTo>
                  <a:pt x="0" y="1618"/>
                </a:lnTo>
              </a:path>
            </a:pathLst>
          </a:custGeom>
          <a:noFill/>
          <a:ln w="38100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94222" name="Freeform 14"/>
          <p:cNvSpPr>
            <a:spLocks/>
          </p:cNvSpPr>
          <p:nvPr/>
        </p:nvSpPr>
        <p:spPr bwMode="auto">
          <a:xfrm>
            <a:off x="6772275" y="2525713"/>
            <a:ext cx="957263" cy="558800"/>
          </a:xfrm>
          <a:custGeom>
            <a:avLst/>
            <a:gdLst>
              <a:gd name="T0" fmla="*/ 0 w 603"/>
              <a:gd name="T1" fmla="*/ 352 h 352"/>
              <a:gd name="T2" fmla="*/ 603 w 603"/>
              <a:gd name="T3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3" h="352">
                <a:moveTo>
                  <a:pt x="0" y="352"/>
                </a:moveTo>
                <a:lnTo>
                  <a:pt x="603" y="0"/>
                </a:lnTo>
              </a:path>
            </a:pathLst>
          </a:custGeom>
          <a:noFill/>
          <a:ln w="38100" cmpd="sng">
            <a:solidFill>
              <a:srgbClr val="7030A0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94212" name="Freeform 4"/>
          <p:cNvSpPr>
            <a:spLocks/>
          </p:cNvSpPr>
          <p:nvPr/>
        </p:nvSpPr>
        <p:spPr bwMode="auto">
          <a:xfrm>
            <a:off x="6756400" y="3090863"/>
            <a:ext cx="1588" cy="3194050"/>
          </a:xfrm>
          <a:custGeom>
            <a:avLst/>
            <a:gdLst>
              <a:gd name="T0" fmla="*/ 0 w 1"/>
              <a:gd name="T1" fmla="*/ 0 h 2012"/>
              <a:gd name="T2" fmla="*/ 0 w 1"/>
              <a:gd name="T3" fmla="*/ 2012 h 2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012">
                <a:moveTo>
                  <a:pt x="0" y="0"/>
                </a:moveTo>
                <a:lnTo>
                  <a:pt x="0" y="2012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94224" name="Freeform 16"/>
          <p:cNvSpPr>
            <a:spLocks/>
          </p:cNvSpPr>
          <p:nvPr/>
        </p:nvSpPr>
        <p:spPr bwMode="auto">
          <a:xfrm>
            <a:off x="5378450" y="638175"/>
            <a:ext cx="3336925" cy="5835650"/>
          </a:xfrm>
          <a:custGeom>
            <a:avLst/>
            <a:gdLst>
              <a:gd name="T0" fmla="*/ 0 w 2102"/>
              <a:gd name="T1" fmla="*/ 0 h 3676"/>
              <a:gd name="T2" fmla="*/ 2102 w 2102"/>
              <a:gd name="T3" fmla="*/ 3676 h 36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02" h="3676">
                <a:moveTo>
                  <a:pt x="0" y="0"/>
                </a:moveTo>
                <a:lnTo>
                  <a:pt x="2102" y="3676"/>
                </a:lnTo>
              </a:path>
            </a:pathLst>
          </a:custGeom>
          <a:noFill/>
          <a:ln w="38100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94225" name="Freeform 17"/>
          <p:cNvSpPr>
            <a:spLocks/>
          </p:cNvSpPr>
          <p:nvPr/>
        </p:nvSpPr>
        <p:spPr bwMode="auto">
          <a:xfrm>
            <a:off x="5421313" y="3119438"/>
            <a:ext cx="1341437" cy="755650"/>
          </a:xfrm>
          <a:custGeom>
            <a:avLst/>
            <a:gdLst>
              <a:gd name="T0" fmla="*/ 845 w 845"/>
              <a:gd name="T1" fmla="*/ 0 h 476"/>
              <a:gd name="T2" fmla="*/ 0 w 845"/>
              <a:gd name="T3" fmla="*/ 476 h 4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45" h="476">
                <a:moveTo>
                  <a:pt x="845" y="0"/>
                </a:moveTo>
                <a:lnTo>
                  <a:pt x="0" y="476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94226" name="Freeform 18"/>
          <p:cNvSpPr>
            <a:spLocks/>
          </p:cNvSpPr>
          <p:nvPr/>
        </p:nvSpPr>
        <p:spPr bwMode="auto">
          <a:xfrm>
            <a:off x="6794500" y="3100388"/>
            <a:ext cx="1355725" cy="2371725"/>
          </a:xfrm>
          <a:custGeom>
            <a:avLst/>
            <a:gdLst>
              <a:gd name="T0" fmla="*/ 0 w 854"/>
              <a:gd name="T1" fmla="*/ 0 h 1494"/>
              <a:gd name="T2" fmla="*/ 854 w 854"/>
              <a:gd name="T3" fmla="*/ 1494 h 14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54" h="1494">
                <a:moveTo>
                  <a:pt x="0" y="0"/>
                </a:moveTo>
                <a:lnTo>
                  <a:pt x="854" y="149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94227" name="Freeform 19"/>
          <p:cNvSpPr>
            <a:spLocks/>
          </p:cNvSpPr>
          <p:nvPr/>
        </p:nvSpPr>
        <p:spPr bwMode="auto">
          <a:xfrm>
            <a:off x="6784975" y="5486400"/>
            <a:ext cx="1350963" cy="782638"/>
          </a:xfrm>
          <a:custGeom>
            <a:avLst/>
            <a:gdLst>
              <a:gd name="T0" fmla="*/ 851 w 851"/>
              <a:gd name="T1" fmla="*/ 0 h 493"/>
              <a:gd name="T2" fmla="*/ 0 w 851"/>
              <a:gd name="T3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51" h="493">
                <a:moveTo>
                  <a:pt x="851" y="0"/>
                </a:moveTo>
                <a:lnTo>
                  <a:pt x="0" y="49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94228" name="Freeform 20"/>
          <p:cNvSpPr>
            <a:spLocks/>
          </p:cNvSpPr>
          <p:nvPr/>
        </p:nvSpPr>
        <p:spPr bwMode="auto">
          <a:xfrm>
            <a:off x="5407025" y="3860800"/>
            <a:ext cx="1363663" cy="2409825"/>
          </a:xfrm>
          <a:custGeom>
            <a:avLst/>
            <a:gdLst>
              <a:gd name="T0" fmla="*/ 0 w 859"/>
              <a:gd name="T1" fmla="*/ 0 h 1518"/>
              <a:gd name="T2" fmla="*/ 859 w 859"/>
              <a:gd name="T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59" h="1518">
                <a:moveTo>
                  <a:pt x="0" y="0"/>
                </a:moveTo>
                <a:lnTo>
                  <a:pt x="859" y="151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5250160" y="1133745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30" name="Freeform 22"/>
          <p:cNvSpPr>
            <a:spLocks/>
          </p:cNvSpPr>
          <p:nvPr/>
        </p:nvSpPr>
        <p:spPr bwMode="auto">
          <a:xfrm rot="10800000">
            <a:off x="5422900" y="723900"/>
            <a:ext cx="1355725" cy="2371725"/>
          </a:xfrm>
          <a:custGeom>
            <a:avLst/>
            <a:gdLst>
              <a:gd name="T0" fmla="*/ 0 w 854"/>
              <a:gd name="T1" fmla="*/ 0 h 1494"/>
              <a:gd name="T2" fmla="*/ 854 w 854"/>
              <a:gd name="T3" fmla="*/ 1494 h 14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54" h="1494">
                <a:moveTo>
                  <a:pt x="0" y="0"/>
                </a:moveTo>
                <a:lnTo>
                  <a:pt x="854" y="1494"/>
                </a:lnTo>
              </a:path>
            </a:pathLst>
          </a:custGeom>
          <a:noFill/>
          <a:ln w="38100" cmpd="sng">
            <a:solidFill>
              <a:srgbClr val="00B050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grpSp>
        <p:nvGrpSpPr>
          <p:cNvPr id="94241" name="Group 33"/>
          <p:cNvGrpSpPr>
            <a:grpSpLocks/>
          </p:cNvGrpSpPr>
          <p:nvPr/>
        </p:nvGrpSpPr>
        <p:grpSpPr bwMode="auto">
          <a:xfrm>
            <a:off x="4089409" y="1486659"/>
            <a:ext cx="5624515" cy="3232149"/>
            <a:chOff x="2576" y="1006"/>
            <a:chExt cx="3543" cy="2036"/>
          </a:xfrm>
        </p:grpSpPr>
        <p:sp>
          <p:nvSpPr>
            <p:cNvPr id="94238" name="Freeform 30"/>
            <p:cNvSpPr>
              <a:spLocks/>
            </p:cNvSpPr>
            <p:nvPr/>
          </p:nvSpPr>
          <p:spPr bwMode="auto">
            <a:xfrm>
              <a:off x="2685" y="2747"/>
              <a:ext cx="557" cy="284"/>
            </a:xfrm>
            <a:custGeom>
              <a:avLst/>
              <a:gdLst>
                <a:gd name="T0" fmla="*/ 466 w 557"/>
                <a:gd name="T1" fmla="*/ 0 h 284"/>
                <a:gd name="T2" fmla="*/ 0 w 557"/>
                <a:gd name="T3" fmla="*/ 284 h 284"/>
                <a:gd name="T4" fmla="*/ 557 w 557"/>
                <a:gd name="T5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7" h="284">
                  <a:moveTo>
                    <a:pt x="466" y="0"/>
                  </a:moveTo>
                  <a:lnTo>
                    <a:pt x="0" y="284"/>
                  </a:lnTo>
                  <a:lnTo>
                    <a:pt x="557" y="284"/>
                  </a:lnTo>
                </a:path>
              </a:pathLst>
            </a:custGeom>
            <a:gradFill rotWithShape="0">
              <a:gsLst>
                <a:gs pos="0">
                  <a:srgbClr val="66FFFF"/>
                </a:gs>
                <a:gs pos="100000">
                  <a:srgbClr val="66FFFF">
                    <a:gamma/>
                    <a:shade val="97647"/>
                    <a:invGamma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grpSp>
          <p:nvGrpSpPr>
            <p:cNvPr id="94232" name="Group 24"/>
            <p:cNvGrpSpPr>
              <a:grpSpLocks/>
            </p:cNvGrpSpPr>
            <p:nvPr/>
          </p:nvGrpSpPr>
          <p:grpSpPr bwMode="auto">
            <a:xfrm>
              <a:off x="2576" y="1006"/>
              <a:ext cx="3543" cy="2036"/>
              <a:chOff x="2576" y="1006"/>
              <a:chExt cx="3543" cy="2036"/>
            </a:xfrm>
          </p:grpSpPr>
          <p:sp>
            <p:nvSpPr>
              <p:cNvPr id="94218" name="Freeform 10"/>
              <p:cNvSpPr>
                <a:spLocks/>
              </p:cNvSpPr>
              <p:nvPr/>
            </p:nvSpPr>
            <p:spPr bwMode="auto">
              <a:xfrm>
                <a:off x="2604" y="1006"/>
                <a:ext cx="3515" cy="2035"/>
              </a:xfrm>
              <a:custGeom>
                <a:avLst/>
                <a:gdLst>
                  <a:gd name="T0" fmla="*/ 3515 w 3515"/>
                  <a:gd name="T1" fmla="*/ 0 h 2035"/>
                  <a:gd name="T2" fmla="*/ 0 w 3515"/>
                  <a:gd name="T3" fmla="*/ 2035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15" h="2035">
                    <a:moveTo>
                      <a:pt x="3515" y="0"/>
                    </a:moveTo>
                    <a:lnTo>
                      <a:pt x="0" y="2035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31" name="Line 23"/>
              <p:cNvSpPr>
                <a:spLocks noChangeShapeType="1"/>
              </p:cNvSpPr>
              <p:nvPr/>
            </p:nvSpPr>
            <p:spPr bwMode="auto">
              <a:xfrm>
                <a:off x="2576" y="3042"/>
                <a:ext cx="35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-17457" y="1628800"/>
            <a:ext cx="4519810" cy="82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7313" indent="-87313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28788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746375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763963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781550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2387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6959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1531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6103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Kies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de x-as in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bewegingsrichting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7630047" y="3924055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zy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5097760" y="3057525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zx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45" name="Text Box 37"/>
          <p:cNvSpPr txBox="1">
            <a:spLocks noChangeArrowheads="1"/>
          </p:cNvSpPr>
          <p:nvPr/>
        </p:nvSpPr>
        <p:spPr bwMode="auto">
          <a:xfrm>
            <a:off x="3610746" y="3906340"/>
            <a:ext cx="1419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x-as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-1" y="484270"/>
            <a:ext cx="9342531" cy="59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versnelling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6043176" y="4687137"/>
            <a:ext cx="106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-17457" y="3141990"/>
            <a:ext cx="3599565" cy="51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m.g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981N 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-26299" y="3707515"/>
            <a:ext cx="2213559" cy="5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sin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278929" y="4869160"/>
            <a:ext cx="2357856" cy="4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zx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491 N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251520" y="5814265"/>
            <a:ext cx="3714154" cy="4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zx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100.a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227776" y="6264315"/>
            <a:ext cx="3714154" cy="62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491 – 300 = 100a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-17457" y="5319210"/>
            <a:ext cx="2654242" cy="49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F</a:t>
            </a:r>
            <a:r>
              <a:rPr lang="en-US" altLang="nl-NL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ma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3671900" y="6309319"/>
            <a:ext cx="3579006" cy="59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→  a = 1,9 m/s </a:t>
            </a:r>
            <a:r>
              <a:rPr lang="en-US" altLang="nl-NL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73122" y="4239090"/>
            <a:ext cx="3398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0,5 =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zx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/ 981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2024717" y="3707515"/>
            <a:ext cx="1377153" cy="5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zx</a:t>
            </a:r>
            <a:r>
              <a:rPr lang="en-US" altLang="nl-NL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4750953" y="4204718"/>
            <a:ext cx="106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188289" y="63963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325763" y="4239090"/>
            <a:ext cx="793755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Ezelsbruggetje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 = </a:t>
            </a:r>
            <a:r>
              <a:rPr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verstaande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rechthoekzijde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</a:t>
            </a:r>
            <a:r>
              <a:rPr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chuine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zijde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: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Actieknop: Verder of Volgende 4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83593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4" grpId="0" autoUpdateAnimBg="0"/>
      <p:bldP spid="94210" grpId="0" autoUpdateAnimBg="0"/>
      <p:bldP spid="94213" grpId="0" autoUpdateAnimBg="0"/>
      <p:bldP spid="94214" grpId="0" autoUpdateAnimBg="0"/>
      <p:bldP spid="94216" grpId="0" autoUpdateAnimBg="0"/>
      <p:bldP spid="94220" grpId="0" animBg="1"/>
      <p:bldP spid="94222" grpId="0" animBg="1"/>
      <p:bldP spid="94212" grpId="0" animBg="1"/>
      <p:bldP spid="94224" grpId="0" animBg="1"/>
      <p:bldP spid="94225" grpId="0" animBg="1"/>
      <p:bldP spid="94226" grpId="0" animBg="1"/>
      <p:bldP spid="94227" grpId="0" animBg="1"/>
      <p:bldP spid="94228" grpId="0" animBg="1"/>
      <p:bldP spid="94229" grpId="0" autoUpdateAnimBg="0"/>
      <p:bldP spid="94230" grpId="0" animBg="1"/>
      <p:bldP spid="94233" grpId="0" autoUpdateAnimBg="0"/>
      <p:bldP spid="94235" grpId="0" autoUpdateAnimBg="0"/>
      <p:bldP spid="94236" grpId="0" autoUpdateAnimBg="0"/>
      <p:bldP spid="94245" grpId="0"/>
      <p:bldP spid="32" grpId="0" autoUpdateAnimBg="0"/>
      <p:bldP spid="35" grpId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3" grpId="0"/>
      <p:bldP spid="44" grpId="0" autoUpdateAnimBg="0"/>
      <p:bldP spid="94221" grpId="0" autoUpdateAnimBg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40" name="Rectangle 32"/>
          <p:cNvSpPr>
            <a:spLocks noChangeArrowheads="1"/>
          </p:cNvSpPr>
          <p:nvPr/>
        </p:nvSpPr>
        <p:spPr bwMode="auto">
          <a:xfrm>
            <a:off x="-36513" y="1408543"/>
            <a:ext cx="416394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eerst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zy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3419475" y="638175"/>
            <a:ext cx="6283329" cy="6102925"/>
            <a:chOff x="3419475" y="638175"/>
            <a:chExt cx="6283329" cy="6102925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435" y="1186172"/>
              <a:ext cx="4534139" cy="3514349"/>
            </a:xfrm>
            <a:prstGeom prst="rect">
              <a:avLst/>
            </a:prstGeom>
          </p:spPr>
        </p:pic>
        <p:sp>
          <p:nvSpPr>
            <p:cNvPr id="94213" name="Text Box 5"/>
            <p:cNvSpPr txBox="1">
              <a:spLocks noChangeArrowheads="1"/>
            </p:cNvSpPr>
            <p:nvPr/>
          </p:nvSpPr>
          <p:spPr bwMode="auto">
            <a:xfrm>
              <a:off x="6818313" y="6156325"/>
              <a:ext cx="838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nl-NL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214" name="Text Box 6"/>
            <p:cNvSpPr txBox="1">
              <a:spLocks noChangeArrowheads="1"/>
            </p:cNvSpPr>
            <p:nvPr/>
          </p:nvSpPr>
          <p:spPr bwMode="auto">
            <a:xfrm>
              <a:off x="6629400" y="1828800"/>
              <a:ext cx="2362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altLang="nl-NL" sz="3200" baseline="-25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altLang="nl-NL" sz="32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 </a:t>
              </a:r>
              <a:r>
                <a:rPr lang="en-US" altLang="nl-NL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nl-NL" altLang="nl-NL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217" name="Freeform 9"/>
            <p:cNvSpPr>
              <a:spLocks/>
            </p:cNvSpPr>
            <p:nvPr/>
          </p:nvSpPr>
          <p:spPr bwMode="auto">
            <a:xfrm rot="9000000">
              <a:off x="6642100" y="2971800"/>
              <a:ext cx="230188" cy="228600"/>
            </a:xfrm>
            <a:custGeom>
              <a:avLst/>
              <a:gdLst>
                <a:gd name="T0" fmla="*/ 0 w 1152"/>
                <a:gd name="T1" fmla="*/ 0 h 247"/>
                <a:gd name="T2" fmla="*/ 0 w 1152"/>
                <a:gd name="T3" fmla="*/ 240 h 247"/>
                <a:gd name="T4" fmla="*/ 1152 w 1152"/>
                <a:gd name="T5" fmla="*/ 247 h 247"/>
                <a:gd name="T6" fmla="*/ 1152 w 1152"/>
                <a:gd name="T7" fmla="*/ 0 h 247"/>
                <a:gd name="T8" fmla="*/ 0 w 1152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247">
                  <a:moveTo>
                    <a:pt x="0" y="0"/>
                  </a:moveTo>
                  <a:lnTo>
                    <a:pt x="0" y="240"/>
                  </a:lnTo>
                  <a:lnTo>
                    <a:pt x="1152" y="247"/>
                  </a:lnTo>
                  <a:lnTo>
                    <a:pt x="1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20" name="Freeform 12"/>
            <p:cNvSpPr>
              <a:spLocks/>
            </p:cNvSpPr>
            <p:nvPr/>
          </p:nvSpPr>
          <p:spPr bwMode="auto">
            <a:xfrm>
              <a:off x="4549775" y="1800225"/>
              <a:ext cx="4441825" cy="2568575"/>
            </a:xfrm>
            <a:custGeom>
              <a:avLst/>
              <a:gdLst>
                <a:gd name="T0" fmla="*/ 2798 w 2798"/>
                <a:gd name="T1" fmla="*/ 0 h 1618"/>
                <a:gd name="T2" fmla="*/ 0 w 2798"/>
                <a:gd name="T3" fmla="*/ 1618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98" h="1618">
                  <a:moveTo>
                    <a:pt x="2798" y="0"/>
                  </a:moveTo>
                  <a:lnTo>
                    <a:pt x="0" y="1618"/>
                  </a:lnTo>
                </a:path>
              </a:pathLst>
            </a:custGeom>
            <a:noFill/>
            <a:ln w="3810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22" name="Freeform 14"/>
            <p:cNvSpPr>
              <a:spLocks/>
            </p:cNvSpPr>
            <p:nvPr/>
          </p:nvSpPr>
          <p:spPr bwMode="auto">
            <a:xfrm>
              <a:off x="6772275" y="2525713"/>
              <a:ext cx="957263" cy="558800"/>
            </a:xfrm>
            <a:custGeom>
              <a:avLst/>
              <a:gdLst>
                <a:gd name="T0" fmla="*/ 0 w 603"/>
                <a:gd name="T1" fmla="*/ 352 h 352"/>
                <a:gd name="T2" fmla="*/ 603 w 603"/>
                <a:gd name="T3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3" h="352">
                  <a:moveTo>
                    <a:pt x="0" y="352"/>
                  </a:moveTo>
                  <a:lnTo>
                    <a:pt x="603" y="0"/>
                  </a:lnTo>
                </a:path>
              </a:pathLst>
            </a:custGeom>
            <a:noFill/>
            <a:ln w="38100" cmpd="sng">
              <a:solidFill>
                <a:srgbClr val="7030A0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12" name="Freeform 4"/>
            <p:cNvSpPr>
              <a:spLocks/>
            </p:cNvSpPr>
            <p:nvPr/>
          </p:nvSpPr>
          <p:spPr bwMode="auto">
            <a:xfrm>
              <a:off x="6756400" y="3090863"/>
              <a:ext cx="1588" cy="3194050"/>
            </a:xfrm>
            <a:custGeom>
              <a:avLst/>
              <a:gdLst>
                <a:gd name="T0" fmla="*/ 0 w 1"/>
                <a:gd name="T1" fmla="*/ 0 h 2012"/>
                <a:gd name="T2" fmla="*/ 0 w 1"/>
                <a:gd name="T3" fmla="*/ 2012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012">
                  <a:moveTo>
                    <a:pt x="0" y="0"/>
                  </a:moveTo>
                  <a:lnTo>
                    <a:pt x="0" y="2012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24" name="Freeform 16"/>
            <p:cNvSpPr>
              <a:spLocks/>
            </p:cNvSpPr>
            <p:nvPr/>
          </p:nvSpPr>
          <p:spPr bwMode="auto">
            <a:xfrm>
              <a:off x="5378450" y="638175"/>
              <a:ext cx="3336925" cy="5835650"/>
            </a:xfrm>
            <a:custGeom>
              <a:avLst/>
              <a:gdLst>
                <a:gd name="T0" fmla="*/ 0 w 2102"/>
                <a:gd name="T1" fmla="*/ 0 h 3676"/>
                <a:gd name="T2" fmla="*/ 2102 w 2102"/>
                <a:gd name="T3" fmla="*/ 3676 h 3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02" h="3676">
                  <a:moveTo>
                    <a:pt x="0" y="0"/>
                  </a:moveTo>
                  <a:lnTo>
                    <a:pt x="2102" y="3676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25" name="Freeform 17"/>
            <p:cNvSpPr>
              <a:spLocks/>
            </p:cNvSpPr>
            <p:nvPr/>
          </p:nvSpPr>
          <p:spPr bwMode="auto">
            <a:xfrm>
              <a:off x="5421313" y="3119438"/>
              <a:ext cx="1341437" cy="755650"/>
            </a:xfrm>
            <a:custGeom>
              <a:avLst/>
              <a:gdLst>
                <a:gd name="T0" fmla="*/ 845 w 845"/>
                <a:gd name="T1" fmla="*/ 0 h 476"/>
                <a:gd name="T2" fmla="*/ 0 w 845"/>
                <a:gd name="T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45" h="476">
                  <a:moveTo>
                    <a:pt x="845" y="0"/>
                  </a:moveTo>
                  <a:lnTo>
                    <a:pt x="0" y="47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26" name="Freeform 18"/>
            <p:cNvSpPr>
              <a:spLocks/>
            </p:cNvSpPr>
            <p:nvPr/>
          </p:nvSpPr>
          <p:spPr bwMode="auto">
            <a:xfrm>
              <a:off x="6794500" y="3100388"/>
              <a:ext cx="1355725" cy="2371725"/>
            </a:xfrm>
            <a:custGeom>
              <a:avLst/>
              <a:gdLst>
                <a:gd name="T0" fmla="*/ 0 w 854"/>
                <a:gd name="T1" fmla="*/ 0 h 1494"/>
                <a:gd name="T2" fmla="*/ 854 w 854"/>
                <a:gd name="T3" fmla="*/ 1494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4" h="1494">
                  <a:moveTo>
                    <a:pt x="0" y="0"/>
                  </a:moveTo>
                  <a:lnTo>
                    <a:pt x="854" y="149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27" name="Freeform 19"/>
            <p:cNvSpPr>
              <a:spLocks/>
            </p:cNvSpPr>
            <p:nvPr/>
          </p:nvSpPr>
          <p:spPr bwMode="auto">
            <a:xfrm>
              <a:off x="6784975" y="5486400"/>
              <a:ext cx="1350963" cy="782638"/>
            </a:xfrm>
            <a:custGeom>
              <a:avLst/>
              <a:gdLst>
                <a:gd name="T0" fmla="*/ 851 w 851"/>
                <a:gd name="T1" fmla="*/ 0 h 493"/>
                <a:gd name="T2" fmla="*/ 0 w 851"/>
                <a:gd name="T3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1" h="493">
                  <a:moveTo>
                    <a:pt x="851" y="0"/>
                  </a:moveTo>
                  <a:lnTo>
                    <a:pt x="0" y="493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28" name="Freeform 20"/>
            <p:cNvSpPr>
              <a:spLocks/>
            </p:cNvSpPr>
            <p:nvPr/>
          </p:nvSpPr>
          <p:spPr bwMode="auto">
            <a:xfrm>
              <a:off x="5407025" y="3860800"/>
              <a:ext cx="1363663" cy="2409825"/>
            </a:xfrm>
            <a:custGeom>
              <a:avLst/>
              <a:gdLst>
                <a:gd name="T0" fmla="*/ 0 w 859"/>
                <a:gd name="T1" fmla="*/ 0 h 1518"/>
                <a:gd name="T2" fmla="*/ 859 w 859"/>
                <a:gd name="T3" fmla="*/ 1518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9" h="1518">
                  <a:moveTo>
                    <a:pt x="0" y="0"/>
                  </a:moveTo>
                  <a:lnTo>
                    <a:pt x="859" y="1518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29" name="Text Box 21"/>
            <p:cNvSpPr txBox="1">
              <a:spLocks noChangeArrowheads="1"/>
            </p:cNvSpPr>
            <p:nvPr/>
          </p:nvSpPr>
          <p:spPr bwMode="auto">
            <a:xfrm>
              <a:off x="5250160" y="1133745"/>
              <a:ext cx="7620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nl-NL" altLang="nl-NL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230" name="Freeform 22"/>
            <p:cNvSpPr>
              <a:spLocks/>
            </p:cNvSpPr>
            <p:nvPr/>
          </p:nvSpPr>
          <p:spPr bwMode="auto">
            <a:xfrm rot="10800000">
              <a:off x="5422900" y="723900"/>
              <a:ext cx="1355725" cy="2371725"/>
            </a:xfrm>
            <a:custGeom>
              <a:avLst/>
              <a:gdLst>
                <a:gd name="T0" fmla="*/ 0 w 854"/>
                <a:gd name="T1" fmla="*/ 0 h 1494"/>
                <a:gd name="T2" fmla="*/ 854 w 854"/>
                <a:gd name="T3" fmla="*/ 1494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4" h="1494">
                  <a:moveTo>
                    <a:pt x="0" y="0"/>
                  </a:moveTo>
                  <a:lnTo>
                    <a:pt x="854" y="1494"/>
                  </a:ln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grpSp>
          <p:nvGrpSpPr>
            <p:cNvPr id="94241" name="Group 33"/>
            <p:cNvGrpSpPr>
              <a:grpSpLocks/>
            </p:cNvGrpSpPr>
            <p:nvPr/>
          </p:nvGrpSpPr>
          <p:grpSpPr bwMode="auto">
            <a:xfrm>
              <a:off x="4111629" y="1449390"/>
              <a:ext cx="5591175" cy="3240087"/>
              <a:chOff x="2590" y="913"/>
              <a:chExt cx="3522" cy="2041"/>
            </a:xfrm>
          </p:grpSpPr>
          <p:sp>
            <p:nvSpPr>
              <p:cNvPr id="94238" name="Freeform 30"/>
              <p:cNvSpPr>
                <a:spLocks/>
              </p:cNvSpPr>
              <p:nvPr/>
            </p:nvSpPr>
            <p:spPr bwMode="auto">
              <a:xfrm>
                <a:off x="2590" y="2659"/>
                <a:ext cx="557" cy="284"/>
              </a:xfrm>
              <a:custGeom>
                <a:avLst/>
                <a:gdLst>
                  <a:gd name="T0" fmla="*/ 466 w 557"/>
                  <a:gd name="T1" fmla="*/ 0 h 284"/>
                  <a:gd name="T2" fmla="*/ 0 w 557"/>
                  <a:gd name="T3" fmla="*/ 284 h 284"/>
                  <a:gd name="T4" fmla="*/ 557 w 557"/>
                  <a:gd name="T5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7" h="284">
                    <a:moveTo>
                      <a:pt x="466" y="0"/>
                    </a:moveTo>
                    <a:lnTo>
                      <a:pt x="0" y="284"/>
                    </a:lnTo>
                    <a:lnTo>
                      <a:pt x="557" y="284"/>
                    </a:lnTo>
                  </a:path>
                </a:pathLst>
              </a:cu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97647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4232" name="Group 24"/>
              <p:cNvGrpSpPr>
                <a:grpSpLocks/>
              </p:cNvGrpSpPr>
              <p:nvPr/>
            </p:nvGrpSpPr>
            <p:grpSpPr bwMode="auto">
              <a:xfrm>
                <a:off x="2597" y="913"/>
                <a:ext cx="3515" cy="2041"/>
                <a:chOff x="2597" y="913"/>
                <a:chExt cx="3515" cy="2041"/>
              </a:xfrm>
            </p:grpSpPr>
            <p:sp>
              <p:nvSpPr>
                <p:cNvPr id="94218" name="Freeform 10"/>
                <p:cNvSpPr>
                  <a:spLocks/>
                </p:cNvSpPr>
                <p:nvPr/>
              </p:nvSpPr>
              <p:spPr bwMode="auto">
                <a:xfrm>
                  <a:off x="2597" y="913"/>
                  <a:ext cx="3515" cy="2035"/>
                </a:xfrm>
                <a:custGeom>
                  <a:avLst/>
                  <a:gdLst>
                    <a:gd name="T0" fmla="*/ 3515 w 3515"/>
                    <a:gd name="T1" fmla="*/ 0 h 2035"/>
                    <a:gd name="T2" fmla="*/ 0 w 3515"/>
                    <a:gd name="T3" fmla="*/ 2035 h 20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515" h="2035">
                      <a:moveTo>
                        <a:pt x="3515" y="0"/>
                      </a:moveTo>
                      <a:lnTo>
                        <a:pt x="0" y="2035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231" name="Line 23"/>
                <p:cNvSpPr>
                  <a:spLocks noChangeShapeType="1"/>
                </p:cNvSpPr>
                <p:nvPr/>
              </p:nvSpPr>
              <p:spPr bwMode="auto">
                <a:xfrm>
                  <a:off x="2608" y="2954"/>
                  <a:ext cx="35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0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4235" name="Text Box 27"/>
            <p:cNvSpPr txBox="1">
              <a:spLocks noChangeArrowheads="1"/>
            </p:cNvSpPr>
            <p:nvPr/>
          </p:nvSpPr>
          <p:spPr bwMode="auto">
            <a:xfrm>
              <a:off x="7924800" y="4419600"/>
              <a:ext cx="9144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>
                  <a:latin typeface="Arial" panose="020B0604020202020204" pitchFamily="34" charset="0"/>
                  <a:cs typeface="Arial" panose="020B0604020202020204" pitchFamily="34" charset="0"/>
                </a:rPr>
                <a:t>zy</a:t>
              </a:r>
              <a:endParaRPr lang="nl-NL" alt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236" name="Text Box 28"/>
            <p:cNvSpPr txBox="1">
              <a:spLocks noChangeArrowheads="1"/>
            </p:cNvSpPr>
            <p:nvPr/>
          </p:nvSpPr>
          <p:spPr bwMode="auto">
            <a:xfrm>
              <a:off x="4724400" y="3057525"/>
              <a:ext cx="9144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zy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243" name="Freeform 35"/>
            <p:cNvSpPr>
              <a:spLocks/>
            </p:cNvSpPr>
            <p:nvPr/>
          </p:nvSpPr>
          <p:spPr bwMode="auto">
            <a:xfrm rot="9000000" flipV="1">
              <a:off x="5495925" y="3786188"/>
              <a:ext cx="290513" cy="304800"/>
            </a:xfrm>
            <a:custGeom>
              <a:avLst/>
              <a:gdLst>
                <a:gd name="T0" fmla="*/ 183 w 183"/>
                <a:gd name="T1" fmla="*/ 192 h 192"/>
                <a:gd name="T2" fmla="*/ 0 w 183"/>
                <a:gd name="T3" fmla="*/ 192 h 192"/>
                <a:gd name="T4" fmla="*/ 0 w 183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" h="192">
                  <a:moveTo>
                    <a:pt x="183" y="192"/>
                  </a:moveTo>
                  <a:lnTo>
                    <a:pt x="0" y="192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44" name="Freeform 36"/>
            <p:cNvSpPr>
              <a:spLocks/>
            </p:cNvSpPr>
            <p:nvPr/>
          </p:nvSpPr>
          <p:spPr bwMode="auto">
            <a:xfrm rot="19800000" flipV="1">
              <a:off x="7786688" y="5257800"/>
              <a:ext cx="290512" cy="304800"/>
            </a:xfrm>
            <a:custGeom>
              <a:avLst/>
              <a:gdLst>
                <a:gd name="T0" fmla="*/ 183 w 183"/>
                <a:gd name="T1" fmla="*/ 192 h 192"/>
                <a:gd name="T2" fmla="*/ 0 w 183"/>
                <a:gd name="T3" fmla="*/ 192 h 192"/>
                <a:gd name="T4" fmla="*/ 0 w 183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" h="192">
                  <a:moveTo>
                    <a:pt x="183" y="192"/>
                  </a:moveTo>
                  <a:lnTo>
                    <a:pt x="0" y="192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45" name="Text Box 37"/>
            <p:cNvSpPr txBox="1">
              <a:spLocks noChangeArrowheads="1"/>
            </p:cNvSpPr>
            <p:nvPr/>
          </p:nvSpPr>
          <p:spPr bwMode="auto">
            <a:xfrm>
              <a:off x="3419475" y="3860800"/>
              <a:ext cx="141922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>
                  <a:latin typeface="Arial" panose="020B0604020202020204" pitchFamily="34" charset="0"/>
                  <a:cs typeface="Arial" panose="020B0604020202020204" pitchFamily="34" charset="0"/>
                </a:rPr>
                <a:t>x-as</a:t>
              </a:r>
              <a:endParaRPr lang="nl-NL" alt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221" name="Text Box 13"/>
            <p:cNvSpPr txBox="1">
              <a:spLocks noChangeArrowheads="1"/>
            </p:cNvSpPr>
            <p:nvPr/>
          </p:nvSpPr>
          <p:spPr bwMode="auto">
            <a:xfrm>
              <a:off x="4686795" y="4202972"/>
              <a:ext cx="1066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30°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-59231" y="629169"/>
            <a:ext cx="7467600" cy="67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normaalkracht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703391" y="4025908"/>
            <a:ext cx="11578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30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85949" y="2819334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cos 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387805" y="3429000"/>
            <a:ext cx="3914165" cy="53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zy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981.cos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2166641" y="2760922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zy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/981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0" y="2200821"/>
            <a:ext cx="3599565" cy="51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m.g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981N 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1063211" y="4104586"/>
            <a:ext cx="1888609" cy="53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491 N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534282" y="4689140"/>
            <a:ext cx="912621" cy="53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1154575" y="4749960"/>
            <a:ext cx="4902590" cy="53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491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1645044" y="5395334"/>
            <a:ext cx="2651070" cy="53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4,9.10</a:t>
            </a:r>
            <a:r>
              <a:rPr lang="en-US" altLang="nl-NL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254750" y="6284912"/>
            <a:ext cx="7467600" cy="56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Want in de y-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evenwicht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188289" y="63963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2400" dirty="0">
                <a:solidFill>
                  <a:srgbClr val="FF3300"/>
                </a:solidFill>
              </a:rPr>
              <a:t>De </a:t>
            </a:r>
            <a:r>
              <a:rPr lang="en-US" altLang="nl-NL" sz="2400" dirty="0" err="1">
                <a:solidFill>
                  <a:srgbClr val="FF3300"/>
                </a:solidFill>
              </a:rPr>
              <a:t>tweede</a:t>
            </a:r>
            <a:r>
              <a:rPr lang="en-US" altLang="nl-NL" sz="2400" dirty="0">
                <a:solidFill>
                  <a:srgbClr val="FF3300"/>
                </a:solidFill>
              </a:rPr>
              <a:t> wet van Newton </a:t>
            </a:r>
            <a:r>
              <a:rPr lang="en-US" altLang="nl-NL" sz="2400" dirty="0" smtClean="0">
                <a:solidFill>
                  <a:srgbClr val="FF3300"/>
                </a:solidFill>
              </a:rPr>
              <a:t>10/10: </a:t>
            </a:r>
            <a:r>
              <a:rPr lang="en-US" altLang="nl-NL" sz="2000" dirty="0" err="1">
                <a:solidFill>
                  <a:srgbClr val="FF3300"/>
                </a:solidFill>
              </a:rPr>
              <a:t>Een</a:t>
            </a:r>
            <a:r>
              <a:rPr lang="en-US" altLang="nl-NL" sz="2000" dirty="0">
                <a:solidFill>
                  <a:srgbClr val="FF3300"/>
                </a:solidFill>
              </a:rPr>
              <a:t> skier </a:t>
            </a:r>
            <a:r>
              <a:rPr lang="en-US" altLang="nl-NL" sz="2000" dirty="0" smtClean="0">
                <a:solidFill>
                  <a:srgbClr val="FF3300"/>
                </a:solidFill>
              </a:rPr>
              <a:t>van100 </a:t>
            </a:r>
            <a:r>
              <a:rPr lang="en-US" altLang="nl-NL" sz="2000" dirty="0">
                <a:solidFill>
                  <a:srgbClr val="FF3300"/>
                </a:solidFill>
              </a:rPr>
              <a:t>kg op </a:t>
            </a:r>
            <a:r>
              <a:rPr lang="en-US" altLang="nl-NL" sz="2000" dirty="0" err="1">
                <a:solidFill>
                  <a:srgbClr val="FF3300"/>
                </a:solidFill>
              </a:rPr>
              <a:t>een</a:t>
            </a:r>
            <a:r>
              <a:rPr lang="en-US" altLang="nl-NL" sz="2000" dirty="0">
                <a:solidFill>
                  <a:srgbClr val="FF3300"/>
                </a:solidFill>
              </a:rPr>
              <a:t> </a:t>
            </a:r>
            <a:r>
              <a:rPr lang="en-US" altLang="nl-NL" sz="2000" dirty="0" err="1">
                <a:solidFill>
                  <a:srgbClr val="FF3300"/>
                </a:solidFill>
              </a:rPr>
              <a:t>helling</a:t>
            </a:r>
            <a:endParaRPr lang="nl-NL" altLang="nl-NL" sz="2000" dirty="0">
              <a:solidFill>
                <a:srgbClr val="FF3300"/>
              </a:solidFill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387805" y="3370522"/>
            <a:ext cx="309371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Ezelsbruggetje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6057165" y="4734435"/>
            <a:ext cx="11578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30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ctieknop: Verder of Volgende 5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996879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40" grpId="0" autoUpdateAnimBg="0"/>
      <p:bldP spid="31" grpId="0" autoUpdateAnimBg="0"/>
      <p:bldP spid="32" grpId="0"/>
      <p:bldP spid="37" grpId="0"/>
      <p:bldP spid="38" grpId="0"/>
      <p:bldP spid="39" grpId="0"/>
      <p:bldP spid="44" grpId="0" autoUpdateAnimBg="0"/>
      <p:bldP spid="45" grpId="0"/>
      <p:bldP spid="47" grpId="0"/>
      <p:bldP spid="48" grpId="0"/>
      <p:bldP spid="50" grpId="0"/>
      <p:bldP spid="51" grpId="0" autoUpdateAnimBg="0"/>
      <p:bldP spid="46" grpId="0" autoUpdateAnimBg="0"/>
      <p:bldP spid="43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511" y="0"/>
            <a:ext cx="9144000" cy="523220"/>
          </a:xfrm>
        </p:spPr>
        <p:txBody>
          <a:bodyPr anchor="t" anchorCtr="0">
            <a:spAutoFit/>
          </a:bodyPr>
          <a:lstStyle/>
          <a:p>
            <a:pPr marL="838200" indent="-742950" algn="l"/>
            <a:r>
              <a:rPr lang="en-US" altLang="nl-NL" sz="2800" dirty="0" err="1" smtClean="0">
                <a:solidFill>
                  <a:srgbClr val="FF3300"/>
                </a:solidFill>
              </a:rPr>
              <a:t>Wrijvingskracht</a:t>
            </a:r>
            <a:r>
              <a:rPr lang="en-US" altLang="nl-NL" sz="2800" dirty="0" smtClean="0">
                <a:solidFill>
                  <a:srgbClr val="FF3300"/>
                </a:solidFill>
              </a:rPr>
              <a:t> 1/5: 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Schuifweerstand</a:t>
            </a:r>
            <a:r>
              <a:rPr lang="en-US" altLang="nl-NL" sz="2800" dirty="0" smtClean="0">
                <a:solidFill>
                  <a:srgbClr val="FF3300"/>
                </a:solidFill>
              </a:rPr>
              <a:t>.</a:t>
            </a:r>
            <a:endParaRPr lang="nl-NL" altLang="nl-NL" sz="2800" dirty="0">
              <a:solidFill>
                <a:srgbClr val="FF3300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10761" y="408728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Beweegt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is 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-24924" y="461050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Beweegt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eenparig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geldt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nl-NL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206515" y="606524"/>
            <a:ext cx="3958543" cy="1472326"/>
            <a:chOff x="6588158" y="495235"/>
            <a:chExt cx="3383761" cy="1185270"/>
          </a:xfrm>
        </p:grpSpPr>
        <p:grpSp>
          <p:nvGrpSpPr>
            <p:cNvPr id="14" name="Groep 13"/>
            <p:cNvGrpSpPr>
              <a:grpSpLocks noChangeAspect="1"/>
            </p:cNvGrpSpPr>
            <p:nvPr/>
          </p:nvGrpSpPr>
          <p:grpSpPr>
            <a:xfrm>
              <a:off x="6588158" y="495235"/>
              <a:ext cx="3383761" cy="1185270"/>
              <a:chOff x="-38043" y="4274553"/>
              <a:chExt cx="4293156" cy="1503815"/>
            </a:xfrm>
          </p:grpSpPr>
          <p:sp>
            <p:nvSpPr>
              <p:cNvPr id="13" name="Parallellogram 12"/>
              <p:cNvSpPr/>
              <p:nvPr/>
            </p:nvSpPr>
            <p:spPr>
              <a:xfrm>
                <a:off x="-38043" y="5494283"/>
                <a:ext cx="4293156" cy="284085"/>
              </a:xfrm>
              <a:prstGeom prst="parallelogram">
                <a:avLst>
                  <a:gd name="adj" fmla="val 212738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Afbeelding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194" y="4274553"/>
                <a:ext cx="2473933" cy="1492537"/>
              </a:xfrm>
              <a:prstGeom prst="rect">
                <a:avLst/>
              </a:prstGeom>
            </p:spPr>
          </p:pic>
        </p:grpSp>
        <p:cxnSp>
          <p:nvCxnSpPr>
            <p:cNvPr id="20" name="Rechte verbindingslijn met pijl 19"/>
            <p:cNvCxnSpPr/>
            <p:nvPr/>
          </p:nvCxnSpPr>
          <p:spPr>
            <a:xfrm flipV="1">
              <a:off x="7812360" y="987479"/>
              <a:ext cx="1008000" cy="112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met pijl 39"/>
            <p:cNvCxnSpPr/>
            <p:nvPr/>
          </p:nvCxnSpPr>
          <p:spPr>
            <a:xfrm rot="10800000" flipV="1">
              <a:off x="7398950" y="1631367"/>
              <a:ext cx="1008000" cy="164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8154341" y="634132"/>
              <a:ext cx="40504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hthoek 25"/>
            <p:cNvSpPr/>
            <p:nvPr/>
          </p:nvSpPr>
          <p:spPr>
            <a:xfrm>
              <a:off x="7874507" y="1186300"/>
              <a:ext cx="493563" cy="4212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nl-NL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8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nl-NL" sz="2800" dirty="0"/>
            </a:p>
          </p:txBody>
        </p:sp>
      </p:grpSp>
      <p:sp>
        <p:nvSpPr>
          <p:cNvPr id="3" name="Rechthoek 2"/>
          <p:cNvSpPr/>
          <p:nvPr/>
        </p:nvSpPr>
        <p:spPr>
          <a:xfrm>
            <a:off x="8199148" y="63963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-24924" y="2258870"/>
            <a:ext cx="57220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schuifweerstand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hangt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-24924" y="2714953"/>
            <a:ext cx="6892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ruwheid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oppervlak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-11538" y="3200326"/>
            <a:ext cx="4898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-18510" y="506602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Beweegt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versneld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geldt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ctieknop: Verder of Volgende 1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701322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  <p:bldP spid="15" grpId="0" autoUpdateAnimBg="0"/>
      <p:bldP spid="29" grpId="0" autoUpdateAnimBg="0"/>
      <p:bldP spid="52" grpId="0" autoUpdateAnimBg="0"/>
      <p:bldP spid="53" grpId="0" autoUpdateAnimBg="0"/>
      <p:bldP spid="54" grpId="0" autoUpdateAnimBg="0"/>
      <p:bldP spid="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511" y="0"/>
            <a:ext cx="9144000" cy="523220"/>
          </a:xfrm>
        </p:spPr>
        <p:txBody>
          <a:bodyPr anchor="t" anchorCtr="0">
            <a:spAutoFit/>
          </a:bodyPr>
          <a:lstStyle/>
          <a:p>
            <a:pPr marL="838200" indent="-742950" algn="l"/>
            <a:r>
              <a:rPr lang="en-US" altLang="nl-NL" sz="2800" dirty="0" err="1" smtClean="0">
                <a:solidFill>
                  <a:srgbClr val="FF3300"/>
                </a:solidFill>
              </a:rPr>
              <a:t>Wrijvingskracht</a:t>
            </a:r>
            <a:r>
              <a:rPr lang="en-US" altLang="nl-NL" sz="2800" dirty="0" smtClean="0">
                <a:solidFill>
                  <a:srgbClr val="FF3300"/>
                </a:solidFill>
              </a:rPr>
              <a:t> 2/5: 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Schuifweerstand</a:t>
            </a:r>
            <a:r>
              <a:rPr lang="en-US" altLang="nl-NL" sz="2800" dirty="0" smtClean="0">
                <a:solidFill>
                  <a:srgbClr val="FF3300"/>
                </a:solidFill>
              </a:rPr>
              <a:t>, 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voorbeeld</a:t>
            </a:r>
            <a:r>
              <a:rPr lang="en-US" altLang="nl-NL" sz="2800" dirty="0" smtClean="0">
                <a:solidFill>
                  <a:srgbClr val="FF3300"/>
                </a:solidFill>
              </a:rPr>
              <a:t>.</a:t>
            </a:r>
            <a:endParaRPr lang="nl-NL" altLang="nl-NL" sz="2800" dirty="0">
              <a:solidFill>
                <a:srgbClr val="FF3300"/>
              </a:solidFill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0" y="664514"/>
            <a:ext cx="3958543" cy="1472326"/>
            <a:chOff x="6588158" y="495235"/>
            <a:chExt cx="3383761" cy="1185270"/>
          </a:xfrm>
        </p:grpSpPr>
        <p:grpSp>
          <p:nvGrpSpPr>
            <p:cNvPr id="14" name="Groep 13"/>
            <p:cNvGrpSpPr>
              <a:grpSpLocks noChangeAspect="1"/>
            </p:cNvGrpSpPr>
            <p:nvPr/>
          </p:nvGrpSpPr>
          <p:grpSpPr>
            <a:xfrm>
              <a:off x="6588158" y="495235"/>
              <a:ext cx="3383761" cy="1185270"/>
              <a:chOff x="-38043" y="4274553"/>
              <a:chExt cx="4293156" cy="1503815"/>
            </a:xfrm>
          </p:grpSpPr>
          <p:sp>
            <p:nvSpPr>
              <p:cNvPr id="13" name="Parallellogram 12"/>
              <p:cNvSpPr/>
              <p:nvPr/>
            </p:nvSpPr>
            <p:spPr>
              <a:xfrm>
                <a:off x="-38043" y="5494283"/>
                <a:ext cx="4293156" cy="284085"/>
              </a:xfrm>
              <a:prstGeom prst="parallelogram">
                <a:avLst>
                  <a:gd name="adj" fmla="val 212738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Afbeelding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194" y="4274553"/>
                <a:ext cx="2473933" cy="1492537"/>
              </a:xfrm>
              <a:prstGeom prst="rect">
                <a:avLst/>
              </a:prstGeom>
            </p:spPr>
          </p:pic>
        </p:grpSp>
        <p:cxnSp>
          <p:nvCxnSpPr>
            <p:cNvPr id="20" name="Rechte verbindingslijn met pijl 19"/>
            <p:cNvCxnSpPr/>
            <p:nvPr/>
          </p:nvCxnSpPr>
          <p:spPr>
            <a:xfrm flipV="1">
              <a:off x="7812360" y="987479"/>
              <a:ext cx="1008000" cy="112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met pijl 39"/>
            <p:cNvCxnSpPr/>
            <p:nvPr/>
          </p:nvCxnSpPr>
          <p:spPr>
            <a:xfrm rot="10800000" flipV="1">
              <a:off x="7398950" y="1631367"/>
              <a:ext cx="1008000" cy="164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8154341" y="634132"/>
              <a:ext cx="40504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hthoek 25"/>
            <p:cNvSpPr/>
            <p:nvPr/>
          </p:nvSpPr>
          <p:spPr>
            <a:xfrm>
              <a:off x="7874507" y="1186300"/>
              <a:ext cx="493563" cy="4212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nl-NL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8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nl-NL" sz="2800" dirty="0"/>
            </a:p>
          </p:txBody>
        </p:sp>
      </p:grpSp>
      <p:sp>
        <p:nvSpPr>
          <p:cNvPr id="3" name="Rechthoek 2"/>
          <p:cNvSpPr/>
          <p:nvPr/>
        </p:nvSpPr>
        <p:spPr>
          <a:xfrm>
            <a:off x="8199148" y="6488668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-24924" y="216886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-24924" y="26723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duwt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van 50 kg.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-24924" y="317581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Duw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je met 100 N,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gebeurt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niets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Duw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je met 150 N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beweegt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eenparig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Duw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je met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versnelt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met 1,0 m/s</a:t>
            </a:r>
            <a:r>
              <a:rPr lang="en-US" altLang="nl-NL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oe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wrijvingskracht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gevallen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-24924" y="5295894"/>
            <a:ext cx="6577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a. De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is constant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0 →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-24924" y="4787280"/>
            <a:ext cx="3567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Opl.: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-24924" y="5791704"/>
            <a:ext cx="93674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b. De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is constant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0 →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-24924" y="6294288"/>
            <a:ext cx="93674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50.1,0 = 50 N.  → F = 200 N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6378794" y="5295894"/>
            <a:ext cx="1110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100N.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6340383" y="5791704"/>
            <a:ext cx="1110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150N.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7136369" y="6294288"/>
            <a:ext cx="1110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150N.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667052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  <p:bldP spid="39" grpId="0" autoUpdateAnimBg="0"/>
      <p:bldP spid="42" grpId="0" autoUpdateAnimBg="0"/>
      <p:bldP spid="43" grpId="0" autoUpdateAnimBg="0"/>
      <p:bldP spid="47" grpId="0" autoUpdateAnimBg="0"/>
      <p:bldP spid="51" grpId="0" autoUpdateAnimBg="0"/>
      <p:bldP spid="24" grpId="0" autoUpdateAnimBg="0"/>
      <p:bldP spid="25" grpId="0" autoUpdateAnimBg="0"/>
      <p:bldP spid="28" grpId="0" autoUpdateAnimBg="0"/>
      <p:bldP spid="30" grpId="0" autoUpdateAnimBg="0"/>
      <p:bldP spid="3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6" name="Line 24"/>
          <p:cNvSpPr>
            <a:spLocks noChangeShapeType="1"/>
          </p:cNvSpPr>
          <p:nvPr/>
        </p:nvSpPr>
        <p:spPr bwMode="auto">
          <a:xfrm flipV="1">
            <a:off x="3391257" y="3889793"/>
            <a:ext cx="2340000" cy="2124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511" y="0"/>
            <a:ext cx="9144000" cy="523220"/>
          </a:xfrm>
        </p:spPr>
        <p:txBody>
          <a:bodyPr anchor="t" anchorCtr="0">
            <a:spAutoFit/>
          </a:bodyPr>
          <a:lstStyle/>
          <a:p>
            <a:pPr marL="838200" indent="-742950" algn="l"/>
            <a:r>
              <a:rPr lang="en-US" altLang="nl-NL" sz="2800" dirty="0" err="1" smtClean="0">
                <a:solidFill>
                  <a:srgbClr val="FF3300"/>
                </a:solidFill>
              </a:rPr>
              <a:t>Wrijvingskracht</a:t>
            </a:r>
            <a:r>
              <a:rPr lang="en-US" altLang="nl-NL" sz="2800" dirty="0" smtClean="0">
                <a:solidFill>
                  <a:srgbClr val="FF3300"/>
                </a:solidFill>
              </a:rPr>
              <a:t> 3/5: 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Schuifweerstand</a:t>
            </a:r>
            <a:r>
              <a:rPr lang="en-US" altLang="nl-NL" sz="2800" dirty="0" smtClean="0">
                <a:solidFill>
                  <a:srgbClr val="FF3300"/>
                </a:solidFill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F</a:t>
            </a:r>
            <a:r>
              <a:rPr lang="en-US" altLang="nl-NL" sz="2800" baseline="-25000" dirty="0" err="1" smtClean="0">
                <a:solidFill>
                  <a:srgbClr val="FF3300"/>
                </a:solidFill>
              </a:rPr>
              <a:t>w,s</a:t>
            </a:r>
            <a:r>
              <a:rPr lang="en-US" altLang="nl-NL" sz="2800" dirty="0" smtClean="0">
                <a:solidFill>
                  <a:srgbClr val="FF3300"/>
                </a:solidFill>
              </a:rPr>
              <a:t>. [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vwo</a:t>
            </a:r>
            <a:r>
              <a:rPr lang="en-US" altLang="nl-NL" sz="2800" dirty="0" smtClean="0">
                <a:solidFill>
                  <a:srgbClr val="FF3300"/>
                </a:solidFill>
              </a:rPr>
              <a:t>]</a:t>
            </a:r>
            <a:endParaRPr lang="nl-NL" altLang="nl-NL" sz="2800" dirty="0">
              <a:solidFill>
                <a:srgbClr val="FF3300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18511" y="65363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Beweegt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is 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 flipV="1">
            <a:off x="5735111" y="3890230"/>
            <a:ext cx="2815388" cy="2595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104067" y="4104075"/>
            <a:ext cx="279199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 &gt;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w,s,max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kist versnelt.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-18511" y="2268691"/>
            <a:ext cx="66066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maximum: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w,s,max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-18511" y="124572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Duw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je steeds harder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6104067" y="826321"/>
            <a:ext cx="3958543" cy="1997122"/>
            <a:chOff x="6588158" y="495235"/>
            <a:chExt cx="3383761" cy="1607746"/>
          </a:xfrm>
        </p:grpSpPr>
        <p:grpSp>
          <p:nvGrpSpPr>
            <p:cNvPr id="14" name="Groep 13"/>
            <p:cNvGrpSpPr>
              <a:grpSpLocks noChangeAspect="1"/>
            </p:cNvGrpSpPr>
            <p:nvPr/>
          </p:nvGrpSpPr>
          <p:grpSpPr>
            <a:xfrm>
              <a:off x="6588158" y="495235"/>
              <a:ext cx="3383761" cy="1185270"/>
              <a:chOff x="-38043" y="4274553"/>
              <a:chExt cx="4293156" cy="1503815"/>
            </a:xfrm>
          </p:grpSpPr>
          <p:sp>
            <p:nvSpPr>
              <p:cNvPr id="13" name="Parallellogram 12"/>
              <p:cNvSpPr/>
              <p:nvPr/>
            </p:nvSpPr>
            <p:spPr>
              <a:xfrm>
                <a:off x="-38043" y="5494283"/>
                <a:ext cx="4293156" cy="284085"/>
              </a:xfrm>
              <a:prstGeom prst="parallelogram">
                <a:avLst>
                  <a:gd name="adj" fmla="val 212738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Afbeelding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194" y="4274553"/>
                <a:ext cx="2473933" cy="1492537"/>
              </a:xfrm>
              <a:prstGeom prst="rect">
                <a:avLst/>
              </a:prstGeom>
            </p:spPr>
          </p:pic>
        </p:grpSp>
        <p:cxnSp>
          <p:nvCxnSpPr>
            <p:cNvPr id="20" name="Rechte verbindingslijn met pijl 19"/>
            <p:cNvCxnSpPr/>
            <p:nvPr/>
          </p:nvCxnSpPr>
          <p:spPr>
            <a:xfrm flipV="1">
              <a:off x="7812360" y="987479"/>
              <a:ext cx="1008000" cy="112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met pijl 39"/>
            <p:cNvCxnSpPr/>
            <p:nvPr/>
          </p:nvCxnSpPr>
          <p:spPr>
            <a:xfrm rot="10800000" flipV="1">
              <a:off x="7398950" y="1631367"/>
              <a:ext cx="1008000" cy="164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8154341" y="951433"/>
              <a:ext cx="40504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hthoek 25"/>
            <p:cNvSpPr/>
            <p:nvPr/>
          </p:nvSpPr>
          <p:spPr>
            <a:xfrm>
              <a:off x="7874507" y="1579761"/>
              <a:ext cx="7501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nl-NL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8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w,s</a:t>
              </a:r>
              <a:endParaRPr lang="nl-NL" sz="2800" dirty="0"/>
            </a:p>
          </p:txBody>
        </p:sp>
      </p:grp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-18511" y="2860775"/>
            <a:ext cx="9173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even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versnelt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iets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1999566" y="3293985"/>
            <a:ext cx="6499051" cy="3349420"/>
            <a:chOff x="1999566" y="3293985"/>
            <a:chExt cx="6499051" cy="3349420"/>
          </a:xfrm>
        </p:grpSpPr>
        <p:grpSp>
          <p:nvGrpSpPr>
            <p:cNvPr id="9" name="Groep 8"/>
            <p:cNvGrpSpPr/>
            <p:nvPr/>
          </p:nvGrpSpPr>
          <p:grpSpPr>
            <a:xfrm>
              <a:off x="1999566" y="3293985"/>
              <a:ext cx="6499051" cy="3349420"/>
              <a:chOff x="2078396" y="3554955"/>
              <a:chExt cx="6499051" cy="3349420"/>
            </a:xfrm>
          </p:grpSpPr>
          <p:sp>
            <p:nvSpPr>
              <p:cNvPr id="110617" name="Line 25"/>
              <p:cNvSpPr>
                <a:spLocks noChangeShapeType="1"/>
              </p:cNvSpPr>
              <p:nvPr/>
            </p:nvSpPr>
            <p:spPr bwMode="auto">
              <a:xfrm>
                <a:off x="3467291" y="4133877"/>
                <a:ext cx="2339771" cy="1689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" name="Rechte verbindingslijn 5"/>
              <p:cNvCxnSpPr/>
              <p:nvPr/>
            </p:nvCxnSpPr>
            <p:spPr>
              <a:xfrm>
                <a:off x="5807062" y="4150772"/>
                <a:ext cx="0" cy="213898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ep 7"/>
              <p:cNvGrpSpPr/>
              <p:nvPr/>
            </p:nvGrpSpPr>
            <p:grpSpPr>
              <a:xfrm>
                <a:off x="2078396" y="3554955"/>
                <a:ext cx="6499051" cy="3349420"/>
                <a:chOff x="2078396" y="3554955"/>
                <a:chExt cx="6499051" cy="3349420"/>
              </a:xfrm>
            </p:grpSpPr>
            <p:grpSp>
              <p:nvGrpSpPr>
                <p:cNvPr id="2" name="Groep 1"/>
                <p:cNvGrpSpPr/>
                <p:nvPr/>
              </p:nvGrpSpPr>
              <p:grpSpPr>
                <a:xfrm>
                  <a:off x="2634130" y="3964995"/>
                  <a:ext cx="5943317" cy="2863473"/>
                  <a:chOff x="3430945" y="4134780"/>
                  <a:chExt cx="5220388" cy="2863473"/>
                </a:xfrm>
              </p:grpSpPr>
              <p:sp>
                <p:nvSpPr>
                  <p:cNvPr id="110613" name="Freeform 21"/>
                  <p:cNvSpPr>
                    <a:spLocks/>
                  </p:cNvSpPr>
                  <p:nvPr/>
                </p:nvSpPr>
                <p:spPr bwMode="auto">
                  <a:xfrm>
                    <a:off x="4151312" y="4134780"/>
                    <a:ext cx="4241800" cy="2324758"/>
                  </a:xfrm>
                  <a:custGeom>
                    <a:avLst/>
                    <a:gdLst>
                      <a:gd name="T0" fmla="*/ 0 w 2672"/>
                      <a:gd name="T1" fmla="*/ 0 h 1717"/>
                      <a:gd name="T2" fmla="*/ 2 w 2672"/>
                      <a:gd name="T3" fmla="*/ 1717 h 1717"/>
                      <a:gd name="T4" fmla="*/ 2672 w 2672"/>
                      <a:gd name="T5" fmla="*/ 1717 h 17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72" h="1717">
                        <a:moveTo>
                          <a:pt x="0" y="0"/>
                        </a:moveTo>
                        <a:lnTo>
                          <a:pt x="2" y="1717"/>
                        </a:lnTo>
                        <a:lnTo>
                          <a:pt x="2672" y="1717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61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430945" y="5344430"/>
                    <a:ext cx="990600" cy="990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12954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17526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22098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26670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32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r>
                      <a:rPr lang="en-US" altLang="nl-NL" sz="3200" baseline="-25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w,s</a:t>
                    </a:r>
                    <a:endParaRPr lang="nl-NL" altLang="nl-NL" sz="3200" baseline="-25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061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7604517" y="6360040"/>
                    <a:ext cx="1046816" cy="638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12954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17526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22098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26670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 →</a:t>
                    </a:r>
                    <a:endParaRPr lang="nl-NL" altLang="nl-NL" sz="2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" name="Rectangle 22"/>
                <p:cNvSpPr>
                  <a:spLocks noChangeArrowheads="1"/>
                </p:cNvSpPr>
                <p:nvPr/>
              </p:nvSpPr>
              <p:spPr bwMode="auto">
                <a:xfrm>
                  <a:off x="2078396" y="3554955"/>
                  <a:ext cx="1509962" cy="8200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2954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17526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22098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26670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32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3200" baseline="-25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w,s,max</a:t>
                  </a:r>
                  <a:endParaRPr lang="nl-NL" altLang="nl-NL" sz="32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Rectangle 22"/>
                <p:cNvSpPr>
                  <a:spLocks noChangeArrowheads="1"/>
                </p:cNvSpPr>
                <p:nvPr/>
              </p:nvSpPr>
              <p:spPr bwMode="auto">
                <a:xfrm>
                  <a:off x="5562110" y="6084295"/>
                  <a:ext cx="1509962" cy="8200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2954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17526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22098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26670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32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3200" baseline="-25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w,s,max</a:t>
                  </a:r>
                  <a:endParaRPr lang="nl-NL" altLang="nl-NL" sz="32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2598730" y="4436907"/>
              <a:ext cx="56389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↑</a:t>
              </a:r>
              <a:endParaRPr lang="nl-NL" altLang="nl-NL" sz="3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597" name="Groep 110596"/>
          <p:cNvGrpSpPr/>
          <p:nvPr/>
        </p:nvGrpSpPr>
        <p:grpSpPr>
          <a:xfrm>
            <a:off x="3388615" y="3891933"/>
            <a:ext cx="5284868" cy="2128307"/>
            <a:chOff x="3388615" y="3891933"/>
            <a:chExt cx="5284868" cy="2128307"/>
          </a:xfrm>
        </p:grpSpPr>
        <p:sp>
          <p:nvSpPr>
            <p:cNvPr id="48" name="Line 24"/>
            <p:cNvSpPr>
              <a:spLocks noChangeShapeType="1"/>
            </p:cNvSpPr>
            <p:nvPr/>
          </p:nvSpPr>
          <p:spPr bwMode="auto">
            <a:xfrm flipV="1">
              <a:off x="3388615" y="3896240"/>
              <a:ext cx="2340000" cy="212400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V="1">
              <a:off x="5858095" y="4007160"/>
              <a:ext cx="2815388" cy="2595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cxnSp>
          <p:nvCxnSpPr>
            <p:cNvPr id="32" name="Gebogen verbindingslijn 31"/>
            <p:cNvCxnSpPr/>
            <p:nvPr/>
          </p:nvCxnSpPr>
          <p:spPr>
            <a:xfrm>
              <a:off x="5732629" y="3891933"/>
              <a:ext cx="131980" cy="11424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/>
          <p:cNvSpPr txBox="1"/>
          <p:nvPr/>
        </p:nvSpPr>
        <p:spPr>
          <a:xfrm>
            <a:off x="4719554" y="4945697"/>
            <a:ext cx="2507741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 = </a:t>
            </a:r>
            <a:r>
              <a:rPr 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w,s</a:t>
            </a:r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kist staat stil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kstvak 78"/>
          <p:cNvSpPr txBox="1"/>
          <p:nvPr/>
        </p:nvSpPr>
        <p:spPr>
          <a:xfrm>
            <a:off x="5864610" y="4103811"/>
            <a:ext cx="303145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statische wrijving is iets groter dan de dynamische wrijving.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-63515" y="535750"/>
            <a:ext cx="9297525" cy="640364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nl-NL" sz="3200" dirty="0" smtClean="0"/>
              <a:t>Alleen voor vwo</a:t>
            </a:r>
            <a:endParaRPr lang="nl-NL" sz="3200" dirty="0"/>
          </a:p>
        </p:txBody>
      </p:sp>
      <p:sp>
        <p:nvSpPr>
          <p:cNvPr id="3" name="Rechthoek 2"/>
          <p:cNvSpPr/>
          <p:nvPr/>
        </p:nvSpPr>
        <p:spPr>
          <a:xfrm>
            <a:off x="8199148" y="63963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ctieknop: Verder of Volgende 3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738926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6" grpId="0" animBg="1"/>
      <p:bldP spid="110594" grpId="0" autoUpdateAnimBg="0"/>
      <p:bldP spid="15" grpId="0" autoUpdateAnimBg="0"/>
      <p:bldP spid="16" grpId="0" animBg="1"/>
      <p:bldP spid="19" grpId="0" animBg="1"/>
      <p:bldP spid="28" grpId="0" autoUpdateAnimBg="0"/>
      <p:bldP spid="29" grpId="0" autoUpdateAnimBg="0"/>
      <p:bldP spid="44" grpId="0" autoUpdateAnimBg="0"/>
      <p:bldP spid="4" grpId="0" animBg="1"/>
      <p:bldP spid="79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-18510" y="4996392"/>
            <a:ext cx="3042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[N] = [f] . [N] →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756034" y="4996392"/>
            <a:ext cx="44116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eenheid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510" y="29589"/>
            <a:ext cx="91440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 smtClean="0">
                <a:solidFill>
                  <a:srgbClr val="FF3300"/>
                </a:solidFill>
              </a:rPr>
              <a:t>Wrijvingskracht</a:t>
            </a:r>
            <a:r>
              <a:rPr lang="en-US" altLang="nl-NL" sz="2800" dirty="0" smtClean="0">
                <a:solidFill>
                  <a:srgbClr val="FF3300"/>
                </a:solidFill>
              </a:rPr>
              <a:t> 4/5: 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Schuifweerstand</a:t>
            </a:r>
            <a:r>
              <a:rPr lang="en-US" altLang="nl-NL" sz="2800" dirty="0" smtClean="0">
                <a:solidFill>
                  <a:srgbClr val="FF3300"/>
                </a:solidFill>
              </a:rPr>
              <a:t>. [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vwo</a:t>
            </a:r>
            <a:r>
              <a:rPr lang="en-US" altLang="nl-NL" sz="2800" dirty="0" smtClean="0">
                <a:solidFill>
                  <a:srgbClr val="FF3300"/>
                </a:solidFill>
              </a:rPr>
              <a:t>]</a:t>
            </a:r>
            <a:endParaRPr lang="nl-NL" altLang="nl-NL" sz="2800" dirty="0">
              <a:solidFill>
                <a:srgbClr val="FF3300"/>
              </a:solidFill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-18510" y="3338854"/>
            <a:ext cx="91641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w,s,max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f.F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35 A3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-18510" y="69318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maximale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wrijvingskracht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hangt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18510" y="273681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2078396" y="3554955"/>
            <a:ext cx="1509962" cy="8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-18510" y="129522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ruwheid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grond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wrijvingscoëfficiënt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-18510" y="189726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hoe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zwaar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is: 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normaalkracht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-18510" y="4167623"/>
            <a:ext cx="7759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 is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eenheid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f: [f]?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-108520" y="580755"/>
            <a:ext cx="9297525" cy="640364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nl-NL" sz="3200" dirty="0" smtClean="0"/>
              <a:t>Alleen voor vwo</a:t>
            </a:r>
            <a:endParaRPr lang="nl-NL" sz="3200" dirty="0"/>
          </a:p>
        </p:txBody>
      </p:sp>
      <p:sp>
        <p:nvSpPr>
          <p:cNvPr id="3" name="Rechthoek 2"/>
          <p:cNvSpPr/>
          <p:nvPr/>
        </p:nvSpPr>
        <p:spPr>
          <a:xfrm>
            <a:off x="8188289" y="63963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eknop: Verder of Volgende 1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340216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10594" grpId="0" autoUpdateAnimBg="0"/>
      <p:bldP spid="110595" grpId="0" autoUpdateAnimBg="0"/>
      <p:bldP spid="110598" grpId="0" autoUpdateAnimBg="0"/>
      <p:bldP spid="15" grpId="0" autoUpdateAnimBg="0"/>
      <p:bldP spid="21" grpId="0" autoUpdateAnimBg="0"/>
      <p:bldP spid="23" grpId="0" autoUpdateAnimBg="0"/>
      <p:bldP spid="24" grpId="0" autoUpdateAnimBg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313" y="0"/>
            <a:ext cx="9144000" cy="53340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>
                <a:solidFill>
                  <a:srgbClr val="FF3300"/>
                </a:solidFill>
              </a:rPr>
              <a:t>Wrijvingskracht</a:t>
            </a:r>
            <a:r>
              <a:rPr lang="en-US" altLang="nl-NL" sz="2800" dirty="0">
                <a:solidFill>
                  <a:srgbClr val="FF3300"/>
                </a:solidFill>
              </a:rPr>
              <a:t> </a:t>
            </a:r>
            <a:r>
              <a:rPr lang="en-US" altLang="nl-NL" sz="2800" dirty="0" smtClean="0">
                <a:solidFill>
                  <a:srgbClr val="FF3300"/>
                </a:solidFill>
              </a:rPr>
              <a:t>5/5: </a:t>
            </a:r>
            <a:r>
              <a:rPr lang="en-US" altLang="nl-NL" sz="2800" dirty="0" err="1">
                <a:solidFill>
                  <a:srgbClr val="FF3300"/>
                </a:solidFill>
              </a:rPr>
              <a:t>Schuifweerstand</a:t>
            </a:r>
            <a:r>
              <a:rPr lang="en-US" altLang="nl-NL" sz="2800" dirty="0">
                <a:solidFill>
                  <a:srgbClr val="FF3300"/>
                </a:solidFill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</a:rPr>
              <a:t>F</a:t>
            </a:r>
            <a:r>
              <a:rPr lang="en-US" altLang="nl-NL" sz="2800" baseline="-25000" dirty="0" err="1">
                <a:solidFill>
                  <a:srgbClr val="FF3300"/>
                </a:solidFill>
              </a:rPr>
              <a:t>w,s</a:t>
            </a:r>
            <a:r>
              <a:rPr lang="en-US" altLang="nl-NL" sz="2800" dirty="0">
                <a:solidFill>
                  <a:srgbClr val="FF3300"/>
                </a:solidFill>
              </a:rPr>
              <a:t>. [</a:t>
            </a:r>
            <a:r>
              <a:rPr lang="en-US" altLang="nl-NL" sz="2800" dirty="0" err="1">
                <a:solidFill>
                  <a:srgbClr val="FF3300"/>
                </a:solidFill>
              </a:rPr>
              <a:t>vwo</a:t>
            </a:r>
            <a:r>
              <a:rPr lang="en-US" altLang="nl-NL" sz="2800" dirty="0">
                <a:solidFill>
                  <a:srgbClr val="FF3300"/>
                </a:solidFill>
              </a:rPr>
              <a:t>]</a:t>
            </a:r>
            <a:endParaRPr lang="nl-NL" altLang="nl-NL" sz="2800" dirty="0">
              <a:solidFill>
                <a:srgbClr val="FF3300"/>
              </a:solidFill>
            </a:endParaRPr>
          </a:p>
        </p:txBody>
      </p:sp>
      <p:grpSp>
        <p:nvGrpSpPr>
          <p:cNvPr id="20" name="Groep 19"/>
          <p:cNvGrpSpPr/>
          <p:nvPr/>
        </p:nvGrpSpPr>
        <p:grpSpPr>
          <a:xfrm>
            <a:off x="6336378" y="3457543"/>
            <a:ext cx="1983246" cy="1716037"/>
            <a:chOff x="6336378" y="3457543"/>
            <a:chExt cx="1983246" cy="1716037"/>
          </a:xfrm>
        </p:grpSpPr>
        <p:sp>
          <p:nvSpPr>
            <p:cNvPr id="94227" name="Freeform 19"/>
            <p:cNvSpPr>
              <a:spLocks/>
            </p:cNvSpPr>
            <p:nvPr/>
          </p:nvSpPr>
          <p:spPr bwMode="auto">
            <a:xfrm>
              <a:off x="7342523" y="4615134"/>
              <a:ext cx="977101" cy="557317"/>
            </a:xfrm>
            <a:custGeom>
              <a:avLst/>
              <a:gdLst>
                <a:gd name="T0" fmla="*/ 851 w 851"/>
                <a:gd name="T1" fmla="*/ 0 h 493"/>
                <a:gd name="T2" fmla="*/ 0 w 851"/>
                <a:gd name="T3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1" h="493">
                  <a:moveTo>
                    <a:pt x="851" y="0"/>
                  </a:moveTo>
                  <a:lnTo>
                    <a:pt x="0" y="493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28" name="Freeform 20"/>
            <p:cNvSpPr>
              <a:spLocks/>
            </p:cNvSpPr>
            <p:nvPr/>
          </p:nvSpPr>
          <p:spPr bwMode="auto">
            <a:xfrm>
              <a:off x="6336378" y="3457543"/>
              <a:ext cx="986286" cy="1716037"/>
            </a:xfrm>
            <a:custGeom>
              <a:avLst/>
              <a:gdLst>
                <a:gd name="T0" fmla="*/ 0 w 859"/>
                <a:gd name="T1" fmla="*/ 0 h 1518"/>
                <a:gd name="T2" fmla="*/ 859 w 859"/>
                <a:gd name="T3" fmla="*/ 1518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9" h="1518">
                  <a:moveTo>
                    <a:pt x="0" y="0"/>
                  </a:moveTo>
                  <a:lnTo>
                    <a:pt x="859" y="1518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6923287" y="4104075"/>
            <a:ext cx="106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-15313" y="1762890"/>
            <a:ext cx="20421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sin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-15313" y="2446421"/>
            <a:ext cx="40414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w,s,max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mgsin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016482" y="1762890"/>
            <a:ext cx="3398777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w,s,max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/mg →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1448540" y="1782799"/>
            <a:ext cx="1917213" cy="54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zx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altLang="nl-NL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5313013" y="1925181"/>
            <a:ext cx="3691397" cy="2337306"/>
            <a:chOff x="5313013" y="1925181"/>
            <a:chExt cx="3691397" cy="2337306"/>
          </a:xfrm>
        </p:grpSpPr>
        <p:grpSp>
          <p:nvGrpSpPr>
            <p:cNvPr id="13" name="Groep 12"/>
            <p:cNvGrpSpPr/>
            <p:nvPr/>
          </p:nvGrpSpPr>
          <p:grpSpPr>
            <a:xfrm>
              <a:off x="5313013" y="1925181"/>
              <a:ext cx="3691397" cy="2300485"/>
              <a:chOff x="2321750" y="1925181"/>
              <a:chExt cx="3691397" cy="2300485"/>
            </a:xfrm>
          </p:grpSpPr>
          <p:sp>
            <p:nvSpPr>
              <p:cNvPr id="9" name="Rechthoek 8"/>
              <p:cNvSpPr>
                <a:spLocks noChangeAspect="1"/>
              </p:cNvSpPr>
              <p:nvPr/>
            </p:nvSpPr>
            <p:spPr>
              <a:xfrm rot="19680000">
                <a:off x="4183527" y="2767472"/>
                <a:ext cx="28125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11" name="Groep 10"/>
              <p:cNvGrpSpPr/>
              <p:nvPr/>
            </p:nvGrpSpPr>
            <p:grpSpPr>
              <a:xfrm>
                <a:off x="2321750" y="1925181"/>
                <a:ext cx="3691397" cy="2300485"/>
                <a:chOff x="5383396" y="1925181"/>
                <a:chExt cx="3691397" cy="2300485"/>
              </a:xfrm>
            </p:grpSpPr>
            <p:sp>
              <p:nvSpPr>
                <p:cNvPr id="94218" name="Freeform 10"/>
                <p:cNvSpPr>
                  <a:spLocks noChangeAspect="1"/>
                </p:cNvSpPr>
                <p:nvPr/>
              </p:nvSpPr>
              <p:spPr bwMode="auto">
                <a:xfrm rot="120000">
                  <a:off x="5415545" y="1925181"/>
                  <a:ext cx="3659248" cy="2300485"/>
                </a:xfrm>
                <a:custGeom>
                  <a:avLst/>
                  <a:gdLst>
                    <a:gd name="T0" fmla="*/ 3515 w 3515"/>
                    <a:gd name="T1" fmla="*/ 0 h 2035"/>
                    <a:gd name="T2" fmla="*/ 0 w 3515"/>
                    <a:gd name="T3" fmla="*/ 2035 h 20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515" h="2035">
                      <a:moveTo>
                        <a:pt x="3515" y="0"/>
                      </a:moveTo>
                      <a:lnTo>
                        <a:pt x="0" y="2035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231" name="Line 23"/>
                <p:cNvSpPr>
                  <a:spLocks noChangeShapeType="1"/>
                </p:cNvSpPr>
                <p:nvPr/>
              </p:nvSpPr>
              <p:spPr bwMode="auto">
                <a:xfrm>
                  <a:off x="5383396" y="4179317"/>
                  <a:ext cx="3691397" cy="22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0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4221" name="Text Box 13"/>
            <p:cNvSpPr txBox="1">
              <a:spLocks noChangeArrowheads="1"/>
            </p:cNvSpPr>
            <p:nvPr/>
          </p:nvSpPr>
          <p:spPr bwMode="auto">
            <a:xfrm>
              <a:off x="5699265" y="3677712"/>
              <a:ext cx="1066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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-15313" y="3069915"/>
            <a:ext cx="20421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cos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32"/>
          <p:cNvSpPr>
            <a:spLocks noChangeArrowheads="1"/>
          </p:cNvSpPr>
          <p:nvPr/>
        </p:nvSpPr>
        <p:spPr bwMode="auto">
          <a:xfrm>
            <a:off x="1638270" y="3089824"/>
            <a:ext cx="1917213" cy="54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zy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nl-NL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hthoek 46"/>
          <p:cNvSpPr/>
          <p:nvPr/>
        </p:nvSpPr>
        <p:spPr>
          <a:xfrm>
            <a:off x="3192585" y="3069915"/>
            <a:ext cx="2435547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/mg →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-15313" y="3695319"/>
            <a:ext cx="40414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mgcos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-15313" y="573074"/>
            <a:ext cx="26853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zx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w,s,max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2"/>
          <p:cNvSpPr>
            <a:spLocks noChangeArrowheads="1"/>
          </p:cNvSpPr>
          <p:nvPr/>
        </p:nvSpPr>
        <p:spPr bwMode="auto">
          <a:xfrm>
            <a:off x="-15313" y="1197523"/>
            <a:ext cx="26853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zy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6595364" y="2512320"/>
            <a:ext cx="1352011" cy="874706"/>
            <a:chOff x="6424868" y="3186540"/>
            <a:chExt cx="1352011" cy="874706"/>
          </a:xfrm>
        </p:grpSpPr>
        <p:sp>
          <p:nvSpPr>
            <p:cNvPr id="42" name="Tekstvak 41"/>
            <p:cNvSpPr txBox="1"/>
            <p:nvPr/>
          </p:nvSpPr>
          <p:spPr>
            <a:xfrm rot="19211560">
              <a:off x="7308771" y="3186540"/>
              <a:ext cx="468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kstvak 44"/>
            <p:cNvSpPr txBox="1"/>
            <p:nvPr/>
          </p:nvSpPr>
          <p:spPr>
            <a:xfrm rot="19211560">
              <a:off x="6424868" y="3599581"/>
              <a:ext cx="468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5724880" y="1120272"/>
            <a:ext cx="3212605" cy="3966308"/>
            <a:chOff x="5716361" y="1120272"/>
            <a:chExt cx="3212605" cy="3966308"/>
          </a:xfrm>
        </p:grpSpPr>
        <p:sp>
          <p:nvSpPr>
            <p:cNvPr id="94224" name="Freeform 16"/>
            <p:cNvSpPr>
              <a:spLocks noChangeAspect="1"/>
            </p:cNvSpPr>
            <p:nvPr/>
          </p:nvSpPr>
          <p:spPr bwMode="auto">
            <a:xfrm>
              <a:off x="6330000" y="1120272"/>
              <a:ext cx="2268000" cy="3966308"/>
            </a:xfrm>
            <a:custGeom>
              <a:avLst/>
              <a:gdLst>
                <a:gd name="T0" fmla="*/ 0 w 2102"/>
                <a:gd name="T1" fmla="*/ 0 h 3676"/>
                <a:gd name="T2" fmla="*/ 2102 w 2102"/>
                <a:gd name="T3" fmla="*/ 3676 h 3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02" h="3676">
                  <a:moveTo>
                    <a:pt x="0" y="0"/>
                  </a:moveTo>
                  <a:lnTo>
                    <a:pt x="2102" y="3676"/>
                  </a:lnTo>
                </a:path>
              </a:pathLst>
            </a:custGeom>
            <a:noFill/>
            <a:ln w="3810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20" name="Freeform 12"/>
            <p:cNvSpPr>
              <a:spLocks/>
            </p:cNvSpPr>
            <p:nvPr/>
          </p:nvSpPr>
          <p:spPr bwMode="auto">
            <a:xfrm>
              <a:off x="5716361" y="1990207"/>
              <a:ext cx="3212605" cy="1829083"/>
            </a:xfrm>
            <a:custGeom>
              <a:avLst/>
              <a:gdLst>
                <a:gd name="T0" fmla="*/ 2798 w 2798"/>
                <a:gd name="T1" fmla="*/ 0 h 1618"/>
                <a:gd name="T2" fmla="*/ 0 w 2798"/>
                <a:gd name="T3" fmla="*/ 1618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98" h="1618">
                  <a:moveTo>
                    <a:pt x="2798" y="0"/>
                  </a:moveTo>
                  <a:lnTo>
                    <a:pt x="0" y="1618"/>
                  </a:lnTo>
                </a:path>
              </a:pathLst>
            </a:custGeom>
            <a:noFill/>
            <a:ln w="3810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7339887" y="2916053"/>
            <a:ext cx="1892566" cy="1688906"/>
            <a:chOff x="7339887" y="2916053"/>
            <a:chExt cx="1892566" cy="1688906"/>
          </a:xfrm>
        </p:grpSpPr>
        <p:sp>
          <p:nvSpPr>
            <p:cNvPr id="94226" name="Freeform 18"/>
            <p:cNvSpPr>
              <a:spLocks/>
            </p:cNvSpPr>
            <p:nvPr/>
          </p:nvSpPr>
          <p:spPr bwMode="auto">
            <a:xfrm>
              <a:off x="7339887" y="2916053"/>
              <a:ext cx="980545" cy="1688906"/>
            </a:xfrm>
            <a:custGeom>
              <a:avLst/>
              <a:gdLst>
                <a:gd name="T0" fmla="*/ 0 w 854"/>
                <a:gd name="T1" fmla="*/ 0 h 1494"/>
                <a:gd name="T2" fmla="*/ 854 w 854"/>
                <a:gd name="T3" fmla="*/ 1494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4" h="1494">
                  <a:moveTo>
                    <a:pt x="0" y="0"/>
                  </a:moveTo>
                  <a:lnTo>
                    <a:pt x="854" y="149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35" name="Text Box 27"/>
            <p:cNvSpPr txBox="1">
              <a:spLocks noChangeArrowheads="1"/>
            </p:cNvSpPr>
            <p:nvPr/>
          </p:nvSpPr>
          <p:spPr bwMode="auto">
            <a:xfrm>
              <a:off x="8318053" y="4010811"/>
              <a:ext cx="9144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zy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6070096" y="2478058"/>
            <a:ext cx="1246827" cy="989660"/>
            <a:chOff x="6070096" y="2478058"/>
            <a:chExt cx="1246827" cy="989660"/>
          </a:xfrm>
        </p:grpSpPr>
        <p:sp>
          <p:nvSpPr>
            <p:cNvPr id="94225" name="Freeform 17"/>
            <p:cNvSpPr>
              <a:spLocks/>
            </p:cNvSpPr>
            <p:nvPr/>
          </p:nvSpPr>
          <p:spPr bwMode="auto">
            <a:xfrm>
              <a:off x="6346712" y="2929619"/>
              <a:ext cx="970211" cy="538099"/>
            </a:xfrm>
            <a:custGeom>
              <a:avLst/>
              <a:gdLst>
                <a:gd name="T0" fmla="*/ 845 w 845"/>
                <a:gd name="T1" fmla="*/ 0 h 476"/>
                <a:gd name="T2" fmla="*/ 0 w 845"/>
                <a:gd name="T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45" h="476">
                  <a:moveTo>
                    <a:pt x="845" y="0"/>
                  </a:moveTo>
                  <a:lnTo>
                    <a:pt x="0" y="47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94236" name="Text Box 28"/>
            <p:cNvSpPr txBox="1">
              <a:spLocks noChangeArrowheads="1"/>
            </p:cNvSpPr>
            <p:nvPr/>
          </p:nvSpPr>
          <p:spPr bwMode="auto">
            <a:xfrm>
              <a:off x="6070096" y="2478058"/>
              <a:ext cx="9144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zx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6395158" y="1255287"/>
            <a:ext cx="1102167" cy="1688906"/>
            <a:chOff x="6395158" y="1255287"/>
            <a:chExt cx="1102167" cy="1688906"/>
          </a:xfrm>
        </p:grpSpPr>
        <p:sp>
          <p:nvSpPr>
            <p:cNvPr id="94229" name="Text Box 21"/>
            <p:cNvSpPr txBox="1">
              <a:spLocks noChangeArrowheads="1"/>
            </p:cNvSpPr>
            <p:nvPr/>
          </p:nvSpPr>
          <p:spPr bwMode="auto">
            <a:xfrm>
              <a:off x="6735325" y="1268760"/>
              <a:ext cx="7620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nl-NL" altLang="nl-NL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230" name="Freeform 22"/>
            <p:cNvSpPr>
              <a:spLocks/>
            </p:cNvSpPr>
            <p:nvPr/>
          </p:nvSpPr>
          <p:spPr bwMode="auto">
            <a:xfrm rot="10800000">
              <a:off x="6395158" y="1255287"/>
              <a:ext cx="980545" cy="1688906"/>
            </a:xfrm>
            <a:custGeom>
              <a:avLst/>
              <a:gdLst>
                <a:gd name="T0" fmla="*/ 0 w 854"/>
                <a:gd name="T1" fmla="*/ 0 h 1494"/>
                <a:gd name="T2" fmla="*/ 854 w 854"/>
                <a:gd name="T3" fmla="*/ 1494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4" h="1494">
                  <a:moveTo>
                    <a:pt x="0" y="0"/>
                  </a:moveTo>
                  <a:lnTo>
                    <a:pt x="854" y="1494"/>
                  </a:ln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6688027" y="1878265"/>
            <a:ext cx="1383183" cy="2064419"/>
            <a:chOff x="6369636" y="2458746"/>
            <a:chExt cx="1383183" cy="2064419"/>
          </a:xfrm>
        </p:grpSpPr>
        <p:sp>
          <p:nvSpPr>
            <p:cNvPr id="2" name="Tekstvak 1"/>
            <p:cNvSpPr txBox="1"/>
            <p:nvPr/>
          </p:nvSpPr>
          <p:spPr>
            <a:xfrm>
              <a:off x="6369636" y="2458746"/>
              <a:ext cx="468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O</a:t>
              </a:r>
              <a:endParaRPr lang="nl-NL" sz="2400" dirty="0"/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7284711" y="4061500"/>
              <a:ext cx="468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7171732" y="2871171"/>
            <a:ext cx="1807305" cy="2799788"/>
            <a:chOff x="7133632" y="2909271"/>
            <a:chExt cx="1807305" cy="2799788"/>
          </a:xfrm>
        </p:grpSpPr>
        <p:sp>
          <p:nvSpPr>
            <p:cNvPr id="94213" name="Text Box 5"/>
            <p:cNvSpPr txBox="1">
              <a:spLocks noChangeArrowheads="1"/>
            </p:cNvSpPr>
            <p:nvPr/>
          </p:nvSpPr>
          <p:spPr bwMode="auto">
            <a:xfrm>
              <a:off x="7133632" y="5124284"/>
              <a:ext cx="180730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nl-NL" sz="3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mg</a:t>
              </a:r>
              <a:endParaRPr lang="nl-NL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212" name="Freeform 4"/>
            <p:cNvSpPr>
              <a:spLocks/>
            </p:cNvSpPr>
            <p:nvPr/>
          </p:nvSpPr>
          <p:spPr bwMode="auto">
            <a:xfrm>
              <a:off x="7312330" y="2909271"/>
              <a:ext cx="1149" cy="2304000"/>
            </a:xfrm>
            <a:custGeom>
              <a:avLst/>
              <a:gdLst>
                <a:gd name="T0" fmla="*/ 0 w 1"/>
                <a:gd name="T1" fmla="*/ 0 h 2012"/>
                <a:gd name="T2" fmla="*/ 0 w 1"/>
                <a:gd name="T3" fmla="*/ 2012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012">
                  <a:moveTo>
                    <a:pt x="0" y="0"/>
                  </a:moveTo>
                  <a:lnTo>
                    <a:pt x="0" y="2012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7374999" y="2403641"/>
            <a:ext cx="1857454" cy="772182"/>
            <a:chOff x="7374999" y="2403641"/>
            <a:chExt cx="1857454" cy="772182"/>
          </a:xfrm>
        </p:grpSpPr>
        <p:sp>
          <p:nvSpPr>
            <p:cNvPr id="94214" name="Text Box 6"/>
            <p:cNvSpPr txBox="1">
              <a:spLocks noChangeArrowheads="1"/>
            </p:cNvSpPr>
            <p:nvPr/>
          </p:nvSpPr>
          <p:spPr bwMode="auto">
            <a:xfrm>
              <a:off x="7759838" y="2591048"/>
              <a:ext cx="147261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w,s,max</a:t>
              </a:r>
              <a:endParaRPr lang="nl-NL" altLang="nl-NL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222" name="Freeform 14"/>
            <p:cNvSpPr>
              <a:spLocks/>
            </p:cNvSpPr>
            <p:nvPr/>
          </p:nvSpPr>
          <p:spPr bwMode="auto">
            <a:xfrm>
              <a:off x="7374999" y="2403641"/>
              <a:ext cx="972000" cy="540000"/>
            </a:xfrm>
            <a:custGeom>
              <a:avLst/>
              <a:gdLst>
                <a:gd name="T0" fmla="*/ 0 w 603"/>
                <a:gd name="T1" fmla="*/ 352 h 352"/>
                <a:gd name="T2" fmla="*/ 603 w 603"/>
                <a:gd name="T3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3" h="352">
                  <a:moveTo>
                    <a:pt x="0" y="352"/>
                  </a:moveTo>
                  <a:lnTo>
                    <a:pt x="603" y="0"/>
                  </a:lnTo>
                </a:path>
              </a:pathLst>
            </a:custGeom>
            <a:noFill/>
            <a:ln w="38100" cmpd="sng">
              <a:solidFill>
                <a:srgbClr val="7030A0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-15313" y="4319768"/>
            <a:ext cx="36028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w,s,max</a:t>
            </a:r>
            <a:r>
              <a:rPr lang="en-US" altLang="nl-NL" sz="32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f.F</a:t>
            </a:r>
            <a:r>
              <a:rPr lang="en-US" altLang="nl-NL" sz="32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32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-15313" y="4944217"/>
            <a:ext cx="4664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mgsin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r>
              <a:rPr lang="en-US" altLang="nl-NL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f.mgcos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r>
              <a:rPr lang="en-US" altLang="nl-NL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-15313" y="5568749"/>
            <a:ext cx="4664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f =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mgsin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mgcos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 =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32"/>
          <p:cNvSpPr>
            <a:spLocks noChangeArrowheads="1"/>
          </p:cNvSpPr>
          <p:nvPr/>
        </p:nvSpPr>
        <p:spPr bwMode="auto">
          <a:xfrm>
            <a:off x="-15313" y="6193120"/>
            <a:ext cx="22020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f = tan</a:t>
            </a:r>
            <a:r>
              <a:rPr lang="en-US" altLang="nl-NL" sz="3200" i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endParaRPr lang="nl-NL" altLang="nl-N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22019" y="664699"/>
            <a:ext cx="539776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hellingshoek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 is zo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groot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gemaakt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dat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het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blokje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nog net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blijft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liggen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kstvak 65"/>
          <p:cNvSpPr txBox="1"/>
          <p:nvPr/>
        </p:nvSpPr>
        <p:spPr>
          <a:xfrm>
            <a:off x="134279" y="665636"/>
            <a:ext cx="346793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Ontbind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zx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zy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4347294" y="5568749"/>
            <a:ext cx="14614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kstvak 66"/>
          <p:cNvSpPr txBox="1"/>
          <p:nvPr/>
        </p:nvSpPr>
        <p:spPr>
          <a:xfrm>
            <a:off x="3814883" y="5973378"/>
            <a:ext cx="444752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blokje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40° net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glijden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f = tan40° = 0,84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kstvak 68"/>
          <p:cNvSpPr txBox="1"/>
          <p:nvPr/>
        </p:nvSpPr>
        <p:spPr>
          <a:xfrm>
            <a:off x="-108520" y="535750"/>
            <a:ext cx="9297525" cy="640364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nl-NL" sz="3200" dirty="0" smtClean="0"/>
              <a:t>Alleen voor vwo</a:t>
            </a:r>
            <a:endParaRPr lang="nl-NL" sz="3200" dirty="0"/>
          </a:p>
        </p:txBody>
      </p:sp>
      <p:sp>
        <p:nvSpPr>
          <p:cNvPr id="4" name="Rechthoek 3"/>
          <p:cNvSpPr/>
          <p:nvPr/>
        </p:nvSpPr>
        <p:spPr>
          <a:xfrm>
            <a:off x="8188289" y="63963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Actieknop: Verder of Volgende 5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577539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35" grpId="0"/>
      <p:bldP spid="37" grpId="0" autoUpdateAnimBg="0"/>
      <p:bldP spid="38" grpId="0" autoUpdateAnimBg="0"/>
      <p:bldP spid="3" grpId="0"/>
      <p:bldP spid="44" grpId="0" autoUpdateAnimBg="0"/>
      <p:bldP spid="43" grpId="0" autoUpdateAnimBg="0"/>
      <p:bldP spid="46" grpId="0" autoUpdateAnimBg="0"/>
      <p:bldP spid="47" grpId="0"/>
      <p:bldP spid="48" grpId="0" autoUpdateAnimBg="0"/>
      <p:bldP spid="52" grpId="0" autoUpdateAnimBg="0"/>
      <p:bldP spid="53" grpId="0" autoUpdateAnimBg="0"/>
      <p:bldP spid="61" grpId="0" autoUpdateAnimBg="0"/>
      <p:bldP spid="62" grpId="0" autoUpdateAnimBg="0"/>
      <p:bldP spid="63" grpId="0" autoUpdateAnimBg="0"/>
      <p:bldP spid="64" grpId="0" autoUpdateAnimBg="0"/>
      <p:bldP spid="21" grpId="0" animBg="1"/>
      <p:bldP spid="66" grpId="0" animBg="1"/>
      <p:bldP spid="68" grpId="0" autoUpdateAnimBg="0"/>
      <p:bldP spid="67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dirty="0" err="1" smtClean="0">
                <a:solidFill>
                  <a:srgbClr val="FF3300"/>
                </a:solidFill>
              </a:rPr>
              <a:t>Wrijvingskracht</a:t>
            </a:r>
            <a:r>
              <a:rPr lang="en-US" altLang="nl-NL" dirty="0" smtClean="0">
                <a:solidFill>
                  <a:srgbClr val="FF3300"/>
                </a:solidFill>
              </a:rPr>
              <a:t> 1/1: </a:t>
            </a:r>
            <a:r>
              <a:rPr lang="en-US" altLang="nl-NL" dirty="0" err="1" smtClean="0">
                <a:solidFill>
                  <a:srgbClr val="FF3300"/>
                </a:solidFill>
              </a:rPr>
              <a:t>Rolweerstand</a:t>
            </a:r>
            <a:r>
              <a:rPr lang="en-US" altLang="nl-NL" dirty="0" smtClean="0">
                <a:solidFill>
                  <a:srgbClr val="FF3300"/>
                </a:solidFill>
              </a:rPr>
              <a:t> </a:t>
            </a:r>
            <a:r>
              <a:rPr lang="en-US" altLang="nl-NL" dirty="0" err="1" smtClean="0">
                <a:solidFill>
                  <a:srgbClr val="FF3300"/>
                </a:solidFill>
              </a:rPr>
              <a:t>F</a:t>
            </a:r>
            <a:r>
              <a:rPr lang="en-US" altLang="nl-NL" baseline="-25000" dirty="0" err="1" smtClean="0">
                <a:solidFill>
                  <a:srgbClr val="FF3300"/>
                </a:solidFill>
              </a:rPr>
              <a:t>rol</a:t>
            </a:r>
            <a:r>
              <a:rPr lang="en-US" altLang="nl-NL" baseline="-25000" dirty="0" smtClean="0">
                <a:solidFill>
                  <a:srgbClr val="FF3300"/>
                </a:solidFill>
              </a:rPr>
              <a:t> </a:t>
            </a:r>
            <a:r>
              <a:rPr lang="en-US" altLang="nl-NL" dirty="0" smtClean="0">
                <a:solidFill>
                  <a:srgbClr val="FF3300"/>
                </a:solidFill>
              </a:rPr>
              <a:t>.</a:t>
            </a:r>
            <a:endParaRPr lang="nl-NL" altLang="nl-NL" dirty="0">
              <a:solidFill>
                <a:srgbClr val="FF3300"/>
              </a:solidFill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2217795"/>
            <a:ext cx="9144000" cy="6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2. Massa,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beter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normaalkracht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739265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rolweerstand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hangt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van: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0" y="147853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Banden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wegdek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3068960"/>
            <a:ext cx="9144000" cy="58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bijna</a:t>
            </a:r>
            <a:r>
              <a:rPr lang="en-US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1241630" y="3733800"/>
            <a:ext cx="6019800" cy="3124200"/>
            <a:chOff x="3160712" y="3733800"/>
            <a:chExt cx="6019800" cy="3124200"/>
          </a:xfrm>
        </p:grpSpPr>
        <p:sp>
          <p:nvSpPr>
            <p:cNvPr id="110613" name="Freeform 21"/>
            <p:cNvSpPr>
              <a:spLocks/>
            </p:cNvSpPr>
            <p:nvPr/>
          </p:nvSpPr>
          <p:spPr bwMode="auto">
            <a:xfrm>
              <a:off x="4151312" y="3733800"/>
              <a:ext cx="4241800" cy="2725738"/>
            </a:xfrm>
            <a:custGeom>
              <a:avLst/>
              <a:gdLst>
                <a:gd name="T0" fmla="*/ 0 w 2672"/>
                <a:gd name="T1" fmla="*/ 0 h 1717"/>
                <a:gd name="T2" fmla="*/ 2 w 2672"/>
                <a:gd name="T3" fmla="*/ 1717 h 1717"/>
                <a:gd name="T4" fmla="*/ 2672 w 2672"/>
                <a:gd name="T5" fmla="*/ 1717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2" h="1717">
                  <a:moveTo>
                    <a:pt x="0" y="0"/>
                  </a:moveTo>
                  <a:lnTo>
                    <a:pt x="2" y="1717"/>
                  </a:lnTo>
                  <a:lnTo>
                    <a:pt x="2672" y="171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110614" name="Rectangle 22"/>
            <p:cNvSpPr>
              <a:spLocks noChangeArrowheads="1"/>
            </p:cNvSpPr>
            <p:nvPr/>
          </p:nvSpPr>
          <p:spPr bwMode="auto">
            <a:xfrm>
              <a:off x="3160712" y="3733800"/>
              <a:ext cx="9906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rol</a:t>
              </a:r>
              <a:endParaRPr lang="nl-NL" altLang="nl-NL" sz="3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615" name="Rectangle 23"/>
            <p:cNvSpPr>
              <a:spLocks noChangeArrowheads="1"/>
            </p:cNvSpPr>
            <p:nvPr/>
          </p:nvSpPr>
          <p:spPr bwMode="auto">
            <a:xfrm>
              <a:off x="8494712" y="6019800"/>
              <a:ext cx="6858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616" name="Line 24"/>
          <p:cNvSpPr>
            <a:spLocks noChangeShapeType="1"/>
          </p:cNvSpPr>
          <p:nvPr/>
        </p:nvSpPr>
        <p:spPr bwMode="auto">
          <a:xfrm>
            <a:off x="2231740" y="4267200"/>
            <a:ext cx="411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110617" name="Line 25"/>
          <p:cNvSpPr>
            <a:spLocks noChangeShapeType="1"/>
          </p:cNvSpPr>
          <p:nvPr/>
        </p:nvSpPr>
        <p:spPr bwMode="auto">
          <a:xfrm>
            <a:off x="2232230" y="4267200"/>
            <a:ext cx="4114800" cy="152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110619" name="AutoShape 27"/>
          <p:cNvSpPr>
            <a:spLocks noChangeArrowheads="1"/>
          </p:cNvSpPr>
          <p:nvPr/>
        </p:nvSpPr>
        <p:spPr bwMode="auto">
          <a:xfrm>
            <a:off x="5689653" y="4536066"/>
            <a:ext cx="3384550" cy="1736646"/>
          </a:xfrm>
          <a:prstGeom prst="wedgeRoundRectCallout">
            <a:avLst>
              <a:gd name="adj1" fmla="val -31772"/>
              <a:gd name="adj2" fmla="val 732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werkelijkheid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iets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toeneemt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8199148" y="63963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ctieknop: Verder of Volgende 1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565750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  <p:bldP spid="110595" grpId="0" autoUpdateAnimBg="0"/>
      <p:bldP spid="110598" grpId="0" autoUpdateAnimBg="0"/>
      <p:bldP spid="110599" grpId="0" autoUpdateAnimBg="0"/>
      <p:bldP spid="110616" grpId="0" animBg="1"/>
      <p:bldP spid="110617" grpId="0" animBg="1"/>
      <p:bldP spid="1106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8101013" y="6444012"/>
            <a:ext cx="1042987" cy="4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-11552" y="3785711"/>
            <a:ext cx="34310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3419475" y="692150"/>
            <a:ext cx="12239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nl-NL" altLang="nl-NL" sz="3200">
              <a:solidFill>
                <a:srgbClr val="3333CC"/>
              </a:solidFill>
            </a:endParaRPr>
          </a:p>
        </p:txBody>
      </p:sp>
      <p:sp>
        <p:nvSpPr>
          <p:cNvPr id="177175" name="Rectangle 23"/>
          <p:cNvSpPr>
            <a:spLocks noChangeArrowheads="1"/>
          </p:cNvSpPr>
          <p:nvPr/>
        </p:nvSpPr>
        <p:spPr bwMode="auto">
          <a:xfrm>
            <a:off x="3201498" y="3785711"/>
            <a:ext cx="29703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lang="en-US" altLang="nl-NL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=</a:t>
            </a:r>
            <a:endParaRPr lang="nl-NL" altLang="nl-NL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81" name="Rectangle 29"/>
          <p:cNvSpPr>
            <a:spLocks noChangeArrowheads="1"/>
          </p:cNvSpPr>
          <p:nvPr/>
        </p:nvSpPr>
        <p:spPr bwMode="auto">
          <a:xfrm>
            <a:off x="57149" y="3135816"/>
            <a:ext cx="9094789" cy="65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11552" y="56472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 wet van de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traagheid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-11552" y="2416787"/>
            <a:ext cx="92713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95250" indent="-9525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constant van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grootte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sz="2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 bwMode="auto">
          <a:xfrm>
            <a:off x="-735" y="-441430"/>
            <a:ext cx="8101748" cy="97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endParaRPr lang="nl-NL" kern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11552" y="-9294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eerste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wet van 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Newton 1/2: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816374" y="3780621"/>
            <a:ext cx="60673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nl-NL" altLang="nl-NL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-11552" y="1268760"/>
            <a:ext cx="92713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95250" indent="-9525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-11552" y="1842774"/>
            <a:ext cx="92713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95250" indent="-9525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resulterende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 N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-11553" y="3293985"/>
            <a:ext cx="34310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Kortweg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2906815" y="4398617"/>
            <a:ext cx="4608513" cy="1055608"/>
          </a:xfrm>
          <a:prstGeom prst="wedgeRoundRectCallout">
            <a:avLst>
              <a:gd name="adj1" fmla="val 32195"/>
              <a:gd name="adj2" fmla="val -4877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Misverstand 2: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Als a = 0 dan is v = 0!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114176" y="4398617"/>
            <a:ext cx="4608513" cy="1055608"/>
          </a:xfrm>
          <a:prstGeom prst="wedgeRoundRectCallout">
            <a:avLst>
              <a:gd name="adj1" fmla="val 32195"/>
              <a:gd name="adj2" fmla="val -4877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Misverstand 1: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nl-NL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0 dan sta je stil.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238" y="5502560"/>
            <a:ext cx="91446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symbool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resulterende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(of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lang="en-US" altLang="nl-NL" sz="3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: 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Sigma, de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Griekse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622390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2" grpId="0" autoUpdateAnimBg="0"/>
      <p:bldP spid="177175" grpId="0" autoUpdateAnimBg="0"/>
      <p:bldP spid="23" grpId="0" autoUpdateAnimBg="0"/>
      <p:bldP spid="24" grpId="0" autoUpdateAnimBg="0"/>
      <p:bldP spid="3" grpId="0"/>
      <p:bldP spid="26" grpId="0" autoUpdateAnimBg="0"/>
      <p:bldP spid="21" grpId="0" autoUpdateAnimBg="0"/>
      <p:bldP spid="28" grpId="0" autoUpdateAnimBg="0"/>
      <p:bldP spid="29" grpId="0" autoUpdateAnimBg="0"/>
      <p:bldP spid="32" grpId="0" animBg="1"/>
      <p:bldP spid="33" grpId="0" animBg="1"/>
      <p:bldP spid="1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2965250" y="3216616"/>
            <a:ext cx="5970379" cy="3519102"/>
            <a:chOff x="2965250" y="3216616"/>
            <a:chExt cx="5970379" cy="3519102"/>
          </a:xfrm>
        </p:grpSpPr>
        <p:graphicFrame>
          <p:nvGraphicFramePr>
            <p:cNvPr id="5" name="Grafiek 4"/>
            <p:cNvGraphicFramePr/>
            <p:nvPr>
              <p:extLst>
                <p:ext uri="{D42A27DB-BD31-4B8C-83A1-F6EECF244321}">
                  <p14:modId xmlns:p14="http://schemas.microsoft.com/office/powerpoint/2010/main" val="925139990"/>
                </p:ext>
              </p:extLst>
            </p:nvPr>
          </p:nvGraphicFramePr>
          <p:xfrm>
            <a:off x="4557712" y="3216616"/>
            <a:ext cx="4377917" cy="33177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2965250" y="3542097"/>
              <a:ext cx="17867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28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0574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0861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1148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0292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5486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943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lucht </a:t>
              </a: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nl-NL" dirty="0" err="1">
                  <a:latin typeface="Arial" panose="020B0604020202020204" pitchFamily="34" charset="0"/>
                  <a:cs typeface="Arial" panose="020B0604020202020204" pitchFamily="34" charset="0"/>
                </a:rPr>
                <a:t>kN</a:t>
              </a: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16"/>
            <p:cNvSpPr>
              <a:spLocks noChangeArrowheads="1"/>
            </p:cNvSpPr>
            <p:nvPr/>
          </p:nvSpPr>
          <p:spPr bwMode="auto">
            <a:xfrm>
              <a:off x="6259625" y="6274053"/>
              <a:ext cx="17867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28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0574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0861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1148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0292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5486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943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altLang="nl-NL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(m/s)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4288" y="77573"/>
            <a:ext cx="9144000" cy="53340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>
                <a:solidFill>
                  <a:srgbClr val="FF3300"/>
                </a:solidFill>
              </a:rPr>
              <a:t>Wrijvingskracht</a:t>
            </a:r>
            <a:r>
              <a:rPr lang="en-US" altLang="nl-NL" sz="2800" dirty="0">
                <a:solidFill>
                  <a:srgbClr val="FF3300"/>
                </a:solidFill>
              </a:rPr>
              <a:t> </a:t>
            </a:r>
            <a:r>
              <a:rPr lang="en-US" altLang="nl-NL" sz="2800" dirty="0" smtClean="0">
                <a:solidFill>
                  <a:srgbClr val="FF3300"/>
                </a:solidFill>
              </a:rPr>
              <a:t>1/5: </a:t>
            </a:r>
            <a:r>
              <a:rPr lang="en-US" altLang="nl-NL" sz="2800" dirty="0" err="1">
                <a:solidFill>
                  <a:srgbClr val="FF3300"/>
                </a:solidFill>
              </a:rPr>
              <a:t>Luchtweerstand</a:t>
            </a:r>
            <a:r>
              <a:rPr lang="en-US" altLang="nl-NL" sz="2800" dirty="0">
                <a:solidFill>
                  <a:srgbClr val="FF3300"/>
                </a:solidFill>
              </a:rPr>
              <a:t> </a:t>
            </a:r>
            <a:r>
              <a:rPr lang="en-US" altLang="nl-NL" sz="2800" dirty="0" smtClean="0">
                <a:solidFill>
                  <a:srgbClr val="FF3300"/>
                </a:solidFill>
              </a:rPr>
              <a:t>F</a:t>
            </a:r>
            <a:r>
              <a:rPr lang="en-US" altLang="nl-NL" sz="2800" baseline="-25000" dirty="0" smtClean="0">
                <a:solidFill>
                  <a:srgbClr val="FF3300"/>
                </a:solidFill>
              </a:rPr>
              <a:t>lucht</a:t>
            </a:r>
            <a:endParaRPr lang="nl-NL" altLang="nl-NL" sz="2800" dirty="0">
              <a:solidFill>
                <a:srgbClr val="FF3300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4326076" y="1735069"/>
            <a:ext cx="7513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-14288" y="644281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luchtweerstand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hangt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van: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-14288" y="1185592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v 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-14288" y="2335495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Vorm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stroomlijn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-14288" y="2920007"/>
            <a:ext cx="4108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Dichtheid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2565245" y="1185592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48420" y="1765211"/>
            <a:ext cx="6096001" cy="52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Frontaal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oppervlak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2681790" y="2889230"/>
            <a:ext cx="16500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kg/m</a:t>
            </a:r>
            <a:r>
              <a:rPr lang="en-US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altLang="nl-NL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675" name="Group 59"/>
          <p:cNvGrpSpPr>
            <a:grpSpLocks/>
          </p:cNvGrpSpPr>
          <p:nvPr/>
        </p:nvGrpSpPr>
        <p:grpSpPr bwMode="auto">
          <a:xfrm>
            <a:off x="5298136" y="1687354"/>
            <a:ext cx="914400" cy="747712"/>
            <a:chOff x="4992" y="1017"/>
            <a:chExt cx="576" cy="471"/>
          </a:xfrm>
        </p:grpSpPr>
        <p:grpSp>
          <p:nvGrpSpPr>
            <p:cNvPr id="111673" name="Group 57"/>
            <p:cNvGrpSpPr>
              <a:grpSpLocks/>
            </p:cNvGrpSpPr>
            <p:nvPr/>
          </p:nvGrpSpPr>
          <p:grpSpPr bwMode="auto">
            <a:xfrm>
              <a:off x="4992" y="1017"/>
              <a:ext cx="576" cy="471"/>
              <a:chOff x="720" y="3120"/>
              <a:chExt cx="576" cy="471"/>
            </a:xfrm>
          </p:grpSpPr>
          <p:sp>
            <p:nvSpPr>
              <p:cNvPr id="111669" name="Rectangle 53"/>
              <p:cNvSpPr>
                <a:spLocks noChangeArrowheads="1"/>
              </p:cNvSpPr>
              <p:nvPr/>
            </p:nvSpPr>
            <p:spPr bwMode="auto">
              <a:xfrm>
                <a:off x="720" y="3312"/>
                <a:ext cx="57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670" name="Rectangle 54"/>
              <p:cNvSpPr>
                <a:spLocks noChangeArrowheads="1"/>
              </p:cNvSpPr>
              <p:nvPr/>
            </p:nvSpPr>
            <p:spPr bwMode="auto">
              <a:xfrm>
                <a:off x="738" y="3390"/>
                <a:ext cx="48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671" name="Rectangle 55"/>
              <p:cNvSpPr>
                <a:spLocks noChangeArrowheads="1"/>
              </p:cNvSpPr>
              <p:nvPr/>
            </p:nvSpPr>
            <p:spPr bwMode="auto">
              <a:xfrm>
                <a:off x="1236" y="3399"/>
                <a:ext cx="48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672" name="AutoShape 56"/>
              <p:cNvSpPr>
                <a:spLocks noChangeArrowheads="1"/>
              </p:cNvSpPr>
              <p:nvPr/>
            </p:nvSpPr>
            <p:spPr bwMode="auto">
              <a:xfrm flipV="1">
                <a:off x="720" y="3120"/>
                <a:ext cx="576" cy="192"/>
              </a:xfrm>
              <a:custGeom>
                <a:avLst/>
                <a:gdLst>
                  <a:gd name="G0" fmla="+- 2795 0 0"/>
                  <a:gd name="G1" fmla="+- 21600 0 2795"/>
                  <a:gd name="G2" fmla="*/ 2795 1 2"/>
                  <a:gd name="G3" fmla="+- 21600 0 G2"/>
                  <a:gd name="G4" fmla="+/ 2795 21600 2"/>
                  <a:gd name="G5" fmla="+/ G1 0 2"/>
                  <a:gd name="G6" fmla="*/ 21600 21600 2795"/>
                  <a:gd name="G7" fmla="*/ G6 1 2"/>
                  <a:gd name="G8" fmla="+- 21600 0 G7"/>
                  <a:gd name="G9" fmla="*/ 21600 1 2"/>
                  <a:gd name="G10" fmla="+- 2795 0 G9"/>
                  <a:gd name="G11" fmla="?: G10 G8 0"/>
                  <a:gd name="G12" fmla="?: G10 G7 21600"/>
                  <a:gd name="T0" fmla="*/ 20202 w 21600"/>
                  <a:gd name="T1" fmla="*/ 10800 h 21600"/>
                  <a:gd name="T2" fmla="*/ 10800 w 21600"/>
                  <a:gd name="T3" fmla="*/ 21600 h 21600"/>
                  <a:gd name="T4" fmla="*/ 1398 w 21600"/>
                  <a:gd name="T5" fmla="*/ 10800 h 21600"/>
                  <a:gd name="T6" fmla="*/ 10800 w 21600"/>
                  <a:gd name="T7" fmla="*/ 0 h 21600"/>
                  <a:gd name="T8" fmla="*/ 3198 w 21600"/>
                  <a:gd name="T9" fmla="*/ 3198 h 21600"/>
                  <a:gd name="T10" fmla="*/ 18402 w 21600"/>
                  <a:gd name="T11" fmla="*/ 1840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795" y="21600"/>
                    </a:lnTo>
                    <a:lnTo>
                      <a:pt x="1880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674" name="Text Box 58"/>
            <p:cNvSpPr txBox="1">
              <a:spLocks noChangeArrowheads="1"/>
            </p:cNvSpPr>
            <p:nvPr/>
          </p:nvSpPr>
          <p:spPr bwMode="auto">
            <a:xfrm>
              <a:off x="5140" y="1031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-65970" y="4286138"/>
            <a:ext cx="51433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Als v 2x groter 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wordt: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(20 → 40 m/s)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-14288" y="5454225"/>
            <a:ext cx="51433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dan wordt </a:t>
            </a:r>
            <a:r>
              <a:rPr lang="nl-NL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4x 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groter: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(0,5 → 2,0 </a:t>
            </a:r>
            <a:r>
              <a:rPr lang="nl-NL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188289" y="63963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6953703" y="3369143"/>
            <a:ext cx="1769308" cy="1979102"/>
            <a:chOff x="6953703" y="3369143"/>
            <a:chExt cx="1769308" cy="1979102"/>
          </a:xfrm>
        </p:grpSpPr>
        <p:sp>
          <p:nvSpPr>
            <p:cNvPr id="3" name="Ovaal 2"/>
            <p:cNvSpPr>
              <a:spLocks noChangeAspect="1"/>
            </p:cNvSpPr>
            <p:nvPr/>
          </p:nvSpPr>
          <p:spPr>
            <a:xfrm>
              <a:off x="6953703" y="524024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Ovaal 66"/>
            <p:cNvSpPr>
              <a:spLocks noChangeAspect="1"/>
            </p:cNvSpPr>
            <p:nvPr/>
          </p:nvSpPr>
          <p:spPr>
            <a:xfrm>
              <a:off x="8615011" y="336914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0" name="Actieknop: Verder of Volgende 6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458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/>
      <p:bldP spid="111620" grpId="0"/>
      <p:bldP spid="111621" grpId="0"/>
      <p:bldP spid="111622" grpId="0"/>
      <p:bldP spid="111628" grpId="0"/>
      <p:bldP spid="111629" grpId="0"/>
      <p:bldP spid="111630" grpId="0"/>
      <p:bldP spid="111631" grpId="0"/>
      <p:bldP spid="66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8"/>
          <p:cNvSpPr>
            <a:spLocks noChangeArrowheads="1"/>
          </p:cNvSpPr>
          <p:nvPr/>
        </p:nvSpPr>
        <p:spPr bwMode="auto">
          <a:xfrm>
            <a:off x="1225864" y="3822431"/>
            <a:ext cx="2434152" cy="50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392" name="Rectangle 40"/>
          <p:cNvSpPr>
            <a:spLocks noChangeArrowheads="1"/>
          </p:cNvSpPr>
          <p:nvPr/>
        </p:nvSpPr>
        <p:spPr bwMode="auto">
          <a:xfrm>
            <a:off x="1223571" y="3821793"/>
            <a:ext cx="407461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ep 42"/>
          <p:cNvGrpSpPr/>
          <p:nvPr/>
        </p:nvGrpSpPr>
        <p:grpSpPr>
          <a:xfrm>
            <a:off x="4256965" y="3330278"/>
            <a:ext cx="4678664" cy="3519102"/>
            <a:chOff x="4256965" y="3216616"/>
            <a:chExt cx="4678664" cy="3519102"/>
          </a:xfrm>
        </p:grpSpPr>
        <p:graphicFrame>
          <p:nvGraphicFramePr>
            <p:cNvPr id="44" name="Grafiek 43"/>
            <p:cNvGraphicFramePr/>
            <p:nvPr>
              <p:extLst>
                <p:ext uri="{D42A27DB-BD31-4B8C-83A1-F6EECF244321}">
                  <p14:modId xmlns:p14="http://schemas.microsoft.com/office/powerpoint/2010/main" val="3162663090"/>
                </p:ext>
              </p:extLst>
            </p:nvPr>
          </p:nvGraphicFramePr>
          <p:xfrm>
            <a:off x="4557712" y="3216616"/>
            <a:ext cx="4377917" cy="33177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5" name="Rectangle 16"/>
            <p:cNvSpPr>
              <a:spLocks noChangeArrowheads="1"/>
            </p:cNvSpPr>
            <p:nvPr/>
          </p:nvSpPr>
          <p:spPr bwMode="auto">
            <a:xfrm rot="16200000">
              <a:off x="3594413" y="4396365"/>
              <a:ext cx="17867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28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0574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0861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1148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0292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5486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943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lucht </a:t>
              </a: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nl-NL" dirty="0" err="1">
                  <a:latin typeface="Arial" panose="020B0604020202020204" pitchFamily="34" charset="0"/>
                  <a:cs typeface="Arial" panose="020B0604020202020204" pitchFamily="34" charset="0"/>
                </a:rPr>
                <a:t>kN</a:t>
              </a: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6259625" y="6274053"/>
              <a:ext cx="17867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28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0574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0861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1148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0292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5486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943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altLang="nl-NL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(m/s)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-16217" y="3812595"/>
            <a:ext cx="1318939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Fr 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-16217" y="3267294"/>
            <a:ext cx="37874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topsnelheid</a:t>
            </a:r>
            <a:r>
              <a:rPr lang="en-US" altLang="nl-NL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3088558" y="3267294"/>
            <a:ext cx="208696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constant.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6217" y="10641"/>
            <a:ext cx="9144000" cy="53340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>
                <a:solidFill>
                  <a:srgbClr val="FF3300"/>
                </a:solidFill>
              </a:rPr>
              <a:t>Wrijvingskracht</a:t>
            </a:r>
            <a:r>
              <a:rPr lang="en-US" altLang="nl-NL" sz="2800" dirty="0">
                <a:solidFill>
                  <a:srgbClr val="FF3300"/>
                </a:solidFill>
              </a:rPr>
              <a:t> </a:t>
            </a:r>
            <a:r>
              <a:rPr lang="en-US" altLang="nl-NL" sz="2800" dirty="0" smtClean="0">
                <a:solidFill>
                  <a:srgbClr val="FF3300"/>
                </a:solidFill>
              </a:rPr>
              <a:t>2/5: </a:t>
            </a:r>
            <a:r>
              <a:rPr lang="en-US" altLang="nl-NL" sz="2800" dirty="0" err="1">
                <a:solidFill>
                  <a:srgbClr val="FF3300"/>
                </a:solidFill>
              </a:rPr>
              <a:t>Luchtweerstand</a:t>
            </a:r>
            <a:r>
              <a:rPr lang="en-US" altLang="nl-NL" sz="2800" dirty="0">
                <a:solidFill>
                  <a:srgbClr val="FF3300"/>
                </a:solidFill>
              </a:rPr>
              <a:t> </a:t>
            </a:r>
            <a:r>
              <a:rPr lang="en-US" altLang="nl-NL" sz="2800" dirty="0" smtClean="0">
                <a:solidFill>
                  <a:srgbClr val="FF3300"/>
                </a:solidFill>
              </a:rPr>
              <a:t>van 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een</a:t>
            </a:r>
            <a:r>
              <a:rPr lang="en-US" altLang="nl-NL" sz="2800" dirty="0" smtClean="0">
                <a:solidFill>
                  <a:srgbClr val="FF3300"/>
                </a:solidFill>
              </a:rPr>
              <a:t> Ford</a:t>
            </a:r>
            <a:r>
              <a:rPr lang="en-US" altLang="nl-NL" sz="28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-16217" y="158395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luchtweerstand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geldt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-16217" y="2698553"/>
            <a:ext cx="1187450" cy="52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-16217" y="2141254"/>
            <a:ext cx="91625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topsnelheid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stuwkracht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-16217" y="578120"/>
            <a:ext cx="9144000" cy="97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Een Ford van 1000 kg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stuwkracht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van 2,0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rolweerstand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van 500 N.</a:t>
            </a:r>
            <a:endParaRPr lang="nl-NL" altLang="nl-NL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394" name="Rectangle 42"/>
          <p:cNvSpPr>
            <a:spLocks noChangeArrowheads="1"/>
          </p:cNvSpPr>
          <p:nvPr/>
        </p:nvSpPr>
        <p:spPr bwMode="auto">
          <a:xfrm>
            <a:off x="-16217" y="6045073"/>
            <a:ext cx="36762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395" name="Rectangle 43"/>
          <p:cNvSpPr>
            <a:spLocks noChangeArrowheads="1"/>
          </p:cNvSpPr>
          <p:nvPr/>
        </p:nvSpPr>
        <p:spPr bwMode="auto">
          <a:xfrm>
            <a:off x="2779912" y="6045073"/>
            <a:ext cx="16025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401" name="Text Box 49"/>
          <p:cNvSpPr txBox="1">
            <a:spLocks noChangeArrowheads="1"/>
          </p:cNvSpPr>
          <p:nvPr/>
        </p:nvSpPr>
        <p:spPr bwMode="auto">
          <a:xfrm>
            <a:off x="-16217" y="5476632"/>
            <a:ext cx="2373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w,lucht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402" name="Text Box 50"/>
          <p:cNvSpPr txBox="1">
            <a:spLocks noChangeArrowheads="1"/>
          </p:cNvSpPr>
          <p:nvPr/>
        </p:nvSpPr>
        <p:spPr bwMode="auto">
          <a:xfrm>
            <a:off x="-16216" y="4369894"/>
            <a:ext cx="2373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= 0,5 </a:t>
            </a:r>
            <a:r>
              <a:rPr lang="nl-NL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38"/>
          <p:cNvSpPr>
            <a:spLocks noChangeArrowheads="1"/>
          </p:cNvSpPr>
          <p:nvPr/>
        </p:nvSpPr>
        <p:spPr bwMode="auto">
          <a:xfrm>
            <a:off x="3081422" y="3267294"/>
            <a:ext cx="8103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49"/>
          <p:cNvSpPr txBox="1">
            <a:spLocks noChangeArrowheads="1"/>
          </p:cNvSpPr>
          <p:nvPr/>
        </p:nvSpPr>
        <p:spPr bwMode="auto">
          <a:xfrm>
            <a:off x="1840168" y="5476632"/>
            <a:ext cx="23011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nl-NL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209004" y="63963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-23779" y="4927193"/>
            <a:ext cx="2653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stuw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2,0 </a:t>
            </a:r>
            <a:r>
              <a:rPr lang="nl-NL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405" name="Freeform 53"/>
          <p:cNvSpPr>
            <a:spLocks/>
          </p:cNvSpPr>
          <p:nvPr/>
        </p:nvSpPr>
        <p:spPr bwMode="auto">
          <a:xfrm>
            <a:off x="5366948" y="4138799"/>
            <a:ext cx="2916000" cy="1872000"/>
          </a:xfrm>
          <a:custGeom>
            <a:avLst/>
            <a:gdLst>
              <a:gd name="T0" fmla="*/ 0 w 1678"/>
              <a:gd name="T1" fmla="*/ 0 h 1168"/>
              <a:gd name="T2" fmla="*/ 1678 w 1678"/>
              <a:gd name="T3" fmla="*/ 8 h 1168"/>
              <a:gd name="T4" fmla="*/ 1678 w 1678"/>
              <a:gd name="T5" fmla="*/ 116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8" h="1168">
                <a:moveTo>
                  <a:pt x="0" y="0"/>
                </a:moveTo>
                <a:lnTo>
                  <a:pt x="1678" y="8"/>
                </a:lnTo>
                <a:lnTo>
                  <a:pt x="1678" y="1168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48" name="Actieknop: Verder of Volgende 4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53689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22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22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utoUpdateAnimBg="0"/>
      <p:bldP spid="228392" grpId="0"/>
      <p:bldP spid="53" grpId="0"/>
      <p:bldP spid="51" grpId="0" autoUpdateAnimBg="0"/>
      <p:bldP spid="55" grpId="0"/>
      <p:bldP spid="228354" grpId="0" autoUpdateAnimBg="0"/>
      <p:bldP spid="228356" grpId="0" autoUpdateAnimBg="0"/>
      <p:bldP spid="228357" grpId="0" autoUpdateAnimBg="0"/>
      <p:bldP spid="228359" grpId="0" autoUpdateAnimBg="0"/>
      <p:bldP spid="228364" grpId="0" autoUpdateAnimBg="0"/>
      <p:bldP spid="228394" grpId="0"/>
      <p:bldP spid="228395" grpId="0"/>
      <p:bldP spid="228401" grpId="0"/>
      <p:bldP spid="228402" grpId="0"/>
      <p:bldP spid="54" grpId="0" autoUpdateAnimBg="0"/>
      <p:bldP spid="56" grpId="0"/>
      <p:bldP spid="47" grpId="0"/>
      <p:bldP spid="2284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450041" y="5588175"/>
            <a:ext cx="259447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 = [m].[a] →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= kg.ms</a:t>
            </a:r>
            <a:r>
              <a:rPr 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3476114" y="4237201"/>
            <a:ext cx="4545506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Cw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-waarden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Tabel 28A: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Dolfijn 0,004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Bol 0,47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Personenauto 0,3 – 0,5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Kubus 1,05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Traditionele fiets 1,1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-51482" y="1816827"/>
            <a:ext cx="60960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Frontaal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oppervlak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1482" y="-36385"/>
            <a:ext cx="9144000" cy="53340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>
                <a:solidFill>
                  <a:srgbClr val="FF3300"/>
                </a:solidFill>
              </a:rPr>
              <a:t>Wrijvingskracht</a:t>
            </a:r>
            <a:r>
              <a:rPr lang="en-US" altLang="nl-NL" sz="2800" dirty="0">
                <a:solidFill>
                  <a:srgbClr val="FF3300"/>
                </a:solidFill>
              </a:rPr>
              <a:t> </a:t>
            </a:r>
            <a:r>
              <a:rPr lang="en-US" altLang="nl-NL" sz="2800" dirty="0" smtClean="0">
                <a:solidFill>
                  <a:srgbClr val="FF3300"/>
                </a:solidFill>
              </a:rPr>
              <a:t>3/5: </a:t>
            </a:r>
            <a:r>
              <a:rPr lang="en-US" altLang="nl-NL" sz="2800" dirty="0" err="1">
                <a:solidFill>
                  <a:srgbClr val="FF3300"/>
                </a:solidFill>
              </a:rPr>
              <a:t>Luchtweerstand</a:t>
            </a:r>
            <a:r>
              <a:rPr lang="en-US" altLang="nl-NL" sz="2800" dirty="0">
                <a:solidFill>
                  <a:srgbClr val="FF3300"/>
                </a:solidFill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F</a:t>
            </a:r>
            <a:r>
              <a:rPr lang="en-US" altLang="nl-NL" sz="2800" baseline="-25000" dirty="0" err="1" smtClean="0">
                <a:solidFill>
                  <a:srgbClr val="FF3300"/>
                </a:solidFill>
              </a:rPr>
              <a:t>w,l</a:t>
            </a:r>
            <a:r>
              <a:rPr lang="en-US" altLang="nl-NL" sz="2800" dirty="0" smtClean="0">
                <a:solidFill>
                  <a:srgbClr val="FF3300"/>
                </a:solidFill>
              </a:rPr>
              <a:t> </a:t>
            </a:r>
            <a:r>
              <a:rPr lang="en-US" altLang="nl-NL" sz="2800" dirty="0" smtClean="0">
                <a:solidFill>
                  <a:srgbClr val="FF3300"/>
                </a:solidFill>
              </a:rPr>
              <a:t>[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vwo</a:t>
            </a:r>
            <a:r>
              <a:rPr lang="en-US" altLang="nl-NL" sz="2800" dirty="0" smtClean="0">
                <a:solidFill>
                  <a:srgbClr val="FF3300"/>
                </a:solidFill>
              </a:rPr>
              <a:t>]</a:t>
            </a:r>
            <a:endParaRPr lang="nl-NL" altLang="nl-NL" sz="2800" dirty="0">
              <a:solidFill>
                <a:srgbClr val="FF3300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4229461" y="1816827"/>
            <a:ext cx="7513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-51482" y="58519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luchtweerstand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hangt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van: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-51482" y="1192938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v 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-51482" y="2419395"/>
            <a:ext cx="8872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uchtweerstandcoëfficiënt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28A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-51482" y="3049877"/>
            <a:ext cx="4108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Dichtheid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2531009" y="1187848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2684083" y="3049877"/>
            <a:ext cx="16500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kg/m</a:t>
            </a:r>
            <a:r>
              <a:rPr lang="en-US" altLang="nl-NL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altLang="nl-NL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675" name="Group 59"/>
          <p:cNvGrpSpPr>
            <a:grpSpLocks/>
          </p:cNvGrpSpPr>
          <p:nvPr/>
        </p:nvGrpSpPr>
        <p:grpSpPr bwMode="auto">
          <a:xfrm>
            <a:off x="5472100" y="1493785"/>
            <a:ext cx="1003300" cy="966786"/>
            <a:chOff x="4992" y="1017"/>
            <a:chExt cx="632" cy="609"/>
          </a:xfrm>
        </p:grpSpPr>
        <p:grpSp>
          <p:nvGrpSpPr>
            <p:cNvPr id="111673" name="Group 57"/>
            <p:cNvGrpSpPr>
              <a:grpSpLocks/>
            </p:cNvGrpSpPr>
            <p:nvPr/>
          </p:nvGrpSpPr>
          <p:grpSpPr bwMode="auto">
            <a:xfrm>
              <a:off x="4992" y="1017"/>
              <a:ext cx="632" cy="609"/>
              <a:chOff x="720" y="3120"/>
              <a:chExt cx="632" cy="609"/>
            </a:xfrm>
          </p:grpSpPr>
          <p:sp>
            <p:nvSpPr>
              <p:cNvPr id="111669" name="Rectangle 53"/>
              <p:cNvSpPr>
                <a:spLocks noChangeArrowheads="1"/>
              </p:cNvSpPr>
              <p:nvPr/>
            </p:nvSpPr>
            <p:spPr bwMode="auto">
              <a:xfrm>
                <a:off x="720" y="3312"/>
                <a:ext cx="116" cy="3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670" name="Rectangle 54"/>
              <p:cNvSpPr>
                <a:spLocks noChangeArrowheads="1"/>
              </p:cNvSpPr>
              <p:nvPr/>
            </p:nvSpPr>
            <p:spPr bwMode="auto">
              <a:xfrm>
                <a:off x="738" y="3390"/>
                <a:ext cx="116" cy="3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671" name="Rectangle 55"/>
              <p:cNvSpPr>
                <a:spLocks noChangeArrowheads="1"/>
              </p:cNvSpPr>
              <p:nvPr/>
            </p:nvSpPr>
            <p:spPr bwMode="auto">
              <a:xfrm>
                <a:off x="1236" y="3399"/>
                <a:ext cx="116" cy="3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672" name="AutoShape 56"/>
              <p:cNvSpPr>
                <a:spLocks noChangeArrowheads="1"/>
              </p:cNvSpPr>
              <p:nvPr/>
            </p:nvSpPr>
            <p:spPr bwMode="auto">
              <a:xfrm flipV="1">
                <a:off x="720" y="3120"/>
                <a:ext cx="632" cy="467"/>
              </a:xfrm>
              <a:custGeom>
                <a:avLst/>
                <a:gdLst>
                  <a:gd name="G0" fmla="+- 2795 0 0"/>
                  <a:gd name="G1" fmla="+- 21600 0 2795"/>
                  <a:gd name="G2" fmla="*/ 2795 1 2"/>
                  <a:gd name="G3" fmla="+- 21600 0 G2"/>
                  <a:gd name="G4" fmla="+/ 2795 21600 2"/>
                  <a:gd name="G5" fmla="+/ G1 0 2"/>
                  <a:gd name="G6" fmla="*/ 21600 21600 2795"/>
                  <a:gd name="G7" fmla="*/ G6 1 2"/>
                  <a:gd name="G8" fmla="+- 21600 0 G7"/>
                  <a:gd name="G9" fmla="*/ 21600 1 2"/>
                  <a:gd name="G10" fmla="+- 2795 0 G9"/>
                  <a:gd name="G11" fmla="?: G10 G8 0"/>
                  <a:gd name="G12" fmla="?: G10 G7 21600"/>
                  <a:gd name="T0" fmla="*/ 20202 w 21600"/>
                  <a:gd name="T1" fmla="*/ 10800 h 21600"/>
                  <a:gd name="T2" fmla="*/ 10800 w 21600"/>
                  <a:gd name="T3" fmla="*/ 21600 h 21600"/>
                  <a:gd name="T4" fmla="*/ 1398 w 21600"/>
                  <a:gd name="T5" fmla="*/ 10800 h 21600"/>
                  <a:gd name="T6" fmla="*/ 10800 w 21600"/>
                  <a:gd name="T7" fmla="*/ 0 h 21600"/>
                  <a:gd name="T8" fmla="*/ 3198 w 21600"/>
                  <a:gd name="T9" fmla="*/ 3198 h 21600"/>
                  <a:gd name="T10" fmla="*/ 18402 w 21600"/>
                  <a:gd name="T11" fmla="*/ 1840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795" y="21600"/>
                    </a:lnTo>
                    <a:lnTo>
                      <a:pt x="1880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674" name="Text Box 58"/>
            <p:cNvSpPr txBox="1">
              <a:spLocks noChangeArrowheads="1"/>
            </p:cNvSpPr>
            <p:nvPr/>
          </p:nvSpPr>
          <p:spPr bwMode="auto">
            <a:xfrm>
              <a:off x="5156" y="1125"/>
              <a:ext cx="384" cy="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kstvak 1"/>
              <p:cNvSpPr txBox="1"/>
              <p:nvPr/>
            </p:nvSpPr>
            <p:spPr>
              <a:xfrm>
                <a:off x="-51482" y="3642195"/>
                <a:ext cx="6083845" cy="700705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280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w</m:t>
                        </m:r>
                        <m:r>
                          <a:rPr lang="nl-NL" sz="2800" b="0" i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l</m:t>
                        </m:r>
                      </m:sub>
                    </m:sSub>
                    <m:r>
                      <a:rPr lang="nl-NL" sz="2800" b="0" i="0" smtClean="0">
                        <a:solidFill>
                          <a:srgbClr val="FF0000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nl-NL" sz="280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sz="2800" b="0" i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l-NL" sz="2800" b="0" i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8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ρ</a:t>
                </a:r>
                <a:r>
                  <a:rPr lang="nl-NL" sz="28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/>
                          </a:rPr>
                          <m:t>w</m:t>
                        </m:r>
                      </m:sub>
                    </m:sSub>
                    <m:sSup>
                      <m:sSupPr>
                        <m:ctrlPr>
                          <a:rPr lang="nl-NL" sz="280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/>
                          </a:rPr>
                          <m:t>v</m:t>
                        </m:r>
                      </m:e>
                      <m:sup>
                        <m:r>
                          <a:rPr lang="nl-NL" sz="2800" b="0" i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/>
                          </a:rPr>
                          <m:t>2</m:t>
                        </m:r>
                      </m:sup>
                    </m:sSup>
                    <m:r>
                      <a:rPr lang="nl-NL" sz="2800" b="0" i="0" smtClean="0">
                        <a:solidFill>
                          <a:srgbClr val="FF0000"/>
                        </a:solidFill>
                        <a:effectLst/>
                        <a:latin typeface="Cambria Math"/>
                        <a:cs typeface="Arial"/>
                      </a:rPr>
                      <m:t>         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Arial"/>
                      </a:rPr>
                      <m:t>BINAS</m:t>
                    </m:r>
                    <m:r>
                      <a:rPr lang="nl-NL" sz="2800" b="0" i="0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Arial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Arial"/>
                      </a:rPr>
                      <m:t>Tabel</m:t>
                    </m:r>
                    <m:r>
                      <a:rPr lang="nl-NL" sz="2800" b="0" i="0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Arial"/>
                      </a:rPr>
                      <m:t> 35 3</m:t>
                    </m:r>
                  </m:oMath>
                </a14:m>
                <a:endParaRPr lang="nl-NL" sz="2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482" y="3642195"/>
                <a:ext cx="6083845" cy="700705"/>
              </a:xfrm>
              <a:prstGeom prst="rect">
                <a:avLst/>
              </a:prstGeom>
              <a:blipFill rotWithShape="1">
                <a:blip r:embed="rId2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-51482" y="4430215"/>
            <a:ext cx="4949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eenheid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nl-NL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3338499" y="4430215"/>
                <a:ext cx="442885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nl-NL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Fw</a:t>
                </a:r>
                <a:r>
                  <a:rPr lang="en-US" altLang="nl-NL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= [</a:t>
                </a:r>
                <a:r>
                  <a:rPr lang="el-GR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ρ</a:t>
                </a:r>
                <a:r>
                  <a:rPr lang="nl-NL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].[A].[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i="1">
                            <a:solidFill>
                              <a:schemeClr val="tx1"/>
                            </a:solidFill>
                            <a:latin typeface="Cambria Math"/>
                            <a:cs typeface="Aria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chemeClr val="tx1"/>
                            </a:solidFill>
                            <a:latin typeface="Cambria Math"/>
                            <a:cs typeface="Arial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chemeClr val="tx1"/>
                            </a:solidFill>
                            <a:latin typeface="Cambria Math"/>
                            <a:cs typeface="Arial"/>
                          </a:rPr>
                          <m:t>w</m:t>
                        </m:r>
                      </m:sub>
                    </m:sSub>
                    <m:r>
                      <a:rPr lang="nl-NL" sz="2800" b="0" i="1" smtClean="0">
                        <a:solidFill>
                          <a:schemeClr val="tx1"/>
                        </a:solidFill>
                        <a:latin typeface="Cambria Math"/>
                        <a:cs typeface="Arial"/>
                      </a:rPr>
                      <m:t>].[</m:t>
                    </m:r>
                  </m:oMath>
                </a14:m>
                <a:r>
                  <a:rPr lang="en-US" altLang="nl-NL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v]</a:t>
                </a:r>
                <a:r>
                  <a:rPr lang="en-US" altLang="nl-NL" sz="28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nl-NL" altLang="nl-NL" sz="28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8499" y="4430215"/>
                <a:ext cx="442885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893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3338499" y="5042480"/>
            <a:ext cx="4950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[N] =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kg.m</a:t>
            </a:r>
            <a:r>
              <a:rPr 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</a:t>
            </a:r>
            <a:r>
              <a:rPr 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.[</a:t>
            </a:r>
            <a:r>
              <a:rPr 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28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].m</a:t>
            </a:r>
            <a:r>
              <a:rPr 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nl-NL" altLang="nl-NL" sz="28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3338499" y="5653880"/>
            <a:ext cx="42696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kgms</a:t>
            </a:r>
            <a:r>
              <a:rPr lang="en-US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kg.m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.[</a:t>
            </a:r>
            <a:r>
              <a:rPr 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28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]s</a:t>
            </a:r>
            <a:r>
              <a:rPr 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nl-NL" altLang="nl-NL" sz="28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3338499" y="6265284"/>
            <a:ext cx="4950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eenheid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28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-45005" y="535750"/>
            <a:ext cx="9297525" cy="640364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nl-NL" sz="3200" dirty="0" smtClean="0"/>
              <a:t>Alleen voor vwo</a:t>
            </a:r>
            <a:endParaRPr lang="nl-NL" sz="3200" dirty="0"/>
          </a:p>
        </p:txBody>
      </p:sp>
      <p:sp>
        <p:nvSpPr>
          <p:cNvPr id="3" name="Rechthoek 2"/>
          <p:cNvSpPr/>
          <p:nvPr/>
        </p:nvSpPr>
        <p:spPr>
          <a:xfrm>
            <a:off x="8188289" y="63963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ctieknop: Verder of Volgende 3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325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111630" grpId="0"/>
      <p:bldP spid="111618" grpId="0"/>
      <p:bldP spid="111619" grpId="0"/>
      <p:bldP spid="111620" grpId="0"/>
      <p:bldP spid="111621" grpId="0"/>
      <p:bldP spid="111622" grpId="0"/>
      <p:bldP spid="111628" grpId="0"/>
      <p:bldP spid="111629" grpId="0"/>
      <p:bldP spid="111631" grpId="0"/>
      <p:bldP spid="2" grpId="0"/>
      <p:bldP spid="29" grpId="0"/>
      <p:bldP spid="30" grpId="0"/>
      <p:bldP spid="31" grpId="0"/>
      <p:bldP spid="32" grpId="0"/>
      <p:bldP spid="33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4" name="Group 6"/>
          <p:cNvGrpSpPr>
            <a:grpSpLocks/>
          </p:cNvGrpSpPr>
          <p:nvPr/>
        </p:nvGrpSpPr>
        <p:grpSpPr bwMode="auto">
          <a:xfrm>
            <a:off x="0" y="2618910"/>
            <a:ext cx="8610600" cy="3733800"/>
            <a:chOff x="0" y="1968"/>
            <a:chExt cx="5424" cy="2352"/>
          </a:xfrm>
        </p:grpSpPr>
        <p:sp>
          <p:nvSpPr>
            <p:cNvPr id="232455" name="Freeform 7"/>
            <p:cNvSpPr>
              <a:spLocks/>
            </p:cNvSpPr>
            <p:nvPr/>
          </p:nvSpPr>
          <p:spPr bwMode="auto">
            <a:xfrm>
              <a:off x="1104" y="2352"/>
              <a:ext cx="3824" cy="1717"/>
            </a:xfrm>
            <a:custGeom>
              <a:avLst/>
              <a:gdLst>
                <a:gd name="T0" fmla="*/ 0 w 2672"/>
                <a:gd name="T1" fmla="*/ 0 h 1717"/>
                <a:gd name="T2" fmla="*/ 2 w 2672"/>
                <a:gd name="T3" fmla="*/ 1717 h 1717"/>
                <a:gd name="T4" fmla="*/ 2672 w 2672"/>
                <a:gd name="T5" fmla="*/ 1717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2" h="1717">
                  <a:moveTo>
                    <a:pt x="0" y="0"/>
                  </a:moveTo>
                  <a:lnTo>
                    <a:pt x="2" y="1717"/>
                  </a:lnTo>
                  <a:lnTo>
                    <a:pt x="2672" y="171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456" name="Rectangle 8"/>
            <p:cNvSpPr>
              <a:spLocks noChangeArrowheads="1"/>
            </p:cNvSpPr>
            <p:nvPr/>
          </p:nvSpPr>
          <p:spPr bwMode="auto">
            <a:xfrm>
              <a:off x="0" y="1968"/>
              <a:ext cx="15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28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0574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0861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1148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0292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5486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943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v in m/s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457" name="Rectangle 9"/>
            <p:cNvSpPr>
              <a:spLocks noChangeArrowheads="1"/>
            </p:cNvSpPr>
            <p:nvPr/>
          </p:nvSpPr>
          <p:spPr bwMode="auto">
            <a:xfrm>
              <a:off x="4992" y="3792"/>
              <a:ext cx="432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28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0574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0861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1148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0292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5486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943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458" name="Rectangle 10"/>
            <p:cNvSpPr>
              <a:spLocks noChangeArrowheads="1"/>
            </p:cNvSpPr>
            <p:nvPr/>
          </p:nvSpPr>
          <p:spPr bwMode="auto">
            <a:xfrm>
              <a:off x="672" y="2400"/>
              <a:ext cx="432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287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0574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0861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1148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0292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5486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943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2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0201" y="0"/>
            <a:ext cx="9144000" cy="609600"/>
          </a:xfrm>
        </p:spPr>
        <p:txBody>
          <a:bodyPr/>
          <a:lstStyle/>
          <a:p>
            <a:pPr marL="838200" indent="-838200" algn="l"/>
            <a:r>
              <a:rPr lang="en-US" altLang="nl-NL" sz="2800" dirty="0" err="1">
                <a:solidFill>
                  <a:srgbClr val="FF3300"/>
                </a:solidFill>
              </a:rPr>
              <a:t>Wrijvingskracht</a:t>
            </a:r>
            <a:r>
              <a:rPr lang="en-US" altLang="nl-NL" dirty="0">
                <a:solidFill>
                  <a:srgbClr val="FF3300"/>
                </a:solidFill>
              </a:rPr>
              <a:t> </a:t>
            </a:r>
            <a:r>
              <a:rPr lang="en-US" altLang="nl-NL" dirty="0" smtClean="0">
                <a:solidFill>
                  <a:srgbClr val="FF3300"/>
                </a:solidFill>
              </a:rPr>
              <a:t>4/5:</a:t>
            </a:r>
            <a:r>
              <a:rPr lang="en-US" altLang="nl-NL" dirty="0" smtClean="0">
                <a:solidFill>
                  <a:srgbClr val="FF0000"/>
                </a:solidFill>
              </a:rPr>
              <a:t> Een </a:t>
            </a:r>
            <a:r>
              <a:rPr lang="en-US" altLang="nl-NL" dirty="0">
                <a:solidFill>
                  <a:srgbClr val="FF0000"/>
                </a:solidFill>
              </a:rPr>
              <a:t>Audi </a:t>
            </a:r>
            <a:r>
              <a:rPr lang="en-US" altLang="nl-NL" dirty="0" err="1">
                <a:solidFill>
                  <a:srgbClr val="FF0000"/>
                </a:solidFill>
              </a:rPr>
              <a:t>rijdt</a:t>
            </a:r>
            <a:r>
              <a:rPr lang="en-US" altLang="nl-NL" dirty="0">
                <a:solidFill>
                  <a:srgbClr val="FF0000"/>
                </a:solidFill>
              </a:rPr>
              <a:t> </a:t>
            </a:r>
            <a:r>
              <a:rPr lang="en-US" altLang="nl-NL" dirty="0" err="1" smtClean="0">
                <a:solidFill>
                  <a:srgbClr val="FF0000"/>
                </a:solidFill>
              </a:rPr>
              <a:t>weg</a:t>
            </a:r>
            <a:r>
              <a:rPr lang="en-US" altLang="nl-NL" dirty="0" smtClean="0">
                <a:solidFill>
                  <a:srgbClr val="FF0000"/>
                </a:solidFill>
              </a:rPr>
              <a:t>.</a:t>
            </a:r>
            <a:endParaRPr lang="nl-NL" altLang="nl-NL" dirty="0">
              <a:solidFill>
                <a:srgbClr val="FF0000"/>
              </a:solidFill>
            </a:endParaRP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-20201" y="6096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topsnelheid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is 180 km/h = 50,0 m/s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-20201" y="1268412"/>
            <a:ext cx="26527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Dan is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53" name="Line 5"/>
          <p:cNvSpPr>
            <a:spLocks noChangeShapeType="1"/>
          </p:cNvSpPr>
          <p:nvPr/>
        </p:nvSpPr>
        <p:spPr bwMode="auto">
          <a:xfrm>
            <a:off x="1757363" y="3805444"/>
            <a:ext cx="6091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232459" name="Freeform 11"/>
          <p:cNvSpPr>
            <a:spLocks/>
          </p:cNvSpPr>
          <p:nvPr/>
        </p:nvSpPr>
        <p:spPr bwMode="auto">
          <a:xfrm>
            <a:off x="1752600" y="3795919"/>
            <a:ext cx="6019800" cy="2143125"/>
          </a:xfrm>
          <a:custGeom>
            <a:avLst/>
            <a:gdLst>
              <a:gd name="T0" fmla="*/ 3792 w 3792"/>
              <a:gd name="T1" fmla="*/ 6 h 1350"/>
              <a:gd name="T2" fmla="*/ 2736 w 3792"/>
              <a:gd name="T3" fmla="*/ 6 h 1350"/>
              <a:gd name="T4" fmla="*/ 1941 w 3792"/>
              <a:gd name="T5" fmla="*/ 43 h 1350"/>
              <a:gd name="T6" fmla="*/ 1296 w 3792"/>
              <a:gd name="T7" fmla="*/ 246 h 1350"/>
              <a:gd name="T8" fmla="*/ 528 w 3792"/>
              <a:gd name="T9" fmla="*/ 774 h 1350"/>
              <a:gd name="T10" fmla="*/ 0 w 3792"/>
              <a:gd name="T11" fmla="*/ 1350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92" h="1350">
                <a:moveTo>
                  <a:pt x="3792" y="6"/>
                </a:moveTo>
                <a:cubicBezTo>
                  <a:pt x="3408" y="2"/>
                  <a:pt x="3044" y="0"/>
                  <a:pt x="2736" y="6"/>
                </a:cubicBezTo>
                <a:cubicBezTo>
                  <a:pt x="2428" y="12"/>
                  <a:pt x="2181" y="3"/>
                  <a:pt x="1941" y="43"/>
                </a:cubicBezTo>
                <a:cubicBezTo>
                  <a:pt x="1701" y="83"/>
                  <a:pt x="1531" y="124"/>
                  <a:pt x="1296" y="246"/>
                </a:cubicBezTo>
                <a:cubicBezTo>
                  <a:pt x="1061" y="368"/>
                  <a:pt x="744" y="590"/>
                  <a:pt x="528" y="774"/>
                </a:cubicBezTo>
                <a:cubicBezTo>
                  <a:pt x="312" y="958"/>
                  <a:pt x="156" y="1154"/>
                  <a:pt x="0" y="135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-20201" y="1905109"/>
            <a:ext cx="701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topsnelheid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is v constant,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=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6710846" y="1905109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574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861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1148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0292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86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943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64" name="Line 16"/>
          <p:cNvSpPr>
            <a:spLocks noChangeShapeType="1"/>
          </p:cNvSpPr>
          <p:nvPr/>
        </p:nvSpPr>
        <p:spPr bwMode="auto">
          <a:xfrm>
            <a:off x="5638800" y="3793341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3098870" y="6102964"/>
            <a:ext cx="23402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6375470" y="6088676"/>
            <a:ext cx="23402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 = F</a:t>
            </a:r>
            <a:r>
              <a:rPr lang="en-US" altLang="nl-NL" sz="3200" baseline="-250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nl-NL" altLang="nl-NL" sz="32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67" name="Line 19"/>
          <p:cNvSpPr>
            <a:spLocks noChangeShapeType="1"/>
          </p:cNvSpPr>
          <p:nvPr/>
        </p:nvSpPr>
        <p:spPr bwMode="auto">
          <a:xfrm>
            <a:off x="1905000" y="6131107"/>
            <a:ext cx="3657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232468" name="Line 20"/>
          <p:cNvSpPr>
            <a:spLocks noChangeShapeType="1"/>
          </p:cNvSpPr>
          <p:nvPr/>
        </p:nvSpPr>
        <p:spPr bwMode="auto">
          <a:xfrm>
            <a:off x="5715000" y="6131107"/>
            <a:ext cx="297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2484438" y="1268413"/>
            <a:ext cx="33115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w,lucht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5087938" y="1268413"/>
            <a:ext cx="26527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5703191" y="762944"/>
            <a:ext cx="2912274" cy="1055608"/>
          </a:xfrm>
          <a:prstGeom prst="wedgeRoundRectCallout">
            <a:avLst>
              <a:gd name="adj1" fmla="val -14907"/>
              <a:gd name="adj2" fmla="val 22984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De auto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versnelt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baseline="-25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auto">
          <a:xfrm>
            <a:off x="1314450" y="914990"/>
            <a:ext cx="2606791" cy="1532334"/>
          </a:xfrm>
          <a:prstGeom prst="wedgeRoundRectCallout">
            <a:avLst>
              <a:gd name="adj1" fmla="val 33571"/>
              <a:gd name="adj2" fmla="val 17147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De auto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versnelt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nl-NL" altLang="nl-NL" sz="2800" baseline="-250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188289" y="63963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ctieknop: Verder of Volgende 2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847861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5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autoUpdateAnimBg="0"/>
      <p:bldP spid="232451" grpId="0" autoUpdateAnimBg="0"/>
      <p:bldP spid="232452" grpId="0" autoUpdateAnimBg="0"/>
      <p:bldP spid="232453" grpId="0" animBg="1"/>
      <p:bldP spid="232459" grpId="0" animBg="1"/>
      <p:bldP spid="232460" grpId="0" autoUpdateAnimBg="0"/>
      <p:bldP spid="232461" grpId="0" autoUpdateAnimBg="0"/>
      <p:bldP spid="232464" grpId="0" animBg="1"/>
      <p:bldP spid="232465" grpId="0" autoUpdateAnimBg="0"/>
      <p:bldP spid="232466" grpId="0" autoUpdateAnimBg="0"/>
      <p:bldP spid="232467" grpId="0" animBg="1"/>
      <p:bldP spid="232468" grpId="0" animBg="1"/>
      <p:bldP spid="232469" grpId="0" autoUpdateAnimBg="0"/>
      <p:bldP spid="232470" grpId="0" autoUpdateAnimBg="0"/>
      <p:bldP spid="21" grpId="0" animBg="1" autoUpdateAnimBg="0"/>
      <p:bldP spid="22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25909" y="5600954"/>
            <a:ext cx="6819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w,l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 1,3 . 2,0 . 0,30 . 28</a:t>
            </a:r>
            <a:r>
              <a:rPr lang="en-US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4" name="Rectangle 44"/>
          <p:cNvSpPr>
            <a:spLocks noChangeArrowheads="1"/>
          </p:cNvSpPr>
          <p:nvPr/>
        </p:nvSpPr>
        <p:spPr bwMode="auto">
          <a:xfrm>
            <a:off x="4026700" y="6181430"/>
            <a:ext cx="2825969" cy="66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3,6.10</a:t>
            </a:r>
            <a:r>
              <a:rPr lang="en-US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/4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7" name="Rectangle 47"/>
          <p:cNvSpPr>
            <a:spLocks noChangeArrowheads="1"/>
          </p:cNvSpPr>
          <p:nvPr/>
        </p:nvSpPr>
        <p:spPr bwMode="auto">
          <a:xfrm>
            <a:off x="2917199" y="5062656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100.10</a:t>
            </a:r>
            <a:r>
              <a:rPr lang="en-US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m/3600s =</a:t>
            </a:r>
            <a:endParaRPr lang="nl-NL" altLang="nl-NL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49"/>
          <p:cNvSpPr>
            <a:spLocks noChangeArrowheads="1"/>
          </p:cNvSpPr>
          <p:nvPr/>
        </p:nvSpPr>
        <p:spPr bwMode="auto">
          <a:xfrm>
            <a:off x="5783184" y="2175517"/>
            <a:ext cx="3231776" cy="1736646"/>
          </a:xfrm>
          <a:prstGeom prst="wedgeRoundRectCallout">
            <a:avLst>
              <a:gd name="adj1" fmla="val -51841"/>
              <a:gd name="adj2" fmla="val 1869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 2x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kleiner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w,lucht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4x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kleiner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4575" y="591681"/>
            <a:ext cx="91856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auto met een frontaal oppervlak van 2,0 m</a:t>
            </a:r>
            <a:r>
              <a:rPr lang="nl-NL" altLang="nl-NL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en een </a:t>
            </a:r>
            <a:r>
              <a:rPr lang="nl-NL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-waarde van 0,3 rijdt met 100 km/h.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429" y="11069"/>
            <a:ext cx="9223632" cy="523220"/>
          </a:xfrm>
        </p:spPr>
        <p:txBody>
          <a:bodyPr wrap="square" anchor="t" anchorCtr="0">
            <a:spAutoFit/>
          </a:bodyPr>
          <a:lstStyle/>
          <a:p>
            <a:pPr marL="838200" indent="-838200" algn="l"/>
            <a:r>
              <a:rPr lang="en-US" altLang="nl-NL" sz="2800" dirty="0" err="1">
                <a:solidFill>
                  <a:srgbClr val="FF3300"/>
                </a:solidFill>
              </a:rPr>
              <a:t>Wrijvingskracht</a:t>
            </a:r>
            <a:r>
              <a:rPr lang="en-US" altLang="nl-NL" sz="2800" dirty="0">
                <a:solidFill>
                  <a:srgbClr val="FF3300"/>
                </a:solidFill>
              </a:rPr>
              <a:t> </a:t>
            </a:r>
            <a:r>
              <a:rPr lang="en-US" altLang="nl-NL" sz="2800" dirty="0" smtClean="0">
                <a:solidFill>
                  <a:srgbClr val="FF3300"/>
                </a:solidFill>
              </a:rPr>
              <a:t>5/5: </a:t>
            </a:r>
            <a:r>
              <a:rPr lang="en-US" altLang="nl-NL" sz="2400" dirty="0" err="1">
                <a:solidFill>
                  <a:srgbClr val="FF3300"/>
                </a:solidFill>
              </a:rPr>
              <a:t>Luchtweerstand</a:t>
            </a:r>
            <a:r>
              <a:rPr lang="en-US" altLang="nl-NL" sz="2400" dirty="0">
                <a:solidFill>
                  <a:srgbClr val="FF3300"/>
                </a:solidFill>
              </a:rPr>
              <a:t> </a:t>
            </a:r>
            <a:r>
              <a:rPr lang="en-US" altLang="nl-NL" sz="2400" dirty="0" smtClean="0">
                <a:solidFill>
                  <a:srgbClr val="FF3300"/>
                </a:solidFill>
              </a:rPr>
              <a:t>van </a:t>
            </a:r>
            <a:r>
              <a:rPr lang="en-US" altLang="nl-NL" sz="2400" dirty="0" err="1" smtClean="0">
                <a:solidFill>
                  <a:srgbClr val="FF3300"/>
                </a:solidFill>
              </a:rPr>
              <a:t>een</a:t>
            </a:r>
            <a:r>
              <a:rPr lang="en-US" altLang="nl-NL" sz="2400" dirty="0" smtClean="0">
                <a:solidFill>
                  <a:srgbClr val="FF3300"/>
                </a:solidFill>
              </a:rPr>
              <a:t> auto. [</a:t>
            </a:r>
            <a:r>
              <a:rPr lang="en-US" altLang="nl-NL" sz="2400" dirty="0" err="1" smtClean="0">
                <a:solidFill>
                  <a:srgbClr val="FF3300"/>
                </a:solidFill>
              </a:rPr>
              <a:t>vwo</a:t>
            </a:r>
            <a:r>
              <a:rPr lang="en-US" altLang="nl-NL" sz="2400" dirty="0" smtClean="0">
                <a:solidFill>
                  <a:srgbClr val="FF3300"/>
                </a:solidFill>
              </a:rPr>
              <a:t>]</a:t>
            </a:r>
            <a:endParaRPr lang="en-US" altLang="nl-NL" sz="2400" dirty="0">
              <a:solidFill>
                <a:srgbClr val="FF3300"/>
              </a:solidFill>
            </a:endParaRP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81298" y="2808635"/>
            <a:ext cx="4887537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w,l</a:t>
            </a:r>
            <a:r>
              <a:rPr lang="en-US" altLang="nl-N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altLang="nl-N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altLang="nl-NL" sz="3200" i="1" dirty="0" smtClean="0">
                <a:latin typeface="Arial"/>
                <a:cs typeface="Arial"/>
              </a:rPr>
              <a:t>ρ</a:t>
            </a:r>
            <a:r>
              <a:rPr lang="en-US" altLang="nl-N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nl-NL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A.C</a:t>
            </a:r>
            <a:r>
              <a:rPr lang="en-US" altLang="nl-NL" sz="32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nl-NL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.v</a:t>
            </a:r>
            <a:r>
              <a:rPr lang="en-US" altLang="nl-NL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32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81298" y="3383472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altLang="nl-NL" sz="3200" i="1" dirty="0" smtClean="0">
                <a:latin typeface="Arial"/>
                <a:cs typeface="Arial"/>
              </a:rPr>
              <a:t>ρ</a:t>
            </a:r>
            <a:r>
              <a:rPr lang="en-US" altLang="nl-N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= 1,3 kg/m</a:t>
            </a:r>
            <a:r>
              <a:rPr lang="en-US" altLang="nl-NL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altLang="nl-NL" sz="32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81298" y="4530351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nl-NL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0,30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81298" y="3958309"/>
            <a:ext cx="5791200" cy="58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A = 2,0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2" name="Rectangle 42"/>
          <p:cNvSpPr>
            <a:spLocks noChangeArrowheads="1"/>
          </p:cNvSpPr>
          <p:nvPr/>
        </p:nvSpPr>
        <p:spPr bwMode="auto">
          <a:xfrm>
            <a:off x="6172200" y="5531759"/>
            <a:ext cx="2057400" cy="7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3,6.10</a:t>
            </a:r>
            <a:r>
              <a:rPr lang="en-US" altLang="nl-NL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3" name="Rectangle 43"/>
          <p:cNvSpPr>
            <a:spLocks noChangeArrowheads="1"/>
          </p:cNvSpPr>
          <p:nvPr/>
        </p:nvSpPr>
        <p:spPr bwMode="auto">
          <a:xfrm>
            <a:off x="25909" y="6220410"/>
            <a:ext cx="502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50 km/h is F</a:t>
            </a:r>
            <a:r>
              <a:rPr lang="en-US" altLang="nl-NL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5" name="Rectangle 45"/>
          <p:cNvSpPr>
            <a:spLocks noChangeArrowheads="1"/>
          </p:cNvSpPr>
          <p:nvPr/>
        </p:nvSpPr>
        <p:spPr bwMode="auto">
          <a:xfrm>
            <a:off x="6111424" y="6181430"/>
            <a:ext cx="2427285" cy="66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0,90.10</a:t>
            </a:r>
            <a:r>
              <a:rPr lang="en-US" altLang="nl-NL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N)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6" name="Rectangle 46"/>
          <p:cNvSpPr>
            <a:spLocks noChangeArrowheads="1"/>
          </p:cNvSpPr>
          <p:nvPr/>
        </p:nvSpPr>
        <p:spPr bwMode="auto">
          <a:xfrm>
            <a:off x="81298" y="5036969"/>
            <a:ext cx="358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 = 100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km/h =</a:t>
            </a:r>
            <a:endParaRPr lang="nl-NL" altLang="nl-NL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8" name="Rectangle 48"/>
          <p:cNvSpPr>
            <a:spLocks noChangeArrowheads="1"/>
          </p:cNvSpPr>
          <p:nvPr/>
        </p:nvSpPr>
        <p:spPr bwMode="auto">
          <a:xfrm>
            <a:off x="6309105" y="5062656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28,0 m/s</a:t>
            </a:r>
            <a:endParaRPr lang="nl-NL" altLang="nl-NL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81298" y="2233798"/>
            <a:ext cx="34832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altLang="nl-N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81298" y="1658961"/>
            <a:ext cx="58244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Bereken zijn luchtweerstand.</a:t>
            </a:r>
            <a:endParaRPr lang="nl-NL" altLang="nl-N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-75660" y="648974"/>
            <a:ext cx="9297525" cy="640364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nl-NL" sz="3200" dirty="0" smtClean="0"/>
              <a:t>Alleen voor vwo</a:t>
            </a:r>
            <a:endParaRPr lang="nl-NL" sz="3200" dirty="0"/>
          </a:p>
        </p:txBody>
      </p:sp>
      <p:sp>
        <p:nvSpPr>
          <p:cNvPr id="2" name="Rechthoek 1"/>
          <p:cNvSpPr/>
          <p:nvPr/>
        </p:nvSpPr>
        <p:spPr>
          <a:xfrm>
            <a:off x="8188289" y="63963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ctieknop: Verder of Volgende 2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211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/>
      <p:bldP spid="112684" grpId="0" autoUpdateAnimBg="0"/>
      <p:bldP spid="112687" grpId="0"/>
      <p:bldP spid="16" grpId="0" animBg="1"/>
      <p:bldP spid="20" grpId="0"/>
      <p:bldP spid="112642" grpId="0" autoUpdateAnimBg="0"/>
      <p:bldP spid="112644" grpId="0"/>
      <p:bldP spid="112645" grpId="0"/>
      <p:bldP spid="112646" grpId="0"/>
      <p:bldP spid="112649" grpId="0"/>
      <p:bldP spid="112682" grpId="0"/>
      <p:bldP spid="112683" grpId="0"/>
      <p:bldP spid="112685" grpId="0"/>
      <p:bldP spid="112686" grpId="0"/>
      <p:bldP spid="112688" grpId="0"/>
      <p:bldP spid="17" grpId="0"/>
      <p:bldP spid="28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-32326" y="188982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 F</a:t>
            </a:r>
            <a:r>
              <a:rPr lang="en-US" altLang="nl-NL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35A3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9428" name="Group 52"/>
          <p:cNvGrpSpPr>
            <a:grpSpLocks/>
          </p:cNvGrpSpPr>
          <p:nvPr/>
        </p:nvGrpSpPr>
        <p:grpSpPr bwMode="auto">
          <a:xfrm>
            <a:off x="827088" y="4695827"/>
            <a:ext cx="6553200" cy="1358901"/>
            <a:chOff x="521" y="2958"/>
            <a:chExt cx="4128" cy="856"/>
          </a:xfrm>
        </p:grpSpPr>
        <p:sp>
          <p:nvSpPr>
            <p:cNvPr id="229399" name="AutoShape 23"/>
            <p:cNvSpPr>
              <a:spLocks noChangeArrowheads="1"/>
            </p:cNvSpPr>
            <p:nvPr/>
          </p:nvSpPr>
          <p:spPr bwMode="auto">
            <a:xfrm>
              <a:off x="2562" y="2958"/>
              <a:ext cx="2087" cy="837"/>
            </a:xfrm>
            <a:prstGeom prst="wedgeRoundRectCallout">
              <a:avLst>
                <a:gd name="adj1" fmla="val -30364"/>
                <a:gd name="adj2" fmla="val -147347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Kracht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van de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magneet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op de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spijker</a:t>
              </a:r>
              <a:endPara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400" name="AutoShape 24"/>
            <p:cNvSpPr>
              <a:spLocks noChangeArrowheads="1"/>
            </p:cNvSpPr>
            <p:nvPr/>
          </p:nvSpPr>
          <p:spPr bwMode="auto">
            <a:xfrm>
              <a:off x="521" y="2977"/>
              <a:ext cx="1814" cy="837"/>
            </a:xfrm>
            <a:prstGeom prst="wedgeRoundRectCallout">
              <a:avLst>
                <a:gd name="adj1" fmla="val -14056"/>
                <a:gd name="adj2" fmla="val -138657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Kracht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van de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spijker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op de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magneet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9424" name="Group 48"/>
          <p:cNvGrpSpPr>
            <a:grpSpLocks/>
          </p:cNvGrpSpPr>
          <p:nvPr/>
        </p:nvGrpSpPr>
        <p:grpSpPr bwMode="auto">
          <a:xfrm>
            <a:off x="107950" y="3081892"/>
            <a:ext cx="5400675" cy="392113"/>
            <a:chOff x="68" y="1860"/>
            <a:chExt cx="3402" cy="247"/>
          </a:xfrm>
        </p:grpSpPr>
        <p:grpSp>
          <p:nvGrpSpPr>
            <p:cNvPr id="229409" name="Group 33"/>
            <p:cNvGrpSpPr>
              <a:grpSpLocks/>
            </p:cNvGrpSpPr>
            <p:nvPr/>
          </p:nvGrpSpPr>
          <p:grpSpPr bwMode="auto">
            <a:xfrm>
              <a:off x="68" y="1879"/>
              <a:ext cx="1361" cy="228"/>
              <a:chOff x="68" y="1879"/>
              <a:chExt cx="1361" cy="228"/>
            </a:xfrm>
          </p:grpSpPr>
          <p:sp>
            <p:nvSpPr>
              <p:cNvPr id="229401" name="Rectangle 25"/>
              <p:cNvSpPr>
                <a:spLocks noChangeArrowheads="1"/>
              </p:cNvSpPr>
              <p:nvPr/>
            </p:nvSpPr>
            <p:spPr bwMode="auto">
              <a:xfrm>
                <a:off x="748" y="1879"/>
                <a:ext cx="681" cy="227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402" name="Rectangle 26"/>
              <p:cNvSpPr>
                <a:spLocks noChangeArrowheads="1"/>
              </p:cNvSpPr>
              <p:nvPr/>
            </p:nvSpPr>
            <p:spPr bwMode="auto">
              <a:xfrm>
                <a:off x="68" y="1880"/>
                <a:ext cx="681" cy="22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9406" name="Group 30"/>
            <p:cNvGrpSpPr>
              <a:grpSpLocks/>
            </p:cNvGrpSpPr>
            <p:nvPr/>
          </p:nvGrpSpPr>
          <p:grpSpPr bwMode="auto">
            <a:xfrm>
              <a:off x="2835" y="1860"/>
              <a:ext cx="635" cy="227"/>
              <a:chOff x="2109" y="1860"/>
              <a:chExt cx="635" cy="227"/>
            </a:xfrm>
          </p:grpSpPr>
          <p:sp>
            <p:nvSpPr>
              <p:cNvPr id="229404" name="Line 28"/>
              <p:cNvSpPr>
                <a:spLocks noChangeShapeType="1"/>
              </p:cNvSpPr>
              <p:nvPr/>
            </p:nvSpPr>
            <p:spPr bwMode="auto">
              <a:xfrm>
                <a:off x="2109" y="1979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405" name="Line 29"/>
              <p:cNvSpPr>
                <a:spLocks noChangeShapeType="1"/>
              </p:cNvSpPr>
              <p:nvPr/>
            </p:nvSpPr>
            <p:spPr bwMode="auto">
              <a:xfrm>
                <a:off x="2109" y="1860"/>
                <a:ext cx="0" cy="2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9416" name="Group 40"/>
          <p:cNvGrpSpPr>
            <a:grpSpLocks/>
          </p:cNvGrpSpPr>
          <p:nvPr/>
        </p:nvGrpSpPr>
        <p:grpSpPr bwMode="auto">
          <a:xfrm>
            <a:off x="1692275" y="4868863"/>
            <a:ext cx="1008063" cy="792162"/>
            <a:chOff x="1066" y="3067"/>
            <a:chExt cx="635" cy="499"/>
          </a:xfrm>
        </p:grpSpPr>
        <p:sp>
          <p:nvSpPr>
            <p:cNvPr id="229414" name="Freeform 38" descr="Gestippeld raster"/>
            <p:cNvSpPr>
              <a:spLocks/>
            </p:cNvSpPr>
            <p:nvPr/>
          </p:nvSpPr>
          <p:spPr bwMode="auto">
            <a:xfrm>
              <a:off x="1066" y="3067"/>
              <a:ext cx="635" cy="499"/>
            </a:xfrm>
            <a:custGeom>
              <a:avLst/>
              <a:gdLst>
                <a:gd name="T0" fmla="*/ 0 w 1134"/>
                <a:gd name="T1" fmla="*/ 0 h 771"/>
                <a:gd name="T2" fmla="*/ 1134 w 1134"/>
                <a:gd name="T3" fmla="*/ 454 h 771"/>
                <a:gd name="T4" fmla="*/ 0 w 1134"/>
                <a:gd name="T5" fmla="*/ 771 h 771"/>
                <a:gd name="T6" fmla="*/ 0 w 1134"/>
                <a:gd name="T7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4" h="771">
                  <a:moveTo>
                    <a:pt x="0" y="0"/>
                  </a:moveTo>
                  <a:lnTo>
                    <a:pt x="1134" y="454"/>
                  </a:lnTo>
                  <a:lnTo>
                    <a:pt x="0" y="771"/>
                  </a:lnTo>
                  <a:lnTo>
                    <a:pt x="0" y="0"/>
                  </a:lnTo>
                  <a:close/>
                </a:path>
              </a:pathLst>
            </a:custGeom>
            <a:pattFill prst="dotGrid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229415" name="AutoShape 39"/>
            <p:cNvSpPr>
              <a:spLocks noChangeArrowheads="1"/>
            </p:cNvSpPr>
            <p:nvPr/>
          </p:nvSpPr>
          <p:spPr bwMode="auto">
            <a:xfrm flipH="1">
              <a:off x="1519" y="3258"/>
              <a:ext cx="182" cy="181"/>
            </a:xfrm>
            <a:prstGeom prst="moon">
              <a:avLst>
                <a:gd name="adj" fmla="val 875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sp>
        <p:nvSpPr>
          <p:cNvPr id="229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 smtClean="0">
                <a:solidFill>
                  <a:srgbClr val="FF0000"/>
                </a:solidFill>
              </a:rPr>
              <a:t>Derde</a:t>
            </a:r>
            <a:r>
              <a:rPr lang="en-US" altLang="nl-NL" sz="2800" dirty="0" smtClean="0">
                <a:solidFill>
                  <a:srgbClr val="FF0000"/>
                </a:solidFill>
              </a:rPr>
              <a:t> </a:t>
            </a:r>
            <a:r>
              <a:rPr lang="en-US" altLang="nl-NL" sz="2800" dirty="0">
                <a:solidFill>
                  <a:srgbClr val="FF0000"/>
                </a:solidFill>
              </a:rPr>
              <a:t>wet van </a:t>
            </a:r>
            <a:r>
              <a:rPr lang="en-US" altLang="nl-NL" sz="2800" dirty="0" smtClean="0">
                <a:solidFill>
                  <a:srgbClr val="FF0000"/>
                </a:solidFill>
              </a:rPr>
              <a:t>Newton 1/6: </a:t>
            </a:r>
            <a:r>
              <a:rPr lang="en-US" altLang="nl-NL" sz="2400" dirty="0" err="1" smtClean="0">
                <a:solidFill>
                  <a:srgbClr val="FF0000"/>
                </a:solidFill>
              </a:rPr>
              <a:t>Actiekracht</a:t>
            </a:r>
            <a:r>
              <a:rPr lang="en-US" altLang="nl-NL" sz="2400" dirty="0" smtClean="0">
                <a:solidFill>
                  <a:srgbClr val="FF0000"/>
                </a:solidFill>
              </a:rPr>
              <a:t> </a:t>
            </a:r>
            <a:r>
              <a:rPr lang="en-US" altLang="nl-NL" sz="2400" dirty="0">
                <a:solidFill>
                  <a:srgbClr val="FF0000"/>
                </a:solidFill>
              </a:rPr>
              <a:t>= - </a:t>
            </a:r>
            <a:r>
              <a:rPr lang="en-US" altLang="nl-NL" sz="2400" dirty="0" err="1" smtClean="0">
                <a:solidFill>
                  <a:srgbClr val="FF0000"/>
                </a:solidFill>
              </a:rPr>
              <a:t>reactiekracht</a:t>
            </a:r>
            <a:r>
              <a:rPr lang="en-US" altLang="nl-NL" sz="2400" dirty="0" smtClean="0">
                <a:solidFill>
                  <a:srgbClr val="FF0000"/>
                </a:solidFill>
              </a:rPr>
              <a:t>.</a:t>
            </a:r>
            <a:endParaRPr lang="nl-NL" altLang="nl-NL" sz="2400" dirty="0">
              <a:solidFill>
                <a:srgbClr val="FF0000"/>
              </a:solidFill>
            </a:endParaRP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0" y="50482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uitoefent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oefent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B op A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even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grootte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tegengesteld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3393" y="2541910"/>
            <a:ext cx="90360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Vb. 1: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Magneet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spijker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3393" y="4005263"/>
            <a:ext cx="9072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Vb. 2: Racket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shuttle: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407" name="Line 31"/>
          <p:cNvSpPr>
            <a:spLocks noChangeShapeType="1"/>
          </p:cNvSpPr>
          <p:nvPr/>
        </p:nvSpPr>
        <p:spPr bwMode="auto">
          <a:xfrm flipH="1">
            <a:off x="3851275" y="3273844"/>
            <a:ext cx="11525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229408" name="Line 32"/>
          <p:cNvSpPr>
            <a:spLocks noChangeShapeType="1"/>
          </p:cNvSpPr>
          <p:nvPr/>
        </p:nvSpPr>
        <p:spPr bwMode="auto">
          <a:xfrm>
            <a:off x="1187450" y="3289610"/>
            <a:ext cx="11525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grpSp>
        <p:nvGrpSpPr>
          <p:cNvPr id="229429" name="Group 53"/>
          <p:cNvGrpSpPr>
            <a:grpSpLocks/>
          </p:cNvGrpSpPr>
          <p:nvPr/>
        </p:nvGrpSpPr>
        <p:grpSpPr bwMode="auto">
          <a:xfrm>
            <a:off x="1689100" y="5156200"/>
            <a:ext cx="2078038" cy="288925"/>
            <a:chOff x="1064" y="3248"/>
            <a:chExt cx="1309" cy="182"/>
          </a:xfrm>
        </p:grpSpPr>
        <p:sp>
          <p:nvSpPr>
            <p:cNvPr id="229410" name="Freeform 34"/>
            <p:cNvSpPr>
              <a:spLocks/>
            </p:cNvSpPr>
            <p:nvPr/>
          </p:nvSpPr>
          <p:spPr bwMode="auto">
            <a:xfrm>
              <a:off x="2263" y="3248"/>
              <a:ext cx="110" cy="173"/>
            </a:xfrm>
            <a:custGeom>
              <a:avLst/>
              <a:gdLst>
                <a:gd name="T0" fmla="*/ 0 w 110"/>
                <a:gd name="T1" fmla="*/ 11 h 173"/>
                <a:gd name="T2" fmla="*/ 55 w 110"/>
                <a:gd name="T3" fmla="*/ 173 h 173"/>
                <a:gd name="T4" fmla="*/ 110 w 11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73">
                  <a:moveTo>
                    <a:pt x="0" y="11"/>
                  </a:moveTo>
                  <a:lnTo>
                    <a:pt x="55" y="173"/>
                  </a:lnTo>
                  <a:lnTo>
                    <a:pt x="110" y="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229411" name="Freeform 35"/>
            <p:cNvSpPr>
              <a:spLocks/>
            </p:cNvSpPr>
            <p:nvPr/>
          </p:nvSpPr>
          <p:spPr bwMode="auto">
            <a:xfrm>
              <a:off x="1064" y="3257"/>
              <a:ext cx="110" cy="173"/>
            </a:xfrm>
            <a:custGeom>
              <a:avLst/>
              <a:gdLst>
                <a:gd name="T0" fmla="*/ 0 w 110"/>
                <a:gd name="T1" fmla="*/ 11 h 173"/>
                <a:gd name="T2" fmla="*/ 55 w 110"/>
                <a:gd name="T3" fmla="*/ 173 h 173"/>
                <a:gd name="T4" fmla="*/ 110 w 11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73">
                  <a:moveTo>
                    <a:pt x="0" y="11"/>
                  </a:moveTo>
                  <a:lnTo>
                    <a:pt x="55" y="173"/>
                  </a:lnTo>
                  <a:lnTo>
                    <a:pt x="110" y="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941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364940"/>
              </p:ext>
            </p:extLst>
          </p:nvPr>
        </p:nvGraphicFramePr>
        <p:xfrm>
          <a:off x="6845960" y="4292600"/>
          <a:ext cx="1641475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Photo Editor-foto" r:id="rId3" imgW="724001" imgH="952633" progId="MSPhotoEd.3">
                  <p:embed/>
                </p:oleObj>
              </mc:Choice>
              <mc:Fallback>
                <p:oleObj name="Photo Editor-foto" r:id="rId3" imgW="724001" imgH="9526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960" y="4292600"/>
                        <a:ext cx="1641475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9419" name="Group 43"/>
          <p:cNvGrpSpPr>
            <a:grpSpLocks/>
          </p:cNvGrpSpPr>
          <p:nvPr/>
        </p:nvGrpSpPr>
        <p:grpSpPr bwMode="auto">
          <a:xfrm>
            <a:off x="2728913" y="4652963"/>
            <a:ext cx="142875" cy="2205037"/>
            <a:chOff x="1719" y="2931"/>
            <a:chExt cx="90" cy="1389"/>
          </a:xfrm>
        </p:grpSpPr>
        <p:sp>
          <p:nvSpPr>
            <p:cNvPr id="229417" name="Rectangle 41" descr="Donker verticaal"/>
            <p:cNvSpPr>
              <a:spLocks noChangeArrowheads="1"/>
            </p:cNvSpPr>
            <p:nvPr/>
          </p:nvSpPr>
          <p:spPr bwMode="auto">
            <a:xfrm>
              <a:off x="1719" y="2931"/>
              <a:ext cx="90" cy="998"/>
            </a:xfrm>
            <a:prstGeom prst="rect">
              <a:avLst/>
            </a:prstGeom>
            <a:pattFill prst="dk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229418" name="Line 42"/>
            <p:cNvSpPr>
              <a:spLocks noChangeShapeType="1"/>
            </p:cNvSpPr>
            <p:nvPr/>
          </p:nvSpPr>
          <p:spPr bwMode="auto">
            <a:xfrm>
              <a:off x="1764" y="3929"/>
              <a:ext cx="0" cy="39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sp>
        <p:nvSpPr>
          <p:cNvPr id="229420" name="Line 44"/>
          <p:cNvSpPr>
            <a:spLocks noChangeShapeType="1"/>
          </p:cNvSpPr>
          <p:nvPr/>
        </p:nvSpPr>
        <p:spPr bwMode="auto">
          <a:xfrm flipH="1">
            <a:off x="884238" y="5300663"/>
            <a:ext cx="18002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229421" name="Line 45"/>
          <p:cNvSpPr>
            <a:spLocks noChangeShapeType="1"/>
          </p:cNvSpPr>
          <p:nvPr/>
        </p:nvSpPr>
        <p:spPr bwMode="auto">
          <a:xfrm>
            <a:off x="2743200" y="5300663"/>
            <a:ext cx="18002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grpSp>
        <p:nvGrpSpPr>
          <p:cNvPr id="229427" name="Group 51"/>
          <p:cNvGrpSpPr>
            <a:grpSpLocks/>
          </p:cNvGrpSpPr>
          <p:nvPr/>
        </p:nvGrpSpPr>
        <p:grpSpPr bwMode="auto">
          <a:xfrm>
            <a:off x="1763713" y="3145147"/>
            <a:ext cx="2592387" cy="288925"/>
            <a:chOff x="1111" y="1888"/>
            <a:chExt cx="1633" cy="182"/>
          </a:xfrm>
        </p:grpSpPr>
        <p:sp>
          <p:nvSpPr>
            <p:cNvPr id="229425" name="Freeform 49"/>
            <p:cNvSpPr>
              <a:spLocks/>
            </p:cNvSpPr>
            <p:nvPr/>
          </p:nvSpPr>
          <p:spPr bwMode="auto">
            <a:xfrm>
              <a:off x="2634" y="1888"/>
              <a:ext cx="110" cy="173"/>
            </a:xfrm>
            <a:custGeom>
              <a:avLst/>
              <a:gdLst>
                <a:gd name="T0" fmla="*/ 0 w 110"/>
                <a:gd name="T1" fmla="*/ 11 h 173"/>
                <a:gd name="T2" fmla="*/ 55 w 110"/>
                <a:gd name="T3" fmla="*/ 173 h 173"/>
                <a:gd name="T4" fmla="*/ 110 w 11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73">
                  <a:moveTo>
                    <a:pt x="0" y="11"/>
                  </a:moveTo>
                  <a:lnTo>
                    <a:pt x="55" y="173"/>
                  </a:lnTo>
                  <a:lnTo>
                    <a:pt x="110" y="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229426" name="Freeform 50"/>
            <p:cNvSpPr>
              <a:spLocks/>
            </p:cNvSpPr>
            <p:nvPr/>
          </p:nvSpPr>
          <p:spPr bwMode="auto">
            <a:xfrm>
              <a:off x="1111" y="1897"/>
              <a:ext cx="110" cy="173"/>
            </a:xfrm>
            <a:custGeom>
              <a:avLst/>
              <a:gdLst>
                <a:gd name="T0" fmla="*/ 0 w 110"/>
                <a:gd name="T1" fmla="*/ 11 h 173"/>
                <a:gd name="T2" fmla="*/ 55 w 110"/>
                <a:gd name="T3" fmla="*/ 173 h 173"/>
                <a:gd name="T4" fmla="*/ 110 w 11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73">
                  <a:moveTo>
                    <a:pt x="0" y="11"/>
                  </a:moveTo>
                  <a:lnTo>
                    <a:pt x="55" y="173"/>
                  </a:lnTo>
                  <a:lnTo>
                    <a:pt x="110" y="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89080" y="2485975"/>
            <a:ext cx="306034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(de kracht die A op B uitoefent) = -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(de kracht die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uitoefent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9430" name="Group 54"/>
          <p:cNvGrpSpPr>
            <a:grpSpLocks/>
          </p:cNvGrpSpPr>
          <p:nvPr/>
        </p:nvGrpSpPr>
        <p:grpSpPr bwMode="auto">
          <a:xfrm>
            <a:off x="1619250" y="1364079"/>
            <a:ext cx="7308850" cy="919163"/>
            <a:chOff x="1156" y="2488"/>
            <a:chExt cx="4400" cy="579"/>
          </a:xfrm>
        </p:grpSpPr>
        <p:sp>
          <p:nvSpPr>
            <p:cNvPr id="229422" name="AutoShape 46"/>
            <p:cNvSpPr>
              <a:spLocks noChangeArrowheads="1"/>
            </p:cNvSpPr>
            <p:nvPr/>
          </p:nvSpPr>
          <p:spPr bwMode="auto">
            <a:xfrm>
              <a:off x="3515" y="2488"/>
              <a:ext cx="2041" cy="579"/>
            </a:xfrm>
            <a:prstGeom prst="wedgeRoundRectCallout">
              <a:avLst>
                <a:gd name="adj1" fmla="val -104338"/>
                <a:gd name="adj2" fmla="val 367821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Kracht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van shuttle op racket</a:t>
              </a:r>
              <a:endPara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423" name="AutoShape 47"/>
            <p:cNvSpPr>
              <a:spLocks noChangeArrowheads="1"/>
            </p:cNvSpPr>
            <p:nvPr/>
          </p:nvSpPr>
          <p:spPr bwMode="auto">
            <a:xfrm>
              <a:off x="1156" y="2488"/>
              <a:ext cx="2132" cy="579"/>
            </a:xfrm>
            <a:prstGeom prst="wedgeRoundRectCallout">
              <a:avLst>
                <a:gd name="adj1" fmla="val -59792"/>
                <a:gd name="adj2" fmla="val 375036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Kracht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van racket op </a:t>
              </a: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shuttle.</a:t>
              </a:r>
              <a:endPara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9431" name="AutoShape 55"/>
          <p:cNvSpPr>
            <a:spLocks noChangeArrowheads="1"/>
          </p:cNvSpPr>
          <p:nvPr/>
        </p:nvSpPr>
        <p:spPr bwMode="auto">
          <a:xfrm>
            <a:off x="4391980" y="2626727"/>
            <a:ext cx="3455988" cy="2962513"/>
          </a:xfrm>
          <a:prstGeom prst="wedgeRoundRectCallout">
            <a:avLst>
              <a:gd name="adj1" fmla="val -91159"/>
              <a:gd name="adj2" fmla="val 3722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Kracht (van bijv. 1 N) heeft op shuttle grote invloed maar kracht van 1 N op de racket heeft nauwelijks invloed! Denk aan a = F</a:t>
            </a:r>
            <a:r>
              <a: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-63515" y="535750"/>
            <a:ext cx="9297525" cy="640364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nl-NL" sz="3200" dirty="0" smtClean="0"/>
              <a:t>Alleen voor vwo</a:t>
            </a:r>
            <a:endParaRPr lang="nl-NL" sz="3200" dirty="0"/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8101013" y="6399330"/>
            <a:ext cx="1042987" cy="45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ctieknop: Verder of Volgende 4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665417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2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9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2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9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29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229379" grpId="0" autoUpdateAnimBg="0"/>
      <p:bldP spid="229380" grpId="0" autoUpdateAnimBg="0"/>
      <p:bldP spid="229383" grpId="0" autoUpdateAnimBg="0"/>
      <p:bldP spid="229385" grpId="0" autoUpdateAnimBg="0"/>
      <p:bldP spid="229407" grpId="0" animBg="1"/>
      <p:bldP spid="229408" grpId="0" animBg="1"/>
      <p:bldP spid="229420" grpId="0" animBg="1"/>
      <p:bldP spid="229421" grpId="0" animBg="1"/>
      <p:bldP spid="3" grpId="0" animBg="1"/>
      <p:bldP spid="229431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55" y="527050"/>
            <a:ext cx="3639130" cy="5612020"/>
          </a:xfrm>
          <a:prstGeom prst="rect">
            <a:avLst/>
          </a:prstGeom>
        </p:spPr>
      </p:pic>
      <p:grpSp>
        <p:nvGrpSpPr>
          <p:cNvPr id="233487" name="Group 15"/>
          <p:cNvGrpSpPr>
            <a:grpSpLocks/>
          </p:cNvGrpSpPr>
          <p:nvPr/>
        </p:nvGrpSpPr>
        <p:grpSpPr bwMode="auto">
          <a:xfrm rot="-1440000">
            <a:off x="3386164" y="5749553"/>
            <a:ext cx="3606800" cy="1588"/>
            <a:chOff x="2354" y="3848"/>
            <a:chExt cx="2272" cy="1"/>
          </a:xfrm>
        </p:grpSpPr>
        <p:sp>
          <p:nvSpPr>
            <p:cNvPr id="233477" name="Line 5"/>
            <p:cNvSpPr>
              <a:spLocks noChangeShapeType="1"/>
            </p:cNvSpPr>
            <p:nvPr/>
          </p:nvSpPr>
          <p:spPr bwMode="auto">
            <a:xfrm flipH="1">
              <a:off x="2354" y="3849"/>
              <a:ext cx="113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233478" name="Line 6"/>
            <p:cNvSpPr>
              <a:spLocks noChangeShapeType="1"/>
            </p:cNvSpPr>
            <p:nvPr/>
          </p:nvSpPr>
          <p:spPr bwMode="auto">
            <a:xfrm>
              <a:off x="3492" y="3848"/>
              <a:ext cx="113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233482" name="Group 10"/>
          <p:cNvGrpSpPr>
            <a:grpSpLocks/>
          </p:cNvGrpSpPr>
          <p:nvPr/>
        </p:nvGrpSpPr>
        <p:grpSpPr bwMode="auto">
          <a:xfrm rot="20100000">
            <a:off x="4402309" y="5527916"/>
            <a:ext cx="1864236" cy="321135"/>
            <a:chOff x="2906" y="3704"/>
            <a:chExt cx="1119" cy="186"/>
          </a:xfrm>
        </p:grpSpPr>
        <p:sp>
          <p:nvSpPr>
            <p:cNvPr id="233483" name="Freeform 11"/>
            <p:cNvSpPr>
              <a:spLocks/>
            </p:cNvSpPr>
            <p:nvPr/>
          </p:nvSpPr>
          <p:spPr bwMode="auto">
            <a:xfrm>
              <a:off x="2906" y="3704"/>
              <a:ext cx="110" cy="173"/>
            </a:xfrm>
            <a:custGeom>
              <a:avLst/>
              <a:gdLst>
                <a:gd name="T0" fmla="*/ 0 w 110"/>
                <a:gd name="T1" fmla="*/ 11 h 173"/>
                <a:gd name="T2" fmla="*/ 55 w 110"/>
                <a:gd name="T3" fmla="*/ 173 h 173"/>
                <a:gd name="T4" fmla="*/ 110 w 11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73">
                  <a:moveTo>
                    <a:pt x="0" y="11"/>
                  </a:moveTo>
                  <a:lnTo>
                    <a:pt x="55" y="173"/>
                  </a:lnTo>
                  <a:lnTo>
                    <a:pt x="11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233484" name="Freeform 12"/>
            <p:cNvSpPr>
              <a:spLocks/>
            </p:cNvSpPr>
            <p:nvPr/>
          </p:nvSpPr>
          <p:spPr bwMode="auto">
            <a:xfrm>
              <a:off x="3915" y="3717"/>
              <a:ext cx="110" cy="173"/>
            </a:xfrm>
            <a:custGeom>
              <a:avLst/>
              <a:gdLst>
                <a:gd name="T0" fmla="*/ 0 w 110"/>
                <a:gd name="T1" fmla="*/ 11 h 173"/>
                <a:gd name="T2" fmla="*/ 55 w 110"/>
                <a:gd name="T3" fmla="*/ 173 h 173"/>
                <a:gd name="T4" fmla="*/ 110 w 11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73">
                  <a:moveTo>
                    <a:pt x="0" y="11"/>
                  </a:moveTo>
                  <a:lnTo>
                    <a:pt x="55" y="173"/>
                  </a:lnTo>
                  <a:lnTo>
                    <a:pt x="110" y="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sp>
        <p:nvSpPr>
          <p:cNvPr id="233485" name="AutoShape 13"/>
          <p:cNvSpPr>
            <a:spLocks noChangeArrowheads="1"/>
          </p:cNvSpPr>
          <p:nvPr/>
        </p:nvSpPr>
        <p:spPr bwMode="auto">
          <a:xfrm>
            <a:off x="235232" y="2464737"/>
            <a:ext cx="2282825" cy="1736646"/>
          </a:xfrm>
          <a:prstGeom prst="wedgeRoundRectCallout">
            <a:avLst>
              <a:gd name="adj1" fmla="val 118432"/>
              <a:gd name="adj2" fmla="val 15356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Als je loopt duwt de grond je dus “naar voren”!</a:t>
            </a:r>
          </a:p>
        </p:txBody>
      </p:sp>
      <p:sp>
        <p:nvSpPr>
          <p:cNvPr id="233486" name="AutoShape 14"/>
          <p:cNvSpPr>
            <a:spLocks noChangeArrowheads="1"/>
          </p:cNvSpPr>
          <p:nvPr/>
        </p:nvSpPr>
        <p:spPr bwMode="auto">
          <a:xfrm>
            <a:off x="6299200" y="35017"/>
            <a:ext cx="2736850" cy="4041934"/>
          </a:xfrm>
          <a:prstGeom prst="wedgeRoundRectCallout">
            <a:avLst>
              <a:gd name="adj1" fmla="val -45171"/>
              <a:gd name="adj2" fmla="val 7318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Door deze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kracht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gaat de grond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meestal niet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merkbaar naar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achteren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tenzij je op losse steenslag loopt, dan gaat deze wel naar achteren.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376645" y="4323554"/>
            <a:ext cx="7369023" cy="2457365"/>
            <a:chOff x="1376645" y="4323554"/>
            <a:chExt cx="7369023" cy="2457365"/>
          </a:xfrm>
        </p:grpSpPr>
        <p:sp>
          <p:nvSpPr>
            <p:cNvPr id="6" name="Tekstvak 5"/>
            <p:cNvSpPr txBox="1"/>
            <p:nvPr/>
          </p:nvSpPr>
          <p:spPr>
            <a:xfrm>
              <a:off x="6846903" y="4323554"/>
              <a:ext cx="1898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Kracht van de schoen op de grond</a:t>
              </a:r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1376645" y="5580590"/>
              <a:ext cx="1898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Kracht van de grond op de schoen</a:t>
              </a:r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kstvak 7"/>
          <p:cNvSpPr txBox="1"/>
          <p:nvPr/>
        </p:nvSpPr>
        <p:spPr>
          <a:xfrm>
            <a:off x="5277842" y="5794963"/>
            <a:ext cx="166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Hassan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 bwMode="auto">
          <a:xfrm>
            <a:off x="-18510" y="1104655"/>
            <a:ext cx="9144000" cy="47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endParaRPr lang="nl-NL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4776" y="-38345"/>
            <a:ext cx="9248775" cy="565395"/>
          </a:xfrm>
        </p:spPr>
        <p:txBody>
          <a:bodyPr anchor="t" anchorCtr="0"/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</a:rPr>
              <a:t>Derde</a:t>
            </a:r>
            <a:r>
              <a:rPr lang="en-US" altLang="nl-NL" sz="2800" dirty="0">
                <a:solidFill>
                  <a:srgbClr val="FF0000"/>
                </a:solidFill>
              </a:rPr>
              <a:t> wet van Newton </a:t>
            </a:r>
            <a:r>
              <a:rPr lang="en-US" altLang="nl-NL" sz="2800" dirty="0" smtClean="0">
                <a:solidFill>
                  <a:srgbClr val="FF0000"/>
                </a:solidFill>
              </a:rPr>
              <a:t>2/6: L</a:t>
            </a:r>
            <a:r>
              <a:rPr lang="nl-NL" sz="2800" dirty="0" smtClean="0">
                <a:solidFill>
                  <a:srgbClr val="FF0000"/>
                </a:solidFill>
              </a:rPr>
              <a:t>open.</a:t>
            </a:r>
            <a:r>
              <a:rPr lang="nl-NL" sz="2800" dirty="0">
                <a:solidFill>
                  <a:srgbClr val="FF0000"/>
                </a:solidFill>
              </a:rPr>
              <a:t/>
            </a:r>
            <a:br>
              <a:rPr lang="nl-NL" sz="2800" dirty="0">
                <a:solidFill>
                  <a:srgbClr val="FF0000"/>
                </a:solidFill>
              </a:rPr>
            </a:br>
            <a:endParaRPr lang="nl-NL" sz="2800" dirty="0"/>
          </a:p>
        </p:txBody>
      </p:sp>
      <p:sp>
        <p:nvSpPr>
          <p:cNvPr id="19" name="Tekstvak 18"/>
          <p:cNvSpPr txBox="1"/>
          <p:nvPr/>
        </p:nvSpPr>
        <p:spPr>
          <a:xfrm>
            <a:off x="-90010" y="535750"/>
            <a:ext cx="9297525" cy="640364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nl-NL" sz="3200" dirty="0" smtClean="0"/>
              <a:t>Alleen voor vwo</a:t>
            </a:r>
            <a:endParaRPr lang="nl-NL" sz="3200" dirty="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8101013" y="6396335"/>
            <a:ext cx="1042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ctieknop: Verder of Volgende 1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756782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5" grpId="0" animBg="1"/>
      <p:bldP spid="233486" grpId="0" animBg="1"/>
      <p:bldP spid="8" grpId="0"/>
      <p:bldP spid="2" grpId="0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4" name="Picture 14" descr="space_shuttle_lanc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5" y="588835"/>
            <a:ext cx="5661025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0" y="0"/>
            <a:ext cx="90360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32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5538" name="Group 18"/>
          <p:cNvGrpSpPr>
            <a:grpSpLocks/>
          </p:cNvGrpSpPr>
          <p:nvPr/>
        </p:nvGrpSpPr>
        <p:grpSpPr bwMode="auto">
          <a:xfrm>
            <a:off x="179388" y="1700213"/>
            <a:ext cx="4064000" cy="4916487"/>
            <a:chOff x="113" y="1071"/>
            <a:chExt cx="2560" cy="309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35529" name="AutoShape 9"/>
            <p:cNvSpPr>
              <a:spLocks noChangeArrowheads="1"/>
            </p:cNvSpPr>
            <p:nvPr/>
          </p:nvSpPr>
          <p:spPr bwMode="auto">
            <a:xfrm>
              <a:off x="113" y="1071"/>
              <a:ext cx="2472" cy="965"/>
            </a:xfrm>
            <a:prstGeom prst="wedgeRoundRectCallout">
              <a:avLst>
                <a:gd name="adj1" fmla="val 95307"/>
                <a:gd name="adj2" fmla="val 22864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Kracht</a:t>
              </a:r>
              <a:r>
                <a:rPr lang="en-US" altLang="nl-NL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van de </a:t>
              </a:r>
              <a:r>
                <a:rPr lang="en-US" altLang="nl-NL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verbrandingsgassen</a:t>
              </a:r>
              <a:r>
                <a:rPr lang="en-US" altLang="nl-NL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 de </a:t>
              </a:r>
              <a:r>
                <a:rPr lang="en-US" altLang="nl-NL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raket</a:t>
              </a:r>
              <a:r>
                <a:rPr lang="en-US" altLang="nl-NL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nl-NL" altLang="nl-NL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530" name="AutoShape 10"/>
            <p:cNvSpPr>
              <a:spLocks noChangeArrowheads="1"/>
            </p:cNvSpPr>
            <p:nvPr/>
          </p:nvSpPr>
          <p:spPr bwMode="auto">
            <a:xfrm>
              <a:off x="113" y="3203"/>
              <a:ext cx="2560" cy="965"/>
            </a:xfrm>
            <a:prstGeom prst="wedgeRoundRectCallout">
              <a:avLst>
                <a:gd name="adj1" fmla="val 87383"/>
                <a:gd name="adj2" fmla="val -74455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Kracht</a:t>
              </a:r>
              <a:r>
                <a:rPr lang="en-US" alt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van de </a:t>
              </a:r>
              <a:r>
                <a:rPr lang="en-US" altLang="nl-NL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raket</a:t>
              </a:r>
              <a:r>
                <a:rPr lang="en-US" alt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 de </a:t>
              </a:r>
              <a:r>
                <a:rPr lang="en-US" altLang="nl-NL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verbrandingsgassen</a:t>
              </a:r>
              <a:r>
                <a:rPr lang="en-US" alt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.</a:t>
              </a:r>
              <a:endParaRPr lang="nl-NL" altLang="nl-NL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235536" name="Group 16"/>
          <p:cNvGrpSpPr>
            <a:grpSpLocks/>
          </p:cNvGrpSpPr>
          <p:nvPr/>
        </p:nvGrpSpPr>
        <p:grpSpPr bwMode="auto">
          <a:xfrm>
            <a:off x="5935155" y="1838325"/>
            <a:ext cx="0" cy="3608388"/>
            <a:chOff x="6819650" y="1178"/>
            <a:chExt cx="0" cy="2273"/>
          </a:xfrm>
        </p:grpSpPr>
        <p:sp>
          <p:nvSpPr>
            <p:cNvPr id="235526" name="Line 6"/>
            <p:cNvSpPr>
              <a:spLocks noChangeShapeType="1"/>
            </p:cNvSpPr>
            <p:nvPr/>
          </p:nvSpPr>
          <p:spPr bwMode="auto">
            <a:xfrm rot="16176912" flipH="1">
              <a:off x="6819083" y="2884"/>
              <a:ext cx="113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235527" name="Line 7"/>
            <p:cNvSpPr>
              <a:spLocks noChangeShapeType="1"/>
            </p:cNvSpPr>
            <p:nvPr/>
          </p:nvSpPr>
          <p:spPr bwMode="auto">
            <a:xfrm rot="16176912">
              <a:off x="6819083" y="1745"/>
              <a:ext cx="113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235537" name="Group 17"/>
          <p:cNvGrpSpPr>
            <a:grpSpLocks/>
          </p:cNvGrpSpPr>
          <p:nvPr/>
        </p:nvGrpSpPr>
        <p:grpSpPr bwMode="auto">
          <a:xfrm>
            <a:off x="5794040" y="2476500"/>
            <a:ext cx="312737" cy="2117725"/>
            <a:chOff x="4233" y="1616"/>
            <a:chExt cx="197" cy="1334"/>
          </a:xfrm>
        </p:grpSpPr>
        <p:sp>
          <p:nvSpPr>
            <p:cNvPr id="235532" name="Freeform 12"/>
            <p:cNvSpPr>
              <a:spLocks/>
            </p:cNvSpPr>
            <p:nvPr/>
          </p:nvSpPr>
          <p:spPr bwMode="auto">
            <a:xfrm rot="16200000">
              <a:off x="4289" y="2808"/>
              <a:ext cx="110" cy="173"/>
            </a:xfrm>
            <a:custGeom>
              <a:avLst/>
              <a:gdLst>
                <a:gd name="T0" fmla="*/ 0 w 110"/>
                <a:gd name="T1" fmla="*/ 11 h 173"/>
                <a:gd name="T2" fmla="*/ 55 w 110"/>
                <a:gd name="T3" fmla="*/ 173 h 173"/>
                <a:gd name="T4" fmla="*/ 110 w 11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73">
                  <a:moveTo>
                    <a:pt x="0" y="11"/>
                  </a:moveTo>
                  <a:lnTo>
                    <a:pt x="55" y="173"/>
                  </a:lnTo>
                  <a:lnTo>
                    <a:pt x="11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235533" name="Freeform 13"/>
            <p:cNvSpPr>
              <a:spLocks/>
            </p:cNvSpPr>
            <p:nvPr/>
          </p:nvSpPr>
          <p:spPr bwMode="auto">
            <a:xfrm rot="16200000">
              <a:off x="4265" y="1584"/>
              <a:ext cx="110" cy="173"/>
            </a:xfrm>
            <a:custGeom>
              <a:avLst/>
              <a:gdLst>
                <a:gd name="T0" fmla="*/ 0 w 110"/>
                <a:gd name="T1" fmla="*/ 11 h 173"/>
                <a:gd name="T2" fmla="*/ 55 w 110"/>
                <a:gd name="T3" fmla="*/ 173 h 173"/>
                <a:gd name="T4" fmla="*/ 110 w 11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73">
                  <a:moveTo>
                    <a:pt x="0" y="11"/>
                  </a:moveTo>
                  <a:lnTo>
                    <a:pt x="55" y="173"/>
                  </a:lnTo>
                  <a:lnTo>
                    <a:pt x="110" y="0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-36385"/>
            <a:ext cx="9144000" cy="524145"/>
          </a:xfrm>
        </p:spPr>
        <p:txBody>
          <a:bodyPr anchor="t" anchorCtr="0"/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</a:rPr>
              <a:t>Derde</a:t>
            </a:r>
            <a:r>
              <a:rPr lang="en-US" altLang="nl-NL" sz="2800" dirty="0">
                <a:solidFill>
                  <a:srgbClr val="FF0000"/>
                </a:solidFill>
              </a:rPr>
              <a:t> wet van Newton </a:t>
            </a:r>
            <a:r>
              <a:rPr lang="en-US" altLang="nl-NL" sz="2800" dirty="0" smtClean="0">
                <a:solidFill>
                  <a:srgbClr val="FF0000"/>
                </a:solidFill>
              </a:rPr>
              <a:t>3/6: </a:t>
            </a:r>
            <a:r>
              <a:rPr lang="en-US" altLang="nl-NL" sz="2800" kern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raketmotor</a:t>
            </a:r>
            <a:r>
              <a:rPr lang="en-US" altLang="nl-NL" sz="28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/>
          </a:p>
        </p:txBody>
      </p:sp>
      <p:sp>
        <p:nvSpPr>
          <p:cNvPr id="15" name="Tekstvak 14"/>
          <p:cNvSpPr txBox="1"/>
          <p:nvPr/>
        </p:nvSpPr>
        <p:spPr>
          <a:xfrm>
            <a:off x="-90010" y="562490"/>
            <a:ext cx="9297525" cy="640364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nl-NL" sz="3200" dirty="0" smtClean="0"/>
              <a:t>Alleen voor vwo</a:t>
            </a:r>
            <a:endParaRPr lang="nl-NL" sz="3200" dirty="0"/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8101013" y="6399330"/>
            <a:ext cx="1042987" cy="45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164454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20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autoUpdateAnimBg="0"/>
      <p:bldP spid="3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43" name="Picture 43" descr="Buitenboordmo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640763" cy="55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19" name="Rectangle 19"/>
          <p:cNvSpPr>
            <a:spLocks noChangeArrowheads="1"/>
          </p:cNvSpPr>
          <p:nvPr/>
        </p:nvSpPr>
        <p:spPr bwMode="auto">
          <a:xfrm>
            <a:off x="8101013" y="6338888"/>
            <a:ext cx="1042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0444" name="Group 44"/>
          <p:cNvGrpSpPr>
            <a:grpSpLocks/>
          </p:cNvGrpSpPr>
          <p:nvPr/>
        </p:nvGrpSpPr>
        <p:grpSpPr bwMode="auto">
          <a:xfrm>
            <a:off x="2779713" y="5708650"/>
            <a:ext cx="3495675" cy="630238"/>
            <a:chOff x="1751" y="3596"/>
            <a:chExt cx="2202" cy="397"/>
          </a:xfrm>
        </p:grpSpPr>
        <p:sp>
          <p:nvSpPr>
            <p:cNvPr id="230420" name="Line 20"/>
            <p:cNvSpPr>
              <a:spLocks noChangeShapeType="1"/>
            </p:cNvSpPr>
            <p:nvPr/>
          </p:nvSpPr>
          <p:spPr bwMode="auto">
            <a:xfrm rot="20400000" flipH="1">
              <a:off x="1751" y="3993"/>
              <a:ext cx="113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230421" name="Line 21"/>
            <p:cNvSpPr>
              <a:spLocks noChangeShapeType="1"/>
            </p:cNvSpPr>
            <p:nvPr/>
          </p:nvSpPr>
          <p:spPr bwMode="auto">
            <a:xfrm rot="20400000">
              <a:off x="2819" y="3596"/>
              <a:ext cx="113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230446" name="Group 46"/>
          <p:cNvGrpSpPr>
            <a:grpSpLocks/>
          </p:cNvGrpSpPr>
          <p:nvPr/>
        </p:nvGrpSpPr>
        <p:grpSpPr bwMode="auto">
          <a:xfrm>
            <a:off x="1908175" y="1116851"/>
            <a:ext cx="7164388" cy="1603375"/>
            <a:chOff x="1202" y="346"/>
            <a:chExt cx="4513" cy="1010"/>
          </a:xfrm>
        </p:grpSpPr>
        <p:sp>
          <p:nvSpPr>
            <p:cNvPr id="230432" name="AutoShape 32"/>
            <p:cNvSpPr>
              <a:spLocks noChangeArrowheads="1"/>
            </p:cNvSpPr>
            <p:nvPr/>
          </p:nvSpPr>
          <p:spPr bwMode="auto">
            <a:xfrm>
              <a:off x="1202" y="346"/>
              <a:ext cx="2041" cy="965"/>
            </a:xfrm>
            <a:prstGeom prst="wedgeRoundRectCallout">
              <a:avLst>
                <a:gd name="adj1" fmla="val 1732"/>
                <a:gd name="adj2" fmla="val 271928"/>
                <a:gd name="adj3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err="1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Kracht</a:t>
              </a:r>
              <a:r>
                <a:rPr lang="en-US" altLang="nl-NL" sz="2800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van de </a:t>
              </a:r>
              <a:r>
                <a:rPr lang="en-US" altLang="nl-NL" sz="2800" dirty="0" err="1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schroef</a:t>
              </a:r>
              <a:r>
                <a:rPr lang="en-US" altLang="nl-NL" sz="2800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 het water.</a:t>
              </a:r>
              <a:endParaRPr lang="nl-NL" altLang="nl-NL" sz="2800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433" name="AutoShape 33"/>
            <p:cNvSpPr>
              <a:spLocks noChangeArrowheads="1"/>
            </p:cNvSpPr>
            <p:nvPr/>
          </p:nvSpPr>
          <p:spPr bwMode="auto">
            <a:xfrm>
              <a:off x="3583" y="391"/>
              <a:ext cx="2132" cy="965"/>
            </a:xfrm>
            <a:prstGeom prst="wedgeRoundRectCallout">
              <a:avLst>
                <a:gd name="adj1" fmla="val -52188"/>
                <a:gd name="adj2" fmla="val 225451"/>
                <a:gd name="adj3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Kracht</a:t>
              </a:r>
              <a:r>
                <a:rPr lang="en-US" altLang="nl-N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van het water op de </a:t>
              </a:r>
              <a:r>
                <a:rPr lang="en-US" altLang="nl-NL" sz="28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schroef</a:t>
              </a:r>
              <a:r>
                <a:rPr lang="en-US" altLang="nl-N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nl-NL" altLang="nl-NL" sz="2800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0445" name="Group 45"/>
          <p:cNvGrpSpPr>
            <a:grpSpLocks/>
          </p:cNvGrpSpPr>
          <p:nvPr/>
        </p:nvGrpSpPr>
        <p:grpSpPr bwMode="auto">
          <a:xfrm>
            <a:off x="3635375" y="5511800"/>
            <a:ext cx="1928813" cy="920750"/>
            <a:chOff x="2290" y="3472"/>
            <a:chExt cx="1215" cy="580"/>
          </a:xfrm>
        </p:grpSpPr>
        <p:sp>
          <p:nvSpPr>
            <p:cNvPr id="230435" name="Freeform 35"/>
            <p:cNvSpPr>
              <a:spLocks/>
            </p:cNvSpPr>
            <p:nvPr/>
          </p:nvSpPr>
          <p:spPr bwMode="auto">
            <a:xfrm>
              <a:off x="2290" y="3879"/>
              <a:ext cx="110" cy="173"/>
            </a:xfrm>
            <a:custGeom>
              <a:avLst/>
              <a:gdLst>
                <a:gd name="T0" fmla="*/ 0 w 110"/>
                <a:gd name="T1" fmla="*/ 11 h 173"/>
                <a:gd name="T2" fmla="*/ 55 w 110"/>
                <a:gd name="T3" fmla="*/ 173 h 173"/>
                <a:gd name="T4" fmla="*/ 110 w 11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73">
                  <a:moveTo>
                    <a:pt x="0" y="11"/>
                  </a:moveTo>
                  <a:lnTo>
                    <a:pt x="55" y="173"/>
                  </a:lnTo>
                  <a:lnTo>
                    <a:pt x="11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230436" name="Freeform 36"/>
            <p:cNvSpPr>
              <a:spLocks/>
            </p:cNvSpPr>
            <p:nvPr/>
          </p:nvSpPr>
          <p:spPr bwMode="auto">
            <a:xfrm>
              <a:off x="3395" y="3472"/>
              <a:ext cx="110" cy="173"/>
            </a:xfrm>
            <a:custGeom>
              <a:avLst/>
              <a:gdLst>
                <a:gd name="T0" fmla="*/ 0 w 110"/>
                <a:gd name="T1" fmla="*/ 11 h 173"/>
                <a:gd name="T2" fmla="*/ 55 w 110"/>
                <a:gd name="T3" fmla="*/ 173 h 173"/>
                <a:gd name="T4" fmla="*/ 110 w 11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73">
                  <a:moveTo>
                    <a:pt x="0" y="11"/>
                  </a:moveTo>
                  <a:lnTo>
                    <a:pt x="55" y="173"/>
                  </a:lnTo>
                  <a:lnTo>
                    <a:pt x="110" y="0"/>
                  </a:lnTo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510" y="0"/>
            <a:ext cx="9162510" cy="458670"/>
          </a:xfrm>
        </p:spPr>
        <p:txBody>
          <a:bodyPr anchor="t" anchorCtr="0"/>
          <a:lstStyle/>
          <a:p>
            <a:pPr lvl="0" algn="l"/>
            <a:r>
              <a:rPr lang="en-US" altLang="nl-NL" sz="3200" dirty="0" err="1">
                <a:solidFill>
                  <a:srgbClr val="FF0000"/>
                </a:solidFill>
              </a:rPr>
              <a:t>Derde</a:t>
            </a:r>
            <a:r>
              <a:rPr lang="en-US" altLang="nl-NL" sz="3200" dirty="0">
                <a:solidFill>
                  <a:srgbClr val="FF0000"/>
                </a:solidFill>
              </a:rPr>
              <a:t> wet van Newton </a:t>
            </a:r>
            <a:r>
              <a:rPr lang="en-US" altLang="nl-NL" sz="3200" dirty="0" smtClean="0">
                <a:solidFill>
                  <a:srgbClr val="FF0000"/>
                </a:solidFill>
              </a:rPr>
              <a:t>4/6</a:t>
            </a:r>
            <a:r>
              <a:rPr lang="en-US" altLang="nl-NL" sz="2800" dirty="0" smtClean="0">
                <a:solidFill>
                  <a:srgbClr val="FF0000"/>
                </a:solidFill>
              </a:rPr>
              <a:t>: </a:t>
            </a:r>
            <a:r>
              <a:rPr lang="en-US" altLang="nl-NL" sz="2800" kern="1200" dirty="0" err="1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Een</a:t>
            </a:r>
            <a:r>
              <a:rPr lang="en-US" altLang="nl-NL" sz="28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nl-NL" sz="2800" kern="1200" dirty="0" err="1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buitenboordmotor</a:t>
            </a:r>
            <a:r>
              <a:rPr lang="en-US" altLang="nl-NL" sz="28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nl-NL" altLang="nl-NL" sz="3200" kern="1200" baseline="-250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nl-NL" altLang="nl-NL" sz="3200" kern="1200" baseline="-250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nl-NL" sz="3200" dirty="0"/>
          </a:p>
        </p:txBody>
      </p:sp>
      <p:sp>
        <p:nvSpPr>
          <p:cNvPr id="14" name="Tekstvak 13"/>
          <p:cNvSpPr txBox="1"/>
          <p:nvPr/>
        </p:nvSpPr>
        <p:spPr>
          <a:xfrm>
            <a:off x="-77326" y="580755"/>
            <a:ext cx="9297525" cy="640364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nl-NL" sz="3200" dirty="0" smtClean="0"/>
              <a:t>Alleen voor vwo</a:t>
            </a:r>
            <a:endParaRPr lang="nl-NL" sz="32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101013" y="6399330"/>
            <a:ext cx="1042987" cy="45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396285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250"/>
                                        <p:tgtEl>
                                          <p:spTgt spid="23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3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91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Derde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wet van Newton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5/6: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botsing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4517" name="Picture 21" descr="Botsing auto tegen b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89088"/>
            <a:ext cx="79565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4511" name="Group 15"/>
          <p:cNvGrpSpPr>
            <a:grpSpLocks/>
          </p:cNvGrpSpPr>
          <p:nvPr/>
        </p:nvGrpSpPr>
        <p:grpSpPr bwMode="auto">
          <a:xfrm>
            <a:off x="2051050" y="3933825"/>
            <a:ext cx="2898775" cy="7938"/>
            <a:chOff x="3777" y="3255"/>
            <a:chExt cx="1826" cy="5"/>
          </a:xfrm>
        </p:grpSpPr>
        <p:sp>
          <p:nvSpPr>
            <p:cNvPr id="234502" name="Line 6"/>
            <p:cNvSpPr>
              <a:spLocks noChangeShapeType="1"/>
            </p:cNvSpPr>
            <p:nvPr/>
          </p:nvSpPr>
          <p:spPr bwMode="auto">
            <a:xfrm flipH="1">
              <a:off x="3777" y="3255"/>
              <a:ext cx="90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234503" name="Line 7"/>
            <p:cNvSpPr>
              <a:spLocks noChangeShapeType="1"/>
            </p:cNvSpPr>
            <p:nvPr/>
          </p:nvSpPr>
          <p:spPr bwMode="auto">
            <a:xfrm rot="21600000">
              <a:off x="4696" y="3260"/>
              <a:ext cx="90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234518" name="Group 22"/>
          <p:cNvGrpSpPr>
            <a:grpSpLocks/>
          </p:cNvGrpSpPr>
          <p:nvPr/>
        </p:nvGrpSpPr>
        <p:grpSpPr bwMode="auto">
          <a:xfrm>
            <a:off x="611188" y="549275"/>
            <a:ext cx="7129462" cy="1736725"/>
            <a:chOff x="385" y="346"/>
            <a:chExt cx="4491" cy="1094"/>
          </a:xfrm>
        </p:grpSpPr>
        <p:sp>
          <p:nvSpPr>
            <p:cNvPr id="234505" name="AutoShape 9"/>
            <p:cNvSpPr>
              <a:spLocks noChangeArrowheads="1"/>
            </p:cNvSpPr>
            <p:nvPr/>
          </p:nvSpPr>
          <p:spPr bwMode="auto">
            <a:xfrm>
              <a:off x="385" y="346"/>
              <a:ext cx="2041" cy="1094"/>
            </a:xfrm>
            <a:prstGeom prst="wedgeRoundRectCallout">
              <a:avLst>
                <a:gd name="adj1" fmla="val 23589"/>
                <a:gd name="adj2" fmla="val 134762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Kracht</a:t>
              </a:r>
              <a:r>
                <a:rPr lang="en-US" altLang="nl-NL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van de auto op de boom.</a:t>
              </a:r>
              <a:endParaRPr lang="nl-NL" altLang="nl-NL" sz="3200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506" name="AutoShape 10"/>
            <p:cNvSpPr>
              <a:spLocks noChangeArrowheads="1"/>
            </p:cNvSpPr>
            <p:nvPr/>
          </p:nvSpPr>
          <p:spPr bwMode="auto">
            <a:xfrm>
              <a:off x="2744" y="346"/>
              <a:ext cx="2132" cy="1094"/>
            </a:xfrm>
            <a:prstGeom prst="wedgeRoundRectCallout">
              <a:avLst>
                <a:gd name="adj1" fmla="val -52410"/>
                <a:gd name="adj2" fmla="val 132972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Kracht</a:t>
              </a:r>
              <a:r>
                <a:rPr lang="en-US" altLang="nl-NL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van de boom op de auto.</a:t>
              </a:r>
              <a:endParaRPr lang="nl-NL" altLang="nl-NL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4512" name="Group 16"/>
          <p:cNvGrpSpPr>
            <a:grpSpLocks/>
          </p:cNvGrpSpPr>
          <p:nvPr/>
        </p:nvGrpSpPr>
        <p:grpSpPr bwMode="auto">
          <a:xfrm>
            <a:off x="2627313" y="3789363"/>
            <a:ext cx="1606550" cy="279400"/>
            <a:chOff x="4155" y="3171"/>
            <a:chExt cx="1012" cy="176"/>
          </a:xfrm>
        </p:grpSpPr>
        <p:sp>
          <p:nvSpPr>
            <p:cNvPr id="234508" name="Freeform 12"/>
            <p:cNvSpPr>
              <a:spLocks/>
            </p:cNvSpPr>
            <p:nvPr/>
          </p:nvSpPr>
          <p:spPr bwMode="auto">
            <a:xfrm>
              <a:off x="4155" y="3171"/>
              <a:ext cx="110" cy="173"/>
            </a:xfrm>
            <a:custGeom>
              <a:avLst/>
              <a:gdLst>
                <a:gd name="T0" fmla="*/ 0 w 110"/>
                <a:gd name="T1" fmla="*/ 11 h 173"/>
                <a:gd name="T2" fmla="*/ 55 w 110"/>
                <a:gd name="T3" fmla="*/ 173 h 173"/>
                <a:gd name="T4" fmla="*/ 110 w 11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73">
                  <a:moveTo>
                    <a:pt x="0" y="11"/>
                  </a:moveTo>
                  <a:lnTo>
                    <a:pt x="55" y="173"/>
                  </a:lnTo>
                  <a:lnTo>
                    <a:pt x="110" y="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234509" name="Freeform 13"/>
            <p:cNvSpPr>
              <a:spLocks/>
            </p:cNvSpPr>
            <p:nvPr/>
          </p:nvSpPr>
          <p:spPr bwMode="auto">
            <a:xfrm>
              <a:off x="5057" y="3174"/>
              <a:ext cx="110" cy="173"/>
            </a:xfrm>
            <a:custGeom>
              <a:avLst/>
              <a:gdLst>
                <a:gd name="T0" fmla="*/ 0 w 110"/>
                <a:gd name="T1" fmla="*/ 11 h 173"/>
                <a:gd name="T2" fmla="*/ 55 w 110"/>
                <a:gd name="T3" fmla="*/ 173 h 173"/>
                <a:gd name="T4" fmla="*/ 110 w 11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73">
                  <a:moveTo>
                    <a:pt x="0" y="11"/>
                  </a:moveTo>
                  <a:lnTo>
                    <a:pt x="55" y="173"/>
                  </a:lnTo>
                  <a:lnTo>
                    <a:pt x="11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sp>
        <p:nvSpPr>
          <p:cNvPr id="234515" name="AutoShape 19"/>
          <p:cNvSpPr>
            <a:spLocks noChangeArrowheads="1"/>
          </p:cNvSpPr>
          <p:nvPr/>
        </p:nvSpPr>
        <p:spPr bwMode="auto">
          <a:xfrm>
            <a:off x="2490907" y="157414"/>
            <a:ext cx="6526259" cy="2281476"/>
          </a:xfrm>
          <a:prstGeom prst="wedgeRoundRectCallout">
            <a:avLst>
              <a:gd name="adj1" fmla="val -24091"/>
              <a:gd name="adj2" fmla="val 10362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op de auto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veel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invloed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vertraging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vervorming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op de boom . . .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-77326" y="533450"/>
            <a:ext cx="9297525" cy="640364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nl-NL" sz="3200" dirty="0" smtClean="0"/>
              <a:t>Alleen voor vwo</a:t>
            </a:r>
            <a:endParaRPr lang="nl-NL" sz="3200" dirty="0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8101013" y="6547644"/>
            <a:ext cx="1042987" cy="3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86723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23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3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3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4515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8101013" y="6444012"/>
            <a:ext cx="1042987" cy="4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3419475" y="692150"/>
            <a:ext cx="12239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nl-NL" altLang="nl-NL" sz="3200">
              <a:solidFill>
                <a:srgbClr val="3333CC"/>
              </a:solidFill>
            </a:endParaRPr>
          </a:p>
        </p:txBody>
      </p: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-40353" y="638690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5445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0017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4589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9161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parachutist </a:t>
            </a: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valt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constante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 m/s. De </a:t>
            </a: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zwaartekracht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1000 N.</a:t>
            </a:r>
            <a:endParaRPr lang="nl-NL" alt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80" name="Rectangle 28"/>
          <p:cNvSpPr>
            <a:spLocks noChangeArrowheads="1"/>
          </p:cNvSpPr>
          <p:nvPr/>
        </p:nvSpPr>
        <p:spPr bwMode="auto">
          <a:xfrm>
            <a:off x="-40353" y="1576012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5445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0017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4589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9161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 </a:t>
            </a:r>
            <a:r>
              <a:rPr lang="en-US" altLang="nl-NL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hoe </a:t>
            </a:r>
            <a:r>
              <a:rPr lang="en-US" altLang="nl-NL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wrijvingskracht</a:t>
            </a:r>
            <a:r>
              <a:rPr lang="en-US" altLang="nl-NL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is.</a:t>
            </a:r>
            <a:endParaRPr lang="nl-NL" altLang="nl-NL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81" name="Rectangle 29"/>
          <p:cNvSpPr>
            <a:spLocks noChangeArrowheads="1"/>
          </p:cNvSpPr>
          <p:nvPr/>
        </p:nvSpPr>
        <p:spPr bwMode="auto">
          <a:xfrm>
            <a:off x="57149" y="3135816"/>
            <a:ext cx="9094789" cy="65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-40353" y="2297434"/>
            <a:ext cx="711079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5445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0017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4589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9161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constant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nl-NL" alt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-40353" y="3018858"/>
            <a:ext cx="916251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7313" indent="-87313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5445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0017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4589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916113" indent="-8731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 N (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omhoog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gericht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 bwMode="auto">
          <a:xfrm>
            <a:off x="-735" y="-441430"/>
            <a:ext cx="8101748" cy="97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endParaRPr lang="nl-NL" kern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40354" y="-18755"/>
            <a:ext cx="7772400" cy="692639"/>
          </a:xfrm>
        </p:spPr>
        <p:txBody>
          <a:bodyPr anchor="t" anchorCtr="0"/>
          <a:lstStyle/>
          <a:p>
            <a:pPr algn="l"/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eerste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wet van 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Newton 2/2: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eknop: Verder of Volgende 1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4211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3" grpId="0" autoUpdateAnimBg="0"/>
      <p:bldP spid="177179" grpId="0" autoUpdateAnimBg="0"/>
      <p:bldP spid="177180" grpId="0" autoUpdateAnimBg="0"/>
      <p:bldP spid="177181" grpId="0"/>
      <p:bldP spid="19" grpId="0" autoUpdateAnimBg="0"/>
      <p:bldP spid="20" grpId="0" autoUpdateAnimBg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78" name="Group 34"/>
          <p:cNvGrpSpPr>
            <a:grpSpLocks/>
          </p:cNvGrpSpPr>
          <p:nvPr/>
        </p:nvGrpSpPr>
        <p:grpSpPr bwMode="auto">
          <a:xfrm>
            <a:off x="4119205" y="1938339"/>
            <a:ext cx="4637088" cy="4803776"/>
            <a:chOff x="60" y="1221"/>
            <a:chExt cx="2921" cy="3026"/>
          </a:xfrm>
        </p:grpSpPr>
        <p:grpSp>
          <p:nvGrpSpPr>
            <p:cNvPr id="236575" name="Group 31"/>
            <p:cNvGrpSpPr>
              <a:grpSpLocks/>
            </p:cNvGrpSpPr>
            <p:nvPr/>
          </p:nvGrpSpPr>
          <p:grpSpPr bwMode="auto">
            <a:xfrm>
              <a:off x="60" y="1622"/>
              <a:ext cx="2635" cy="2625"/>
              <a:chOff x="60" y="1622"/>
              <a:chExt cx="2635" cy="2625"/>
            </a:xfrm>
          </p:grpSpPr>
          <p:pic>
            <p:nvPicPr>
              <p:cNvPr id="236559" name="Picture 15" descr="aarbol meridiaan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" y="1622"/>
                <a:ext cx="2635" cy="2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6562" name="Oval 18"/>
              <p:cNvSpPr>
                <a:spLocks noChangeAspect="1" noChangeArrowheads="1"/>
              </p:cNvSpPr>
              <p:nvPr/>
            </p:nvSpPr>
            <p:spPr bwMode="auto">
              <a:xfrm>
                <a:off x="113" y="1661"/>
                <a:ext cx="2541" cy="2541"/>
              </a:xfrm>
              <a:prstGeom prst="ellipse">
                <a:avLst/>
              </a:prstGeom>
              <a:solidFill>
                <a:srgbClr val="6699FF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6560" name="Rectangle 16"/>
            <p:cNvSpPr>
              <a:spLocks noChangeArrowheads="1"/>
            </p:cNvSpPr>
            <p:nvPr/>
          </p:nvSpPr>
          <p:spPr bwMode="auto">
            <a:xfrm rot="18800475">
              <a:off x="2693" y="1296"/>
              <a:ext cx="363" cy="213"/>
            </a:xfrm>
            <a:prstGeom prst="rect">
              <a:avLst/>
            </a:prstGeom>
            <a:pattFill prst="dashVert">
              <a:fgClr>
                <a:srgbClr val="C00000"/>
              </a:fgClr>
              <a:bgClr>
                <a:srgbClr val="CC66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sp>
        <p:nvSpPr>
          <p:cNvPr id="236550" name="Freeform 6"/>
          <p:cNvSpPr>
            <a:spLocks/>
          </p:cNvSpPr>
          <p:nvPr/>
        </p:nvSpPr>
        <p:spPr bwMode="auto">
          <a:xfrm>
            <a:off x="7859355" y="2243138"/>
            <a:ext cx="762000" cy="779462"/>
          </a:xfrm>
          <a:custGeom>
            <a:avLst/>
            <a:gdLst>
              <a:gd name="T0" fmla="*/ 480 w 480"/>
              <a:gd name="T1" fmla="*/ 0 h 491"/>
              <a:gd name="T2" fmla="*/ 0 w 480"/>
              <a:gd name="T3" fmla="*/ 491 h 4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" h="491">
                <a:moveTo>
                  <a:pt x="480" y="0"/>
                </a:moveTo>
                <a:lnTo>
                  <a:pt x="0" y="491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236551" name="Freeform 7"/>
          <p:cNvSpPr>
            <a:spLocks/>
          </p:cNvSpPr>
          <p:nvPr/>
        </p:nvSpPr>
        <p:spPr bwMode="auto">
          <a:xfrm>
            <a:off x="6221055" y="3975100"/>
            <a:ext cx="698500" cy="685800"/>
          </a:xfrm>
          <a:custGeom>
            <a:avLst/>
            <a:gdLst>
              <a:gd name="T0" fmla="*/ 0 w 440"/>
              <a:gd name="T1" fmla="*/ 432 h 432"/>
              <a:gd name="T2" fmla="*/ 440 w 440"/>
              <a:gd name="T3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0" h="432">
                <a:moveTo>
                  <a:pt x="0" y="432"/>
                </a:moveTo>
                <a:lnTo>
                  <a:pt x="440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grpSp>
        <p:nvGrpSpPr>
          <p:cNvPr id="236564" name="Group 20"/>
          <p:cNvGrpSpPr>
            <a:grpSpLocks/>
          </p:cNvGrpSpPr>
          <p:nvPr/>
        </p:nvGrpSpPr>
        <p:grpSpPr bwMode="auto">
          <a:xfrm>
            <a:off x="6473468" y="2506663"/>
            <a:ext cx="1865312" cy="1955800"/>
            <a:chOff x="1543" y="1579"/>
            <a:chExt cx="1175" cy="1232"/>
          </a:xfrm>
        </p:grpSpPr>
        <p:sp>
          <p:nvSpPr>
            <p:cNvPr id="236556" name="Freeform 12"/>
            <p:cNvSpPr>
              <a:spLocks/>
            </p:cNvSpPr>
            <p:nvPr/>
          </p:nvSpPr>
          <p:spPr bwMode="auto">
            <a:xfrm rot="-2700000">
              <a:off x="1543" y="2638"/>
              <a:ext cx="110" cy="173"/>
            </a:xfrm>
            <a:custGeom>
              <a:avLst/>
              <a:gdLst>
                <a:gd name="T0" fmla="*/ 0 w 110"/>
                <a:gd name="T1" fmla="*/ 11 h 173"/>
                <a:gd name="T2" fmla="*/ 55 w 110"/>
                <a:gd name="T3" fmla="*/ 173 h 173"/>
                <a:gd name="T4" fmla="*/ 110 w 11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73">
                  <a:moveTo>
                    <a:pt x="0" y="11"/>
                  </a:moveTo>
                  <a:lnTo>
                    <a:pt x="55" y="173"/>
                  </a:lnTo>
                  <a:lnTo>
                    <a:pt x="11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236557" name="Freeform 13"/>
            <p:cNvSpPr>
              <a:spLocks/>
            </p:cNvSpPr>
            <p:nvPr/>
          </p:nvSpPr>
          <p:spPr bwMode="auto">
            <a:xfrm rot="-2700000">
              <a:off x="2608" y="1579"/>
              <a:ext cx="110" cy="173"/>
            </a:xfrm>
            <a:custGeom>
              <a:avLst/>
              <a:gdLst>
                <a:gd name="T0" fmla="*/ 0 w 110"/>
                <a:gd name="T1" fmla="*/ 11 h 173"/>
                <a:gd name="T2" fmla="*/ 55 w 110"/>
                <a:gd name="T3" fmla="*/ 173 h 173"/>
                <a:gd name="T4" fmla="*/ 110 w 11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73">
                  <a:moveTo>
                    <a:pt x="0" y="11"/>
                  </a:moveTo>
                  <a:lnTo>
                    <a:pt x="55" y="173"/>
                  </a:lnTo>
                  <a:lnTo>
                    <a:pt x="110" y="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sp>
        <p:nvSpPr>
          <p:cNvPr id="236565" name="Rectangle 21"/>
          <p:cNvSpPr>
            <a:spLocks noChangeArrowheads="1"/>
          </p:cNvSpPr>
          <p:nvPr/>
        </p:nvSpPr>
        <p:spPr bwMode="auto">
          <a:xfrm>
            <a:off x="-15913" y="1250154"/>
            <a:ext cx="628274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= mg = 1,0 . 9,81 = 9,8 N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566" name="Rectangle 22"/>
          <p:cNvSpPr>
            <a:spLocks noChangeArrowheads="1"/>
          </p:cNvSpPr>
          <p:nvPr/>
        </p:nvSpPr>
        <p:spPr bwMode="auto">
          <a:xfrm>
            <a:off x="-15913" y="1875872"/>
            <a:ext cx="91440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 de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aarde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werkt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567" name="Rectangle 23"/>
          <p:cNvSpPr>
            <a:spLocks noChangeArrowheads="1"/>
          </p:cNvSpPr>
          <p:nvPr/>
        </p:nvSpPr>
        <p:spPr bwMode="auto">
          <a:xfrm>
            <a:off x="6976025" y="1887747"/>
            <a:ext cx="140296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9,8 N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568" name="Rectangle 24"/>
          <p:cNvSpPr>
            <a:spLocks noChangeArrowheads="1"/>
          </p:cNvSpPr>
          <p:nvPr/>
        </p:nvSpPr>
        <p:spPr bwMode="auto">
          <a:xfrm>
            <a:off x="-15913" y="2501590"/>
            <a:ext cx="91440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aarde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569" name="Rectangle 25"/>
          <p:cNvSpPr>
            <a:spLocks noChangeArrowheads="1"/>
          </p:cNvSpPr>
          <p:nvPr/>
        </p:nvSpPr>
        <p:spPr bwMode="auto">
          <a:xfrm>
            <a:off x="-15913" y="624436"/>
            <a:ext cx="91440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versnelling</a:t>
            </a:r>
            <a:r>
              <a:rPr lang="en-US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aarde</a:t>
            </a:r>
            <a:r>
              <a:rPr lang="en-US" altLang="nl-N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571" name="Rectangle 27"/>
          <p:cNvSpPr>
            <a:spLocks noChangeArrowheads="1"/>
          </p:cNvSpPr>
          <p:nvPr/>
        </p:nvSpPr>
        <p:spPr bwMode="auto">
          <a:xfrm>
            <a:off x="-15913" y="3753026"/>
            <a:ext cx="957446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endParaRPr lang="nl-NL" altLang="nl-NL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576" name="AutoShape 32"/>
          <p:cNvSpPr>
            <a:spLocks noChangeArrowheads="1"/>
          </p:cNvSpPr>
          <p:nvPr/>
        </p:nvSpPr>
        <p:spPr bwMode="auto">
          <a:xfrm>
            <a:off x="5165725" y="5594885"/>
            <a:ext cx="3924300" cy="919401"/>
          </a:xfrm>
          <a:prstGeom prst="wedgeRoundRectCallout">
            <a:avLst>
              <a:gd name="adj1" fmla="val 33523"/>
              <a:gd name="adj2" fmla="val -30025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steen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krijgt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versnelling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van 9,81 m/s</a:t>
            </a:r>
            <a:r>
              <a:rPr lang="en-US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577" name="AutoShape 33"/>
          <p:cNvSpPr>
            <a:spLocks noChangeArrowheads="1"/>
          </p:cNvSpPr>
          <p:nvPr/>
        </p:nvSpPr>
        <p:spPr bwMode="auto">
          <a:xfrm>
            <a:off x="72280" y="5839969"/>
            <a:ext cx="4429832" cy="919401"/>
          </a:xfrm>
          <a:prstGeom prst="wedgeRoundRectCallout">
            <a:avLst>
              <a:gd name="adj1" fmla="val 83433"/>
              <a:gd name="adj2" fmla="val -15358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aarde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krijgt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versnelling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van 1,6.10</a:t>
            </a:r>
            <a:r>
              <a:rPr lang="en-US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-24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m/s </a:t>
            </a:r>
            <a:r>
              <a:rPr lang="en-US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581" name="Rectangle 37"/>
          <p:cNvSpPr>
            <a:spLocks noChangeArrowheads="1"/>
          </p:cNvSpPr>
          <p:nvPr/>
        </p:nvSpPr>
        <p:spPr bwMode="auto">
          <a:xfrm>
            <a:off x="6713731" y="4059070"/>
            <a:ext cx="1728699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FF0000"/>
                </a:solidFill>
                <a:latin typeface="+mn-lt"/>
              </a:rPr>
              <a:t>9,8 N</a:t>
            </a:r>
            <a:endParaRPr lang="nl-NL" altLang="nl-NL" sz="32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6819883" y="1875872"/>
            <a:ext cx="634932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-15913" y="4378744"/>
            <a:ext cx="402355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9,81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= 6,0.10</a:t>
            </a:r>
            <a:r>
              <a:rPr lang="en-US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.a</a:t>
            </a:r>
            <a:endParaRPr lang="nl-NL" altLang="nl-NL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-15913" y="5004465"/>
            <a:ext cx="334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= 1,6.10</a:t>
            </a:r>
            <a:r>
              <a:rPr lang="en-US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-24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m/s</a:t>
            </a:r>
            <a:r>
              <a:rPr lang="en-US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3200" dirty="0"/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-15913" y="3127308"/>
            <a:ext cx="91440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6,0.10</a:t>
            </a:r>
            <a:r>
              <a:rPr lang="en-US" altLang="nl-NL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kg (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7987205" y="2824639"/>
            <a:ext cx="1345792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0070C0"/>
                </a:solidFill>
                <a:latin typeface="+mn-lt"/>
              </a:rPr>
              <a:t>9,8 N</a:t>
            </a:r>
            <a:endParaRPr lang="nl-NL" altLang="nl-NL" sz="2800" baseline="-25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2279" y="5604046"/>
            <a:ext cx="589487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kunt berekenen dat na 1,0 s de steen 4,9 m gevallen is en de aarde 0,8.10</a:t>
            </a:r>
            <a:r>
              <a:rPr 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-24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 naar de steen toe is gegaan!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5914" y="-36385"/>
            <a:ext cx="9159913" cy="623699"/>
          </a:xfrm>
        </p:spPr>
        <p:txBody>
          <a:bodyPr anchor="t" anchorCtr="0"/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</a:rPr>
              <a:t>Derde</a:t>
            </a:r>
            <a:r>
              <a:rPr lang="en-US" altLang="nl-NL" sz="2800" dirty="0">
                <a:solidFill>
                  <a:srgbClr val="FF0000"/>
                </a:solidFill>
              </a:rPr>
              <a:t> wet van Newton </a:t>
            </a:r>
            <a:r>
              <a:rPr lang="en-US" altLang="nl-NL" sz="2800" dirty="0" smtClean="0">
                <a:solidFill>
                  <a:srgbClr val="FF0000"/>
                </a:solidFill>
              </a:rPr>
              <a:t>6/6: </a:t>
            </a:r>
            <a:r>
              <a:rPr lang="en-US" altLang="nl-N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aarde</a:t>
            </a:r>
            <a:r>
              <a:rPr lang="en-US" altLang="nl-NL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steen</a:t>
            </a:r>
            <a:r>
              <a:rPr lang="en-US" altLang="nl-N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1,0 kg.</a:t>
            </a:r>
            <a:endParaRPr lang="nl-NL" sz="2200" dirty="0"/>
          </a:p>
        </p:txBody>
      </p:sp>
      <p:sp>
        <p:nvSpPr>
          <p:cNvPr id="29" name="Tekstvak 28"/>
          <p:cNvSpPr txBox="1"/>
          <p:nvPr/>
        </p:nvSpPr>
        <p:spPr>
          <a:xfrm>
            <a:off x="-77326" y="548680"/>
            <a:ext cx="9297525" cy="640364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Alleen voor vwo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8092630" y="6547644"/>
            <a:ext cx="1051370" cy="3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00653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3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3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3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0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3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3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36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36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 animBg="1"/>
      <p:bldP spid="236551" grpId="0" animBg="1"/>
      <p:bldP spid="236565" grpId="0" autoUpdateAnimBg="0"/>
      <p:bldP spid="236566" grpId="0" autoUpdateAnimBg="0"/>
      <p:bldP spid="236567" grpId="0" autoUpdateAnimBg="0"/>
      <p:bldP spid="236568" grpId="0" autoUpdateAnimBg="0"/>
      <p:bldP spid="236569" grpId="0" autoUpdateAnimBg="0"/>
      <p:bldP spid="236571" grpId="0" autoUpdateAnimBg="0"/>
      <p:bldP spid="236576" grpId="0" animBg="1"/>
      <p:bldP spid="236577" grpId="0" animBg="1"/>
      <p:bldP spid="236581" grpId="0"/>
      <p:bldP spid="31" grpId="0"/>
      <p:bldP spid="32" grpId="0"/>
      <p:bldP spid="4" grpId="0"/>
      <p:bldP spid="36" grpId="0" autoUpdateAnimBg="0"/>
      <p:bldP spid="37" grpId="0"/>
      <p:bldP spid="5" grpId="0" animBg="1"/>
      <p:bldP spid="2" grpId="0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9244" y="0"/>
            <a:ext cx="4707015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Samenvatting: [havo]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-44906" y="676771"/>
            <a:ext cx="91889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24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Eerste wet van Newton </a:t>
            </a:r>
            <a:r>
              <a:rPr lang="nl-NL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(wet van de traagheid)</a:t>
            </a:r>
          </a:p>
          <a:p>
            <a:pPr algn="l"/>
            <a:r>
              <a:rPr 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een voorwerp geen (resulterende) kracht werkt is de snelheid constant van grootte </a:t>
            </a:r>
            <a:r>
              <a:rPr lang="nl-NL" sz="24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van richting. Ofwel:</a:t>
            </a:r>
          </a:p>
          <a:p>
            <a:pPr algn="l"/>
            <a:r>
              <a:rPr 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400" kern="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 dan is v constant.</a:t>
            </a:r>
          </a:p>
          <a:p>
            <a:pPr algn="l"/>
            <a:r>
              <a:rPr 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(Volgt uit de tweede wet van Newton!</a:t>
            </a:r>
            <a:endParaRPr lang="nl-NL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0" y="2769314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2400" u="sng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Tweede wet van Newton </a:t>
            </a:r>
            <a:r>
              <a:rPr lang="nl-NL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400" kern="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nl-NL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endParaRPr lang="nl-NL" sz="240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</a:t>
            </a:r>
            <a:r>
              <a:rPr 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totale kracht in N</a:t>
            </a:r>
          </a:p>
          <a:p>
            <a:pPr algn="l"/>
            <a:r>
              <a:rPr 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massa in kg</a:t>
            </a:r>
          </a:p>
          <a:p>
            <a:pPr algn="l"/>
            <a:r>
              <a:rPr 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versnelling in m/s</a:t>
            </a:r>
            <a:r>
              <a:rPr lang="nl-NL" sz="2400" kern="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2400" kern="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-20225" y="4492526"/>
            <a:ext cx="89762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24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Wrijvingskracht </a:t>
            </a:r>
            <a:endParaRPr lang="nl-NL" sz="2400" kern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24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Wrijving bij schuiven</a:t>
            </a:r>
            <a:r>
              <a:rPr lang="nl-NL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24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Wrijving bij rollen</a:t>
            </a:r>
            <a:r>
              <a:rPr 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 rolweerstand hangt (bijna) niet af van de snelheid.</a:t>
            </a:r>
          </a:p>
          <a:p>
            <a:pPr algn="l"/>
            <a:r>
              <a:rPr lang="nl-NL" sz="24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Luchtweerstand</a:t>
            </a:r>
            <a:r>
              <a:rPr lang="nl-NL" sz="24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deze hangt af van de vorm (stroomlijn), het frontale oppervlak en van de snelheid.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-63515" y="548680"/>
            <a:ext cx="9297525" cy="640364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Alleen voor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101013" y="6399330"/>
            <a:ext cx="1042987" cy="45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eknop: Verder of Volgende 1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482942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7727" y="96208"/>
            <a:ext cx="4707015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</a:rPr>
              <a:t>Samenvatting: [vwo]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-67727" y="711137"/>
            <a:ext cx="921172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2400" kern="0" dirty="0">
                <a:solidFill>
                  <a:srgbClr val="0070C0"/>
                </a:solidFill>
              </a:rPr>
              <a:t>Eerste wet van Newton </a:t>
            </a:r>
            <a:r>
              <a:rPr lang="nl-NL" sz="2400" kern="0" dirty="0">
                <a:solidFill>
                  <a:schemeClr val="tx1"/>
                </a:solidFill>
              </a:rPr>
              <a:t>(wet van de traagheid)</a:t>
            </a:r>
          </a:p>
          <a:p>
            <a:pPr algn="l"/>
            <a:r>
              <a:rPr lang="nl-NL" sz="2400" kern="0" dirty="0">
                <a:solidFill>
                  <a:schemeClr val="tx1"/>
                </a:solidFill>
              </a:rPr>
              <a:t>Als </a:t>
            </a:r>
            <a:r>
              <a:rPr lang="nl-NL" sz="2400" kern="0" dirty="0" smtClean="0">
                <a:solidFill>
                  <a:schemeClr val="tx1"/>
                </a:solidFill>
              </a:rPr>
              <a:t>op een </a:t>
            </a:r>
            <a:r>
              <a:rPr lang="nl-NL" sz="2400" kern="0" dirty="0">
                <a:solidFill>
                  <a:schemeClr val="tx1"/>
                </a:solidFill>
              </a:rPr>
              <a:t>voorwerp geen (resulterende) kracht werkt is de snelheid constant van grootte </a:t>
            </a:r>
            <a:r>
              <a:rPr lang="nl-NL" sz="2400" i="1" kern="0" dirty="0">
                <a:solidFill>
                  <a:schemeClr val="tx1"/>
                </a:solidFill>
              </a:rPr>
              <a:t>en van richting. </a:t>
            </a:r>
            <a:r>
              <a:rPr lang="nl-NL" sz="2400" i="1" kern="0" dirty="0" smtClean="0">
                <a:solidFill>
                  <a:schemeClr val="tx1"/>
                </a:solidFill>
              </a:rPr>
              <a:t>Ofwel:</a:t>
            </a:r>
            <a:endParaRPr lang="nl-NL" sz="2400" i="1" kern="0" dirty="0">
              <a:solidFill>
                <a:schemeClr val="tx1"/>
              </a:solidFill>
            </a:endParaRPr>
          </a:p>
          <a:p>
            <a:pPr algn="l"/>
            <a:r>
              <a:rPr lang="nl-NL" sz="2400" kern="0" dirty="0">
                <a:solidFill>
                  <a:schemeClr val="tx1"/>
                </a:solidFill>
              </a:rPr>
              <a:t>Als </a:t>
            </a:r>
            <a:r>
              <a:rPr lang="nl-NL" sz="2400" kern="0" dirty="0" err="1">
                <a:solidFill>
                  <a:schemeClr val="tx1"/>
                </a:solidFill>
              </a:rPr>
              <a:t>F</a:t>
            </a:r>
            <a:r>
              <a:rPr lang="nl-NL" sz="2400" kern="0" baseline="-25000" dirty="0" err="1">
                <a:solidFill>
                  <a:schemeClr val="tx1"/>
                </a:solidFill>
              </a:rPr>
              <a:t>res</a:t>
            </a:r>
            <a:r>
              <a:rPr lang="nl-NL" sz="2400" kern="0" dirty="0">
                <a:solidFill>
                  <a:schemeClr val="tx1"/>
                </a:solidFill>
              </a:rPr>
              <a:t> = 0 dan is v constant</a:t>
            </a:r>
            <a:r>
              <a:rPr lang="nl-NL" sz="2400" kern="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nl-NL" sz="2400" kern="0" dirty="0" smtClean="0">
                <a:solidFill>
                  <a:schemeClr val="tx1"/>
                </a:solidFill>
              </a:rPr>
              <a:t>Dit volgt uit </a:t>
            </a:r>
            <a:r>
              <a:rPr lang="nl-NL" sz="2400" kern="0" dirty="0">
                <a:solidFill>
                  <a:schemeClr val="tx1"/>
                </a:solidFill>
              </a:rPr>
              <a:t>de tweede wet van Newton!</a:t>
            </a:r>
            <a:endParaRPr lang="nl-NL" sz="2400" kern="0" dirty="0">
              <a:solidFill>
                <a:schemeClr val="tx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-67727" y="2741838"/>
            <a:ext cx="921172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2400" kern="0" dirty="0">
                <a:solidFill>
                  <a:srgbClr val="0070C0"/>
                </a:solidFill>
              </a:rPr>
              <a:t>Tweede wet van </a:t>
            </a:r>
            <a:r>
              <a:rPr lang="nl-NL" sz="2400" kern="0" dirty="0" smtClean="0">
                <a:solidFill>
                  <a:srgbClr val="0070C0"/>
                </a:solidFill>
              </a:rPr>
              <a:t>Newton </a:t>
            </a:r>
            <a:r>
              <a:rPr lang="nl-NL" sz="2400" kern="0" dirty="0" err="1" smtClean="0">
                <a:solidFill>
                  <a:srgbClr val="FF0000"/>
                </a:solidFill>
              </a:rPr>
              <a:t>F</a:t>
            </a:r>
            <a:r>
              <a:rPr lang="nl-NL" sz="2400" kern="0" baseline="-25000" dirty="0" err="1" smtClean="0">
                <a:solidFill>
                  <a:srgbClr val="FF0000"/>
                </a:solidFill>
              </a:rPr>
              <a:t>res</a:t>
            </a:r>
            <a:r>
              <a:rPr lang="nl-NL" sz="2400" kern="0" dirty="0" smtClean="0">
                <a:solidFill>
                  <a:srgbClr val="FF0000"/>
                </a:solidFill>
              </a:rPr>
              <a:t> </a:t>
            </a:r>
            <a:r>
              <a:rPr lang="nl-NL" sz="2400" kern="0" dirty="0">
                <a:solidFill>
                  <a:srgbClr val="FF0000"/>
                </a:solidFill>
              </a:rPr>
              <a:t>= </a:t>
            </a:r>
            <a:r>
              <a:rPr lang="nl-NL" sz="2400" kern="0" dirty="0" err="1" smtClean="0">
                <a:solidFill>
                  <a:srgbClr val="FF0000"/>
                </a:solidFill>
              </a:rPr>
              <a:t>m.a</a:t>
            </a:r>
            <a:endParaRPr lang="nl-NL" sz="2400" kern="0" baseline="3000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-67727" y="3295212"/>
            <a:ext cx="921172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2400" kern="0" dirty="0" smtClean="0">
                <a:solidFill>
                  <a:srgbClr val="00B050"/>
                </a:solidFill>
              </a:rPr>
              <a:t>Schuifwrijving: </a:t>
            </a:r>
            <a:r>
              <a:rPr lang="nl-NL" sz="2400" kern="0" dirty="0" smtClean="0">
                <a:solidFill>
                  <a:schemeClr val="tx1"/>
                </a:solidFill>
              </a:rPr>
              <a:t>deze heeft een maximale waarde </a:t>
            </a:r>
            <a:r>
              <a:rPr lang="nl-NL" sz="2400" kern="0" dirty="0" err="1" smtClean="0">
                <a:solidFill>
                  <a:schemeClr val="tx1"/>
                </a:solidFill>
              </a:rPr>
              <a:t>F</a:t>
            </a:r>
            <a:r>
              <a:rPr lang="nl-NL" sz="2400" kern="0" baseline="-25000" dirty="0" err="1" smtClean="0">
                <a:solidFill>
                  <a:schemeClr val="tx1"/>
                </a:solidFill>
              </a:rPr>
              <a:t>w,max</a:t>
            </a:r>
            <a:r>
              <a:rPr lang="nl-NL" sz="2400" kern="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nl-NL" sz="2400" kern="0" dirty="0" err="1" smtClean="0">
                <a:solidFill>
                  <a:srgbClr val="FF0000"/>
                </a:solidFill>
              </a:rPr>
              <a:t>F</a:t>
            </a:r>
            <a:r>
              <a:rPr lang="nl-NL" sz="2400" kern="0" baseline="-25000" dirty="0" err="1" smtClean="0">
                <a:solidFill>
                  <a:srgbClr val="FF0000"/>
                </a:solidFill>
              </a:rPr>
              <a:t>w,max</a:t>
            </a:r>
            <a:r>
              <a:rPr lang="nl-NL" sz="2400" kern="0" dirty="0" smtClean="0">
                <a:solidFill>
                  <a:srgbClr val="FF0000"/>
                </a:solidFill>
              </a:rPr>
              <a:t> = </a:t>
            </a:r>
            <a:r>
              <a:rPr lang="nl-NL" sz="2400" kern="0" dirty="0" err="1" smtClean="0">
                <a:solidFill>
                  <a:srgbClr val="FF0000"/>
                </a:solidFill>
              </a:rPr>
              <a:t>f.F</a:t>
            </a:r>
            <a:r>
              <a:rPr lang="nl-NL" sz="2400" kern="0" baseline="-25000" dirty="0" err="1" smtClean="0">
                <a:solidFill>
                  <a:srgbClr val="FF0000"/>
                </a:solidFill>
              </a:rPr>
              <a:t>n</a:t>
            </a:r>
            <a:r>
              <a:rPr lang="nl-NL" sz="2400" kern="0" baseline="-25000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nl-NL" sz="2400" kern="0" dirty="0" smtClean="0">
                <a:solidFill>
                  <a:srgbClr val="0070C0"/>
                </a:solidFill>
              </a:rPr>
              <a:t>Rolwrijving:</a:t>
            </a:r>
            <a:r>
              <a:rPr lang="nl-NL" sz="2400" kern="0" dirty="0" smtClean="0">
                <a:solidFill>
                  <a:schemeClr val="tx1"/>
                </a:solidFill>
              </a:rPr>
              <a:t> de rolweerstand hangt (bijna) niet af van de </a:t>
            </a:r>
            <a:r>
              <a:rPr lang="nl-NL" sz="2400" kern="0" dirty="0" smtClean="0">
                <a:solidFill>
                  <a:srgbClr val="00B050"/>
                </a:solidFill>
              </a:rPr>
              <a:t>snelheid.</a:t>
            </a:r>
          </a:p>
          <a:p>
            <a:pPr algn="l"/>
            <a:r>
              <a:rPr lang="nl-NL" sz="2400" kern="0" dirty="0" smtClean="0">
                <a:solidFill>
                  <a:srgbClr val="00B050"/>
                </a:solidFill>
              </a:rPr>
              <a:t>Luchtweerstand: </a:t>
            </a:r>
            <a:r>
              <a:rPr lang="nl-NL" sz="2400" kern="0" dirty="0" smtClean="0">
                <a:solidFill>
                  <a:schemeClr val="tx1"/>
                </a:solidFill>
              </a:rPr>
              <a:t>deze hangt af van de luchtweerstandcoëfficiënt (stroomlijn), de frontale oppervlakte en van de snelheid.</a:t>
            </a:r>
          </a:p>
          <a:p>
            <a:pPr algn="l"/>
            <a:r>
              <a:rPr lang="nl-NL" sz="2400" kern="0" dirty="0" err="1" smtClean="0">
                <a:solidFill>
                  <a:srgbClr val="FF0000"/>
                </a:solidFill>
              </a:rPr>
              <a:t>F</a:t>
            </a:r>
            <a:r>
              <a:rPr lang="nl-NL" sz="2400" kern="0" baseline="-25000" dirty="0" err="1" smtClean="0">
                <a:solidFill>
                  <a:srgbClr val="FF0000"/>
                </a:solidFill>
              </a:rPr>
              <a:t>w</a:t>
            </a:r>
            <a:r>
              <a:rPr lang="nl-NL" sz="2400" kern="0" dirty="0" smtClean="0">
                <a:solidFill>
                  <a:srgbClr val="FF0000"/>
                </a:solidFill>
              </a:rPr>
              <a:t> = ½</a:t>
            </a:r>
            <a:r>
              <a:rPr lang="el-GR" sz="2400" kern="0" dirty="0" smtClean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lang="nl-NL" sz="2400" kern="0" dirty="0" err="1" smtClean="0">
                <a:solidFill>
                  <a:srgbClr val="FF0000"/>
                </a:solidFill>
              </a:rPr>
              <a:t>AC</a:t>
            </a:r>
            <a:r>
              <a:rPr lang="nl-NL" sz="2400" kern="0" baseline="-25000" dirty="0" err="1" smtClean="0">
                <a:solidFill>
                  <a:srgbClr val="FF0000"/>
                </a:solidFill>
              </a:rPr>
              <a:t>w</a:t>
            </a:r>
            <a:r>
              <a:rPr lang="nl-NL" sz="2400" kern="0" dirty="0" err="1" smtClean="0">
                <a:solidFill>
                  <a:srgbClr val="FF0000"/>
                </a:solidFill>
              </a:rPr>
              <a:t>v</a:t>
            </a:r>
            <a:r>
              <a:rPr lang="nl-NL" sz="2400" kern="0" dirty="0" smtClean="0">
                <a:solidFill>
                  <a:srgbClr val="FF0000"/>
                </a:solidFill>
              </a:rPr>
              <a:t> </a:t>
            </a:r>
            <a:r>
              <a:rPr lang="nl-NL" sz="2400" kern="0" baseline="30000" dirty="0" smtClean="0">
                <a:solidFill>
                  <a:srgbClr val="FF0000"/>
                </a:solidFill>
              </a:rPr>
              <a:t>2</a:t>
            </a:r>
            <a:endParaRPr lang="nl-NL" sz="2400" kern="0" dirty="0">
              <a:solidFill>
                <a:schemeClr val="tx1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-67727" y="5695245"/>
            <a:ext cx="9211727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2400" kern="0" dirty="0" smtClean="0">
                <a:solidFill>
                  <a:srgbClr val="0070C0"/>
                </a:solidFill>
              </a:rPr>
              <a:t>Derde wet van Newton </a:t>
            </a:r>
            <a:r>
              <a:rPr lang="nl-NL" sz="2400" kern="0" dirty="0" smtClean="0">
                <a:solidFill>
                  <a:schemeClr val="tx1"/>
                </a:solidFill>
              </a:rPr>
              <a:t>(</a:t>
            </a:r>
            <a:r>
              <a:rPr lang="nl-NL" sz="2400" kern="0" dirty="0" err="1" smtClean="0">
                <a:solidFill>
                  <a:schemeClr val="tx1"/>
                </a:solidFill>
              </a:rPr>
              <a:t>actiekacht</a:t>
            </a:r>
            <a:r>
              <a:rPr lang="nl-NL" sz="2400" kern="0" dirty="0" smtClean="0">
                <a:solidFill>
                  <a:schemeClr val="tx1"/>
                </a:solidFill>
              </a:rPr>
              <a:t> = - reactiekracht) </a:t>
            </a:r>
            <a:r>
              <a:rPr lang="nl-NL" sz="2400" kern="0" dirty="0" err="1" smtClean="0">
                <a:solidFill>
                  <a:srgbClr val="FF0000"/>
                </a:solidFill>
              </a:rPr>
              <a:t>F</a:t>
            </a:r>
            <a:r>
              <a:rPr lang="nl-NL" sz="2400" kern="0" baseline="-25000" dirty="0" err="1" smtClean="0">
                <a:solidFill>
                  <a:srgbClr val="FF0000"/>
                </a:solidFill>
              </a:rPr>
              <a:t>A,B</a:t>
            </a:r>
            <a:r>
              <a:rPr lang="nl-NL" sz="2400" kern="0" dirty="0" smtClean="0">
                <a:solidFill>
                  <a:srgbClr val="FF0000"/>
                </a:solidFill>
              </a:rPr>
              <a:t> </a:t>
            </a:r>
            <a:r>
              <a:rPr lang="nl-NL" sz="2400" kern="0" dirty="0">
                <a:solidFill>
                  <a:srgbClr val="FF0000"/>
                </a:solidFill>
              </a:rPr>
              <a:t>= -</a:t>
            </a:r>
            <a:r>
              <a:rPr lang="nl-NL" sz="2400" kern="0" dirty="0" err="1">
                <a:solidFill>
                  <a:srgbClr val="FF0000"/>
                </a:solidFill>
              </a:rPr>
              <a:t>F</a:t>
            </a:r>
            <a:r>
              <a:rPr lang="nl-NL" sz="2400" kern="0" baseline="-25000" dirty="0" err="1">
                <a:solidFill>
                  <a:srgbClr val="FF0000"/>
                </a:solidFill>
              </a:rPr>
              <a:t>A,B</a:t>
            </a:r>
            <a:r>
              <a:rPr lang="nl-NL" sz="2400" kern="0" baseline="-25000" dirty="0">
                <a:solidFill>
                  <a:srgbClr val="FF0000"/>
                </a:solidFill>
              </a:rPr>
              <a:t> </a:t>
            </a:r>
            <a:endParaRPr lang="nl-NL" sz="2400" kern="0" dirty="0" smtClean="0">
              <a:solidFill>
                <a:schemeClr val="tx1"/>
              </a:solidFill>
            </a:endParaRPr>
          </a:p>
          <a:p>
            <a:pPr algn="l"/>
            <a:r>
              <a:rPr lang="nl-NL" sz="2400" kern="0" dirty="0" smtClean="0">
                <a:solidFill>
                  <a:schemeClr val="tx1"/>
                </a:solidFill>
              </a:rPr>
              <a:t>De </a:t>
            </a:r>
            <a:r>
              <a:rPr lang="nl-NL" sz="2400" kern="0" dirty="0">
                <a:solidFill>
                  <a:schemeClr val="tx1"/>
                </a:solidFill>
              </a:rPr>
              <a:t>kracht die A op B uitoefent is even groot en tegengesteld aan de kracht die B op A </a:t>
            </a:r>
            <a:r>
              <a:rPr lang="nl-NL" sz="2400" kern="0" dirty="0" smtClean="0">
                <a:solidFill>
                  <a:schemeClr val="tx1"/>
                </a:solidFill>
              </a:rPr>
              <a:t>uitoefent</a:t>
            </a:r>
            <a:endParaRPr lang="nl-NL" sz="2400" kern="0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002726" y="2768731"/>
            <a:ext cx="370946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kern="0" dirty="0" err="1"/>
              <a:t>Fres</a:t>
            </a:r>
            <a:r>
              <a:rPr lang="nl-NL" sz="2400" kern="0" dirty="0"/>
              <a:t> = totale kracht in N</a:t>
            </a:r>
          </a:p>
          <a:p>
            <a:r>
              <a:rPr lang="nl-NL" sz="2400" kern="0" dirty="0"/>
              <a:t>m = massa in kg</a:t>
            </a:r>
          </a:p>
          <a:p>
            <a:r>
              <a:rPr lang="nl-NL" sz="2400" kern="0" dirty="0"/>
              <a:t>a = versnelling in m/s</a:t>
            </a:r>
            <a:r>
              <a:rPr lang="nl-NL" sz="2400" kern="0" baseline="30000" dirty="0"/>
              <a:t>2</a:t>
            </a:r>
            <a:endParaRPr lang="nl-NL" sz="2400" kern="0" baseline="30000" dirty="0"/>
          </a:p>
        </p:txBody>
      </p:sp>
      <p:sp>
        <p:nvSpPr>
          <p:cNvPr id="13" name="Tekstvak 12"/>
          <p:cNvSpPr txBox="1"/>
          <p:nvPr/>
        </p:nvSpPr>
        <p:spPr>
          <a:xfrm>
            <a:off x="2217930" y="3695253"/>
            <a:ext cx="5487992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kern="0" dirty="0" err="1" smtClean="0"/>
              <a:t>F</a:t>
            </a:r>
            <a:r>
              <a:rPr lang="nl-NL" sz="2400" kern="0" baseline="-25000" dirty="0" err="1" smtClean="0"/>
              <a:t>w,max</a:t>
            </a:r>
            <a:r>
              <a:rPr lang="nl-NL" sz="2400" kern="0" dirty="0" smtClean="0"/>
              <a:t> </a:t>
            </a:r>
            <a:r>
              <a:rPr lang="nl-NL" sz="2400" kern="0" dirty="0"/>
              <a:t>= </a:t>
            </a:r>
            <a:r>
              <a:rPr lang="nl-NL" sz="2400" kern="0" dirty="0" smtClean="0"/>
              <a:t>maximale wrijvingskracht </a:t>
            </a:r>
            <a:r>
              <a:rPr lang="nl-NL" sz="2400" kern="0" dirty="0"/>
              <a:t>in N</a:t>
            </a:r>
          </a:p>
          <a:p>
            <a:r>
              <a:rPr lang="nl-NL" sz="2400" kern="0" dirty="0" err="1" smtClean="0"/>
              <a:t>F</a:t>
            </a:r>
            <a:r>
              <a:rPr lang="nl-NL" sz="2400" kern="0" baseline="-25000" dirty="0" err="1" smtClean="0"/>
              <a:t>n</a:t>
            </a:r>
            <a:r>
              <a:rPr lang="nl-NL" sz="2400" kern="0" dirty="0" smtClean="0"/>
              <a:t> </a:t>
            </a:r>
            <a:r>
              <a:rPr lang="nl-NL" sz="2400" kern="0" dirty="0"/>
              <a:t>= </a:t>
            </a:r>
            <a:r>
              <a:rPr lang="nl-NL" sz="2400" kern="0" dirty="0" smtClean="0"/>
              <a:t>normaalkracht in </a:t>
            </a:r>
            <a:r>
              <a:rPr lang="nl-NL" sz="2400" kern="0" dirty="0"/>
              <a:t>N</a:t>
            </a:r>
          </a:p>
          <a:p>
            <a:r>
              <a:rPr lang="nl-NL" sz="2400" kern="0" dirty="0" smtClean="0"/>
              <a:t>f </a:t>
            </a:r>
            <a:r>
              <a:rPr lang="nl-NL" sz="2400" kern="0" dirty="0"/>
              <a:t>= </a:t>
            </a:r>
            <a:r>
              <a:rPr lang="nl-NL" sz="2400" kern="0" dirty="0" smtClean="0"/>
              <a:t>wrijvingscoëfficiënt in –</a:t>
            </a:r>
          </a:p>
          <a:p>
            <a:r>
              <a:rPr lang="nl-NL" sz="2400" kern="0" dirty="0" smtClean="0"/>
              <a:t>f hangt af van de ruwheid van beide oppervlakken.</a:t>
            </a:r>
            <a:endParaRPr lang="nl-NL" sz="2400" kern="0" dirty="0"/>
          </a:p>
        </p:txBody>
      </p:sp>
      <p:sp>
        <p:nvSpPr>
          <p:cNvPr id="11" name="Tekstvak 10"/>
          <p:cNvSpPr txBox="1"/>
          <p:nvPr/>
        </p:nvSpPr>
        <p:spPr>
          <a:xfrm>
            <a:off x="2217930" y="5999333"/>
            <a:ext cx="576064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kern="0" dirty="0" smtClean="0">
                <a:latin typeface="Arial"/>
                <a:cs typeface="Arial"/>
              </a:rPr>
              <a:t>actiekracht en reactiekracht werken nooit op hetzelfde voorwerp!</a:t>
            </a:r>
            <a:endParaRPr lang="nl-NL" sz="2400" kern="0" baseline="30000" dirty="0"/>
          </a:p>
        </p:txBody>
      </p:sp>
      <p:sp>
        <p:nvSpPr>
          <p:cNvPr id="10" name="Tekstvak 9"/>
          <p:cNvSpPr txBox="1"/>
          <p:nvPr/>
        </p:nvSpPr>
        <p:spPr>
          <a:xfrm>
            <a:off x="2217930" y="4841245"/>
            <a:ext cx="5419922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kern="0" dirty="0" err="1" smtClean="0">
                <a:latin typeface="Arial"/>
                <a:cs typeface="Arial"/>
              </a:rPr>
              <a:t>F</a:t>
            </a:r>
            <a:r>
              <a:rPr lang="nl-NL" sz="2400" kern="0" baseline="-25000" dirty="0" err="1" smtClean="0">
                <a:latin typeface="Arial"/>
                <a:cs typeface="Arial"/>
              </a:rPr>
              <a:t>w</a:t>
            </a:r>
            <a:r>
              <a:rPr lang="nl-NL" sz="2400" kern="0" dirty="0" smtClean="0">
                <a:latin typeface="Arial"/>
                <a:cs typeface="Arial"/>
              </a:rPr>
              <a:t> = luchtweerstand in N</a:t>
            </a:r>
          </a:p>
          <a:p>
            <a:r>
              <a:rPr lang="el-GR" sz="2400" kern="0" dirty="0" smtClean="0">
                <a:latin typeface="Arial"/>
                <a:cs typeface="Arial"/>
              </a:rPr>
              <a:t>ρ</a:t>
            </a:r>
            <a:r>
              <a:rPr lang="nl-NL" sz="2400" kern="0" dirty="0" smtClean="0"/>
              <a:t> </a:t>
            </a:r>
            <a:r>
              <a:rPr lang="nl-NL" sz="2400" kern="0" dirty="0"/>
              <a:t>= </a:t>
            </a:r>
            <a:r>
              <a:rPr lang="nl-NL" sz="2400" kern="0" dirty="0" smtClean="0"/>
              <a:t>dichtheid (lucht) in kgm</a:t>
            </a:r>
            <a:r>
              <a:rPr lang="nl-NL" sz="2400" kern="0" baseline="30000" dirty="0" smtClean="0"/>
              <a:t>-3</a:t>
            </a:r>
          </a:p>
          <a:p>
            <a:r>
              <a:rPr lang="nl-NL" sz="2400" kern="0" dirty="0" smtClean="0"/>
              <a:t>A = frontale doorsnede in m</a:t>
            </a:r>
            <a:r>
              <a:rPr lang="nl-NL" sz="2400" kern="0" baseline="30000" dirty="0" smtClean="0"/>
              <a:t>2</a:t>
            </a:r>
          </a:p>
          <a:p>
            <a:r>
              <a:rPr lang="nl-NL" sz="2400" kern="0" dirty="0" err="1" smtClean="0"/>
              <a:t>C</a:t>
            </a:r>
            <a:r>
              <a:rPr lang="nl-NL" sz="2400" kern="0" baseline="-25000" dirty="0" err="1" smtClean="0"/>
              <a:t>w</a:t>
            </a:r>
            <a:r>
              <a:rPr lang="nl-NL" sz="2400" kern="0" dirty="0" smtClean="0"/>
              <a:t> = luchtweerstandcoëfficiënt in –</a:t>
            </a:r>
          </a:p>
          <a:p>
            <a:r>
              <a:rPr lang="nl-NL" sz="2400" kern="0" dirty="0" smtClean="0"/>
              <a:t>v = snelheid in m/s</a:t>
            </a:r>
            <a:endParaRPr lang="nl-NL" sz="2400" kern="0" baseline="30000" dirty="0"/>
          </a:p>
        </p:txBody>
      </p:sp>
      <p:sp>
        <p:nvSpPr>
          <p:cNvPr id="14" name="Tekstvak 13"/>
          <p:cNvSpPr txBox="1"/>
          <p:nvPr/>
        </p:nvSpPr>
        <p:spPr>
          <a:xfrm>
            <a:off x="-90010" y="548680"/>
            <a:ext cx="9297525" cy="640364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Alleen voor vwo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101013" y="6399330"/>
            <a:ext cx="1042987" cy="45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405850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  <p:bldP spid="9" grpId="0" animBg="1"/>
      <p:bldP spid="3" grpId="0" animBg="1"/>
      <p:bldP spid="13" grpId="0" animBg="1"/>
      <p:bldP spid="11" grpId="0" animBg="1"/>
      <p:bldP spid="10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6845" y="3043617"/>
            <a:ext cx="2716070" cy="707886"/>
          </a:xfrm>
        </p:spPr>
        <p:txBody>
          <a:bodyPr wrap="square" anchor="ctr" anchorCtr="1">
            <a:spAutoFit/>
          </a:bodyPr>
          <a:lstStyle/>
          <a:p>
            <a:r>
              <a:rPr lang="nl-NL" sz="4000" dirty="0" smtClean="0">
                <a:solidFill>
                  <a:srgbClr val="FF0000"/>
                </a:solidFill>
              </a:rPr>
              <a:t>Einde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188289" y="63963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15219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/>
          <p:cNvSpPr txBox="1"/>
          <p:nvPr/>
        </p:nvSpPr>
        <p:spPr>
          <a:xfrm>
            <a:off x="-18510" y="2259094"/>
            <a:ext cx="36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is de </a:t>
            </a:r>
            <a:r>
              <a:rPr lang="en-US" altLang="nl-NL" sz="3200" err="1" smtClean="0">
                <a:latin typeface="Arial" panose="020B0604020202020204" pitchFamily="34" charset="0"/>
                <a:cs typeface="Arial" panose="020B0604020202020204" pitchFamily="34" charset="0"/>
              </a:rPr>
              <a:t>versnelling</a:t>
            </a:r>
            <a:r>
              <a:rPr lang="en-US" altLang="nl-NL" sz="320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nl-NL" altLang="nl-NL" sz="32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3354572" y="2362353"/>
            <a:ext cx="3394023" cy="37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2x zo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baseline="-2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0" y="5707646"/>
            <a:ext cx="36876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versnelling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nl-NL" altLang="nl-NL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264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tweede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wet van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Newton 1/10: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8101013" y="6463431"/>
            <a:ext cx="1042987" cy="39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3343057" y="5707646"/>
            <a:ext cx="361420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zo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-79680" y="1735041"/>
            <a:ext cx="9147261" cy="53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zo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is,</a:t>
            </a:r>
            <a:endParaRPr lang="nl-NL" altLang="nl-NL" sz="32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-79680" y="6196731"/>
            <a:ext cx="27400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3200" baseline="-2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2292911" y="2807883"/>
            <a:ext cx="366306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evenredig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NL" altLang="nl-NL" sz="32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auto">
          <a:xfrm>
            <a:off x="-79680" y="2806274"/>
            <a:ext cx="2595238" cy="53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32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-79680" y="5149974"/>
            <a:ext cx="9147261" cy="53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2x zo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is,</a:t>
            </a:r>
            <a:endParaRPr lang="nl-NL" altLang="nl-NL" sz="3200" baseline="-2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55"/>
          <p:cNvSpPr>
            <a:spLocks noChangeArrowheads="1"/>
          </p:cNvSpPr>
          <p:nvPr/>
        </p:nvSpPr>
        <p:spPr bwMode="auto">
          <a:xfrm>
            <a:off x="1999722" y="6196731"/>
            <a:ext cx="58658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omgekeerd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evenredig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`.</a:t>
            </a:r>
            <a:endParaRPr lang="nl-NL" altLang="nl-NL" sz="32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3271346" y="5691880"/>
            <a:ext cx="42078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3266855" y="2294703"/>
            <a:ext cx="42078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2220903" y="2807883"/>
            <a:ext cx="42078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1915873" y="6196731"/>
            <a:ext cx="42078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ep 25"/>
          <p:cNvGrpSpPr/>
          <p:nvPr/>
        </p:nvGrpSpPr>
        <p:grpSpPr>
          <a:xfrm>
            <a:off x="1300205" y="3654025"/>
            <a:ext cx="5209189" cy="1457761"/>
            <a:chOff x="1379035" y="1107143"/>
            <a:chExt cx="5209189" cy="1457761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858" y="1107143"/>
              <a:ext cx="1947600" cy="1457761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035" y="1258150"/>
              <a:ext cx="1947600" cy="1298400"/>
            </a:xfrm>
            <a:prstGeom prst="rect">
              <a:avLst/>
            </a:prstGeom>
          </p:spPr>
        </p:pic>
        <p:cxnSp>
          <p:nvCxnSpPr>
            <p:cNvPr id="15" name="Rechte verbindingslijn 14"/>
            <p:cNvCxnSpPr/>
            <p:nvPr/>
          </p:nvCxnSpPr>
          <p:spPr>
            <a:xfrm>
              <a:off x="1547664" y="2486074"/>
              <a:ext cx="50405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ep 22"/>
          <p:cNvGrpSpPr/>
          <p:nvPr/>
        </p:nvGrpSpPr>
        <p:grpSpPr>
          <a:xfrm>
            <a:off x="1366743" y="371768"/>
            <a:ext cx="5153157" cy="1302037"/>
            <a:chOff x="1366743" y="146634"/>
            <a:chExt cx="5153157" cy="1302037"/>
          </a:xfrm>
        </p:grpSpPr>
        <p:grpSp>
          <p:nvGrpSpPr>
            <p:cNvPr id="5" name="Groep 4"/>
            <p:cNvGrpSpPr/>
            <p:nvPr/>
          </p:nvGrpSpPr>
          <p:grpSpPr>
            <a:xfrm>
              <a:off x="1366743" y="146634"/>
              <a:ext cx="4889644" cy="1302037"/>
              <a:chOff x="762476" y="889317"/>
              <a:chExt cx="4889644" cy="1302037"/>
            </a:xfrm>
          </p:grpSpPr>
          <p:pic>
            <p:nvPicPr>
              <p:cNvPr id="3" name="Afbeelding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476" y="889317"/>
                <a:ext cx="1947600" cy="1298400"/>
              </a:xfrm>
              <a:prstGeom prst="rect">
                <a:avLst/>
              </a:prstGeom>
            </p:spPr>
          </p:pic>
          <p:pic>
            <p:nvPicPr>
              <p:cNvPr id="4" name="Afbeelding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4520" y="892954"/>
                <a:ext cx="1947600" cy="1298400"/>
              </a:xfrm>
              <a:prstGeom prst="rect">
                <a:avLst/>
              </a:prstGeom>
            </p:spPr>
          </p:pic>
        </p:grpSp>
        <p:cxnSp>
          <p:nvCxnSpPr>
            <p:cNvPr id="34" name="Rechte verbindingslijn 33"/>
            <p:cNvCxnSpPr/>
            <p:nvPr/>
          </p:nvCxnSpPr>
          <p:spPr>
            <a:xfrm>
              <a:off x="1479340" y="1390188"/>
              <a:ext cx="50405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ctieknop: Verder of Volgende 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118443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4" grpId="0" autoUpdateAnimBg="0"/>
      <p:bldP spid="38" grpId="0" autoUpdateAnimBg="0"/>
      <p:bldP spid="21550" grpId="0" autoUpdateAnimBg="0"/>
      <p:bldP spid="21551" grpId="0" autoUpdateAnimBg="0"/>
      <p:bldP spid="21554" grpId="0" autoUpdateAnimBg="0"/>
      <p:bldP spid="21559" grpId="0" autoUpdateAnimBg="0"/>
      <p:bldP spid="33" grpId="0" autoUpdateAnimBg="0"/>
      <p:bldP spid="42" grpId="0" autoUpdateAnimBg="0"/>
      <p:bldP spid="43" grpId="0" autoUpdateAnimBg="0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vak 3"/>
              <p:cNvSpPr txBox="1"/>
              <p:nvPr/>
            </p:nvSpPr>
            <p:spPr>
              <a:xfrm>
                <a:off x="5967155" y="2301288"/>
                <a:ext cx="1466684" cy="812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b>
                          <m:sSubPr>
                            <m:ctrlPr>
                              <a:rPr lang="nl-NL" sz="3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res</m:t>
                            </m:r>
                          </m:sub>
                        </m:sSub>
                      </m:den>
                    </m:f>
                  </m:oMath>
                </a14:m>
                <a:endParaRPr lang="nl-NL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155" y="2301288"/>
                <a:ext cx="1466684" cy="812274"/>
              </a:xfrm>
              <a:prstGeom prst="rect">
                <a:avLst/>
              </a:prstGeom>
              <a:blipFill rotWithShape="1">
                <a:blip r:embed="rId2"/>
                <a:stretch>
                  <a:fillRect l="-10833" t="-3759" b="-22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7454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tweede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wet van Newton 2/10: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-47454" y="5259249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m  = </a:t>
            </a:r>
            <a:r>
              <a:rPr lang="en-US" altLang="nl-NL" sz="320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-47454" y="5836910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nl-NL" sz="320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err="1">
                <a:latin typeface="Arial" panose="020B0604020202020204" pitchFamily="34" charset="0"/>
                <a:cs typeface="Arial" panose="020B0604020202020204" pitchFamily="34" charset="0"/>
              </a:rPr>
              <a:t>versnelling</a:t>
            </a: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endParaRPr lang="nl-NL" altLang="nl-NL" sz="320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-47454" y="4657893"/>
            <a:ext cx="8675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resulterende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6445565" y="4657893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2630412" y="5239186"/>
            <a:ext cx="78263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574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861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1148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0292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86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943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132460" y="5836910"/>
            <a:ext cx="1079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lang="en-US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8101013" y="6366854"/>
            <a:ext cx="1042987" cy="49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-47454" y="1701036"/>
            <a:ext cx="7809103" cy="7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nu de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juiste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32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-47454" y="1142300"/>
            <a:ext cx="7809103" cy="7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omgekeerd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evenredig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baseline="-2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47"/>
          <p:cNvSpPr>
            <a:spLocks noChangeArrowheads="1"/>
          </p:cNvSpPr>
          <p:nvPr/>
        </p:nvSpPr>
        <p:spPr bwMode="auto">
          <a:xfrm>
            <a:off x="-47454" y="689285"/>
            <a:ext cx="7809103" cy="45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sz="3200" baseline="-2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evenredig</a:t>
            </a:r>
            <a:r>
              <a:rPr lang="en-US" altLang="nl-NL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baseline="-2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-47454" y="3493534"/>
            <a:ext cx="76436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tweede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wet van Newton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luidt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32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6102170" y="2204750"/>
            <a:ext cx="1170130" cy="1170130"/>
            <a:chOff x="3716905" y="2031324"/>
            <a:chExt cx="1170130" cy="1170130"/>
          </a:xfrm>
        </p:grpSpPr>
        <p:cxnSp>
          <p:nvCxnSpPr>
            <p:cNvPr id="5" name="Rechte verbindingslijn 4"/>
            <p:cNvCxnSpPr/>
            <p:nvPr/>
          </p:nvCxnSpPr>
          <p:spPr>
            <a:xfrm rot="2700000">
              <a:off x="4301970" y="2033845"/>
              <a:ext cx="0" cy="117013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 rot="-2700000">
              <a:off x="4355634" y="2031324"/>
              <a:ext cx="0" cy="117013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ep 43"/>
          <p:cNvGrpSpPr/>
          <p:nvPr/>
        </p:nvGrpSpPr>
        <p:grpSpPr>
          <a:xfrm>
            <a:off x="386535" y="2207271"/>
            <a:ext cx="1170130" cy="1170130"/>
            <a:chOff x="3716905" y="2031324"/>
            <a:chExt cx="1170130" cy="1170130"/>
          </a:xfrm>
        </p:grpSpPr>
        <p:cxnSp>
          <p:nvCxnSpPr>
            <p:cNvPr id="45" name="Rechte verbindingslijn 44"/>
            <p:cNvCxnSpPr/>
            <p:nvPr/>
          </p:nvCxnSpPr>
          <p:spPr>
            <a:xfrm rot="2700000">
              <a:off x="4301970" y="2033845"/>
              <a:ext cx="0" cy="117013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/>
            <p:cNvCxnSpPr/>
            <p:nvPr/>
          </p:nvCxnSpPr>
          <p:spPr>
            <a:xfrm rot="-2700000">
              <a:off x="4355634" y="2031324"/>
              <a:ext cx="0" cy="117013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vak 2"/>
              <p:cNvSpPr txBox="1"/>
              <p:nvPr/>
            </p:nvSpPr>
            <p:spPr>
              <a:xfrm>
                <a:off x="3476278" y="2307925"/>
                <a:ext cx="1428404" cy="799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nl-NL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3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3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res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nl-NL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endParaRPr lang="nl-NL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278" y="2307925"/>
                <a:ext cx="1428404" cy="799001"/>
              </a:xfrm>
              <a:prstGeom prst="rect">
                <a:avLst/>
              </a:prstGeom>
              <a:blipFill rotWithShape="1">
                <a:blip r:embed="rId3"/>
                <a:stretch>
                  <a:fillRect l="-10638" b="-992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kstvak 31"/>
              <p:cNvSpPr txBox="1"/>
              <p:nvPr/>
            </p:nvSpPr>
            <p:spPr>
              <a:xfrm>
                <a:off x="341530" y="2415038"/>
                <a:ext cx="20785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nl-NL" sz="32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200" b="0" i="0" smtClean="0">
                        <a:latin typeface="Cambria Math"/>
                        <a:ea typeface="Cambria Math" panose="02040503050406030204" pitchFamily="18" charset="0"/>
                      </a:rPr>
                      <m:t>m</m:t>
                    </m:r>
                    <m:r>
                      <a:rPr lang="nl-NL" sz="3200" b="0" i="0" smtClean="0"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nl-NL" sz="3200" b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200" b="0" i="0" smtClean="0">
                            <a:latin typeface="Cambria Math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200" b="0" i="0" smtClean="0">
                            <a:latin typeface="Cambria Math"/>
                            <a:ea typeface="Cambria Math" panose="02040503050406030204" pitchFamily="18" charset="0"/>
                          </a:rPr>
                          <m:t>res</m:t>
                        </m:r>
                      </m:sub>
                    </m:sSub>
                  </m:oMath>
                </a14:m>
                <a:endParaRPr lang="nl-NL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2" name="Tekstvak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30" y="2415038"/>
                <a:ext cx="2078518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7331" t="-13542" b="-3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61" name="AutoShape 57"/>
          <p:cNvSpPr>
            <a:spLocks noChangeArrowheads="1"/>
          </p:cNvSpPr>
          <p:nvPr/>
        </p:nvSpPr>
        <p:spPr bwMode="auto">
          <a:xfrm>
            <a:off x="3084994" y="2033845"/>
            <a:ext cx="4085697" cy="2009061"/>
          </a:xfrm>
          <a:prstGeom prst="wedgeRoundRectCallout">
            <a:avLst>
              <a:gd name="adj1" fmla="val -20516"/>
              <a:gd name="adj2" fmla="val -429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2x groter, dan 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2x groter.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 2x groter dan a 2x kleiner.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62" name="AutoShape 58"/>
          <p:cNvSpPr>
            <a:spLocks noChangeArrowheads="1"/>
          </p:cNvSpPr>
          <p:nvPr/>
        </p:nvSpPr>
        <p:spPr bwMode="auto">
          <a:xfrm>
            <a:off x="36498" y="3273492"/>
            <a:ext cx="3287658" cy="1055608"/>
          </a:xfrm>
          <a:prstGeom prst="wedgeRoundRectCallout">
            <a:avLst>
              <a:gd name="adj1" fmla="val -20677"/>
              <a:gd name="adj2" fmla="val -4029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latin typeface="Arial" panose="020B0604020202020204" pitchFamily="34" charset="0"/>
                <a:cs typeface="Arial" panose="020B0604020202020204" pitchFamily="34" charset="0"/>
              </a:rPr>
              <a:t>m 2x </a:t>
            </a:r>
            <a:r>
              <a:rPr lang="nl-NL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groter, dan a 2x groter!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55" name="AutoShape 51"/>
          <p:cNvSpPr>
            <a:spLocks noChangeArrowheads="1"/>
          </p:cNvSpPr>
          <p:nvPr/>
        </p:nvSpPr>
        <p:spPr bwMode="auto">
          <a:xfrm>
            <a:off x="6007398" y="3243745"/>
            <a:ext cx="3024188" cy="1178056"/>
          </a:xfrm>
          <a:prstGeom prst="wedgeRoundRectCallout">
            <a:avLst>
              <a:gd name="adj1" fmla="val -9962"/>
              <a:gd name="adj2" fmla="val -3318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m 2x groter dan a 2x groter!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kstvak 32"/>
              <p:cNvSpPr txBox="1"/>
              <p:nvPr/>
            </p:nvSpPr>
            <p:spPr>
              <a:xfrm>
                <a:off x="-47454" y="4073789"/>
                <a:ext cx="7973529" cy="584775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320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2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2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res</m:t>
                        </m:r>
                      </m:sub>
                    </m:sSub>
                    <m:r>
                      <a:rPr lang="nl-NL" sz="32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2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m</m:t>
                    </m:r>
                    <m:r>
                      <a:rPr lang="nl-NL" sz="32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nl-NL" sz="32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nl-NL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</a:t>
                </a:r>
                <a:r>
                  <a:rPr lang="nl-NL" sz="3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BINAS</a:t>
                </a:r>
                <a:r>
                  <a:rPr lang="nl-NL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Tabel 35A3</a:t>
                </a:r>
                <a:endParaRPr lang="nl-NL" sz="32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Tekstvak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454" y="4073789"/>
                <a:ext cx="7973529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3542" r="-1070" b="-3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ctieknop: Verder of Volgende 3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706032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506" grpId="0" autoUpdateAnimBg="0"/>
      <p:bldP spid="21540" grpId="0" autoUpdateAnimBg="0"/>
      <p:bldP spid="21541" grpId="0" autoUpdateAnimBg="0"/>
      <p:bldP spid="21542" grpId="0" autoUpdateAnimBg="0"/>
      <p:bldP spid="21545" grpId="0" autoUpdateAnimBg="0"/>
      <p:bldP spid="21546" grpId="0" autoUpdateAnimBg="0"/>
      <p:bldP spid="21547" grpId="0" autoUpdateAnimBg="0"/>
      <p:bldP spid="24" grpId="0" autoUpdateAnimBg="0"/>
      <p:bldP spid="28" grpId="0" autoUpdateAnimBg="0"/>
      <p:bldP spid="29" grpId="0" autoUpdateAnimBg="0"/>
      <p:bldP spid="31" grpId="0" autoUpdateAnimBg="0"/>
      <p:bldP spid="3" grpId="0"/>
      <p:bldP spid="32" grpId="0"/>
      <p:bldP spid="21561" grpId="0" animBg="1"/>
      <p:bldP spid="21562" grpId="0" animBg="1"/>
      <p:bldP spid="21555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7454" y="0"/>
            <a:ext cx="9144000" cy="53340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tweede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wet van Newton 3/10: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eenheid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-33081" y="3780038"/>
            <a:ext cx="91202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Newton is de </a:t>
            </a:r>
            <a:r>
              <a:rPr lang="en-US" altLang="nl-NL" sz="2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altLang="nl-NL" sz="2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1 kg </a:t>
            </a:r>
            <a:r>
              <a:rPr lang="en-US" altLang="nl-NL" sz="2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versnelling</a:t>
            </a:r>
            <a:r>
              <a:rPr lang="en-US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2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geeft</a:t>
            </a:r>
            <a:r>
              <a:rPr lang="en-US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1 m/s</a:t>
            </a:r>
            <a:r>
              <a:rPr lang="en-US" altLang="nl-NL" sz="2800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-33081" y="3016615"/>
            <a:ext cx="8675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woorden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8101013" y="6366854"/>
            <a:ext cx="1042987" cy="49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-33081" y="2229293"/>
            <a:ext cx="78091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= 1 kg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= 1 m/s</a:t>
            </a:r>
            <a:r>
              <a:rPr lang="en-US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nl-NL" altLang="nl-NL" sz="28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-33081" y="1452708"/>
            <a:ext cx="9191454" cy="53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Newton is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gedefiniëerd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behulp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endParaRPr lang="nl-NL" altLang="nl-NL" sz="28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47"/>
          <p:cNvSpPr>
            <a:spLocks noChangeArrowheads="1"/>
          </p:cNvSpPr>
          <p:nvPr/>
        </p:nvSpPr>
        <p:spPr bwMode="auto">
          <a:xfrm>
            <a:off x="-33081" y="689285"/>
            <a:ext cx="78091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eenheid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 (Newton).</a:t>
            </a:r>
            <a:endParaRPr lang="nl-NL" altLang="nl-NL" sz="28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47"/>
          <p:cNvSpPr>
            <a:spLocks noChangeArrowheads="1"/>
          </p:cNvSpPr>
          <p:nvPr/>
        </p:nvSpPr>
        <p:spPr bwMode="auto">
          <a:xfrm>
            <a:off x="6102170" y="2229293"/>
            <a:ext cx="1260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N. </a:t>
            </a:r>
            <a:endParaRPr lang="nl-NL" altLang="nl-NL" sz="28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eknop: Verder of Volgende 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193814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41" grpId="0" autoUpdateAnimBg="0"/>
      <p:bldP spid="21542" grpId="0" autoUpdateAnimBg="0"/>
      <p:bldP spid="24" grpId="0" autoUpdateAnimBg="0"/>
      <p:bldP spid="28" grpId="0" autoUpdateAnimBg="0"/>
      <p:bldP spid="29" grpId="0" autoUpdateAnimBg="0"/>
      <p:bldP spid="3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smtClean="0">
                <a:solidFill>
                  <a:srgbClr val="FF3300"/>
                </a:solidFill>
              </a:rPr>
              <a:t>De 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tweede</a:t>
            </a:r>
            <a:r>
              <a:rPr lang="en-US" altLang="nl-NL" sz="2800" dirty="0" smtClean="0">
                <a:solidFill>
                  <a:srgbClr val="FF3300"/>
                </a:solidFill>
              </a:rPr>
              <a:t> wet van Newton 4/10: 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Voorbeeld</a:t>
            </a:r>
            <a:r>
              <a:rPr lang="en-US" altLang="nl-NL" sz="2800" dirty="0" smtClean="0">
                <a:solidFill>
                  <a:srgbClr val="FF3300"/>
                </a:solidFill>
              </a:rPr>
              <a:t>.</a:t>
            </a:r>
            <a:endParaRPr lang="nl-NL" altLang="nl-NL" sz="2800" dirty="0">
              <a:solidFill>
                <a:srgbClr val="FF3300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203384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wagentje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800 kg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rijdt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254955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versnelling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-47982" y="4612390"/>
            <a:ext cx="38801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-47982" y="5128099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- 300  = 800.a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-47982" y="5643808"/>
            <a:ext cx="4800601" cy="59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800.a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-47982" y="6172200"/>
            <a:ext cx="617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-200/800 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nl-NL" sz="32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0,250 </a:t>
            </a:r>
            <a:r>
              <a:rPr lang="en-US" altLang="nl-NL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lang="en-US" altLang="nl-NL" sz="3200" u="sng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3200" u="sng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-47982" y="3580972"/>
            <a:ext cx="15116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-47982" y="4096681"/>
            <a:ext cx="21119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3297498" y="3054675"/>
            <a:ext cx="2489637" cy="49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200 N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1016605" y="3062055"/>
            <a:ext cx="2440241" cy="49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 = 800 kg,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1150375" y="3699030"/>
            <a:ext cx="1176615" cy="44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-47982" y="3065263"/>
            <a:ext cx="13316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4907200" y="6172200"/>
            <a:ext cx="322019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(Een vertraging)</a:t>
            </a:r>
            <a:endParaRPr lang="nl-NL" altLang="nl-NL" sz="3200" u="sng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-15125" y="323655"/>
            <a:ext cx="8007505" cy="1720193"/>
            <a:chOff x="-15125" y="323655"/>
            <a:chExt cx="8007505" cy="1720193"/>
          </a:xfrm>
        </p:grpSpPr>
        <p:sp>
          <p:nvSpPr>
            <p:cNvPr id="43" name="Line 15"/>
            <p:cNvSpPr>
              <a:spLocks noChangeShapeType="1"/>
            </p:cNvSpPr>
            <p:nvPr/>
          </p:nvSpPr>
          <p:spPr bwMode="auto">
            <a:xfrm>
              <a:off x="-15125" y="1460854"/>
              <a:ext cx="7962900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grpSp>
          <p:nvGrpSpPr>
            <p:cNvPr id="3" name="Groep 2"/>
            <p:cNvGrpSpPr/>
            <p:nvPr/>
          </p:nvGrpSpPr>
          <p:grpSpPr>
            <a:xfrm>
              <a:off x="1433125" y="323655"/>
              <a:ext cx="6559255" cy="1720193"/>
              <a:chOff x="1433125" y="3644022"/>
              <a:chExt cx="6559255" cy="1720193"/>
            </a:xfrm>
          </p:grpSpPr>
          <p:pic>
            <p:nvPicPr>
              <p:cNvPr id="23" name="Afbeelding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6755" y="3644022"/>
                <a:ext cx="3600087" cy="1270143"/>
              </a:xfrm>
              <a:prstGeom prst="rect">
                <a:avLst/>
              </a:prstGeom>
            </p:spPr>
          </p:pic>
          <p:grpSp>
            <p:nvGrpSpPr>
              <p:cNvPr id="24" name="Groep 23"/>
              <p:cNvGrpSpPr/>
              <p:nvPr/>
            </p:nvGrpSpPr>
            <p:grpSpPr>
              <a:xfrm>
                <a:off x="5041540" y="4765677"/>
                <a:ext cx="2950840" cy="598248"/>
                <a:chOff x="5041540" y="4765677"/>
                <a:chExt cx="2950840" cy="598248"/>
              </a:xfrm>
            </p:grpSpPr>
            <p:sp>
              <p:nvSpPr>
                <p:cNvPr id="2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528580" y="4779150"/>
                  <a:ext cx="246380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32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3200" baseline="-250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altLang="nl-NL" sz="32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:r>
                    <a:rPr lang="en-US" altLang="nl-NL" sz="32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100 </a:t>
                  </a:r>
                  <a:r>
                    <a:rPr lang="en-US" altLang="nl-NL" sz="32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nl-NL" altLang="nl-NL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>
                  <a:off x="5041540" y="4765677"/>
                  <a:ext cx="72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" name="Groep 26"/>
              <p:cNvGrpSpPr/>
              <p:nvPr/>
            </p:nvGrpSpPr>
            <p:grpSpPr>
              <a:xfrm>
                <a:off x="1433125" y="4765677"/>
                <a:ext cx="2463800" cy="598538"/>
                <a:chOff x="1433125" y="4765677"/>
                <a:chExt cx="2463800" cy="598538"/>
              </a:xfrm>
            </p:grpSpPr>
            <p:sp>
              <p:nvSpPr>
                <p:cNvPr id="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33125" y="4779440"/>
                  <a:ext cx="246380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32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3200" baseline="-250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altLang="nl-NL" sz="32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:r>
                    <a:rPr lang="en-US" altLang="nl-NL" sz="32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300 </a:t>
                  </a:r>
                  <a:r>
                    <a:rPr lang="en-US" altLang="nl-NL" sz="32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nl-NL" altLang="nl-NL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12"/>
                <p:cNvSpPr>
                  <a:spLocks/>
                </p:cNvSpPr>
                <p:nvPr/>
              </p:nvSpPr>
              <p:spPr bwMode="auto">
                <a:xfrm>
                  <a:off x="2026940" y="4765677"/>
                  <a:ext cx="1080000" cy="1588"/>
                </a:xfrm>
                <a:custGeom>
                  <a:avLst/>
                  <a:gdLst>
                    <a:gd name="T0" fmla="*/ 960 w 960"/>
                    <a:gd name="T1" fmla="*/ 0 h 1"/>
                    <a:gd name="T2" fmla="*/ 0 w 9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60" h="1">
                      <a:moveTo>
                        <a:pt x="96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0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" name="Rechthoek 1"/>
          <p:cNvSpPr/>
          <p:nvPr/>
        </p:nvSpPr>
        <p:spPr>
          <a:xfrm>
            <a:off x="8188289" y="6399330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ctieknop: Verder of Volgende 2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358162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7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7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7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7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87" grpId="0" autoUpdateAnimBg="0"/>
      <p:bldP spid="54288" grpId="0" autoUpdateAnimBg="0"/>
      <p:bldP spid="31" grpId="0" autoUpdateAnimBg="0"/>
      <p:bldP spid="32" grpId="0" autoUpdateAnimBg="0"/>
      <p:bldP spid="33" grpId="0"/>
      <p:bldP spid="34" grpId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572"/>
            <a:ext cx="9144000" cy="584775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dirty="0" smtClean="0">
                <a:solidFill>
                  <a:srgbClr val="FF3300"/>
                </a:solidFill>
              </a:rPr>
              <a:t>De </a:t>
            </a:r>
            <a:r>
              <a:rPr lang="en-US" altLang="nl-NL" dirty="0" err="1" smtClean="0">
                <a:solidFill>
                  <a:srgbClr val="FF3300"/>
                </a:solidFill>
              </a:rPr>
              <a:t>tweede</a:t>
            </a:r>
            <a:r>
              <a:rPr lang="en-US" altLang="nl-NL" dirty="0" smtClean="0">
                <a:solidFill>
                  <a:srgbClr val="FF3300"/>
                </a:solidFill>
              </a:rPr>
              <a:t> wet van Newton 5/10: </a:t>
            </a:r>
            <a:r>
              <a:rPr lang="en-US" altLang="nl-NL" dirty="0" err="1" smtClean="0">
                <a:solidFill>
                  <a:srgbClr val="FF3300"/>
                </a:solidFill>
              </a:rPr>
              <a:t>Voorbeeld</a:t>
            </a:r>
            <a:endParaRPr lang="nl-NL" altLang="nl-NL" dirty="0">
              <a:solidFill>
                <a:srgbClr val="FF3300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2045417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wagentje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800 kg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rijdt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255968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versnelling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-47982" y="4616732"/>
            <a:ext cx="38801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-47982" y="5130995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- 300  = 800.a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-47982" y="5645258"/>
            <a:ext cx="4800601" cy="59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800.a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-47982" y="6172200"/>
            <a:ext cx="617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-0,00 </a:t>
            </a:r>
            <a:r>
              <a:rPr lang="en-US" altLang="nl-NL" sz="32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lang="en-US" altLang="nl-NL" sz="3200" u="sng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3200" u="sng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-47982" y="3588206"/>
            <a:ext cx="15116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-47982" y="4102469"/>
            <a:ext cx="21119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3297498" y="3054675"/>
            <a:ext cx="2489637" cy="49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 N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1016605" y="3062055"/>
            <a:ext cx="2440241" cy="49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 = 800 kg,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1150375" y="3699030"/>
            <a:ext cx="1176615" cy="44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-47982" y="3073943"/>
            <a:ext cx="13316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2686091" y="6172200"/>
            <a:ext cx="62371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 een </a:t>
            </a:r>
            <a:r>
              <a:rPr lang="nl-NL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constante snelheid!</a:t>
            </a:r>
            <a:endParaRPr lang="nl-NL" altLang="nl-NL" sz="3200" u="sng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-15125" y="323655"/>
            <a:ext cx="8007505" cy="1720193"/>
            <a:chOff x="-15125" y="323655"/>
            <a:chExt cx="8007505" cy="1720193"/>
          </a:xfrm>
        </p:grpSpPr>
        <p:sp>
          <p:nvSpPr>
            <p:cNvPr id="43" name="Line 15"/>
            <p:cNvSpPr>
              <a:spLocks noChangeShapeType="1"/>
            </p:cNvSpPr>
            <p:nvPr/>
          </p:nvSpPr>
          <p:spPr bwMode="auto">
            <a:xfrm>
              <a:off x="-15125" y="1460854"/>
              <a:ext cx="7962900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grpSp>
          <p:nvGrpSpPr>
            <p:cNvPr id="3" name="Groep 2"/>
            <p:cNvGrpSpPr/>
            <p:nvPr/>
          </p:nvGrpSpPr>
          <p:grpSpPr>
            <a:xfrm>
              <a:off x="1433125" y="323655"/>
              <a:ext cx="6559255" cy="1720193"/>
              <a:chOff x="1433125" y="3644022"/>
              <a:chExt cx="6559255" cy="1720193"/>
            </a:xfrm>
          </p:grpSpPr>
          <p:pic>
            <p:nvPicPr>
              <p:cNvPr id="23" name="Afbeelding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6755" y="3644022"/>
                <a:ext cx="3600087" cy="1270143"/>
              </a:xfrm>
              <a:prstGeom prst="rect">
                <a:avLst/>
              </a:prstGeom>
            </p:spPr>
          </p:pic>
          <p:grpSp>
            <p:nvGrpSpPr>
              <p:cNvPr id="24" name="Groep 23"/>
              <p:cNvGrpSpPr/>
              <p:nvPr/>
            </p:nvGrpSpPr>
            <p:grpSpPr>
              <a:xfrm>
                <a:off x="5041540" y="4765677"/>
                <a:ext cx="2950840" cy="598248"/>
                <a:chOff x="5041540" y="4765677"/>
                <a:chExt cx="2950840" cy="598248"/>
              </a:xfrm>
            </p:grpSpPr>
            <p:sp>
              <p:nvSpPr>
                <p:cNvPr id="2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528580" y="4779150"/>
                  <a:ext cx="246380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32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3200" baseline="-250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altLang="nl-NL" sz="32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:r>
                    <a:rPr lang="en-US" altLang="nl-NL" sz="32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300 </a:t>
                  </a:r>
                  <a:r>
                    <a:rPr lang="en-US" altLang="nl-NL" sz="32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nl-NL" altLang="nl-NL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>
                  <a:off x="5041540" y="4765677"/>
                  <a:ext cx="108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" name="Groep 26"/>
              <p:cNvGrpSpPr/>
              <p:nvPr/>
            </p:nvGrpSpPr>
            <p:grpSpPr>
              <a:xfrm>
                <a:off x="1433125" y="4765677"/>
                <a:ext cx="2463800" cy="598538"/>
                <a:chOff x="1433125" y="4765677"/>
                <a:chExt cx="2463800" cy="598538"/>
              </a:xfrm>
            </p:grpSpPr>
            <p:sp>
              <p:nvSpPr>
                <p:cNvPr id="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33125" y="4779440"/>
                  <a:ext cx="246380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32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3200" baseline="-250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altLang="nl-NL" sz="32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:r>
                    <a:rPr lang="en-US" altLang="nl-NL" sz="32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300 </a:t>
                  </a:r>
                  <a:r>
                    <a:rPr lang="en-US" altLang="nl-NL" sz="32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nl-NL" altLang="nl-NL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12"/>
                <p:cNvSpPr>
                  <a:spLocks/>
                </p:cNvSpPr>
                <p:nvPr/>
              </p:nvSpPr>
              <p:spPr bwMode="auto">
                <a:xfrm>
                  <a:off x="2026940" y="4765677"/>
                  <a:ext cx="1080000" cy="1588"/>
                </a:xfrm>
                <a:custGeom>
                  <a:avLst/>
                  <a:gdLst>
                    <a:gd name="T0" fmla="*/ 960 w 960"/>
                    <a:gd name="T1" fmla="*/ 0 h 1"/>
                    <a:gd name="T2" fmla="*/ 0 w 9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60" h="1">
                      <a:moveTo>
                        <a:pt x="96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0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" name="Rechthoek 1"/>
          <p:cNvSpPr/>
          <p:nvPr/>
        </p:nvSpPr>
        <p:spPr>
          <a:xfrm>
            <a:off x="8188289" y="6399330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ctieknop: Verder of Volgende 2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171998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7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7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7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7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87" grpId="0" autoUpdateAnimBg="0"/>
      <p:bldP spid="54288" grpId="0" autoUpdateAnimBg="0"/>
      <p:bldP spid="31" grpId="0" autoUpdateAnimBg="0"/>
      <p:bldP spid="32" grpId="0" autoUpdateAnimBg="0"/>
      <p:bldP spid="33" grpId="0"/>
      <p:bldP spid="34" grpId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5681663" y="1785938"/>
            <a:ext cx="1241514" cy="2673350"/>
            <a:chOff x="5681663" y="1785938"/>
            <a:chExt cx="1241514" cy="2673350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664" y="2801939"/>
              <a:ext cx="1241513" cy="1656000"/>
            </a:xfrm>
            <a:prstGeom prst="rect">
              <a:avLst/>
            </a:prstGeom>
          </p:spPr>
        </p:pic>
        <p:grpSp>
          <p:nvGrpSpPr>
            <p:cNvPr id="205867" name="Group 43"/>
            <p:cNvGrpSpPr>
              <a:grpSpLocks/>
            </p:cNvGrpSpPr>
            <p:nvPr/>
          </p:nvGrpSpPr>
          <p:grpSpPr bwMode="auto">
            <a:xfrm>
              <a:off x="5681663" y="1785938"/>
              <a:ext cx="1223962" cy="2673350"/>
              <a:chOff x="3579" y="1125"/>
              <a:chExt cx="771" cy="1684"/>
            </a:xfrm>
          </p:grpSpPr>
          <p:sp>
            <p:nvSpPr>
              <p:cNvPr id="205851" name="Rectangle 27"/>
              <p:cNvSpPr>
                <a:spLocks noChangeArrowheads="1"/>
              </p:cNvSpPr>
              <p:nvPr/>
            </p:nvSpPr>
            <p:spPr bwMode="auto">
              <a:xfrm>
                <a:off x="3579" y="1765"/>
                <a:ext cx="771" cy="104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53" name="Rectangle 29" descr="Bol"/>
              <p:cNvSpPr>
                <a:spLocks noChangeArrowheads="1"/>
              </p:cNvSpPr>
              <p:nvPr/>
            </p:nvSpPr>
            <p:spPr bwMode="auto">
              <a:xfrm>
                <a:off x="3950" y="1125"/>
                <a:ext cx="46" cy="635"/>
              </a:xfrm>
              <a:prstGeom prst="rect">
                <a:avLst/>
              </a:prstGeom>
              <a:pattFill prst="sphere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2800" dirty="0">
                <a:solidFill>
                  <a:srgbClr val="FF3300"/>
                </a:solidFill>
              </a:rPr>
              <a:t>De </a:t>
            </a:r>
            <a:r>
              <a:rPr lang="en-US" altLang="nl-NL" sz="2800" dirty="0" err="1">
                <a:solidFill>
                  <a:srgbClr val="FF3300"/>
                </a:solidFill>
              </a:rPr>
              <a:t>tweede</a:t>
            </a:r>
            <a:r>
              <a:rPr lang="en-US" altLang="nl-NL" sz="2800" dirty="0">
                <a:solidFill>
                  <a:srgbClr val="FF3300"/>
                </a:solidFill>
              </a:rPr>
              <a:t> wet van Newton </a:t>
            </a:r>
            <a:r>
              <a:rPr lang="en-US" altLang="nl-NL" sz="2800" dirty="0" smtClean="0">
                <a:solidFill>
                  <a:srgbClr val="FF3300"/>
                </a:solidFill>
              </a:rPr>
              <a:t>6/10: </a:t>
            </a:r>
            <a:r>
              <a:rPr lang="en-US" altLang="nl-NL" sz="2400" dirty="0" err="1" smtClean="0">
                <a:solidFill>
                  <a:srgbClr val="FF3300"/>
                </a:solidFill>
              </a:rPr>
              <a:t>Een</a:t>
            </a:r>
            <a:r>
              <a:rPr lang="en-US" altLang="nl-NL" sz="2400" dirty="0" smtClean="0">
                <a:solidFill>
                  <a:srgbClr val="FF3300"/>
                </a:solidFill>
              </a:rPr>
              <a:t> </a:t>
            </a:r>
            <a:r>
              <a:rPr lang="en-US" altLang="nl-NL" sz="2400" dirty="0" err="1">
                <a:solidFill>
                  <a:srgbClr val="FF3300"/>
                </a:solidFill>
              </a:rPr>
              <a:t>persoon</a:t>
            </a:r>
            <a:r>
              <a:rPr lang="en-US" altLang="nl-NL" sz="2400" dirty="0">
                <a:solidFill>
                  <a:srgbClr val="FF3300"/>
                </a:solidFill>
              </a:rPr>
              <a:t> </a:t>
            </a:r>
            <a:r>
              <a:rPr lang="en-US" altLang="nl-NL" sz="2400" dirty="0" smtClean="0">
                <a:solidFill>
                  <a:srgbClr val="FF3300"/>
                </a:solidFill>
              </a:rPr>
              <a:t>in </a:t>
            </a:r>
            <a:r>
              <a:rPr lang="en-US" altLang="nl-NL" sz="2400" dirty="0">
                <a:solidFill>
                  <a:srgbClr val="FF3300"/>
                </a:solidFill>
              </a:rPr>
              <a:t>de lift.</a:t>
            </a:r>
            <a:endParaRPr lang="nl-NL" altLang="nl-NL" sz="2400" dirty="0">
              <a:solidFill>
                <a:srgbClr val="FF3300"/>
              </a:solidFill>
            </a:endParaRP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61938" indent="-2619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3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normaalkracht</a:t>
            </a:r>
            <a:r>
              <a:rPr lang="en-US" altLang="nl-NL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32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lift </a:t>
            </a:r>
            <a:r>
              <a:rPr lang="en-US" altLang="nl-NL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stijgt</a:t>
            </a:r>
            <a:r>
              <a:rPr lang="en-US" altLang="nl-NL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2,0 </a:t>
            </a:r>
            <a:r>
              <a:rPr lang="en-US" altLang="nl-NL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lang="en-US" altLang="nl-NL" sz="3200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3200" i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0" y="2912873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0" y="3677902"/>
            <a:ext cx="5724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981 = 100 . 2,0</a:t>
            </a:r>
            <a:endParaRPr lang="nl-NL" altLang="nl-NL" sz="32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0" y="5229256"/>
            <a:ext cx="6840331" cy="76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981 + 200 = 1181 N = 1,2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nl-NL" altLang="nl-NL" sz="3200" u="sng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0" y="4442931"/>
            <a:ext cx="5651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981 = 200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866" name="Group 42"/>
          <p:cNvGrpSpPr>
            <a:grpSpLocks/>
          </p:cNvGrpSpPr>
          <p:nvPr/>
        </p:nvGrpSpPr>
        <p:grpSpPr bwMode="auto">
          <a:xfrm>
            <a:off x="6415088" y="3744035"/>
            <a:ext cx="950912" cy="1549400"/>
            <a:chOff x="4005" y="2681"/>
            <a:chExt cx="599" cy="976"/>
          </a:xfrm>
        </p:grpSpPr>
        <p:sp>
          <p:nvSpPr>
            <p:cNvPr id="205856" name="Line 32"/>
            <p:cNvSpPr>
              <a:spLocks noChangeShapeType="1"/>
            </p:cNvSpPr>
            <p:nvPr/>
          </p:nvSpPr>
          <p:spPr bwMode="auto">
            <a:xfrm>
              <a:off x="4005" y="2681"/>
              <a:ext cx="0" cy="7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205858" name="Rectangle 34"/>
            <p:cNvSpPr>
              <a:spLocks noChangeArrowheads="1"/>
            </p:cNvSpPr>
            <p:nvPr/>
          </p:nvSpPr>
          <p:spPr bwMode="auto">
            <a:xfrm>
              <a:off x="4060" y="3081"/>
              <a:ext cx="54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17588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035175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0527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07035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275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9847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54419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8991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nl-NL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5865" name="Group 41"/>
          <p:cNvGrpSpPr>
            <a:grpSpLocks/>
          </p:cNvGrpSpPr>
          <p:nvPr/>
        </p:nvGrpSpPr>
        <p:grpSpPr bwMode="auto">
          <a:xfrm>
            <a:off x="6318043" y="2740423"/>
            <a:ext cx="954088" cy="1582737"/>
            <a:chOff x="3969" y="1811"/>
            <a:chExt cx="601" cy="997"/>
          </a:xfrm>
        </p:grpSpPr>
        <p:sp>
          <p:nvSpPr>
            <p:cNvPr id="205857" name="Line 33"/>
            <p:cNvSpPr>
              <a:spLocks noChangeShapeType="1"/>
            </p:cNvSpPr>
            <p:nvPr/>
          </p:nvSpPr>
          <p:spPr bwMode="auto">
            <a:xfrm flipV="1">
              <a:off x="3969" y="2037"/>
              <a:ext cx="0" cy="77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859" name="Rectangle 35"/>
            <p:cNvSpPr>
              <a:spLocks noChangeArrowheads="1"/>
            </p:cNvSpPr>
            <p:nvPr/>
          </p:nvSpPr>
          <p:spPr bwMode="auto">
            <a:xfrm>
              <a:off x="4026" y="1811"/>
              <a:ext cx="54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17588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035175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0527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07035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275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9847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54419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8991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3200" baseline="-2500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nl-NL" altLang="nl-NL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861" name="Rectangle 37"/>
          <p:cNvSpPr>
            <a:spLocks noChangeArrowheads="1"/>
          </p:cNvSpPr>
          <p:nvPr/>
        </p:nvSpPr>
        <p:spPr bwMode="auto">
          <a:xfrm>
            <a:off x="0" y="2147844"/>
            <a:ext cx="27003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m.g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62" name="Rectangle 38"/>
          <p:cNvSpPr>
            <a:spLocks noChangeArrowheads="1"/>
          </p:cNvSpPr>
          <p:nvPr/>
        </p:nvSpPr>
        <p:spPr bwMode="auto">
          <a:xfrm>
            <a:off x="1691680" y="2276102"/>
            <a:ext cx="4781550" cy="64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 . 9,81 = 981 N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63" name="Rectangle 39"/>
          <p:cNvSpPr>
            <a:spLocks noChangeArrowheads="1"/>
          </p:cNvSpPr>
          <p:nvPr/>
        </p:nvSpPr>
        <p:spPr bwMode="auto">
          <a:xfrm>
            <a:off x="6957265" y="4423860"/>
            <a:ext cx="172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981 N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68" name="Rectangle 44"/>
          <p:cNvSpPr>
            <a:spLocks noChangeArrowheads="1"/>
          </p:cNvSpPr>
          <p:nvPr/>
        </p:nvSpPr>
        <p:spPr bwMode="auto">
          <a:xfrm>
            <a:off x="6938345" y="2841642"/>
            <a:ext cx="2089150" cy="70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1,2 </a:t>
            </a:r>
            <a:r>
              <a:rPr lang="en-US" altLang="nl-NL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nl-NL" altLang="nl-NL" sz="3200" u="sng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1763815"/>
            <a:ext cx="5048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60" name="AutoShape 36"/>
          <p:cNvSpPr>
            <a:spLocks noChangeArrowheads="1"/>
          </p:cNvSpPr>
          <p:nvPr/>
        </p:nvSpPr>
        <p:spPr bwMode="auto">
          <a:xfrm>
            <a:off x="6985643" y="2879866"/>
            <a:ext cx="1864125" cy="2486918"/>
          </a:xfrm>
          <a:prstGeom prst="wedgeRoundRectCallout">
            <a:avLst>
              <a:gd name="adj1" fmla="val 14917"/>
              <a:gd name="adj2" fmla="val 554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die 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grond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op 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persoon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uitoefent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5972989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persoon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voelt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of </a:t>
            </a:r>
            <a:r>
              <a:rPr lang="en-US" altLang="nl-NL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kg is</a:t>
            </a:r>
            <a:r>
              <a:rPr lang="en-US" alt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nl-NL" altLang="nl-NL" sz="3200" u="sng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189954" y="6399330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2400" baseline="30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69" name="AutoShape 45"/>
          <p:cNvSpPr>
            <a:spLocks noChangeArrowheads="1"/>
          </p:cNvSpPr>
          <p:nvPr/>
        </p:nvSpPr>
        <p:spPr bwMode="auto">
          <a:xfrm>
            <a:off x="2546775" y="5884974"/>
            <a:ext cx="5723835" cy="919401"/>
          </a:xfrm>
          <a:prstGeom prst="wedgeRoundRectCallout">
            <a:avLst>
              <a:gd name="adj1" fmla="val 25268"/>
              <a:gd name="adj2" fmla="val 4762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groter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Logisch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want 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persoon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versneld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omhoog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ctieknop: Verder of Volgende 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331597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5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utoUpdateAnimBg="0"/>
      <p:bldP spid="205827" grpId="0" autoUpdateAnimBg="0"/>
      <p:bldP spid="205828" grpId="0"/>
      <p:bldP spid="205829" grpId="0"/>
      <p:bldP spid="205830" grpId="0"/>
      <p:bldP spid="205831" grpId="0"/>
      <p:bldP spid="205861" grpId="0" autoUpdateAnimBg="0"/>
      <p:bldP spid="205862" grpId="0" autoUpdateAnimBg="0"/>
      <p:bldP spid="205863" grpId="0" autoUpdateAnimBg="0"/>
      <p:bldP spid="205868" grpId="0"/>
      <p:bldP spid="24" grpId="0" autoUpdateAnimBg="0"/>
      <p:bldP spid="205860" grpId="0" animBg="1" autoUpdateAnimBg="0"/>
      <p:bldP spid="25" grpId="0"/>
      <p:bldP spid="205869" grpId="0" animBg="1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3668</TotalTime>
  <Words>2904</Words>
  <Application>Microsoft Office PowerPoint</Application>
  <PresentationFormat>Diavoorstelling (4:3)</PresentationFormat>
  <Paragraphs>522</Paragraphs>
  <Slides>33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5" baseType="lpstr">
      <vt:lpstr>Standaardontwerp</vt:lpstr>
      <vt:lpstr>Photo Editor-foto</vt:lpstr>
      <vt:lpstr>De wetten van Newton (1e, 2e en 3e)</vt:lpstr>
      <vt:lpstr>De eerste wet van Newton 1/2: theorie.</vt:lpstr>
      <vt:lpstr>De eerste wet van Newton 2/2: voorbeeld.</vt:lpstr>
      <vt:lpstr>De tweede wet van Newton 1/10: Theorie.</vt:lpstr>
      <vt:lpstr>De tweede wet van Newton 2/10: Theorie.</vt:lpstr>
      <vt:lpstr>De tweede wet van Newton 3/10: de eenheid van kracht.</vt:lpstr>
      <vt:lpstr>De tweede wet van Newton 4/10: Voorbeeld.</vt:lpstr>
      <vt:lpstr>De tweede wet van Newton 5/10: Voorbeeld</vt:lpstr>
      <vt:lpstr>De tweede wet van Newton 6/10: Een persoon in de lift.</vt:lpstr>
      <vt:lpstr>De tweede wet van Newton 7/10: Een persoon in de lift.</vt:lpstr>
      <vt:lpstr>De tweede wet van Newton 8/10: Kitesurfen</vt:lpstr>
      <vt:lpstr>De tweede wet van Newton 9/10: Een skier van100 kg op een helling</vt:lpstr>
      <vt:lpstr>De tweede wet van Newton 10/10: Een skier van100 kg op een helling</vt:lpstr>
      <vt:lpstr>Wrijvingskracht 1/5: Schuifweerstand.</vt:lpstr>
      <vt:lpstr>Wrijvingskracht 2/5: Schuifweerstand, voorbeeld.</vt:lpstr>
      <vt:lpstr>Wrijvingskracht 3/5: Schuifweerstand Fw,s. [vwo]</vt:lpstr>
      <vt:lpstr>Wrijvingskracht 4/5: Schuifweerstand. [vwo]</vt:lpstr>
      <vt:lpstr>Wrijvingskracht 5/5: Schuifweerstand Fw,s. [vwo]</vt:lpstr>
      <vt:lpstr>Wrijvingskracht 1/1: Rolweerstand Frol .</vt:lpstr>
      <vt:lpstr>Wrijvingskracht 1/5: Luchtweerstand Flucht</vt:lpstr>
      <vt:lpstr>Wrijvingskracht 2/5: Luchtweerstand van een Ford.</vt:lpstr>
      <vt:lpstr>Wrijvingskracht 3/5: Luchtweerstand Fw,l [vwo]</vt:lpstr>
      <vt:lpstr>Wrijvingskracht 4/5: Een Audi rijdt weg.</vt:lpstr>
      <vt:lpstr>Wrijvingskracht 5/5: Luchtweerstand van een auto. [vwo]</vt:lpstr>
      <vt:lpstr>Derde wet van Newton 1/6: Actiekracht = - reactiekracht.</vt:lpstr>
      <vt:lpstr>Derde wet van Newton 2/6: Lopen. </vt:lpstr>
      <vt:lpstr>Derde wet van Newton 3/6: Een raketmotor.</vt:lpstr>
      <vt:lpstr>Derde wet van Newton 4/6: Een buitenboordmotor. </vt:lpstr>
      <vt:lpstr>Derde wet van Newton 5/6: Een botsing.</vt:lpstr>
      <vt:lpstr>Derde wet van Newton 6/6: De aarde en een steen van 1,0 kg.</vt:lpstr>
      <vt:lpstr>Samenvatting: [havo]</vt:lpstr>
      <vt:lpstr>Samenvatting: [vwo]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wetten van Newton (1e, 2e en 3 e)</dc:title>
  <dc:creator>agtijmensen</dc:creator>
  <cp:lastModifiedBy>Ton&amp;Els</cp:lastModifiedBy>
  <cp:revision>245</cp:revision>
  <dcterms:created xsi:type="dcterms:W3CDTF">2018-10-17T19:15:59Z</dcterms:created>
  <dcterms:modified xsi:type="dcterms:W3CDTF">2021-06-19T22:31:18Z</dcterms:modified>
</cp:coreProperties>
</file>