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259" r:id="rId3"/>
    <p:sldId id="282" r:id="rId4"/>
    <p:sldId id="283" r:id="rId5"/>
    <p:sldId id="277" r:id="rId6"/>
    <p:sldId id="260" r:id="rId7"/>
    <p:sldId id="261" r:id="rId8"/>
    <p:sldId id="291" r:id="rId9"/>
    <p:sldId id="290" r:id="rId10"/>
    <p:sldId id="267" r:id="rId11"/>
    <p:sldId id="281" r:id="rId12"/>
    <p:sldId id="268" r:id="rId13"/>
    <p:sldId id="269" r:id="rId14"/>
    <p:sldId id="270" r:id="rId15"/>
    <p:sldId id="271" r:id="rId16"/>
    <p:sldId id="272" r:id="rId17"/>
    <p:sldId id="278" r:id="rId18"/>
    <p:sldId id="273" r:id="rId19"/>
    <p:sldId id="276" r:id="rId20"/>
    <p:sldId id="285" r:id="rId21"/>
    <p:sldId id="287" r:id="rId22"/>
    <p:sldId id="286" r:id="rId23"/>
    <p:sldId id="289" r:id="rId24"/>
    <p:sldId id="288" r:id="rId25"/>
    <p:sldId id="284" r:id="rId2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663300"/>
    <a:srgbClr val="FFFF66"/>
    <a:srgbClr val="E3DE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63" autoAdjust="0"/>
    <p:restoredTop sz="92883" autoAdjust="0"/>
  </p:normalViewPr>
  <p:slideViewPr>
    <p:cSldViewPr>
      <p:cViewPr>
        <p:scale>
          <a:sx n="50" d="100"/>
          <a:sy n="50" d="100"/>
        </p:scale>
        <p:origin x="-372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.%20G.%20Tijmensen%20werk\Grafiek%20in%20Microsoft%20PowerPoi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32898944515869E-2"/>
          <c:y val="9.5024059492563491E-3"/>
          <c:w val="0.92786721954641205"/>
          <c:h val="0.99049747160709745"/>
        </c:manualLayout>
      </c:layout>
      <c:scatterChart>
        <c:scatterStyle val="lineMarker"/>
        <c:varyColors val="0"/>
        <c:ser>
          <c:idx val="0"/>
          <c:order val="0"/>
          <c:tx>
            <c:v>Ez</c:v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19050">
                <a:solidFill>
                  <a:srgbClr val="0070C0"/>
                </a:solidFill>
              </a:ln>
            </c:spPr>
            <c:trendlineType val="linear"/>
            <c:dispRSqr val="0"/>
            <c:dispEq val="0"/>
          </c:trendline>
          <c:xVal>
            <c:numRef>
              <c:f>Blad1!$A$9:$A$29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Blad1!$B$9:$B$29</c:f>
              <c:numCache>
                <c:formatCode>General</c:formatCode>
                <c:ptCount val="2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6200576"/>
        <c:axId val="306202112"/>
      </c:scatterChart>
      <c:valAx>
        <c:axId val="306200576"/>
        <c:scaling>
          <c:orientation val="minMax"/>
          <c:max val="20"/>
          <c:min val="0"/>
        </c:scaling>
        <c:delete val="1"/>
        <c:axPos val="b"/>
        <c:minorGridlines/>
        <c:numFmt formatCode="General" sourceLinked="1"/>
        <c:majorTickMark val="out"/>
        <c:minorTickMark val="none"/>
        <c:tickLblPos val="nextTo"/>
        <c:crossAx val="306202112"/>
        <c:crosses val="autoZero"/>
        <c:crossBetween val="midCat"/>
        <c:majorUnit val="5"/>
        <c:minorUnit val="5"/>
      </c:valAx>
      <c:valAx>
        <c:axId val="306202112"/>
        <c:scaling>
          <c:orientation val="minMax"/>
          <c:max val="200"/>
          <c:min val="0"/>
        </c:scaling>
        <c:delete val="1"/>
        <c:axPos val="l"/>
        <c:majorGridlines/>
        <c:numFmt formatCode="#,##0" sourceLinked="0"/>
        <c:majorTickMark val="out"/>
        <c:minorTickMark val="none"/>
        <c:tickLblPos val="nextTo"/>
        <c:crossAx val="306200576"/>
        <c:crosses val="autoZero"/>
        <c:crossBetween val="midCat"/>
        <c:majorUnit val="50"/>
        <c:minorUnit val="50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155457387528"/>
          <c:y val="9.770117828968361E-2"/>
          <c:w val="0.82405338955216145"/>
          <c:h val="0.85137297484076468"/>
        </c:manualLayout>
      </c:layout>
      <c:scatterChart>
        <c:scatterStyle val="smoothMarker"/>
        <c:varyColors val="0"/>
        <c:ser>
          <c:idx val="2"/>
          <c:order val="0"/>
          <c:tx>
            <c:v>Ez-r</c:v>
          </c:tx>
          <c:spPr>
            <a:ln>
              <a:noFill/>
            </a:ln>
          </c:spPr>
          <c:marker>
            <c:symbol val="none"/>
          </c:marker>
          <c:trendline>
            <c:spPr>
              <a:ln w="19050">
                <a:solidFill>
                  <a:srgbClr val="0070C0"/>
                </a:solidFill>
              </a:ln>
            </c:spPr>
            <c:trendlineType val="linear"/>
            <c:dispRSqr val="0"/>
            <c:dispEq val="0"/>
          </c:trendline>
          <c:xVal>
            <c:numRef>
              <c:f>Blad1!$D$9:$D$29</c:f>
              <c:numCache>
                <c:formatCode>General</c:formatCode>
                <c:ptCount val="21"/>
                <c:pt idx="0">
                  <c:v>0.1</c:v>
                </c:pt>
                <c:pt idx="1">
                  <c:v>1.1000000000000001</c:v>
                </c:pt>
                <c:pt idx="2">
                  <c:v>2.1</c:v>
                </c:pt>
                <c:pt idx="3">
                  <c:v>3.1</c:v>
                </c:pt>
                <c:pt idx="4">
                  <c:v>4.0999999999999996</c:v>
                </c:pt>
                <c:pt idx="5">
                  <c:v>5.0999999999999996</c:v>
                </c:pt>
                <c:pt idx="6">
                  <c:v>6.1</c:v>
                </c:pt>
                <c:pt idx="7">
                  <c:v>7.1</c:v>
                </c:pt>
                <c:pt idx="8">
                  <c:v>8.1</c:v>
                </c:pt>
                <c:pt idx="9">
                  <c:v>9.1</c:v>
                </c:pt>
                <c:pt idx="10">
                  <c:v>10.1</c:v>
                </c:pt>
                <c:pt idx="11">
                  <c:v>11.1</c:v>
                </c:pt>
                <c:pt idx="12">
                  <c:v>12.1</c:v>
                </c:pt>
                <c:pt idx="13">
                  <c:v>13.1</c:v>
                </c:pt>
                <c:pt idx="14">
                  <c:v>14.1</c:v>
                </c:pt>
                <c:pt idx="15">
                  <c:v>15.1</c:v>
                </c:pt>
                <c:pt idx="16">
                  <c:v>16.100000000000001</c:v>
                </c:pt>
                <c:pt idx="17">
                  <c:v>17.100000000000001</c:v>
                </c:pt>
                <c:pt idx="18">
                  <c:v>18.100000000000001</c:v>
                </c:pt>
                <c:pt idx="19">
                  <c:v>19.100000000000001</c:v>
                </c:pt>
                <c:pt idx="20">
                  <c:v>20.100000000000001</c:v>
                </c:pt>
              </c:numCache>
            </c:numRef>
          </c:xVal>
          <c:yVal>
            <c:numRef>
              <c:f>Blad1!$E$9:$E$29</c:f>
              <c:numCache>
                <c:formatCode>General</c:formatCode>
                <c:ptCount val="21"/>
                <c:pt idx="0">
                  <c:v>-99</c:v>
                </c:pt>
                <c:pt idx="1">
                  <c:v>-89</c:v>
                </c:pt>
                <c:pt idx="2">
                  <c:v>-79</c:v>
                </c:pt>
                <c:pt idx="3">
                  <c:v>-69</c:v>
                </c:pt>
                <c:pt idx="4">
                  <c:v>-59</c:v>
                </c:pt>
                <c:pt idx="5">
                  <c:v>-49</c:v>
                </c:pt>
                <c:pt idx="6">
                  <c:v>-39</c:v>
                </c:pt>
                <c:pt idx="7">
                  <c:v>-29</c:v>
                </c:pt>
                <c:pt idx="8">
                  <c:v>-19</c:v>
                </c:pt>
                <c:pt idx="9">
                  <c:v>-9</c:v>
                </c:pt>
                <c:pt idx="10">
                  <c:v>1</c:v>
                </c:pt>
                <c:pt idx="11">
                  <c:v>11</c:v>
                </c:pt>
                <c:pt idx="12">
                  <c:v>21</c:v>
                </c:pt>
                <c:pt idx="13">
                  <c:v>31</c:v>
                </c:pt>
                <c:pt idx="14">
                  <c:v>41</c:v>
                </c:pt>
                <c:pt idx="15">
                  <c:v>51</c:v>
                </c:pt>
                <c:pt idx="16">
                  <c:v>61</c:v>
                </c:pt>
                <c:pt idx="17">
                  <c:v>71</c:v>
                </c:pt>
                <c:pt idx="18">
                  <c:v>81</c:v>
                </c:pt>
                <c:pt idx="19">
                  <c:v>91</c:v>
                </c:pt>
                <c:pt idx="20">
                  <c:v>101</c:v>
                </c:pt>
              </c:numCache>
            </c:numRef>
          </c:yVal>
          <c:smooth val="1"/>
        </c:ser>
        <c:ser>
          <c:idx val="1"/>
          <c:order val="1"/>
          <c:tx>
            <c:v>Eg-r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trendline>
            <c:spPr>
              <a:ln>
                <a:noFill/>
              </a:ln>
            </c:spPr>
            <c:trendlineType val="linear"/>
            <c:dispRSqr val="0"/>
            <c:dispEq val="0"/>
          </c:trendline>
          <c:xVal>
            <c:numRef>
              <c:f>Blad1!$D$10:$D$29</c:f>
              <c:numCache>
                <c:formatCode>General</c:formatCode>
                <c:ptCount val="20"/>
                <c:pt idx="0">
                  <c:v>1.1000000000000001</c:v>
                </c:pt>
                <c:pt idx="1">
                  <c:v>2.1</c:v>
                </c:pt>
                <c:pt idx="2">
                  <c:v>3.1</c:v>
                </c:pt>
                <c:pt idx="3">
                  <c:v>4.0999999999999996</c:v>
                </c:pt>
                <c:pt idx="4">
                  <c:v>5.0999999999999996</c:v>
                </c:pt>
                <c:pt idx="5">
                  <c:v>6.1</c:v>
                </c:pt>
                <c:pt idx="6">
                  <c:v>7.1</c:v>
                </c:pt>
                <c:pt idx="7">
                  <c:v>8.1</c:v>
                </c:pt>
                <c:pt idx="8">
                  <c:v>9.1</c:v>
                </c:pt>
                <c:pt idx="9">
                  <c:v>10.1</c:v>
                </c:pt>
                <c:pt idx="10">
                  <c:v>11.1</c:v>
                </c:pt>
                <c:pt idx="11">
                  <c:v>12.1</c:v>
                </c:pt>
                <c:pt idx="12">
                  <c:v>13.1</c:v>
                </c:pt>
                <c:pt idx="13">
                  <c:v>14.1</c:v>
                </c:pt>
                <c:pt idx="14">
                  <c:v>15.1</c:v>
                </c:pt>
                <c:pt idx="15">
                  <c:v>16.100000000000001</c:v>
                </c:pt>
                <c:pt idx="16">
                  <c:v>17.100000000000001</c:v>
                </c:pt>
                <c:pt idx="17">
                  <c:v>18.100000000000001</c:v>
                </c:pt>
                <c:pt idx="18">
                  <c:v>19.100000000000001</c:v>
                </c:pt>
                <c:pt idx="19">
                  <c:v>20.100000000000001</c:v>
                </c:pt>
              </c:numCache>
            </c:numRef>
          </c:xVal>
          <c:yVal>
            <c:numRef>
              <c:f>Blad1!$F$10:$F$29</c:f>
              <c:numCache>
                <c:formatCode>0</c:formatCode>
                <c:ptCount val="20"/>
                <c:pt idx="0">
                  <c:v>-909.09090909090901</c:v>
                </c:pt>
                <c:pt idx="1">
                  <c:v>-476.19047619047615</c:v>
                </c:pt>
                <c:pt idx="2">
                  <c:v>-322.58064516129031</c:v>
                </c:pt>
                <c:pt idx="3">
                  <c:v>-243.90243902439028</c:v>
                </c:pt>
                <c:pt idx="4">
                  <c:v>-196.07843137254903</c:v>
                </c:pt>
                <c:pt idx="5">
                  <c:v>-163.9344262295082</c:v>
                </c:pt>
                <c:pt idx="6">
                  <c:v>-140.84507042253523</c:v>
                </c:pt>
                <c:pt idx="7">
                  <c:v>-123.4567901234568</c:v>
                </c:pt>
                <c:pt idx="8">
                  <c:v>-109.8901098901099</c:v>
                </c:pt>
                <c:pt idx="9">
                  <c:v>-99.009900990099013</c:v>
                </c:pt>
                <c:pt idx="10">
                  <c:v>-90.090090090090087</c:v>
                </c:pt>
                <c:pt idx="11">
                  <c:v>-82.644628099173559</c:v>
                </c:pt>
                <c:pt idx="12">
                  <c:v>-76.335877862595424</c:v>
                </c:pt>
                <c:pt idx="13">
                  <c:v>-70.921985815602838</c:v>
                </c:pt>
                <c:pt idx="14">
                  <c:v>-66.225165562913915</c:v>
                </c:pt>
                <c:pt idx="15">
                  <c:v>-62.11180124223602</c:v>
                </c:pt>
                <c:pt idx="16">
                  <c:v>-58.479532163742682</c:v>
                </c:pt>
                <c:pt idx="17">
                  <c:v>-55.248618784530379</c:v>
                </c:pt>
                <c:pt idx="18">
                  <c:v>-52.356020942408371</c:v>
                </c:pt>
                <c:pt idx="19">
                  <c:v>-49.751243781094523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7200256"/>
        <c:axId val="317201792"/>
      </c:scatterChart>
      <c:valAx>
        <c:axId val="317200256"/>
        <c:scaling>
          <c:orientation val="minMax"/>
          <c:max val="20"/>
        </c:scaling>
        <c:delete val="1"/>
        <c:axPos val="b"/>
        <c:minorGridlines/>
        <c:numFmt formatCode="General" sourceLinked="1"/>
        <c:majorTickMark val="out"/>
        <c:minorTickMark val="none"/>
        <c:tickLblPos val="nextTo"/>
        <c:crossAx val="317201792"/>
        <c:crosses val="autoZero"/>
        <c:crossBetween val="midCat"/>
        <c:minorUnit val="5"/>
      </c:valAx>
      <c:valAx>
        <c:axId val="31720179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1720025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Eg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trendline>
            <c:spPr>
              <a:ln w="19050">
                <a:noFill/>
              </a:ln>
            </c:spPr>
            <c:trendlineType val="poly"/>
            <c:order val="2"/>
            <c:dispRSqr val="0"/>
            <c:dispEq val="0"/>
          </c:trendline>
          <c:xVal>
            <c:numRef>
              <c:f>Blad2!$B$12:$B$32</c:f>
              <c:numCache>
                <c:formatCode>0.00E+00</c:formatCode>
                <c:ptCount val="21"/>
                <c:pt idx="0">
                  <c:v>6378100</c:v>
                </c:pt>
                <c:pt idx="1">
                  <c:v>9567150</c:v>
                </c:pt>
                <c:pt idx="2">
                  <c:v>12756200</c:v>
                </c:pt>
                <c:pt idx="3">
                  <c:v>15945250</c:v>
                </c:pt>
                <c:pt idx="4">
                  <c:v>19134300</c:v>
                </c:pt>
                <c:pt idx="5">
                  <c:v>22323350</c:v>
                </c:pt>
                <c:pt idx="6">
                  <c:v>25512400</c:v>
                </c:pt>
                <c:pt idx="7">
                  <c:v>28701450</c:v>
                </c:pt>
                <c:pt idx="8">
                  <c:v>31890500</c:v>
                </c:pt>
                <c:pt idx="9">
                  <c:v>35079550</c:v>
                </c:pt>
                <c:pt idx="10">
                  <c:v>38268600</c:v>
                </c:pt>
                <c:pt idx="11">
                  <c:v>41457650</c:v>
                </c:pt>
                <c:pt idx="12">
                  <c:v>44646700</c:v>
                </c:pt>
                <c:pt idx="13">
                  <c:v>47835750</c:v>
                </c:pt>
                <c:pt idx="14">
                  <c:v>51024800</c:v>
                </c:pt>
                <c:pt idx="15">
                  <c:v>54213850</c:v>
                </c:pt>
                <c:pt idx="16">
                  <c:v>57402900</c:v>
                </c:pt>
                <c:pt idx="17">
                  <c:v>60591950</c:v>
                </c:pt>
                <c:pt idx="18">
                  <c:v>63781000</c:v>
                </c:pt>
                <c:pt idx="19">
                  <c:v>127562000</c:v>
                </c:pt>
                <c:pt idx="20">
                  <c:v>133940100</c:v>
                </c:pt>
              </c:numCache>
            </c:numRef>
          </c:xVal>
          <c:yVal>
            <c:numRef>
              <c:f>Blad2!$C$12:$C$32</c:f>
              <c:numCache>
                <c:formatCode>0.00E+00</c:formatCode>
                <c:ptCount val="21"/>
                <c:pt idx="0">
                  <c:v>-62519429.547984503</c:v>
                </c:pt>
                <c:pt idx="1">
                  <c:v>-41679619.698656335</c:v>
                </c:pt>
                <c:pt idx="2">
                  <c:v>-31259714.773992252</c:v>
                </c:pt>
                <c:pt idx="3">
                  <c:v>-25007771.819193799</c:v>
                </c:pt>
                <c:pt idx="4">
                  <c:v>-20839809.849328168</c:v>
                </c:pt>
                <c:pt idx="5">
                  <c:v>-17862694.156567</c:v>
                </c:pt>
                <c:pt idx="6">
                  <c:v>-15629857.386996126</c:v>
                </c:pt>
                <c:pt idx="7">
                  <c:v>-13893206.566218778</c:v>
                </c:pt>
                <c:pt idx="8">
                  <c:v>-12503885.9095969</c:v>
                </c:pt>
                <c:pt idx="9">
                  <c:v>-11367169.008724455</c:v>
                </c:pt>
                <c:pt idx="10">
                  <c:v>-10419904.924664084</c:v>
                </c:pt>
                <c:pt idx="11">
                  <c:v>-9618373.7766130008</c:v>
                </c:pt>
                <c:pt idx="12">
                  <c:v>-8931347.0782834999</c:v>
                </c:pt>
                <c:pt idx="13">
                  <c:v>-8335923.9397312663</c:v>
                </c:pt>
                <c:pt idx="14">
                  <c:v>-7814928.6934980629</c:v>
                </c:pt>
                <c:pt idx="15">
                  <c:v>-7355227.0056452351</c:v>
                </c:pt>
                <c:pt idx="16">
                  <c:v>-6946603.2831093892</c:v>
                </c:pt>
                <c:pt idx="17">
                  <c:v>-6580992.5839983681</c:v>
                </c:pt>
                <c:pt idx="18">
                  <c:v>-6251942.9547984498</c:v>
                </c:pt>
                <c:pt idx="19">
                  <c:v>-3125971.4773992249</c:v>
                </c:pt>
                <c:pt idx="20">
                  <c:v>-2977115.6927611665</c:v>
                </c:pt>
              </c:numCache>
            </c:numRef>
          </c:yVal>
          <c:smooth val="1"/>
        </c:ser>
        <c:ser>
          <c:idx val="1"/>
          <c:order val="1"/>
          <c:tx>
            <c:v>Ek</c:v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trendline>
            <c:spPr>
              <a:ln>
                <a:noFill/>
              </a:ln>
            </c:spPr>
            <c:trendlineType val="linear"/>
            <c:dispRSqr val="0"/>
            <c:dispEq val="0"/>
          </c:trendline>
          <c:xVal>
            <c:numRef>
              <c:f>Blad2!$B$12:$B$32</c:f>
              <c:numCache>
                <c:formatCode>0.00E+00</c:formatCode>
                <c:ptCount val="21"/>
                <c:pt idx="0">
                  <c:v>6378100</c:v>
                </c:pt>
                <c:pt idx="1">
                  <c:v>9567150</c:v>
                </c:pt>
                <c:pt idx="2">
                  <c:v>12756200</c:v>
                </c:pt>
                <c:pt idx="3">
                  <c:v>15945250</c:v>
                </c:pt>
                <c:pt idx="4">
                  <c:v>19134300</c:v>
                </c:pt>
                <c:pt idx="5">
                  <c:v>22323350</c:v>
                </c:pt>
                <c:pt idx="6">
                  <c:v>25512400</c:v>
                </c:pt>
                <c:pt idx="7">
                  <c:v>28701450</c:v>
                </c:pt>
                <c:pt idx="8">
                  <c:v>31890500</c:v>
                </c:pt>
                <c:pt idx="9">
                  <c:v>35079550</c:v>
                </c:pt>
                <c:pt idx="10">
                  <c:v>38268600</c:v>
                </c:pt>
                <c:pt idx="11">
                  <c:v>41457650</c:v>
                </c:pt>
                <c:pt idx="12">
                  <c:v>44646700</c:v>
                </c:pt>
                <c:pt idx="13">
                  <c:v>47835750</c:v>
                </c:pt>
                <c:pt idx="14">
                  <c:v>51024800</c:v>
                </c:pt>
                <c:pt idx="15">
                  <c:v>54213850</c:v>
                </c:pt>
                <c:pt idx="16">
                  <c:v>57402900</c:v>
                </c:pt>
                <c:pt idx="17">
                  <c:v>60591950</c:v>
                </c:pt>
                <c:pt idx="18">
                  <c:v>63781000</c:v>
                </c:pt>
                <c:pt idx="19">
                  <c:v>127562000</c:v>
                </c:pt>
                <c:pt idx="20">
                  <c:v>133940100</c:v>
                </c:pt>
              </c:numCache>
            </c:numRef>
          </c:xVal>
          <c:yVal>
            <c:numRef>
              <c:f>Blad2!$D$12:$D$32</c:f>
              <c:numCache>
                <c:formatCode>0.00E+00</c:formatCode>
                <c:ptCount val="21"/>
                <c:pt idx="0">
                  <c:v>62519429.547984503</c:v>
                </c:pt>
                <c:pt idx="1">
                  <c:v>41679619.698656335</c:v>
                </c:pt>
                <c:pt idx="2">
                  <c:v>31259714.773992252</c:v>
                </c:pt>
                <c:pt idx="3">
                  <c:v>25007771.819193799</c:v>
                </c:pt>
                <c:pt idx="4">
                  <c:v>20839809.849328168</c:v>
                </c:pt>
                <c:pt idx="5">
                  <c:v>17862694.156567</c:v>
                </c:pt>
                <c:pt idx="6">
                  <c:v>15629857.386996126</c:v>
                </c:pt>
                <c:pt idx="7">
                  <c:v>13893206.566218778</c:v>
                </c:pt>
                <c:pt idx="8">
                  <c:v>12503885.9095969</c:v>
                </c:pt>
                <c:pt idx="9">
                  <c:v>11367169.008724455</c:v>
                </c:pt>
                <c:pt idx="10">
                  <c:v>10419904.924664084</c:v>
                </c:pt>
                <c:pt idx="11">
                  <c:v>9618373.7766130008</c:v>
                </c:pt>
                <c:pt idx="12">
                  <c:v>8931347.0782834999</c:v>
                </c:pt>
                <c:pt idx="13">
                  <c:v>8335923.9397312663</c:v>
                </c:pt>
                <c:pt idx="14">
                  <c:v>7814928.6934980629</c:v>
                </c:pt>
                <c:pt idx="15">
                  <c:v>7355227.0056452351</c:v>
                </c:pt>
                <c:pt idx="16">
                  <c:v>6946603.2831093892</c:v>
                </c:pt>
                <c:pt idx="17">
                  <c:v>6580992.5839983681</c:v>
                </c:pt>
                <c:pt idx="18">
                  <c:v>6251942.9547984498</c:v>
                </c:pt>
                <c:pt idx="19">
                  <c:v>3125971.4773992249</c:v>
                </c:pt>
                <c:pt idx="20">
                  <c:v>2977115.6927611665</c:v>
                </c:pt>
              </c:numCache>
            </c:numRef>
          </c:yVal>
          <c:smooth val="1"/>
        </c:ser>
        <c:ser>
          <c:idx val="2"/>
          <c:order val="2"/>
          <c:tx>
            <c:v>Etot</c:v>
          </c:tx>
          <c:spPr>
            <a:ln w="2540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Blad2!$B$12:$B$32</c:f>
              <c:numCache>
                <c:formatCode>0.00E+00</c:formatCode>
                <c:ptCount val="21"/>
                <c:pt idx="0">
                  <c:v>6378100</c:v>
                </c:pt>
                <c:pt idx="1">
                  <c:v>9567150</c:v>
                </c:pt>
                <c:pt idx="2">
                  <c:v>12756200</c:v>
                </c:pt>
                <c:pt idx="3">
                  <c:v>15945250</c:v>
                </c:pt>
                <c:pt idx="4">
                  <c:v>19134300</c:v>
                </c:pt>
                <c:pt idx="5">
                  <c:v>22323350</c:v>
                </c:pt>
                <c:pt idx="6">
                  <c:v>25512400</c:v>
                </c:pt>
                <c:pt idx="7">
                  <c:v>28701450</c:v>
                </c:pt>
                <c:pt idx="8">
                  <c:v>31890500</c:v>
                </c:pt>
                <c:pt idx="9">
                  <c:v>35079550</c:v>
                </c:pt>
                <c:pt idx="10">
                  <c:v>38268600</c:v>
                </c:pt>
                <c:pt idx="11">
                  <c:v>41457650</c:v>
                </c:pt>
                <c:pt idx="12">
                  <c:v>44646700</c:v>
                </c:pt>
                <c:pt idx="13">
                  <c:v>47835750</c:v>
                </c:pt>
                <c:pt idx="14">
                  <c:v>51024800</c:v>
                </c:pt>
                <c:pt idx="15">
                  <c:v>54213850</c:v>
                </c:pt>
                <c:pt idx="16">
                  <c:v>57402900</c:v>
                </c:pt>
                <c:pt idx="17">
                  <c:v>60591950</c:v>
                </c:pt>
                <c:pt idx="18">
                  <c:v>63781000</c:v>
                </c:pt>
                <c:pt idx="19">
                  <c:v>127562000</c:v>
                </c:pt>
                <c:pt idx="20">
                  <c:v>133940100</c:v>
                </c:pt>
              </c:numCache>
            </c:numRef>
          </c:xVal>
          <c:yVal>
            <c:numRef>
              <c:f>Blad2!$E$12:$E$32</c:f>
              <c:numCache>
                <c:formatCode>0.00E+00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3140864"/>
        <c:axId val="283142400"/>
      </c:scatterChart>
      <c:valAx>
        <c:axId val="283140864"/>
        <c:scaling>
          <c:orientation val="minMax"/>
          <c:min val="0"/>
        </c:scaling>
        <c:delete val="0"/>
        <c:axPos val="b"/>
        <c:minorGridlines/>
        <c:numFmt formatCode="0.0E+00" sourceLinked="0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</c:spPr>
        <c:crossAx val="283142400"/>
        <c:crosses val="autoZero"/>
        <c:crossBetween val="midCat"/>
      </c:valAx>
      <c:valAx>
        <c:axId val="283142400"/>
        <c:scaling>
          <c:orientation val="minMax"/>
        </c:scaling>
        <c:delete val="0"/>
        <c:axPos val="l"/>
        <c:majorGridlines/>
        <c:numFmt formatCode="0.0E+0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8314086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0.11306</cdr:x>
      <cdr:y>0.05724</cdr:y>
    </cdr:from>
    <cdr:to>
      <cdr:x>0.93763</cdr:x>
      <cdr:y>0.95616</cdr:y>
    </cdr:to>
    <cdr:grpSp>
      <cdr:nvGrpSpPr>
        <cdr:cNvPr id="6" name="Groep 5"/>
        <cdr:cNvGrpSpPr/>
      </cdr:nvGrpSpPr>
      <cdr:grpSpPr>
        <a:xfrm xmlns:a="http://schemas.openxmlformats.org/drawingml/2006/main">
          <a:off x="538448" y="185378"/>
          <a:ext cx="3927016" cy="2911247"/>
          <a:chOff x="520257" y="157024"/>
          <a:chExt cx="3794374" cy="2465917"/>
        </a:xfrm>
      </cdr:grpSpPr>
      <cdr:cxnSp macro="">
        <cdr:nvCxnSpPr>
          <cdr:cNvPr id="3" name="Rechte verbindingslijn 2"/>
          <cdr:cNvCxnSpPr/>
        </cdr:nvCxnSpPr>
        <cdr:spPr>
          <a:xfrm xmlns:a="http://schemas.openxmlformats.org/drawingml/2006/main">
            <a:off x="520257" y="157024"/>
            <a:ext cx="10583" cy="2465917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5" name="Rechte verbindingslijn 4"/>
          <cdr:cNvCxnSpPr/>
        </cdr:nvCxnSpPr>
        <cdr:spPr>
          <a:xfrm xmlns:a="http://schemas.openxmlformats.org/drawingml/2006/main">
            <a:off x="539391" y="646679"/>
            <a:ext cx="3775240" cy="14333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49AA4-90FE-4F4C-82EC-F203D1BCEA95}" type="datetimeFigureOut">
              <a:rPr lang="nl-NL" smtClean="0"/>
              <a:t>7-6-2021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35FF6-1880-41BD-8FC4-CBA9B2A0EF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4114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35FF6-1880-41BD-8FC4-CBA9B2A0EF2F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0404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7E095-213D-49DB-9102-642C13BAD043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69810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4F560-8985-4238-88A4-0C781A3C129C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33309"/>
      </p:ext>
    </p:extLst>
  </p:cSld>
  <p:clrMapOvr>
    <a:masterClrMapping/>
  </p:clrMapOvr>
  <p:transition advTm="35392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A19A0-3E32-47E8-8EE9-7E38D0FC1382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57714"/>
      </p:ext>
    </p:extLst>
  </p:cSld>
  <p:clrMapOvr>
    <a:masterClrMapping/>
  </p:clrMapOvr>
  <p:transition advTm="35392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90F3DFF-D12E-4F0D-80FC-776E8D32343D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40988"/>
      </p:ext>
    </p:extLst>
  </p:cSld>
  <p:clrMapOvr>
    <a:masterClrMapping/>
  </p:clrMapOvr>
  <p:transition advTm="35392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25273-D9DF-4855-B7A9-DE197CA1AAFE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28168"/>
      </p:ext>
    </p:extLst>
  </p:cSld>
  <p:clrMapOvr>
    <a:masterClrMapping/>
  </p:clrMapOvr>
  <p:transition advTm="35392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67F5C-D884-40B9-BC37-52384C94F83E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71133"/>
      </p:ext>
    </p:extLst>
  </p:cSld>
  <p:clrMapOvr>
    <a:masterClrMapping/>
  </p:clrMapOvr>
  <p:transition advTm="35392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37F74-BDB6-4097-B920-CE786BD69D74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15301"/>
      </p:ext>
    </p:extLst>
  </p:cSld>
  <p:clrMapOvr>
    <a:masterClrMapping/>
  </p:clrMapOvr>
  <p:transition advTm="35392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07B43-D6C3-427B-B5EC-9E135ADCBA00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62931"/>
      </p:ext>
    </p:extLst>
  </p:cSld>
  <p:clrMapOvr>
    <a:masterClrMapping/>
  </p:clrMapOvr>
  <p:transition advTm="35392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D816A-7A18-4C9C-BBF5-1BA6A53479A7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32340"/>
      </p:ext>
    </p:extLst>
  </p:cSld>
  <p:clrMapOvr>
    <a:masterClrMapping/>
  </p:clrMapOvr>
  <p:transition advTm="35392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BF779-2760-41BB-A671-2C2906527CCC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17360"/>
      </p:ext>
    </p:extLst>
  </p:cSld>
  <p:clrMapOvr>
    <a:masterClrMapping/>
  </p:clrMapOvr>
  <p:transition advTm="35392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FBB29-2ED6-435A-A394-53913E341CAF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81826"/>
      </p:ext>
    </p:extLst>
  </p:cSld>
  <p:clrMapOvr>
    <a:masterClrMapping/>
  </p:clrMapOvr>
  <p:transition advTm="35392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39551-B944-447F-96B4-60E4454F26C1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12242"/>
      </p:ext>
    </p:extLst>
  </p:cSld>
  <p:clrMapOvr>
    <a:masterClrMapping/>
  </p:clrMapOvr>
  <p:transition advTm="35392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van de modeltitel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3808BD-8136-4679-9C7A-EF123AB9CBAF}" type="slidenum">
              <a:rPr lang="nl-NL" alt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2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35392">
    <p:wipe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0.xml"/><Relationship Id="rId18" Type="http://schemas.openxmlformats.org/officeDocument/2006/relationships/image" Target="../media/image3.gif"/><Relationship Id="rId3" Type="http://schemas.openxmlformats.org/officeDocument/2006/relationships/image" Target="../media/image2.png"/><Relationship Id="rId7" Type="http://schemas.openxmlformats.org/officeDocument/2006/relationships/slide" Target="slide8.xml"/><Relationship Id="rId12" Type="http://schemas.openxmlformats.org/officeDocument/2006/relationships/slide" Target="slide15.xml"/><Relationship Id="rId17" Type="http://schemas.openxmlformats.org/officeDocument/2006/relationships/slide" Target="slide25.xml"/><Relationship Id="rId2" Type="http://schemas.openxmlformats.org/officeDocument/2006/relationships/hyperlink" Target="http://www.agtijmensen.nl/" TargetMode="External"/><Relationship Id="rId16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3.xml"/><Relationship Id="rId5" Type="http://schemas.openxmlformats.org/officeDocument/2006/relationships/slide" Target="slide3.xml"/><Relationship Id="rId15" Type="http://schemas.openxmlformats.org/officeDocument/2006/relationships/slide" Target="slide19.xml"/><Relationship Id="rId10" Type="http://schemas.openxmlformats.org/officeDocument/2006/relationships/slide" Target="slide11.xml"/><Relationship Id="rId4" Type="http://schemas.openxmlformats.org/officeDocument/2006/relationships/slide" Target="slide2.xml"/><Relationship Id="rId9" Type="http://schemas.openxmlformats.org/officeDocument/2006/relationships/slide" Target="slide9.xml"/><Relationship Id="rId14" Type="http://schemas.openxmlformats.org/officeDocument/2006/relationships/slide" Target="slide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amLCTEk_ad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gtijmensen.nl/Applets_simulaties/Cirkelbeweging.xlsm" TargetMode="Externa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.xml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gif"/><Relationship Id="rId5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0.png"/><Relationship Id="rId7" Type="http://schemas.openxmlformats.org/officeDocument/2006/relationships/image" Target="../media/image10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6282" y="-16312"/>
            <a:ext cx="9160282" cy="925032"/>
          </a:xfrm>
        </p:spPr>
        <p:txBody>
          <a:bodyPr anchor="t" anchorCtr="0"/>
          <a:lstStyle/>
          <a:p>
            <a:pPr algn="l"/>
            <a:r>
              <a:rPr lang="en-US" altLang="nl-NL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Eenparige</a:t>
            </a:r>
            <a:r>
              <a:rPr lang="en-US" altLang="nl-N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cirkelbeweging</a:t>
            </a:r>
            <a:r>
              <a:rPr lang="en-US" altLang="nl-N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nl-NL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middelpuntzoekende</a:t>
            </a:r>
            <a:r>
              <a:rPr lang="en-US" altLang="nl-NL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kracht</a:t>
            </a:r>
            <a:r>
              <a:rPr lang="en-US" altLang="nl-NL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kracht</a:t>
            </a:r>
            <a:r>
              <a:rPr lang="en-US" altLang="nl-NL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nl-NL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nl-NL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nl-NL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gravitatiekracht</a:t>
            </a:r>
            <a:endParaRPr lang="nl-NL" altLang="nl-NL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356992" y="5966917"/>
            <a:ext cx="9144000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52600" indent="-381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381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nl-NL" altLang="nl-NL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827584" y="6510132"/>
            <a:ext cx="7236296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52600" indent="-381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381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</a:t>
            </a:r>
            <a:r>
              <a:rPr lang="en-US" altLang="nl-NL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gtijmensen.nl</a:t>
            </a:r>
            <a:r>
              <a:rPr lang="en-US" altLang="nl-NL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17062021</a:t>
            </a:r>
            <a:endParaRPr lang="nl-NL" altLang="nl-NL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3649"/>
            <a:ext cx="838200" cy="29527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836712"/>
            <a:ext cx="9107488" cy="533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1.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Omlooptijd</a:t>
            </a:r>
            <a:r>
              <a:rPr lang="en-US" altLang="nl-NL" sz="24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, </a:t>
            </a:r>
            <a:r>
              <a:rPr lang="en-US" altLang="nl-NL" sz="2400" dirty="0" err="1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frequentie</a:t>
            </a:r>
            <a:r>
              <a:rPr lang="en-US" altLang="nl-NL" sz="24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en</a:t>
            </a:r>
            <a:r>
              <a:rPr lang="en-US" altLang="nl-NL" sz="24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baannelheid</a:t>
            </a:r>
            <a:endParaRPr lang="en-US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2.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Radialen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en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hoeksnelheid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 [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vervallen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]</a:t>
            </a:r>
            <a:endParaRPr lang="en-US" altLang="nl-NL" sz="2400" dirty="0" smtClean="0">
              <a:latin typeface="Arial" panose="020B0604020202020204" pitchFamily="34" charset="0"/>
              <a:cs typeface="Arial" panose="020B0604020202020204" pitchFamily="34" charset="0"/>
              <a:hlinkClick r:id="rId6" action="ppaction://hlinksldjump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3. 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De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resulterende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kracht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bij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een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eenparige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cirkelbeweging</a:t>
            </a:r>
            <a:endParaRPr lang="en-US" altLang="nl-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4. De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middelpuntzoekende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kracht</a:t>
            </a:r>
            <a:endParaRPr lang="en-US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5. Auto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rijdt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 door U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bocht</a:t>
            </a:r>
            <a:endParaRPr lang="en-US" altLang="nl-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6. Looping </a:t>
            </a:r>
            <a:r>
              <a:rPr lang="en-US" altLang="nl-NL" sz="2400" dirty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met 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auto</a:t>
            </a:r>
            <a:endParaRPr lang="en-US" altLang="nl-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7.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Zweefmolen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8.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Wielerpiste</a:t>
            </a:r>
            <a:endParaRPr lang="en-US" altLang="nl-NL" sz="2400" dirty="0">
              <a:latin typeface="Arial" panose="020B0604020202020204" pitchFamily="34" charset="0"/>
              <a:cs typeface="Arial" panose="020B0604020202020204" pitchFamily="34" charset="0"/>
              <a:hlinkClick r:id="rId13" action="ppaction://hlinksldjump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14" action="ppaction://hlinksldjump"/>
              </a:rPr>
              <a:t>9.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4" action="ppaction://hlinksldjump"/>
              </a:rPr>
              <a:t>Gravitatiekracht</a:t>
            </a:r>
            <a:endParaRPr lang="en-US" altLang="nl-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10.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Planeetbanen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zijn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elliptisch</a:t>
            </a:r>
            <a:endParaRPr lang="en-US" altLang="nl-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11.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Gravitatieenergie</a:t>
            </a:r>
            <a:r>
              <a:rPr lang="en-US" altLang="nl-NL" sz="2400" dirty="0"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en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ontsnappingssnelheid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 [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vwo</a:t>
            </a: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]</a:t>
            </a:r>
            <a:endParaRPr lang="en-US" altLang="nl-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17" action="ppaction://hlinksldjump"/>
              </a:rPr>
              <a:t>11. </a:t>
            </a:r>
            <a:r>
              <a:rPr lang="en-US" altLang="nl-NL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7" action="ppaction://hlinksldjump"/>
              </a:rPr>
              <a:t>Einde</a:t>
            </a:r>
            <a:endParaRPr lang="en-US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80" y="692696"/>
            <a:ext cx="1577112" cy="843412"/>
          </a:xfrm>
          <a:prstGeom prst="rect">
            <a:avLst/>
          </a:prstGeom>
        </p:spPr>
      </p:pic>
      <p:sp>
        <p:nvSpPr>
          <p:cNvPr id="8" name="Actieknop: Verder of Volgende 7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696914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utoUpdateAnimBg="0"/>
      <p:bldP spid="3687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Afbeelding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68" y="272782"/>
            <a:ext cx="2176324" cy="1334812"/>
          </a:xfrm>
          <a:prstGeom prst="rect">
            <a:avLst/>
          </a:prstGeom>
        </p:spPr>
      </p:pic>
      <p:sp>
        <p:nvSpPr>
          <p:cNvPr id="46" name="Rectangle 3"/>
          <p:cNvSpPr>
            <a:spLocks noChangeArrowheads="1"/>
          </p:cNvSpPr>
          <p:nvPr/>
        </p:nvSpPr>
        <p:spPr bwMode="auto">
          <a:xfrm>
            <a:off x="1731884" y="4805085"/>
            <a:ext cx="74672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altLang="nl-NL" sz="3200" baseline="-25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1731884" y="4805085"/>
            <a:ext cx="1832004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nl-NL" altLang="nl-NL" sz="3200" baseline="-25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528" name="Group 16"/>
          <p:cNvGrpSpPr>
            <a:grpSpLocks/>
          </p:cNvGrpSpPr>
          <p:nvPr/>
        </p:nvGrpSpPr>
        <p:grpSpPr bwMode="auto">
          <a:xfrm>
            <a:off x="5559425" y="2205038"/>
            <a:ext cx="3355975" cy="3422650"/>
            <a:chOff x="3502" y="1389"/>
            <a:chExt cx="2114" cy="2156"/>
          </a:xfrm>
        </p:grpSpPr>
        <p:grpSp>
          <p:nvGrpSpPr>
            <p:cNvPr id="64529" name="Group 17"/>
            <p:cNvGrpSpPr>
              <a:grpSpLocks/>
            </p:cNvGrpSpPr>
            <p:nvPr/>
          </p:nvGrpSpPr>
          <p:grpSpPr bwMode="auto">
            <a:xfrm>
              <a:off x="3502" y="1433"/>
              <a:ext cx="2112" cy="2112"/>
              <a:chOff x="3502" y="1433"/>
              <a:chExt cx="2112" cy="2112"/>
            </a:xfrm>
          </p:grpSpPr>
          <p:sp>
            <p:nvSpPr>
              <p:cNvPr id="64530" name="Line 18"/>
              <p:cNvSpPr>
                <a:spLocks noChangeShapeType="1"/>
              </p:cNvSpPr>
              <p:nvPr/>
            </p:nvSpPr>
            <p:spPr bwMode="auto">
              <a:xfrm flipV="1">
                <a:off x="4569" y="1433"/>
                <a:ext cx="0" cy="21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4531" name="Freeform 19"/>
              <p:cNvSpPr>
                <a:spLocks/>
              </p:cNvSpPr>
              <p:nvPr/>
            </p:nvSpPr>
            <p:spPr bwMode="auto">
              <a:xfrm>
                <a:off x="3502" y="2496"/>
                <a:ext cx="2112" cy="9"/>
              </a:xfrm>
              <a:custGeom>
                <a:avLst/>
                <a:gdLst>
                  <a:gd name="T0" fmla="*/ 0 w 2112"/>
                  <a:gd name="T1" fmla="*/ 9 h 9"/>
                  <a:gd name="T2" fmla="*/ 2112 w 2112"/>
                  <a:gd name="T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112" h="9">
                    <a:moveTo>
                      <a:pt x="0" y="9"/>
                    </a:moveTo>
                    <a:lnTo>
                      <a:pt x="2112" y="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4532" name="Oval 20"/>
            <p:cNvSpPr>
              <a:spLocks noChangeAspect="1" noChangeArrowheads="1"/>
            </p:cNvSpPr>
            <p:nvPr/>
          </p:nvSpPr>
          <p:spPr bwMode="auto">
            <a:xfrm>
              <a:off x="3507" y="1434"/>
              <a:ext cx="2109" cy="210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4533" name="Oval 21"/>
            <p:cNvSpPr>
              <a:spLocks noChangeAspect="1" noChangeArrowheads="1"/>
            </p:cNvSpPr>
            <p:nvPr/>
          </p:nvSpPr>
          <p:spPr bwMode="auto">
            <a:xfrm>
              <a:off x="4522" y="1389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4534" name="Freeform 22"/>
            <p:cNvSpPr>
              <a:spLocks/>
            </p:cNvSpPr>
            <p:nvPr/>
          </p:nvSpPr>
          <p:spPr bwMode="auto">
            <a:xfrm>
              <a:off x="4566" y="1440"/>
              <a:ext cx="2" cy="1056"/>
            </a:xfrm>
            <a:custGeom>
              <a:avLst/>
              <a:gdLst>
                <a:gd name="T0" fmla="*/ 2 w 2"/>
                <a:gd name="T1" fmla="*/ 0 h 1056"/>
                <a:gd name="T2" fmla="*/ 0 w 2"/>
                <a:gd name="T3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056">
                  <a:moveTo>
                    <a:pt x="2" y="0"/>
                  </a:moveTo>
                  <a:lnTo>
                    <a:pt x="0" y="1056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-51222" y="0"/>
            <a:ext cx="9195222" cy="549275"/>
          </a:xfrm>
        </p:spPr>
        <p:txBody>
          <a:bodyPr/>
          <a:lstStyle/>
          <a:p>
            <a:pPr marL="838200" indent="-742950" algn="l"/>
            <a:r>
              <a:rPr lang="en-US" altLang="nl-NL" sz="32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Looping met </a:t>
            </a:r>
            <a:r>
              <a:rPr lang="en-US" altLang="nl-NL" sz="32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minimale</a:t>
            </a:r>
            <a:r>
              <a:rPr lang="en-US" altLang="nl-NL" sz="32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snelheid</a:t>
            </a:r>
            <a:r>
              <a:rPr lang="en-US" altLang="nl-NL" sz="32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2400" baseline="-250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-51221" y="4085757"/>
            <a:ext cx="32035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mpz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mv</a:t>
            </a:r>
            <a:r>
              <a:rPr lang="en-US" altLang="nl-NL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 →</a:t>
            </a:r>
            <a:endParaRPr lang="nl-NL" altLang="nl-NL" sz="3200" baseline="-25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7207250" y="3625850"/>
            <a:ext cx="490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endParaRPr lang="nl-NL" altLang="nl-NL" sz="2000" b="1" baseline="-25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-51221" y="2640318"/>
            <a:ext cx="6084888" cy="136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Geg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6,0 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m, m = 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815 kg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lang="en-US" altLang="nl-NL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8,0.10</a:t>
            </a:r>
            <a:r>
              <a:rPr lang="en-US" altLang="nl-NL" sz="32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endParaRPr lang="nl-NL" altLang="nl-NL" sz="3200" baseline="-25000" dirty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535" name="Group 23"/>
          <p:cNvGrpSpPr>
            <a:grpSpLocks/>
          </p:cNvGrpSpPr>
          <p:nvPr/>
        </p:nvGrpSpPr>
        <p:grpSpPr bwMode="auto">
          <a:xfrm>
            <a:off x="6515182" y="1556589"/>
            <a:ext cx="2987934" cy="1782762"/>
            <a:chOff x="4448" y="1116"/>
            <a:chExt cx="522" cy="755"/>
          </a:xfrm>
        </p:grpSpPr>
        <p:sp>
          <p:nvSpPr>
            <p:cNvPr id="64536" name="Rectangle 24"/>
            <p:cNvSpPr>
              <a:spLocks noChangeArrowheads="1"/>
            </p:cNvSpPr>
            <p:nvPr/>
          </p:nvSpPr>
          <p:spPr bwMode="auto">
            <a:xfrm>
              <a:off x="4448" y="1116"/>
              <a:ext cx="52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2954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7526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2098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6670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3200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sz="3200" baseline="-25000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r>
                <a:rPr lang="en-US" altLang="nl-NL" sz="3200" baseline="-25000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nl-NL" sz="3200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en-US" altLang="nl-NL" sz="3200" dirty="0" smtClean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8,0.10</a:t>
              </a:r>
              <a:r>
                <a:rPr lang="en-US" altLang="nl-NL" sz="3200" baseline="30000" dirty="0" smtClean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nl-NL" sz="3200" dirty="0" smtClean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nl-NL" sz="3200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nl-NL" altLang="nl-NL" sz="32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537" name="Freeform 25"/>
            <p:cNvSpPr>
              <a:spLocks/>
            </p:cNvSpPr>
            <p:nvPr/>
          </p:nvSpPr>
          <p:spPr bwMode="auto">
            <a:xfrm>
              <a:off x="4586" y="1414"/>
              <a:ext cx="1" cy="457"/>
            </a:xfrm>
            <a:custGeom>
              <a:avLst/>
              <a:gdLst>
                <a:gd name="T0" fmla="*/ 0 w 1"/>
                <a:gd name="T1" fmla="*/ 0 h 228"/>
                <a:gd name="T2" fmla="*/ 0 w 1"/>
                <a:gd name="T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8">
                  <a:moveTo>
                    <a:pt x="0" y="0"/>
                  </a:moveTo>
                  <a:lnTo>
                    <a:pt x="0" y="228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4548" name="Group 36"/>
          <p:cNvGrpSpPr>
            <a:grpSpLocks/>
          </p:cNvGrpSpPr>
          <p:nvPr/>
        </p:nvGrpSpPr>
        <p:grpSpPr bwMode="auto">
          <a:xfrm>
            <a:off x="6586551" y="2268537"/>
            <a:ext cx="649289" cy="663575"/>
            <a:chOff x="4149" y="1429"/>
            <a:chExt cx="409" cy="418"/>
          </a:xfrm>
        </p:grpSpPr>
        <p:sp>
          <p:nvSpPr>
            <p:cNvPr id="64549" name="Freeform 37"/>
            <p:cNvSpPr>
              <a:spLocks/>
            </p:cNvSpPr>
            <p:nvPr/>
          </p:nvSpPr>
          <p:spPr bwMode="auto">
            <a:xfrm>
              <a:off x="4546" y="1429"/>
              <a:ext cx="1" cy="418"/>
            </a:xfrm>
            <a:custGeom>
              <a:avLst/>
              <a:gdLst>
                <a:gd name="T0" fmla="*/ 1 w 1"/>
                <a:gd name="T1" fmla="*/ 0 h 418"/>
                <a:gd name="T2" fmla="*/ 0 w 1"/>
                <a:gd name="T3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418">
                  <a:moveTo>
                    <a:pt x="1" y="0"/>
                  </a:moveTo>
                  <a:lnTo>
                    <a:pt x="0" y="418"/>
                  </a:ln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4550" name="Rectangle 38"/>
            <p:cNvSpPr>
              <a:spLocks noChangeArrowheads="1"/>
            </p:cNvSpPr>
            <p:nvPr/>
          </p:nvSpPr>
          <p:spPr bwMode="auto">
            <a:xfrm>
              <a:off x="4149" y="1480"/>
              <a:ext cx="40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2954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7526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2098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6670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32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sz="3200" baseline="-250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nl-NL" altLang="nl-NL" sz="20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64555" name="Rectangle 43"/>
          <p:cNvSpPr>
            <a:spLocks noChangeArrowheads="1"/>
          </p:cNvSpPr>
          <p:nvPr/>
        </p:nvSpPr>
        <p:spPr bwMode="auto">
          <a:xfrm>
            <a:off x="-51222" y="639877"/>
            <a:ext cx="79363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je v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vermindert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wordt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mpz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= mv</a:t>
            </a:r>
            <a:r>
              <a:rPr lang="en-US" altLang="nl-NL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/r 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57" name="Rectangle 45"/>
          <p:cNvSpPr>
            <a:spLocks noChangeArrowheads="1"/>
          </p:cNvSpPr>
          <p:nvPr/>
        </p:nvSpPr>
        <p:spPr bwMode="auto">
          <a:xfrm>
            <a:off x="-51221" y="6156593"/>
            <a:ext cx="37460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952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= 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7,67 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7,7 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altLang="nl-NL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nl-NL" altLang="nl-NL" sz="3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58" name="Rectangle 46"/>
          <p:cNvSpPr>
            <a:spLocks noChangeArrowheads="1"/>
          </p:cNvSpPr>
          <p:nvPr/>
        </p:nvSpPr>
        <p:spPr bwMode="auto">
          <a:xfrm>
            <a:off x="-51221" y="1290790"/>
            <a:ext cx="39239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952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Dus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wordt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59" name="Rectangle 47"/>
          <p:cNvSpPr>
            <a:spLocks noChangeArrowheads="1"/>
          </p:cNvSpPr>
          <p:nvPr/>
        </p:nvSpPr>
        <p:spPr bwMode="auto">
          <a:xfrm>
            <a:off x="7545163" y="639877"/>
            <a:ext cx="17637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kleiner</a:t>
            </a:r>
            <a:r>
              <a:rPr lang="en-US" altLang="nl-NL" sz="3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60" name="Rectangle 48"/>
          <p:cNvSpPr>
            <a:spLocks noChangeArrowheads="1"/>
          </p:cNvSpPr>
          <p:nvPr/>
        </p:nvSpPr>
        <p:spPr bwMode="auto">
          <a:xfrm>
            <a:off x="3204394" y="1290790"/>
            <a:ext cx="18716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kleiner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61" name="Rectangle 49"/>
          <p:cNvSpPr>
            <a:spLocks noChangeArrowheads="1"/>
          </p:cNvSpPr>
          <p:nvPr/>
        </p:nvSpPr>
        <p:spPr bwMode="auto">
          <a:xfrm>
            <a:off x="-51221" y="1953935"/>
            <a:ext cx="543609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952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minimale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snelheid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63" name="Rectangle 51"/>
          <p:cNvSpPr>
            <a:spLocks noChangeArrowheads="1"/>
          </p:cNvSpPr>
          <p:nvPr/>
        </p:nvSpPr>
        <p:spPr bwMode="auto">
          <a:xfrm>
            <a:off x="5221833" y="1953311"/>
            <a:ext cx="1222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0 N.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567" name="Group 55"/>
          <p:cNvGrpSpPr>
            <a:grpSpLocks/>
          </p:cNvGrpSpPr>
          <p:nvPr/>
        </p:nvGrpSpPr>
        <p:grpSpPr bwMode="auto">
          <a:xfrm>
            <a:off x="6680795" y="2334022"/>
            <a:ext cx="504825" cy="504825"/>
            <a:chOff x="4468" y="1661"/>
            <a:chExt cx="318" cy="318"/>
          </a:xfrm>
        </p:grpSpPr>
        <p:sp>
          <p:nvSpPr>
            <p:cNvPr id="64565" name="Line 53"/>
            <p:cNvSpPr>
              <a:spLocks noChangeShapeType="1"/>
            </p:cNvSpPr>
            <p:nvPr/>
          </p:nvSpPr>
          <p:spPr bwMode="auto">
            <a:xfrm flipV="1">
              <a:off x="4513" y="1661"/>
              <a:ext cx="272" cy="31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4566" name="Line 54"/>
            <p:cNvSpPr>
              <a:spLocks noChangeShapeType="1"/>
            </p:cNvSpPr>
            <p:nvPr/>
          </p:nvSpPr>
          <p:spPr bwMode="auto">
            <a:xfrm rot="17382794" flipV="1">
              <a:off x="4491" y="1638"/>
              <a:ext cx="272" cy="31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64556" name="Rectangle 44"/>
          <p:cNvSpPr>
            <a:spLocks noChangeArrowheads="1"/>
          </p:cNvSpPr>
          <p:nvPr/>
        </p:nvSpPr>
        <p:spPr bwMode="auto">
          <a:xfrm>
            <a:off x="-51222" y="5493447"/>
            <a:ext cx="50552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952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8,0.10</a:t>
            </a:r>
            <a:r>
              <a:rPr lang="en-US" altLang="nl-NL" sz="32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815 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nl-NL" sz="32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/6,0 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endParaRPr lang="nl-NL" altLang="nl-NL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47"/>
          <p:cNvSpPr>
            <a:spLocks noChangeArrowheads="1"/>
          </p:cNvSpPr>
          <p:nvPr/>
        </p:nvSpPr>
        <p:spPr bwMode="auto">
          <a:xfrm>
            <a:off x="7505278" y="639877"/>
            <a:ext cx="8818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Rectangle 47"/>
          <p:cNvSpPr>
            <a:spLocks noChangeArrowheads="1"/>
          </p:cNvSpPr>
          <p:nvPr/>
        </p:nvSpPr>
        <p:spPr bwMode="auto">
          <a:xfrm>
            <a:off x="3114626" y="1290790"/>
            <a:ext cx="8818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Rectangle 47"/>
          <p:cNvSpPr>
            <a:spLocks noChangeArrowheads="1"/>
          </p:cNvSpPr>
          <p:nvPr/>
        </p:nvSpPr>
        <p:spPr bwMode="auto">
          <a:xfrm>
            <a:off x="5220072" y="1906013"/>
            <a:ext cx="8818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-51221" y="4789602"/>
            <a:ext cx="2299122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 =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endParaRPr lang="nl-NL" altLang="nl-NL" sz="3200" baseline="-25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179512" y="3717032"/>
            <a:ext cx="4608512" cy="2145268"/>
          </a:xfrm>
          <a:prstGeom prst="wedgeRoundRectCallout">
            <a:avLst>
              <a:gd name="adj1" fmla="val 100395"/>
              <a:gd name="adj2" fmla="val -97422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 minimale snelheid is er (net) geen </a:t>
            </a:r>
            <a:r>
              <a:rPr lang="nl-NL" altLang="nl-NL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normaalkracht </a:t>
            </a:r>
            <a:r>
              <a:rPr lang="nl-NL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meer.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wand raakt de auto (net) niet meer.</a:t>
            </a:r>
            <a:endParaRPr lang="nl-NL" altLang="nl-NL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5"/>
          <p:cNvSpPr>
            <a:spLocks noChangeArrowheads="1"/>
          </p:cNvSpPr>
          <p:nvPr/>
        </p:nvSpPr>
        <p:spPr bwMode="auto">
          <a:xfrm>
            <a:off x="3451676" y="6156593"/>
            <a:ext cx="22724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28 kmh</a:t>
            </a:r>
            <a:r>
              <a:rPr lang="en-US" altLang="nl-NL" sz="32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nl-NL" altLang="nl-NL" sz="3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oelichting met afgeronde rechthoek 2"/>
          <p:cNvSpPr/>
          <p:nvPr/>
        </p:nvSpPr>
        <p:spPr>
          <a:xfrm>
            <a:off x="4870820" y="4398494"/>
            <a:ext cx="4093668" cy="1550786"/>
          </a:xfrm>
          <a:prstGeom prst="wedgeRoundRectCallout">
            <a:avLst>
              <a:gd name="adj1" fmla="val -37778"/>
              <a:gd name="adj2" fmla="val 68182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de video </a:t>
            </a:r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(zie vorige dia) reed </a:t>
            </a: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Toyota 40 m/h, dat is 64 </a:t>
            </a:r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km/h.</a:t>
            </a:r>
          </a:p>
          <a:p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Ruim </a:t>
            </a: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voldoende dus!</a:t>
            </a:r>
          </a:p>
        </p:txBody>
      </p:sp>
      <p:sp>
        <p:nvSpPr>
          <p:cNvPr id="40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Actieknop: Verder of Volgende 40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4814608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4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4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6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4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4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64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64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45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64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64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utoUpdateAnimBg="0"/>
      <p:bldP spid="47" grpId="0" autoUpdateAnimBg="0"/>
      <p:bldP spid="64514" grpId="0" autoUpdateAnimBg="0"/>
      <p:bldP spid="64515" grpId="0" autoUpdateAnimBg="0"/>
      <p:bldP spid="64517" grpId="0" autoUpdateAnimBg="0"/>
      <p:bldP spid="64521" grpId="0" autoUpdateAnimBg="0"/>
      <p:bldP spid="64555" grpId="0"/>
      <p:bldP spid="64557" grpId="0"/>
      <p:bldP spid="64558" grpId="0"/>
      <p:bldP spid="64559" grpId="0"/>
      <p:bldP spid="64560" grpId="0"/>
      <p:bldP spid="64561" grpId="0"/>
      <p:bldP spid="64563" grpId="0"/>
      <p:bldP spid="64556" grpId="0"/>
      <p:bldP spid="37" grpId="0"/>
      <p:bldP spid="42" grpId="0"/>
      <p:bldP spid="43" grpId="0"/>
      <p:bldP spid="45" grpId="0" autoUpdateAnimBg="0"/>
      <p:bldP spid="64543" grpId="0" animBg="1"/>
      <p:bldP spid="38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21" y="1792017"/>
            <a:ext cx="5250754" cy="39587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7379" name="Rectangle 35"/>
          <p:cNvSpPr>
            <a:spLocks noChangeArrowheads="1"/>
          </p:cNvSpPr>
          <p:nvPr/>
        </p:nvSpPr>
        <p:spPr bwMode="auto">
          <a:xfrm>
            <a:off x="-85282" y="4808995"/>
            <a:ext cx="3979719" cy="61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11,0.10</a:t>
            </a:r>
            <a:r>
              <a:rPr lang="en-US" altLang="nl-NL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- 8,0.10</a:t>
            </a:r>
            <a:r>
              <a:rPr lang="en-US" altLang="nl-NL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nl-NL" altLang="nl-NL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361" name="Group 17"/>
          <p:cNvGrpSpPr>
            <a:grpSpLocks/>
          </p:cNvGrpSpPr>
          <p:nvPr/>
        </p:nvGrpSpPr>
        <p:grpSpPr bwMode="auto">
          <a:xfrm>
            <a:off x="4932040" y="2274888"/>
            <a:ext cx="3352800" cy="3266349"/>
            <a:chOff x="3502" y="1433"/>
            <a:chExt cx="2112" cy="2112"/>
          </a:xfrm>
        </p:grpSpPr>
        <p:sp>
          <p:nvSpPr>
            <p:cNvPr id="57362" name="Line 18"/>
            <p:cNvSpPr>
              <a:spLocks noChangeShapeType="1"/>
            </p:cNvSpPr>
            <p:nvPr/>
          </p:nvSpPr>
          <p:spPr bwMode="auto">
            <a:xfrm flipV="1">
              <a:off x="4569" y="1433"/>
              <a:ext cx="0" cy="2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57363" name="Freeform 19"/>
            <p:cNvSpPr>
              <a:spLocks/>
            </p:cNvSpPr>
            <p:nvPr/>
          </p:nvSpPr>
          <p:spPr bwMode="auto">
            <a:xfrm>
              <a:off x="3502" y="2496"/>
              <a:ext cx="2112" cy="9"/>
            </a:xfrm>
            <a:custGeom>
              <a:avLst/>
              <a:gdLst>
                <a:gd name="T0" fmla="*/ 0 w 2112"/>
                <a:gd name="T1" fmla="*/ 9 h 9"/>
                <a:gd name="T2" fmla="*/ 2112 w 2112"/>
                <a:gd name="T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12" h="9">
                  <a:moveTo>
                    <a:pt x="0" y="9"/>
                  </a:moveTo>
                  <a:lnTo>
                    <a:pt x="2112" y="0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-85283" y="0"/>
            <a:ext cx="9229283" cy="522301"/>
          </a:xfrm>
        </p:spPr>
        <p:txBody>
          <a:bodyPr/>
          <a:lstStyle/>
          <a:p>
            <a:pPr marL="838200" indent="-742950" algn="l"/>
            <a:r>
              <a:rPr lang="en-US" altLang="nl-NL" sz="24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Vb. </a:t>
            </a:r>
            <a:r>
              <a:rPr lang="en-US" altLang="nl-NL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Toyota </a:t>
            </a:r>
            <a:r>
              <a:rPr lang="nl-NL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Aygo</a:t>
            </a:r>
            <a:r>
              <a:rPr lang="en-US" altLang="nl-NL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maakt</a:t>
            </a:r>
            <a:r>
              <a:rPr lang="en-US" altLang="nl-NL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looping. </a:t>
            </a:r>
            <a:r>
              <a:rPr lang="en-US" altLang="nl-NL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YouTube</a:t>
            </a:r>
            <a:endParaRPr lang="nl-NL" altLang="nl-NL" sz="1800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-85282" y="1297882"/>
            <a:ext cx="4131152" cy="56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F</a:t>
            </a:r>
            <a:r>
              <a:rPr lang="en-US" altLang="nl-NL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mpz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mv</a:t>
            </a:r>
            <a:r>
              <a:rPr lang="en-US" altLang="nl-NL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 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nl-NL" altLang="nl-NL" baseline="-25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6591740" y="3717032"/>
            <a:ext cx="6051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nl-NL" sz="2400" b="1" dirty="0" smtClean="0">
                <a:solidFill>
                  <a:srgbClr val="000000"/>
                </a:solidFill>
              </a:rPr>
              <a:t>M</a:t>
            </a:r>
            <a:endParaRPr lang="nl-NL" altLang="nl-NL" sz="2400" b="1" baseline="-25000" dirty="0">
              <a:solidFill>
                <a:srgbClr val="000000"/>
              </a:solidFill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-85282" y="5901787"/>
            <a:ext cx="43405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>
                <a:latin typeface="Arial" panose="020B0604020202020204" pitchFamily="34" charset="0"/>
                <a:cs typeface="Arial" panose="020B0604020202020204" pitchFamily="34" charset="0"/>
              </a:rPr>
              <a:t>In elk punt </a:t>
            </a:r>
            <a:r>
              <a:rPr lang="en-US" altLang="nl-NL" dirty="0" err="1">
                <a:latin typeface="Arial" panose="020B0604020202020204" pitchFamily="34" charset="0"/>
                <a:cs typeface="Arial" panose="020B0604020202020204" pitchFamily="34" charset="0"/>
              </a:rPr>
              <a:t>geldt</a:t>
            </a:r>
            <a:r>
              <a:rPr lang="en-US" altLang="nl-NL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nl-NL" alt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-85282" y="940188"/>
            <a:ext cx="73968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nl-NL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mg = 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815. 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9,81 = 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8,0.10</a:t>
            </a:r>
            <a:r>
              <a:rPr lang="en-US" altLang="nl-NL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endParaRPr lang="nl-NL" altLang="nl-NL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-85282" y="497551"/>
            <a:ext cx="9184696" cy="54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Geg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 = 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9,0 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m/s, r = 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6,0 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altLang="nl-NL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 = 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815 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kg.</a:t>
            </a:r>
            <a:endParaRPr lang="nl-NL" altLang="nl-NL" baseline="-25000" dirty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971600" y="2110894"/>
            <a:ext cx="15843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nl-NL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nl-NL" altLang="nl-NL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-85282" y="3787069"/>
            <a:ext cx="1438418" cy="61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</a:t>
            </a:r>
            <a:r>
              <a:rPr lang="en-US" altLang="nl-NL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nl-NL" altLang="nl-NL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558509" y="4271134"/>
            <a:ext cx="186901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nl-NL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nl-NL" altLang="nl-NL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-85282" y="6259477"/>
            <a:ext cx="7629203" cy="65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665163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cs typeface="Arial" panose="020B0604020202020204" pitchFamily="34" charset="0"/>
              </a:rPr>
              <a:t>ofwel</a:t>
            </a:r>
            <a:r>
              <a:rPr lang="en-US" alt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mpz</a:t>
            </a:r>
            <a:r>
              <a:rPr lang="en-US" altLang="nl-NL" dirty="0">
                <a:latin typeface="Arial" panose="020B0604020202020204" pitchFamily="34" charset="0"/>
                <a:cs typeface="Arial" panose="020B0604020202020204" pitchFamily="34" charset="0"/>
              </a:rPr>
              <a:t>  = 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11,0.10</a:t>
            </a:r>
            <a:r>
              <a:rPr lang="en-US" altLang="nl-NL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US" alt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nl-NL" dirty="0" err="1">
                <a:latin typeface="Arial" panose="020B0604020202020204" pitchFamily="34" charset="0"/>
                <a:cs typeface="Arial" panose="020B0604020202020204" pitchFamily="34" charset="0"/>
              </a:rPr>
              <a:t>gericht</a:t>
            </a:r>
            <a:r>
              <a:rPr lang="en-US" alt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r>
              <a:rPr lang="en-US" alt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nl-NL" alt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367" name="Group 23"/>
          <p:cNvGrpSpPr>
            <a:grpSpLocks/>
          </p:cNvGrpSpPr>
          <p:nvPr/>
        </p:nvGrpSpPr>
        <p:grpSpPr bwMode="auto">
          <a:xfrm>
            <a:off x="6518210" y="2287311"/>
            <a:ext cx="2577548" cy="1162051"/>
            <a:chOff x="4270" y="1428"/>
            <a:chExt cx="1209" cy="732"/>
          </a:xfrm>
        </p:grpSpPr>
        <p:sp>
          <p:nvSpPr>
            <p:cNvPr id="57368" name="Rectangle 24"/>
            <p:cNvSpPr>
              <a:spLocks noChangeArrowheads="1"/>
            </p:cNvSpPr>
            <p:nvPr/>
          </p:nvSpPr>
          <p:spPr bwMode="auto">
            <a:xfrm>
              <a:off x="4307" y="1842"/>
              <a:ext cx="117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2954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7526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2098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6670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baseline="-250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r>
                <a:rPr lang="en-US" altLang="nl-NL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8,0.10</a:t>
              </a:r>
              <a:r>
                <a:rPr lang="en-US" altLang="nl-NL" baseline="30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nl-NL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nl-NL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nl-NL" altLang="nl-N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69" name="Freeform 25"/>
            <p:cNvSpPr>
              <a:spLocks noChangeAspect="1"/>
            </p:cNvSpPr>
            <p:nvPr/>
          </p:nvSpPr>
          <p:spPr bwMode="auto">
            <a:xfrm>
              <a:off x="4270" y="1428"/>
              <a:ext cx="3" cy="680"/>
            </a:xfrm>
            <a:custGeom>
              <a:avLst/>
              <a:gdLst>
                <a:gd name="T0" fmla="*/ 0 w 1"/>
                <a:gd name="T1" fmla="*/ 0 h 228"/>
                <a:gd name="T2" fmla="*/ 0 w 1"/>
                <a:gd name="T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8">
                  <a:moveTo>
                    <a:pt x="0" y="0"/>
                  </a:moveTo>
                  <a:lnTo>
                    <a:pt x="0" y="228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57373" name="Rectangle 29"/>
          <p:cNvSpPr>
            <a:spLocks noChangeArrowheads="1"/>
          </p:cNvSpPr>
          <p:nvPr/>
        </p:nvSpPr>
        <p:spPr bwMode="auto">
          <a:xfrm>
            <a:off x="7022656" y="2388220"/>
            <a:ext cx="1809719" cy="5048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nl-NL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3,0.10</a:t>
            </a:r>
            <a:r>
              <a:rPr lang="en-US" altLang="nl-NL" baseline="30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nl-NL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endParaRPr lang="nl-NL" altLang="nl-NL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74" name="Rectangle 30"/>
          <p:cNvSpPr>
            <a:spLocks noChangeArrowheads="1"/>
          </p:cNvSpPr>
          <p:nvPr/>
        </p:nvSpPr>
        <p:spPr bwMode="auto">
          <a:xfrm>
            <a:off x="6958897" y="4686002"/>
            <a:ext cx="1429527" cy="5048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=19.0</a:t>
            </a:r>
            <a:r>
              <a:rPr lang="en-US" altLang="nl-NL" baseline="30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nl-NL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nl-NL" altLang="nl-NL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78" name="Rectangle 34"/>
          <p:cNvSpPr>
            <a:spLocks noChangeArrowheads="1"/>
          </p:cNvSpPr>
          <p:nvPr/>
        </p:nvSpPr>
        <p:spPr bwMode="auto">
          <a:xfrm>
            <a:off x="-85282" y="5319958"/>
            <a:ext cx="381796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19.10</a:t>
            </a:r>
            <a:r>
              <a:rPr lang="en-US" altLang="nl-NL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endParaRPr lang="nl-NL" altLang="nl-NL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380" name="Group 36"/>
          <p:cNvGrpSpPr>
            <a:grpSpLocks/>
          </p:cNvGrpSpPr>
          <p:nvPr/>
        </p:nvGrpSpPr>
        <p:grpSpPr bwMode="auto">
          <a:xfrm>
            <a:off x="6633844" y="2205196"/>
            <a:ext cx="2198531" cy="684213"/>
            <a:chOff x="4546" y="1548"/>
            <a:chExt cx="992" cy="431"/>
          </a:xfrm>
        </p:grpSpPr>
        <p:sp>
          <p:nvSpPr>
            <p:cNvPr id="57381" name="Freeform 37"/>
            <p:cNvSpPr>
              <a:spLocks/>
            </p:cNvSpPr>
            <p:nvPr/>
          </p:nvSpPr>
          <p:spPr bwMode="auto">
            <a:xfrm>
              <a:off x="4546" y="1548"/>
              <a:ext cx="1" cy="418"/>
            </a:xfrm>
            <a:custGeom>
              <a:avLst/>
              <a:gdLst>
                <a:gd name="T0" fmla="*/ 1 w 1"/>
                <a:gd name="T1" fmla="*/ 0 h 418"/>
                <a:gd name="T2" fmla="*/ 0 w 1"/>
                <a:gd name="T3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418">
                  <a:moveTo>
                    <a:pt x="1" y="0"/>
                  </a:moveTo>
                  <a:lnTo>
                    <a:pt x="0" y="418"/>
                  </a:ln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57382" name="Rectangle 38"/>
            <p:cNvSpPr>
              <a:spLocks noChangeArrowheads="1"/>
            </p:cNvSpPr>
            <p:nvPr/>
          </p:nvSpPr>
          <p:spPr bwMode="auto">
            <a:xfrm>
              <a:off x="4558" y="1661"/>
              <a:ext cx="980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2954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7526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2098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6670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baseline="-250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altLang="nl-NL" sz="2000" b="1" baseline="-25000" dirty="0" smtClean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endParaRPr lang="nl-NL" altLang="nl-NL" sz="20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44" name="Rectangle 11"/>
          <p:cNvSpPr>
            <a:spLocks noChangeArrowheads="1"/>
          </p:cNvSpPr>
          <p:nvPr/>
        </p:nvSpPr>
        <p:spPr bwMode="auto">
          <a:xfrm>
            <a:off x="-85282" y="4298032"/>
            <a:ext cx="1201500" cy="61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endParaRPr lang="nl-NL" altLang="nl-NL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33"/>
          <p:cNvSpPr>
            <a:spLocks noChangeArrowheads="1"/>
          </p:cNvSpPr>
          <p:nvPr/>
        </p:nvSpPr>
        <p:spPr bwMode="auto">
          <a:xfrm>
            <a:off x="-85282" y="2694277"/>
            <a:ext cx="6012160" cy="61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11,0.10</a:t>
            </a:r>
            <a:r>
              <a:rPr lang="en-US" altLang="nl-NL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+ 8,0,10</a:t>
            </a:r>
            <a:r>
              <a:rPr lang="en-US" altLang="nl-NL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nl-NL" altLang="nl-NL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2987824" y="1268760"/>
            <a:ext cx="5516197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815 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9,0</a:t>
            </a:r>
            <a:r>
              <a:rPr lang="en-US" altLang="nl-NL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/6 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11,0.10</a:t>
            </a:r>
            <a:r>
              <a:rPr lang="en-US" altLang="nl-NL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nl-NL" altLang="nl-NL" baseline="-25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75" name="AutoShape 31"/>
          <p:cNvSpPr>
            <a:spLocks noChangeArrowheads="1"/>
          </p:cNvSpPr>
          <p:nvPr/>
        </p:nvSpPr>
        <p:spPr bwMode="auto">
          <a:xfrm>
            <a:off x="1763688" y="4313911"/>
            <a:ext cx="3240360" cy="919401"/>
          </a:xfrm>
          <a:prstGeom prst="wedgeRoundRectCallout">
            <a:avLst>
              <a:gd name="adj1" fmla="val 95141"/>
              <a:gd name="adj2" fmla="val -25107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altLang="nl-NL" sz="24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nl-NL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11,0.10</a:t>
            </a:r>
            <a:r>
              <a:rPr lang="en-US" altLang="nl-NL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nl-NL" altLang="nl-NL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nl-NL" altLang="nl-NL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gericht naar M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-85282" y="1754754"/>
            <a:ext cx="3604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/>
            <a:r>
              <a:rPr lang="en-US" altLang="nl-NL" sz="2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Boven</a:t>
            </a:r>
            <a:r>
              <a:rPr lang="en-US" altLang="nl-N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nl-NL" sz="2400" dirty="0">
              <a:solidFill>
                <a:srgbClr val="FF0000"/>
              </a:solidFill>
            </a:endParaRP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-85282" y="3205240"/>
            <a:ext cx="4976491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nl-NL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3,0.10</a:t>
            </a:r>
            <a:r>
              <a:rPr lang="en-US" altLang="nl-NL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endParaRPr lang="nl-NL" altLang="nl-NL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33"/>
          <p:cNvSpPr>
            <a:spLocks noChangeArrowheads="1"/>
          </p:cNvSpPr>
          <p:nvPr/>
        </p:nvSpPr>
        <p:spPr bwMode="auto">
          <a:xfrm>
            <a:off x="-85282" y="2112448"/>
            <a:ext cx="166450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 = </a:t>
            </a:r>
            <a:endParaRPr lang="nl-NL" altLang="nl-NL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76" name="AutoShape 32"/>
          <p:cNvSpPr>
            <a:spLocks noChangeArrowheads="1"/>
          </p:cNvSpPr>
          <p:nvPr/>
        </p:nvSpPr>
        <p:spPr bwMode="auto">
          <a:xfrm>
            <a:off x="1259632" y="1556792"/>
            <a:ext cx="3109150" cy="919401"/>
          </a:xfrm>
          <a:prstGeom prst="wedgeRoundRectCallout">
            <a:avLst>
              <a:gd name="adj1" fmla="val 118043"/>
              <a:gd name="adj2" fmla="val 35440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altLang="nl-NL" sz="24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nl-NL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11,0.10</a:t>
            </a:r>
            <a:r>
              <a:rPr lang="en-US" altLang="nl-NL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nl-NL" altLang="nl-NL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nl-NL" altLang="nl-NL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gericht naar M</a:t>
            </a:r>
          </a:p>
        </p:txBody>
      </p:sp>
      <p:grpSp>
        <p:nvGrpSpPr>
          <p:cNvPr id="8" name="Groep 7"/>
          <p:cNvGrpSpPr/>
          <p:nvPr/>
        </p:nvGrpSpPr>
        <p:grpSpPr>
          <a:xfrm>
            <a:off x="6300193" y="5242801"/>
            <a:ext cx="936103" cy="324000"/>
            <a:chOff x="6300193" y="5242801"/>
            <a:chExt cx="936103" cy="324000"/>
          </a:xfrm>
        </p:grpSpPr>
        <p:pic>
          <p:nvPicPr>
            <p:cNvPr id="3" name="Afbeelding 2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300296" y="5242801"/>
              <a:ext cx="936000" cy="324000"/>
            </a:xfrm>
            <a:prstGeom prst="rect">
              <a:avLst/>
            </a:prstGeom>
          </p:spPr>
        </p:pic>
        <p:sp>
          <p:nvSpPr>
            <p:cNvPr id="7" name="Boog 6"/>
            <p:cNvSpPr/>
            <p:nvPr/>
          </p:nvSpPr>
          <p:spPr>
            <a:xfrm rot="10140000">
              <a:off x="6300193" y="5292000"/>
              <a:ext cx="794472" cy="108000"/>
            </a:xfrm>
            <a:prstGeom prst="arc">
              <a:avLst>
                <a:gd name="adj1" fmla="val 10963536"/>
                <a:gd name="adj2" fmla="val 0"/>
              </a:avLst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7370" name="Group 26"/>
          <p:cNvGrpSpPr>
            <a:grpSpLocks/>
          </p:cNvGrpSpPr>
          <p:nvPr/>
        </p:nvGrpSpPr>
        <p:grpSpPr bwMode="auto">
          <a:xfrm>
            <a:off x="6558345" y="5740426"/>
            <a:ext cx="2491826" cy="1079506"/>
            <a:chOff x="4558" y="3540"/>
            <a:chExt cx="1383" cy="680"/>
          </a:xfrm>
        </p:grpSpPr>
        <p:sp>
          <p:nvSpPr>
            <p:cNvPr id="57371" name="Freeform 27"/>
            <p:cNvSpPr>
              <a:spLocks/>
            </p:cNvSpPr>
            <p:nvPr/>
          </p:nvSpPr>
          <p:spPr bwMode="auto">
            <a:xfrm>
              <a:off x="4576" y="3540"/>
              <a:ext cx="1" cy="680"/>
            </a:xfrm>
            <a:custGeom>
              <a:avLst/>
              <a:gdLst>
                <a:gd name="T0" fmla="*/ 0 w 1"/>
                <a:gd name="T1" fmla="*/ 0 h 228"/>
                <a:gd name="T2" fmla="*/ 0 w 1"/>
                <a:gd name="T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8">
                  <a:moveTo>
                    <a:pt x="0" y="0"/>
                  </a:moveTo>
                  <a:lnTo>
                    <a:pt x="0" y="228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57372" name="Rectangle 28"/>
            <p:cNvSpPr>
              <a:spLocks noChangeArrowheads="1"/>
            </p:cNvSpPr>
            <p:nvPr/>
          </p:nvSpPr>
          <p:spPr bwMode="auto">
            <a:xfrm>
              <a:off x="4558" y="3702"/>
              <a:ext cx="138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2954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7526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2098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6670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baseline="-25000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r>
                <a:rPr lang="en-US" altLang="nl-NL" baseline="-25000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nl-NL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en-US" altLang="nl-NL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8,0.10</a:t>
              </a:r>
              <a:r>
                <a:rPr lang="en-US" altLang="nl-NL" baseline="30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nl-NL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nl-NL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nl-NL" altLang="nl-NL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383" name="Group 39"/>
          <p:cNvGrpSpPr>
            <a:grpSpLocks/>
          </p:cNvGrpSpPr>
          <p:nvPr/>
        </p:nvGrpSpPr>
        <p:grpSpPr bwMode="auto">
          <a:xfrm>
            <a:off x="6624211" y="3613380"/>
            <a:ext cx="719138" cy="2160595"/>
            <a:chOff x="4558" y="2164"/>
            <a:chExt cx="453" cy="1361"/>
          </a:xfrm>
        </p:grpSpPr>
        <p:sp>
          <p:nvSpPr>
            <p:cNvPr id="57384" name="Freeform 40"/>
            <p:cNvSpPr>
              <a:spLocks/>
            </p:cNvSpPr>
            <p:nvPr/>
          </p:nvSpPr>
          <p:spPr bwMode="auto">
            <a:xfrm>
              <a:off x="4566" y="2164"/>
              <a:ext cx="2" cy="1361"/>
            </a:xfrm>
            <a:custGeom>
              <a:avLst/>
              <a:gdLst>
                <a:gd name="T0" fmla="*/ 2 w 2"/>
                <a:gd name="T1" fmla="*/ 862 h 862"/>
                <a:gd name="T2" fmla="*/ 0 w 2"/>
                <a:gd name="T3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862">
                  <a:moveTo>
                    <a:pt x="2" y="862"/>
                  </a:move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57385" name="Rectangle 41"/>
            <p:cNvSpPr>
              <a:spLocks noChangeArrowheads="1"/>
            </p:cNvSpPr>
            <p:nvPr/>
          </p:nvSpPr>
          <p:spPr bwMode="auto">
            <a:xfrm>
              <a:off x="4558" y="2840"/>
              <a:ext cx="45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2954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7526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2098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6670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dirty="0" err="1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baseline="-25000" dirty="0" err="1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nl-NL" altLang="nl-N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68" y="272782"/>
            <a:ext cx="2176324" cy="1334812"/>
          </a:xfrm>
          <a:prstGeom prst="rect">
            <a:avLst/>
          </a:prstGeom>
        </p:spPr>
      </p:pic>
      <p:sp>
        <p:nvSpPr>
          <p:cNvPr id="6" name="Actieknop: Verder of Volgende 5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Tekstvak 50"/>
          <p:cNvSpPr txBox="1"/>
          <p:nvPr/>
        </p:nvSpPr>
        <p:spPr>
          <a:xfrm>
            <a:off x="-195386" y="554701"/>
            <a:ext cx="9493580" cy="6407747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3600" dirty="0" smtClean="0"/>
              <a:t>Deze stof is vervallen voor vwo en voor havo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8795577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7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7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57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57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573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7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57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57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7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79" grpId="0" autoUpdateAnimBg="0"/>
      <p:bldP spid="57346" grpId="0" autoUpdateAnimBg="0"/>
      <p:bldP spid="57347" grpId="0" autoUpdateAnimBg="0"/>
      <p:bldP spid="57349" grpId="0"/>
      <p:bldP spid="57350" grpId="0" autoUpdateAnimBg="0"/>
      <p:bldP spid="57352" grpId="0" autoUpdateAnimBg="0"/>
      <p:bldP spid="57353" grpId="0" autoUpdateAnimBg="0"/>
      <p:bldP spid="57355" grpId="0" autoUpdateAnimBg="0"/>
      <p:bldP spid="57357" grpId="0" autoUpdateAnimBg="0"/>
      <p:bldP spid="57358" grpId="0" autoUpdateAnimBg="0"/>
      <p:bldP spid="57359" grpId="0" autoUpdateAnimBg="0"/>
      <p:bldP spid="57373" grpId="0" animBg="1"/>
      <p:bldP spid="57374" grpId="0" animBg="1"/>
      <p:bldP spid="57378" grpId="0" autoUpdateAnimBg="0"/>
      <p:bldP spid="44" grpId="0" autoUpdateAnimBg="0"/>
      <p:bldP spid="46" grpId="0" autoUpdateAnimBg="0"/>
      <p:bldP spid="47" grpId="0" autoUpdateAnimBg="0"/>
      <p:bldP spid="57375" grpId="0" animBg="1"/>
      <p:bldP spid="4" grpId="0"/>
      <p:bldP spid="48" grpId="0" autoUpdateAnimBg="0"/>
      <p:bldP spid="50" grpId="0" autoUpdateAnimBg="0"/>
      <p:bldP spid="57376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5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marL="838200" indent="-838200" algn="l"/>
            <a:r>
              <a:rPr lang="en-US" altLang="nl-NL" sz="3200" dirty="0" err="1">
                <a:solidFill>
                  <a:srgbClr val="FF3300"/>
                </a:solidFill>
              </a:rPr>
              <a:t>Vb</a:t>
            </a:r>
            <a:r>
              <a:rPr lang="en-US" altLang="nl-NL" sz="3200" dirty="0">
                <a:solidFill>
                  <a:srgbClr val="FF3300"/>
                </a:solidFill>
              </a:rPr>
              <a:t> </a:t>
            </a:r>
            <a:r>
              <a:rPr lang="en-US" altLang="nl-NL" sz="3200" dirty="0" err="1" smtClean="0">
                <a:solidFill>
                  <a:srgbClr val="FF3300"/>
                </a:solidFill>
              </a:rPr>
              <a:t>Een</a:t>
            </a:r>
            <a:r>
              <a:rPr lang="en-US" altLang="nl-NL" sz="3200" dirty="0" smtClean="0">
                <a:solidFill>
                  <a:srgbClr val="FF3300"/>
                </a:solidFill>
              </a:rPr>
              <a:t> looping met </a:t>
            </a:r>
            <a:r>
              <a:rPr lang="en-US" altLang="nl-NL" sz="3200" dirty="0" err="1" smtClean="0">
                <a:solidFill>
                  <a:srgbClr val="FF3300"/>
                </a:solidFill>
              </a:rPr>
              <a:t>een</a:t>
            </a:r>
            <a:r>
              <a:rPr lang="en-US" altLang="nl-NL" sz="3200" dirty="0" smtClean="0">
                <a:solidFill>
                  <a:srgbClr val="FF3300"/>
                </a:solidFill>
              </a:rPr>
              <a:t> </a:t>
            </a:r>
            <a:r>
              <a:rPr lang="en-US" altLang="nl-NL" sz="3200" dirty="0" err="1" smtClean="0">
                <a:solidFill>
                  <a:srgbClr val="FF3300"/>
                </a:solidFill>
              </a:rPr>
              <a:t>emmertje</a:t>
            </a:r>
            <a:r>
              <a:rPr lang="en-US" altLang="nl-NL" sz="3200" dirty="0" smtClean="0">
                <a:solidFill>
                  <a:srgbClr val="FF3300"/>
                </a:solidFill>
              </a:rPr>
              <a:t> water.</a:t>
            </a:r>
            <a:endParaRPr lang="nl-NL" altLang="nl-NL" sz="3200" baseline="-25000" dirty="0">
              <a:solidFill>
                <a:srgbClr val="FF3300"/>
              </a:solidFill>
            </a:endParaRPr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0" y="1908121"/>
            <a:ext cx="9324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>
            <a:spAutoFit/>
          </a:bodyPr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 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1,0 m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 = 0,102 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 is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nl-NL" sz="3200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3,1 ms</a:t>
            </a:r>
            <a:r>
              <a:rPr lang="en-US" altLang="nl-NL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nl-NL" altLang="nl-NL" sz="3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55" name="Rectangle 1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56" name="Rectangle 20"/>
          <p:cNvSpPr>
            <a:spLocks noChangeArrowheads="1"/>
          </p:cNvSpPr>
          <p:nvPr/>
        </p:nvSpPr>
        <p:spPr bwMode="auto">
          <a:xfrm>
            <a:off x="22225" y="3356893"/>
            <a:ext cx="91217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Test het </a:t>
            </a:r>
            <a:r>
              <a:rPr lang="en-US" altLang="nl-NL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uit</a:t>
            </a:r>
            <a:r>
              <a:rPr lang="en-US" altLang="nl-NL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met </a:t>
            </a:r>
            <a:r>
              <a:rPr lang="en-US" altLang="nl-NL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deze</a:t>
            </a:r>
            <a:r>
              <a:rPr lang="en-US" altLang="nl-NL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en-US" altLang="nl-NL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simulatie</a:t>
            </a:r>
            <a:r>
              <a:rPr lang="en-US" altLang="nl-NL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en-US" altLang="nl-NL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en</a:t>
            </a:r>
            <a:r>
              <a:rPr lang="en-US" altLang="nl-NL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en-US" altLang="nl-NL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een</a:t>
            </a:r>
            <a:r>
              <a:rPr lang="en-US" altLang="nl-NL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en-US" altLang="nl-NL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emmer </a:t>
            </a:r>
            <a:r>
              <a:rPr lang="en-US" altLang="nl-NL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water.</a:t>
            </a:r>
            <a:endParaRPr lang="nl-NL" altLang="nl-NL" sz="28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2933" y="2556193"/>
            <a:ext cx="9324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>
            <a:spAutoFit/>
          </a:bodyPr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Heeft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invloed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nl-NL" sz="3200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altLang="nl-NL" sz="3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tieknop: Verder of Volgende 6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1641387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5" grpId="0" autoUpdateAnimBg="0"/>
      <p:bldP spid="65548" grpId="0" autoUpdateAnimBg="0"/>
      <p:bldP spid="65556" grpId="0"/>
      <p:bldP spid="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515279"/>
            <a:ext cx="2514376" cy="2145969"/>
          </a:xfrm>
          <a:prstGeom prst="rect">
            <a:avLst/>
          </a:prstGeom>
        </p:spPr>
      </p:pic>
      <p:grpSp>
        <p:nvGrpSpPr>
          <p:cNvPr id="46159" name="Group 79"/>
          <p:cNvGrpSpPr>
            <a:grpSpLocks/>
          </p:cNvGrpSpPr>
          <p:nvPr/>
        </p:nvGrpSpPr>
        <p:grpSpPr bwMode="auto">
          <a:xfrm>
            <a:off x="4609504" y="4505325"/>
            <a:ext cx="3810000" cy="698500"/>
            <a:chOff x="2496" y="2568"/>
            <a:chExt cx="2400" cy="440"/>
          </a:xfrm>
        </p:grpSpPr>
        <p:sp>
          <p:nvSpPr>
            <p:cNvPr id="46092" name="Text Box 12"/>
            <p:cNvSpPr txBox="1">
              <a:spLocks noChangeArrowheads="1"/>
            </p:cNvSpPr>
            <p:nvPr/>
          </p:nvSpPr>
          <p:spPr bwMode="auto">
            <a:xfrm>
              <a:off x="4512" y="264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nl-NL" altLang="nl-NL" sz="32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157" name="Group 77"/>
            <p:cNvGrpSpPr>
              <a:grpSpLocks/>
            </p:cNvGrpSpPr>
            <p:nvPr/>
          </p:nvGrpSpPr>
          <p:grpSpPr bwMode="auto">
            <a:xfrm>
              <a:off x="2496" y="2568"/>
              <a:ext cx="1968" cy="318"/>
              <a:chOff x="2496" y="2568"/>
              <a:chExt cx="1968" cy="318"/>
            </a:xfrm>
          </p:grpSpPr>
          <p:sp>
            <p:nvSpPr>
              <p:cNvPr id="46129" name="Line 49"/>
              <p:cNvSpPr>
                <a:spLocks noChangeShapeType="1"/>
              </p:cNvSpPr>
              <p:nvPr/>
            </p:nvSpPr>
            <p:spPr bwMode="auto">
              <a:xfrm>
                <a:off x="2496" y="2880"/>
                <a:ext cx="19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56" name="Rectangle 76"/>
              <p:cNvSpPr>
                <a:spLocks noChangeArrowheads="1"/>
              </p:cNvSpPr>
              <p:nvPr/>
            </p:nvSpPr>
            <p:spPr bwMode="auto">
              <a:xfrm>
                <a:off x="3606" y="2568"/>
                <a:ext cx="227" cy="3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marL="838200" indent="-8382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838200" indent="-8382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838200" indent="-8382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38200" indent="-8382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838200" indent="-8382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295400" indent="-8382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752600" indent="-8382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209800" indent="-8382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667000" indent="-8382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3200">
                    <a:solidFill>
                      <a:srgbClr val="33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endParaRPr lang="nl-NL" altLang="nl-NL" sz="320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6172" name="Group 92"/>
          <p:cNvGrpSpPr>
            <a:grpSpLocks/>
          </p:cNvGrpSpPr>
          <p:nvPr/>
        </p:nvGrpSpPr>
        <p:grpSpPr bwMode="auto">
          <a:xfrm>
            <a:off x="4595816" y="3213099"/>
            <a:ext cx="2136776" cy="3455988"/>
            <a:chOff x="4819" y="1761"/>
            <a:chExt cx="1346" cy="2177"/>
          </a:xfrm>
        </p:grpSpPr>
        <p:sp>
          <p:nvSpPr>
            <p:cNvPr id="46170" name="Line 90"/>
            <p:cNvSpPr>
              <a:spLocks noChangeShapeType="1"/>
            </p:cNvSpPr>
            <p:nvPr/>
          </p:nvSpPr>
          <p:spPr bwMode="auto">
            <a:xfrm>
              <a:off x="4819" y="1761"/>
              <a:ext cx="0" cy="21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46171" name="Line 91"/>
            <p:cNvSpPr>
              <a:spLocks noChangeShapeType="1"/>
            </p:cNvSpPr>
            <p:nvPr/>
          </p:nvSpPr>
          <p:spPr bwMode="auto">
            <a:xfrm>
              <a:off x="4828" y="2879"/>
              <a:ext cx="1337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6144" name="Group 64"/>
          <p:cNvGrpSpPr>
            <a:grpSpLocks/>
          </p:cNvGrpSpPr>
          <p:nvPr/>
        </p:nvGrpSpPr>
        <p:grpSpPr bwMode="auto">
          <a:xfrm>
            <a:off x="4533304" y="2105025"/>
            <a:ext cx="6375400" cy="3810000"/>
            <a:chOff x="2448" y="1056"/>
            <a:chExt cx="4016" cy="2400"/>
          </a:xfrm>
        </p:grpSpPr>
        <p:grpSp>
          <p:nvGrpSpPr>
            <p:cNvPr id="46139" name="Group 59"/>
            <p:cNvGrpSpPr>
              <a:grpSpLocks/>
            </p:cNvGrpSpPr>
            <p:nvPr/>
          </p:nvGrpSpPr>
          <p:grpSpPr bwMode="auto">
            <a:xfrm>
              <a:off x="2448" y="1056"/>
              <a:ext cx="1296" cy="1872"/>
              <a:chOff x="2448" y="1056"/>
              <a:chExt cx="1296" cy="1872"/>
            </a:xfrm>
          </p:grpSpPr>
          <p:sp>
            <p:nvSpPr>
              <p:cNvPr id="46128" name="Line 48"/>
              <p:cNvSpPr>
                <a:spLocks noChangeShapeType="1"/>
              </p:cNvSpPr>
              <p:nvPr/>
            </p:nvSpPr>
            <p:spPr bwMode="auto">
              <a:xfrm flipH="1">
                <a:off x="2496" y="1056"/>
                <a:ext cx="1248" cy="1824"/>
              </a:xfrm>
              <a:prstGeom prst="line">
                <a:avLst/>
              </a:prstGeom>
              <a:noFill/>
              <a:ln w="38100">
                <a:solidFill>
                  <a:srgbClr val="9966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6093" name="Rectangle 13"/>
              <p:cNvSpPr>
                <a:spLocks noChangeArrowheads="1"/>
              </p:cNvSpPr>
              <p:nvPr/>
            </p:nvSpPr>
            <p:spPr bwMode="auto">
              <a:xfrm>
                <a:off x="2448" y="2832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6138" name="Group 58"/>
            <p:cNvGrpSpPr>
              <a:grpSpLocks/>
            </p:cNvGrpSpPr>
            <p:nvPr/>
          </p:nvGrpSpPr>
          <p:grpSpPr bwMode="auto">
            <a:xfrm>
              <a:off x="3744" y="1056"/>
              <a:ext cx="1440" cy="2400"/>
              <a:chOff x="3744" y="1056"/>
              <a:chExt cx="1440" cy="2400"/>
            </a:xfrm>
          </p:grpSpPr>
          <p:sp>
            <p:nvSpPr>
              <p:cNvPr id="46123" name="Line 43"/>
              <p:cNvSpPr>
                <a:spLocks noChangeShapeType="1"/>
              </p:cNvSpPr>
              <p:nvPr/>
            </p:nvSpPr>
            <p:spPr bwMode="auto">
              <a:xfrm>
                <a:off x="4464" y="1056"/>
                <a:ext cx="0" cy="2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6126" name="Group 46"/>
              <p:cNvGrpSpPr>
                <a:grpSpLocks/>
              </p:cNvGrpSpPr>
              <p:nvPr/>
            </p:nvGrpSpPr>
            <p:grpSpPr bwMode="auto">
              <a:xfrm>
                <a:off x="3744" y="1056"/>
                <a:ext cx="1440" cy="1"/>
                <a:chOff x="3744" y="1056"/>
                <a:chExt cx="1440" cy="1"/>
              </a:xfrm>
            </p:grpSpPr>
            <p:sp>
              <p:nvSpPr>
                <p:cNvPr id="46124" name="Freeform 44"/>
                <p:cNvSpPr>
                  <a:spLocks/>
                </p:cNvSpPr>
                <p:nvPr/>
              </p:nvSpPr>
              <p:spPr bwMode="auto">
                <a:xfrm>
                  <a:off x="4464" y="1056"/>
                  <a:ext cx="720" cy="1"/>
                </a:xfrm>
                <a:custGeom>
                  <a:avLst/>
                  <a:gdLst>
                    <a:gd name="T0" fmla="*/ 0 w 720"/>
                    <a:gd name="T1" fmla="*/ 0 h 1"/>
                    <a:gd name="T2" fmla="*/ 720 w 720"/>
                    <a:gd name="T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20" h="1">
                      <a:moveTo>
                        <a:pt x="0" y="0"/>
                      </a:moveTo>
                      <a:lnTo>
                        <a:pt x="720" y="1"/>
                      </a:lnTo>
                    </a:path>
                  </a:pathLst>
                </a:custGeom>
                <a:noFill/>
                <a:ln w="762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125" name="Freeform 45"/>
                <p:cNvSpPr>
                  <a:spLocks/>
                </p:cNvSpPr>
                <p:nvPr/>
              </p:nvSpPr>
              <p:spPr bwMode="auto">
                <a:xfrm>
                  <a:off x="3744" y="1056"/>
                  <a:ext cx="720" cy="1"/>
                </a:xfrm>
                <a:custGeom>
                  <a:avLst/>
                  <a:gdLst>
                    <a:gd name="T0" fmla="*/ 0 w 720"/>
                    <a:gd name="T1" fmla="*/ 0 h 1"/>
                    <a:gd name="T2" fmla="*/ 720 w 720"/>
                    <a:gd name="T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20" h="1">
                      <a:moveTo>
                        <a:pt x="0" y="0"/>
                      </a:moveTo>
                      <a:lnTo>
                        <a:pt x="720" y="1"/>
                      </a:lnTo>
                    </a:path>
                  </a:pathLst>
                </a:custGeom>
                <a:noFill/>
                <a:ln w="762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4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46140" name="Group 60"/>
            <p:cNvGrpSpPr>
              <a:grpSpLocks/>
            </p:cNvGrpSpPr>
            <p:nvPr/>
          </p:nvGrpSpPr>
          <p:grpSpPr bwMode="auto">
            <a:xfrm flipH="1">
              <a:off x="5168" y="1056"/>
              <a:ext cx="1296" cy="1872"/>
              <a:chOff x="2448" y="1056"/>
              <a:chExt cx="1296" cy="1872"/>
            </a:xfrm>
          </p:grpSpPr>
          <p:sp>
            <p:nvSpPr>
              <p:cNvPr id="46141" name="Line 61"/>
              <p:cNvSpPr>
                <a:spLocks noChangeShapeType="1"/>
              </p:cNvSpPr>
              <p:nvPr/>
            </p:nvSpPr>
            <p:spPr bwMode="auto">
              <a:xfrm flipH="1">
                <a:off x="2496" y="1056"/>
                <a:ext cx="1248" cy="1824"/>
              </a:xfrm>
              <a:prstGeom prst="line">
                <a:avLst/>
              </a:prstGeom>
              <a:noFill/>
              <a:ln w="38100">
                <a:solidFill>
                  <a:srgbClr val="9966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6142" name="Rectangle 62"/>
              <p:cNvSpPr>
                <a:spLocks noChangeArrowheads="1"/>
              </p:cNvSpPr>
              <p:nvPr/>
            </p:nvSpPr>
            <p:spPr bwMode="auto">
              <a:xfrm>
                <a:off x="2448" y="2832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608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algn="l"/>
            <a:r>
              <a:rPr lang="en-US" altLang="nl-NL" sz="32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Vb. </a:t>
            </a:r>
            <a:r>
              <a:rPr lang="en-US" altLang="nl-NL" sz="32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Zweefmolen</a:t>
            </a:r>
            <a:endParaRPr lang="nl-NL" altLang="nl-NL" sz="3200" baseline="-250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574576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ofwel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mpz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steeds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gericht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baseline="-25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116" name="Rectangle 36"/>
          <p:cNvSpPr>
            <a:spLocks noChangeArrowheads="1"/>
          </p:cNvSpPr>
          <p:nvPr/>
        </p:nvSpPr>
        <p:spPr bwMode="auto">
          <a:xfrm>
            <a:off x="0" y="3828456"/>
            <a:ext cx="19796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altLang="nl-NL" sz="32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nl-NL" sz="32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altLang="nl-NL" sz="32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119" name="Rectangle 39"/>
          <p:cNvSpPr>
            <a:spLocks noChangeArrowheads="1"/>
          </p:cNvSpPr>
          <p:nvPr/>
        </p:nvSpPr>
        <p:spPr bwMode="auto">
          <a:xfrm>
            <a:off x="0" y="1876128"/>
            <a:ext cx="5105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nl-NL" sz="3200" baseline="-250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nl-NL" sz="32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nl-NL" altLang="nl-NL" sz="3200" baseline="-25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160" name="Group 80"/>
          <p:cNvGrpSpPr>
            <a:grpSpLocks/>
          </p:cNvGrpSpPr>
          <p:nvPr/>
        </p:nvGrpSpPr>
        <p:grpSpPr bwMode="auto">
          <a:xfrm>
            <a:off x="4609504" y="5000625"/>
            <a:ext cx="914400" cy="1295400"/>
            <a:chOff x="2496" y="2880"/>
            <a:chExt cx="576" cy="816"/>
          </a:xfrm>
        </p:grpSpPr>
        <p:sp>
          <p:nvSpPr>
            <p:cNvPr id="46112" name="Rectangle 32"/>
            <p:cNvSpPr>
              <a:spLocks noChangeArrowheads="1"/>
            </p:cNvSpPr>
            <p:nvPr/>
          </p:nvSpPr>
          <p:spPr bwMode="auto">
            <a:xfrm>
              <a:off x="2544" y="3072"/>
              <a:ext cx="528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2954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7526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2098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6670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3200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sz="3200" baseline="-25000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nl-NL" altLang="nl-NL" sz="3200" baseline="-25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30" name="Line 50"/>
            <p:cNvSpPr>
              <a:spLocks noChangeShapeType="1"/>
            </p:cNvSpPr>
            <p:nvPr/>
          </p:nvSpPr>
          <p:spPr bwMode="auto">
            <a:xfrm>
              <a:off x="2496" y="2880"/>
              <a:ext cx="0" cy="81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46133" name="Freeform 53"/>
          <p:cNvSpPr>
            <a:spLocks/>
          </p:cNvSpPr>
          <p:nvPr/>
        </p:nvSpPr>
        <p:spPr bwMode="auto">
          <a:xfrm>
            <a:off x="4642842" y="3713163"/>
            <a:ext cx="885825" cy="1587"/>
          </a:xfrm>
          <a:custGeom>
            <a:avLst/>
            <a:gdLst>
              <a:gd name="T0" fmla="*/ 0 w 558"/>
              <a:gd name="T1" fmla="*/ 0 h 1"/>
              <a:gd name="T2" fmla="*/ 558 w 55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8" h="1">
                <a:moveTo>
                  <a:pt x="0" y="0"/>
                </a:moveTo>
                <a:lnTo>
                  <a:pt x="558" y="0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46134" name="Freeform 54"/>
          <p:cNvSpPr>
            <a:spLocks/>
          </p:cNvSpPr>
          <p:nvPr/>
        </p:nvSpPr>
        <p:spPr bwMode="auto">
          <a:xfrm>
            <a:off x="5495329" y="3705225"/>
            <a:ext cx="1588" cy="1295400"/>
          </a:xfrm>
          <a:custGeom>
            <a:avLst/>
            <a:gdLst>
              <a:gd name="T0" fmla="*/ 0 w 1"/>
              <a:gd name="T1" fmla="*/ 0 h 816"/>
              <a:gd name="T2" fmla="*/ 0 w 1"/>
              <a:gd name="T3" fmla="*/ 816 h 81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816">
                <a:moveTo>
                  <a:pt x="0" y="0"/>
                </a:moveTo>
                <a:lnTo>
                  <a:pt x="0" y="816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grpSp>
        <p:nvGrpSpPr>
          <p:cNvPr id="46162" name="Group 82"/>
          <p:cNvGrpSpPr>
            <a:grpSpLocks/>
          </p:cNvGrpSpPr>
          <p:nvPr/>
        </p:nvGrpSpPr>
        <p:grpSpPr bwMode="auto">
          <a:xfrm>
            <a:off x="4609504" y="3095625"/>
            <a:ext cx="1828800" cy="1905000"/>
            <a:chOff x="2496" y="1680"/>
            <a:chExt cx="1152" cy="1200"/>
          </a:xfrm>
        </p:grpSpPr>
        <p:sp>
          <p:nvSpPr>
            <p:cNvPr id="46113" name="Rectangle 33"/>
            <p:cNvSpPr>
              <a:spLocks noChangeArrowheads="1"/>
            </p:cNvSpPr>
            <p:nvPr/>
          </p:nvSpPr>
          <p:spPr bwMode="auto">
            <a:xfrm>
              <a:off x="3120" y="1680"/>
              <a:ext cx="528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2954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7526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2098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6670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sz="3200" baseline="-250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nl-NL" altLang="nl-NL" sz="3200" baseline="-25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36" name="Freeform 56"/>
            <p:cNvSpPr>
              <a:spLocks/>
            </p:cNvSpPr>
            <p:nvPr/>
          </p:nvSpPr>
          <p:spPr bwMode="auto">
            <a:xfrm>
              <a:off x="2496" y="2064"/>
              <a:ext cx="558" cy="816"/>
            </a:xfrm>
            <a:custGeom>
              <a:avLst/>
              <a:gdLst>
                <a:gd name="T0" fmla="*/ 0 w 558"/>
                <a:gd name="T1" fmla="*/ 816 h 816"/>
                <a:gd name="T2" fmla="*/ 558 w 558"/>
                <a:gd name="T3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58" h="816">
                  <a:moveTo>
                    <a:pt x="0" y="816"/>
                  </a:moveTo>
                  <a:lnTo>
                    <a:pt x="558" y="0"/>
                  </a:lnTo>
                </a:path>
              </a:pathLst>
            </a:custGeom>
            <a:noFill/>
            <a:ln w="38100" cmpd="sng">
              <a:solidFill>
                <a:schemeClr val="tx2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161" name="Group 81"/>
          <p:cNvGrpSpPr>
            <a:grpSpLocks/>
          </p:cNvGrpSpPr>
          <p:nvPr/>
        </p:nvGrpSpPr>
        <p:grpSpPr bwMode="auto">
          <a:xfrm>
            <a:off x="3695104" y="3171825"/>
            <a:ext cx="1219200" cy="1828800"/>
            <a:chOff x="1920" y="1728"/>
            <a:chExt cx="768" cy="1152"/>
          </a:xfrm>
        </p:grpSpPr>
        <p:sp>
          <p:nvSpPr>
            <p:cNvPr id="46132" name="Line 52"/>
            <p:cNvSpPr>
              <a:spLocks noChangeShapeType="1"/>
            </p:cNvSpPr>
            <p:nvPr/>
          </p:nvSpPr>
          <p:spPr bwMode="auto">
            <a:xfrm flipV="1">
              <a:off x="2496" y="2064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45" name="Rectangle 65"/>
            <p:cNvSpPr>
              <a:spLocks noChangeArrowheads="1"/>
            </p:cNvSpPr>
            <p:nvPr/>
          </p:nvSpPr>
          <p:spPr bwMode="auto">
            <a:xfrm>
              <a:off x="1920" y="1728"/>
              <a:ext cx="768" cy="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2954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7526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2098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6670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32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sz="3200" baseline="-250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</a:t>
              </a:r>
              <a:endParaRPr lang="nl-NL" altLang="nl-NL" sz="32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148" name="Rectangle 68"/>
          <p:cNvSpPr>
            <a:spLocks noChangeArrowheads="1"/>
          </p:cNvSpPr>
          <p:nvPr/>
        </p:nvSpPr>
        <p:spPr bwMode="auto">
          <a:xfrm>
            <a:off x="0" y="5521426"/>
            <a:ext cx="21240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mpz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nl-NL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</a:t>
            </a:r>
            <a:endParaRPr lang="nl-NL" altLang="nl-NL" sz="3200" baseline="-25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151" name="Group 71"/>
          <p:cNvGrpSpPr>
            <a:grpSpLocks/>
          </p:cNvGrpSpPr>
          <p:nvPr/>
        </p:nvGrpSpPr>
        <p:grpSpPr bwMode="auto">
          <a:xfrm>
            <a:off x="5014913" y="5686425"/>
            <a:ext cx="4114800" cy="228600"/>
            <a:chOff x="3168" y="3456"/>
            <a:chExt cx="2592" cy="144"/>
          </a:xfrm>
        </p:grpSpPr>
        <p:sp>
          <p:nvSpPr>
            <p:cNvPr id="46150" name="Rectangle 70"/>
            <p:cNvSpPr>
              <a:spLocks noChangeArrowheads="1"/>
            </p:cNvSpPr>
            <p:nvPr/>
          </p:nvSpPr>
          <p:spPr bwMode="auto">
            <a:xfrm>
              <a:off x="4464" y="3456"/>
              <a:ext cx="1296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46149" name="Rectangle 69"/>
            <p:cNvSpPr>
              <a:spLocks noChangeArrowheads="1"/>
            </p:cNvSpPr>
            <p:nvPr/>
          </p:nvSpPr>
          <p:spPr bwMode="auto">
            <a:xfrm>
              <a:off x="3168" y="3456"/>
              <a:ext cx="1296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6155" name="Group 75"/>
          <p:cNvGrpSpPr>
            <a:grpSpLocks/>
          </p:cNvGrpSpPr>
          <p:nvPr/>
        </p:nvGrpSpPr>
        <p:grpSpPr bwMode="auto">
          <a:xfrm>
            <a:off x="4434879" y="4260850"/>
            <a:ext cx="312738" cy="1349375"/>
            <a:chOff x="2386" y="2414"/>
            <a:chExt cx="197" cy="850"/>
          </a:xfrm>
        </p:grpSpPr>
        <p:sp>
          <p:nvSpPr>
            <p:cNvPr id="46153" name="Freeform 73"/>
            <p:cNvSpPr>
              <a:spLocks/>
            </p:cNvSpPr>
            <p:nvPr/>
          </p:nvSpPr>
          <p:spPr bwMode="auto">
            <a:xfrm>
              <a:off x="2386" y="2414"/>
              <a:ext cx="192" cy="137"/>
            </a:xfrm>
            <a:custGeom>
              <a:avLst/>
              <a:gdLst>
                <a:gd name="T0" fmla="*/ 192 w 192"/>
                <a:gd name="T1" fmla="*/ 0 h 137"/>
                <a:gd name="T2" fmla="*/ 0 w 192"/>
                <a:gd name="T3" fmla="*/ 64 h 137"/>
                <a:gd name="T4" fmla="*/ 192 w 192"/>
                <a:gd name="T5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137">
                  <a:moveTo>
                    <a:pt x="192" y="0"/>
                  </a:moveTo>
                  <a:lnTo>
                    <a:pt x="0" y="64"/>
                  </a:lnTo>
                  <a:lnTo>
                    <a:pt x="192" y="137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46154" name="Freeform 74"/>
            <p:cNvSpPr>
              <a:spLocks/>
            </p:cNvSpPr>
            <p:nvPr/>
          </p:nvSpPr>
          <p:spPr bwMode="auto">
            <a:xfrm>
              <a:off x="2391" y="3127"/>
              <a:ext cx="192" cy="137"/>
            </a:xfrm>
            <a:custGeom>
              <a:avLst/>
              <a:gdLst>
                <a:gd name="T0" fmla="*/ 192 w 192"/>
                <a:gd name="T1" fmla="*/ 0 h 137"/>
                <a:gd name="T2" fmla="*/ 0 w 192"/>
                <a:gd name="T3" fmla="*/ 64 h 137"/>
                <a:gd name="T4" fmla="*/ 192 w 192"/>
                <a:gd name="T5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137">
                  <a:moveTo>
                    <a:pt x="192" y="0"/>
                  </a:moveTo>
                  <a:lnTo>
                    <a:pt x="0" y="64"/>
                  </a:lnTo>
                  <a:lnTo>
                    <a:pt x="192" y="137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46164" name="Rectangle 84"/>
          <p:cNvSpPr>
            <a:spLocks noChangeArrowheads="1"/>
          </p:cNvSpPr>
          <p:nvPr/>
        </p:nvSpPr>
        <p:spPr bwMode="auto">
          <a:xfrm>
            <a:off x="0" y="1225352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Teken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krachten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 het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stoeltje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baseline="-25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168" name="Rectangle 88"/>
          <p:cNvSpPr>
            <a:spLocks noChangeArrowheads="1"/>
          </p:cNvSpPr>
          <p:nvPr/>
        </p:nvSpPr>
        <p:spPr bwMode="auto">
          <a:xfrm>
            <a:off x="0" y="3177680"/>
            <a:ext cx="36718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Teken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altLang="nl-NL" sz="32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altLang="nl-NL" sz="32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169" name="Rectangle 89"/>
          <p:cNvSpPr>
            <a:spLocks noChangeArrowheads="1"/>
          </p:cNvSpPr>
          <p:nvPr/>
        </p:nvSpPr>
        <p:spPr bwMode="auto">
          <a:xfrm>
            <a:off x="0" y="2526904"/>
            <a:ext cx="485933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Kies de x-as naar M.</a:t>
            </a:r>
            <a:endParaRPr lang="nl-NL" altLang="nl-NL" sz="3200" baseline="-2500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173" name="Rectangle 93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</a:t>
            </a:r>
            <a:r>
              <a:rPr lang="en-US" altLang="nl-NL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zorgt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cirkelbeweging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174" name="Rectangle 94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175" name="Rectangle 95"/>
          <p:cNvSpPr>
            <a:spLocks noChangeArrowheads="1"/>
          </p:cNvSpPr>
          <p:nvPr/>
        </p:nvSpPr>
        <p:spPr bwMode="auto">
          <a:xfrm>
            <a:off x="0" y="4479232"/>
            <a:ext cx="34925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vertikaal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evenwicht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163" name="Group 83"/>
          <p:cNvGrpSpPr>
            <a:grpSpLocks/>
          </p:cNvGrpSpPr>
          <p:nvPr/>
        </p:nvGrpSpPr>
        <p:grpSpPr bwMode="auto">
          <a:xfrm>
            <a:off x="4609504" y="4772025"/>
            <a:ext cx="1981200" cy="990600"/>
            <a:chOff x="2496" y="2736"/>
            <a:chExt cx="1248" cy="624"/>
          </a:xfrm>
        </p:grpSpPr>
        <p:sp>
          <p:nvSpPr>
            <p:cNvPr id="46135" name="Freeform 55"/>
            <p:cNvSpPr>
              <a:spLocks/>
            </p:cNvSpPr>
            <p:nvPr/>
          </p:nvSpPr>
          <p:spPr bwMode="auto">
            <a:xfrm>
              <a:off x="2496" y="2880"/>
              <a:ext cx="558" cy="1"/>
            </a:xfrm>
            <a:custGeom>
              <a:avLst/>
              <a:gdLst>
                <a:gd name="T0" fmla="*/ 0 w 558"/>
                <a:gd name="T1" fmla="*/ 0 h 1"/>
                <a:gd name="T2" fmla="*/ 558 w 558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58" h="1">
                  <a:moveTo>
                    <a:pt x="0" y="0"/>
                  </a:moveTo>
                  <a:lnTo>
                    <a:pt x="558" y="0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46" name="Rectangle 66"/>
            <p:cNvSpPr>
              <a:spLocks noChangeArrowheads="1"/>
            </p:cNvSpPr>
            <p:nvPr/>
          </p:nvSpPr>
          <p:spPr bwMode="auto">
            <a:xfrm>
              <a:off x="3120" y="2736"/>
              <a:ext cx="624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1017588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2035175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3052763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407035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2755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498475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544195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589915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32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sz="3200" baseline="-250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sx</a:t>
              </a:r>
              <a:endParaRPr lang="nl-NL" altLang="nl-NL" sz="32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167" name="AutoShape 87"/>
          <p:cNvSpPr>
            <a:spLocks noChangeArrowheads="1"/>
          </p:cNvSpPr>
          <p:nvPr/>
        </p:nvSpPr>
        <p:spPr bwMode="auto">
          <a:xfrm>
            <a:off x="179512" y="5517232"/>
            <a:ext cx="4846067" cy="919401"/>
          </a:xfrm>
          <a:prstGeom prst="wedgeRoundRectCallout">
            <a:avLst>
              <a:gd name="adj1" fmla="val -535"/>
              <a:gd name="adj2" fmla="val -460032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krachten zijn dat? (Verwaarloos </a:t>
            </a:r>
            <a:r>
              <a:rPr lang="nl-NL" altLang="nl-NL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altLang="nl-NL" sz="2400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w,lucht</a:t>
            </a:r>
            <a:r>
              <a:rPr lang="nl-NL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6158" name="AutoShape 78"/>
          <p:cNvSpPr>
            <a:spLocks noChangeArrowheads="1"/>
          </p:cNvSpPr>
          <p:nvPr/>
        </p:nvSpPr>
        <p:spPr bwMode="auto">
          <a:xfrm>
            <a:off x="5219327" y="5333528"/>
            <a:ext cx="2232025" cy="919401"/>
          </a:xfrm>
          <a:prstGeom prst="wedgeRoundRectCallout">
            <a:avLst>
              <a:gd name="adj1" fmla="val -213948"/>
              <a:gd name="adj2" fmla="val -156313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Waarom is </a:t>
            </a:r>
            <a:r>
              <a:rPr lang="nl-NL" altLang="nl-NL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altLang="nl-NL" sz="2400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nl-NL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nl-NL" altLang="nl-NL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altLang="nl-NL" sz="2400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nl-NL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Actieknop: Verder of Volgende 55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58930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"/>
                                        <p:tgtEl>
                                          <p:spTgt spid="4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6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6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6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6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6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6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4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 autoUpdateAnimBg="0"/>
      <p:bldP spid="46087" grpId="0" autoUpdateAnimBg="0"/>
      <p:bldP spid="46116" grpId="0" autoUpdateAnimBg="0"/>
      <p:bldP spid="46119" grpId="0" autoUpdateAnimBg="0"/>
      <p:bldP spid="46133" grpId="0" animBg="1"/>
      <p:bldP spid="46134" grpId="0" animBg="1"/>
      <p:bldP spid="46148" grpId="0" autoUpdateAnimBg="0"/>
      <p:bldP spid="46164" grpId="0" autoUpdateAnimBg="0"/>
      <p:bldP spid="46168" grpId="0" autoUpdateAnimBg="0"/>
      <p:bldP spid="46169" grpId="0" autoUpdateAnimBg="0"/>
      <p:bldP spid="46173" grpId="0" autoUpdateAnimBg="0"/>
      <p:bldP spid="46175" grpId="0" autoUpdateAnimBg="0"/>
      <p:bldP spid="46167" grpId="0" animBg="1"/>
      <p:bldP spid="461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84" name="Group 24"/>
          <p:cNvGrpSpPr>
            <a:grpSpLocks/>
          </p:cNvGrpSpPr>
          <p:nvPr/>
        </p:nvGrpSpPr>
        <p:grpSpPr bwMode="auto">
          <a:xfrm>
            <a:off x="4960938" y="1330325"/>
            <a:ext cx="2174875" cy="4951413"/>
            <a:chOff x="3125" y="856"/>
            <a:chExt cx="1370" cy="3119"/>
          </a:xfrm>
        </p:grpSpPr>
        <p:grpSp>
          <p:nvGrpSpPr>
            <p:cNvPr id="66576" name="Group 16"/>
            <p:cNvGrpSpPr>
              <a:grpSpLocks/>
            </p:cNvGrpSpPr>
            <p:nvPr/>
          </p:nvGrpSpPr>
          <p:grpSpPr bwMode="auto">
            <a:xfrm rot="2700000">
              <a:off x="2259" y="1722"/>
              <a:ext cx="1824" cy="91"/>
              <a:chOff x="1991" y="2341"/>
              <a:chExt cx="1824" cy="91"/>
            </a:xfrm>
          </p:grpSpPr>
          <p:sp>
            <p:nvSpPr>
              <p:cNvPr id="66572" name="Line 12"/>
              <p:cNvSpPr>
                <a:spLocks noChangeShapeType="1"/>
              </p:cNvSpPr>
              <p:nvPr/>
            </p:nvSpPr>
            <p:spPr bwMode="auto">
              <a:xfrm flipH="1">
                <a:off x="2998" y="2396"/>
                <a:ext cx="817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6575" name="Group 15"/>
              <p:cNvGrpSpPr>
                <a:grpSpLocks/>
              </p:cNvGrpSpPr>
              <p:nvPr/>
            </p:nvGrpSpPr>
            <p:grpSpPr bwMode="auto">
              <a:xfrm>
                <a:off x="1991" y="2341"/>
                <a:ext cx="1017" cy="91"/>
                <a:chOff x="1991" y="2341"/>
                <a:chExt cx="1017" cy="91"/>
              </a:xfrm>
            </p:grpSpPr>
            <p:sp>
              <p:nvSpPr>
                <p:cNvPr id="66573" name="Freeform 13"/>
                <p:cNvSpPr>
                  <a:spLocks/>
                </p:cNvSpPr>
                <p:nvPr/>
              </p:nvSpPr>
              <p:spPr bwMode="auto">
                <a:xfrm>
                  <a:off x="2039" y="2386"/>
                  <a:ext cx="969" cy="9"/>
                </a:xfrm>
                <a:custGeom>
                  <a:avLst/>
                  <a:gdLst>
                    <a:gd name="T0" fmla="*/ 0 w 969"/>
                    <a:gd name="T1" fmla="*/ 9 h 9"/>
                    <a:gd name="T2" fmla="*/ 969 w 969"/>
                    <a:gd name="T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9" h="9">
                      <a:moveTo>
                        <a:pt x="0" y="9"/>
                      </a:moveTo>
                      <a:lnTo>
                        <a:pt x="969" y="0"/>
                      </a:lnTo>
                    </a:path>
                  </a:pathLst>
                </a:custGeom>
                <a:noFill/>
                <a:ln w="38100" cmpd="sng">
                  <a:pattFill prst="trellis">
                    <a:fgClr>
                      <a:srgbClr val="993300"/>
                    </a:fgClr>
                    <a:bgClr>
                      <a:srgbClr val="FFFFFF"/>
                    </a:bgClr>
                  </a:patt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574" name="Rectangle 14"/>
                <p:cNvSpPr>
                  <a:spLocks noChangeArrowheads="1"/>
                </p:cNvSpPr>
                <p:nvPr/>
              </p:nvSpPr>
              <p:spPr bwMode="auto">
                <a:xfrm>
                  <a:off x="1991" y="2341"/>
                  <a:ext cx="91" cy="9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4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66579" name="Group 19"/>
            <p:cNvGrpSpPr>
              <a:grpSpLocks/>
            </p:cNvGrpSpPr>
            <p:nvPr/>
          </p:nvGrpSpPr>
          <p:grpSpPr bwMode="auto">
            <a:xfrm rot="13500000">
              <a:off x="3538" y="3017"/>
              <a:ext cx="1824" cy="91"/>
              <a:chOff x="1991" y="2341"/>
              <a:chExt cx="1824" cy="91"/>
            </a:xfrm>
          </p:grpSpPr>
          <p:sp>
            <p:nvSpPr>
              <p:cNvPr id="66580" name="Line 20"/>
              <p:cNvSpPr>
                <a:spLocks noChangeShapeType="1"/>
              </p:cNvSpPr>
              <p:nvPr/>
            </p:nvSpPr>
            <p:spPr bwMode="auto">
              <a:xfrm flipH="1">
                <a:off x="2998" y="2396"/>
                <a:ext cx="817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6581" name="Group 21"/>
              <p:cNvGrpSpPr>
                <a:grpSpLocks/>
              </p:cNvGrpSpPr>
              <p:nvPr/>
            </p:nvGrpSpPr>
            <p:grpSpPr bwMode="auto">
              <a:xfrm>
                <a:off x="1991" y="2341"/>
                <a:ext cx="1017" cy="91"/>
                <a:chOff x="1991" y="2341"/>
                <a:chExt cx="1017" cy="91"/>
              </a:xfrm>
            </p:grpSpPr>
            <p:sp>
              <p:nvSpPr>
                <p:cNvPr id="66582" name="Freeform 22"/>
                <p:cNvSpPr>
                  <a:spLocks/>
                </p:cNvSpPr>
                <p:nvPr/>
              </p:nvSpPr>
              <p:spPr bwMode="auto">
                <a:xfrm>
                  <a:off x="2039" y="2386"/>
                  <a:ext cx="969" cy="9"/>
                </a:xfrm>
                <a:custGeom>
                  <a:avLst/>
                  <a:gdLst>
                    <a:gd name="T0" fmla="*/ 0 w 969"/>
                    <a:gd name="T1" fmla="*/ 9 h 9"/>
                    <a:gd name="T2" fmla="*/ 969 w 969"/>
                    <a:gd name="T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9" h="9">
                      <a:moveTo>
                        <a:pt x="0" y="9"/>
                      </a:moveTo>
                      <a:lnTo>
                        <a:pt x="969" y="0"/>
                      </a:lnTo>
                    </a:path>
                  </a:pathLst>
                </a:custGeom>
                <a:noFill/>
                <a:ln w="38100" cmpd="sng">
                  <a:pattFill prst="trellis">
                    <a:fgClr>
                      <a:srgbClr val="993300"/>
                    </a:fgClr>
                    <a:bgClr>
                      <a:srgbClr val="FFFFFF"/>
                    </a:bgClr>
                  </a:patt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583" name="Rectangle 23"/>
                <p:cNvSpPr>
                  <a:spLocks noChangeArrowheads="1"/>
                </p:cNvSpPr>
                <p:nvPr/>
              </p:nvSpPr>
              <p:spPr bwMode="auto">
                <a:xfrm>
                  <a:off x="1991" y="2341"/>
                  <a:ext cx="91" cy="9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40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marL="838200" indent="-838200" algn="l"/>
            <a:r>
              <a:rPr lang="en-US" altLang="nl-NL" sz="32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Vb. </a:t>
            </a:r>
            <a:r>
              <a:rPr lang="en-US" altLang="nl-NL" sz="32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Zweefmolen</a:t>
            </a:r>
            <a:r>
              <a:rPr lang="en-US" altLang="nl-NL" sz="32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nl-NL" sz="32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bovenaanzicht</a:t>
            </a:r>
            <a:r>
              <a:rPr lang="en-US" altLang="nl-NL" sz="32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nl-NL" altLang="nl-NL" sz="3200" baseline="-250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86" name="Line 26"/>
          <p:cNvSpPr>
            <a:spLocks noChangeShapeType="1"/>
          </p:cNvSpPr>
          <p:nvPr/>
        </p:nvSpPr>
        <p:spPr bwMode="auto">
          <a:xfrm flipH="1">
            <a:off x="0" y="1887538"/>
            <a:ext cx="3994150" cy="3773487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grpSp>
        <p:nvGrpSpPr>
          <p:cNvPr id="66600" name="Group 40"/>
          <p:cNvGrpSpPr>
            <a:grpSpLocks/>
          </p:cNvGrpSpPr>
          <p:nvPr/>
        </p:nvGrpSpPr>
        <p:grpSpPr bwMode="auto">
          <a:xfrm>
            <a:off x="3132138" y="909638"/>
            <a:ext cx="5832475" cy="5832475"/>
            <a:chOff x="1973" y="573"/>
            <a:chExt cx="3674" cy="3674"/>
          </a:xfrm>
        </p:grpSpPr>
        <p:sp>
          <p:nvSpPr>
            <p:cNvPr id="66571" name="Oval 11"/>
            <p:cNvSpPr>
              <a:spLocks noChangeAspect="1" noChangeArrowheads="1"/>
            </p:cNvSpPr>
            <p:nvPr/>
          </p:nvSpPr>
          <p:spPr bwMode="auto">
            <a:xfrm rot="2700000">
              <a:off x="2038" y="656"/>
              <a:ext cx="3529" cy="352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nl-NL" altLang="nl-NL" sz="2400">
                <a:solidFill>
                  <a:srgbClr val="000000"/>
                </a:solidFill>
              </a:endParaRPr>
            </a:p>
          </p:txBody>
        </p:sp>
        <p:grpSp>
          <p:nvGrpSpPr>
            <p:cNvPr id="66599" name="Group 39"/>
            <p:cNvGrpSpPr>
              <a:grpSpLocks/>
            </p:cNvGrpSpPr>
            <p:nvPr/>
          </p:nvGrpSpPr>
          <p:grpSpPr bwMode="auto">
            <a:xfrm>
              <a:off x="1973" y="573"/>
              <a:ext cx="3674" cy="3674"/>
              <a:chOff x="1973" y="573"/>
              <a:chExt cx="3674" cy="3674"/>
            </a:xfrm>
          </p:grpSpPr>
          <p:sp>
            <p:nvSpPr>
              <p:cNvPr id="66567" name="Oval 7"/>
              <p:cNvSpPr>
                <a:spLocks noChangeAspect="1" noChangeArrowheads="1"/>
              </p:cNvSpPr>
              <p:nvPr/>
            </p:nvSpPr>
            <p:spPr bwMode="auto">
              <a:xfrm rot="2700000">
                <a:off x="3005" y="1615"/>
                <a:ext cx="1605" cy="1605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altLang="nl-NL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6597" name="Group 37"/>
              <p:cNvGrpSpPr>
                <a:grpSpLocks/>
              </p:cNvGrpSpPr>
              <p:nvPr/>
            </p:nvGrpSpPr>
            <p:grpSpPr bwMode="auto">
              <a:xfrm>
                <a:off x="1973" y="573"/>
                <a:ext cx="3674" cy="3674"/>
                <a:chOff x="1973" y="573"/>
                <a:chExt cx="3674" cy="3674"/>
              </a:xfrm>
            </p:grpSpPr>
            <p:grpSp>
              <p:nvGrpSpPr>
                <p:cNvPr id="66570" name="Group 10"/>
                <p:cNvGrpSpPr>
                  <a:grpSpLocks noChangeAspect="1"/>
                </p:cNvGrpSpPr>
                <p:nvPr/>
              </p:nvGrpSpPr>
              <p:grpSpPr bwMode="auto">
                <a:xfrm>
                  <a:off x="1973" y="573"/>
                  <a:ext cx="3674" cy="3674"/>
                  <a:chOff x="2562" y="1706"/>
                  <a:chExt cx="1951" cy="1951"/>
                </a:xfrm>
              </p:grpSpPr>
              <p:sp>
                <p:nvSpPr>
                  <p:cNvPr id="66568" name="Line 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542" y="1706"/>
                    <a:ext cx="0" cy="1951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6569" name="Line 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562" y="2677"/>
                    <a:ext cx="195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66596" name="Rectangle 36"/>
                <p:cNvSpPr>
                  <a:spLocks noChangeArrowheads="1"/>
                </p:cNvSpPr>
                <p:nvPr/>
              </p:nvSpPr>
              <p:spPr bwMode="auto">
                <a:xfrm>
                  <a:off x="3443" y="2296"/>
                  <a:ext cx="431" cy="4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1830388" indent="-8382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2847975" indent="-8382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3865563" indent="-8382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4883150" indent="-8382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5340350" indent="-8382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5797550" indent="-8382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6254750" indent="-8382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6711950" indent="-8382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nl-NL" sz="36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</a:rPr>
                    <a:t>M</a:t>
                  </a:r>
                  <a:endParaRPr lang="nl-NL" altLang="nl-NL" sz="3600" b="1" baseline="30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</p:grpSp>
        </p:grpSp>
      </p:grpSp>
      <p:sp>
        <p:nvSpPr>
          <p:cNvPr id="66598" name="AutoShape 38"/>
          <p:cNvSpPr>
            <a:spLocks noChangeArrowheads="1"/>
          </p:cNvSpPr>
          <p:nvPr/>
        </p:nvSpPr>
        <p:spPr bwMode="auto">
          <a:xfrm>
            <a:off x="2987675" y="4387884"/>
            <a:ext cx="3240088" cy="1328023"/>
          </a:xfrm>
          <a:prstGeom prst="wedgeRoundRectCallout">
            <a:avLst>
              <a:gd name="adj1" fmla="val -61786"/>
              <a:gd name="adj2" fmla="val -13473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stoeltje gaat volgens de raaklijn verder</a:t>
            </a:r>
            <a:r>
              <a:rPr lang="nl-NL" altLang="nl-NL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nl-NL" altLang="nl-NL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95" name="AutoShape 35"/>
          <p:cNvSpPr>
            <a:spLocks noChangeArrowheads="1"/>
          </p:cNvSpPr>
          <p:nvPr/>
        </p:nvSpPr>
        <p:spPr bwMode="auto">
          <a:xfrm>
            <a:off x="2555875" y="4941168"/>
            <a:ext cx="3276600" cy="919401"/>
          </a:xfrm>
          <a:prstGeom prst="wedgeRoundRectCallout">
            <a:avLst>
              <a:gd name="adj1" fmla="val -595"/>
              <a:gd name="adj2" fmla="val -36887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Stoeltje laat los.</a:t>
            </a:r>
            <a:endParaRPr lang="nl-NL" altLang="nl-NL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altLang="nl-NL" sz="2400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</a:t>
            </a:r>
            <a:r>
              <a:rPr lang="nl-NL" alt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valt weg</a:t>
            </a:r>
          </a:p>
        </p:txBody>
      </p:sp>
      <p:cxnSp>
        <p:nvCxnSpPr>
          <p:cNvPr id="3" name="Rechte verbindingslijn 2"/>
          <p:cNvCxnSpPr>
            <a:cxnSpLocks noChangeAspect="1"/>
          </p:cNvCxnSpPr>
          <p:nvPr/>
        </p:nvCxnSpPr>
        <p:spPr>
          <a:xfrm rot="240000">
            <a:off x="4136239" y="1909260"/>
            <a:ext cx="40542" cy="36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ctieknop: Verder of Volgende 28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0539737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3" dur="2000" fill="hold"/>
                                        <p:tgtEl>
                                          <p:spTgt spid="665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1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1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utoUpdateAnimBg="0"/>
      <p:bldP spid="66586" grpId="0" animBg="1"/>
      <p:bldP spid="66598" grpId="0" animBg="1"/>
      <p:bldP spid="665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8" name="Rectangle 1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3988" cy="515938"/>
          </a:xfrm>
        </p:spPr>
        <p:txBody>
          <a:bodyPr/>
          <a:lstStyle/>
          <a:p>
            <a:pPr algn="l"/>
            <a:r>
              <a:rPr lang="en-US" altLang="nl-NL" sz="32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Vb. </a:t>
            </a:r>
            <a:r>
              <a:rPr lang="en-US" altLang="nl-NL" sz="32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Wielerpiste</a:t>
            </a:r>
            <a:endParaRPr lang="nl-NL" altLang="nl-NL" sz="3200" baseline="-250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4072">
            <a:off x="5479341" y="1790046"/>
            <a:ext cx="3108849" cy="2926800"/>
          </a:xfrm>
        </p:spPr>
      </p:pic>
      <p:sp>
        <p:nvSpPr>
          <p:cNvPr id="52239" name="Rectangle 15"/>
          <p:cNvSpPr>
            <a:spLocks noChangeArrowheads="1"/>
          </p:cNvSpPr>
          <p:nvPr/>
        </p:nvSpPr>
        <p:spPr bwMode="auto">
          <a:xfrm>
            <a:off x="0" y="549275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ofwel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mpz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is steeds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gericht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71" name="Rectangle 47"/>
          <p:cNvSpPr>
            <a:spLocks noChangeArrowheads="1"/>
          </p:cNvSpPr>
          <p:nvPr/>
        </p:nvSpPr>
        <p:spPr bwMode="auto">
          <a:xfrm>
            <a:off x="0" y="11811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Teken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krachten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op de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fietser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85" name="Line 61"/>
          <p:cNvSpPr>
            <a:spLocks noChangeShapeType="1"/>
          </p:cNvSpPr>
          <p:nvPr/>
        </p:nvSpPr>
        <p:spPr bwMode="auto">
          <a:xfrm>
            <a:off x="7169150" y="3644900"/>
            <a:ext cx="0" cy="12969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grpSp>
        <p:nvGrpSpPr>
          <p:cNvPr id="52282" name="Group 58"/>
          <p:cNvGrpSpPr>
            <a:grpSpLocks/>
          </p:cNvGrpSpPr>
          <p:nvPr/>
        </p:nvGrpSpPr>
        <p:grpSpPr bwMode="auto">
          <a:xfrm>
            <a:off x="6227763" y="3448050"/>
            <a:ext cx="2916237" cy="3149600"/>
            <a:chOff x="3923" y="192"/>
            <a:chExt cx="1837" cy="1984"/>
          </a:xfrm>
        </p:grpSpPr>
        <p:sp>
          <p:nvSpPr>
            <p:cNvPr id="52280" name="Freeform 56"/>
            <p:cNvSpPr>
              <a:spLocks/>
            </p:cNvSpPr>
            <p:nvPr/>
          </p:nvSpPr>
          <p:spPr bwMode="auto">
            <a:xfrm>
              <a:off x="4904" y="192"/>
              <a:ext cx="8" cy="1984"/>
            </a:xfrm>
            <a:custGeom>
              <a:avLst/>
              <a:gdLst>
                <a:gd name="T0" fmla="*/ 0 w 8"/>
                <a:gd name="T1" fmla="*/ 0 h 1984"/>
                <a:gd name="T2" fmla="*/ 8 w 8"/>
                <a:gd name="T3" fmla="*/ 1984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" h="1984">
                  <a:moveTo>
                    <a:pt x="0" y="0"/>
                  </a:moveTo>
                  <a:lnTo>
                    <a:pt x="8" y="1984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52281" name="Line 57"/>
            <p:cNvSpPr>
              <a:spLocks noChangeShapeType="1"/>
            </p:cNvSpPr>
            <p:nvPr/>
          </p:nvSpPr>
          <p:spPr bwMode="auto">
            <a:xfrm>
              <a:off x="3923" y="1117"/>
              <a:ext cx="18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2895600"/>
            <a:ext cx="19796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altLang="nl-N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nl-NL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0" y="1719263"/>
            <a:ext cx="5105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nl-NL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nl-NL" altLang="nl-NL" sz="3200" baseline="-25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243" name="Group 19"/>
          <p:cNvGrpSpPr>
            <a:grpSpLocks/>
          </p:cNvGrpSpPr>
          <p:nvPr/>
        </p:nvGrpSpPr>
        <p:grpSpPr bwMode="auto">
          <a:xfrm>
            <a:off x="7799388" y="4937125"/>
            <a:ext cx="914400" cy="1295400"/>
            <a:chOff x="2496" y="2880"/>
            <a:chExt cx="576" cy="816"/>
          </a:xfrm>
        </p:grpSpPr>
        <p:sp>
          <p:nvSpPr>
            <p:cNvPr id="52244" name="Rectangle 20"/>
            <p:cNvSpPr>
              <a:spLocks noChangeArrowheads="1"/>
            </p:cNvSpPr>
            <p:nvPr/>
          </p:nvSpPr>
          <p:spPr bwMode="auto">
            <a:xfrm>
              <a:off x="2544" y="3072"/>
              <a:ext cx="528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2954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7526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2098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6670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3200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sz="3200" baseline="-25000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nl-NL" altLang="nl-NL" sz="3200" baseline="-25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5" name="Line 21"/>
            <p:cNvSpPr>
              <a:spLocks noChangeShapeType="1"/>
            </p:cNvSpPr>
            <p:nvPr/>
          </p:nvSpPr>
          <p:spPr bwMode="auto">
            <a:xfrm>
              <a:off x="2496" y="2880"/>
              <a:ext cx="0" cy="81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52258" name="Rectangle 34"/>
          <p:cNvSpPr>
            <a:spLocks noChangeArrowheads="1"/>
          </p:cNvSpPr>
          <p:nvPr/>
        </p:nvSpPr>
        <p:spPr bwMode="auto">
          <a:xfrm>
            <a:off x="0" y="3553966"/>
            <a:ext cx="21240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mpz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nl-NL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</a:t>
            </a:r>
            <a:endParaRPr lang="nl-NL" altLang="nl-NL" sz="3200" baseline="-25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262" name="Group 38"/>
          <p:cNvGrpSpPr>
            <a:grpSpLocks/>
          </p:cNvGrpSpPr>
          <p:nvPr/>
        </p:nvGrpSpPr>
        <p:grpSpPr bwMode="auto">
          <a:xfrm>
            <a:off x="7629525" y="4268788"/>
            <a:ext cx="312738" cy="1349375"/>
            <a:chOff x="2386" y="2414"/>
            <a:chExt cx="197" cy="850"/>
          </a:xfrm>
        </p:grpSpPr>
        <p:sp>
          <p:nvSpPr>
            <p:cNvPr id="52263" name="Freeform 39"/>
            <p:cNvSpPr>
              <a:spLocks/>
            </p:cNvSpPr>
            <p:nvPr/>
          </p:nvSpPr>
          <p:spPr bwMode="auto">
            <a:xfrm>
              <a:off x="2386" y="2414"/>
              <a:ext cx="192" cy="137"/>
            </a:xfrm>
            <a:custGeom>
              <a:avLst/>
              <a:gdLst>
                <a:gd name="T0" fmla="*/ 192 w 192"/>
                <a:gd name="T1" fmla="*/ 0 h 137"/>
                <a:gd name="T2" fmla="*/ 0 w 192"/>
                <a:gd name="T3" fmla="*/ 64 h 137"/>
                <a:gd name="T4" fmla="*/ 192 w 192"/>
                <a:gd name="T5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137">
                  <a:moveTo>
                    <a:pt x="192" y="0"/>
                  </a:moveTo>
                  <a:lnTo>
                    <a:pt x="0" y="64"/>
                  </a:lnTo>
                  <a:lnTo>
                    <a:pt x="192" y="137"/>
                  </a:ln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52264" name="Freeform 40"/>
            <p:cNvSpPr>
              <a:spLocks/>
            </p:cNvSpPr>
            <p:nvPr/>
          </p:nvSpPr>
          <p:spPr bwMode="auto">
            <a:xfrm>
              <a:off x="2391" y="3127"/>
              <a:ext cx="192" cy="137"/>
            </a:xfrm>
            <a:custGeom>
              <a:avLst/>
              <a:gdLst>
                <a:gd name="T0" fmla="*/ 192 w 192"/>
                <a:gd name="T1" fmla="*/ 0 h 137"/>
                <a:gd name="T2" fmla="*/ 0 w 192"/>
                <a:gd name="T3" fmla="*/ 64 h 137"/>
                <a:gd name="T4" fmla="*/ 192 w 192"/>
                <a:gd name="T5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137">
                  <a:moveTo>
                    <a:pt x="192" y="0"/>
                  </a:moveTo>
                  <a:lnTo>
                    <a:pt x="0" y="64"/>
                  </a:lnTo>
                  <a:lnTo>
                    <a:pt x="192" y="137"/>
                  </a:ln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2304" name="Group 80"/>
          <p:cNvGrpSpPr>
            <a:grpSpLocks/>
          </p:cNvGrpSpPr>
          <p:nvPr/>
        </p:nvGrpSpPr>
        <p:grpSpPr bwMode="auto">
          <a:xfrm>
            <a:off x="4102100" y="4424363"/>
            <a:ext cx="3700463" cy="784225"/>
            <a:chOff x="3243" y="1616"/>
            <a:chExt cx="2331" cy="494"/>
          </a:xfrm>
        </p:grpSpPr>
        <p:sp>
          <p:nvSpPr>
            <p:cNvPr id="52266" name="Text Box 42"/>
            <p:cNvSpPr txBox="1">
              <a:spLocks noChangeArrowheads="1"/>
            </p:cNvSpPr>
            <p:nvPr/>
          </p:nvSpPr>
          <p:spPr bwMode="auto">
            <a:xfrm>
              <a:off x="3243" y="1706"/>
              <a:ext cx="38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 sz="3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  <a:endParaRPr lang="nl-NL" altLang="nl-NL" sz="3600" b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52303" name="Group 79"/>
            <p:cNvGrpSpPr>
              <a:grpSpLocks/>
            </p:cNvGrpSpPr>
            <p:nvPr/>
          </p:nvGrpSpPr>
          <p:grpSpPr bwMode="auto">
            <a:xfrm>
              <a:off x="3606" y="1616"/>
              <a:ext cx="1968" cy="318"/>
              <a:chOff x="3243" y="1616"/>
              <a:chExt cx="1968" cy="318"/>
            </a:xfrm>
          </p:grpSpPr>
          <p:sp>
            <p:nvSpPr>
              <p:cNvPr id="52268" name="Line 44"/>
              <p:cNvSpPr>
                <a:spLocks noChangeShapeType="1"/>
              </p:cNvSpPr>
              <p:nvPr/>
            </p:nvSpPr>
            <p:spPr bwMode="auto">
              <a:xfrm>
                <a:off x="3243" y="1928"/>
                <a:ext cx="19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69" name="Rectangle 45"/>
              <p:cNvSpPr>
                <a:spLocks noChangeArrowheads="1"/>
              </p:cNvSpPr>
              <p:nvPr/>
            </p:nvSpPr>
            <p:spPr bwMode="auto">
              <a:xfrm>
                <a:off x="4129" y="1616"/>
                <a:ext cx="227" cy="3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marL="838200" indent="-8382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1017588" indent="-8382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2035175" indent="-8382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3052763" indent="-8382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4070350" indent="-8382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4527550" indent="-8382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4984750" indent="-8382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5441950" indent="-8382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5899150" indent="-8382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dirty="0">
                    <a:solidFill>
                      <a:srgbClr val="33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endParaRPr lang="nl-NL" altLang="nl-NL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270" name="AutoShape 46"/>
          <p:cNvSpPr>
            <a:spLocks noChangeArrowheads="1"/>
          </p:cNvSpPr>
          <p:nvPr/>
        </p:nvSpPr>
        <p:spPr bwMode="auto">
          <a:xfrm>
            <a:off x="190946" y="5184180"/>
            <a:ext cx="2232025" cy="919401"/>
          </a:xfrm>
          <a:prstGeom prst="wedgeRoundRectCallout">
            <a:avLst>
              <a:gd name="adj1" fmla="val 285205"/>
              <a:gd name="adj2" fmla="val -11160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Waarom is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altLang="nl-NL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altLang="nl-NL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272" name="AutoShape 48"/>
          <p:cNvSpPr>
            <a:spLocks noChangeArrowheads="1"/>
          </p:cNvSpPr>
          <p:nvPr/>
        </p:nvSpPr>
        <p:spPr bwMode="auto">
          <a:xfrm>
            <a:off x="179512" y="4269025"/>
            <a:ext cx="3852615" cy="1464231"/>
          </a:xfrm>
          <a:prstGeom prst="wedgeRoundRectCallout">
            <a:avLst>
              <a:gd name="adj1" fmla="val 18247"/>
              <a:gd name="adj2" fmla="val -2219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Welke krachten zijn dat? (Laat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altLang="nl-NL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altLang="nl-NL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stuw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buiten beschouwing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52279" name="Group 55"/>
          <p:cNvGrpSpPr>
            <a:grpSpLocks/>
          </p:cNvGrpSpPr>
          <p:nvPr/>
        </p:nvGrpSpPr>
        <p:grpSpPr bwMode="auto">
          <a:xfrm>
            <a:off x="5173663" y="4411663"/>
            <a:ext cx="3970337" cy="1368425"/>
            <a:chOff x="3259" y="799"/>
            <a:chExt cx="2501" cy="862"/>
          </a:xfrm>
        </p:grpSpPr>
        <p:grpSp>
          <p:nvGrpSpPr>
            <p:cNvPr id="52275" name="Group 51"/>
            <p:cNvGrpSpPr>
              <a:grpSpLocks/>
            </p:cNvGrpSpPr>
            <p:nvPr/>
          </p:nvGrpSpPr>
          <p:grpSpPr bwMode="auto">
            <a:xfrm>
              <a:off x="3946" y="799"/>
              <a:ext cx="1814" cy="862"/>
              <a:chOff x="3742" y="1253"/>
              <a:chExt cx="1814" cy="862"/>
            </a:xfrm>
          </p:grpSpPr>
          <p:sp>
            <p:nvSpPr>
              <p:cNvPr id="52273" name="Line 49"/>
              <p:cNvSpPr>
                <a:spLocks noChangeShapeType="1"/>
              </p:cNvSpPr>
              <p:nvPr/>
            </p:nvSpPr>
            <p:spPr bwMode="auto">
              <a:xfrm flipV="1">
                <a:off x="3742" y="1253"/>
                <a:ext cx="1814" cy="862"/>
              </a:xfrm>
              <a:prstGeom prst="line">
                <a:avLst/>
              </a:prstGeom>
              <a:noFill/>
              <a:ln w="381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74" name="Oval 50"/>
              <p:cNvSpPr>
                <a:spLocks noChangeAspect="1" noChangeArrowheads="1"/>
              </p:cNvSpPr>
              <p:nvPr/>
            </p:nvSpPr>
            <p:spPr bwMode="auto">
              <a:xfrm>
                <a:off x="4649" y="1525"/>
                <a:ext cx="122" cy="12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2277" name="Line 53"/>
            <p:cNvSpPr>
              <a:spLocks noChangeShapeType="1"/>
            </p:cNvSpPr>
            <p:nvPr/>
          </p:nvSpPr>
          <p:spPr bwMode="auto">
            <a:xfrm flipH="1">
              <a:off x="3259" y="1661"/>
              <a:ext cx="68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2299" name="Group 75"/>
          <p:cNvGrpSpPr>
            <a:grpSpLocks/>
          </p:cNvGrpSpPr>
          <p:nvPr/>
        </p:nvGrpSpPr>
        <p:grpSpPr bwMode="auto">
          <a:xfrm>
            <a:off x="6545263" y="3141663"/>
            <a:ext cx="1254125" cy="1785937"/>
            <a:chOff x="4123" y="1979"/>
            <a:chExt cx="790" cy="1125"/>
          </a:xfrm>
        </p:grpSpPr>
        <p:sp>
          <p:nvSpPr>
            <p:cNvPr id="52249" name="Rectangle 25"/>
            <p:cNvSpPr>
              <a:spLocks noChangeArrowheads="1"/>
            </p:cNvSpPr>
            <p:nvPr/>
          </p:nvSpPr>
          <p:spPr bwMode="auto">
            <a:xfrm>
              <a:off x="4123" y="1979"/>
              <a:ext cx="520" cy="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2954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7526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2098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6670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sz="3200" baseline="-250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nl-NL" altLang="nl-NL" sz="3200" baseline="-25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83" name="Freeform 59"/>
            <p:cNvSpPr>
              <a:spLocks/>
            </p:cNvSpPr>
            <p:nvPr/>
          </p:nvSpPr>
          <p:spPr bwMode="auto">
            <a:xfrm>
              <a:off x="4512" y="2280"/>
              <a:ext cx="401" cy="824"/>
            </a:xfrm>
            <a:custGeom>
              <a:avLst/>
              <a:gdLst>
                <a:gd name="T0" fmla="*/ 401 w 401"/>
                <a:gd name="T1" fmla="*/ 824 h 824"/>
                <a:gd name="T2" fmla="*/ 0 w 401"/>
                <a:gd name="T3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1" h="824">
                  <a:moveTo>
                    <a:pt x="401" y="824"/>
                  </a:move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52284" name="Freeform 60"/>
          <p:cNvSpPr>
            <a:spLocks/>
          </p:cNvSpPr>
          <p:nvPr/>
        </p:nvSpPr>
        <p:spPr bwMode="auto">
          <a:xfrm>
            <a:off x="7175500" y="3619500"/>
            <a:ext cx="606425" cy="1588"/>
          </a:xfrm>
          <a:custGeom>
            <a:avLst/>
            <a:gdLst>
              <a:gd name="T0" fmla="*/ 0 w 382"/>
              <a:gd name="T1" fmla="*/ 0 h 1"/>
              <a:gd name="T2" fmla="*/ 382 w 382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82" h="1">
                <a:moveTo>
                  <a:pt x="0" y="0"/>
                </a:moveTo>
                <a:lnTo>
                  <a:pt x="382" y="0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grpSp>
        <p:nvGrpSpPr>
          <p:cNvPr id="52298" name="Group 74"/>
          <p:cNvGrpSpPr>
            <a:grpSpLocks/>
          </p:cNvGrpSpPr>
          <p:nvPr/>
        </p:nvGrpSpPr>
        <p:grpSpPr bwMode="auto">
          <a:xfrm>
            <a:off x="6399213" y="4659313"/>
            <a:ext cx="1397000" cy="822325"/>
            <a:chOff x="4031" y="2935"/>
            <a:chExt cx="880" cy="518"/>
          </a:xfrm>
        </p:grpSpPr>
        <p:sp>
          <p:nvSpPr>
            <p:cNvPr id="52255" name="Freeform 31"/>
            <p:cNvSpPr>
              <a:spLocks/>
            </p:cNvSpPr>
            <p:nvPr/>
          </p:nvSpPr>
          <p:spPr bwMode="auto">
            <a:xfrm>
              <a:off x="4516" y="3096"/>
              <a:ext cx="395" cy="4"/>
            </a:xfrm>
            <a:custGeom>
              <a:avLst/>
              <a:gdLst>
                <a:gd name="T0" fmla="*/ 395 w 395"/>
                <a:gd name="T1" fmla="*/ 0 h 4"/>
                <a:gd name="T2" fmla="*/ 0 w 395"/>
                <a:gd name="T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95" h="4">
                  <a:moveTo>
                    <a:pt x="395" y="0"/>
                  </a:moveTo>
                  <a:lnTo>
                    <a:pt x="0" y="4"/>
                  </a:ln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52286" name="Rectangle 62"/>
            <p:cNvSpPr>
              <a:spLocks noChangeArrowheads="1"/>
            </p:cNvSpPr>
            <p:nvPr/>
          </p:nvSpPr>
          <p:spPr bwMode="auto">
            <a:xfrm>
              <a:off x="4031" y="2935"/>
              <a:ext cx="50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2954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7526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2098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6670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sz="3200" baseline="-250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nx</a:t>
              </a:r>
              <a:endParaRPr lang="nl-NL" altLang="nl-NL" sz="3200" baseline="-25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287" name="Rectangle 63"/>
          <p:cNvSpPr>
            <a:spLocks noChangeArrowheads="1"/>
          </p:cNvSpPr>
          <p:nvPr/>
        </p:nvSpPr>
        <p:spPr bwMode="auto">
          <a:xfrm>
            <a:off x="0" y="2314575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Ontbind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nl-N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kies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de x-as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M toe!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290" name="Group 66"/>
          <p:cNvGrpSpPr>
            <a:grpSpLocks/>
          </p:cNvGrpSpPr>
          <p:nvPr/>
        </p:nvGrpSpPr>
        <p:grpSpPr bwMode="auto">
          <a:xfrm>
            <a:off x="7740650" y="3143250"/>
            <a:ext cx="936625" cy="1771650"/>
            <a:chOff x="4876" y="1980"/>
            <a:chExt cx="590" cy="1116"/>
          </a:xfrm>
        </p:grpSpPr>
        <p:sp>
          <p:nvSpPr>
            <p:cNvPr id="52253" name="Rectangle 29"/>
            <p:cNvSpPr>
              <a:spLocks noChangeArrowheads="1"/>
            </p:cNvSpPr>
            <p:nvPr/>
          </p:nvSpPr>
          <p:spPr bwMode="auto">
            <a:xfrm>
              <a:off x="4876" y="1980"/>
              <a:ext cx="590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2954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7526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2098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6670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sz="3200" baseline="-250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ny</a:t>
              </a:r>
              <a:endParaRPr lang="nl-NL" altLang="nl-NL" sz="3200" baseline="-25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89" name="Freeform 65"/>
            <p:cNvSpPr>
              <a:spLocks/>
            </p:cNvSpPr>
            <p:nvPr/>
          </p:nvSpPr>
          <p:spPr bwMode="auto">
            <a:xfrm>
              <a:off x="4902" y="2280"/>
              <a:ext cx="6" cy="816"/>
            </a:xfrm>
            <a:custGeom>
              <a:avLst/>
              <a:gdLst>
                <a:gd name="T0" fmla="*/ 6 w 6"/>
                <a:gd name="T1" fmla="*/ 816 h 816"/>
                <a:gd name="T2" fmla="*/ 0 w 6"/>
                <a:gd name="T3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816">
                  <a:moveTo>
                    <a:pt x="6" y="816"/>
                  </a:move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52293" name="Rectangle 69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nx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zorgt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dus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cirkelbeweging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300" name="Rectangle 76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900339" y="4398685"/>
            <a:ext cx="1177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x-as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Actieknop: Verder of Volgende 44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1582103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5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22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0" dur="500"/>
                                        <p:tgtEl>
                                          <p:spTgt spid="5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5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5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5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2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2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52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8" grpId="0" autoUpdateAnimBg="0"/>
      <p:bldP spid="52239" grpId="0" autoUpdateAnimBg="0"/>
      <p:bldP spid="52271" grpId="0" autoUpdateAnimBg="0"/>
      <p:bldP spid="52285" grpId="0" animBg="1"/>
      <p:bldP spid="52240" grpId="0" autoUpdateAnimBg="0"/>
      <p:bldP spid="52241" grpId="0" autoUpdateAnimBg="0"/>
      <p:bldP spid="52258" grpId="0" autoUpdateAnimBg="0"/>
      <p:bldP spid="52270" grpId="0" animBg="1"/>
      <p:bldP spid="52272" grpId="0" animBg="1"/>
      <p:bldP spid="52284" grpId="0" animBg="1"/>
      <p:bldP spid="52287" grpId="0" autoUpdateAnimBg="0"/>
      <p:bldP spid="52293" grpId="0" autoUpdateAnimBg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07" y="-27384"/>
            <a:ext cx="9144000" cy="720427"/>
          </a:xfrm>
        </p:spPr>
        <p:txBody>
          <a:bodyPr/>
          <a:lstStyle/>
          <a:p>
            <a:pPr marL="838200" indent="-742950" algn="l"/>
            <a:r>
              <a:rPr lang="en-US" altLang="nl-N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altLang="nl-NL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gravitatiekracht</a:t>
            </a:r>
            <a:r>
              <a:rPr lang="en-US" altLang="nl-N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nl-NL" altLang="nl-NL" sz="40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3523605"/>
            <a:ext cx="91440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 =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gravitatieconstante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= 6,6726.10</a:t>
            </a:r>
            <a:r>
              <a:rPr lang="en-US" altLang="nl-NL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-11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Nm</a:t>
            </a:r>
            <a:r>
              <a:rPr lang="en-US" altLang="nl-NL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kg </a:t>
            </a:r>
            <a:r>
              <a:rPr lang="en-US" altLang="nl-NL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nl-NL" altLang="nl-NL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007" y="5047456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is de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afstand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de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zwaartepunten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nl-NL" altLang="nl-NL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981075"/>
            <a:ext cx="399573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3033713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z="3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-36512" y="4079974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952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nl-N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altLang="nl-N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massa’s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(in kg) die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elkaar</a:t>
            </a:r>
            <a:endParaRPr lang="en-US" altLang="nl-NL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952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aantrekken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43" name="Rectangle 27"/>
          <p:cNvSpPr>
            <a:spLocks noChangeArrowheads="1"/>
          </p:cNvSpPr>
          <p:nvPr/>
        </p:nvSpPr>
        <p:spPr bwMode="auto">
          <a:xfrm>
            <a:off x="0" y="4437112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4622855" y="706265"/>
            <a:ext cx="827471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hoek 4"/>
              <p:cNvSpPr/>
              <p:nvPr/>
            </p:nvSpPr>
            <p:spPr>
              <a:xfrm>
                <a:off x="-36512" y="2276872"/>
                <a:ext cx="2931956" cy="10372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altLang="nl-NL" sz="360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l-NL" altLang="nl-NL" sz="360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nl-NL" altLang="nl-NL" sz="360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g</m:t>
                          </m:r>
                        </m:sub>
                      </m:sSub>
                      <m:r>
                        <a:rPr lang="nl-NL" altLang="nl-NL" sz="3600">
                          <a:solidFill>
                            <a:srgbClr val="FF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nl-NL" altLang="nl-NL" sz="3600" b="0" i="0" smtClean="0">
                          <a:solidFill>
                            <a:srgbClr val="FF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G</m:t>
                      </m:r>
                      <m:f>
                        <m:fPr>
                          <m:ctrlPr>
                            <a:rPr lang="nl-NL" altLang="nl-NL" sz="360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altLang="nl-NL" sz="3600" i="1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nl-NL" altLang="nl-NL" sz="36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nl-NL" altLang="nl-NL" sz="3600" i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a:rPr lang="nl-NL" altLang="nl-NL" sz="3600" i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nl-NL" altLang="nl-NL" sz="3600" i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lang="nl-NL" altLang="nl-NL" sz="3600" i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nl-NL" altLang="nl-NL" sz="3600" i="1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nl-NL" altLang="nl-NL" sz="3600" i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p>
                              <m:r>
                                <a:rPr lang="nl-NL" altLang="nl-NL" sz="3600" i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nl-NL" sz="3600" dirty="0"/>
              </a:p>
            </p:txBody>
          </p:sp>
        </mc:Choice>
        <mc:Fallback xmlns="">
          <p:sp>
            <p:nvSpPr>
              <p:cNvPr id="5" name="Rechthoe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2276872"/>
                <a:ext cx="2931956" cy="103727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-36512" y="1196752"/>
            <a:ext cx="9361040" cy="68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7429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gravitatiekracht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de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aantrekkende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kracht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. .</a:t>
            </a:r>
            <a:endParaRPr lang="nl-NL" altLang="nl-NL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932134" y="1651722"/>
            <a:ext cx="8208912" cy="68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tussen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twee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massa’s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5015" y="836712"/>
            <a:ext cx="8889473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lIns="36000" rIns="36000" anchor="b" anchorCtr="0">
            <a:spAutoFit/>
          </a:bodyPr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952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Boven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±100 km </a:t>
            </a: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hoogte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geldt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mg met g = 9,81 m/s</a:t>
            </a:r>
            <a:r>
              <a:rPr lang="en-US" altLang="nl-NL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95250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gebruiken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formule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nl-NL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gravitatiekracht</a:t>
            </a:r>
            <a:r>
              <a:rPr lang="en-US" altLang="nl-NL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nl-NL" altLang="nl-NL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ctieknop: Verder of Volgende 15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136670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utoUpdateAnimBg="0"/>
      <p:bldP spid="60419" grpId="0" autoUpdateAnimBg="0"/>
      <p:bldP spid="60421" grpId="0" autoUpdateAnimBg="0"/>
      <p:bldP spid="60422" grpId="0" autoUpdateAnimBg="0"/>
      <p:bldP spid="60424" grpId="0" autoUpdateAnimBg="0"/>
      <p:bldP spid="5" grpId="0"/>
      <p:bldP spid="20" grpId="0" autoUpdateAnimBg="0"/>
      <p:bldP spid="21" grpId="0" autoUpdateAnimBg="0"/>
      <p:bldP spid="14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53" y="554375"/>
            <a:ext cx="3014328" cy="1607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9"/>
              <p:cNvSpPr>
                <a:spLocks noChangeArrowheads="1"/>
              </p:cNvSpPr>
              <p:nvPr/>
            </p:nvSpPr>
            <p:spPr bwMode="auto">
              <a:xfrm>
                <a:off x="-36512" y="5555704"/>
                <a:ext cx="4535794" cy="609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marL="838200" indent="-8382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838200" indent="-8382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838200" indent="-8382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38200" indent="-8382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838200" indent="-8382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295400" indent="-8382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752600" indent="-8382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209800" indent="-8382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667000" indent="-8382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nl-NL" sz="3200" i="1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nl-NL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nl-NL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US" altLang="nl-NL" sz="3200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en-US" altLang="nl-NL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alt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1,98.10</a:t>
                </a:r>
                <a:r>
                  <a:rPr lang="en-US" altLang="nl-NL" sz="3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r>
                  <a:rPr lang="en-US" alt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N</a:t>
                </a:r>
                <a:endParaRPr lang="nl-NL" altLang="nl-NL" sz="32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6512" y="5555704"/>
                <a:ext cx="4535794" cy="609600"/>
              </a:xfrm>
              <a:prstGeom prst="rect">
                <a:avLst/>
              </a:prstGeom>
              <a:blipFill rotWithShape="1">
                <a:blip r:embed="rId3"/>
                <a:stretch>
                  <a:fillRect t="-10000" b="-3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hoek 11"/>
              <p:cNvSpPr/>
              <p:nvPr/>
            </p:nvSpPr>
            <p:spPr>
              <a:xfrm>
                <a:off x="-36512" y="1124744"/>
                <a:ext cx="2931956" cy="10372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altLang="nl-NL" sz="360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l-NL" altLang="nl-NL" sz="360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nl-NL" altLang="nl-NL" sz="360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g</m:t>
                          </m:r>
                        </m:sub>
                      </m:sSub>
                      <m:r>
                        <a:rPr lang="nl-NL" altLang="nl-NL" sz="360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nl-NL" altLang="nl-NL" sz="3600" b="0" i="0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G</m:t>
                      </m:r>
                      <m:f>
                        <m:fPr>
                          <m:ctrlPr>
                            <a:rPr lang="nl-NL" altLang="nl-NL" sz="360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altLang="nl-NL" sz="3600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nl-NL" altLang="nl-NL" sz="36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nl-NL" altLang="nl-NL" sz="3600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a:rPr lang="nl-NL" altLang="nl-NL" sz="3600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nl-NL" altLang="nl-NL" sz="3600" i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lang="nl-NL" altLang="nl-NL" sz="3600" i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nl-NL" altLang="nl-NL" sz="3600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nl-NL" altLang="nl-NL" sz="3600" i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p>
                              <m:r>
                                <a:rPr lang="nl-NL" altLang="nl-NL" sz="3600" i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nl-NL" sz="3600" dirty="0"/>
              </a:p>
            </p:txBody>
          </p:sp>
        </mc:Choice>
        <mc:Fallback xmlns="">
          <p:sp>
            <p:nvSpPr>
              <p:cNvPr id="12" name="Rechthoe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1124744"/>
                <a:ext cx="2931956" cy="10372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-36512" y="1947329"/>
            <a:ext cx="9144000" cy="86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BINAS </a:t>
            </a:r>
            <a:r>
              <a:rPr lang="en-US" alt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Tabel</a:t>
            </a: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8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G </a:t>
            </a:r>
            <a:r>
              <a:rPr lang="en-US" altLang="nl-NL" sz="2800" dirty="0">
                <a:latin typeface="Arial" panose="020B0604020202020204" pitchFamily="34" charset="0"/>
                <a:cs typeface="Arial" panose="020B0604020202020204" pitchFamily="34" charset="0"/>
              </a:rPr>
              <a:t>= 6,6726.10</a:t>
            </a:r>
            <a:r>
              <a:rPr lang="en-US" altLang="nl-NL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-11</a:t>
            </a:r>
            <a:r>
              <a:rPr lang="en-US" altLang="nl-NL" sz="2800" dirty="0">
                <a:latin typeface="Arial" panose="020B0604020202020204" pitchFamily="34" charset="0"/>
                <a:cs typeface="Arial" panose="020B0604020202020204" pitchFamily="34" charset="0"/>
              </a:rPr>
              <a:t> Nm</a:t>
            </a:r>
            <a:r>
              <a:rPr lang="en-US" altLang="nl-NL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nl-NL" sz="2800" dirty="0">
                <a:latin typeface="Arial" panose="020B0604020202020204" pitchFamily="34" charset="0"/>
                <a:cs typeface="Arial" panose="020B0604020202020204" pitchFamily="34" charset="0"/>
              </a:rPr>
              <a:t>kg </a:t>
            </a:r>
            <a:r>
              <a:rPr lang="en-US" altLang="nl-NL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nl-NL" altLang="nl-NL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9"/>
          <p:cNvSpPr>
            <a:spLocks noChangeArrowheads="1"/>
          </p:cNvSpPr>
          <p:nvPr/>
        </p:nvSpPr>
        <p:spPr bwMode="auto">
          <a:xfrm>
            <a:off x="-36512" y="2636912"/>
            <a:ext cx="918051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BINAS </a:t>
            </a:r>
            <a:r>
              <a:rPr lang="en-US" alt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Tabel</a:t>
            </a: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31: </a:t>
            </a:r>
            <a:r>
              <a:rPr lang="en-US" alt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maan</a:t>
            </a: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0,0735.10</a:t>
            </a:r>
            <a:r>
              <a:rPr lang="en-US" alt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nl-NL" alt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9"/>
          <p:cNvSpPr>
            <a:spLocks noChangeArrowheads="1"/>
          </p:cNvSpPr>
          <p:nvPr/>
        </p:nvSpPr>
        <p:spPr bwMode="auto">
          <a:xfrm>
            <a:off x="2627784" y="3212976"/>
            <a:ext cx="5615204" cy="5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28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assa</a:t>
            </a: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aarde</a:t>
            </a: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800" dirty="0">
                <a:latin typeface="Arial" panose="020B0604020202020204" pitchFamily="34" charset="0"/>
                <a:cs typeface="Arial" panose="020B0604020202020204" pitchFamily="34" charset="0"/>
              </a:rPr>
              <a:t>= 5,976.10</a:t>
            </a:r>
            <a:r>
              <a:rPr lang="en-US" altLang="nl-NL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kg</a:t>
            </a:r>
            <a:endParaRPr lang="nl-NL" altLang="nl-NL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>
            <a:spLocks noChangeArrowheads="1"/>
          </p:cNvSpPr>
          <p:nvPr/>
        </p:nvSpPr>
        <p:spPr bwMode="auto">
          <a:xfrm>
            <a:off x="2652740" y="3755504"/>
            <a:ext cx="595170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afstand</a:t>
            </a: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aarde</a:t>
            </a: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maan</a:t>
            </a: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800" dirty="0">
                <a:latin typeface="Arial" panose="020B0604020202020204" pitchFamily="34" charset="0"/>
                <a:cs typeface="Arial" panose="020B0604020202020204" pitchFamily="34" charset="0"/>
              </a:rPr>
              <a:t>= 384,4.10</a:t>
            </a:r>
            <a:r>
              <a:rPr lang="en-US" altLang="nl-NL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endParaRPr lang="nl-NL" altLang="nl-NL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/>
              <p:cNvSpPr txBox="1"/>
              <p:nvPr/>
            </p:nvSpPr>
            <p:spPr>
              <a:xfrm>
                <a:off x="3964" y="4380870"/>
                <a:ext cx="6974794" cy="1033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l-NL" sz="2800" b="0" i="0" smtClean="0">
                              <a:latin typeface="Cambria Math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nl-NL" sz="2800" b="0" i="0" smtClean="0">
                              <a:latin typeface="Cambria Math"/>
                            </a:rPr>
                            <m:t>g</m:t>
                          </m:r>
                        </m:sub>
                      </m:sSub>
                      <m:r>
                        <a:rPr lang="nl-NL" sz="2800" b="0" i="0" smtClean="0">
                          <a:latin typeface="Cambria Math"/>
                        </a:rPr>
                        <m:t>=6,6726.</m:t>
                      </m:r>
                      <m:sSup>
                        <m:sSupPr>
                          <m:ctrlPr>
                            <a:rPr lang="nl-NL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nl-NL" sz="2800" b="0" i="0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nl-NL" sz="2800" b="0" i="0" smtClean="0">
                              <a:latin typeface="Cambria Math"/>
                            </a:rPr>
                            <m:t>−11</m:t>
                          </m:r>
                        </m:sup>
                      </m:sSup>
                      <m:f>
                        <m:fPr>
                          <m:ctrlPr>
                            <a:rPr lang="nl-NL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nl-NL" sz="2800" b="0" i="0" smtClean="0">
                              <a:latin typeface="Cambria Math"/>
                            </a:rPr>
                            <m:t>5,976.</m:t>
                          </m:r>
                          <m:sSup>
                            <m:sSupPr>
                              <m:ctrlPr>
                                <a:rPr lang="nl-NL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nl-NL" sz="2800" b="0" i="0" smtClean="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nl-NL" sz="2800" b="0" i="0" smtClean="0">
                                  <a:latin typeface="Cambria Math"/>
                                </a:rPr>
                                <m:t>24</m:t>
                              </m:r>
                            </m:sup>
                          </m:sSup>
                          <m:sSup>
                            <m:sSupPr>
                              <m:ctrlPr>
                                <a:rPr lang="nl-NL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nl-NL" sz="2800" b="0" i="0" smtClean="0">
                                  <a:latin typeface="Cambria Math"/>
                                </a:rPr>
                                <m:t>. 0,0735.10</m:t>
                              </m:r>
                            </m:e>
                            <m:sup>
                              <m:r>
                                <a:rPr lang="nl-NL" sz="2800" b="0" i="0" smtClean="0">
                                  <a:latin typeface="Cambria Math"/>
                                </a:rPr>
                                <m:t>24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nl-NL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nl-NL" sz="2800" b="0" i="0" smtClean="0">
                                  <a:latin typeface="Cambria Math"/>
                                </a:rPr>
                                <m:t>(384,4.</m:t>
                              </m:r>
                              <m:sSup>
                                <m:sSupPr>
                                  <m:ctrlPr>
                                    <a:rPr lang="nl-NL" sz="28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nl-NL" sz="28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nl-NL" sz="2800" b="0" i="0" smtClean="0">
                                      <a:latin typeface="Cambria Math"/>
                                    </a:rPr>
                                    <m:t>12</m:t>
                                  </m:r>
                                </m:sup>
                              </m:sSup>
                              <m:r>
                                <a:rPr lang="nl-NL" sz="2800" b="0" i="0" smtClean="0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nl-NL" sz="2800" b="0" i="0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5" name="Tekstvak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" y="4380870"/>
                <a:ext cx="6974794" cy="103336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964" y="-27384"/>
            <a:ext cx="9140036" cy="1143000"/>
          </a:xfrm>
        </p:spPr>
        <p:txBody>
          <a:bodyPr anchor="t" anchorCtr="0"/>
          <a:lstStyle/>
          <a:p>
            <a:pPr lvl="0" algn="l"/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Vb. </a:t>
            </a:r>
            <a:r>
              <a:rPr lang="en-US" altLang="nl-NL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Bereken</a:t>
            </a:r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nl-NL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gravitatiekracht</a:t>
            </a:r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tussen</a:t>
            </a:r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nl-NL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aarde</a:t>
            </a:r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maan</a:t>
            </a:r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nl-NL" altLang="nl-N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altLang="nl-N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/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3365196" y="25920"/>
            <a:ext cx="5385585" cy="2354976"/>
          </a:xfrm>
          <a:prstGeom prst="wedgeRoundRectCallout">
            <a:avLst>
              <a:gd name="adj1" fmla="val -50565"/>
              <a:gd name="adj2" fmla="val 18881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Deze 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gravitatiekracht geeft aan de maan een gravitatieversnelling van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g =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altLang="nl-NL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nl-NL" altLang="nl-NL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= 2,70.10</a:t>
            </a:r>
            <a:r>
              <a:rPr lang="nl-NL" altLang="nl-NL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-15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nl-NL" altLang="nl-NL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altLang="nl-NL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Maar niet nul want dan zou de maan in een rechte lijn verder gaan!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eknop: Verder of Volgende 1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2184459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/>
      <p:bldP spid="15" grpId="0" autoUpdateAnimBg="0"/>
      <p:bldP spid="16" grpId="0" autoUpdateAnimBg="0"/>
      <p:bldP spid="18" grpId="0" autoUpdateAnimBg="0"/>
      <p:bldP spid="19" grpId="0" autoUpdateAnimBg="0"/>
      <p:bldP spid="5" grpId="0"/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0" y="2260600"/>
            <a:ext cx="65563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Twee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keer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zo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van de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aarde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is g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4105275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2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6,6726.10</a:t>
            </a:r>
            <a:r>
              <a:rPr lang="en-US" alt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-11</a:t>
            </a:r>
            <a:r>
              <a:rPr lang="en-US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.5,976.10</a:t>
            </a:r>
            <a:r>
              <a:rPr lang="en-US" alt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altLang="nl-NL" sz="2800" dirty="0">
                <a:latin typeface="Arial" panose="020B0604020202020204" pitchFamily="34" charset="0"/>
                <a:cs typeface="Arial" panose="020B0604020202020204" pitchFamily="34" charset="0"/>
              </a:rPr>
              <a:t>/(</a:t>
            </a:r>
            <a:r>
              <a:rPr lang="nl-NL" altLang="nl-NL" sz="2800" dirty="0">
                <a:latin typeface="Arial" panose="020B0604020202020204" pitchFamily="34" charset="0"/>
                <a:cs typeface="Arial" panose="020B0604020202020204" pitchFamily="34" charset="0"/>
              </a:rPr>
              <a:t>6,378.10</a:t>
            </a:r>
            <a:r>
              <a:rPr lang="nl-NL" altLang="nl-NL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nl-NL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nl-NL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nl-NL" altLang="nl-NL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0561"/>
            <a:ext cx="9144000" cy="584775"/>
          </a:xfrm>
        </p:spPr>
        <p:txBody>
          <a:bodyPr anchor="t" anchorCtr="0">
            <a:spAutoFit/>
          </a:bodyPr>
          <a:lstStyle/>
          <a:p>
            <a:pPr marL="838200" indent="-838200" algn="l"/>
            <a:r>
              <a:rPr lang="en-US" altLang="nl-NL" sz="32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Gravitati-versnelling</a:t>
            </a:r>
            <a:r>
              <a:rPr lang="en-US" altLang="nl-NL" sz="32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nl-NL" sz="32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hoogte</a:t>
            </a:r>
            <a:r>
              <a:rPr lang="en-US" altLang="nl-NL" sz="32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altLang="nl-NL" sz="32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vwo</a:t>
            </a:r>
            <a:r>
              <a:rPr lang="en-US" altLang="nl-NL" sz="32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nl-NL" altLang="nl-NL" sz="3200" baseline="-250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1484784"/>
            <a:ext cx="91440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→ de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valversnelling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 =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/m</a:t>
            </a:r>
            <a:r>
              <a:rPr lang="en-US" altLang="nl-N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G.m</a:t>
            </a:r>
            <a:r>
              <a:rPr lang="en-US" altLang="nl-NL" sz="3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/r</a:t>
            </a:r>
            <a:r>
              <a:rPr lang="en-US" altLang="nl-NL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nl-NL" altLang="nl-NL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6299669" y="2237551"/>
            <a:ext cx="205705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4x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kleiner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836613"/>
            <a:ext cx="5867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Combineer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= G.m</a:t>
            </a:r>
            <a:r>
              <a:rPr lang="en-US" altLang="nl-N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.m</a:t>
            </a:r>
            <a:r>
              <a:rPr lang="en-US" altLang="nl-N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/r</a:t>
            </a:r>
            <a:r>
              <a:rPr lang="en-US" altLang="nl-NL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nl-NL" altLang="nl-NL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0" y="3033713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z="3200" b="1" baseline="-25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0" y="2852738"/>
            <a:ext cx="91440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Bereken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het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aardoppervlak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0" y="3457575"/>
            <a:ext cx="36353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 =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G.m</a:t>
            </a:r>
            <a:r>
              <a:rPr lang="en-US" altLang="nl-NL" sz="3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/r</a:t>
            </a:r>
            <a:r>
              <a:rPr lang="en-US" altLang="nl-N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nl-NL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6148144" y="4108604"/>
            <a:ext cx="28432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2800" dirty="0">
                <a:latin typeface="Arial" panose="020B0604020202020204" pitchFamily="34" charset="0"/>
                <a:cs typeface="Arial" panose="020B0604020202020204" pitchFamily="34" charset="0"/>
              </a:rPr>
              <a:t>= 9,8025 ms</a:t>
            </a:r>
            <a:r>
              <a:rPr lang="en-US" altLang="nl-NL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nl-NL" altLang="nl-NL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5400675" y="836613"/>
            <a:ext cx="33115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=m</a:t>
            </a:r>
            <a:r>
              <a:rPr lang="en-US" altLang="nl-N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.g</a:t>
            </a:r>
            <a:endParaRPr lang="nl-NL" altLang="nl-NL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0" y="4869160"/>
            <a:ext cx="911349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Bereken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 op 100 km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hoogte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5" name="Rectangle 17"/>
          <p:cNvSpPr>
            <a:spLocks noChangeArrowheads="1"/>
          </p:cNvSpPr>
          <p:nvPr/>
        </p:nvSpPr>
        <p:spPr bwMode="auto">
          <a:xfrm>
            <a:off x="172690" y="5461188"/>
            <a:ext cx="226784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 =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nl-NL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 = 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6" name="Rectangle 18"/>
          <p:cNvSpPr>
            <a:spLocks noChangeArrowheads="1"/>
          </p:cNvSpPr>
          <p:nvPr/>
        </p:nvSpPr>
        <p:spPr bwMode="auto">
          <a:xfrm>
            <a:off x="2374887" y="5481630"/>
            <a:ext cx="67691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6,378.10</a:t>
            </a:r>
            <a:r>
              <a:rPr lang="nl-NL" altLang="nl-NL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100.10</a:t>
            </a:r>
            <a:r>
              <a:rPr lang="en-US" altLang="nl-NL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= 6,478.10</a:t>
            </a:r>
            <a:r>
              <a:rPr lang="en-US" altLang="nl-NL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7" name="Rectangle 19"/>
          <p:cNvSpPr>
            <a:spLocks noChangeArrowheads="1"/>
          </p:cNvSpPr>
          <p:nvPr/>
        </p:nvSpPr>
        <p:spPr bwMode="auto">
          <a:xfrm>
            <a:off x="138776" y="6212355"/>
            <a:ext cx="4073184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→ g = 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9,5021 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altLang="nl-NL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nl-NL" altLang="nl-NL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32"/>
          <p:cNvSpPr>
            <a:spLocks noChangeArrowheads="1"/>
          </p:cNvSpPr>
          <p:nvPr/>
        </p:nvSpPr>
        <p:spPr bwMode="auto">
          <a:xfrm>
            <a:off x="4007207" y="1052736"/>
            <a:ext cx="5106283" cy="919401"/>
          </a:xfrm>
          <a:prstGeom prst="wedgeRoundRectCallout">
            <a:avLst>
              <a:gd name="adj1" fmla="val -70040"/>
              <a:gd name="adj2" fmla="val 51884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 scheelt dus niet heel veel met de waarde op het aardoppervlak.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331724" y="2327124"/>
            <a:ext cx="704650" cy="54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ctieknop: Verder of Volgende 21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2291412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6" grpId="0" autoUpdateAnimBg="0"/>
      <p:bldP spid="68610" grpId="0" autoUpdateAnimBg="0"/>
      <p:bldP spid="68611" grpId="0" autoUpdateAnimBg="0"/>
      <p:bldP spid="68612" grpId="0" autoUpdateAnimBg="0"/>
      <p:bldP spid="68613" grpId="0" autoUpdateAnimBg="0"/>
      <p:bldP spid="68614" grpId="0" autoUpdateAnimBg="0"/>
      <p:bldP spid="68615" grpId="0" autoUpdateAnimBg="0"/>
      <p:bldP spid="68618" grpId="0" autoUpdateAnimBg="0"/>
      <p:bldP spid="68619" grpId="0" autoUpdateAnimBg="0"/>
      <p:bldP spid="68620" grpId="0" autoUpdateAnimBg="0"/>
      <p:bldP spid="68623" grpId="0" autoUpdateAnimBg="0"/>
      <p:bldP spid="68624" grpId="0" autoUpdateAnimBg="0"/>
      <p:bldP spid="68625" grpId="0" autoUpdateAnimBg="0"/>
      <p:bldP spid="68626" grpId="0" autoUpdateAnimBg="0"/>
      <p:bldP spid="68627" grpId="0" autoUpdateAnimBg="0"/>
      <p:bldP spid="20" grpId="0" animBg="1"/>
      <p:bldP spid="1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21" y="1092664"/>
            <a:ext cx="3450606" cy="2587955"/>
          </a:xfrm>
          <a:prstGeom prst="rect">
            <a:avLst/>
          </a:prstGeom>
        </p:spPr>
      </p:pic>
      <p:sp>
        <p:nvSpPr>
          <p:cNvPr id="61469" name="Oval 29"/>
          <p:cNvSpPr>
            <a:spLocks noChangeArrowheads="1"/>
          </p:cNvSpPr>
          <p:nvPr/>
        </p:nvSpPr>
        <p:spPr bwMode="auto">
          <a:xfrm>
            <a:off x="4033838" y="1328738"/>
            <a:ext cx="4318000" cy="359886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grpSp>
        <p:nvGrpSpPr>
          <p:cNvPr id="61528" name="Group 88"/>
          <p:cNvGrpSpPr>
            <a:grpSpLocks/>
          </p:cNvGrpSpPr>
          <p:nvPr/>
        </p:nvGrpSpPr>
        <p:grpSpPr bwMode="auto">
          <a:xfrm>
            <a:off x="4025900" y="1341438"/>
            <a:ext cx="4318000" cy="3600450"/>
            <a:chOff x="2536" y="845"/>
            <a:chExt cx="2720" cy="2268"/>
          </a:xfrm>
        </p:grpSpPr>
        <p:sp>
          <p:nvSpPr>
            <p:cNvPr id="61527" name="Line 87"/>
            <p:cNvSpPr>
              <a:spLocks noChangeShapeType="1"/>
            </p:cNvSpPr>
            <p:nvPr/>
          </p:nvSpPr>
          <p:spPr bwMode="auto">
            <a:xfrm>
              <a:off x="3899" y="845"/>
              <a:ext cx="0" cy="2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1526" name="Freeform 86"/>
            <p:cNvSpPr>
              <a:spLocks/>
            </p:cNvSpPr>
            <p:nvPr/>
          </p:nvSpPr>
          <p:spPr bwMode="auto">
            <a:xfrm>
              <a:off x="2536" y="1984"/>
              <a:ext cx="2720" cy="1"/>
            </a:xfrm>
            <a:custGeom>
              <a:avLst/>
              <a:gdLst>
                <a:gd name="T0" fmla="*/ 0 w 2720"/>
                <a:gd name="T1" fmla="*/ 0 h 1"/>
                <a:gd name="T2" fmla="*/ 2720 w 2720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720" h="1">
                  <a:moveTo>
                    <a:pt x="0" y="0"/>
                  </a:moveTo>
                  <a:lnTo>
                    <a:pt x="2720" y="0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77" name="Rectangle 94"/>
          <p:cNvSpPr>
            <a:spLocks noChangeArrowheads="1"/>
          </p:cNvSpPr>
          <p:nvPr/>
        </p:nvSpPr>
        <p:spPr bwMode="auto">
          <a:xfrm>
            <a:off x="4860032" y="5573474"/>
            <a:ext cx="35288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 smtClean="0">
                <a:latin typeface="+mj-lt"/>
              </a:rPr>
              <a:t>dus</a:t>
            </a:r>
            <a:r>
              <a:rPr lang="en-US" altLang="nl-NL" sz="3200" dirty="0" smtClean="0">
                <a:latin typeface="+mj-lt"/>
              </a:rPr>
              <a:t> </a:t>
            </a:r>
            <a:r>
              <a:rPr lang="en-US" altLang="nl-NL" sz="3200" dirty="0" err="1" smtClean="0">
                <a:latin typeface="+mj-lt"/>
              </a:rPr>
              <a:t>E</a:t>
            </a:r>
            <a:r>
              <a:rPr lang="en-US" altLang="nl-NL" sz="3200" baseline="-25000" dirty="0" err="1" smtClean="0">
                <a:latin typeface="+mj-lt"/>
              </a:rPr>
              <a:t>z</a:t>
            </a:r>
            <a:r>
              <a:rPr lang="en-US" altLang="nl-NL" sz="3200" dirty="0" smtClean="0">
                <a:latin typeface="+mj-lt"/>
              </a:rPr>
              <a:t> </a:t>
            </a:r>
            <a:r>
              <a:rPr lang="en-US" altLang="nl-NL" sz="3200" dirty="0" err="1" smtClean="0">
                <a:latin typeface="+mj-lt"/>
              </a:rPr>
              <a:t>neemt</a:t>
            </a:r>
            <a:endParaRPr lang="nl-NL" altLang="nl-NL" sz="3200" dirty="0">
              <a:solidFill>
                <a:srgbClr val="3333CC"/>
              </a:solidFill>
              <a:latin typeface="+mj-lt"/>
            </a:endParaRPr>
          </a:p>
        </p:txBody>
      </p:sp>
      <p:grpSp>
        <p:nvGrpSpPr>
          <p:cNvPr id="61523" name="Group 83"/>
          <p:cNvGrpSpPr>
            <a:grpSpLocks/>
          </p:cNvGrpSpPr>
          <p:nvPr/>
        </p:nvGrpSpPr>
        <p:grpSpPr bwMode="auto">
          <a:xfrm>
            <a:off x="4830763" y="857250"/>
            <a:ext cx="1733550" cy="684213"/>
            <a:chOff x="3336" y="540"/>
            <a:chExt cx="1092" cy="431"/>
          </a:xfrm>
        </p:grpSpPr>
        <p:sp>
          <p:nvSpPr>
            <p:cNvPr id="61501" name="Line 61"/>
            <p:cNvSpPr>
              <a:spLocks noChangeShapeType="1"/>
            </p:cNvSpPr>
            <p:nvPr/>
          </p:nvSpPr>
          <p:spPr bwMode="auto">
            <a:xfrm rot="5400000" flipH="1">
              <a:off x="3848" y="503"/>
              <a:ext cx="0" cy="68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1474" name="Oval 34"/>
            <p:cNvSpPr>
              <a:spLocks noChangeAspect="1" noChangeArrowheads="1"/>
            </p:cNvSpPr>
            <p:nvPr/>
          </p:nvSpPr>
          <p:spPr bwMode="auto">
            <a:xfrm>
              <a:off x="4150" y="799"/>
              <a:ext cx="90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1505" name="Text Box 65"/>
            <p:cNvSpPr txBox="1">
              <a:spLocks noChangeArrowheads="1"/>
            </p:cNvSpPr>
            <p:nvPr/>
          </p:nvSpPr>
          <p:spPr bwMode="auto">
            <a:xfrm>
              <a:off x="3336" y="644"/>
              <a:ext cx="27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nl-NL" altLang="nl-NL" sz="2800" b="1">
                  <a:solidFill>
                    <a:srgbClr val="FF3300"/>
                  </a:solidFill>
                </a:rPr>
                <a:t>v</a:t>
              </a:r>
            </a:p>
          </p:txBody>
        </p:sp>
        <p:sp>
          <p:nvSpPr>
            <p:cNvPr id="61507" name="Text Box 67"/>
            <p:cNvSpPr txBox="1">
              <a:spLocks noChangeArrowheads="1"/>
            </p:cNvSpPr>
            <p:nvPr/>
          </p:nvSpPr>
          <p:spPr bwMode="auto">
            <a:xfrm>
              <a:off x="4065" y="540"/>
              <a:ext cx="36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nl-NL" altLang="nl-NL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marL="838200" indent="-838200" algn="l"/>
            <a:r>
              <a:rPr lang="en-US" altLang="nl-NL" sz="3200" dirty="0" err="1">
                <a:solidFill>
                  <a:srgbClr val="FF3300"/>
                </a:solidFill>
              </a:rPr>
              <a:t>Een</a:t>
            </a:r>
            <a:r>
              <a:rPr lang="en-US" altLang="nl-NL" sz="3200" dirty="0">
                <a:solidFill>
                  <a:srgbClr val="FF3300"/>
                </a:solidFill>
              </a:rPr>
              <a:t> </a:t>
            </a:r>
            <a:r>
              <a:rPr lang="en-US" altLang="nl-NL" sz="3200" dirty="0" err="1">
                <a:solidFill>
                  <a:srgbClr val="FF3300"/>
                </a:solidFill>
              </a:rPr>
              <a:t>planeetbaan</a:t>
            </a:r>
            <a:r>
              <a:rPr lang="en-US" altLang="nl-NL" sz="3200" dirty="0">
                <a:solidFill>
                  <a:srgbClr val="FF3300"/>
                </a:solidFill>
              </a:rPr>
              <a:t> is </a:t>
            </a:r>
            <a:r>
              <a:rPr lang="en-US" altLang="nl-NL" sz="3200" dirty="0" err="1">
                <a:solidFill>
                  <a:srgbClr val="FF3300"/>
                </a:solidFill>
              </a:rPr>
              <a:t>een</a:t>
            </a:r>
            <a:r>
              <a:rPr lang="en-US" altLang="nl-NL" sz="3200" dirty="0">
                <a:solidFill>
                  <a:srgbClr val="FF3300"/>
                </a:solidFill>
              </a:rPr>
              <a:t> </a:t>
            </a:r>
            <a:r>
              <a:rPr lang="en-US" altLang="nl-NL" sz="3200" dirty="0" err="1">
                <a:solidFill>
                  <a:srgbClr val="FF3300"/>
                </a:solidFill>
              </a:rPr>
              <a:t>ellipsbaan</a:t>
            </a:r>
            <a:r>
              <a:rPr lang="en-US" altLang="nl-NL" sz="3200" dirty="0">
                <a:solidFill>
                  <a:srgbClr val="FF3300"/>
                </a:solidFill>
              </a:rPr>
              <a:t>!</a:t>
            </a:r>
            <a:endParaRPr lang="nl-NL" altLang="nl-NL" sz="3200" baseline="-25000" dirty="0">
              <a:solidFill>
                <a:srgbClr val="FF3300"/>
              </a:solidFill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-1619" y="5499344"/>
            <a:ext cx="493633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latin typeface="+mj-lt"/>
              </a:rPr>
              <a:t>Van </a:t>
            </a:r>
            <a:r>
              <a:rPr lang="en-US" altLang="nl-NL" sz="3200" dirty="0" smtClean="0">
                <a:latin typeface="+mj-lt"/>
              </a:rPr>
              <a:t>A </a:t>
            </a:r>
            <a:r>
              <a:rPr lang="en-US" altLang="nl-NL" sz="3200" dirty="0" err="1">
                <a:latin typeface="+mj-lt"/>
              </a:rPr>
              <a:t>naar</a:t>
            </a:r>
            <a:r>
              <a:rPr lang="en-US" altLang="nl-NL" sz="3200" dirty="0">
                <a:latin typeface="+mj-lt"/>
              </a:rPr>
              <a:t> </a:t>
            </a:r>
            <a:r>
              <a:rPr lang="en-US" altLang="nl-NL" sz="3200" dirty="0" smtClean="0">
                <a:latin typeface="+mj-lt"/>
              </a:rPr>
              <a:t>C </a:t>
            </a:r>
            <a:r>
              <a:rPr lang="en-US" altLang="nl-NL" sz="3200" dirty="0" err="1">
                <a:latin typeface="+mj-lt"/>
              </a:rPr>
              <a:t>neemt</a:t>
            </a:r>
            <a:r>
              <a:rPr lang="en-US" altLang="nl-NL" sz="3200" dirty="0">
                <a:latin typeface="+mj-lt"/>
              </a:rPr>
              <a:t> </a:t>
            </a:r>
            <a:r>
              <a:rPr lang="en-US" altLang="nl-NL" sz="3200" dirty="0" smtClean="0">
                <a:latin typeface="+mj-lt"/>
              </a:rPr>
              <a:t>h</a:t>
            </a:r>
            <a:endParaRPr lang="en-US" altLang="nl-NL" sz="3200" dirty="0">
              <a:latin typeface="+mj-lt"/>
              <a:cs typeface="Times New Roman" pitchFamily="18" charset="0"/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-1" y="4515103"/>
            <a:ext cx="500404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latin typeface="+mj-lt"/>
              </a:rPr>
              <a:t>Van A </a:t>
            </a:r>
            <a:r>
              <a:rPr lang="en-US" altLang="nl-NL" sz="3200" dirty="0" err="1">
                <a:latin typeface="+mj-lt"/>
              </a:rPr>
              <a:t>naar</a:t>
            </a:r>
            <a:r>
              <a:rPr lang="en-US" altLang="nl-NL" sz="3200" dirty="0">
                <a:latin typeface="+mj-lt"/>
              </a:rPr>
              <a:t> C </a:t>
            </a:r>
            <a:r>
              <a:rPr lang="en-US" altLang="nl-NL" sz="3200" dirty="0" err="1">
                <a:latin typeface="+mj-lt"/>
              </a:rPr>
              <a:t>neemt</a:t>
            </a:r>
            <a:r>
              <a:rPr lang="en-US" altLang="nl-NL" sz="3200" dirty="0">
                <a:latin typeface="+mj-lt"/>
              </a:rPr>
              <a:t> </a:t>
            </a:r>
            <a:r>
              <a:rPr lang="en-US" altLang="nl-NL" sz="3200" dirty="0" smtClean="0">
                <a:latin typeface="+mj-lt"/>
              </a:rPr>
              <a:t>v</a:t>
            </a:r>
            <a:endParaRPr lang="nl-NL" altLang="nl-NL" sz="3200" dirty="0">
              <a:latin typeface="+mj-lt"/>
            </a:endParaRPr>
          </a:p>
        </p:txBody>
      </p:sp>
      <p:sp>
        <p:nvSpPr>
          <p:cNvPr id="61465" name="Rectangle 25"/>
          <p:cNvSpPr>
            <a:spLocks noChangeArrowheads="1"/>
          </p:cNvSpPr>
          <p:nvPr/>
        </p:nvSpPr>
        <p:spPr bwMode="auto">
          <a:xfrm>
            <a:off x="3980170" y="4515103"/>
            <a:ext cx="9350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af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0" name="Oval 30"/>
          <p:cNvSpPr>
            <a:spLocks noChangeAspect="1" noChangeArrowheads="1"/>
          </p:cNvSpPr>
          <p:nvPr/>
        </p:nvSpPr>
        <p:spPr bwMode="auto">
          <a:xfrm>
            <a:off x="5580063" y="2962275"/>
            <a:ext cx="360362" cy="360363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grpSp>
        <p:nvGrpSpPr>
          <p:cNvPr id="61525" name="Group 85"/>
          <p:cNvGrpSpPr>
            <a:grpSpLocks/>
          </p:cNvGrpSpPr>
          <p:nvPr/>
        </p:nvGrpSpPr>
        <p:grpSpPr bwMode="auto">
          <a:xfrm>
            <a:off x="5876925" y="1349375"/>
            <a:ext cx="320675" cy="1147763"/>
            <a:chOff x="3995" y="850"/>
            <a:chExt cx="202" cy="723"/>
          </a:xfrm>
        </p:grpSpPr>
        <p:sp>
          <p:nvSpPr>
            <p:cNvPr id="61485" name="Freeform 45"/>
            <p:cNvSpPr>
              <a:spLocks/>
            </p:cNvSpPr>
            <p:nvPr/>
          </p:nvSpPr>
          <p:spPr bwMode="auto">
            <a:xfrm>
              <a:off x="4014" y="1570"/>
              <a:ext cx="183" cy="3"/>
            </a:xfrm>
            <a:custGeom>
              <a:avLst/>
              <a:gdLst>
                <a:gd name="T0" fmla="*/ 0 w 183"/>
                <a:gd name="T1" fmla="*/ 0 h 3"/>
                <a:gd name="T2" fmla="*/ 183 w 183"/>
                <a:gd name="T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3" h="3">
                  <a:moveTo>
                    <a:pt x="0" y="0"/>
                  </a:moveTo>
                  <a:lnTo>
                    <a:pt x="183" y="3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1486" name="Freeform 46"/>
            <p:cNvSpPr>
              <a:spLocks/>
            </p:cNvSpPr>
            <p:nvPr/>
          </p:nvSpPr>
          <p:spPr bwMode="auto">
            <a:xfrm>
              <a:off x="3995" y="850"/>
              <a:ext cx="10" cy="704"/>
            </a:xfrm>
            <a:custGeom>
              <a:avLst/>
              <a:gdLst>
                <a:gd name="T0" fmla="*/ 0 w 10"/>
                <a:gd name="T1" fmla="*/ 704 h 704"/>
                <a:gd name="T2" fmla="*/ 10 w 10"/>
                <a:gd name="T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704">
                  <a:moveTo>
                    <a:pt x="0" y="704"/>
                  </a:moveTo>
                  <a:lnTo>
                    <a:pt x="10" y="0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61487" name="Line 47"/>
          <p:cNvSpPr>
            <a:spLocks noChangeShapeType="1"/>
          </p:cNvSpPr>
          <p:nvPr/>
        </p:nvSpPr>
        <p:spPr bwMode="auto">
          <a:xfrm flipH="1">
            <a:off x="5892800" y="1341438"/>
            <a:ext cx="287338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61488" name="Line 48"/>
          <p:cNvSpPr>
            <a:spLocks noChangeShapeType="1"/>
          </p:cNvSpPr>
          <p:nvPr/>
        </p:nvSpPr>
        <p:spPr bwMode="auto">
          <a:xfrm>
            <a:off x="6194425" y="1372970"/>
            <a:ext cx="0" cy="11509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61493" name="Freeform 53"/>
          <p:cNvSpPr>
            <a:spLocks/>
          </p:cNvSpPr>
          <p:nvPr/>
        </p:nvSpPr>
        <p:spPr bwMode="auto">
          <a:xfrm>
            <a:off x="5860900" y="4938713"/>
            <a:ext cx="360000" cy="6350"/>
          </a:xfrm>
          <a:custGeom>
            <a:avLst/>
            <a:gdLst>
              <a:gd name="T0" fmla="*/ 191 w 191"/>
              <a:gd name="T1" fmla="*/ 4 h 4"/>
              <a:gd name="T2" fmla="*/ 0 w 191"/>
              <a:gd name="T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1" h="4">
                <a:moveTo>
                  <a:pt x="191" y="4"/>
                </a:moveTo>
                <a:lnTo>
                  <a:pt x="0" y="0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61494" name="Line 54"/>
          <p:cNvSpPr>
            <a:spLocks noChangeShapeType="1"/>
          </p:cNvSpPr>
          <p:nvPr/>
        </p:nvSpPr>
        <p:spPr bwMode="auto">
          <a:xfrm flipH="1" flipV="1">
            <a:off x="6196013" y="3758201"/>
            <a:ext cx="0" cy="11509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grpSp>
        <p:nvGrpSpPr>
          <p:cNvPr id="61520" name="Group 80"/>
          <p:cNvGrpSpPr>
            <a:grpSpLocks/>
          </p:cNvGrpSpPr>
          <p:nvPr/>
        </p:nvGrpSpPr>
        <p:grpSpPr bwMode="auto">
          <a:xfrm>
            <a:off x="5870575" y="3776663"/>
            <a:ext cx="333375" cy="1162050"/>
            <a:chOff x="3991" y="2379"/>
            <a:chExt cx="210" cy="732"/>
          </a:xfrm>
        </p:grpSpPr>
        <p:sp>
          <p:nvSpPr>
            <p:cNvPr id="61492" name="Freeform 52"/>
            <p:cNvSpPr>
              <a:spLocks/>
            </p:cNvSpPr>
            <p:nvPr/>
          </p:nvSpPr>
          <p:spPr bwMode="auto">
            <a:xfrm>
              <a:off x="3991" y="2379"/>
              <a:ext cx="6" cy="732"/>
            </a:xfrm>
            <a:custGeom>
              <a:avLst/>
              <a:gdLst>
                <a:gd name="T0" fmla="*/ 6 w 6"/>
                <a:gd name="T1" fmla="*/ 0 h 732"/>
                <a:gd name="T2" fmla="*/ 0 w 6"/>
                <a:gd name="T3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732">
                  <a:moveTo>
                    <a:pt x="6" y="0"/>
                  </a:moveTo>
                  <a:lnTo>
                    <a:pt x="0" y="732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1497" name="Freeform 57"/>
            <p:cNvSpPr>
              <a:spLocks/>
            </p:cNvSpPr>
            <p:nvPr/>
          </p:nvSpPr>
          <p:spPr bwMode="auto">
            <a:xfrm>
              <a:off x="4018" y="2381"/>
              <a:ext cx="183" cy="3"/>
            </a:xfrm>
            <a:custGeom>
              <a:avLst/>
              <a:gdLst>
                <a:gd name="T0" fmla="*/ 0 w 183"/>
                <a:gd name="T1" fmla="*/ 0 h 3"/>
                <a:gd name="T2" fmla="*/ 183 w 183"/>
                <a:gd name="T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3" h="3">
                  <a:moveTo>
                    <a:pt x="0" y="0"/>
                  </a:moveTo>
                  <a:lnTo>
                    <a:pt x="183" y="3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1521" name="Group 81"/>
          <p:cNvGrpSpPr>
            <a:grpSpLocks/>
          </p:cNvGrpSpPr>
          <p:nvPr/>
        </p:nvGrpSpPr>
        <p:grpSpPr bwMode="auto">
          <a:xfrm>
            <a:off x="8189913" y="2001838"/>
            <a:ext cx="742950" cy="1493837"/>
            <a:chOff x="5452" y="1293"/>
            <a:chExt cx="468" cy="941"/>
          </a:xfrm>
        </p:grpSpPr>
        <p:sp>
          <p:nvSpPr>
            <p:cNvPr id="61479" name="Oval 39"/>
            <p:cNvSpPr>
              <a:spLocks noChangeAspect="1" noChangeArrowheads="1"/>
            </p:cNvSpPr>
            <p:nvPr/>
          </p:nvSpPr>
          <p:spPr bwMode="auto">
            <a:xfrm>
              <a:off x="5511" y="1979"/>
              <a:ext cx="90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1499" name="Line 59"/>
            <p:cNvSpPr>
              <a:spLocks noChangeShapeType="1"/>
            </p:cNvSpPr>
            <p:nvPr/>
          </p:nvSpPr>
          <p:spPr bwMode="auto">
            <a:xfrm flipV="1">
              <a:off x="5562" y="1558"/>
              <a:ext cx="0" cy="45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1503" name="Text Box 63"/>
            <p:cNvSpPr txBox="1">
              <a:spLocks noChangeArrowheads="1"/>
            </p:cNvSpPr>
            <p:nvPr/>
          </p:nvSpPr>
          <p:spPr bwMode="auto">
            <a:xfrm>
              <a:off x="5452" y="1293"/>
              <a:ext cx="22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nl-NL" altLang="nl-NL" sz="2800" b="1">
                  <a:solidFill>
                    <a:srgbClr val="FF3300"/>
                  </a:solidFill>
                </a:rPr>
                <a:t>v</a:t>
              </a:r>
            </a:p>
          </p:txBody>
        </p:sp>
        <p:sp>
          <p:nvSpPr>
            <p:cNvPr id="61508" name="Text Box 68"/>
            <p:cNvSpPr txBox="1">
              <a:spLocks noChangeArrowheads="1"/>
            </p:cNvSpPr>
            <p:nvPr/>
          </p:nvSpPr>
          <p:spPr bwMode="auto">
            <a:xfrm>
              <a:off x="5557" y="1866"/>
              <a:ext cx="36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nl-NL" altLang="nl-NL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1518" name="Group 78"/>
          <p:cNvGrpSpPr>
            <a:grpSpLocks/>
          </p:cNvGrpSpPr>
          <p:nvPr/>
        </p:nvGrpSpPr>
        <p:grpSpPr bwMode="auto">
          <a:xfrm>
            <a:off x="5978525" y="4619625"/>
            <a:ext cx="1619250" cy="977900"/>
            <a:chOff x="4059" y="2910"/>
            <a:chExt cx="1020" cy="616"/>
          </a:xfrm>
        </p:grpSpPr>
        <p:sp>
          <p:nvSpPr>
            <p:cNvPr id="61490" name="Oval 50"/>
            <p:cNvSpPr>
              <a:spLocks noChangeAspect="1" noChangeArrowheads="1"/>
            </p:cNvSpPr>
            <p:nvPr/>
          </p:nvSpPr>
          <p:spPr bwMode="auto">
            <a:xfrm flipH="1" flipV="1">
              <a:off x="4148" y="3059"/>
              <a:ext cx="90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1500" name="Line 60"/>
            <p:cNvSpPr>
              <a:spLocks noChangeShapeType="1"/>
            </p:cNvSpPr>
            <p:nvPr/>
          </p:nvSpPr>
          <p:spPr bwMode="auto">
            <a:xfrm rot="-5400000">
              <a:off x="4535" y="2765"/>
              <a:ext cx="0" cy="68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1502" name="Text Box 62"/>
            <p:cNvSpPr txBox="1">
              <a:spLocks noChangeArrowheads="1"/>
            </p:cNvSpPr>
            <p:nvPr/>
          </p:nvSpPr>
          <p:spPr bwMode="auto">
            <a:xfrm>
              <a:off x="4852" y="2910"/>
              <a:ext cx="22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nl-NL" altLang="nl-NL" sz="2800" b="1">
                  <a:solidFill>
                    <a:srgbClr val="FF3300"/>
                  </a:solidFill>
                </a:rPr>
                <a:t>v</a:t>
              </a:r>
            </a:p>
          </p:txBody>
        </p:sp>
        <p:sp>
          <p:nvSpPr>
            <p:cNvPr id="61509" name="Text Box 69"/>
            <p:cNvSpPr txBox="1">
              <a:spLocks noChangeArrowheads="1"/>
            </p:cNvSpPr>
            <p:nvPr/>
          </p:nvSpPr>
          <p:spPr bwMode="auto">
            <a:xfrm>
              <a:off x="4059" y="3158"/>
              <a:ext cx="36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nl-NL" altLang="nl-NL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61516" name="Group 76"/>
          <p:cNvGrpSpPr>
            <a:grpSpLocks/>
          </p:cNvGrpSpPr>
          <p:nvPr/>
        </p:nvGrpSpPr>
        <p:grpSpPr bwMode="auto">
          <a:xfrm>
            <a:off x="3563944" y="2916239"/>
            <a:ext cx="576263" cy="1824038"/>
            <a:chOff x="2538" y="1869"/>
            <a:chExt cx="363" cy="1149"/>
          </a:xfrm>
        </p:grpSpPr>
        <p:sp>
          <p:nvSpPr>
            <p:cNvPr id="61504" name="Text Box 64"/>
            <p:cNvSpPr txBox="1">
              <a:spLocks noChangeArrowheads="1"/>
            </p:cNvSpPr>
            <p:nvPr/>
          </p:nvSpPr>
          <p:spPr bwMode="auto">
            <a:xfrm>
              <a:off x="2583" y="2691"/>
              <a:ext cx="31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nl-NL" altLang="nl-NL" sz="2800" b="1" dirty="0">
                  <a:solidFill>
                    <a:srgbClr val="FF3300"/>
                  </a:solidFill>
                </a:rPr>
                <a:t>v</a:t>
              </a:r>
            </a:p>
          </p:txBody>
        </p:sp>
        <p:grpSp>
          <p:nvGrpSpPr>
            <p:cNvPr id="61515" name="Group 75"/>
            <p:cNvGrpSpPr>
              <a:grpSpLocks/>
            </p:cNvGrpSpPr>
            <p:nvPr/>
          </p:nvGrpSpPr>
          <p:grpSpPr bwMode="auto">
            <a:xfrm>
              <a:off x="2538" y="1869"/>
              <a:ext cx="363" cy="1053"/>
              <a:chOff x="2538" y="1869"/>
              <a:chExt cx="363" cy="1053"/>
            </a:xfrm>
          </p:grpSpPr>
          <p:sp>
            <p:nvSpPr>
              <p:cNvPr id="61489" name="Line 49"/>
              <p:cNvSpPr>
                <a:spLocks noChangeShapeType="1"/>
              </p:cNvSpPr>
              <p:nvPr/>
            </p:nvSpPr>
            <p:spPr bwMode="auto">
              <a:xfrm>
                <a:off x="2826" y="2015"/>
                <a:ext cx="0" cy="907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1477" name="Oval 37"/>
              <p:cNvSpPr>
                <a:spLocks noChangeAspect="1" noChangeArrowheads="1"/>
              </p:cNvSpPr>
              <p:nvPr/>
            </p:nvSpPr>
            <p:spPr bwMode="auto">
              <a:xfrm>
                <a:off x="2788" y="1979"/>
                <a:ext cx="90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1506" name="Text Box 66"/>
              <p:cNvSpPr txBox="1">
                <a:spLocks noChangeArrowheads="1"/>
              </p:cNvSpPr>
              <p:nvPr/>
            </p:nvSpPr>
            <p:spPr bwMode="auto">
              <a:xfrm>
                <a:off x="2538" y="1869"/>
                <a:ext cx="363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nl-NL" altLang="nl-NL" sz="3200" dirty="0">
                    <a:solidFill>
                      <a:srgbClr val="33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</p:grpSp>
      <p:grpSp>
        <p:nvGrpSpPr>
          <p:cNvPr id="61517" name="Group 77"/>
          <p:cNvGrpSpPr>
            <a:grpSpLocks/>
          </p:cNvGrpSpPr>
          <p:nvPr/>
        </p:nvGrpSpPr>
        <p:grpSpPr bwMode="auto">
          <a:xfrm>
            <a:off x="4005263" y="3068640"/>
            <a:ext cx="1439862" cy="584200"/>
            <a:chOff x="2816" y="1965"/>
            <a:chExt cx="907" cy="368"/>
          </a:xfrm>
        </p:grpSpPr>
        <p:sp>
          <p:nvSpPr>
            <p:cNvPr id="61478" name="Freeform 38"/>
            <p:cNvSpPr>
              <a:spLocks/>
            </p:cNvSpPr>
            <p:nvPr/>
          </p:nvSpPr>
          <p:spPr bwMode="auto">
            <a:xfrm>
              <a:off x="2816" y="2021"/>
              <a:ext cx="907" cy="3"/>
            </a:xfrm>
            <a:custGeom>
              <a:avLst/>
              <a:gdLst>
                <a:gd name="T0" fmla="*/ 0 w 1325"/>
                <a:gd name="T1" fmla="*/ 3 h 3"/>
                <a:gd name="T2" fmla="*/ 1325 w 1325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25" h="3">
                  <a:moveTo>
                    <a:pt x="0" y="3"/>
                  </a:moveTo>
                  <a:lnTo>
                    <a:pt x="1325" y="0"/>
                  </a:ln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1510" name="Text Box 70"/>
            <p:cNvSpPr txBox="1">
              <a:spLocks noChangeArrowheads="1"/>
            </p:cNvSpPr>
            <p:nvPr/>
          </p:nvSpPr>
          <p:spPr bwMode="auto">
            <a:xfrm>
              <a:off x="3152" y="1965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nl-NL" altLang="nl-NL" sz="32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nl-NL" altLang="nl-NL" sz="3200" baseline="-250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endParaRPr lang="nl-NL" altLang="nl-NL" sz="32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524" name="Group 84"/>
          <p:cNvGrpSpPr>
            <a:grpSpLocks/>
          </p:cNvGrpSpPr>
          <p:nvPr/>
        </p:nvGrpSpPr>
        <p:grpSpPr bwMode="auto">
          <a:xfrm>
            <a:off x="5389563" y="1311275"/>
            <a:ext cx="661987" cy="1414463"/>
            <a:chOff x="3688" y="826"/>
            <a:chExt cx="417" cy="891"/>
          </a:xfrm>
        </p:grpSpPr>
        <p:sp>
          <p:nvSpPr>
            <p:cNvPr id="61476" name="Freeform 36"/>
            <p:cNvSpPr>
              <a:spLocks/>
            </p:cNvSpPr>
            <p:nvPr/>
          </p:nvSpPr>
          <p:spPr bwMode="auto">
            <a:xfrm rot="17034188">
              <a:off x="3717" y="1210"/>
              <a:ext cx="771" cy="4"/>
            </a:xfrm>
            <a:custGeom>
              <a:avLst/>
              <a:gdLst>
                <a:gd name="T0" fmla="*/ 982 w 982"/>
                <a:gd name="T1" fmla="*/ 4 h 4"/>
                <a:gd name="T2" fmla="*/ 0 w 982"/>
                <a:gd name="T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82" h="4">
                  <a:moveTo>
                    <a:pt x="982" y="4"/>
                  </a:move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1511" name="Text Box 71"/>
            <p:cNvSpPr txBox="1">
              <a:spLocks noChangeArrowheads="1"/>
            </p:cNvSpPr>
            <p:nvPr/>
          </p:nvSpPr>
          <p:spPr bwMode="auto">
            <a:xfrm>
              <a:off x="3688" y="1349"/>
              <a:ext cx="37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nl-NL" altLang="nl-NL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nl-NL" altLang="nl-NL" sz="3200" baseline="-250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endParaRPr lang="nl-NL" altLang="nl-NL" sz="3200" baseline="-25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519" name="Group 79"/>
          <p:cNvGrpSpPr>
            <a:grpSpLocks/>
          </p:cNvGrpSpPr>
          <p:nvPr/>
        </p:nvGrpSpPr>
        <p:grpSpPr bwMode="auto">
          <a:xfrm>
            <a:off x="5316546" y="3500438"/>
            <a:ext cx="877888" cy="1431925"/>
            <a:chOff x="3642" y="2205"/>
            <a:chExt cx="553" cy="902"/>
          </a:xfrm>
        </p:grpSpPr>
        <p:sp>
          <p:nvSpPr>
            <p:cNvPr id="61491" name="Freeform 51"/>
            <p:cNvSpPr>
              <a:spLocks/>
            </p:cNvSpPr>
            <p:nvPr/>
          </p:nvSpPr>
          <p:spPr bwMode="auto">
            <a:xfrm>
              <a:off x="3996" y="2369"/>
              <a:ext cx="199" cy="738"/>
            </a:xfrm>
            <a:custGeom>
              <a:avLst/>
              <a:gdLst>
                <a:gd name="T0" fmla="*/ 199 w 199"/>
                <a:gd name="T1" fmla="*/ 738 h 738"/>
                <a:gd name="T2" fmla="*/ 0 w 199"/>
                <a:gd name="T3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9" h="738">
                  <a:moveTo>
                    <a:pt x="199" y="738"/>
                  </a:move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1512" name="Text Box 72"/>
            <p:cNvSpPr txBox="1">
              <a:spLocks noChangeArrowheads="1"/>
            </p:cNvSpPr>
            <p:nvPr/>
          </p:nvSpPr>
          <p:spPr bwMode="auto">
            <a:xfrm>
              <a:off x="3642" y="2205"/>
              <a:ext cx="39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nl-NL" altLang="nl-NL" sz="32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nl-NL" altLang="nl-NL" sz="3200" baseline="-250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endParaRPr lang="nl-NL" altLang="nl-NL" sz="32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522" name="Group 82"/>
          <p:cNvGrpSpPr>
            <a:grpSpLocks/>
          </p:cNvGrpSpPr>
          <p:nvPr/>
        </p:nvGrpSpPr>
        <p:grpSpPr bwMode="auto">
          <a:xfrm>
            <a:off x="7735882" y="2492379"/>
            <a:ext cx="622299" cy="655638"/>
            <a:chOff x="5166" y="1602"/>
            <a:chExt cx="392" cy="413"/>
          </a:xfrm>
        </p:grpSpPr>
        <p:sp>
          <p:nvSpPr>
            <p:cNvPr id="61480" name="Line 40"/>
            <p:cNvSpPr>
              <a:spLocks noChangeShapeType="1"/>
            </p:cNvSpPr>
            <p:nvPr/>
          </p:nvSpPr>
          <p:spPr bwMode="auto">
            <a:xfrm flipH="1">
              <a:off x="5166" y="2015"/>
              <a:ext cx="385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1513" name="Text Box 73"/>
            <p:cNvSpPr txBox="1">
              <a:spLocks noChangeArrowheads="1"/>
            </p:cNvSpPr>
            <p:nvPr/>
          </p:nvSpPr>
          <p:spPr bwMode="auto">
            <a:xfrm>
              <a:off x="5169" y="1602"/>
              <a:ext cx="38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nl-NL" altLang="nl-NL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nl-NL" altLang="nl-NL" sz="3200" baseline="-250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endParaRPr lang="nl-NL" altLang="nl-NL" sz="3200" baseline="-25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534" name="Rectangle 94"/>
          <p:cNvSpPr>
            <a:spLocks noChangeArrowheads="1"/>
          </p:cNvSpPr>
          <p:nvPr/>
        </p:nvSpPr>
        <p:spPr bwMode="auto">
          <a:xfrm>
            <a:off x="1" y="5035694"/>
            <a:ext cx="41402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 smtClean="0">
                <a:latin typeface="+mj-lt"/>
              </a:rPr>
              <a:t>dus</a:t>
            </a:r>
            <a:r>
              <a:rPr lang="en-US" altLang="nl-NL" sz="3200" dirty="0" smtClean="0">
                <a:latin typeface="+mj-lt"/>
              </a:rPr>
              <a:t> </a:t>
            </a:r>
            <a:r>
              <a:rPr lang="en-US" altLang="nl-NL" sz="3200" dirty="0" err="1">
                <a:latin typeface="+mj-lt"/>
              </a:rPr>
              <a:t>E</a:t>
            </a:r>
            <a:r>
              <a:rPr lang="en-US" altLang="nl-NL" sz="3200" baseline="-25000" dirty="0" err="1">
                <a:latin typeface="+mj-lt"/>
              </a:rPr>
              <a:t>k</a:t>
            </a:r>
            <a:r>
              <a:rPr lang="en-US" altLang="nl-NL" sz="3200" dirty="0">
                <a:latin typeface="+mj-lt"/>
              </a:rPr>
              <a:t> </a:t>
            </a:r>
            <a:r>
              <a:rPr lang="en-US" altLang="nl-NL" sz="3200" dirty="0" err="1" smtClean="0">
                <a:latin typeface="+mj-lt"/>
              </a:rPr>
              <a:t>neemt</a:t>
            </a:r>
            <a:endParaRPr lang="nl-NL" altLang="nl-NL" sz="3200" dirty="0">
              <a:latin typeface="+mj-lt"/>
            </a:endParaRPr>
          </a:p>
        </p:txBody>
      </p:sp>
      <p:sp>
        <p:nvSpPr>
          <p:cNvPr id="61536" name="Rectangle 96"/>
          <p:cNvSpPr>
            <a:spLocks noChangeArrowheads="1"/>
          </p:cNvSpPr>
          <p:nvPr/>
        </p:nvSpPr>
        <p:spPr bwMode="auto">
          <a:xfrm>
            <a:off x="7437462" y="5573474"/>
            <a:ext cx="100726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toe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37" name="Rectangle 97"/>
          <p:cNvSpPr>
            <a:spLocks noChangeArrowheads="1"/>
          </p:cNvSpPr>
          <p:nvPr/>
        </p:nvSpPr>
        <p:spPr bwMode="auto">
          <a:xfrm>
            <a:off x="2562067" y="5035694"/>
            <a:ext cx="79216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</a:t>
            </a:r>
            <a:r>
              <a:rPr lang="en-US" altLang="nl-NL" sz="3200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u="sng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39" name="Rectangle 99"/>
          <p:cNvSpPr>
            <a:spLocks noChangeArrowheads="1"/>
          </p:cNvSpPr>
          <p:nvPr/>
        </p:nvSpPr>
        <p:spPr bwMode="auto">
          <a:xfrm>
            <a:off x="4067944" y="5557148"/>
            <a:ext cx="1017141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toe</a:t>
            </a:r>
            <a:endParaRPr lang="nl-NL" altLang="nl-NL" sz="3200" u="sng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41" name="AutoShape 101"/>
          <p:cNvSpPr>
            <a:spLocks noChangeArrowheads="1"/>
          </p:cNvSpPr>
          <p:nvPr/>
        </p:nvSpPr>
        <p:spPr bwMode="auto">
          <a:xfrm>
            <a:off x="3419475" y="765175"/>
            <a:ext cx="1368425" cy="503238"/>
          </a:xfrm>
          <a:prstGeom prst="wedgeRoundRectCallout">
            <a:avLst>
              <a:gd name="adj1" fmla="val 105569"/>
              <a:gd name="adj2" fmla="val 37586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Zon</a:t>
            </a:r>
          </a:p>
        </p:txBody>
      </p:sp>
      <p:sp>
        <p:nvSpPr>
          <p:cNvPr id="61542" name="AutoShape 102"/>
          <p:cNvSpPr>
            <a:spLocks noChangeArrowheads="1"/>
          </p:cNvSpPr>
          <p:nvPr/>
        </p:nvSpPr>
        <p:spPr bwMode="auto">
          <a:xfrm>
            <a:off x="2195736" y="612551"/>
            <a:ext cx="1873251" cy="584201"/>
          </a:xfrm>
          <a:prstGeom prst="wedgeRoundRectCallout">
            <a:avLst>
              <a:gd name="adj1" fmla="val 44759"/>
              <a:gd name="adj2" fmla="val 36567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3200" dirty="0" smtClean="0">
                <a:latin typeface="+mj-lt"/>
              </a:rPr>
              <a:t>planeet</a:t>
            </a:r>
            <a:endParaRPr lang="nl-NL" altLang="nl-NL" sz="3200" dirty="0">
              <a:latin typeface="+mj-lt"/>
            </a:endParaRPr>
          </a:p>
        </p:txBody>
      </p:sp>
      <p:sp>
        <p:nvSpPr>
          <p:cNvPr id="61549" name="Oval 109"/>
          <p:cNvSpPr>
            <a:spLocks noChangeAspect="1" noChangeArrowheads="1"/>
          </p:cNvSpPr>
          <p:nvPr/>
        </p:nvSpPr>
        <p:spPr bwMode="auto">
          <a:xfrm>
            <a:off x="6611938" y="3132138"/>
            <a:ext cx="36512" cy="365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61550" name="Oval 110"/>
          <p:cNvSpPr>
            <a:spLocks noChangeAspect="1" noChangeArrowheads="1"/>
          </p:cNvSpPr>
          <p:nvPr/>
        </p:nvSpPr>
        <p:spPr bwMode="auto">
          <a:xfrm>
            <a:off x="5743575" y="3132138"/>
            <a:ext cx="36513" cy="365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61454" name="AutoShape 14"/>
          <p:cNvSpPr>
            <a:spLocks noChangeArrowheads="1"/>
          </p:cNvSpPr>
          <p:nvPr/>
        </p:nvSpPr>
        <p:spPr bwMode="auto">
          <a:xfrm>
            <a:off x="179388" y="836613"/>
            <a:ext cx="2592387" cy="2160587"/>
          </a:xfrm>
          <a:prstGeom prst="wedgeRoundRectCallout">
            <a:avLst>
              <a:gd name="adj1" fmla="val 118466"/>
              <a:gd name="adj2" fmla="val 5261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3200" dirty="0" err="1">
                <a:latin typeface="+mj-lt"/>
              </a:rPr>
              <a:t>Fg</a:t>
            </a:r>
            <a:r>
              <a:rPr lang="nl-NL" altLang="nl-NL" sz="3200" dirty="0">
                <a:latin typeface="+mj-lt"/>
              </a:rPr>
              <a:t> </a:t>
            </a:r>
            <a:r>
              <a:rPr lang="nl-NL" altLang="nl-NL" sz="3200" baseline="-25000" dirty="0">
                <a:latin typeface="+mj-lt"/>
              </a:rPr>
              <a:t>┴</a:t>
            </a:r>
            <a:r>
              <a:rPr lang="nl-NL" altLang="nl-NL" sz="3200" dirty="0">
                <a:latin typeface="+mj-lt"/>
              </a:rPr>
              <a:t> v dus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3200" dirty="0">
                <a:latin typeface="+mj-lt"/>
              </a:rPr>
              <a:t> v verandert alleen van richting!</a:t>
            </a:r>
          </a:p>
        </p:txBody>
      </p:sp>
      <p:sp>
        <p:nvSpPr>
          <p:cNvPr id="61529" name="AutoShape 89"/>
          <p:cNvSpPr>
            <a:spLocks noChangeArrowheads="1"/>
          </p:cNvSpPr>
          <p:nvPr/>
        </p:nvSpPr>
        <p:spPr bwMode="auto">
          <a:xfrm>
            <a:off x="1187624" y="5589240"/>
            <a:ext cx="3024982" cy="1040606"/>
          </a:xfrm>
          <a:prstGeom prst="wedgeRoundRectCallout">
            <a:avLst>
              <a:gd name="adj1" fmla="val 100881"/>
              <a:gd name="adj2" fmla="val -11177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3200" dirty="0">
                <a:latin typeface="+mj-lt"/>
              </a:rPr>
              <a:t>Door  </a:t>
            </a:r>
            <a:r>
              <a:rPr lang="nl-NL" altLang="nl-NL" sz="3200" dirty="0" err="1">
                <a:latin typeface="+mj-lt"/>
              </a:rPr>
              <a:t>F</a:t>
            </a:r>
            <a:r>
              <a:rPr lang="nl-NL" altLang="nl-NL" sz="3200" baseline="-25000" dirty="0" err="1">
                <a:latin typeface="+mj-lt"/>
              </a:rPr>
              <a:t>g,x</a:t>
            </a:r>
            <a:r>
              <a:rPr lang="nl-NL" altLang="nl-NL" sz="3200" dirty="0">
                <a:latin typeface="+mj-lt"/>
              </a:rPr>
              <a:t> wordt v kleiner</a:t>
            </a:r>
          </a:p>
        </p:txBody>
      </p:sp>
      <p:sp>
        <p:nvSpPr>
          <p:cNvPr id="73" name="Rectangle 99"/>
          <p:cNvSpPr>
            <a:spLocks noChangeArrowheads="1"/>
          </p:cNvSpPr>
          <p:nvPr/>
        </p:nvSpPr>
        <p:spPr bwMode="auto">
          <a:xfrm>
            <a:off x="3965228" y="4515103"/>
            <a:ext cx="7524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96"/>
          <p:cNvSpPr>
            <a:spLocks noChangeArrowheads="1"/>
          </p:cNvSpPr>
          <p:nvPr/>
        </p:nvSpPr>
        <p:spPr bwMode="auto">
          <a:xfrm>
            <a:off x="36116" y="6211416"/>
            <a:ext cx="3851095" cy="64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totale</a:t>
            </a: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96"/>
          <p:cNvSpPr>
            <a:spLocks noChangeArrowheads="1"/>
          </p:cNvSpPr>
          <p:nvPr/>
        </p:nvSpPr>
        <p:spPr bwMode="auto">
          <a:xfrm>
            <a:off x="3260090" y="6166792"/>
            <a:ext cx="385109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blijft</a:t>
            </a:r>
            <a:r>
              <a:rPr lang="en-US" altLang="nl-NL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gelijk</a:t>
            </a:r>
            <a:r>
              <a:rPr lang="en-US" altLang="nl-NL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99"/>
          <p:cNvSpPr>
            <a:spLocks noChangeArrowheads="1"/>
          </p:cNvSpPr>
          <p:nvPr/>
        </p:nvSpPr>
        <p:spPr bwMode="auto">
          <a:xfrm>
            <a:off x="2411723" y="5035694"/>
            <a:ext cx="7524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99"/>
          <p:cNvSpPr>
            <a:spLocks noChangeArrowheads="1"/>
          </p:cNvSpPr>
          <p:nvPr/>
        </p:nvSpPr>
        <p:spPr bwMode="auto">
          <a:xfrm>
            <a:off x="3912862" y="5557148"/>
            <a:ext cx="7524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99"/>
          <p:cNvSpPr>
            <a:spLocks noChangeArrowheads="1"/>
          </p:cNvSpPr>
          <p:nvPr/>
        </p:nvSpPr>
        <p:spPr bwMode="auto">
          <a:xfrm>
            <a:off x="7405067" y="5573474"/>
            <a:ext cx="7524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99"/>
          <p:cNvSpPr>
            <a:spLocks noChangeArrowheads="1"/>
          </p:cNvSpPr>
          <p:nvPr/>
        </p:nvSpPr>
        <p:spPr bwMode="auto">
          <a:xfrm>
            <a:off x="3212753" y="6166792"/>
            <a:ext cx="7524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5338218" y="4798947"/>
            <a:ext cx="1080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sz="3200" baseline="-25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gx</a:t>
            </a:r>
            <a:endParaRPr lang="nl-NL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kstvak 83"/>
          <p:cNvSpPr txBox="1"/>
          <p:nvPr/>
        </p:nvSpPr>
        <p:spPr>
          <a:xfrm>
            <a:off x="6189830" y="3924345"/>
            <a:ext cx="1080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sz="3200" baseline="-25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</a:t>
            </a:r>
            <a:endParaRPr lang="nl-NL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30" name="AutoShape 90"/>
          <p:cNvSpPr>
            <a:spLocks noChangeArrowheads="1"/>
          </p:cNvSpPr>
          <p:nvPr/>
        </p:nvSpPr>
        <p:spPr bwMode="auto">
          <a:xfrm>
            <a:off x="6300192" y="591393"/>
            <a:ext cx="2592387" cy="1541463"/>
          </a:xfrm>
          <a:prstGeom prst="wedgeRoundRectCallout">
            <a:avLst>
              <a:gd name="adj1" fmla="val -52080"/>
              <a:gd name="adj2" fmla="val 17751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3200">
                <a:latin typeface="+mj-lt"/>
              </a:rPr>
              <a:t>Door  F</a:t>
            </a:r>
            <a:r>
              <a:rPr lang="nl-NL" altLang="nl-NL" sz="3200" baseline="-25000">
                <a:latin typeface="+mj-lt"/>
              </a:rPr>
              <a:t>g,y</a:t>
            </a:r>
            <a:r>
              <a:rPr lang="nl-NL" altLang="nl-NL" sz="3200">
                <a:latin typeface="+mj-lt"/>
              </a:rPr>
              <a:t> verandert v van richting</a:t>
            </a:r>
          </a:p>
        </p:txBody>
      </p:sp>
      <p:sp>
        <p:nvSpPr>
          <p:cNvPr id="61533" name="AutoShape 93"/>
          <p:cNvSpPr>
            <a:spLocks noChangeArrowheads="1"/>
          </p:cNvSpPr>
          <p:nvPr/>
        </p:nvSpPr>
        <p:spPr bwMode="auto">
          <a:xfrm>
            <a:off x="6419009" y="188912"/>
            <a:ext cx="2592387" cy="1655761"/>
          </a:xfrm>
          <a:prstGeom prst="wedgeRoundRectCallout">
            <a:avLst>
              <a:gd name="adj1" fmla="val -54042"/>
              <a:gd name="adj2" fmla="val 4360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3200" dirty="0">
                <a:latin typeface="+mj-lt"/>
              </a:rPr>
              <a:t>Door  </a:t>
            </a:r>
            <a:r>
              <a:rPr lang="nl-NL" altLang="nl-NL" sz="3200" dirty="0" err="1">
                <a:latin typeface="+mj-lt"/>
              </a:rPr>
              <a:t>F</a:t>
            </a:r>
            <a:r>
              <a:rPr lang="nl-NL" altLang="nl-NL" sz="3200" baseline="-25000" dirty="0" err="1">
                <a:latin typeface="+mj-lt"/>
              </a:rPr>
              <a:t>g,y</a:t>
            </a:r>
            <a:r>
              <a:rPr lang="nl-NL" altLang="nl-NL" sz="3200" dirty="0">
                <a:latin typeface="+mj-lt"/>
              </a:rPr>
              <a:t> verandert v van richting</a:t>
            </a:r>
          </a:p>
        </p:txBody>
      </p:sp>
      <p:sp>
        <p:nvSpPr>
          <p:cNvPr id="86" name="AutoShape 92"/>
          <p:cNvSpPr>
            <a:spLocks noChangeArrowheads="1"/>
          </p:cNvSpPr>
          <p:nvPr/>
        </p:nvSpPr>
        <p:spPr bwMode="auto">
          <a:xfrm>
            <a:off x="497887" y="1946849"/>
            <a:ext cx="2592388" cy="1548607"/>
          </a:xfrm>
          <a:prstGeom prst="wedgeRoundRectCallout">
            <a:avLst>
              <a:gd name="adj1" fmla="val 160974"/>
              <a:gd name="adj2" fmla="val 13548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3200" dirty="0">
                <a:latin typeface="+mj-lt"/>
              </a:rPr>
              <a:t>Door  </a:t>
            </a:r>
            <a:r>
              <a:rPr lang="nl-NL" altLang="nl-NL" sz="3200" dirty="0" err="1">
                <a:latin typeface="+mj-lt"/>
              </a:rPr>
              <a:t>F</a:t>
            </a:r>
            <a:r>
              <a:rPr lang="nl-NL" altLang="nl-NL" sz="3200" baseline="-25000" dirty="0" err="1">
                <a:latin typeface="+mj-lt"/>
              </a:rPr>
              <a:t>g,x</a:t>
            </a:r>
            <a:r>
              <a:rPr lang="nl-NL" altLang="nl-NL" sz="3200" dirty="0">
                <a:latin typeface="+mj-lt"/>
              </a:rPr>
              <a:t> wordt v </a:t>
            </a:r>
            <a:r>
              <a:rPr lang="nl-NL" altLang="nl-NL" sz="3200" dirty="0" smtClean="0">
                <a:latin typeface="+mj-lt"/>
              </a:rPr>
              <a:t>kleiner</a:t>
            </a:r>
            <a:endParaRPr lang="nl-NL" altLang="nl-NL" sz="3200" dirty="0">
              <a:latin typeface="+mj-lt"/>
            </a:endParaRPr>
          </a:p>
        </p:txBody>
      </p:sp>
      <p:sp>
        <p:nvSpPr>
          <p:cNvPr id="61532" name="AutoShape 92"/>
          <p:cNvSpPr>
            <a:spLocks noChangeArrowheads="1"/>
          </p:cNvSpPr>
          <p:nvPr/>
        </p:nvSpPr>
        <p:spPr bwMode="auto">
          <a:xfrm>
            <a:off x="539750" y="1923503"/>
            <a:ext cx="2592388" cy="1548607"/>
          </a:xfrm>
          <a:prstGeom prst="wedgeRoundRectCallout">
            <a:avLst>
              <a:gd name="adj1" fmla="val 153068"/>
              <a:gd name="adj2" fmla="val -8135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3200" dirty="0">
                <a:latin typeface="+mj-lt"/>
              </a:rPr>
              <a:t>Door  </a:t>
            </a:r>
            <a:r>
              <a:rPr lang="nl-NL" altLang="nl-NL" sz="3200" dirty="0" err="1">
                <a:latin typeface="+mj-lt"/>
              </a:rPr>
              <a:t>F</a:t>
            </a:r>
            <a:r>
              <a:rPr lang="nl-NL" altLang="nl-NL" sz="3200" baseline="-25000" dirty="0" err="1">
                <a:latin typeface="+mj-lt"/>
              </a:rPr>
              <a:t>g,x</a:t>
            </a:r>
            <a:r>
              <a:rPr lang="nl-NL" altLang="nl-NL" sz="3200" dirty="0">
                <a:latin typeface="+mj-lt"/>
              </a:rPr>
              <a:t> wordt v groter</a:t>
            </a:r>
          </a:p>
        </p:txBody>
      </p:sp>
      <p:sp>
        <p:nvSpPr>
          <p:cNvPr id="61531" name="AutoShape 91"/>
          <p:cNvSpPr>
            <a:spLocks noChangeArrowheads="1"/>
          </p:cNvSpPr>
          <p:nvPr/>
        </p:nvSpPr>
        <p:spPr bwMode="auto">
          <a:xfrm>
            <a:off x="5148064" y="5017551"/>
            <a:ext cx="3698875" cy="1511300"/>
          </a:xfrm>
          <a:prstGeom prst="wedgeRoundRectCallout">
            <a:avLst>
              <a:gd name="adj1" fmla="val 23989"/>
              <a:gd name="adj2" fmla="val -16691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3200" dirty="0" err="1">
                <a:latin typeface="+mj-lt"/>
              </a:rPr>
              <a:t>Fg</a:t>
            </a:r>
            <a:r>
              <a:rPr lang="nl-NL" altLang="nl-NL" sz="3200" dirty="0">
                <a:latin typeface="+mj-lt"/>
              </a:rPr>
              <a:t> </a:t>
            </a:r>
            <a:r>
              <a:rPr lang="nl-NL" altLang="nl-NL" sz="3200" baseline="-25000" dirty="0">
                <a:latin typeface="+mj-lt"/>
              </a:rPr>
              <a:t>┴</a:t>
            </a:r>
            <a:r>
              <a:rPr lang="nl-NL" altLang="nl-NL" sz="3200" dirty="0">
                <a:latin typeface="+mj-lt"/>
              </a:rPr>
              <a:t> v dus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3200" dirty="0">
                <a:latin typeface="+mj-lt"/>
              </a:rPr>
              <a:t>v verandert alleen van richting!</a:t>
            </a:r>
          </a:p>
        </p:txBody>
      </p:sp>
      <p:sp>
        <p:nvSpPr>
          <p:cNvPr id="61455" name="AutoShape 15"/>
          <p:cNvSpPr>
            <a:spLocks noChangeArrowheads="1"/>
          </p:cNvSpPr>
          <p:nvPr/>
        </p:nvSpPr>
        <p:spPr bwMode="auto">
          <a:xfrm>
            <a:off x="179387" y="3068638"/>
            <a:ext cx="3409603" cy="1223962"/>
          </a:xfrm>
          <a:prstGeom prst="wedgeRoundRectCallout">
            <a:avLst>
              <a:gd name="adj1" fmla="val 111893"/>
              <a:gd name="adj2" fmla="val 17241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3200" dirty="0">
                <a:latin typeface="+mj-lt"/>
              </a:rPr>
              <a:t>Beter: gravitatie-energie</a:t>
            </a:r>
          </a:p>
        </p:txBody>
      </p:sp>
      <p:sp>
        <p:nvSpPr>
          <p:cNvPr id="83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Actieknop: Verder of Volgende 84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8748223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6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5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15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6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14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2" dur="250"/>
                                        <p:tgtEl>
                                          <p:spTgt spid="6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6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50"/>
                                        <p:tgtEl>
                                          <p:spTgt spid="6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5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6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6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1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6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6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4" dur="500"/>
                                        <p:tgtEl>
                                          <p:spTgt spid="6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1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1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1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615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6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6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6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6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6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9" grpId="0" animBg="1"/>
      <p:bldP spid="77" grpId="0" autoUpdateAnimBg="0"/>
      <p:bldP spid="61442" grpId="0" autoUpdateAnimBg="0"/>
      <p:bldP spid="61444" grpId="0" autoUpdateAnimBg="0"/>
      <p:bldP spid="61457" grpId="0"/>
      <p:bldP spid="61465" grpId="0"/>
      <p:bldP spid="61470" grpId="0" animBg="1"/>
      <p:bldP spid="61487" grpId="0" animBg="1"/>
      <p:bldP spid="61488" grpId="0" animBg="1"/>
      <p:bldP spid="61493" grpId="0" animBg="1"/>
      <p:bldP spid="61494" grpId="0" animBg="1"/>
      <p:bldP spid="61534" grpId="0"/>
      <p:bldP spid="61536" grpId="0" autoUpdateAnimBg="0"/>
      <p:bldP spid="61537" grpId="0"/>
      <p:bldP spid="61539" grpId="0"/>
      <p:bldP spid="61541" grpId="0" animBg="1" autoUpdateAnimBg="0"/>
      <p:bldP spid="61542" grpId="0" animBg="1" autoUpdateAnimBg="0"/>
      <p:bldP spid="61549" grpId="0" animBg="1"/>
      <p:bldP spid="61550" grpId="0" animBg="1"/>
      <p:bldP spid="61454" grpId="0" animBg="1" autoUpdateAnimBg="0"/>
      <p:bldP spid="61529" grpId="0" animBg="1" autoUpdateAnimBg="0"/>
      <p:bldP spid="73" grpId="0"/>
      <p:bldP spid="75" grpId="0" autoUpdateAnimBg="0"/>
      <p:bldP spid="78" grpId="0" autoUpdateAnimBg="0"/>
      <p:bldP spid="79" grpId="0"/>
      <p:bldP spid="80" grpId="0"/>
      <p:bldP spid="81" grpId="0"/>
      <p:bldP spid="82" grpId="0"/>
      <p:bldP spid="3" grpId="0"/>
      <p:bldP spid="84" grpId="0"/>
      <p:bldP spid="61530" grpId="0" animBg="1" autoUpdateAnimBg="0"/>
      <p:bldP spid="61533" grpId="0" animBg="1" autoUpdateAnimBg="0"/>
      <p:bldP spid="86" grpId="0" animBg="1" autoUpdateAnimBg="0"/>
      <p:bldP spid="61532" grpId="0" animBg="1" autoUpdateAnimBg="0"/>
      <p:bldP spid="61531" grpId="0" animBg="1"/>
      <p:bldP spid="61455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7994496" y="3330773"/>
            <a:ext cx="12283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. .</a:t>
            </a:r>
            <a:endParaRPr lang="nl-NL" alt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7867338" y="3269218"/>
            <a:ext cx="9093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-36512" y="3269218"/>
            <a:ext cx="82089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Als één rondje 0,10 s duurt, doet hij er per s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3669550" y="2141800"/>
            <a:ext cx="51399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die nodig is voor één omloop.</a:t>
            </a:r>
            <a:endParaRPr lang="nl-NL" alt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0"/>
            <a:ext cx="9144000" cy="620713"/>
          </a:xfrm>
        </p:spPr>
        <p:txBody>
          <a:bodyPr/>
          <a:lstStyle/>
          <a:p>
            <a:pPr algn="l"/>
            <a:r>
              <a:rPr lang="en-US" altLang="nl-NL" sz="3200" dirty="0" err="1" smtClean="0">
                <a:solidFill>
                  <a:srgbClr val="FF0000"/>
                </a:solidFill>
              </a:rPr>
              <a:t>Omlooptijd</a:t>
            </a:r>
            <a:r>
              <a:rPr lang="en-US" altLang="nl-NL" sz="3200" dirty="0" smtClean="0">
                <a:solidFill>
                  <a:srgbClr val="FF0000"/>
                </a:solidFill>
              </a:rPr>
              <a:t>, </a:t>
            </a:r>
            <a:r>
              <a:rPr lang="en-US" altLang="nl-NL" sz="3200" dirty="0" err="1" smtClean="0">
                <a:solidFill>
                  <a:srgbClr val="FF0000"/>
                </a:solidFill>
              </a:rPr>
              <a:t>frequentie</a:t>
            </a:r>
            <a:r>
              <a:rPr lang="en-US" altLang="nl-NL" sz="3200" dirty="0" smtClean="0">
                <a:solidFill>
                  <a:srgbClr val="FF0000"/>
                </a:solidFill>
              </a:rPr>
              <a:t> </a:t>
            </a:r>
            <a:r>
              <a:rPr lang="en-US" altLang="nl-NL" sz="3200" dirty="0" err="1" smtClean="0">
                <a:solidFill>
                  <a:srgbClr val="FF0000"/>
                </a:solidFill>
              </a:rPr>
              <a:t>en</a:t>
            </a:r>
            <a:r>
              <a:rPr lang="en-US" altLang="nl-NL" sz="3200" dirty="0" smtClean="0">
                <a:solidFill>
                  <a:srgbClr val="FF0000"/>
                </a:solidFill>
              </a:rPr>
              <a:t> </a:t>
            </a:r>
            <a:r>
              <a:rPr lang="en-US" altLang="nl-NL" sz="3200" dirty="0" err="1" smtClean="0">
                <a:solidFill>
                  <a:srgbClr val="FF0000"/>
                </a:solidFill>
              </a:rPr>
              <a:t>baansnelheid</a:t>
            </a:r>
            <a:endParaRPr lang="nl-NL" altLang="nl-NL" sz="3200" dirty="0">
              <a:solidFill>
                <a:srgbClr val="FF0000"/>
              </a:solidFill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menu</a:t>
            </a:r>
            <a:endParaRPr lang="nl-NL" altLang="nl-NL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-36512" y="5521531"/>
            <a:ext cx="60486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+mj-lt"/>
                <a:cs typeface="Arial" panose="020B0604020202020204" pitchFamily="34" charset="0"/>
              </a:rPr>
              <a:t>De baansnelheid </a:t>
            </a:r>
            <a:r>
              <a:rPr lang="nl-NL" altLang="nl-NL" sz="3200" dirty="0">
                <a:latin typeface="+mj-lt"/>
                <a:cs typeface="Arial" panose="020B0604020202020204" pitchFamily="34" charset="0"/>
              </a:rPr>
              <a:t>v = </a:t>
            </a:r>
            <a:r>
              <a:rPr lang="nl-NL" altLang="nl-NL" sz="3200" dirty="0" smtClean="0">
                <a:latin typeface="+mj-lt"/>
                <a:cs typeface="Arial" panose="020B0604020202020204" pitchFamily="34" charset="0"/>
              </a:rPr>
              <a:t>afstand/t =</a:t>
            </a:r>
            <a:endParaRPr lang="nl-NL" altLang="nl-NL" sz="3200" dirty="0">
              <a:latin typeface="+mj-lt"/>
              <a:cs typeface="Times New Roman" pitchFamily="18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-36512" y="2141800"/>
            <a:ext cx="38164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 (omlooptijd) is de tijd</a:t>
            </a:r>
            <a:endParaRPr lang="nl-NL" alt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-6796" y="4078327"/>
            <a:ext cx="2027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Dus </a:t>
            </a:r>
            <a:r>
              <a:rPr lang="nl-NL" altLang="nl-N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=</a:t>
            </a:r>
            <a:endParaRPr lang="nl-NL" altLang="nl-NL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-36512" y="2689756"/>
            <a:ext cx="28805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 frequentie f is </a:t>
            </a:r>
            <a:endParaRPr lang="nl-NL" alt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2769569" y="2689756"/>
            <a:ext cx="58822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het aantal rondjes per tijdeenheid.</a:t>
            </a:r>
            <a:endParaRPr lang="nl-NL" alt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kstvak 4"/>
              <p:cNvSpPr txBox="1"/>
              <p:nvPr/>
            </p:nvSpPr>
            <p:spPr>
              <a:xfrm>
                <a:off x="1466198" y="3793456"/>
                <a:ext cx="557902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nl-NL" sz="32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sz="32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T</m:t>
                          </m:r>
                        </m:den>
                      </m:f>
                    </m:oMath>
                  </m:oMathPara>
                </a14:m>
                <a:endParaRPr lang="nl-NL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kstvak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198" y="3793456"/>
                <a:ext cx="557902" cy="101431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4487902" y="4663102"/>
            <a:ext cx="27589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(f in s</a:t>
            </a:r>
            <a:r>
              <a:rPr lang="nl-NL" altLang="nl-NL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of Hz)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vak 5"/>
              <p:cNvSpPr txBox="1"/>
              <p:nvPr/>
            </p:nvSpPr>
            <p:spPr>
              <a:xfrm>
                <a:off x="-36512" y="6077592"/>
                <a:ext cx="9144000" cy="788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200" dirty="0" smtClean="0">
                    <a:solidFill>
                      <a:srgbClr val="FF0000"/>
                    </a:solidFill>
                  </a:rPr>
                  <a:t>→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2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32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32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π</m:t>
                        </m:r>
                        <m:r>
                          <m:rPr>
                            <m:sty m:val="p"/>
                          </m:rPr>
                          <a:rPr lang="nl-NL" sz="32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r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nl-NL" sz="32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T</m:t>
                        </m:r>
                      </m:den>
                    </m:f>
                  </m:oMath>
                </a14:m>
                <a:r>
                  <a:rPr lang="nl-NL" sz="3200" b="0" dirty="0" smtClean="0">
                    <a:solidFill>
                      <a:srgbClr val="FF0000"/>
                    </a:solidFill>
                  </a:rPr>
                  <a:t>  </a:t>
                </a:r>
                <a:r>
                  <a:rPr lang="nl-NL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BINAS Tabel 35A2</a:t>
                </a:r>
                <a:endParaRPr lang="nl-NL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kstvak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6077592"/>
                <a:ext cx="9144000" cy="788742"/>
              </a:xfrm>
              <a:prstGeom prst="rect">
                <a:avLst/>
              </a:prstGeom>
              <a:blipFill rotWithShape="1">
                <a:blip r:embed="rId5"/>
                <a:stretch>
                  <a:fillRect l="-1667" b="-1085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643500" y="2141800"/>
            <a:ext cx="12278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. . . .</a:t>
            </a:r>
            <a:endParaRPr lang="nl-NL" alt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756314" y="2689756"/>
            <a:ext cx="12278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. . . .</a:t>
            </a:r>
            <a:endParaRPr lang="nl-NL" alt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880321" y="5521531"/>
            <a:ext cx="32011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+mj-lt"/>
                <a:cs typeface="Arial" panose="020B0604020202020204" pitchFamily="34" charset="0"/>
              </a:rPr>
              <a:t>c</a:t>
            </a:r>
            <a:r>
              <a:rPr lang="nl-NL" altLang="nl-NL" sz="3200" dirty="0" smtClean="0">
                <a:latin typeface="+mj-lt"/>
              </a:rPr>
              <a:t>irkelomtrek/T</a:t>
            </a:r>
            <a:r>
              <a:rPr lang="nl-NL" altLang="nl-NL" sz="3200" dirty="0" smtClean="0">
                <a:latin typeface="+mj-lt"/>
                <a:cs typeface="Times New Roman" pitchFamily="18" charset="0"/>
              </a:rPr>
              <a:t> </a:t>
            </a:r>
            <a:endParaRPr lang="nl-NL" altLang="nl-NL" sz="3200" dirty="0">
              <a:latin typeface="+mj-lt"/>
              <a:cs typeface="Times New Roman" pitchFamily="18" charset="0"/>
            </a:endParaRPr>
          </a:p>
        </p:txBody>
      </p:sp>
      <p:sp>
        <p:nvSpPr>
          <p:cNvPr id="22" name="Actieknop: Verder of Volgende 21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4427984" y="4078327"/>
            <a:ext cx="4021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BINAS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Tabel 35A2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2909280" y="5217482"/>
            <a:ext cx="6084928" cy="919401"/>
          </a:xfrm>
          <a:prstGeom prst="wedgeRoundRectCallout">
            <a:avLst>
              <a:gd name="adj1" fmla="val 17510"/>
              <a:gd name="adj2" fmla="val 4541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de techniek wordt meestal het toerental n in </a:t>
            </a:r>
            <a:r>
              <a:rPr lang="nl-NL" altLang="nl-NL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rpm</a:t>
            </a: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l-NL" altLang="nl-NL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rounds</a:t>
            </a: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per minute) gebruikt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464" y="222548"/>
            <a:ext cx="2268000" cy="2268000"/>
          </a:xfrm>
          <a:prstGeom prst="rect">
            <a:avLst/>
          </a:prstGeom>
        </p:spPr>
      </p:pic>
      <p:grpSp>
        <p:nvGrpSpPr>
          <p:cNvPr id="25" name="Groep 24"/>
          <p:cNvGrpSpPr>
            <a:grpSpLocks noChangeAspect="1"/>
          </p:cNvGrpSpPr>
          <p:nvPr/>
        </p:nvGrpSpPr>
        <p:grpSpPr>
          <a:xfrm>
            <a:off x="7620203" y="689568"/>
            <a:ext cx="612000" cy="643949"/>
            <a:chOff x="5670130" y="5013176"/>
            <a:chExt cx="590144" cy="620952"/>
          </a:xfrm>
        </p:grpSpPr>
        <p:cxnSp>
          <p:nvCxnSpPr>
            <p:cNvPr id="26" name="Rechte verbindingslijn met pijl 25"/>
            <p:cNvCxnSpPr>
              <a:cxnSpLocks noChangeAspect="1"/>
            </p:cNvCxnSpPr>
            <p:nvPr/>
          </p:nvCxnSpPr>
          <p:spPr bwMode="auto">
            <a:xfrm flipV="1">
              <a:off x="5670130" y="5094128"/>
              <a:ext cx="590144" cy="5400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Tekstvak 26"/>
            <p:cNvSpPr txBox="1"/>
            <p:nvPr/>
          </p:nvSpPr>
          <p:spPr>
            <a:xfrm>
              <a:off x="5726478" y="5013176"/>
              <a:ext cx="3240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endParaRPr lang="nl-NL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17561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40" grpId="0"/>
      <p:bldP spid="37" grpId="0"/>
      <p:bldP spid="55298" grpId="0" autoUpdateAnimBg="0"/>
      <p:bldP spid="55301" grpId="0"/>
      <p:bldP spid="34" grpId="0"/>
      <p:bldP spid="36" grpId="0"/>
      <p:bldP spid="38" grpId="0"/>
      <p:bldP spid="39" grpId="0"/>
      <p:bldP spid="5" grpId="0"/>
      <p:bldP spid="47" grpId="0"/>
      <p:bldP spid="6" grpId="0"/>
      <p:bldP spid="17" grpId="0"/>
      <p:bldP spid="18" grpId="0"/>
      <p:bldP spid="20" grpId="0"/>
      <p:bldP spid="23" grpId="0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604" y="0"/>
            <a:ext cx="9145604" cy="584775"/>
          </a:xfrm>
        </p:spPr>
        <p:txBody>
          <a:bodyPr wrap="square" anchor="t" anchorCtr="0">
            <a:spAutoFit/>
          </a:bodyPr>
          <a:lstStyle/>
          <a:p>
            <a:pPr algn="l"/>
            <a:r>
              <a:rPr lang="nl-NL" sz="3200" dirty="0" smtClean="0">
                <a:solidFill>
                  <a:srgbClr val="FF0000"/>
                </a:solidFill>
              </a:rPr>
              <a:t>Zwaarte-energie en </a:t>
            </a:r>
            <a:r>
              <a:rPr lang="nl-NL" sz="3200" dirty="0" err="1" smtClean="0">
                <a:solidFill>
                  <a:srgbClr val="FF0000"/>
                </a:solidFill>
              </a:rPr>
              <a:t>gravitatieenergie</a:t>
            </a:r>
            <a:r>
              <a:rPr lang="nl-NL" sz="3200" dirty="0" smtClean="0">
                <a:solidFill>
                  <a:srgbClr val="FF0000"/>
                </a:solidFill>
              </a:rPr>
              <a:t> 1/5. [vwo]</a:t>
            </a:r>
            <a:endParaRPr lang="nl-NL" sz="3200" dirty="0">
              <a:solidFill>
                <a:srgbClr val="FF0000"/>
              </a:solidFill>
            </a:endParaRPr>
          </a:p>
        </p:txBody>
      </p:sp>
      <p:grpSp>
        <p:nvGrpSpPr>
          <p:cNvPr id="32" name="Groep 31"/>
          <p:cNvGrpSpPr/>
          <p:nvPr/>
        </p:nvGrpSpPr>
        <p:grpSpPr>
          <a:xfrm>
            <a:off x="218202" y="2223232"/>
            <a:ext cx="4425806" cy="3086464"/>
            <a:chOff x="218202" y="764704"/>
            <a:chExt cx="4425806" cy="3086464"/>
          </a:xfrm>
        </p:grpSpPr>
        <p:grpSp>
          <p:nvGrpSpPr>
            <p:cNvPr id="31" name="Groep 30"/>
            <p:cNvGrpSpPr/>
            <p:nvPr/>
          </p:nvGrpSpPr>
          <p:grpSpPr>
            <a:xfrm>
              <a:off x="313489" y="764704"/>
              <a:ext cx="4330519" cy="3086464"/>
              <a:chOff x="313489" y="764704"/>
              <a:chExt cx="4330519" cy="3086464"/>
            </a:xfrm>
          </p:grpSpPr>
          <p:sp>
            <p:nvSpPr>
              <p:cNvPr id="9" name="Tekstvak 8"/>
              <p:cNvSpPr txBox="1"/>
              <p:nvPr/>
            </p:nvSpPr>
            <p:spPr>
              <a:xfrm>
                <a:off x="3663192" y="3389503"/>
                <a:ext cx="5760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nl-NL" sz="2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kstvak 10"/>
              <p:cNvSpPr txBox="1"/>
              <p:nvPr/>
            </p:nvSpPr>
            <p:spPr>
              <a:xfrm>
                <a:off x="313489" y="3362206"/>
                <a:ext cx="5760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endParaRPr lang="nl-NL" sz="2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0" name="Groep 29"/>
              <p:cNvGrpSpPr/>
              <p:nvPr/>
            </p:nvGrpSpPr>
            <p:grpSpPr>
              <a:xfrm>
                <a:off x="440248" y="764704"/>
                <a:ext cx="4203760" cy="2664295"/>
                <a:chOff x="395536" y="620689"/>
                <a:chExt cx="4203760" cy="2664295"/>
              </a:xfrm>
            </p:grpSpPr>
            <p:graphicFrame>
              <p:nvGraphicFramePr>
                <p:cNvPr id="4" name="Grafiek 3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609746632"/>
                    </p:ext>
                  </p:extLst>
                </p:nvPr>
              </p:nvGraphicFramePr>
              <p:xfrm>
                <a:off x="395536" y="692696"/>
                <a:ext cx="4176463" cy="259228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grpSp>
              <p:nvGrpSpPr>
                <p:cNvPr id="23" name="Groep 22"/>
                <p:cNvGrpSpPr/>
                <p:nvPr/>
              </p:nvGrpSpPr>
              <p:grpSpPr>
                <a:xfrm>
                  <a:off x="694962" y="620689"/>
                  <a:ext cx="3904334" cy="2662303"/>
                  <a:chOff x="667666" y="565031"/>
                  <a:chExt cx="3400278" cy="2160240"/>
                </a:xfrm>
              </p:grpSpPr>
              <p:cxnSp>
                <p:nvCxnSpPr>
                  <p:cNvPr id="19" name="Rechte verbindingslijn 18"/>
                  <p:cNvCxnSpPr/>
                  <p:nvPr/>
                </p:nvCxnSpPr>
                <p:spPr>
                  <a:xfrm>
                    <a:off x="667666" y="565031"/>
                    <a:ext cx="0" cy="21602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Rechte verbindingslijn 20"/>
                  <p:cNvCxnSpPr/>
                  <p:nvPr/>
                </p:nvCxnSpPr>
                <p:spPr>
                  <a:xfrm>
                    <a:off x="667666" y="2711074"/>
                    <a:ext cx="3400278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6" name="Tekstvak 5"/>
            <p:cNvSpPr txBox="1"/>
            <p:nvPr/>
          </p:nvSpPr>
          <p:spPr>
            <a:xfrm>
              <a:off x="218202" y="1226369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400" dirty="0" err="1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nl-NL" sz="2400" baseline="-25000" dirty="0" err="1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nl-NL" sz="2400" baseline="-25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kstvak 37"/>
          <p:cNvSpPr txBox="1"/>
          <p:nvPr/>
        </p:nvSpPr>
        <p:spPr>
          <a:xfrm>
            <a:off x="0" y="115242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 wordt (meestal) gemeten vanaf het aardoppervlak.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kstvak 39"/>
          <p:cNvSpPr txBox="1"/>
          <p:nvPr/>
        </p:nvSpPr>
        <p:spPr>
          <a:xfrm>
            <a:off x="0" y="62068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Voor de zwaarte-energie geldt: </a:t>
            </a:r>
            <a:r>
              <a:rPr 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nl-NL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kstvak 40"/>
          <p:cNvSpPr txBox="1"/>
          <p:nvPr/>
        </p:nvSpPr>
        <p:spPr>
          <a:xfrm>
            <a:off x="-11950" y="168416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nl-NL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 h zijn recht evenredig want m en g zijn constant: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kstvak 41"/>
          <p:cNvSpPr txBox="1"/>
          <p:nvPr/>
        </p:nvSpPr>
        <p:spPr>
          <a:xfrm>
            <a:off x="-11950" y="52100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werkelijkheid neemt g af als de hoogte toeneemt . . .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-17210" y="57332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 100 km hoogte is g nog maar 9,5 m/s</a:t>
            </a:r>
            <a:r>
              <a:rPr 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-17210" y="628800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 zeer grote hoogte geldt een andere formule.</a:t>
            </a:r>
            <a:endParaRPr lang="nl-NL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ctieknop: Verder of Volgende 2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ekstvak 26"/>
          <p:cNvSpPr txBox="1"/>
          <p:nvPr/>
        </p:nvSpPr>
        <p:spPr>
          <a:xfrm>
            <a:off x="-195386" y="687938"/>
            <a:ext cx="9493580" cy="621736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3600" dirty="0" smtClean="0"/>
              <a:t>Deze stof is alleen voor vwo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0382147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40" grpId="0"/>
      <p:bldP spid="41" grpId="0"/>
      <p:bldP spid="42" grpId="0"/>
      <p:bldP spid="17" grpId="0"/>
      <p:bldP spid="20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kstvak 38"/>
          <p:cNvSpPr txBox="1"/>
          <p:nvPr/>
        </p:nvSpPr>
        <p:spPr>
          <a:xfrm>
            <a:off x="-20167" y="3711227"/>
            <a:ext cx="43312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Als r steeds groter wordt (r nadert tot oneindig), nadert E</a:t>
            </a:r>
            <a:r>
              <a:rPr lang="nl-NL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tot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kstvak 36"/>
          <p:cNvSpPr txBox="1"/>
          <p:nvPr/>
        </p:nvSpPr>
        <p:spPr>
          <a:xfrm>
            <a:off x="2053683" y="4563477"/>
            <a:ext cx="1033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nul.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kstvak 40"/>
          <p:cNvSpPr txBox="1"/>
          <p:nvPr/>
        </p:nvSpPr>
        <p:spPr>
          <a:xfrm>
            <a:off x="1963946" y="4569423"/>
            <a:ext cx="51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604" y="0"/>
            <a:ext cx="7772400" cy="584775"/>
          </a:xfrm>
        </p:spPr>
        <p:txBody>
          <a:bodyPr anchor="t" anchorCtr="0">
            <a:spAutoFit/>
          </a:bodyPr>
          <a:lstStyle/>
          <a:p>
            <a:pPr algn="l"/>
            <a:r>
              <a:rPr lang="nl-NL" sz="3200" dirty="0" smtClean="0">
                <a:solidFill>
                  <a:srgbClr val="FF0000"/>
                </a:solidFill>
              </a:rPr>
              <a:t>Gravitatie-energie 2/5. [vwo]</a:t>
            </a:r>
            <a:endParaRPr lang="nl-NL" sz="3200" dirty="0">
              <a:solidFill>
                <a:srgbClr val="FF0000"/>
              </a:solidFill>
            </a:endParaRPr>
          </a:p>
        </p:txBody>
      </p:sp>
      <p:grpSp>
        <p:nvGrpSpPr>
          <p:cNvPr id="4" name="Groep 3"/>
          <p:cNvGrpSpPr/>
          <p:nvPr/>
        </p:nvGrpSpPr>
        <p:grpSpPr>
          <a:xfrm>
            <a:off x="4159003" y="3501007"/>
            <a:ext cx="4843648" cy="3238605"/>
            <a:chOff x="4159003" y="3501007"/>
            <a:chExt cx="4843648" cy="3238605"/>
          </a:xfrm>
        </p:grpSpPr>
        <p:graphicFrame>
          <p:nvGraphicFramePr>
            <p:cNvPr id="21" name="Grafiek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76181912"/>
                </p:ext>
              </p:extLst>
            </p:nvPr>
          </p:nvGraphicFramePr>
          <p:xfrm>
            <a:off x="4240150" y="3501007"/>
            <a:ext cx="4762501" cy="32386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34" name="Groep 33"/>
            <p:cNvGrpSpPr/>
            <p:nvPr/>
          </p:nvGrpSpPr>
          <p:grpSpPr>
            <a:xfrm>
              <a:off x="4159003" y="4066115"/>
              <a:ext cx="4715315" cy="1784029"/>
              <a:chOff x="4349723" y="4016584"/>
              <a:chExt cx="4562517" cy="1674281"/>
            </a:xfrm>
          </p:grpSpPr>
          <p:sp>
            <p:nvSpPr>
              <p:cNvPr id="7" name="Tekstvak 6"/>
              <p:cNvSpPr txBox="1"/>
              <p:nvPr/>
            </p:nvSpPr>
            <p:spPr>
              <a:xfrm>
                <a:off x="4358305" y="4376141"/>
                <a:ext cx="5760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nl-NL" sz="2400" dirty="0" err="1" smtClean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nl-NL" sz="2400" baseline="-25000" dirty="0" err="1" smtClean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endParaRPr lang="nl-NL" sz="2400" baseline="-250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kstvak 7"/>
              <p:cNvSpPr txBox="1"/>
              <p:nvPr/>
            </p:nvSpPr>
            <p:spPr>
              <a:xfrm>
                <a:off x="4355322" y="5229200"/>
                <a:ext cx="5760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nl-NL" sz="24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nl-NL" sz="2400" baseline="-250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endParaRPr lang="nl-NL" sz="2400" baseline="-25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kstvak 9"/>
              <p:cNvSpPr txBox="1"/>
              <p:nvPr/>
            </p:nvSpPr>
            <p:spPr>
              <a:xfrm>
                <a:off x="8336176" y="4095259"/>
                <a:ext cx="5760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endParaRPr lang="nl-NL" sz="2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kstvak 11"/>
              <p:cNvSpPr txBox="1"/>
              <p:nvPr/>
            </p:nvSpPr>
            <p:spPr>
              <a:xfrm>
                <a:off x="4349723" y="4016584"/>
                <a:ext cx="5760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nl-NL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endParaRPr lang="nl-NL" sz="2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Tekstvak 32"/>
              <p:cNvSpPr txBox="1"/>
              <p:nvPr/>
            </p:nvSpPr>
            <p:spPr>
              <a:xfrm>
                <a:off x="6646191" y="4142642"/>
                <a:ext cx="5760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endParaRPr lang="nl-NL" sz="2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6" name="Tekstvak 35"/>
          <p:cNvSpPr txBox="1"/>
          <p:nvPr/>
        </p:nvSpPr>
        <p:spPr>
          <a:xfrm>
            <a:off x="-20167" y="64357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Voor de gravitatie-energie geldt: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kstvak 37"/>
          <p:cNvSpPr txBox="1"/>
          <p:nvPr/>
        </p:nvSpPr>
        <p:spPr>
          <a:xfrm>
            <a:off x="-20167" y="1247400"/>
            <a:ext cx="90495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 = gravitatieconstante 6,6726.10</a:t>
            </a:r>
            <a:r>
              <a:rPr 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-11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Nm</a:t>
            </a:r>
            <a:r>
              <a:rPr 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  <a:p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 = massa van het voorwerp (satelliet) in kg</a:t>
            </a:r>
          </a:p>
          <a:p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 = massa van de aarde (bijvoorbeeld) in kg</a:t>
            </a:r>
          </a:p>
          <a:p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 = afstand van zwaartepunt (middelpunt) tot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zwaartepunt (middelpunt) in m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/>
              <p:cNvSpPr txBox="1"/>
              <p:nvPr/>
            </p:nvSpPr>
            <p:spPr>
              <a:xfrm>
                <a:off x="5069582" y="423714"/>
                <a:ext cx="2630126" cy="896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l-NL" sz="2800" b="0" i="0" smtClean="0">
                              <a:latin typeface="Cambria Math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nl-NL" sz="2800" b="0" i="0" smtClean="0">
                              <a:latin typeface="Cambria Math"/>
                            </a:rPr>
                            <m:t>g</m:t>
                          </m:r>
                        </m:sub>
                      </m:sSub>
                      <m:r>
                        <a:rPr lang="nl-NL" sz="2800" b="0" i="0" smtClean="0">
                          <a:latin typeface="Cambria Math"/>
                        </a:rPr>
                        <m:t> </m:t>
                      </m:r>
                      <m:r>
                        <a:rPr lang="nl-NL" sz="2800" b="0" i="0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nl-NL" sz="2800" b="0" i="0" smtClean="0">
                          <a:latin typeface="Cambria Math"/>
                          <a:ea typeface="Cambria Math"/>
                        </a:rPr>
                        <m:t>G</m:t>
                      </m:r>
                      <m:r>
                        <a:rPr lang="nl-NL" sz="2800" b="0" i="0" smtClean="0">
                          <a:latin typeface="Cambria Math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nl-NL" sz="28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 sz="2800" b="0" i="0" smtClean="0">
                              <a:latin typeface="Cambria Math"/>
                              <a:ea typeface="Cambria Math"/>
                            </a:rPr>
                            <m:t>mM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sz="2800" b="0" i="0" smtClean="0">
                              <a:latin typeface="Cambria Math"/>
                              <a:ea typeface="Cambria Math"/>
                            </a:rPr>
                            <m:t>r</m:t>
                          </m:r>
                        </m:den>
                      </m:f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3" name="Tekstvak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582" y="423714"/>
                <a:ext cx="2630126" cy="89614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oelichting met afgeronde rechthoek 21"/>
          <p:cNvSpPr/>
          <p:nvPr/>
        </p:nvSpPr>
        <p:spPr>
          <a:xfrm>
            <a:off x="237773" y="6264988"/>
            <a:ext cx="3052891" cy="510778"/>
          </a:xfrm>
          <a:prstGeom prst="wedgeRoundRectCallout">
            <a:avLst>
              <a:gd name="adj1" fmla="val 86759"/>
              <a:gd name="adj2" fmla="val -31837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2400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nl-NL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mg(r-R)</a:t>
            </a:r>
            <a:endParaRPr lang="nl-NL" sz="2400" dirty="0"/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8172450" y="6480572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oelichting met afgeronde rechthoek 18"/>
          <p:cNvSpPr/>
          <p:nvPr/>
        </p:nvSpPr>
        <p:spPr>
          <a:xfrm>
            <a:off x="5534293" y="207773"/>
            <a:ext cx="3375368" cy="1328023"/>
          </a:xfrm>
          <a:prstGeom prst="wedgeRoundRectCallout">
            <a:avLst>
              <a:gd name="adj1" fmla="val -15997"/>
              <a:gd name="adj2" fmla="val 24908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 het aardoppervlak lopen de grafieken evenwijdig . . .</a:t>
            </a:r>
            <a:endParaRPr lang="nl-NL" sz="2400" dirty="0"/>
          </a:p>
        </p:txBody>
      </p:sp>
      <p:sp>
        <p:nvSpPr>
          <p:cNvPr id="20" name="Actieknop: Verder of Volgende 19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-195386" y="687938"/>
            <a:ext cx="9493580" cy="621736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3600" dirty="0" smtClean="0"/>
              <a:t>Deze stof is alleen voor vwo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0750574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7" grpId="0"/>
      <p:bldP spid="41" grpId="0"/>
      <p:bldP spid="2" grpId="0"/>
      <p:bldP spid="36" grpId="0"/>
      <p:bldP spid="38" grpId="0"/>
      <p:bldP spid="3" grpId="0"/>
      <p:bldP spid="22" grpId="0" animBg="1"/>
      <p:bldP spid="19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40" y="0"/>
            <a:ext cx="7772400" cy="584775"/>
          </a:xfrm>
        </p:spPr>
        <p:txBody>
          <a:bodyPr lIns="0" anchor="t" anchorCtr="0">
            <a:spAutoFit/>
          </a:bodyPr>
          <a:lstStyle/>
          <a:p>
            <a:pPr marL="95250" algn="l"/>
            <a:r>
              <a:rPr lang="nl-NL" sz="3200" dirty="0" smtClean="0">
                <a:solidFill>
                  <a:srgbClr val="FF0000"/>
                </a:solidFill>
              </a:rPr>
              <a:t>Ontsnappingssnelheid 3/5. [vwo]</a:t>
            </a:r>
            <a:endParaRPr lang="nl-NL" sz="3200" dirty="0">
              <a:solidFill>
                <a:srgbClr val="FF0000"/>
              </a:solidFill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49140" y="2081632"/>
            <a:ext cx="9144000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95250"/>
            <a:r>
              <a:rPr lang="nl-NL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Gebruik de wet van behoud van energie:</a:t>
            </a:r>
            <a:endParaRPr lang="nl-NL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kstvak 41"/>
          <p:cNvSpPr txBox="1"/>
          <p:nvPr/>
        </p:nvSpPr>
        <p:spPr>
          <a:xfrm>
            <a:off x="49140" y="640706"/>
            <a:ext cx="9144000" cy="138499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95250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 ontsnappingssnelheid is de minimale snelheid die een voorwerp moet hebben om nooit meer terug te keren (waarbij de wrijving wordt verwaarloosd).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kstvak 42"/>
          <p:cNvSpPr txBox="1"/>
          <p:nvPr/>
        </p:nvSpPr>
        <p:spPr>
          <a:xfrm>
            <a:off x="49140" y="2660783"/>
            <a:ext cx="9144000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95250"/>
            <a:r>
              <a:rPr 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E</a:t>
            </a:r>
            <a:r>
              <a:rPr lang="nl-NL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  <a:r>
              <a:rPr lang="nl-NL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½mv</a:t>
            </a:r>
            <a:r>
              <a:rPr 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+ -</a:t>
            </a:r>
            <a:r>
              <a:rPr 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G.m.M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/r 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kstvak 43"/>
          <p:cNvSpPr txBox="1"/>
          <p:nvPr/>
        </p:nvSpPr>
        <p:spPr>
          <a:xfrm>
            <a:off x="49140" y="4026123"/>
            <a:ext cx="9144000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95250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Oneindig ver is E</a:t>
            </a:r>
            <a:r>
              <a:rPr lang="nl-NL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0 en E</a:t>
            </a:r>
            <a:r>
              <a:rPr lang="nl-NL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kstvak 44"/>
          <p:cNvSpPr txBox="1"/>
          <p:nvPr/>
        </p:nvSpPr>
        <p:spPr>
          <a:xfrm>
            <a:off x="49140" y="3343453"/>
            <a:ext cx="9144000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95250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Onder is </a:t>
            </a:r>
            <a:r>
              <a:rPr 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½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mv</a:t>
            </a:r>
            <a:r>
              <a:rPr 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G.m.M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/R 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kstvak 45"/>
          <p:cNvSpPr txBox="1"/>
          <p:nvPr/>
        </p:nvSpPr>
        <p:spPr>
          <a:xfrm>
            <a:off x="49140" y="4708793"/>
            <a:ext cx="9144000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95250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Dus ½mv</a:t>
            </a:r>
            <a:r>
              <a:rPr 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+ -</a:t>
            </a:r>
            <a:r>
              <a:rPr 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G.m.M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/R = 0 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kstvak 46"/>
          <p:cNvSpPr txBox="1"/>
          <p:nvPr/>
        </p:nvSpPr>
        <p:spPr>
          <a:xfrm>
            <a:off x="49140" y="5391463"/>
            <a:ext cx="9144000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95250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Ofwel v</a:t>
            </a:r>
            <a:r>
              <a:rPr 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√(2.G.M/R)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kstvak 48"/>
          <p:cNvSpPr txBox="1"/>
          <p:nvPr/>
        </p:nvSpPr>
        <p:spPr>
          <a:xfrm>
            <a:off x="49140" y="6074132"/>
            <a:ext cx="9144000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95250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Uitkomst: v</a:t>
            </a:r>
            <a:r>
              <a:rPr 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11,2.10</a:t>
            </a:r>
            <a:r>
              <a:rPr 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m/s !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eknop: Verder of Volgende 1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5429200" y="3418519"/>
            <a:ext cx="2286025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 is de straal van de aarde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4747988" y="5473967"/>
            <a:ext cx="3312384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Waarden van G, M (aardmassa) en R (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aardstraal) invullen.</a:t>
            </a:r>
            <a:endParaRPr lang="nl-NL" sz="2400" dirty="0"/>
          </a:p>
        </p:txBody>
      </p:sp>
      <p:sp>
        <p:nvSpPr>
          <p:cNvPr id="20" name="Tekstvak 19"/>
          <p:cNvSpPr txBox="1"/>
          <p:nvPr/>
        </p:nvSpPr>
        <p:spPr>
          <a:xfrm>
            <a:off x="4756492" y="5920243"/>
            <a:ext cx="2286025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Dat is 33x de 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geluidsnelheid.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4155736" y="4582695"/>
            <a:ext cx="2629987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0 want r is oneindig groot.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1766816" y="4582695"/>
            <a:ext cx="1744204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0 want v = 0.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-195386" y="687938"/>
            <a:ext cx="9493580" cy="621736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3600" dirty="0" smtClean="0"/>
              <a:t>Deze stof is alleen voor vwo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9997385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  <p:bldP spid="42" grpId="0"/>
      <p:bldP spid="43" grpId="0"/>
      <p:bldP spid="44" grpId="0"/>
      <p:bldP spid="45" grpId="0"/>
      <p:bldP spid="46" grpId="0"/>
      <p:bldP spid="47" grpId="0"/>
      <p:bldP spid="49" grpId="0"/>
      <p:bldP spid="3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/>
          <p:cNvSpPr txBox="1"/>
          <p:nvPr/>
        </p:nvSpPr>
        <p:spPr>
          <a:xfrm>
            <a:off x="-43146" y="4602011"/>
            <a:ext cx="9144000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indent="95250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Deze </a:t>
            </a:r>
            <a:r>
              <a:rPr lang="nl-NL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molekulen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hebben dus nauwelijks kans om naar</a:t>
            </a:r>
          </a:p>
          <a:p>
            <a:pPr indent="95250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ruimte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ontsnappen (behalve He en H</a:t>
            </a:r>
            <a:r>
              <a:rPr lang="nl-NL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ep 5"/>
          <p:cNvGrpSpPr/>
          <p:nvPr/>
        </p:nvGrpSpPr>
        <p:grpSpPr>
          <a:xfrm>
            <a:off x="251520" y="692696"/>
            <a:ext cx="5419725" cy="2545086"/>
            <a:chOff x="251520" y="692696"/>
            <a:chExt cx="5419725" cy="2545086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692696"/>
              <a:ext cx="5419725" cy="2495550"/>
            </a:xfrm>
            <a:prstGeom prst="rect">
              <a:avLst/>
            </a:prstGeom>
          </p:spPr>
        </p:pic>
        <p:sp>
          <p:nvSpPr>
            <p:cNvPr id="5" name="Tekstvak 4"/>
            <p:cNvSpPr txBox="1"/>
            <p:nvPr/>
          </p:nvSpPr>
          <p:spPr>
            <a:xfrm>
              <a:off x="3734156" y="2960783"/>
              <a:ext cx="1800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at room </a:t>
              </a:r>
              <a:r>
                <a:rPr lang="nl-NL" sz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temperature</a:t>
              </a:r>
              <a:endParaRPr lang="nl-NL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077218"/>
          </a:xfrm>
        </p:spPr>
        <p:txBody>
          <a:bodyPr lIns="0" anchor="t" anchorCtr="0">
            <a:spAutoFit/>
          </a:bodyPr>
          <a:lstStyle/>
          <a:p>
            <a:pPr marL="95250" algn="l"/>
            <a:r>
              <a:rPr lang="nl-NL" sz="3200" dirty="0" smtClean="0">
                <a:solidFill>
                  <a:srgbClr val="FF0000"/>
                </a:solidFill>
              </a:rPr>
              <a:t>Ontsnappingssnelheid en atmosfeer 4/5. [vwo]</a:t>
            </a:r>
            <a:endParaRPr lang="nl-NL" sz="3200" dirty="0">
              <a:solidFill>
                <a:srgbClr val="FF0000"/>
              </a:solidFill>
            </a:endParaRPr>
          </a:p>
        </p:txBody>
      </p:sp>
      <p:sp>
        <p:nvSpPr>
          <p:cNvPr id="42" name="Tekstvak 41"/>
          <p:cNvSpPr txBox="1"/>
          <p:nvPr/>
        </p:nvSpPr>
        <p:spPr>
          <a:xfrm>
            <a:off x="-43147" y="3284984"/>
            <a:ext cx="9301293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indent="95250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 gemiddelde snelheid van </a:t>
            </a:r>
            <a:r>
              <a:rPr lang="nl-NL" sz="2800" dirty="0" err="1">
                <a:latin typeface="Arial" panose="020B0604020202020204" pitchFamily="34" charset="0"/>
                <a:cs typeface="Arial" panose="020B0604020202020204" pitchFamily="34" charset="0"/>
              </a:rPr>
              <a:t>stilstofmolekulen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</a:p>
          <a:p>
            <a:pPr indent="95250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atmosfeer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ongeveer 0,4.10</a:t>
            </a:r>
            <a:r>
              <a:rPr 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m/s.</a:t>
            </a:r>
          </a:p>
        </p:txBody>
      </p:sp>
      <p:sp>
        <p:nvSpPr>
          <p:cNvPr id="49" name="Tekstvak 48"/>
          <p:cNvSpPr txBox="1"/>
          <p:nvPr/>
        </p:nvSpPr>
        <p:spPr>
          <a:xfrm>
            <a:off x="-43146" y="6074132"/>
            <a:ext cx="9144000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95250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 maan kan een atmosfeer niet “eeuwig” vasthouden.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-43146" y="4158941"/>
            <a:ext cx="9144000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indent="95250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 ontsnappingssnelheid op aarde is 11,2.10</a:t>
            </a:r>
            <a:r>
              <a:rPr 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m/s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-43146" y="5633628"/>
            <a:ext cx="9215751" cy="52065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indent="95250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 ontsnappingssnelheid op de maan is 2,4.10</a:t>
            </a:r>
            <a:r>
              <a:rPr lang="nl-NL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m/s.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3913318" y="692696"/>
            <a:ext cx="0" cy="2088232"/>
          </a:xfrm>
          <a:prstGeom prst="line">
            <a:avLst/>
          </a:prstGeom>
          <a:ln w="22225">
            <a:solidFill>
              <a:srgbClr val="FF0000"/>
            </a:solidFill>
            <a:prstDash val="dash"/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/>
          <p:cNvCxnSpPr/>
          <p:nvPr/>
        </p:nvCxnSpPr>
        <p:spPr>
          <a:xfrm>
            <a:off x="1187624" y="687436"/>
            <a:ext cx="0" cy="2088232"/>
          </a:xfrm>
          <a:prstGeom prst="line">
            <a:avLst/>
          </a:prstGeom>
          <a:ln w="25400">
            <a:solidFill>
              <a:srgbClr val="FFCC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5739485" y="692696"/>
            <a:ext cx="3293243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 ontsnappingskans hangt af van de massa van de </a:t>
            </a:r>
            <a:r>
              <a:rPr lang="nl-NL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molekulen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de snelheid en van de temperatuur.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5739485" y="845096"/>
            <a:ext cx="3293243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Ook al is de kans klein, in miljoenen jaren kunnen er toch veel </a:t>
            </a:r>
            <a:r>
              <a:rPr lang="nl-NL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molekulen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ontsnappen.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ctieknop: Verder of Volgende 16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kstvak 20"/>
          <p:cNvSpPr txBox="1"/>
          <p:nvPr/>
        </p:nvSpPr>
        <p:spPr>
          <a:xfrm>
            <a:off x="-195386" y="687938"/>
            <a:ext cx="9493580" cy="621736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3600" dirty="0" smtClean="0"/>
              <a:t>Deze stof is alleen voor vwo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7152954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42" grpId="0"/>
      <p:bldP spid="49" grpId="0"/>
      <p:bldP spid="15" grpId="0"/>
      <p:bldP spid="19" grpId="0"/>
      <p:bldP spid="9" grpId="0" animBg="1"/>
      <p:bldP spid="27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780" y="7078"/>
            <a:ext cx="8294636" cy="613610"/>
          </a:xfrm>
        </p:spPr>
        <p:txBody>
          <a:bodyPr anchor="t" anchorCtr="0"/>
          <a:lstStyle/>
          <a:p>
            <a:pPr algn="l"/>
            <a:r>
              <a:rPr lang="nl-NL" sz="3200" dirty="0" smtClean="0">
                <a:solidFill>
                  <a:srgbClr val="FF0000"/>
                </a:solidFill>
              </a:rPr>
              <a:t>E</a:t>
            </a:r>
            <a:r>
              <a:rPr lang="nl-NL" sz="3200" baseline="-25000" dirty="0" smtClean="0">
                <a:solidFill>
                  <a:srgbClr val="FF0000"/>
                </a:solidFill>
              </a:rPr>
              <a:t>g</a:t>
            </a:r>
            <a:r>
              <a:rPr lang="nl-NL" sz="3200" dirty="0" smtClean="0">
                <a:solidFill>
                  <a:srgbClr val="FF0000"/>
                </a:solidFill>
              </a:rPr>
              <a:t>, </a:t>
            </a:r>
            <a:r>
              <a:rPr lang="nl-NL" sz="3200" dirty="0" smtClean="0">
                <a:solidFill>
                  <a:schemeClr val="tx1"/>
                </a:solidFill>
              </a:rPr>
              <a:t>E</a:t>
            </a:r>
            <a:r>
              <a:rPr lang="nl-NL" sz="3200" baseline="-25000" dirty="0" smtClean="0">
                <a:solidFill>
                  <a:schemeClr val="tx1"/>
                </a:solidFill>
              </a:rPr>
              <a:t>k</a:t>
            </a:r>
            <a:r>
              <a:rPr lang="nl-NL" sz="3200" dirty="0" smtClean="0">
                <a:solidFill>
                  <a:srgbClr val="FF0000"/>
                </a:solidFill>
              </a:rPr>
              <a:t> en </a:t>
            </a:r>
            <a:r>
              <a:rPr lang="nl-NL" sz="3200" dirty="0" err="1" smtClean="0">
                <a:solidFill>
                  <a:srgbClr val="00B0F0"/>
                </a:solidFill>
              </a:rPr>
              <a:t>E</a:t>
            </a:r>
            <a:r>
              <a:rPr lang="nl-NL" sz="3200" baseline="-25000" dirty="0" err="1" smtClean="0">
                <a:solidFill>
                  <a:srgbClr val="00B0F0"/>
                </a:solidFill>
              </a:rPr>
              <a:t>to</a:t>
            </a:r>
            <a:r>
              <a:rPr lang="nl-NL" sz="3200" baseline="-25000" dirty="0" err="1" smtClean="0">
                <a:solidFill>
                  <a:srgbClr val="FF0000"/>
                </a:solidFill>
              </a:rPr>
              <a:t>t</a:t>
            </a:r>
            <a:r>
              <a:rPr lang="nl-NL" sz="3200" dirty="0" smtClean="0">
                <a:solidFill>
                  <a:srgbClr val="FF0000"/>
                </a:solidFill>
              </a:rPr>
              <a:t> in één grafiek 5/5.</a:t>
            </a:r>
            <a:endParaRPr lang="nl-NL" sz="3200" dirty="0">
              <a:solidFill>
                <a:srgbClr val="FF0000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ctieknop: Verder of Volgende 17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-396552" y="908720"/>
            <a:ext cx="9108536" cy="5544468"/>
            <a:chOff x="-396552" y="908720"/>
            <a:chExt cx="9108536" cy="5544468"/>
          </a:xfrm>
        </p:grpSpPr>
        <p:grpSp>
          <p:nvGrpSpPr>
            <p:cNvPr id="9" name="Groep 8"/>
            <p:cNvGrpSpPr/>
            <p:nvPr/>
          </p:nvGrpSpPr>
          <p:grpSpPr>
            <a:xfrm>
              <a:off x="-396552" y="908720"/>
              <a:ext cx="9108536" cy="5544468"/>
              <a:chOff x="-396552" y="908720"/>
              <a:chExt cx="9108536" cy="5544468"/>
            </a:xfrm>
          </p:grpSpPr>
          <p:grpSp>
            <p:nvGrpSpPr>
              <p:cNvPr id="3" name="Groep 2"/>
              <p:cNvGrpSpPr/>
              <p:nvPr/>
            </p:nvGrpSpPr>
            <p:grpSpPr>
              <a:xfrm>
                <a:off x="-396552" y="908720"/>
                <a:ext cx="9108536" cy="5544468"/>
                <a:chOff x="-396552" y="908720"/>
                <a:chExt cx="9108536" cy="5544468"/>
              </a:xfrm>
            </p:grpSpPr>
            <p:graphicFrame>
              <p:nvGraphicFramePr>
                <p:cNvPr id="21" name="Grafiek 20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565026212"/>
                    </p:ext>
                  </p:extLst>
                </p:nvPr>
              </p:nvGraphicFramePr>
              <p:xfrm>
                <a:off x="961608" y="908720"/>
                <a:ext cx="7750376" cy="554446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5" name="Tekstvak 4"/>
                <p:cNvSpPr txBox="1"/>
                <p:nvPr/>
              </p:nvSpPr>
              <p:spPr>
                <a:xfrm>
                  <a:off x="-206125" y="5285856"/>
                  <a:ext cx="1198376" cy="5177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nl-NL" sz="24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nl-NL" sz="2400" baseline="-250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 </a:t>
                  </a:r>
                  <a:r>
                    <a:rPr lang="nl-NL" sz="24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(J)</a:t>
                  </a:r>
                  <a:endParaRPr lang="nl-NL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" name="Tekstvak 5"/>
                <p:cNvSpPr txBox="1"/>
                <p:nvPr/>
              </p:nvSpPr>
              <p:spPr>
                <a:xfrm>
                  <a:off x="-156877" y="2074738"/>
                  <a:ext cx="1149129" cy="5177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nl-NL" sz="2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nl-NL" sz="2400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k</a:t>
                  </a:r>
                  <a:r>
                    <a:rPr lang="nl-NL" sz="2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(J)</a:t>
                  </a:r>
                  <a:endParaRPr lang="nl-NL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" name="Tekstvak 6"/>
                <p:cNvSpPr txBox="1"/>
                <p:nvPr/>
              </p:nvSpPr>
              <p:spPr>
                <a:xfrm>
                  <a:off x="-396552" y="3390900"/>
                  <a:ext cx="1358160" cy="5177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nl-NL" sz="2400" dirty="0" err="1" smtClean="0">
                      <a:solidFill>
                        <a:srgbClr val="00B0F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nl-NL" sz="2400" baseline="-25000" dirty="0" err="1" smtClean="0">
                      <a:solidFill>
                        <a:srgbClr val="00B0F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tot</a:t>
                  </a:r>
                  <a:r>
                    <a:rPr lang="nl-NL" sz="2400" dirty="0" smtClean="0">
                      <a:solidFill>
                        <a:srgbClr val="00B0F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(J)</a:t>
                  </a:r>
                  <a:endParaRPr lang="nl-NL" sz="24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" name="Tekstvak 7"/>
              <p:cNvSpPr txBox="1"/>
              <p:nvPr/>
            </p:nvSpPr>
            <p:spPr>
              <a:xfrm>
                <a:off x="6992448" y="3869969"/>
                <a:ext cx="1149129" cy="517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 (m)</a:t>
                </a:r>
                <a:endParaRPr lang="nl-NL" sz="2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kstvak 14"/>
            <p:cNvSpPr txBox="1"/>
            <p:nvPr/>
          </p:nvSpPr>
          <p:spPr>
            <a:xfrm>
              <a:off x="1845818" y="3887181"/>
              <a:ext cx="878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 </a:t>
              </a:r>
              <a:r>
                <a:rPr lang="nl-NL" sz="2400" baseline="-250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nl-NL" sz="2400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Rechte verbindingslijn 11"/>
            <p:cNvCxnSpPr/>
            <p:nvPr/>
          </p:nvCxnSpPr>
          <p:spPr>
            <a:xfrm>
              <a:off x="1886762" y="1052736"/>
              <a:ext cx="0" cy="5256000"/>
            </a:xfrm>
            <a:prstGeom prst="line">
              <a:avLst/>
            </a:prstGeom>
            <a:ln w="254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kstvak 16"/>
          <p:cNvSpPr txBox="1"/>
          <p:nvPr/>
        </p:nvSpPr>
        <p:spPr>
          <a:xfrm>
            <a:off x="-195386" y="687938"/>
            <a:ext cx="9493580" cy="621736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3600" dirty="0" smtClean="0"/>
              <a:t>Deze stof is alleen voor vwo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0645182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2780928"/>
            <a:ext cx="7772400" cy="1143000"/>
          </a:xfrm>
        </p:spPr>
        <p:txBody>
          <a:bodyPr/>
          <a:lstStyle/>
          <a:p>
            <a:r>
              <a:rPr lang="nl-NL" sz="3200" dirty="0" smtClean="0">
                <a:solidFill>
                  <a:srgbClr val="FF0000"/>
                </a:solidFill>
              </a:rPr>
              <a:t>Einde</a:t>
            </a:r>
            <a:endParaRPr lang="nl-NL" sz="3200" dirty="0">
              <a:solidFill>
                <a:srgbClr val="FF0000"/>
              </a:solidFill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441500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-97167" y="3002153"/>
            <a:ext cx="30557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95250"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½.omtrek 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53282" name="Text Box 34"/>
          <p:cNvSpPr txBox="1">
            <a:spLocks noChangeArrowheads="1"/>
          </p:cNvSpPr>
          <p:nvPr/>
        </p:nvSpPr>
        <p:spPr bwMode="auto">
          <a:xfrm>
            <a:off x="8172002" y="1124744"/>
            <a:ext cx="11525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/>
              <a:t>= </a:t>
            </a:r>
            <a:r>
              <a:rPr lang="nl-NL" altLang="nl-NL" sz="3200" dirty="0">
                <a:latin typeface="Symbol" pitchFamily="18" charset="2"/>
              </a:rPr>
              <a:t>p 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-97168" y="-27384"/>
            <a:ext cx="9144000" cy="620713"/>
          </a:xfrm>
        </p:spPr>
        <p:txBody>
          <a:bodyPr/>
          <a:lstStyle/>
          <a:p>
            <a:pPr indent="95250" algn="l"/>
            <a:r>
              <a:rPr lang="en-US" altLang="nl-NL" sz="3200" dirty="0" err="1">
                <a:solidFill>
                  <a:srgbClr val="FF0000"/>
                </a:solidFill>
              </a:rPr>
              <a:t>Graden</a:t>
            </a:r>
            <a:r>
              <a:rPr lang="en-US" altLang="nl-NL" sz="3200" dirty="0">
                <a:solidFill>
                  <a:srgbClr val="FF0000"/>
                </a:solidFill>
              </a:rPr>
              <a:t> </a:t>
            </a:r>
            <a:r>
              <a:rPr lang="en-US" altLang="nl-NL" sz="3200" dirty="0" err="1">
                <a:solidFill>
                  <a:srgbClr val="FF0000"/>
                </a:solidFill>
              </a:rPr>
              <a:t>en</a:t>
            </a:r>
            <a:r>
              <a:rPr lang="en-US" altLang="nl-NL" sz="3200" dirty="0">
                <a:solidFill>
                  <a:srgbClr val="FF0000"/>
                </a:solidFill>
              </a:rPr>
              <a:t> </a:t>
            </a:r>
            <a:r>
              <a:rPr lang="en-US" altLang="nl-NL" sz="3200" dirty="0" err="1" smtClean="0">
                <a:solidFill>
                  <a:srgbClr val="FF0000"/>
                </a:solidFill>
              </a:rPr>
              <a:t>radialen</a:t>
            </a:r>
            <a:r>
              <a:rPr lang="en-US" altLang="nl-NL" sz="3200" dirty="0" smtClean="0">
                <a:solidFill>
                  <a:srgbClr val="FF0000"/>
                </a:solidFill>
              </a:rPr>
              <a:t> [</a:t>
            </a:r>
            <a:r>
              <a:rPr lang="en-US" altLang="nl-NL" sz="3200" dirty="0" err="1" smtClean="0">
                <a:solidFill>
                  <a:srgbClr val="FF0000"/>
                </a:solidFill>
              </a:rPr>
              <a:t>vwo</a:t>
            </a:r>
            <a:r>
              <a:rPr lang="en-US" altLang="nl-NL" sz="3200" dirty="0" smtClean="0">
                <a:solidFill>
                  <a:srgbClr val="FF0000"/>
                </a:solidFill>
              </a:rPr>
              <a:t>]</a:t>
            </a:r>
            <a:endParaRPr lang="nl-NL" altLang="nl-NL" sz="3200" dirty="0">
              <a:solidFill>
                <a:srgbClr val="FF0000"/>
              </a:solidFill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-97168" y="1272713"/>
            <a:ext cx="838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95250"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Symbol" pitchFamily="18" charset="2"/>
                <a:sym typeface="Symbol"/>
              </a:rPr>
              <a:t></a:t>
            </a:r>
            <a:r>
              <a:rPr lang="nl-NL" altLang="nl-NL" sz="3200" dirty="0" smtClean="0"/>
              <a:t> 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180°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ep 1"/>
          <p:cNvGrpSpPr/>
          <p:nvPr/>
        </p:nvGrpSpPr>
        <p:grpSpPr>
          <a:xfrm>
            <a:off x="4859338" y="358775"/>
            <a:ext cx="4537075" cy="3111500"/>
            <a:chOff x="4859338" y="358775"/>
            <a:chExt cx="4537075" cy="3111500"/>
          </a:xfrm>
        </p:grpSpPr>
        <p:grpSp>
          <p:nvGrpSpPr>
            <p:cNvPr id="53280" name="Group 32"/>
            <p:cNvGrpSpPr>
              <a:grpSpLocks/>
            </p:cNvGrpSpPr>
            <p:nvPr/>
          </p:nvGrpSpPr>
          <p:grpSpPr bwMode="auto">
            <a:xfrm>
              <a:off x="4859338" y="358775"/>
              <a:ext cx="4537075" cy="3111500"/>
              <a:chOff x="2744" y="160"/>
              <a:chExt cx="2858" cy="1960"/>
            </a:xfrm>
          </p:grpSpPr>
          <p:sp>
            <p:nvSpPr>
              <p:cNvPr id="53278" name="Line 30"/>
              <p:cNvSpPr>
                <a:spLocks noChangeShapeType="1"/>
              </p:cNvSpPr>
              <p:nvPr/>
            </p:nvSpPr>
            <p:spPr bwMode="auto">
              <a:xfrm flipH="1">
                <a:off x="2744" y="1797"/>
                <a:ext cx="28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79" name="Freeform 31"/>
              <p:cNvSpPr>
                <a:spLocks/>
              </p:cNvSpPr>
              <p:nvPr/>
            </p:nvSpPr>
            <p:spPr bwMode="auto">
              <a:xfrm>
                <a:off x="3992" y="160"/>
                <a:ext cx="8" cy="1960"/>
              </a:xfrm>
              <a:custGeom>
                <a:avLst/>
                <a:gdLst>
                  <a:gd name="T0" fmla="*/ 8 w 8"/>
                  <a:gd name="T1" fmla="*/ 0 h 1960"/>
                  <a:gd name="T2" fmla="*/ 0 w 8"/>
                  <a:gd name="T3" fmla="*/ 1960 h 1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1960">
                    <a:moveTo>
                      <a:pt x="8" y="0"/>
                    </a:moveTo>
                    <a:lnTo>
                      <a:pt x="0" y="196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3264" name="Arc 16"/>
            <p:cNvSpPr>
              <a:spLocks noChangeAspect="1"/>
            </p:cNvSpPr>
            <p:nvPr/>
          </p:nvSpPr>
          <p:spPr bwMode="auto">
            <a:xfrm>
              <a:off x="5072063" y="1177925"/>
              <a:ext cx="3559175" cy="1779588"/>
            </a:xfrm>
            <a:custGeom>
              <a:avLst/>
              <a:gdLst>
                <a:gd name="G0" fmla="+- 21599 0 0"/>
                <a:gd name="G1" fmla="+- 21600 0 0"/>
                <a:gd name="G2" fmla="+- 21600 0 0"/>
                <a:gd name="T0" fmla="*/ 0 w 43199"/>
                <a:gd name="T1" fmla="*/ 21438 h 21600"/>
                <a:gd name="T2" fmla="*/ 43199 w 43199"/>
                <a:gd name="T3" fmla="*/ 21600 h 21600"/>
                <a:gd name="T4" fmla="*/ 21599 w 431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9" h="21600" fill="none" extrusionOk="0">
                  <a:moveTo>
                    <a:pt x="-1" y="21437"/>
                  </a:moveTo>
                  <a:cubicBezTo>
                    <a:pt x="88" y="9572"/>
                    <a:pt x="9732" y="-1"/>
                    <a:pt x="21599" y="0"/>
                  </a:cubicBezTo>
                  <a:cubicBezTo>
                    <a:pt x="33528" y="0"/>
                    <a:pt x="43199" y="9670"/>
                    <a:pt x="43199" y="21600"/>
                  </a:cubicBezTo>
                </a:path>
                <a:path w="43199" h="21600" stroke="0" extrusionOk="0">
                  <a:moveTo>
                    <a:pt x="-1" y="21437"/>
                  </a:moveTo>
                  <a:cubicBezTo>
                    <a:pt x="88" y="9572"/>
                    <a:pt x="9732" y="-1"/>
                    <a:pt x="21599" y="0"/>
                  </a:cubicBezTo>
                  <a:cubicBezTo>
                    <a:pt x="33528" y="0"/>
                    <a:pt x="43199" y="9670"/>
                    <a:pt x="43199" y="21600"/>
                  </a:cubicBezTo>
                  <a:lnTo>
                    <a:pt x="21599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6108700" y="2419350"/>
            <a:ext cx="1919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Symbol" pitchFamily="18" charset="2"/>
                <a:sym typeface="Symbol"/>
              </a:rPr>
              <a:t></a:t>
            </a:r>
            <a:r>
              <a:rPr lang="nl-NL" altLang="nl-NL" sz="3200" dirty="0" smtClean="0"/>
              <a:t> 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= 180°</a:t>
            </a:r>
          </a:p>
        </p:txBody>
      </p:sp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6876256" y="1622137"/>
            <a:ext cx="503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7884368" y="1124744"/>
            <a:ext cx="431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-97168" y="2399968"/>
            <a:ext cx="69377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95250"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 booglengte is s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-97168" y="4206523"/>
            <a:ext cx="24837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95250"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→ </a:t>
            </a:r>
            <a:r>
              <a:rPr lang="nl-NL" altLang="nl-NL" sz="3200" dirty="0" smtClean="0">
                <a:latin typeface="Symbol" pitchFamily="18" charset="2"/>
                <a:sym typeface="Symbol"/>
              </a:rPr>
              <a:t></a:t>
            </a:r>
            <a:r>
              <a:rPr lang="nl-NL" altLang="nl-NL" sz="3200" dirty="0" smtClean="0"/>
              <a:t> 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s/r =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-97168" y="4808711"/>
            <a:ext cx="457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95250"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/>
              <a:t>Conclusie: 180° = </a:t>
            </a:r>
            <a:r>
              <a:rPr lang="nl-NL" altLang="nl-NL" sz="3200" dirty="0" smtClean="0">
                <a:latin typeface="Symbol" pitchFamily="18" charset="2"/>
              </a:rPr>
              <a:t>p </a:t>
            </a:r>
            <a:r>
              <a:rPr lang="nl-NL" altLang="nl-NL" sz="3200" dirty="0" smtClean="0"/>
              <a:t>rad</a:t>
            </a:r>
            <a:endParaRPr lang="nl-NL" altLang="nl-NL" sz="3200" dirty="0"/>
          </a:p>
        </p:txBody>
      </p:sp>
      <p:sp>
        <p:nvSpPr>
          <p:cNvPr id="53276" name="Text Box 28"/>
          <p:cNvSpPr txBox="1">
            <a:spLocks noChangeArrowheads="1"/>
          </p:cNvSpPr>
          <p:nvPr/>
        </p:nvSpPr>
        <p:spPr bwMode="auto">
          <a:xfrm>
            <a:off x="-97168" y="5612634"/>
            <a:ext cx="4783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95250"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/>
              <a:t>Hoeveel graden is 1 rad?</a:t>
            </a:r>
            <a:endParaRPr lang="nl-NL" altLang="nl-NL" sz="3200" dirty="0"/>
          </a:p>
        </p:txBody>
      </p:sp>
      <p:grpSp>
        <p:nvGrpSpPr>
          <p:cNvPr id="53307" name="Group 59"/>
          <p:cNvGrpSpPr>
            <a:grpSpLocks/>
          </p:cNvGrpSpPr>
          <p:nvPr/>
        </p:nvGrpSpPr>
        <p:grpSpPr bwMode="auto">
          <a:xfrm>
            <a:off x="6732588" y="3284538"/>
            <a:ext cx="2411412" cy="1944687"/>
            <a:chOff x="4241" y="2749"/>
            <a:chExt cx="1519" cy="1225"/>
          </a:xfrm>
        </p:grpSpPr>
        <p:grpSp>
          <p:nvGrpSpPr>
            <p:cNvPr id="53306" name="Group 58"/>
            <p:cNvGrpSpPr>
              <a:grpSpLocks/>
            </p:cNvGrpSpPr>
            <p:nvPr/>
          </p:nvGrpSpPr>
          <p:grpSpPr bwMode="auto">
            <a:xfrm>
              <a:off x="4241" y="2749"/>
              <a:ext cx="1519" cy="1225"/>
              <a:chOff x="4241" y="2749"/>
              <a:chExt cx="1519" cy="1225"/>
            </a:xfrm>
          </p:grpSpPr>
          <p:grpSp>
            <p:nvGrpSpPr>
              <p:cNvPr id="53301" name="Group 53"/>
              <p:cNvGrpSpPr>
                <a:grpSpLocks noChangeAspect="1"/>
              </p:cNvGrpSpPr>
              <p:nvPr/>
            </p:nvGrpSpPr>
            <p:grpSpPr bwMode="auto">
              <a:xfrm>
                <a:off x="4241" y="2749"/>
                <a:ext cx="1225" cy="1225"/>
                <a:chOff x="4422" y="2432"/>
                <a:chExt cx="1141" cy="1134"/>
              </a:xfrm>
            </p:grpSpPr>
            <p:grpSp>
              <p:nvGrpSpPr>
                <p:cNvPr id="53296" name="Group 48"/>
                <p:cNvGrpSpPr>
                  <a:grpSpLocks noChangeAspect="1"/>
                </p:cNvGrpSpPr>
                <p:nvPr/>
              </p:nvGrpSpPr>
              <p:grpSpPr bwMode="auto">
                <a:xfrm>
                  <a:off x="4422" y="2432"/>
                  <a:ext cx="1134" cy="1134"/>
                  <a:chOff x="4422" y="2432"/>
                  <a:chExt cx="1134" cy="1134"/>
                </a:xfrm>
              </p:grpSpPr>
              <p:sp>
                <p:nvSpPr>
                  <p:cNvPr id="53284" name="Oval 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22" y="2432"/>
                    <a:ext cx="1134" cy="1134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3294" name="Line 4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422" y="3022"/>
                    <a:ext cx="113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3295" name="Line 4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012" y="2432"/>
                    <a:ext cx="0" cy="113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53297" name="Freeform 49"/>
                <p:cNvSpPr>
                  <a:spLocks noChangeAspect="1"/>
                </p:cNvSpPr>
                <p:nvPr/>
              </p:nvSpPr>
              <p:spPr bwMode="auto">
                <a:xfrm>
                  <a:off x="5009" y="2538"/>
                  <a:ext cx="307" cy="477"/>
                </a:xfrm>
                <a:custGeom>
                  <a:avLst/>
                  <a:gdLst>
                    <a:gd name="T0" fmla="*/ 0 w 307"/>
                    <a:gd name="T1" fmla="*/ 477 h 477"/>
                    <a:gd name="T2" fmla="*/ 307 w 307"/>
                    <a:gd name="T3" fmla="*/ 0 h 4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7" h="477">
                      <a:moveTo>
                        <a:pt x="0" y="477"/>
                      </a:moveTo>
                      <a:lnTo>
                        <a:pt x="307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299" name="Arc 51"/>
                <p:cNvSpPr>
                  <a:spLocks noChangeAspect="1"/>
                </p:cNvSpPr>
                <p:nvPr/>
              </p:nvSpPr>
              <p:spPr bwMode="auto">
                <a:xfrm>
                  <a:off x="4997" y="2539"/>
                  <a:ext cx="566" cy="470"/>
                </a:xfrm>
                <a:custGeom>
                  <a:avLst/>
                  <a:gdLst>
                    <a:gd name="G0" fmla="+- 0 0 0"/>
                    <a:gd name="G1" fmla="+- 17974 0 0"/>
                    <a:gd name="G2" fmla="+- 21600 0 0"/>
                    <a:gd name="T0" fmla="*/ 11979 w 21600"/>
                    <a:gd name="T1" fmla="*/ 0 h 17974"/>
                    <a:gd name="T2" fmla="*/ 21600 w 21600"/>
                    <a:gd name="T3" fmla="*/ 17974 h 17974"/>
                    <a:gd name="T4" fmla="*/ 0 w 21600"/>
                    <a:gd name="T5" fmla="*/ 17974 h 179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7974" fill="none" extrusionOk="0">
                      <a:moveTo>
                        <a:pt x="11978" y="0"/>
                      </a:moveTo>
                      <a:cubicBezTo>
                        <a:pt x="17989" y="4005"/>
                        <a:pt x="21600" y="10750"/>
                        <a:pt x="21600" y="17974"/>
                      </a:cubicBezTo>
                    </a:path>
                    <a:path w="21600" h="17974" stroke="0" extrusionOk="0">
                      <a:moveTo>
                        <a:pt x="11978" y="0"/>
                      </a:moveTo>
                      <a:cubicBezTo>
                        <a:pt x="17989" y="4005"/>
                        <a:pt x="21600" y="10750"/>
                        <a:pt x="21600" y="17974"/>
                      </a:cubicBezTo>
                      <a:lnTo>
                        <a:pt x="0" y="17974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3305" name="Group 57"/>
              <p:cNvGrpSpPr>
                <a:grpSpLocks/>
              </p:cNvGrpSpPr>
              <p:nvPr/>
            </p:nvGrpSpPr>
            <p:grpSpPr bwMode="auto">
              <a:xfrm>
                <a:off x="4939" y="2779"/>
                <a:ext cx="821" cy="881"/>
                <a:chOff x="4939" y="2779"/>
                <a:chExt cx="821" cy="881"/>
              </a:xfrm>
            </p:grpSpPr>
            <p:sp>
              <p:nvSpPr>
                <p:cNvPr id="53300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5297" y="2779"/>
                  <a:ext cx="463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nl-NL" altLang="nl-NL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 =r</a:t>
                  </a:r>
                </a:p>
              </p:txBody>
            </p:sp>
            <p:sp>
              <p:nvSpPr>
                <p:cNvPr id="53302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5057" y="3330"/>
                  <a:ext cx="317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nl-NL" altLang="nl-NL" sz="2800" dirty="0">
                      <a:latin typeface="+mj-lt"/>
                    </a:rPr>
                    <a:t>r</a:t>
                  </a:r>
                </a:p>
              </p:txBody>
            </p:sp>
            <p:sp>
              <p:nvSpPr>
                <p:cNvPr id="53304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939" y="3095"/>
                  <a:ext cx="318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nl-NL" altLang="nl-NL" sz="2800" b="1" dirty="0" smtClean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Symbol" pitchFamily="18" charset="2"/>
                      <a:sym typeface="Symbol"/>
                    </a:rPr>
                    <a:t></a:t>
                  </a:r>
                  <a:endParaRPr lang="nl-NL" altLang="nl-NL" sz="2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</p:grpSp>
        </p:grpSp>
        <p:sp>
          <p:nvSpPr>
            <p:cNvPr id="53303" name="Line 55"/>
            <p:cNvSpPr>
              <a:spLocks noChangeShapeType="1"/>
            </p:cNvSpPr>
            <p:nvPr/>
          </p:nvSpPr>
          <p:spPr bwMode="auto">
            <a:xfrm>
              <a:off x="4876" y="3385"/>
              <a:ext cx="58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2185050" y="4206523"/>
            <a:ext cx="15470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Symbol" pitchFamily="18" charset="2"/>
              </a:rPr>
              <a:t>p</a:t>
            </a:r>
            <a:r>
              <a:rPr lang="nl-NL" altLang="nl-NL" sz="3200" dirty="0" smtClean="0">
                <a:latin typeface="Arial"/>
                <a:cs typeface="Arial"/>
              </a:rPr>
              <a:t>r/r = </a:t>
            </a:r>
            <a:endParaRPr lang="nl-NL" altLang="nl-NL" sz="3200" dirty="0"/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-97168" y="3604338"/>
            <a:ext cx="67631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95250"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solidFill>
                  <a:srgbClr val="FF0000"/>
                </a:solidFill>
                <a:latin typeface="+mj-lt"/>
                <a:sym typeface="Symbol"/>
              </a:rPr>
              <a:t>s = </a:t>
            </a:r>
            <a:r>
              <a:rPr lang="nl-NL" altLang="nl-NL" sz="3200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</a:t>
            </a:r>
            <a:r>
              <a:rPr lang="nl-NL" altLang="nl-NL" sz="32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Symbol"/>
              </a:rPr>
              <a:t>r    </a:t>
            </a:r>
            <a:r>
              <a:rPr lang="nl-NL" altLang="nl-NL" sz="3200" dirty="0" smtClean="0">
                <a:solidFill>
                  <a:srgbClr val="FF0000"/>
                </a:solidFill>
                <a:latin typeface="+mj-lt"/>
                <a:sym typeface="Symbol"/>
              </a:rPr>
              <a:t> in rad </a:t>
            </a:r>
            <a:r>
              <a:rPr lang="nl-NL" altLang="nl-NL" sz="2400" dirty="0" smtClean="0">
                <a:solidFill>
                  <a:srgbClr val="FF0000"/>
                </a:solidFill>
                <a:latin typeface="+mj-lt"/>
                <a:sym typeface="Symbol"/>
              </a:rPr>
              <a:t>(</a:t>
            </a:r>
            <a:r>
              <a:rPr lang="nl-NL" altLang="nl-NL" sz="2400" dirty="0" err="1" smtClean="0">
                <a:solidFill>
                  <a:srgbClr val="FF0000"/>
                </a:solidFill>
                <a:latin typeface="+mj-lt"/>
                <a:sym typeface="Symbol"/>
              </a:rPr>
              <a:t>BINAS</a:t>
            </a:r>
            <a:r>
              <a:rPr lang="nl-NL" altLang="nl-NL" sz="2400" dirty="0" smtClean="0">
                <a:solidFill>
                  <a:srgbClr val="FF0000"/>
                </a:solidFill>
                <a:latin typeface="+mj-lt"/>
                <a:sym typeface="Symbol"/>
              </a:rPr>
              <a:t> Tabel 35A)</a:t>
            </a:r>
            <a:endParaRPr lang="nl-NL" altLang="nl-NL" sz="24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3372063" y="4206523"/>
            <a:ext cx="16319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>
                <a:latin typeface="Symbol" pitchFamily="18" charset="2"/>
              </a:rPr>
              <a:t>p</a:t>
            </a:r>
            <a:r>
              <a:rPr lang="nl-NL" altLang="nl-NL" sz="3200" dirty="0" smtClean="0">
                <a:latin typeface="Arial"/>
                <a:cs typeface="Arial"/>
              </a:rPr>
              <a:t> rad </a:t>
            </a:r>
            <a:endParaRPr lang="nl-NL" altLang="nl-NL" sz="3200" dirty="0"/>
          </a:p>
        </p:txBody>
      </p:sp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2075005" y="6156593"/>
            <a:ext cx="37384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/>
              <a:t>1 rad 180°/</a:t>
            </a:r>
            <a:r>
              <a:rPr lang="nl-NL" altLang="nl-NL" sz="3200" dirty="0" smtClean="0">
                <a:latin typeface="Symbol" pitchFamily="18" charset="2"/>
              </a:rPr>
              <a:t>p = 57,3°</a:t>
            </a:r>
            <a:endParaRPr lang="nl-NL" altLang="nl-NL" sz="3200" dirty="0"/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-97168" y="6156593"/>
            <a:ext cx="23975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95250"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Symbol" pitchFamily="18" charset="2"/>
              </a:rPr>
              <a:t>p </a:t>
            </a:r>
            <a:r>
              <a:rPr lang="nl-NL" altLang="nl-NL" sz="3200" dirty="0" smtClean="0"/>
              <a:t>= 180° →</a:t>
            </a:r>
            <a:endParaRPr lang="nl-NL" altLang="nl-NL" sz="3200" dirty="0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-97168" y="687938"/>
            <a:ext cx="22826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95250"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Zie figuur: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-97168" y="1797783"/>
            <a:ext cx="35206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95250"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straal is 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AutoShape 13"/>
          <p:cNvSpPr>
            <a:spLocks noChangeArrowheads="1"/>
          </p:cNvSpPr>
          <p:nvPr/>
        </p:nvSpPr>
        <p:spPr bwMode="auto">
          <a:xfrm>
            <a:off x="5867400" y="188640"/>
            <a:ext cx="3024188" cy="1987288"/>
          </a:xfrm>
          <a:prstGeom prst="wedgeRoundRectCallout">
            <a:avLst>
              <a:gd name="adj1" fmla="val -148917"/>
              <a:gd name="adj2" fmla="val 154868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 eenheid van </a:t>
            </a: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</a:t>
            </a: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is m/m, wel merkwaardig om dat radiaal te noemen!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61" name="AutoShape 13"/>
          <p:cNvSpPr>
            <a:spLocks noChangeArrowheads="1"/>
          </p:cNvSpPr>
          <p:nvPr/>
        </p:nvSpPr>
        <p:spPr bwMode="auto">
          <a:xfrm>
            <a:off x="5724525" y="5589588"/>
            <a:ext cx="3024188" cy="936625"/>
          </a:xfrm>
          <a:prstGeom prst="wedgeRoundRectCallout">
            <a:avLst>
              <a:gd name="adj1" fmla="val 22074"/>
              <a:gd name="adj2" fmla="val -20576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Als s = </a:t>
            </a: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 dan is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</a:t>
            </a: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1 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rad = 57,3</a:t>
            </a: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2843808" y="3002153"/>
            <a:ext cx="24390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95250"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½.2</a:t>
            </a:r>
            <a:r>
              <a:rPr lang="nl-NL" altLang="nl-NL" sz="3200" dirty="0" smtClean="0">
                <a:latin typeface="Symbol" panose="05050102010706020507" pitchFamily="18" charset="2"/>
                <a:cs typeface="Arial" panose="020B0604020202020204" pitchFamily="34" charset="0"/>
                <a:sym typeface="Symbol"/>
              </a:rPr>
              <a:t>p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 = </a:t>
            </a:r>
            <a:r>
              <a:rPr lang="nl-NL" altLang="nl-NL" sz="3200" dirty="0">
                <a:latin typeface="Symbol" panose="05050102010706020507" pitchFamily="18" charset="2"/>
                <a:cs typeface="Arial" panose="020B0604020202020204" pitchFamily="34" charset="0"/>
                <a:sym typeface="Symbol"/>
              </a:rPr>
              <a:t>p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Actieknop: Verder of Volgende 48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Tekstvak 52"/>
          <p:cNvSpPr txBox="1"/>
          <p:nvPr/>
        </p:nvSpPr>
        <p:spPr>
          <a:xfrm>
            <a:off x="-97167" y="687938"/>
            <a:ext cx="9493580" cy="621736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3600" dirty="0" smtClean="0"/>
              <a:t>Deze stof is vervallen voor vwo en voor havo</a:t>
            </a:r>
            <a:endParaRPr lang="nl-NL" dirty="0"/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747296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3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3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5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3282" grpId="0"/>
      <p:bldP spid="53250" grpId="0" autoUpdateAnimBg="0"/>
      <p:bldP spid="53251" grpId="0"/>
      <p:bldP spid="53267" grpId="0"/>
      <p:bldP spid="53268" grpId="0"/>
      <p:bldP spid="53269" grpId="0"/>
      <p:bldP spid="53270" grpId="0"/>
      <p:bldP spid="53272" grpId="0"/>
      <p:bldP spid="53273" grpId="0"/>
      <p:bldP spid="53276" grpId="0"/>
      <p:bldP spid="38" grpId="0"/>
      <p:bldP spid="39" grpId="0"/>
      <p:bldP spid="40" grpId="0"/>
      <p:bldP spid="41" grpId="0"/>
      <p:bldP spid="43" grpId="0"/>
      <p:bldP spid="45" grpId="0"/>
      <p:bldP spid="46" grpId="0"/>
      <p:bldP spid="48" grpId="0" animBg="1"/>
      <p:bldP spid="53261" grpId="0" animBg="1"/>
      <p:bldP spid="50" grpId="0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algn="l"/>
            <a:r>
              <a:rPr lang="en-US" altLang="nl-NL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Baansnelheid</a:t>
            </a:r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hoeksnelheid</a:t>
            </a:r>
            <a:r>
              <a:rPr lang="en-US" altLang="nl-N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altLang="nl-NL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vwo</a:t>
            </a:r>
            <a:r>
              <a:rPr lang="en-US" altLang="nl-N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nl-NL" altLang="nl-NL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-12087" y="639617"/>
            <a:ext cx="61518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Omlooptijd (T), frequentie (f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 en 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-36512" y="1171776"/>
            <a:ext cx="9080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Baansnelheid v = s/t  = cirkelomtrek/T→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-12086" y="2486871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Hoeksnelheid 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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(omega) is de doorlopen 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hoek </a:t>
            </a:r>
            <a:r>
              <a:rPr lang="nl-NL" altLang="nl-NL" sz="3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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(</a:t>
            </a:r>
            <a:r>
              <a:rPr lang="nl-NL" altLang="nl-NL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fi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) 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tijdseenheid: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198" y="4297935"/>
            <a:ext cx="8604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V.b.: Beschouw een punt op de evenaar.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1796226" y="6005513"/>
            <a:ext cx="32110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nl-NL" sz="3200" dirty="0" smtClean="0">
                <a:latin typeface="Arial"/>
                <a:cs typeface="Arial"/>
              </a:rPr>
              <a:t>π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/(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24.3600) =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-28128" y="5362255"/>
            <a:ext cx="28083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v = 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nl-NL" sz="3200" dirty="0" smtClean="0">
                <a:latin typeface="Arial"/>
                <a:cs typeface="Arial"/>
              </a:rPr>
              <a:t>π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r/T 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3711394" y="3576787"/>
            <a:ext cx="25917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in rad/s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-35496" y="4830095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i="1" dirty="0">
                <a:latin typeface="Arial" panose="020B0604020202020204" pitchFamily="34" charset="0"/>
                <a:cs typeface="Arial" panose="020B0604020202020204" pitchFamily="34" charset="0"/>
              </a:rPr>
              <a:t>Bereken zijn baansnelheid en zijn hoeksnelheid.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2084405" y="5382290"/>
            <a:ext cx="44436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nl-NL" sz="3200" dirty="0" smtClean="0">
                <a:latin typeface="Arial"/>
                <a:cs typeface="Arial"/>
              </a:rPr>
              <a:t>π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.6,4.10</a:t>
            </a:r>
            <a:r>
              <a:rPr lang="nl-NL" altLang="nl-NL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/(24.3600) =</a:t>
            </a:r>
          </a:p>
        </p:txBody>
      </p:sp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6270177" y="5373688"/>
            <a:ext cx="2478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4,6.10</a:t>
            </a:r>
            <a:r>
              <a:rPr lang="nl-NL" altLang="nl-NL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4678486" y="6019800"/>
            <a:ext cx="47180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7,3.10</a:t>
            </a:r>
            <a:r>
              <a:rPr lang="nl-NL" altLang="nl-NL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rad/s</a:t>
            </a:r>
          </a:p>
        </p:txBody>
      </p:sp>
      <p:sp>
        <p:nvSpPr>
          <p:cNvPr id="55317" name="AutoShape 21"/>
          <p:cNvSpPr>
            <a:spLocks noChangeArrowheads="1"/>
          </p:cNvSpPr>
          <p:nvPr/>
        </p:nvSpPr>
        <p:spPr bwMode="auto">
          <a:xfrm>
            <a:off x="5581526" y="4652293"/>
            <a:ext cx="3382962" cy="1296987"/>
          </a:xfrm>
          <a:prstGeom prst="wedgeRoundRectCallout">
            <a:avLst>
              <a:gd name="adj1" fmla="val -105128"/>
              <a:gd name="adj2" fmla="val -104105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Bij één rondje is de 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hoek </a:t>
            </a: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nl-NL" sz="2400" dirty="0" smtClean="0">
                <a:latin typeface="Arial"/>
                <a:cs typeface="Arial"/>
              </a:rPr>
              <a:t>π</a:t>
            </a: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rad,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 de 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tijd is T</a:t>
            </a:r>
          </a:p>
        </p:txBody>
      </p:sp>
      <p:sp>
        <p:nvSpPr>
          <p:cNvPr id="55316" name="AutoShape 20"/>
          <p:cNvSpPr>
            <a:spLocks noChangeArrowheads="1"/>
          </p:cNvSpPr>
          <p:nvPr/>
        </p:nvSpPr>
        <p:spPr bwMode="auto">
          <a:xfrm>
            <a:off x="6105379" y="1943791"/>
            <a:ext cx="2924708" cy="510778"/>
          </a:xfrm>
          <a:prstGeom prst="wedgeRoundRectCallout">
            <a:avLst>
              <a:gd name="adj1" fmla="val -45791"/>
              <a:gd name="adj2" fmla="val 76908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latin typeface="Comic Sans MS" pitchFamily="66" charset="0"/>
              </a:rPr>
              <a:t>Dat </a:t>
            </a:r>
            <a:r>
              <a:rPr lang="nl-NL" altLang="nl-NL" sz="2400" dirty="0" smtClean="0">
                <a:latin typeface="Comic Sans MS" pitchFamily="66" charset="0"/>
              </a:rPr>
              <a:t>is </a:t>
            </a:r>
            <a:r>
              <a:rPr lang="nl-NL" altLang="nl-NL" sz="2400" dirty="0">
                <a:latin typeface="Comic Sans MS" pitchFamily="66" charset="0"/>
              </a:rPr>
              <a:t>360°/24h</a:t>
            </a:r>
          </a:p>
        </p:txBody>
      </p:sp>
      <p:pic>
        <p:nvPicPr>
          <p:cNvPr id="1026" name="Picture 2" descr="https://media0.giphy.com/media/mf8UbIDew7e8g/giphy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573" y="93586"/>
            <a:ext cx="1686144" cy="144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/>
              <p:cNvSpPr txBox="1"/>
              <p:nvPr/>
            </p:nvSpPr>
            <p:spPr>
              <a:xfrm>
                <a:off x="63417" y="1703936"/>
                <a:ext cx="1843171" cy="835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2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 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nl-NL" sz="4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nl-NL" sz="44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nl-NL" sz="4400" b="0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nl-NL" sz="4400" b="0" i="0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πr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nl-NL" sz="4400" b="0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T</m:t>
                            </m:r>
                          </m:den>
                        </m:f>
                      </m:e>
                    </m:box>
                  </m:oMath>
                </a14:m>
                <a:endParaRPr lang="nl-NL" sz="4400" dirty="0"/>
              </a:p>
            </p:txBody>
          </p:sp>
        </mc:Choice>
        <mc:Fallback xmlns="">
          <p:sp>
            <p:nvSpPr>
              <p:cNvPr id="8" name="Tekstvak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17" y="1703936"/>
                <a:ext cx="1843171" cy="835550"/>
              </a:xfrm>
              <a:prstGeom prst="rect">
                <a:avLst/>
              </a:prstGeom>
              <a:blipFill rotWithShape="1">
                <a:blip r:embed="rId3"/>
                <a:stretch>
                  <a:fillRect l="-8251" b="-948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kstvak 41"/>
              <p:cNvSpPr txBox="1"/>
              <p:nvPr/>
            </p:nvSpPr>
            <p:spPr>
              <a:xfrm>
                <a:off x="2205679" y="3449463"/>
                <a:ext cx="1635995" cy="835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3200" i="0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nl-NL" sz="32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nl-NL" sz="4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nl-NL" sz="44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nl-NL" sz="4400" b="0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nl-NL" sz="4400" b="0" i="0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π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nl-NL" sz="4400" b="0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T</m:t>
                            </m:r>
                          </m:den>
                        </m:f>
                      </m:e>
                    </m:box>
                  </m:oMath>
                </a14:m>
                <a:endParaRPr lang="nl-NL" sz="4400" dirty="0"/>
              </a:p>
            </p:txBody>
          </p:sp>
        </mc:Choice>
        <mc:Fallback xmlns="">
          <p:sp>
            <p:nvSpPr>
              <p:cNvPr id="42" name="Tekstvak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5679" y="3449463"/>
                <a:ext cx="1635995" cy="835550"/>
              </a:xfrm>
              <a:prstGeom prst="rect">
                <a:avLst/>
              </a:prstGeom>
              <a:blipFill rotWithShape="1">
                <a:blip r:embed="rId4"/>
                <a:stretch>
                  <a:fillRect b="-948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kstvak 43"/>
              <p:cNvSpPr txBox="1"/>
              <p:nvPr/>
            </p:nvSpPr>
            <p:spPr>
              <a:xfrm>
                <a:off x="98268" y="3511474"/>
                <a:ext cx="1952782" cy="839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3200" i="0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nl-NL" sz="3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nl-NL" sz="4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nl-NL" sz="4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4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nl-NL" sz="4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t</m:t>
                            </m:r>
                          </m:den>
                        </m:f>
                      </m:e>
                    </m:box>
                  </m:oMath>
                </a14:m>
                <a:r>
                  <a:rPr lang="nl-NL" sz="4400" dirty="0" smtClean="0">
                    <a:solidFill>
                      <a:schemeClr val="tx1"/>
                    </a:solidFill>
                  </a:rPr>
                  <a:t> </a:t>
                </a:r>
                <a:r>
                  <a:rPr lang="nl-NL" sz="4400" dirty="0" smtClean="0"/>
                  <a:t>→</a:t>
                </a:r>
                <a:endParaRPr lang="nl-NL" sz="4400" dirty="0"/>
              </a:p>
            </p:txBody>
          </p:sp>
        </mc:Choice>
        <mc:Fallback xmlns="">
          <p:sp>
            <p:nvSpPr>
              <p:cNvPr id="44" name="Tekstvak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8" y="3511474"/>
                <a:ext cx="1952782" cy="839076"/>
              </a:xfrm>
              <a:prstGeom prst="rect">
                <a:avLst/>
              </a:prstGeom>
              <a:blipFill rotWithShape="1">
                <a:blip r:embed="rId5"/>
                <a:stretch>
                  <a:fillRect t="-14493" r="-12188" b="-2536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kstvak 44"/>
              <p:cNvSpPr txBox="1"/>
              <p:nvPr/>
            </p:nvSpPr>
            <p:spPr>
              <a:xfrm>
                <a:off x="-37396" y="5894412"/>
                <a:ext cx="2088446" cy="835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3200" i="0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nl-NL" sz="32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nl-NL" sz="4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nl-NL" sz="44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nl-NL" sz="4400" b="0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nl-NL" sz="4400" b="0" i="0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π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nl-NL" sz="4400" b="0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T</m:t>
                            </m:r>
                          </m:den>
                        </m:f>
                        <m:r>
                          <a:rPr lang="nl-NL" sz="44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=</m:t>
                        </m:r>
                      </m:e>
                    </m:box>
                  </m:oMath>
                </a14:m>
                <a:endParaRPr lang="nl-NL" sz="4400" dirty="0"/>
              </a:p>
            </p:txBody>
          </p:sp>
        </mc:Choice>
        <mc:Fallback xmlns="">
          <p:sp>
            <p:nvSpPr>
              <p:cNvPr id="45" name="Tekstvak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396" y="5894412"/>
                <a:ext cx="2088446" cy="835550"/>
              </a:xfrm>
              <a:prstGeom prst="rect">
                <a:avLst/>
              </a:prstGeom>
              <a:blipFill rotWithShape="1">
                <a:blip r:embed="rId6"/>
                <a:stretch>
                  <a:fillRect b="-948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kstvak 45"/>
              <p:cNvSpPr txBox="1"/>
              <p:nvPr/>
            </p:nvSpPr>
            <p:spPr>
              <a:xfrm>
                <a:off x="5867673" y="498463"/>
                <a:ext cx="1224607" cy="835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3200" b="0" i="0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f</m:t>
                    </m:r>
                  </m:oMath>
                </a14:m>
                <a:r>
                  <a:rPr lang="nl-NL" sz="32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nl-NL" sz="4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nl-NL" sz="44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nl-NL" sz="4400" b="0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nl-NL" sz="4400" b="0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T</m:t>
                            </m:r>
                          </m:den>
                        </m:f>
                      </m:e>
                    </m:box>
                  </m:oMath>
                </a14:m>
                <a:endParaRPr lang="nl-NL" sz="4400" dirty="0"/>
              </a:p>
            </p:txBody>
          </p:sp>
        </mc:Choice>
        <mc:Fallback xmlns="">
          <p:sp>
            <p:nvSpPr>
              <p:cNvPr id="46" name="Tekstvak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673" y="498463"/>
                <a:ext cx="1224607" cy="835550"/>
              </a:xfrm>
              <a:prstGeom prst="rect">
                <a:avLst/>
              </a:prstGeom>
              <a:blipFill rotWithShape="1">
                <a:blip r:embed="rId7"/>
                <a:stretch>
                  <a:fillRect b="-948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324" name="AutoShape 28"/>
          <p:cNvSpPr>
            <a:spLocks noChangeArrowheads="1"/>
          </p:cNvSpPr>
          <p:nvPr/>
        </p:nvSpPr>
        <p:spPr bwMode="auto">
          <a:xfrm>
            <a:off x="98268" y="5404825"/>
            <a:ext cx="4427537" cy="1328023"/>
          </a:xfrm>
          <a:prstGeom prst="wedgeRoundRectCallout">
            <a:avLst>
              <a:gd name="adj1" fmla="val -19680"/>
              <a:gd name="adj2" fmla="val 49317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latin typeface="Comic Sans MS" pitchFamily="66" charset="0"/>
              </a:rPr>
              <a:t>Wat weet je van de baan- en hoeksnelheid van een punt in Nederland?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322" name="AutoShape 26"/>
              <p:cNvSpPr>
                <a:spLocks noChangeArrowheads="1"/>
              </p:cNvSpPr>
              <p:nvPr/>
            </p:nvSpPr>
            <p:spPr bwMode="auto">
              <a:xfrm>
                <a:off x="5491832" y="639617"/>
                <a:ext cx="3419475" cy="5307866"/>
              </a:xfrm>
              <a:prstGeom prst="wedgeRoundRectCallout">
                <a:avLst>
                  <a:gd name="adj1" fmla="val -48212"/>
                  <a:gd name="adj2" fmla="val -11014"/>
                  <a:gd name="adj3" fmla="val 16667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nl-NL" sz="2400" dirty="0">
                    <a:latin typeface="Comic Sans MS" pitchFamily="66" charset="0"/>
                  </a:rPr>
                  <a:t>Wat weet je van de baan- en hoeksnelheid van een punt in Nederland?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nl-NL" sz="2400" dirty="0" smtClean="0">
                    <a:latin typeface="Comic Sans MS" pitchFamily="66" charset="0"/>
                  </a:rPr>
                  <a:t>•T </a:t>
                </a:r>
                <a:r>
                  <a:rPr lang="nl-NL" altLang="nl-NL" sz="2400" dirty="0">
                    <a:latin typeface="Comic Sans MS" pitchFamily="66" charset="0"/>
                  </a:rPr>
                  <a:t>is voor elk </a:t>
                </a:r>
                <a:r>
                  <a:rPr lang="nl-NL" altLang="nl-NL" sz="2400" dirty="0" smtClean="0">
                    <a:latin typeface="Comic Sans MS" pitchFamily="66" charset="0"/>
                  </a:rPr>
                  <a:t>24 h </a:t>
                </a:r>
                <a:endParaRPr lang="nl-NL" altLang="nl-NL" sz="2400" dirty="0">
                  <a:latin typeface="Comic Sans MS" pitchFamily="66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nl-NL" sz="2400" dirty="0" smtClean="0">
                    <a:latin typeface="Comic Sans MS" pitchFamily="66" charset="0"/>
                  </a:rPr>
                  <a:t>dus v </a:t>
                </a:r>
                <a:r>
                  <a:rPr lang="nl-NL" altLang="nl-NL" sz="2400" dirty="0">
                    <a:latin typeface="Comic Sans MS" pitchFamily="66" charset="0"/>
                  </a:rPr>
                  <a:t>is het grootst voor het punt dat het verste van het draaipunt </a:t>
                </a:r>
                <a:r>
                  <a:rPr lang="nl-NL" altLang="nl-NL" sz="2400" dirty="0" smtClean="0">
                    <a:latin typeface="Comic Sans MS" pitchFamily="66" charset="0"/>
                  </a:rPr>
                  <a:t>ligt.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nl-NL" sz="2400" dirty="0" smtClean="0">
                    <a:latin typeface="Comic Sans MS" pitchFamily="66" charset="0"/>
                  </a:rPr>
                  <a:t>•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altLang="nl-NL" sz="3200" i="0" smtClean="0">
                        <a:latin typeface="Cambria Math"/>
                        <a:ea typeface="Cambria Math"/>
                      </a:rPr>
                      <m:t>ω</m:t>
                    </m:r>
                  </m:oMath>
                </a14:m>
                <a:r>
                  <a:rPr lang="nl-NL" altLang="nl-NL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nl-NL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is voor elk punt even groot, n.l.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altLang="nl-NL" sz="2400" i="0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π</m:t>
                    </m:r>
                  </m:oMath>
                </a14:m>
                <a:r>
                  <a:rPr lang="nl-NL" altLang="nl-NL" sz="2400" dirty="0" smtClean="0">
                    <a:latin typeface="Comic Sans MS" pitchFamily="66" charset="0"/>
                  </a:rPr>
                  <a:t>/24h.</a:t>
                </a:r>
                <a:endParaRPr lang="nl-NL" altLang="nl-NL" sz="2400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5322" name="AutoShap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1832" y="639617"/>
                <a:ext cx="3419475" cy="5307866"/>
              </a:xfrm>
              <a:prstGeom prst="wedgeRoundRectCallout">
                <a:avLst>
                  <a:gd name="adj1" fmla="val -48212"/>
                  <a:gd name="adj2" fmla="val -11014"/>
                  <a:gd name="adj3" fmla="val 16667"/>
                </a:avLst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ctieknop: Verder of Volgende 28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kstvak 27"/>
          <p:cNvSpPr txBox="1"/>
          <p:nvPr/>
        </p:nvSpPr>
        <p:spPr>
          <a:xfrm>
            <a:off x="-195386" y="687938"/>
            <a:ext cx="9493580" cy="621736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3600" dirty="0" smtClean="0"/>
              <a:t>Deze stof is vervallen voor vwo en voor havo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4066673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55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5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utoUpdateAnimBg="0"/>
      <p:bldP spid="55299" grpId="0"/>
      <p:bldP spid="55301" grpId="0"/>
      <p:bldP spid="55303" grpId="0"/>
      <p:bldP spid="55304" grpId="0"/>
      <p:bldP spid="55306" grpId="0"/>
      <p:bldP spid="55307" grpId="0"/>
      <p:bldP spid="55310" grpId="0"/>
      <p:bldP spid="55311" grpId="0"/>
      <p:bldP spid="55312" grpId="0"/>
      <p:bldP spid="55313" grpId="0"/>
      <p:bldP spid="55315" grpId="0"/>
      <p:bldP spid="55317" grpId="0" animBg="1"/>
      <p:bldP spid="55316" grpId="0" animBg="1"/>
      <p:bldP spid="8" grpId="0"/>
      <p:bldP spid="42" grpId="0"/>
      <p:bldP spid="44" grpId="0"/>
      <p:bldP spid="45" grpId="0"/>
      <p:bldP spid="46" grpId="0"/>
      <p:bldP spid="55324" grpId="0" animBg="1"/>
      <p:bldP spid="55322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-26321" y="635007"/>
            <a:ext cx="8604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Beschouw 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een punt op de 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evenaar</a:t>
            </a:r>
            <a:r>
              <a:rPr lang="nl-NL" alt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-26321" y="125523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i="1" dirty="0">
                <a:latin typeface="Arial" panose="020B0604020202020204" pitchFamily="34" charset="0"/>
                <a:cs typeface="Arial" panose="020B0604020202020204" pitchFamily="34" charset="0"/>
              </a:rPr>
              <a:t>Bereken zijn </a:t>
            </a:r>
            <a:r>
              <a:rPr lang="nl-NL" altLang="nl-NL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baansnelheid in m/s.</a:t>
            </a:r>
            <a:endParaRPr lang="nl-NL" altLang="nl-NL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579901" y="4556651"/>
            <a:ext cx="50083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+mj-lt"/>
              </a:rPr>
              <a:t>= 2</a:t>
            </a:r>
            <a:r>
              <a:rPr lang="el-GR" altLang="nl-NL" sz="3200" dirty="0" smtClean="0">
                <a:latin typeface="Arial"/>
                <a:cs typeface="Arial"/>
              </a:rPr>
              <a:t> </a:t>
            </a:r>
            <a:r>
              <a:rPr lang="el-GR" altLang="nl-NL" sz="3200" dirty="0">
                <a:latin typeface="Arial"/>
                <a:cs typeface="Arial"/>
              </a:rPr>
              <a:t>π</a:t>
            </a:r>
            <a:r>
              <a:rPr lang="nl-NL" altLang="nl-NL" sz="3200" dirty="0" smtClean="0">
                <a:latin typeface="+mj-lt"/>
              </a:rPr>
              <a:t>.6,4.10</a:t>
            </a:r>
            <a:r>
              <a:rPr lang="nl-NL" altLang="nl-NL" sz="3200" baseline="30000" dirty="0" smtClean="0">
                <a:latin typeface="+mj-lt"/>
              </a:rPr>
              <a:t>6</a:t>
            </a:r>
            <a:r>
              <a:rPr lang="nl-NL" altLang="nl-NL" sz="3200" dirty="0">
                <a:latin typeface="+mj-lt"/>
              </a:rPr>
              <a:t>/(24.3600) </a:t>
            </a:r>
            <a:r>
              <a:rPr lang="nl-NL" altLang="nl-NL" sz="3200" dirty="0" smtClean="0">
                <a:latin typeface="+mj-lt"/>
              </a:rPr>
              <a:t>=</a:t>
            </a:r>
            <a:endParaRPr lang="nl-NL" altLang="nl-NL" sz="3200" dirty="0">
              <a:latin typeface="+mj-lt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586870" y="5157192"/>
            <a:ext cx="46570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= 465 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= 4,6.10</a:t>
            </a:r>
            <a:r>
              <a:rPr lang="nl-NL" altLang="nl-NL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algn="l"/>
            <a:r>
              <a:rPr lang="en-US" altLang="nl-NL" sz="3200" dirty="0" err="1" smtClean="0">
                <a:solidFill>
                  <a:srgbClr val="FF0000"/>
                </a:solidFill>
              </a:rPr>
              <a:t>Een</a:t>
            </a:r>
            <a:r>
              <a:rPr lang="en-US" altLang="nl-NL" sz="3200" dirty="0" smtClean="0">
                <a:solidFill>
                  <a:srgbClr val="FF0000"/>
                </a:solidFill>
              </a:rPr>
              <a:t> </a:t>
            </a:r>
            <a:r>
              <a:rPr lang="en-US" altLang="nl-NL" sz="3200" dirty="0" err="1" smtClean="0">
                <a:solidFill>
                  <a:srgbClr val="FF0000"/>
                </a:solidFill>
              </a:rPr>
              <a:t>voorbeeld</a:t>
            </a:r>
            <a:r>
              <a:rPr lang="en-US" altLang="nl-NL" sz="3200" dirty="0" smtClean="0">
                <a:solidFill>
                  <a:srgbClr val="FF0000"/>
                </a:solidFill>
              </a:rPr>
              <a:t>.</a:t>
            </a:r>
            <a:endParaRPr lang="nl-NL" altLang="nl-NL" sz="3200" dirty="0">
              <a:solidFill>
                <a:srgbClr val="FF000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-36512" y="1875469"/>
            <a:ext cx="203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 smtClean="0">
                <a:latin typeface="+mj-lt"/>
              </a:rPr>
              <a:t>Geg</a:t>
            </a:r>
            <a:r>
              <a:rPr lang="nl-NL" sz="3200" dirty="0" smtClean="0">
                <a:latin typeface="+mj-lt"/>
              </a:rPr>
              <a:t>: T =</a:t>
            </a:r>
            <a:endParaRPr lang="nl-NL" sz="3200" dirty="0">
              <a:latin typeface="+mj-lt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619672" y="2484185"/>
            <a:ext cx="24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6,4.10</a:t>
            </a:r>
            <a:r>
              <a:rPr lang="nl-NL" altLang="nl-NL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nl-NL" dirty="0" smtClean="0"/>
              <a:t>  </a:t>
            </a:r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1633316" y="1875468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latin typeface="+mj-lt"/>
              </a:rPr>
              <a:t>24 h</a:t>
            </a:r>
            <a:endParaRPr lang="nl-NL" sz="3200" dirty="0">
              <a:latin typeface="+mj-lt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971600" y="2475743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latin typeface="+mj-lt"/>
              </a:rPr>
              <a:t>r =</a:t>
            </a:r>
            <a:endParaRPr lang="nl-NL" sz="3200" dirty="0">
              <a:latin typeface="+mj-lt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-19578" y="3233656"/>
            <a:ext cx="1495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Gevr.: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1313638" y="3212976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nl-NL" dirty="0"/>
          </a:p>
        </p:txBody>
      </p:sp>
      <p:sp>
        <p:nvSpPr>
          <p:cNvPr id="16" name="Tekstvak 15"/>
          <p:cNvSpPr txBox="1"/>
          <p:nvPr/>
        </p:nvSpPr>
        <p:spPr>
          <a:xfrm>
            <a:off x="-36512" y="3852337"/>
            <a:ext cx="24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Opl.:</a:t>
            </a:r>
            <a:endParaRPr lang="nl-NL" dirty="0"/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475656" y="5796553"/>
            <a:ext cx="34181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(= 1,7.10</a:t>
            </a:r>
            <a:r>
              <a:rPr lang="nl-NL" altLang="nl-NL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km/h!)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-36512" y="4544968"/>
            <a:ext cx="20123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nl-NL" altLang="nl-N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nl-NL" altLang="nl-NL" sz="3200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kstvak 18"/>
              <p:cNvSpPr txBox="1"/>
              <p:nvPr/>
            </p:nvSpPr>
            <p:spPr>
              <a:xfrm>
                <a:off x="362842" y="4293096"/>
                <a:ext cx="1578194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nl-NL" sz="32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sz="32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π</m:t>
                          </m:r>
                          <m:r>
                            <m:rPr>
                              <m:sty m:val="p"/>
                            </m:rPr>
                            <a:rPr lang="nl-NL" sz="32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sz="32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T</m:t>
                          </m:r>
                        </m:den>
                      </m:f>
                    </m:oMath>
                  </m:oMathPara>
                </a14:m>
                <a:endParaRPr lang="nl-NL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kstvak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42" y="4293096"/>
                <a:ext cx="1578194" cy="101431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ep 23"/>
          <p:cNvGrpSpPr/>
          <p:nvPr/>
        </p:nvGrpSpPr>
        <p:grpSpPr>
          <a:xfrm>
            <a:off x="3526971" y="1926769"/>
            <a:ext cx="2845229" cy="1159328"/>
            <a:chOff x="3526971" y="2024743"/>
            <a:chExt cx="2845229" cy="1159328"/>
          </a:xfrm>
        </p:grpSpPr>
        <p:sp>
          <p:nvSpPr>
            <p:cNvPr id="21" name="Tekstvak 20"/>
            <p:cNvSpPr txBox="1"/>
            <p:nvPr/>
          </p:nvSpPr>
          <p:spPr>
            <a:xfrm>
              <a:off x="3959932" y="2208675"/>
              <a:ext cx="24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altLang="nl-NL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Zie BINAS</a:t>
              </a:r>
              <a:endParaRPr lang="nl-NL" dirty="0"/>
            </a:p>
          </p:txBody>
        </p:sp>
        <p:sp>
          <p:nvSpPr>
            <p:cNvPr id="23" name="Vrije vorm 22"/>
            <p:cNvSpPr/>
            <p:nvPr/>
          </p:nvSpPr>
          <p:spPr>
            <a:xfrm>
              <a:off x="3526971" y="2024743"/>
              <a:ext cx="326572" cy="1159328"/>
            </a:xfrm>
            <a:custGeom>
              <a:avLst/>
              <a:gdLst>
                <a:gd name="connsiteX0" fmla="*/ 0 w 326572"/>
                <a:gd name="connsiteY0" fmla="*/ 0 h 1159328"/>
                <a:gd name="connsiteX1" fmla="*/ 310243 w 326572"/>
                <a:gd name="connsiteY1" fmla="*/ 0 h 1159328"/>
                <a:gd name="connsiteX2" fmla="*/ 326572 w 326572"/>
                <a:gd name="connsiteY2" fmla="*/ 1159328 h 1159328"/>
                <a:gd name="connsiteX3" fmla="*/ 48986 w 326572"/>
                <a:gd name="connsiteY3" fmla="*/ 1159328 h 115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572" h="1159328">
                  <a:moveTo>
                    <a:pt x="0" y="0"/>
                  </a:moveTo>
                  <a:lnTo>
                    <a:pt x="310243" y="0"/>
                  </a:lnTo>
                  <a:lnTo>
                    <a:pt x="326572" y="1159328"/>
                  </a:lnTo>
                  <a:lnTo>
                    <a:pt x="48986" y="1159328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5868143" y="2939460"/>
            <a:ext cx="3249535" cy="2677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+mj-lt"/>
              </a:rPr>
              <a:t>Raketten worden daarom bij voorkeur nabij de evenaar in oostelijke richting gelanceerd. (Dus met de draairichting van de aarde mee).</a:t>
            </a:r>
            <a:endParaRPr lang="nl-NL" sz="2400" dirty="0">
              <a:latin typeface="+mj-lt"/>
            </a:endParaRPr>
          </a:p>
        </p:txBody>
      </p:sp>
      <p:sp>
        <p:nvSpPr>
          <p:cNvPr id="22" name="Actieknop: Verder of Volgende 21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1140796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 autoUpdateAnimBg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1" name="Rectangle 1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l"/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altLang="nl-NL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invloed</a:t>
            </a:r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altLang="nl-NL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kracht</a:t>
            </a:r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 de </a:t>
            </a:r>
            <a:r>
              <a:rPr lang="en-US" altLang="nl-NL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snelheid</a:t>
            </a:r>
            <a:r>
              <a:rPr lang="en-US" altLang="nl-N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ep 5"/>
          <p:cNvGrpSpPr/>
          <p:nvPr/>
        </p:nvGrpSpPr>
        <p:grpSpPr>
          <a:xfrm>
            <a:off x="4139952" y="525487"/>
            <a:ext cx="4144963" cy="1103313"/>
            <a:chOff x="4139952" y="525487"/>
            <a:chExt cx="4144963" cy="1103313"/>
          </a:xfrm>
        </p:grpSpPr>
        <p:sp>
          <p:nvSpPr>
            <p:cNvPr id="39952" name="Freeform 16"/>
            <p:cNvSpPr>
              <a:spLocks/>
            </p:cNvSpPr>
            <p:nvPr/>
          </p:nvSpPr>
          <p:spPr bwMode="auto">
            <a:xfrm>
              <a:off x="4686052" y="1090636"/>
              <a:ext cx="3598863" cy="36513"/>
            </a:xfrm>
            <a:custGeom>
              <a:avLst/>
              <a:gdLst>
                <a:gd name="T0" fmla="*/ 0 w 2267"/>
                <a:gd name="T1" fmla="*/ 0 h 23"/>
                <a:gd name="T2" fmla="*/ 2267 w 2267"/>
                <a:gd name="T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67" h="23">
                  <a:moveTo>
                    <a:pt x="0" y="0"/>
                  </a:moveTo>
                  <a:lnTo>
                    <a:pt x="2267" y="23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grpSp>
          <p:nvGrpSpPr>
            <p:cNvPr id="39961" name="Group 25"/>
            <p:cNvGrpSpPr>
              <a:grpSpLocks/>
            </p:cNvGrpSpPr>
            <p:nvPr/>
          </p:nvGrpSpPr>
          <p:grpSpPr bwMode="auto">
            <a:xfrm>
              <a:off x="4139952" y="525487"/>
              <a:ext cx="2087563" cy="1103313"/>
              <a:chOff x="2472" y="799"/>
              <a:chExt cx="1315" cy="695"/>
            </a:xfrm>
          </p:grpSpPr>
          <p:sp>
            <p:nvSpPr>
              <p:cNvPr id="39953" name="Rectangle 17"/>
              <p:cNvSpPr>
                <a:spLocks noChangeArrowheads="1"/>
              </p:cNvSpPr>
              <p:nvPr/>
            </p:nvSpPr>
            <p:spPr bwMode="auto">
              <a:xfrm>
                <a:off x="2472" y="1062"/>
                <a:ext cx="363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9959" name="Group 23"/>
              <p:cNvGrpSpPr>
                <a:grpSpLocks/>
              </p:cNvGrpSpPr>
              <p:nvPr/>
            </p:nvGrpSpPr>
            <p:grpSpPr bwMode="auto">
              <a:xfrm>
                <a:off x="2835" y="1126"/>
                <a:ext cx="725" cy="368"/>
                <a:chOff x="2835" y="1126"/>
                <a:chExt cx="725" cy="368"/>
              </a:xfrm>
            </p:grpSpPr>
            <p:sp>
              <p:nvSpPr>
                <p:cNvPr id="39954" name="Line 18"/>
                <p:cNvSpPr>
                  <a:spLocks noChangeShapeType="1"/>
                </p:cNvSpPr>
                <p:nvPr/>
              </p:nvSpPr>
              <p:spPr bwMode="auto">
                <a:xfrm>
                  <a:off x="2835" y="1162"/>
                  <a:ext cx="725" cy="0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5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016" y="1126"/>
                  <a:ext cx="318" cy="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nl-NL" altLang="nl-NL" sz="3200" dirty="0">
                      <a:solidFill>
                        <a:schemeClr val="accent2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</a:p>
              </p:txBody>
            </p:sp>
          </p:grpSp>
          <p:grpSp>
            <p:nvGrpSpPr>
              <p:cNvPr id="39958" name="Group 22"/>
              <p:cNvGrpSpPr>
                <a:grpSpLocks/>
              </p:cNvGrpSpPr>
              <p:nvPr/>
            </p:nvGrpSpPr>
            <p:grpSpPr bwMode="auto">
              <a:xfrm>
                <a:off x="2835" y="799"/>
                <a:ext cx="952" cy="368"/>
                <a:chOff x="2835" y="799"/>
                <a:chExt cx="952" cy="368"/>
              </a:xfrm>
            </p:grpSpPr>
            <p:sp>
              <p:nvSpPr>
                <p:cNvPr id="39955" name="Line 19"/>
                <p:cNvSpPr>
                  <a:spLocks noChangeShapeType="1"/>
                </p:cNvSpPr>
                <p:nvPr/>
              </p:nvSpPr>
              <p:spPr bwMode="auto">
                <a:xfrm>
                  <a:off x="2835" y="1117"/>
                  <a:ext cx="952" cy="0"/>
                </a:xfrm>
                <a:prstGeom prst="line">
                  <a:avLst/>
                </a:prstGeom>
                <a:noFill/>
                <a:ln w="5715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5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379" y="799"/>
                  <a:ext cx="318" cy="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nl-NL" altLang="nl-NL" sz="3200" dirty="0">
                      <a:solidFill>
                        <a:srgbClr val="FF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</a:t>
                  </a:r>
                </a:p>
              </p:txBody>
            </p:sp>
          </p:grpSp>
        </p:grpSp>
      </p:grpSp>
      <p:sp>
        <p:nvSpPr>
          <p:cNvPr id="39962" name="Text Box 26"/>
          <p:cNvSpPr txBox="1">
            <a:spLocks noChangeArrowheads="1"/>
          </p:cNvSpPr>
          <p:nvPr/>
        </p:nvSpPr>
        <p:spPr bwMode="auto">
          <a:xfrm>
            <a:off x="0" y="1476944"/>
            <a:ext cx="87487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v neemt toe, de richting van v blijft hetzelfde</a:t>
            </a:r>
          </a:p>
        </p:txBody>
      </p:sp>
      <p:grpSp>
        <p:nvGrpSpPr>
          <p:cNvPr id="7" name="Groep 6"/>
          <p:cNvGrpSpPr/>
          <p:nvPr/>
        </p:nvGrpSpPr>
        <p:grpSpPr>
          <a:xfrm>
            <a:off x="2627784" y="2253108"/>
            <a:ext cx="5656263" cy="1031876"/>
            <a:chOff x="2627784" y="2253108"/>
            <a:chExt cx="5656263" cy="1031876"/>
          </a:xfrm>
        </p:grpSpPr>
        <p:sp>
          <p:nvSpPr>
            <p:cNvPr id="39963" name="Freeform 27"/>
            <p:cNvSpPr>
              <a:spLocks/>
            </p:cNvSpPr>
            <p:nvPr/>
          </p:nvSpPr>
          <p:spPr bwMode="auto">
            <a:xfrm>
              <a:off x="4440709" y="2746820"/>
              <a:ext cx="3843338" cy="3175"/>
            </a:xfrm>
            <a:custGeom>
              <a:avLst/>
              <a:gdLst>
                <a:gd name="T0" fmla="*/ 0 w 2421"/>
                <a:gd name="T1" fmla="*/ 0 h 2"/>
                <a:gd name="T2" fmla="*/ 2421 w 2421"/>
                <a:gd name="T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21" h="2">
                  <a:moveTo>
                    <a:pt x="0" y="0"/>
                  </a:moveTo>
                  <a:lnTo>
                    <a:pt x="2421" y="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grpSp>
          <p:nvGrpSpPr>
            <p:cNvPr id="39973" name="Group 37"/>
            <p:cNvGrpSpPr>
              <a:grpSpLocks/>
            </p:cNvGrpSpPr>
            <p:nvPr/>
          </p:nvGrpSpPr>
          <p:grpSpPr bwMode="auto">
            <a:xfrm>
              <a:off x="2627784" y="2253108"/>
              <a:ext cx="3238500" cy="1031876"/>
              <a:chOff x="1656" y="1742"/>
              <a:chExt cx="2040" cy="650"/>
            </a:xfrm>
          </p:grpSpPr>
          <p:sp>
            <p:nvSpPr>
              <p:cNvPr id="39965" name="Rectangle 29"/>
              <p:cNvSpPr>
                <a:spLocks noChangeArrowheads="1"/>
              </p:cNvSpPr>
              <p:nvPr/>
            </p:nvSpPr>
            <p:spPr bwMode="auto">
              <a:xfrm>
                <a:off x="2608" y="1960"/>
                <a:ext cx="363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9966" name="Group 30"/>
              <p:cNvGrpSpPr>
                <a:grpSpLocks/>
              </p:cNvGrpSpPr>
              <p:nvPr/>
            </p:nvGrpSpPr>
            <p:grpSpPr bwMode="auto">
              <a:xfrm>
                <a:off x="2971" y="2024"/>
                <a:ext cx="725" cy="368"/>
                <a:chOff x="2835" y="1126"/>
                <a:chExt cx="725" cy="368"/>
              </a:xfrm>
            </p:grpSpPr>
            <p:sp>
              <p:nvSpPr>
                <p:cNvPr id="39967" name="Line 31"/>
                <p:cNvSpPr>
                  <a:spLocks noChangeShapeType="1"/>
                </p:cNvSpPr>
                <p:nvPr/>
              </p:nvSpPr>
              <p:spPr bwMode="auto">
                <a:xfrm>
                  <a:off x="2835" y="1162"/>
                  <a:ext cx="725" cy="0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968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016" y="1126"/>
                  <a:ext cx="318" cy="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nl-NL" altLang="nl-NL" sz="3200" dirty="0">
                      <a:solidFill>
                        <a:schemeClr val="accent2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</a:p>
              </p:txBody>
            </p:sp>
          </p:grpSp>
          <p:sp>
            <p:nvSpPr>
              <p:cNvPr id="39970" name="Line 34"/>
              <p:cNvSpPr>
                <a:spLocks noChangeShapeType="1"/>
              </p:cNvSpPr>
              <p:nvPr/>
            </p:nvSpPr>
            <p:spPr bwMode="auto">
              <a:xfrm flipH="1">
                <a:off x="1656" y="2060"/>
                <a:ext cx="952" cy="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71" name="Text Box 35"/>
              <p:cNvSpPr txBox="1">
                <a:spLocks noChangeArrowheads="1"/>
              </p:cNvSpPr>
              <p:nvPr/>
            </p:nvSpPr>
            <p:spPr bwMode="auto">
              <a:xfrm>
                <a:off x="2073" y="1742"/>
                <a:ext cx="318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nl-NL" alt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</a:p>
            </p:txBody>
          </p:sp>
        </p:grpSp>
      </p:grp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0" y="3342772"/>
            <a:ext cx="85328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v neemt af, de richting van v blijft hetzelfde</a:t>
            </a:r>
          </a:p>
        </p:txBody>
      </p:sp>
      <p:grpSp>
        <p:nvGrpSpPr>
          <p:cNvPr id="39995" name="Group 59"/>
          <p:cNvGrpSpPr>
            <a:grpSpLocks/>
          </p:cNvGrpSpPr>
          <p:nvPr/>
        </p:nvGrpSpPr>
        <p:grpSpPr bwMode="auto">
          <a:xfrm>
            <a:off x="3492425" y="4005262"/>
            <a:ext cx="1727200" cy="2282824"/>
            <a:chOff x="1701" y="2523"/>
            <a:chExt cx="1088" cy="1438"/>
          </a:xfrm>
        </p:grpSpPr>
        <p:sp>
          <p:nvSpPr>
            <p:cNvPr id="39977" name="Rectangle 41"/>
            <p:cNvSpPr>
              <a:spLocks noChangeArrowheads="1"/>
            </p:cNvSpPr>
            <p:nvPr/>
          </p:nvSpPr>
          <p:spPr bwMode="auto">
            <a:xfrm>
              <a:off x="1701" y="3529"/>
              <a:ext cx="363" cy="18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9978" name="Group 42"/>
            <p:cNvGrpSpPr>
              <a:grpSpLocks/>
            </p:cNvGrpSpPr>
            <p:nvPr/>
          </p:nvGrpSpPr>
          <p:grpSpPr bwMode="auto">
            <a:xfrm>
              <a:off x="2064" y="3593"/>
              <a:ext cx="725" cy="368"/>
              <a:chOff x="2835" y="1126"/>
              <a:chExt cx="725" cy="368"/>
            </a:xfrm>
          </p:grpSpPr>
          <p:sp>
            <p:nvSpPr>
              <p:cNvPr id="39979" name="Line 43"/>
              <p:cNvSpPr>
                <a:spLocks noChangeShapeType="1"/>
              </p:cNvSpPr>
              <p:nvPr/>
            </p:nvSpPr>
            <p:spPr bwMode="auto">
              <a:xfrm>
                <a:off x="2835" y="1162"/>
                <a:ext cx="725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80" name="Text Box 44"/>
              <p:cNvSpPr txBox="1">
                <a:spLocks noChangeArrowheads="1"/>
              </p:cNvSpPr>
              <p:nvPr/>
            </p:nvSpPr>
            <p:spPr bwMode="auto">
              <a:xfrm>
                <a:off x="3016" y="1126"/>
                <a:ext cx="318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nl-NL" altLang="nl-NL" sz="3200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</a:p>
            </p:txBody>
          </p:sp>
        </p:grpSp>
        <p:sp>
          <p:nvSpPr>
            <p:cNvPr id="39981" name="Freeform 45"/>
            <p:cNvSpPr>
              <a:spLocks/>
            </p:cNvSpPr>
            <p:nvPr/>
          </p:nvSpPr>
          <p:spPr bwMode="auto">
            <a:xfrm>
              <a:off x="1883" y="2750"/>
              <a:ext cx="498" cy="816"/>
            </a:xfrm>
            <a:custGeom>
              <a:avLst/>
              <a:gdLst>
                <a:gd name="T0" fmla="*/ 0 w 498"/>
                <a:gd name="T1" fmla="*/ 816 h 816"/>
                <a:gd name="T2" fmla="*/ 498 w 498"/>
                <a:gd name="T3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98" h="816">
                  <a:moveTo>
                    <a:pt x="0" y="816"/>
                  </a:moveTo>
                  <a:lnTo>
                    <a:pt x="498" y="0"/>
                  </a:lnTo>
                </a:path>
              </a:pathLst>
            </a:cu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82" name="Text Box 46"/>
            <p:cNvSpPr txBox="1">
              <a:spLocks noChangeArrowheads="1"/>
            </p:cNvSpPr>
            <p:nvPr/>
          </p:nvSpPr>
          <p:spPr bwMode="auto">
            <a:xfrm>
              <a:off x="2381" y="2523"/>
              <a:ext cx="31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nl-NL" altLang="nl-NL" sz="3200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</p:grpSp>
      <p:grpSp>
        <p:nvGrpSpPr>
          <p:cNvPr id="39994" name="Group 58"/>
          <p:cNvGrpSpPr>
            <a:grpSpLocks/>
          </p:cNvGrpSpPr>
          <p:nvPr/>
        </p:nvGrpSpPr>
        <p:grpSpPr bwMode="auto">
          <a:xfrm>
            <a:off x="3492971" y="3789364"/>
            <a:ext cx="1655762" cy="2081213"/>
            <a:chOff x="1701" y="2387"/>
            <a:chExt cx="1043" cy="1311"/>
          </a:xfrm>
        </p:grpSpPr>
        <p:grpSp>
          <p:nvGrpSpPr>
            <p:cNvPr id="39991" name="Group 55"/>
            <p:cNvGrpSpPr>
              <a:grpSpLocks/>
            </p:cNvGrpSpPr>
            <p:nvPr/>
          </p:nvGrpSpPr>
          <p:grpSpPr bwMode="auto">
            <a:xfrm>
              <a:off x="1874" y="2750"/>
              <a:ext cx="521" cy="825"/>
              <a:chOff x="1874" y="2750"/>
              <a:chExt cx="521" cy="825"/>
            </a:xfrm>
          </p:grpSpPr>
          <p:sp>
            <p:nvSpPr>
              <p:cNvPr id="39988" name="Freeform 52"/>
              <p:cNvSpPr>
                <a:spLocks/>
              </p:cNvSpPr>
              <p:nvPr/>
            </p:nvSpPr>
            <p:spPr bwMode="auto">
              <a:xfrm>
                <a:off x="1883" y="2750"/>
                <a:ext cx="1" cy="814"/>
              </a:xfrm>
              <a:custGeom>
                <a:avLst/>
                <a:gdLst>
                  <a:gd name="T0" fmla="*/ 1 w 1"/>
                  <a:gd name="T1" fmla="*/ 814 h 814"/>
                  <a:gd name="T2" fmla="*/ 0 w 1"/>
                  <a:gd name="T3" fmla="*/ 0 h 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814">
                    <a:moveTo>
                      <a:pt x="1" y="814"/>
                    </a:moveTo>
                    <a:lnTo>
                      <a:pt x="0" y="0"/>
                    </a:lnTo>
                  </a:path>
                </a:pathLst>
              </a:custGeom>
              <a:noFill/>
              <a:ln w="57150" cmpd="sng">
                <a:solidFill>
                  <a:srgbClr val="FF3300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989" name="Freeform 53"/>
              <p:cNvSpPr>
                <a:spLocks/>
              </p:cNvSpPr>
              <p:nvPr/>
            </p:nvSpPr>
            <p:spPr bwMode="auto">
              <a:xfrm>
                <a:off x="1874" y="3566"/>
                <a:ext cx="512" cy="1"/>
              </a:xfrm>
              <a:custGeom>
                <a:avLst/>
                <a:gdLst>
                  <a:gd name="T0" fmla="*/ 0 w 512"/>
                  <a:gd name="T1" fmla="*/ 0 h 1"/>
                  <a:gd name="T2" fmla="*/ 512 w 512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12" h="1">
                    <a:moveTo>
                      <a:pt x="0" y="0"/>
                    </a:moveTo>
                    <a:lnTo>
                      <a:pt x="512" y="0"/>
                    </a:lnTo>
                  </a:path>
                </a:pathLst>
              </a:custGeom>
              <a:noFill/>
              <a:ln w="57150" cmpd="sng">
                <a:solidFill>
                  <a:srgbClr val="FF3300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990" name="Freeform 54"/>
              <p:cNvSpPr>
                <a:spLocks/>
              </p:cNvSpPr>
              <p:nvPr/>
            </p:nvSpPr>
            <p:spPr bwMode="auto">
              <a:xfrm>
                <a:off x="1882" y="2750"/>
                <a:ext cx="513" cy="825"/>
              </a:xfrm>
              <a:custGeom>
                <a:avLst/>
                <a:gdLst>
                  <a:gd name="T0" fmla="*/ 0 w 513"/>
                  <a:gd name="T1" fmla="*/ 0 h 825"/>
                  <a:gd name="T2" fmla="*/ 513 w 513"/>
                  <a:gd name="T3" fmla="*/ 2 h 825"/>
                  <a:gd name="T4" fmla="*/ 513 w 513"/>
                  <a:gd name="T5" fmla="*/ 825 h 8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3" h="825">
                    <a:moveTo>
                      <a:pt x="0" y="0"/>
                    </a:moveTo>
                    <a:lnTo>
                      <a:pt x="513" y="2"/>
                    </a:lnTo>
                    <a:lnTo>
                      <a:pt x="513" y="825"/>
                    </a:ln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9992" name="Text Box 56"/>
            <p:cNvSpPr txBox="1">
              <a:spLocks noChangeArrowheads="1"/>
            </p:cNvSpPr>
            <p:nvPr/>
          </p:nvSpPr>
          <p:spPr bwMode="auto">
            <a:xfrm>
              <a:off x="2381" y="3330"/>
              <a:ext cx="36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nl-NL" altLang="nl-NL" sz="3200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nl-NL" altLang="nl-NL" sz="3200" baseline="-25000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nl-NL" altLang="nl-NL" sz="3200" baseline="-25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93" name="Text Box 57"/>
            <p:cNvSpPr txBox="1">
              <a:spLocks noChangeArrowheads="1"/>
            </p:cNvSpPr>
            <p:nvPr/>
          </p:nvSpPr>
          <p:spPr bwMode="auto">
            <a:xfrm>
              <a:off x="1701" y="2387"/>
              <a:ext cx="36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nl-NL" altLang="nl-NL" sz="3200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nl-NL" altLang="nl-NL" sz="3200" baseline="-25000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nl-NL" altLang="nl-NL" sz="3200" baseline="-25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ep 4"/>
          <p:cNvGrpSpPr/>
          <p:nvPr/>
        </p:nvGrpSpPr>
        <p:grpSpPr>
          <a:xfrm>
            <a:off x="4068687" y="3933825"/>
            <a:ext cx="5903913" cy="1800225"/>
            <a:chOff x="3276600" y="3933825"/>
            <a:chExt cx="5903913" cy="1800225"/>
          </a:xfrm>
        </p:grpSpPr>
        <p:sp>
          <p:nvSpPr>
            <p:cNvPr id="39998" name="Freeform 62"/>
            <p:cNvSpPr>
              <a:spLocks/>
            </p:cNvSpPr>
            <p:nvPr/>
          </p:nvSpPr>
          <p:spPr bwMode="auto">
            <a:xfrm>
              <a:off x="3276600" y="3933825"/>
              <a:ext cx="5903913" cy="1800225"/>
            </a:xfrm>
            <a:custGeom>
              <a:avLst/>
              <a:gdLst>
                <a:gd name="T0" fmla="*/ 0 w 3719"/>
                <a:gd name="T1" fmla="*/ 1134 h 1134"/>
                <a:gd name="T2" fmla="*/ 1511 w 3719"/>
                <a:gd name="T3" fmla="*/ 941 h 1134"/>
                <a:gd name="T4" fmla="*/ 2663 w 3719"/>
                <a:gd name="T5" fmla="*/ 585 h 1134"/>
                <a:gd name="T6" fmla="*/ 3719 w 3719"/>
                <a:gd name="T7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19" h="1134">
                  <a:moveTo>
                    <a:pt x="0" y="1134"/>
                  </a:moveTo>
                  <a:cubicBezTo>
                    <a:pt x="252" y="1102"/>
                    <a:pt x="1067" y="1032"/>
                    <a:pt x="1511" y="941"/>
                  </a:cubicBezTo>
                  <a:cubicBezTo>
                    <a:pt x="1955" y="850"/>
                    <a:pt x="2295" y="742"/>
                    <a:pt x="2663" y="585"/>
                  </a:cubicBezTo>
                  <a:cubicBezTo>
                    <a:pt x="3031" y="428"/>
                    <a:pt x="3499" y="122"/>
                    <a:pt x="3719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cxnSp>
          <p:nvCxnSpPr>
            <p:cNvPr id="3" name="Rechte verbindingslijn met pijl 2"/>
            <p:cNvCxnSpPr/>
            <p:nvPr/>
          </p:nvCxnSpPr>
          <p:spPr>
            <a:xfrm flipH="1">
              <a:off x="6363494" y="5240657"/>
              <a:ext cx="80715" cy="3048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-18257" y="812830"/>
            <a:ext cx="48782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gebeurt er met v?</a:t>
            </a:r>
            <a:endParaRPr lang="nl-NL" altLang="nl-NL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Box 26"/>
          <p:cNvSpPr txBox="1">
            <a:spLocks noChangeArrowheads="1"/>
          </p:cNvSpPr>
          <p:nvPr/>
        </p:nvSpPr>
        <p:spPr bwMode="auto">
          <a:xfrm>
            <a:off x="-35969" y="2884873"/>
            <a:ext cx="48782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gebeurt er nu met v?</a:t>
            </a:r>
            <a:endParaRPr lang="nl-NL" altLang="nl-NL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26"/>
          <p:cNvSpPr txBox="1">
            <a:spLocks noChangeArrowheads="1"/>
          </p:cNvSpPr>
          <p:nvPr/>
        </p:nvSpPr>
        <p:spPr bwMode="auto">
          <a:xfrm>
            <a:off x="1" y="4140007"/>
            <a:ext cx="1907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nu?</a:t>
            </a:r>
            <a:endParaRPr lang="nl-NL" altLang="nl-NL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Box 47"/>
          <p:cNvSpPr txBox="1">
            <a:spLocks noChangeArrowheads="1"/>
          </p:cNvSpPr>
          <p:nvPr/>
        </p:nvSpPr>
        <p:spPr bwMode="auto">
          <a:xfrm>
            <a:off x="5292080" y="5459337"/>
            <a:ext cx="40209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  <a:r>
              <a:rPr lang="nl-NL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altLang="nl-NL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neemt v toe. 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160117" y="4497470"/>
            <a:ext cx="344460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  <a:r>
              <a:rPr lang="nl-NL" altLang="nl-N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altLang="nl-NL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verandert de richting van v!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Box 47"/>
          <p:cNvSpPr txBox="1">
            <a:spLocks noChangeArrowheads="1"/>
          </p:cNvSpPr>
          <p:nvPr/>
        </p:nvSpPr>
        <p:spPr bwMode="auto">
          <a:xfrm>
            <a:off x="-35969" y="6156593"/>
            <a:ext cx="73385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Het voorwerp buigt af (en versnelt).</a:t>
            </a:r>
            <a:endParaRPr lang="nl-NL" altLang="nl-NL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Actieknop: Verder of Volgende 51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5189901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1000"/>
                                        <p:tgtEl>
                                          <p:spTgt spid="39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utoUpdateAnimBg="0"/>
      <p:bldP spid="39962" grpId="0"/>
      <p:bldP spid="39974" grpId="0"/>
      <p:bldP spid="47" grpId="0"/>
      <p:bldP spid="48" grpId="0"/>
      <p:bldP spid="50" grpId="0"/>
      <p:bldP spid="51" grpId="0"/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4840370" y="3140968"/>
            <a:ext cx="381702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 snelheid verandert alleen van richting.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algn="l"/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altLang="nl-NL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resulterende</a:t>
            </a:r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kracht</a:t>
            </a:r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alt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eenparige</a:t>
            </a:r>
            <a:r>
              <a:rPr lang="en-US" altLang="nl-N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cirkelbeweging</a:t>
            </a:r>
            <a:r>
              <a:rPr lang="en-US" altLang="nl-N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98" name="Text Box 22"/>
          <p:cNvSpPr txBox="1">
            <a:spLocks noChangeArrowheads="1"/>
          </p:cNvSpPr>
          <p:nvPr/>
        </p:nvSpPr>
        <p:spPr bwMode="auto">
          <a:xfrm>
            <a:off x="-20076" y="6309320"/>
            <a:ext cx="69959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want v verandert alleen van richting!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210" name="Text Box 34"/>
          <p:cNvSpPr txBox="1">
            <a:spLocks noChangeArrowheads="1"/>
          </p:cNvSpPr>
          <p:nvPr/>
        </p:nvSpPr>
        <p:spPr bwMode="auto">
          <a:xfrm>
            <a:off x="-373" y="5789861"/>
            <a:ext cx="85328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altLang="nl-NL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gericht </a:t>
            </a: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naar 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het middelpunt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4824870" y="4788441"/>
            <a:ext cx="42861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Hoe is Fr dus gericht?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4811288" y="1078865"/>
            <a:ext cx="430279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Bij een eenparige beweging verandert de snelheid niet  van grootte.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 rot="-2700000">
            <a:off x="3589612" y="4339975"/>
            <a:ext cx="1150938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 rot="-5400000">
            <a:off x="3813165" y="2673912"/>
            <a:ext cx="1150938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4824518" y="3143870"/>
            <a:ext cx="430279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Wat verandert er wel aan de snelheid?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Rechte verbindingslijn 2"/>
          <p:cNvCxnSpPr>
            <a:endCxn id="50206" idx="5"/>
          </p:cNvCxnSpPr>
          <p:nvPr/>
        </p:nvCxnSpPr>
        <p:spPr>
          <a:xfrm>
            <a:off x="2316537" y="3263900"/>
            <a:ext cx="1438359" cy="145143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/>
          <p:cNvCxnSpPr/>
          <p:nvPr/>
        </p:nvCxnSpPr>
        <p:spPr>
          <a:xfrm>
            <a:off x="2316537" y="3263900"/>
            <a:ext cx="2072097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 flipV="1">
            <a:off x="2273634" y="3263900"/>
            <a:ext cx="35718" cy="1920876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>
            <a:stCxn id="21" idx="0"/>
          </p:cNvCxnSpPr>
          <p:nvPr/>
        </p:nvCxnSpPr>
        <p:spPr>
          <a:xfrm flipH="1" flipV="1">
            <a:off x="2699792" y="3686187"/>
            <a:ext cx="1058371" cy="1060706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met pijl 32"/>
          <p:cNvCxnSpPr/>
          <p:nvPr/>
        </p:nvCxnSpPr>
        <p:spPr>
          <a:xfrm rot="-2700000" flipH="1" flipV="1">
            <a:off x="3105917" y="2728079"/>
            <a:ext cx="1058371" cy="1060706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212" name="Group 36"/>
          <p:cNvGrpSpPr>
            <a:grpSpLocks/>
          </p:cNvGrpSpPr>
          <p:nvPr/>
        </p:nvGrpSpPr>
        <p:grpSpPr bwMode="auto">
          <a:xfrm>
            <a:off x="2266950" y="3803650"/>
            <a:ext cx="649288" cy="1511300"/>
            <a:chOff x="1428" y="2396"/>
            <a:chExt cx="409" cy="952"/>
          </a:xfrm>
        </p:grpSpPr>
        <p:sp>
          <p:nvSpPr>
            <p:cNvPr id="50204" name="Line 28"/>
            <p:cNvSpPr>
              <a:spLocks noChangeShapeType="1"/>
            </p:cNvSpPr>
            <p:nvPr/>
          </p:nvSpPr>
          <p:spPr bwMode="auto">
            <a:xfrm rot="5400000" flipH="1">
              <a:off x="961" y="2872"/>
              <a:ext cx="952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50205" name="Text Box 29"/>
            <p:cNvSpPr txBox="1">
              <a:spLocks noChangeArrowheads="1"/>
            </p:cNvSpPr>
            <p:nvPr/>
          </p:nvSpPr>
          <p:spPr bwMode="auto">
            <a:xfrm>
              <a:off x="1428" y="2659"/>
              <a:ext cx="40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nl-NL" altLang="nl-NL" sz="3200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nl-NL" altLang="nl-NL" sz="3200" baseline="-25000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</p:grpSp>
      <p:grpSp>
        <p:nvGrpSpPr>
          <p:cNvPr id="11" name="Groep 10"/>
          <p:cNvGrpSpPr/>
          <p:nvPr/>
        </p:nvGrpSpPr>
        <p:grpSpPr>
          <a:xfrm>
            <a:off x="250825" y="1211263"/>
            <a:ext cx="4105275" cy="4659313"/>
            <a:chOff x="250825" y="1211263"/>
            <a:chExt cx="4105275" cy="4659313"/>
          </a:xfrm>
        </p:grpSpPr>
        <p:grpSp>
          <p:nvGrpSpPr>
            <p:cNvPr id="50216" name="Group 40"/>
            <p:cNvGrpSpPr>
              <a:grpSpLocks/>
            </p:cNvGrpSpPr>
            <p:nvPr/>
          </p:nvGrpSpPr>
          <p:grpSpPr bwMode="auto">
            <a:xfrm>
              <a:off x="250825" y="1211263"/>
              <a:ext cx="4105275" cy="4659313"/>
              <a:chOff x="158" y="763"/>
              <a:chExt cx="2586" cy="2935"/>
            </a:xfrm>
          </p:grpSpPr>
          <p:sp>
            <p:nvSpPr>
              <p:cNvPr id="50200" name="Rectangle 24"/>
              <p:cNvSpPr>
                <a:spLocks noChangeArrowheads="1"/>
              </p:cNvSpPr>
              <p:nvPr/>
            </p:nvSpPr>
            <p:spPr bwMode="auto">
              <a:xfrm>
                <a:off x="1247" y="3266"/>
                <a:ext cx="363" cy="182"/>
              </a:xfrm>
              <a:prstGeom prst="rect">
                <a:avLst/>
              </a:prstGeom>
              <a:solidFill>
                <a:schemeClr val="accent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0201" name="Group 25"/>
              <p:cNvGrpSpPr>
                <a:grpSpLocks/>
              </p:cNvGrpSpPr>
              <p:nvPr/>
            </p:nvGrpSpPr>
            <p:grpSpPr bwMode="auto">
              <a:xfrm>
                <a:off x="1450" y="3330"/>
                <a:ext cx="725" cy="368"/>
                <a:chOff x="2675" y="1126"/>
                <a:chExt cx="725" cy="368"/>
              </a:xfrm>
            </p:grpSpPr>
            <p:sp>
              <p:nvSpPr>
                <p:cNvPr id="50202" name="Line 26"/>
                <p:cNvSpPr>
                  <a:spLocks noChangeShapeType="1"/>
                </p:cNvSpPr>
                <p:nvPr/>
              </p:nvSpPr>
              <p:spPr bwMode="auto">
                <a:xfrm>
                  <a:off x="2675" y="1162"/>
                  <a:ext cx="725" cy="0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203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016" y="1126"/>
                  <a:ext cx="318" cy="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nl-NL" altLang="nl-NL" sz="3200" dirty="0">
                      <a:solidFill>
                        <a:srgbClr val="3333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</a:p>
              </p:txBody>
            </p:sp>
          </p:grpSp>
          <p:sp>
            <p:nvSpPr>
              <p:cNvPr id="50206" name="Oval 30"/>
              <p:cNvSpPr>
                <a:spLocks noChangeAspect="1" noChangeArrowheads="1"/>
              </p:cNvSpPr>
              <p:nvPr/>
            </p:nvSpPr>
            <p:spPr bwMode="auto">
              <a:xfrm>
                <a:off x="158" y="763"/>
                <a:ext cx="2586" cy="258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Tekstvak 9"/>
            <p:cNvSpPr txBox="1"/>
            <p:nvPr/>
          </p:nvSpPr>
          <p:spPr>
            <a:xfrm>
              <a:off x="1713364" y="2966044"/>
              <a:ext cx="9360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•</a:t>
              </a:r>
              <a:endParaRPr lang="nl-NL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2318568" y="1229589"/>
            <a:ext cx="0" cy="4104000"/>
            <a:chOff x="3707904" y="1268760"/>
            <a:chExt cx="0" cy="3600200"/>
          </a:xfrm>
        </p:grpSpPr>
        <p:cxnSp>
          <p:nvCxnSpPr>
            <p:cNvPr id="30" name="Rechte verbindingslijn 29"/>
            <p:cNvCxnSpPr/>
            <p:nvPr/>
          </p:nvCxnSpPr>
          <p:spPr>
            <a:xfrm>
              <a:off x="3707904" y="1268760"/>
              <a:ext cx="0" cy="1800200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lg" len="lg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30"/>
            <p:cNvCxnSpPr/>
            <p:nvPr/>
          </p:nvCxnSpPr>
          <p:spPr>
            <a:xfrm>
              <a:off x="3707904" y="3068760"/>
              <a:ext cx="0" cy="1800200"/>
            </a:xfrm>
            <a:prstGeom prst="line">
              <a:avLst/>
            </a:prstGeom>
            <a:ln w="0">
              <a:solidFill>
                <a:schemeClr val="tx1">
                  <a:alpha val="0"/>
                </a:schemeClr>
              </a:solidFill>
              <a:prstDash val="dash"/>
              <a:headEnd type="none" w="lg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ctieknop: Verder of Volgende 3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1920689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0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0178" grpId="0" autoUpdateAnimBg="0"/>
      <p:bldP spid="50198" grpId="0"/>
      <p:bldP spid="50210" grpId="0"/>
      <p:bldP spid="17" grpId="0"/>
      <p:bldP spid="18" grpId="0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0" name="Rectangle 36"/>
          <p:cNvSpPr>
            <a:spLocks noChangeArrowheads="1"/>
          </p:cNvSpPr>
          <p:nvPr/>
        </p:nvSpPr>
        <p:spPr bwMode="auto">
          <a:xfrm>
            <a:off x="-18832" y="4864694"/>
            <a:ext cx="91440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altLang="nl-NL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nl-NL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altLang="nl-NL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kg</a:t>
            </a:r>
            <a:endParaRPr lang="nl-NL" altLang="nl-NL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41" name="Rectangle 37"/>
          <p:cNvSpPr>
            <a:spLocks noChangeArrowheads="1"/>
          </p:cNvSpPr>
          <p:nvPr/>
        </p:nvSpPr>
        <p:spPr bwMode="auto">
          <a:xfrm>
            <a:off x="-18832" y="5555058"/>
            <a:ext cx="91440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altLang="nl-NL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nl-NL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snelheid</a:t>
            </a:r>
            <a:r>
              <a:rPr lang="en-US" altLang="nl-NL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m/s</a:t>
            </a:r>
            <a:endParaRPr lang="nl-NL" altLang="nl-NL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42" name="Rectangle 38"/>
          <p:cNvSpPr>
            <a:spLocks noChangeArrowheads="1"/>
          </p:cNvSpPr>
          <p:nvPr/>
        </p:nvSpPr>
        <p:spPr bwMode="auto">
          <a:xfrm>
            <a:off x="-15766" y="6285110"/>
            <a:ext cx="91440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altLang="nl-NL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nl-NL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straal</a:t>
            </a:r>
            <a:r>
              <a:rPr lang="en-US" altLang="nl-NL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m</a:t>
            </a:r>
            <a:endParaRPr lang="nl-NL" altLang="nl-NL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44" name="Rectangle 40"/>
          <p:cNvSpPr>
            <a:spLocks noChangeArrowheads="1"/>
          </p:cNvSpPr>
          <p:nvPr/>
        </p:nvSpPr>
        <p:spPr bwMode="auto">
          <a:xfrm>
            <a:off x="-8430" y="556469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alt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eenparige</a:t>
            </a:r>
            <a:r>
              <a:rPr lang="en-US" alt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cirkelbeweging</a:t>
            </a:r>
            <a:r>
              <a:rPr lang="en-US" alt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heet</a:t>
            </a:r>
            <a:r>
              <a:rPr lang="en-US" alt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  <a:endParaRPr lang="nl-NL" altLang="nl-N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47" name="Rectangle 43"/>
          <p:cNvSpPr>
            <a:spLocks noChangeArrowheads="1"/>
          </p:cNvSpPr>
          <p:nvPr/>
        </p:nvSpPr>
        <p:spPr bwMode="auto">
          <a:xfrm>
            <a:off x="-8430" y="1915105"/>
            <a:ext cx="735342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52600" indent="-381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381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Deze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kracht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is steeds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gericht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>
                <a:latin typeface="+mj-lt"/>
              </a:rPr>
              <a:t>. . . .</a:t>
            </a:r>
            <a:endParaRPr lang="nl-NL" altLang="nl-NL" sz="3200" dirty="0">
              <a:latin typeface="+mj-lt"/>
            </a:endParaRPr>
          </a:p>
        </p:txBody>
      </p:sp>
      <p:sp>
        <p:nvSpPr>
          <p:cNvPr id="21548" name="Rectangle 44"/>
          <p:cNvSpPr>
            <a:spLocks noChangeArrowheads="1"/>
          </p:cNvSpPr>
          <p:nvPr/>
        </p:nvSpPr>
        <p:spPr bwMode="auto">
          <a:xfrm>
            <a:off x="-8430" y="2599184"/>
            <a:ext cx="81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52600" indent="-381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381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het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middelpunt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van de </a:t>
            </a:r>
            <a:r>
              <a:rPr lang="en-US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cirkelbaan</a:t>
            </a:r>
            <a:r>
              <a:rPr lang="en-US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50" name="Rectangle 46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menu</a:t>
            </a:r>
            <a:endParaRPr lang="nl-NL" altLang="nl-NL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54" name="Rectangle 50"/>
          <p:cNvSpPr>
            <a:spLocks noChangeArrowheads="1"/>
          </p:cNvSpPr>
          <p:nvPr/>
        </p:nvSpPr>
        <p:spPr bwMode="auto">
          <a:xfrm>
            <a:off x="-8430" y="1213562"/>
            <a:ext cx="5364088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resulterende</a:t>
            </a:r>
            <a:r>
              <a:rPr lang="en-US" alt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kracht</a:t>
            </a:r>
            <a:endParaRPr lang="nl-NL" altLang="nl-N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/>
              <p:cNvSpPr txBox="1"/>
              <p:nvPr/>
            </p:nvSpPr>
            <p:spPr>
              <a:xfrm>
                <a:off x="3964" y="3665936"/>
                <a:ext cx="3127876" cy="1084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nl-NL" sz="48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r>
                            <m:rPr>
                              <m:brk m:alnAt="63"/>
                            </m:rPr>
                            <a:rPr lang="nl-NL" sz="48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nl-NL" sz="48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nl-NL" sz="48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Fmpz</m:t>
                          </m:r>
                          <m:r>
                            <a:rPr lang="nl-NL" sz="48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= </m:t>
                          </m:r>
                          <m:f>
                            <m:fPr>
                              <m:ctrlPr>
                                <a:rPr lang="nl-NL" sz="48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nl-NL" sz="4800" b="0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m</m:t>
                              </m:r>
                              <m:sSup>
                                <m:sSupPr>
                                  <m:ctrlPr>
                                    <a:rPr lang="nl-NL" sz="48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nl-NL" sz="4800" b="0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v</m:t>
                                  </m:r>
                                </m:e>
                                <m:sup>
                                  <m:r>
                                    <a:rPr lang="nl-NL" sz="4800" b="0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nl-NL" sz="4800" b="0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r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nl-NL" sz="4800" dirty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kstvak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" y="3665936"/>
                <a:ext cx="3127876" cy="108465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el 1"/>
          <p:cNvSpPr txBox="1">
            <a:spLocks/>
          </p:cNvSpPr>
          <p:nvPr/>
        </p:nvSpPr>
        <p:spPr bwMode="auto">
          <a:xfrm>
            <a:off x="3668283" y="1220253"/>
            <a:ext cx="5512229" cy="47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nl-NL" sz="3200" u="sng" kern="0" dirty="0" smtClean="0">
                <a:solidFill>
                  <a:schemeClr val="tx1"/>
                </a:solidFill>
              </a:rPr>
              <a:t>middelpuntzoekende kracht.</a:t>
            </a:r>
            <a:endParaRPr lang="nl-NL" sz="3200" u="sng" kern="0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22588" y="-27384"/>
            <a:ext cx="9140036" cy="541784"/>
          </a:xfrm>
        </p:spPr>
        <p:txBody>
          <a:bodyPr/>
          <a:lstStyle/>
          <a:p>
            <a:pPr algn="l"/>
            <a:r>
              <a:rPr lang="nl-NL" sz="3200" dirty="0">
                <a:solidFill>
                  <a:srgbClr val="FF0000"/>
                </a:solidFill>
              </a:rPr>
              <a:t>De middelpuntzoekende </a:t>
            </a:r>
            <a:r>
              <a:rPr lang="nl-NL" sz="3200" dirty="0" smtClean="0">
                <a:solidFill>
                  <a:srgbClr val="FF0000"/>
                </a:solidFill>
              </a:rPr>
              <a:t>kracht</a:t>
            </a:r>
            <a:endParaRPr lang="nl-NL" dirty="0"/>
          </a:p>
        </p:txBody>
      </p:sp>
      <p:sp>
        <p:nvSpPr>
          <p:cNvPr id="13" name="Actieknop: Verder of Volgende 12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171657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  <p:bldP spid="21541" grpId="0" autoUpdateAnimBg="0"/>
      <p:bldP spid="21542" grpId="0" autoUpdateAnimBg="0"/>
      <p:bldP spid="21544" grpId="0" autoUpdateAnimBg="0"/>
      <p:bldP spid="21547" grpId="0" build="p" autoUpdateAnimBg="0" advAuto="4000"/>
      <p:bldP spid="21548" grpId="0" build="p" autoUpdateAnimBg="0" advAuto="2000"/>
      <p:bldP spid="21554" grpId="0" autoUpdateAnimBg="0"/>
      <p:bldP spid="2" grpId="0"/>
      <p:bldP spid="1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16111" r="6405" b="17941"/>
          <a:stretch/>
        </p:blipFill>
        <p:spPr>
          <a:xfrm>
            <a:off x="3041196" y="663452"/>
            <a:ext cx="5992812" cy="4522788"/>
          </a:xfrm>
          <a:prstGeom prst="rect">
            <a:avLst/>
          </a:prstGeom>
        </p:spPr>
      </p:pic>
      <p:grpSp>
        <p:nvGrpSpPr>
          <p:cNvPr id="20645" name="Group 165"/>
          <p:cNvGrpSpPr>
            <a:grpSpLocks/>
          </p:cNvGrpSpPr>
          <p:nvPr/>
        </p:nvGrpSpPr>
        <p:grpSpPr bwMode="auto">
          <a:xfrm rot="-180000">
            <a:off x="7742303" y="2692056"/>
            <a:ext cx="1271588" cy="1146177"/>
            <a:chOff x="4964" y="1254"/>
            <a:chExt cx="801" cy="722"/>
          </a:xfrm>
        </p:grpSpPr>
        <p:sp>
          <p:nvSpPr>
            <p:cNvPr id="20640" name="Freeform 160"/>
            <p:cNvSpPr>
              <a:spLocks noChangeAspect="1"/>
            </p:cNvSpPr>
            <p:nvPr/>
          </p:nvSpPr>
          <p:spPr bwMode="auto">
            <a:xfrm>
              <a:off x="4964" y="1254"/>
              <a:ext cx="801" cy="722"/>
            </a:xfrm>
            <a:custGeom>
              <a:avLst/>
              <a:gdLst>
                <a:gd name="T0" fmla="*/ 0 w 1160"/>
                <a:gd name="T1" fmla="*/ 1050 h 1050"/>
                <a:gd name="T2" fmla="*/ 1080 w 1160"/>
                <a:gd name="T3" fmla="*/ 66 h 1050"/>
                <a:gd name="T4" fmla="*/ 1160 w 1160"/>
                <a:gd name="T5" fmla="*/ 0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050">
                  <a:moveTo>
                    <a:pt x="0" y="1050"/>
                  </a:moveTo>
                  <a:lnTo>
                    <a:pt x="1080" y="66"/>
                  </a:lnTo>
                  <a:lnTo>
                    <a:pt x="1160" y="0"/>
                  </a:ln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grpSp>
          <p:nvGrpSpPr>
            <p:cNvPr id="20642" name="Group 162"/>
            <p:cNvGrpSpPr>
              <a:grpSpLocks/>
            </p:cNvGrpSpPr>
            <p:nvPr/>
          </p:nvGrpSpPr>
          <p:grpSpPr bwMode="auto">
            <a:xfrm rot="18900000">
              <a:off x="5568" y="1290"/>
              <a:ext cx="192" cy="96"/>
              <a:chOff x="672" y="3648"/>
              <a:chExt cx="480" cy="240"/>
            </a:xfrm>
          </p:grpSpPr>
          <p:sp>
            <p:nvSpPr>
              <p:cNvPr id="20643" name="Rectangle 163"/>
              <p:cNvSpPr>
                <a:spLocks noChangeArrowheads="1"/>
              </p:cNvSpPr>
              <p:nvPr/>
            </p:nvSpPr>
            <p:spPr bwMode="auto">
              <a:xfrm>
                <a:off x="672" y="3648"/>
                <a:ext cx="384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44" name="Rectangle 164"/>
              <p:cNvSpPr>
                <a:spLocks noChangeArrowheads="1"/>
              </p:cNvSpPr>
              <p:nvPr/>
            </p:nvSpPr>
            <p:spPr bwMode="auto">
              <a:xfrm>
                <a:off x="1056" y="3648"/>
                <a:ext cx="96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599" name="Freeform 119"/>
          <p:cNvSpPr>
            <a:spLocks/>
          </p:cNvSpPr>
          <p:nvPr/>
        </p:nvSpPr>
        <p:spPr bwMode="auto">
          <a:xfrm>
            <a:off x="6533858" y="1945548"/>
            <a:ext cx="1008000" cy="1008000"/>
          </a:xfrm>
          <a:custGeom>
            <a:avLst/>
            <a:gdLst>
              <a:gd name="T0" fmla="*/ 702 w 702"/>
              <a:gd name="T1" fmla="*/ 0 h 732"/>
              <a:gd name="T2" fmla="*/ 0 w 702"/>
              <a:gd name="T3" fmla="*/ 732 h 7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02" h="732">
                <a:moveTo>
                  <a:pt x="702" y="0"/>
                </a:moveTo>
                <a:lnTo>
                  <a:pt x="0" y="732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grpSp>
        <p:nvGrpSpPr>
          <p:cNvPr id="8" name="Groep 7"/>
          <p:cNvGrpSpPr/>
          <p:nvPr/>
        </p:nvGrpSpPr>
        <p:grpSpPr>
          <a:xfrm>
            <a:off x="5798409" y="3217610"/>
            <a:ext cx="1828800" cy="787454"/>
            <a:chOff x="5798409" y="3183462"/>
            <a:chExt cx="1828800" cy="787454"/>
          </a:xfrm>
        </p:grpSpPr>
        <p:sp>
          <p:nvSpPr>
            <p:cNvPr id="20603" name="Text Box 123"/>
            <p:cNvSpPr txBox="1">
              <a:spLocks noChangeArrowheads="1"/>
            </p:cNvSpPr>
            <p:nvPr/>
          </p:nvSpPr>
          <p:spPr bwMode="auto">
            <a:xfrm>
              <a:off x="5798409" y="3183462"/>
              <a:ext cx="18288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 sz="3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sz="3200" baseline="-25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w,dwars</a:t>
              </a:r>
              <a:endParaRPr lang="nl-NL" altLang="nl-NL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96" name="Freeform 116"/>
            <p:cNvSpPr>
              <a:spLocks/>
            </p:cNvSpPr>
            <p:nvPr/>
          </p:nvSpPr>
          <p:spPr bwMode="auto">
            <a:xfrm>
              <a:off x="6889177" y="3285116"/>
              <a:ext cx="657225" cy="685800"/>
            </a:xfrm>
            <a:custGeom>
              <a:avLst/>
              <a:gdLst>
                <a:gd name="T0" fmla="*/ 414 w 414"/>
                <a:gd name="T1" fmla="*/ 432 h 432"/>
                <a:gd name="T2" fmla="*/ 0 w 414"/>
                <a:gd name="T3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14" h="432">
                  <a:moveTo>
                    <a:pt x="414" y="432"/>
                  </a:move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20598" name="Freeform 118"/>
          <p:cNvSpPr>
            <a:spLocks noChangeAspect="1"/>
          </p:cNvSpPr>
          <p:nvPr/>
        </p:nvSpPr>
        <p:spPr bwMode="auto">
          <a:xfrm>
            <a:off x="6534576" y="2985909"/>
            <a:ext cx="1008000" cy="1008000"/>
          </a:xfrm>
          <a:custGeom>
            <a:avLst/>
            <a:gdLst>
              <a:gd name="T0" fmla="*/ 0 w 690"/>
              <a:gd name="T1" fmla="*/ 0 h 720"/>
              <a:gd name="T2" fmla="*/ 690 w 690"/>
              <a:gd name="T3" fmla="*/ 720 h 7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90" h="720">
                <a:moveTo>
                  <a:pt x="0" y="0"/>
                </a:moveTo>
                <a:lnTo>
                  <a:pt x="690" y="720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20579" name="Freeform 99"/>
          <p:cNvSpPr>
            <a:spLocks/>
          </p:cNvSpPr>
          <p:nvPr/>
        </p:nvSpPr>
        <p:spPr bwMode="auto">
          <a:xfrm>
            <a:off x="6851337" y="1122221"/>
            <a:ext cx="642938" cy="628650"/>
          </a:xfrm>
          <a:custGeom>
            <a:avLst/>
            <a:gdLst>
              <a:gd name="T0" fmla="*/ 405 w 405"/>
              <a:gd name="T1" fmla="*/ 396 h 396"/>
              <a:gd name="T2" fmla="*/ 0 w 405"/>
              <a:gd name="T3" fmla="*/ 0 h 3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5" h="396">
                <a:moveTo>
                  <a:pt x="405" y="396"/>
                </a:moveTo>
                <a:lnTo>
                  <a:pt x="0" y="0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grpSp>
        <p:nvGrpSpPr>
          <p:cNvPr id="20580" name="Group 100"/>
          <p:cNvGrpSpPr>
            <a:grpSpLocks/>
          </p:cNvGrpSpPr>
          <p:nvPr/>
        </p:nvGrpSpPr>
        <p:grpSpPr bwMode="auto">
          <a:xfrm rot="13500000">
            <a:off x="7449202" y="1808706"/>
            <a:ext cx="304800" cy="152400"/>
            <a:chOff x="672" y="3648"/>
            <a:chExt cx="480" cy="240"/>
          </a:xfrm>
        </p:grpSpPr>
        <p:sp>
          <p:nvSpPr>
            <p:cNvPr id="20581" name="Rectangle 101"/>
            <p:cNvSpPr>
              <a:spLocks noChangeArrowheads="1"/>
            </p:cNvSpPr>
            <p:nvPr/>
          </p:nvSpPr>
          <p:spPr bwMode="auto">
            <a:xfrm>
              <a:off x="672" y="3648"/>
              <a:ext cx="384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20582" name="Rectangle 102"/>
            <p:cNvSpPr>
              <a:spLocks noChangeArrowheads="1"/>
            </p:cNvSpPr>
            <p:nvPr/>
          </p:nvSpPr>
          <p:spPr bwMode="auto">
            <a:xfrm>
              <a:off x="1056" y="3648"/>
              <a:ext cx="9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20583" name="Freeform 103"/>
          <p:cNvSpPr>
            <a:spLocks/>
          </p:cNvSpPr>
          <p:nvPr/>
        </p:nvSpPr>
        <p:spPr bwMode="auto">
          <a:xfrm rot="60000">
            <a:off x="7704296" y="1981475"/>
            <a:ext cx="592138" cy="573087"/>
          </a:xfrm>
          <a:custGeom>
            <a:avLst/>
            <a:gdLst>
              <a:gd name="T0" fmla="*/ 0 w 373"/>
              <a:gd name="T1" fmla="*/ 0 h 361"/>
              <a:gd name="T2" fmla="*/ 373 w 373"/>
              <a:gd name="T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3" h="361">
                <a:moveTo>
                  <a:pt x="0" y="0"/>
                </a:moveTo>
                <a:lnTo>
                  <a:pt x="373" y="361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20585" name="Freeform 105"/>
          <p:cNvSpPr>
            <a:spLocks/>
          </p:cNvSpPr>
          <p:nvPr/>
        </p:nvSpPr>
        <p:spPr bwMode="auto">
          <a:xfrm rot="-60000">
            <a:off x="7719175" y="3344647"/>
            <a:ext cx="595312" cy="566738"/>
          </a:xfrm>
          <a:custGeom>
            <a:avLst/>
            <a:gdLst>
              <a:gd name="T0" fmla="*/ 0 w 375"/>
              <a:gd name="T1" fmla="*/ 357 h 357"/>
              <a:gd name="T2" fmla="*/ 375 w 375"/>
              <a:gd name="T3" fmla="*/ 0 h 3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5" h="357">
                <a:moveTo>
                  <a:pt x="0" y="357"/>
                </a:moveTo>
                <a:lnTo>
                  <a:pt x="375" y="0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grpSp>
        <p:nvGrpSpPr>
          <p:cNvPr id="20586" name="Group 106"/>
          <p:cNvGrpSpPr>
            <a:grpSpLocks/>
          </p:cNvGrpSpPr>
          <p:nvPr/>
        </p:nvGrpSpPr>
        <p:grpSpPr bwMode="auto">
          <a:xfrm rot="18900000">
            <a:off x="7476490" y="3940754"/>
            <a:ext cx="304800" cy="152400"/>
            <a:chOff x="672" y="3648"/>
            <a:chExt cx="480" cy="240"/>
          </a:xfrm>
        </p:grpSpPr>
        <p:sp>
          <p:nvSpPr>
            <p:cNvPr id="20587" name="Rectangle 107"/>
            <p:cNvSpPr>
              <a:spLocks noChangeArrowheads="1"/>
            </p:cNvSpPr>
            <p:nvPr/>
          </p:nvSpPr>
          <p:spPr bwMode="auto">
            <a:xfrm>
              <a:off x="672" y="3648"/>
              <a:ext cx="384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20588" name="Rectangle 108"/>
            <p:cNvSpPr>
              <a:spLocks noChangeArrowheads="1"/>
            </p:cNvSpPr>
            <p:nvPr/>
          </p:nvSpPr>
          <p:spPr bwMode="auto">
            <a:xfrm>
              <a:off x="1056" y="3648"/>
              <a:ext cx="9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20589" name="Freeform 109"/>
          <p:cNvSpPr>
            <a:spLocks/>
          </p:cNvSpPr>
          <p:nvPr/>
        </p:nvSpPr>
        <p:spPr bwMode="auto">
          <a:xfrm rot="120000">
            <a:off x="6879652" y="4099566"/>
            <a:ext cx="617538" cy="581025"/>
          </a:xfrm>
          <a:custGeom>
            <a:avLst/>
            <a:gdLst>
              <a:gd name="T0" fmla="*/ 389 w 389"/>
              <a:gd name="T1" fmla="*/ 0 h 366"/>
              <a:gd name="T2" fmla="*/ 0 w 389"/>
              <a:gd name="T3" fmla="*/ 366 h 3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89" h="366">
                <a:moveTo>
                  <a:pt x="389" y="0"/>
                </a:moveTo>
                <a:lnTo>
                  <a:pt x="0" y="366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20597" name="Freeform 117"/>
          <p:cNvSpPr>
            <a:spLocks/>
          </p:cNvSpPr>
          <p:nvPr/>
        </p:nvSpPr>
        <p:spPr bwMode="auto">
          <a:xfrm rot="60000">
            <a:off x="6891927" y="1946756"/>
            <a:ext cx="638175" cy="666750"/>
          </a:xfrm>
          <a:custGeom>
            <a:avLst/>
            <a:gdLst>
              <a:gd name="T0" fmla="*/ 402 w 402"/>
              <a:gd name="T1" fmla="*/ 0 h 420"/>
              <a:gd name="T2" fmla="*/ 0 w 402"/>
              <a:gd name="T3" fmla="*/ 420 h 4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2" h="420">
                <a:moveTo>
                  <a:pt x="402" y="0"/>
                </a:moveTo>
                <a:lnTo>
                  <a:pt x="0" y="420"/>
                </a:ln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</a:endParaRPr>
          </a:p>
        </p:txBody>
      </p:sp>
      <p:grpSp>
        <p:nvGrpSpPr>
          <p:cNvPr id="4" name="Groep 3"/>
          <p:cNvGrpSpPr/>
          <p:nvPr/>
        </p:nvGrpSpPr>
        <p:grpSpPr>
          <a:xfrm>
            <a:off x="3030495" y="3767612"/>
            <a:ext cx="1312062" cy="584775"/>
            <a:chOff x="3030495" y="3767612"/>
            <a:chExt cx="1312062" cy="584775"/>
          </a:xfrm>
        </p:grpSpPr>
        <p:sp>
          <p:nvSpPr>
            <p:cNvPr id="20602" name="Text Box 122"/>
            <p:cNvSpPr txBox="1">
              <a:spLocks noChangeArrowheads="1"/>
            </p:cNvSpPr>
            <p:nvPr/>
          </p:nvSpPr>
          <p:spPr bwMode="auto">
            <a:xfrm rot="599317">
              <a:off x="3030495" y="3767612"/>
              <a:ext cx="80774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 sz="32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sz="3200" baseline="-25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endParaRPr lang="nl-NL" altLang="nl-NL" sz="32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74" name="Freeform 94"/>
            <p:cNvSpPr>
              <a:spLocks/>
            </p:cNvSpPr>
            <p:nvPr/>
          </p:nvSpPr>
          <p:spPr bwMode="auto">
            <a:xfrm rot="480000">
              <a:off x="3505944" y="4178767"/>
              <a:ext cx="836613" cy="1587"/>
            </a:xfrm>
            <a:custGeom>
              <a:avLst/>
              <a:gdLst>
                <a:gd name="T0" fmla="*/ 527 w 527"/>
                <a:gd name="T1" fmla="*/ 1 h 1"/>
                <a:gd name="T2" fmla="*/ 0 w 527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27" h="1">
                  <a:moveTo>
                    <a:pt x="527" y="1"/>
                  </a:move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20604" name="Rectangle 124"/>
          <p:cNvSpPr>
            <a:spLocks noChangeArrowheads="1"/>
          </p:cNvSpPr>
          <p:nvPr/>
        </p:nvSpPr>
        <p:spPr bwMode="auto">
          <a:xfrm>
            <a:off x="0" y="5688006"/>
            <a:ext cx="74517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US" altLang="nl-NL" sz="32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w, </a:t>
            </a:r>
            <a:r>
              <a:rPr lang="en-US" altLang="nl-NL" sz="3200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dwars</a:t>
            </a:r>
            <a:r>
              <a:rPr lang="en-US" altLang="nl-NL" sz="32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1000.27,78</a:t>
            </a:r>
            <a:r>
              <a:rPr lang="en-US" altLang="nl-NL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/50 = 1,5.10</a:t>
            </a:r>
            <a:r>
              <a:rPr lang="en-US" altLang="nl-NL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endParaRPr lang="nl-NL" altLang="nl-NL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07" name="Text Box 127"/>
          <p:cNvSpPr txBox="1">
            <a:spLocks noChangeArrowheads="1"/>
          </p:cNvSpPr>
          <p:nvPr/>
        </p:nvSpPr>
        <p:spPr bwMode="auto">
          <a:xfrm>
            <a:off x="5921268" y="2534978"/>
            <a:ext cx="7927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nl-NL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nl-NL" sz="4000" dirty="0" smtClean="0">
                <a:solidFill>
                  <a:schemeClr val="bg1"/>
                </a:solidFill>
              </a:rPr>
              <a:t> </a:t>
            </a:r>
            <a:r>
              <a:rPr lang="en-US" alt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lang="nl-NL" altLang="nl-NL" sz="24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619" name="Group 139"/>
          <p:cNvGrpSpPr>
            <a:grpSpLocks noChangeAspect="1"/>
          </p:cNvGrpSpPr>
          <p:nvPr/>
        </p:nvGrpSpPr>
        <p:grpSpPr bwMode="auto">
          <a:xfrm>
            <a:off x="7210663" y="3627847"/>
            <a:ext cx="827999" cy="682243"/>
            <a:chOff x="4403" y="2095"/>
            <a:chExt cx="943" cy="777"/>
          </a:xfrm>
        </p:grpSpPr>
        <p:sp>
          <p:nvSpPr>
            <p:cNvPr id="20613" name="Line 133"/>
            <p:cNvSpPr>
              <a:spLocks noChangeAspect="1" noChangeShapeType="1"/>
            </p:cNvSpPr>
            <p:nvPr/>
          </p:nvSpPr>
          <p:spPr bwMode="auto">
            <a:xfrm rot="18663830" flipH="1">
              <a:off x="5223" y="2013"/>
              <a:ext cx="41" cy="205"/>
            </a:xfrm>
            <a:prstGeom prst="line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20614" name="Line 134"/>
            <p:cNvSpPr>
              <a:spLocks noChangeAspect="1" noChangeShapeType="1"/>
            </p:cNvSpPr>
            <p:nvPr/>
          </p:nvSpPr>
          <p:spPr bwMode="auto">
            <a:xfrm rot="18663830" flipH="1">
              <a:off x="4485" y="2749"/>
              <a:ext cx="41" cy="205"/>
            </a:xfrm>
            <a:prstGeom prst="line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20637" name="Text Box 157"/>
          <p:cNvSpPr txBox="1">
            <a:spLocks noChangeArrowheads="1"/>
          </p:cNvSpPr>
          <p:nvPr/>
        </p:nvSpPr>
        <p:spPr bwMode="auto">
          <a:xfrm>
            <a:off x="5076602" y="1978007"/>
            <a:ext cx="18716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50 m</a:t>
            </a:r>
          </a:p>
        </p:txBody>
      </p:sp>
      <p:sp>
        <p:nvSpPr>
          <p:cNvPr id="20639" name="Rectangle 159"/>
          <p:cNvSpPr>
            <a:spLocks noChangeArrowheads="1"/>
          </p:cNvSpPr>
          <p:nvPr/>
        </p:nvSpPr>
        <p:spPr bwMode="auto">
          <a:xfrm>
            <a:off x="0" y="5112016"/>
            <a:ext cx="4572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 </a:t>
            </a:r>
            <a:r>
              <a:rPr lang="en-US" altLang="nl-NL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bocht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F</a:t>
            </a:r>
            <a:r>
              <a:rPr lang="en-US" altLang="nl-NL" sz="32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mv</a:t>
            </a:r>
            <a:r>
              <a:rPr lang="en-US" altLang="nl-NL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</a:t>
            </a:r>
            <a:endParaRPr lang="nl-NL" altLang="nl-NL" sz="3200" baseline="-25000" dirty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47" name="Rectangle 167"/>
          <p:cNvSpPr>
            <a:spLocks noChangeArrowheads="1"/>
          </p:cNvSpPr>
          <p:nvPr/>
        </p:nvSpPr>
        <p:spPr bwMode="auto">
          <a:xfrm>
            <a:off x="0" y="6200932"/>
            <a:ext cx="82438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nl-NL" sz="3200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w,dwars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verandert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van </a:t>
            </a:r>
            <a:r>
              <a:rPr lang="en-US" altLang="nl-NL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richting</a:t>
            </a:r>
            <a:r>
              <a:rPr lang="en-US" altLang="nl-NL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altLang="nl-NL" sz="3200" baseline="-25000" dirty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ep 2"/>
          <p:cNvGrpSpPr/>
          <p:nvPr/>
        </p:nvGrpSpPr>
        <p:grpSpPr>
          <a:xfrm>
            <a:off x="4627274" y="4165752"/>
            <a:ext cx="2051378" cy="584775"/>
            <a:chOff x="4627274" y="4165752"/>
            <a:chExt cx="2051378" cy="584775"/>
          </a:xfrm>
        </p:grpSpPr>
        <p:sp>
          <p:nvSpPr>
            <p:cNvPr id="20569" name="Freeform 89"/>
            <p:cNvSpPr>
              <a:spLocks/>
            </p:cNvSpPr>
            <p:nvPr/>
          </p:nvSpPr>
          <p:spPr bwMode="auto">
            <a:xfrm rot="21480000">
              <a:off x="4627274" y="4256124"/>
              <a:ext cx="920260" cy="144716"/>
            </a:xfrm>
            <a:custGeom>
              <a:avLst/>
              <a:gdLst>
                <a:gd name="T0" fmla="*/ 0 w 528"/>
                <a:gd name="T1" fmla="*/ 0 h 2"/>
                <a:gd name="T2" fmla="*/ 528 w 528"/>
                <a:gd name="T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28" h="2">
                  <a:moveTo>
                    <a:pt x="0" y="0"/>
                  </a:moveTo>
                  <a:lnTo>
                    <a:pt x="528" y="2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64" name="Text Box 121"/>
            <p:cNvSpPr txBox="1">
              <a:spLocks noChangeArrowheads="1"/>
            </p:cNvSpPr>
            <p:nvPr/>
          </p:nvSpPr>
          <p:spPr bwMode="auto">
            <a:xfrm>
              <a:off x="5459452" y="4165752"/>
              <a:ext cx="12192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 sz="3200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nl-NL" sz="3200" baseline="-25000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stuw</a:t>
              </a:r>
              <a:endParaRPr lang="nl-NL" altLang="nl-NL" sz="3200" baseline="-25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18" name="Group 138"/>
          <p:cNvGrpSpPr>
            <a:grpSpLocks/>
          </p:cNvGrpSpPr>
          <p:nvPr/>
        </p:nvGrpSpPr>
        <p:grpSpPr bwMode="auto">
          <a:xfrm rot="420000">
            <a:off x="3980550" y="4161913"/>
            <a:ext cx="1069976" cy="180000"/>
            <a:chOff x="912" y="2604"/>
            <a:chExt cx="674" cy="250"/>
          </a:xfrm>
        </p:grpSpPr>
        <p:sp>
          <p:nvSpPr>
            <p:cNvPr id="20609" name="Line 129"/>
            <p:cNvSpPr>
              <a:spLocks noChangeShapeType="1"/>
            </p:cNvSpPr>
            <p:nvPr/>
          </p:nvSpPr>
          <p:spPr bwMode="auto">
            <a:xfrm flipH="1">
              <a:off x="1538" y="2614"/>
              <a:ext cx="48" cy="240"/>
            </a:xfrm>
            <a:prstGeom prst="line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20610" name="Line 130"/>
            <p:cNvSpPr>
              <a:spLocks noChangeShapeType="1"/>
            </p:cNvSpPr>
            <p:nvPr/>
          </p:nvSpPr>
          <p:spPr bwMode="auto">
            <a:xfrm flipH="1">
              <a:off x="912" y="2604"/>
              <a:ext cx="48" cy="240"/>
            </a:xfrm>
            <a:prstGeom prst="line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0572" name="Group 92"/>
          <p:cNvGrpSpPr>
            <a:grpSpLocks/>
          </p:cNvGrpSpPr>
          <p:nvPr/>
        </p:nvGrpSpPr>
        <p:grpSpPr bwMode="auto">
          <a:xfrm rot="420000">
            <a:off x="4344144" y="4172604"/>
            <a:ext cx="304800" cy="152400"/>
            <a:chOff x="672" y="3648"/>
            <a:chExt cx="480" cy="240"/>
          </a:xfrm>
        </p:grpSpPr>
        <p:sp>
          <p:nvSpPr>
            <p:cNvPr id="20570" name="Rectangle 90"/>
            <p:cNvSpPr>
              <a:spLocks noChangeArrowheads="1"/>
            </p:cNvSpPr>
            <p:nvPr/>
          </p:nvSpPr>
          <p:spPr bwMode="auto">
            <a:xfrm>
              <a:off x="672" y="3648"/>
              <a:ext cx="384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20571" name="Rectangle 91"/>
            <p:cNvSpPr>
              <a:spLocks noChangeArrowheads="1"/>
            </p:cNvSpPr>
            <p:nvPr/>
          </p:nvSpPr>
          <p:spPr bwMode="auto">
            <a:xfrm>
              <a:off x="1056" y="3648"/>
              <a:ext cx="9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0620" name="Group 140"/>
          <p:cNvGrpSpPr>
            <a:grpSpLocks/>
          </p:cNvGrpSpPr>
          <p:nvPr/>
        </p:nvGrpSpPr>
        <p:grpSpPr bwMode="auto">
          <a:xfrm>
            <a:off x="7188136" y="1377940"/>
            <a:ext cx="804863" cy="977901"/>
            <a:chOff x="4229" y="680"/>
            <a:chExt cx="507" cy="616"/>
          </a:xfrm>
        </p:grpSpPr>
        <p:sp>
          <p:nvSpPr>
            <p:cNvPr id="20615" name="Line 135"/>
            <p:cNvSpPr>
              <a:spLocks noChangeAspect="1" noChangeShapeType="1"/>
            </p:cNvSpPr>
            <p:nvPr/>
          </p:nvSpPr>
          <p:spPr bwMode="auto">
            <a:xfrm rot="11756782" flipH="1">
              <a:off x="4709" y="1160"/>
              <a:ext cx="27" cy="136"/>
            </a:xfrm>
            <a:prstGeom prst="line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20616" name="Line 136"/>
            <p:cNvSpPr>
              <a:spLocks noChangeAspect="1" noChangeShapeType="1"/>
            </p:cNvSpPr>
            <p:nvPr/>
          </p:nvSpPr>
          <p:spPr bwMode="auto">
            <a:xfrm rot="11845750" flipH="1">
              <a:off x="4229" y="680"/>
              <a:ext cx="28" cy="136"/>
            </a:xfrm>
            <a:prstGeom prst="line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sp>
        <p:nvSpPr>
          <p:cNvPr id="72" name="AutoShape 166"/>
          <p:cNvSpPr>
            <a:spLocks noChangeArrowheads="1"/>
          </p:cNvSpPr>
          <p:nvPr/>
        </p:nvSpPr>
        <p:spPr bwMode="auto">
          <a:xfrm>
            <a:off x="189214" y="684242"/>
            <a:ext cx="3411265" cy="1736646"/>
          </a:xfrm>
          <a:prstGeom prst="wedgeRoundRectCallout">
            <a:avLst>
              <a:gd name="adj1" fmla="val 196506"/>
              <a:gd name="adj2" fmla="val 88055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 er ijs op de weg ligt is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altLang="nl-NL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w,dwars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dus v constant van grootte en richting!</a:t>
            </a:r>
          </a:p>
        </p:txBody>
      </p:sp>
      <p:sp>
        <p:nvSpPr>
          <p:cNvPr id="13" name="Toelichting met afgeronde rechthoek 12"/>
          <p:cNvSpPr/>
          <p:nvPr/>
        </p:nvSpPr>
        <p:spPr>
          <a:xfrm>
            <a:off x="206343" y="1028351"/>
            <a:ext cx="2590365" cy="919401"/>
          </a:xfrm>
          <a:prstGeom prst="wedgeRoundRectCallout">
            <a:avLst>
              <a:gd name="adj1" fmla="val 115498"/>
              <a:gd name="adj2" fmla="val 28773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is constant dus F</a:t>
            </a:r>
            <a:r>
              <a:rPr lang="nl-NL" sz="2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</a:p>
        </p:txBody>
      </p:sp>
      <p:sp>
        <p:nvSpPr>
          <p:cNvPr id="77" name="AutoShape 158"/>
          <p:cNvSpPr>
            <a:spLocks noChangeArrowheads="1"/>
          </p:cNvSpPr>
          <p:nvPr/>
        </p:nvSpPr>
        <p:spPr bwMode="auto">
          <a:xfrm>
            <a:off x="5364088" y="764704"/>
            <a:ext cx="3595152" cy="1328023"/>
          </a:xfrm>
          <a:prstGeom prst="wedgeRoundRectCallout">
            <a:avLst>
              <a:gd name="adj1" fmla="val -95379"/>
              <a:gd name="adj2" fmla="val 331861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100km/h = 100.10</a:t>
            </a:r>
            <a:r>
              <a:rPr lang="nl-NL" altLang="nl-NL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m/3600s </a:t>
            </a:r>
            <a:endParaRPr lang="nl-NL" altLang="nl-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27,78 m/s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-15766" y="-85238"/>
            <a:ext cx="9144000" cy="832544"/>
          </a:xfrm>
        </p:spPr>
        <p:txBody>
          <a:bodyPr anchor="t" anchorCtr="0"/>
          <a:lstStyle/>
          <a:p>
            <a:pPr algn="l"/>
            <a:r>
              <a:rPr lang="en-US" altLang="nl-NL" sz="32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Vb. </a:t>
            </a:r>
            <a:r>
              <a:rPr lang="en-US" altLang="nl-NL" sz="28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 van 1000 kg </a:t>
            </a:r>
            <a:r>
              <a:rPr lang="en-US" altLang="nl-NL" sz="28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rijdt</a:t>
            </a:r>
            <a:r>
              <a:rPr lang="en-US" altLang="nl-NL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8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eenparig</a:t>
            </a:r>
            <a:r>
              <a:rPr lang="en-US" altLang="nl-NL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 100 km/h</a:t>
            </a:r>
            <a:endParaRPr lang="nl-NL" sz="2800" dirty="0">
              <a:solidFill>
                <a:srgbClr val="FF0000"/>
              </a:solidFill>
            </a:endParaRPr>
          </a:p>
        </p:txBody>
      </p:sp>
      <p:sp>
        <p:nvSpPr>
          <p:cNvPr id="52" name="Rectangle 9"/>
          <p:cNvSpPr>
            <a:spLocks noChangeArrowheads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17588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35175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52763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070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275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9847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419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8991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menu</a:t>
            </a:r>
            <a:endParaRPr lang="nl-NL" altLang="nl-NL" sz="18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Actieknop: Verder of Volgende 52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892512" y="-27384"/>
            <a:ext cx="288000" cy="288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9136922"/>
      </p:ext>
    </p:extLst>
  </p:cSld>
  <p:clrMapOvr>
    <a:masterClrMapping/>
  </p:clrMapOvr>
  <p:transition advTm="353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5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20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0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5" dur="500"/>
                                        <p:tgtEl>
                                          <p:spTgt spid="2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05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9" dur="500"/>
                                        <p:tgtEl>
                                          <p:spTgt spid="2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20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0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2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20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0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0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0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3000"/>
                                        <p:tgtEl>
                                          <p:spTgt spid="2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9" grpId="0" animBg="1"/>
      <p:bldP spid="20598" grpId="0" animBg="1"/>
      <p:bldP spid="20579" grpId="0" animBg="1"/>
      <p:bldP spid="20583" grpId="0" animBg="1"/>
      <p:bldP spid="20585" grpId="0" animBg="1"/>
      <p:bldP spid="20589" grpId="0" animBg="1"/>
      <p:bldP spid="20597" grpId="0" animBg="1"/>
      <p:bldP spid="20604" grpId="0" autoUpdateAnimBg="0"/>
      <p:bldP spid="20607" grpId="0"/>
      <p:bldP spid="20637" grpId="0"/>
      <p:bldP spid="20639" grpId="0" autoUpdateAnimBg="0"/>
      <p:bldP spid="20647" grpId="0" autoUpdateAnimBg="0"/>
      <p:bldP spid="72" grpId="0" animBg="1"/>
      <p:bldP spid="13" grpId="0" animBg="1"/>
      <p:bldP spid="77" grpId="0" animBg="1"/>
      <p:bldP spid="6" grpId="0"/>
    </p:bldLst>
  </p:timing>
</p:sld>
</file>

<file path=ppt/theme/theme1.xml><?xml version="1.0" encoding="utf-8"?>
<a:theme xmlns:a="http://schemas.openxmlformats.org/drawingml/2006/main" name="Standaardontwerp">
  <a:themeElements>
    <a:clrScheme name="Ton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4584D3"/>
      </a:hlink>
      <a:folHlink>
        <a:srgbClr val="4584D3"/>
      </a:folHlink>
    </a:clrScheme>
    <a:fontScheme name="Kantoor - klassiek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5470</TotalTime>
  <Words>2273</Words>
  <Application>Microsoft Office PowerPoint</Application>
  <PresentationFormat>Diavoorstelling (4:3)</PresentationFormat>
  <Paragraphs>423</Paragraphs>
  <Slides>25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6" baseType="lpstr">
      <vt:lpstr>Standaardontwerp</vt:lpstr>
      <vt:lpstr>Eenparige cirkelbeweging, middelpuntzoekende kracht kracht en gravitatiekracht</vt:lpstr>
      <vt:lpstr>Omlooptijd, frequentie en baansnelheid</vt:lpstr>
      <vt:lpstr>Graden en radialen [vwo]</vt:lpstr>
      <vt:lpstr>Baansnelheid en hoeksnelheid [vwo]</vt:lpstr>
      <vt:lpstr>Een voorbeeld.</vt:lpstr>
      <vt:lpstr>De invloed van een kracht op de snelheid.</vt:lpstr>
      <vt:lpstr>De resulterende kracht bij een eenparige cirkelbeweging.</vt:lpstr>
      <vt:lpstr>De middelpuntzoekende kracht</vt:lpstr>
      <vt:lpstr>Vb. Een auto van 1000 kg rijdt eenparig met 100 km/h</vt:lpstr>
      <vt:lpstr>Looping met minimale snelheid.</vt:lpstr>
      <vt:lpstr>Vb. Een Toyota Aygo maakt een looping. YouTube</vt:lpstr>
      <vt:lpstr>Vb Een looping met een emmertje water.</vt:lpstr>
      <vt:lpstr>Vb. Zweefmolen</vt:lpstr>
      <vt:lpstr>Vb. Zweefmolen (bovenaanzicht)</vt:lpstr>
      <vt:lpstr>Vb. Wielerpiste</vt:lpstr>
      <vt:lpstr>De gravitatiekracht Fg</vt:lpstr>
      <vt:lpstr>Vb. Bereken de gravitatiekracht tussen de aarde en maan. </vt:lpstr>
      <vt:lpstr>Gravitati-versnelling en hoogte [vwo]</vt:lpstr>
      <vt:lpstr>Een planeetbaan is een ellipsbaan!</vt:lpstr>
      <vt:lpstr>Zwaarte-energie en gravitatieenergie 1/5. [vwo]</vt:lpstr>
      <vt:lpstr>Gravitatie-energie 2/5. [vwo]</vt:lpstr>
      <vt:lpstr>Ontsnappingssnelheid 3/5. [vwo]</vt:lpstr>
      <vt:lpstr>Ontsnappingssnelheid en atmosfeer 4/5. [vwo]</vt:lpstr>
      <vt:lpstr>Eg, Ek en Etot in één grafiek 5/5.</vt:lpstr>
      <vt:lpstr>Einde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Eenparige cirkelbeweging</dc:title>
  <dc:creator>Ton&amp;Els</dc:creator>
  <cp:lastModifiedBy>Ton&amp;Els</cp:lastModifiedBy>
  <cp:revision>288</cp:revision>
  <dcterms:created xsi:type="dcterms:W3CDTF">2018-10-18T21:44:50Z</dcterms:created>
  <dcterms:modified xsi:type="dcterms:W3CDTF">2021-06-07T15:52:33Z</dcterms:modified>
</cp:coreProperties>
</file>