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avi" ContentType="video/avi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38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8" r:id="rId22"/>
    <p:sldId id="305" r:id="rId23"/>
    <p:sldId id="289" r:id="rId24"/>
    <p:sldId id="290" r:id="rId25"/>
    <p:sldId id="294" r:id="rId26"/>
    <p:sldId id="304" r:id="rId27"/>
    <p:sldId id="277" r:id="rId28"/>
    <p:sldId id="279" r:id="rId29"/>
    <p:sldId id="280" r:id="rId30"/>
    <p:sldId id="297" r:id="rId31"/>
    <p:sldId id="300" r:id="rId32"/>
    <p:sldId id="299" r:id="rId33"/>
    <p:sldId id="301" r:id="rId34"/>
    <p:sldId id="302" r:id="rId35"/>
    <p:sldId id="303" r:id="rId36"/>
    <p:sldId id="287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306" autoAdjust="0"/>
  </p:normalViewPr>
  <p:slideViewPr>
    <p:cSldViewPr>
      <p:cViewPr>
        <p:scale>
          <a:sx n="60" d="100"/>
          <a:sy n="60" d="100"/>
        </p:scale>
        <p:origin x="1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622407407407409"/>
          <c:y val="4.7289999999999999E-2"/>
          <c:w val="0.6947255555555556"/>
          <c:h val="0.73967305555555551"/>
        </c:manualLayout>
      </c:layout>
      <c:scatterChart>
        <c:scatterStyle val="lineMarker"/>
        <c:varyColors val="0"/>
        <c:ser>
          <c:idx val="0"/>
          <c:order val="0"/>
          <c:tx>
            <c:v>versneld</c:v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27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'[Grafiek in Microsoft PowerPoint]Blad1'!$B$3:$B$7</c:f>
              <c:numCache>
                <c:formatCode>General</c:formatCode>
                <c:ptCount val="5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</c:numCache>
            </c:numRef>
          </c:xVal>
          <c:yVal>
            <c:numRef>
              <c:f>'[Grafiek in Microsoft PowerPoint]Blad1'!$F$3:$F$7</c:f>
              <c:numCache>
                <c:formatCode>0.00000</c:formatCode>
                <c:ptCount val="5"/>
                <c:pt idx="0" formatCode="General">
                  <c:v>0</c:v>
                </c:pt>
                <c:pt idx="1">
                  <c:v>0.66680000000000006</c:v>
                </c:pt>
                <c:pt idx="2" formatCode="0.0000">
                  <c:v>2.0004</c:v>
                </c:pt>
                <c:pt idx="3" formatCode="0.0000">
                  <c:v>4.0007999999999999</c:v>
                </c:pt>
                <c:pt idx="4" formatCode="0.0000">
                  <c:v>6.6680000000000001</c:v>
                </c:pt>
              </c:numCache>
            </c:numRef>
          </c:yVal>
          <c:smooth val="0"/>
        </c:ser>
        <c:ser>
          <c:idx val="1"/>
          <c:order val="1"/>
          <c:tx>
            <c:v>eenparig</c:v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27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'[Grafiek in Microsoft PowerPoint]Blad1'!$J$7:$J$14</c:f>
              <c:numCache>
                <c:formatCode>General</c:formatCode>
                <c:ptCount val="8"/>
                <c:pt idx="0">
                  <c:v>0.08</c:v>
                </c:pt>
                <c:pt idx="1">
                  <c:v>0.1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0.18</c:v>
                </c:pt>
                <c:pt idx="6">
                  <c:v>0.2</c:v>
                </c:pt>
                <c:pt idx="7">
                  <c:v>0.22</c:v>
                </c:pt>
              </c:numCache>
            </c:numRef>
          </c:xVal>
          <c:yVal>
            <c:numRef>
              <c:f>'[Grafiek in Microsoft PowerPoint]Blad1'!$K$7:$K$14</c:f>
              <c:numCache>
                <c:formatCode>0.0000</c:formatCode>
                <c:ptCount val="8"/>
                <c:pt idx="0">
                  <c:v>6.6680000000000001</c:v>
                </c:pt>
                <c:pt idx="1">
                  <c:v>10.002000000000001</c:v>
                </c:pt>
                <c:pt idx="2">
                  <c:v>13.336000000000002</c:v>
                </c:pt>
                <c:pt idx="3">
                  <c:v>16.670000000000002</c:v>
                </c:pt>
                <c:pt idx="4">
                  <c:v>20.004000000000001</c:v>
                </c:pt>
                <c:pt idx="5">
                  <c:v>23.338000000000001</c:v>
                </c:pt>
                <c:pt idx="6">
                  <c:v>26.672000000000001</c:v>
                </c:pt>
                <c:pt idx="7">
                  <c:v>30.006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6752"/>
        <c:axId val="35228672"/>
      </c:scatterChart>
      <c:valAx>
        <c:axId val="35226752"/>
        <c:scaling>
          <c:orientation val="minMax"/>
          <c:max val="0.24000000000000002"/>
          <c:min val="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solidFill>
                <a:schemeClr val="tx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61042648148148149"/>
              <c:y val="0.87587305555555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35228672"/>
        <c:crosses val="autoZero"/>
        <c:crossBetween val="midCat"/>
        <c:majorUnit val="0.1"/>
      </c:valAx>
      <c:valAx>
        <c:axId val="35228672"/>
        <c:scaling>
          <c:orientation val="minMax"/>
          <c:max val="35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nl-NL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plaats in cm</a:t>
                </a:r>
              </a:p>
            </c:rich>
          </c:tx>
          <c:layout>
            <c:manualLayout>
              <c:xMode val="edge"/>
              <c:yMode val="edge"/>
              <c:x val="1.9945152401380645E-2"/>
              <c:y val="2.740253578142547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35226752"/>
        <c:crosses val="autoZero"/>
        <c:crossBetween val="midCat"/>
        <c:majorUnit val="5"/>
      </c:valAx>
    </c:plotArea>
    <c:plotVisOnly val="1"/>
    <c:dispBlanksAs val="gap"/>
    <c:showDLblsOverMax val="0"/>
  </c:chart>
  <c:spPr>
    <a:solidFill>
      <a:sysClr val="window" lastClr="FFFFFF"/>
    </a:solidFill>
    <a:ln w="12700">
      <a:solidFill>
        <a:sysClr val="windowText" lastClr="00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4468942283629"/>
          <c:y val="5.7571016458036167E-2"/>
          <c:w val="0.77305035691881596"/>
          <c:h val="0.74943433285837779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</c:strCache>
            </c:strRef>
          </c:tx>
          <c:spPr>
            <a:ln w="44450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Blad1!$C$2:$C$7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Blad1!$D$2:$D$7</c:f>
              <c:numCache>
                <c:formatCode>General</c:formatCode>
                <c:ptCount val="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666944"/>
        <c:axId val="117668864"/>
      </c:scatterChart>
      <c:valAx>
        <c:axId val="117666944"/>
        <c:scaling>
          <c:orientation val="minMax"/>
          <c:max val="6"/>
          <c:min val="0"/>
        </c:scaling>
        <c:delete val="0"/>
        <c:axPos val="b"/>
        <c:majorGridlines>
          <c:spPr>
            <a:ln w="19050">
              <a:solidFill>
                <a:srgbClr val="000000"/>
              </a:solidFill>
            </a:ln>
          </c:spPr>
        </c:majorGridlines>
        <c:minorGridlines>
          <c:spPr>
            <a:ln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nl-NL" sz="2400" b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  <a:endParaRPr lang="nl-NL" sz="24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78533406501410052"/>
              <c:y val="0.894256486645152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nl-NL"/>
          </a:p>
        </c:txPr>
        <c:crossAx val="117668864"/>
        <c:crosses val="autoZero"/>
        <c:crossBetween val="midCat"/>
        <c:majorUnit val="1"/>
        <c:minorUnit val="1"/>
      </c:valAx>
      <c:valAx>
        <c:axId val="117668864"/>
        <c:scaling>
          <c:orientation val="minMax"/>
          <c:max val="5"/>
          <c:min val="0"/>
        </c:scaling>
        <c:delete val="0"/>
        <c:axPos val="l"/>
        <c:majorGridlines>
          <c:spPr>
            <a:ln w="19050"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nl-NL" sz="2400" b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in m/s</a:t>
                </a:r>
                <a:r>
                  <a:rPr lang="nl-NL" sz="2400" b="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sz="24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5228977187986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117666944"/>
        <c:crosses val="autoZero"/>
        <c:crossBetween val="midCat"/>
        <c:majorUnit val="1"/>
      </c:valAx>
      <c:spPr>
        <a:solidFill>
          <a:schemeClr val="tx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tx1"/>
    </a:solidFill>
    <a:ln w="12700">
      <a:solidFill>
        <a:srgbClr val="000000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71228545618791"/>
          <c:y val="8.1521739130434784E-2"/>
          <c:w val="0.71739882565492319"/>
          <c:h val="0.65950752330787643"/>
        </c:manualLayout>
      </c:layout>
      <c:scatterChart>
        <c:scatterStyle val="lineMarker"/>
        <c:varyColors val="0"/>
        <c:ser>
          <c:idx val="0"/>
          <c:order val="0"/>
          <c:spPr>
            <a:ln w="5482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Blad1!$A$7:$A$12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Blad1!$D$7:$D$12</c:f>
              <c:numCache>
                <c:formatCode>General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10</c:v>
                </c:pt>
                <c:pt idx="3">
                  <c:v>22.5</c:v>
                </c:pt>
                <c:pt idx="4">
                  <c:v>40</c:v>
                </c:pt>
                <c:pt idx="5">
                  <c:v>62.5</c:v>
                </c:pt>
              </c:numCache>
            </c:numRef>
          </c:yVal>
          <c:smooth val="1"/>
        </c:ser>
        <c:ser>
          <c:idx val="1"/>
          <c:order val="1"/>
          <c:spPr>
            <a:ln w="5482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70C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Blad1!$A$7:$A$12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Blad1!$E$7:$E$12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32</c:v>
                </c:pt>
                <c:pt idx="3">
                  <c:v>42</c:v>
                </c:pt>
                <c:pt idx="4">
                  <c:v>48</c:v>
                </c:pt>
                <c:pt idx="5">
                  <c:v>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24288"/>
        <c:axId val="117726208"/>
      </c:scatterChart>
      <c:valAx>
        <c:axId val="117724288"/>
        <c:scaling>
          <c:orientation val="minMax"/>
          <c:max val="5"/>
          <c:min val="0"/>
        </c:scaling>
        <c:delete val="0"/>
        <c:axPos val="b"/>
        <c:majorGridlines>
          <c:spPr>
            <a:ln w="609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nl-NL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66367015008990637"/>
              <c:y val="0.87847471910112362"/>
            </c:manualLayout>
          </c:layout>
          <c:overlay val="0"/>
          <c:spPr>
            <a:noFill/>
            <a:ln w="487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0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7726208"/>
        <c:crosses val="autoZero"/>
        <c:crossBetween val="midCat"/>
        <c:majorUnit val="1"/>
        <c:minorUnit val="1"/>
      </c:valAx>
      <c:valAx>
        <c:axId val="117726208"/>
        <c:scaling>
          <c:orientation val="minMax"/>
          <c:max val="70"/>
          <c:min val="0"/>
        </c:scaling>
        <c:delete val="0"/>
        <c:axPos val="l"/>
        <c:majorGridlines>
          <c:spPr>
            <a:ln w="609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nl-NL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afstand </a:t>
                </a:r>
                <a:r>
                  <a:rPr lang="nl-NL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in m</a:t>
                </a:r>
              </a:p>
            </c:rich>
          </c:tx>
          <c:layout>
            <c:manualLayout>
              <c:xMode val="edge"/>
              <c:yMode val="edge"/>
              <c:x val="0"/>
              <c:y val="1.0869502453491071E-2"/>
            </c:manualLayout>
          </c:layout>
          <c:overlay val="0"/>
          <c:spPr>
            <a:noFill/>
            <a:ln w="487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0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7724288"/>
        <c:crosses val="autoZero"/>
        <c:crossBetween val="midCat"/>
        <c:majorUnit val="10"/>
        <c:minorUnit val="10"/>
      </c:valAx>
      <c:spPr>
        <a:noFill/>
        <a:ln w="2436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tx1"/>
    </a:solidFill>
    <a:ln w="6092">
      <a:solidFill>
        <a:srgbClr val="000000"/>
      </a:solidFill>
      <a:prstDash val="solid"/>
    </a:ln>
  </c:spPr>
  <c:txPr>
    <a:bodyPr/>
    <a:lstStyle/>
    <a:p>
      <a:pPr>
        <a:defRPr sz="2254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nl-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39723557692309"/>
          <c:y val="7.4285714285714288E-2"/>
          <c:w val="0.74837717270710058"/>
          <c:h val="0.67385676690418927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none"/>
          </c:marker>
          <c:trendline>
            <c:spPr>
              <a:ln w="25400">
                <a:noFill/>
              </a:ln>
            </c:spPr>
            <c:trendlineType val="linear"/>
            <c:dispRSqr val="0"/>
            <c:dispEq val="0"/>
          </c:trendline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Blad1!$A$7:$A$13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Blad1!$B$7:$B$13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xVal>
            <c:numRef>
              <c:f>Blad1!$A$7:$A$13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Blad1!$C$7:$C$13</c:f>
              <c:numCache>
                <c:formatCode>General</c:formatCode>
                <c:ptCount val="7"/>
                <c:pt idx="0">
                  <c:v>25</c:v>
                </c:pt>
                <c:pt idx="1">
                  <c:v>21</c:v>
                </c:pt>
                <c:pt idx="2">
                  <c:v>17</c:v>
                </c:pt>
                <c:pt idx="3">
                  <c:v>13</c:v>
                </c:pt>
                <c:pt idx="4">
                  <c:v>9</c:v>
                </c:pt>
                <c:pt idx="5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27456"/>
        <c:axId val="117899264"/>
      </c:scatterChart>
      <c:valAx>
        <c:axId val="117827456"/>
        <c:scaling>
          <c:orientation val="minMax"/>
          <c:max val="5"/>
          <c:min val="0"/>
        </c:scaling>
        <c:delete val="0"/>
        <c:axPos val="b"/>
        <c:majorGridlines>
          <c:spPr>
            <a:ln w="574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nl-NL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67393616787012434"/>
              <c:y val="0.8769619225967541"/>
            </c:manualLayout>
          </c:layout>
          <c:overlay val="0"/>
          <c:spPr>
            <a:noFill/>
            <a:ln w="4594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7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7899264"/>
        <c:crosses val="autoZero"/>
        <c:crossBetween val="midCat"/>
        <c:majorUnit val="1"/>
        <c:minorUnit val="1"/>
      </c:valAx>
      <c:valAx>
        <c:axId val="117899264"/>
        <c:scaling>
          <c:orientation val="minMax"/>
          <c:max val="30"/>
          <c:min val="0"/>
        </c:scaling>
        <c:delete val="0"/>
        <c:axPos val="l"/>
        <c:majorGridlines>
          <c:spPr>
            <a:ln w="574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nl-NL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v in m/s</a:t>
                </a:r>
              </a:p>
            </c:rich>
          </c:tx>
          <c:layout>
            <c:manualLayout>
              <c:xMode val="edge"/>
              <c:yMode val="edge"/>
              <c:x val="0"/>
              <c:y val="2.8571428571428571E-2"/>
            </c:manualLayout>
          </c:layout>
          <c:overlay val="0"/>
          <c:spPr>
            <a:noFill/>
            <a:ln w="4594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7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7827456"/>
        <c:crosses val="autoZero"/>
        <c:crossBetween val="midCat"/>
        <c:majorUnit val="5"/>
        <c:minorUnit val="5"/>
      </c:valAx>
      <c:spPr>
        <a:noFill/>
        <a:ln w="2297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tx1"/>
    </a:solidFill>
    <a:ln w="5743">
      <a:solidFill>
        <a:srgbClr val="000000"/>
      </a:solidFill>
      <a:prstDash val="solid"/>
    </a:ln>
  </c:spPr>
  <c:txPr>
    <a:bodyPr/>
    <a:lstStyle/>
    <a:p>
      <a:pPr>
        <a:defRPr sz="203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nl-N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0604407689262"/>
          <c:y val="4.2975118764360061E-2"/>
          <c:w val="0.82506697312277311"/>
          <c:h val="0.78818214876091131"/>
        </c:manualLayout>
      </c:layout>
      <c:scatterChart>
        <c:scatterStyle val="smoothMarker"/>
        <c:varyColors val="0"/>
        <c:ser>
          <c:idx val="1"/>
          <c:order val="0"/>
          <c:tx>
            <c:v>met wrijving</c:v>
          </c:tx>
          <c:spPr>
            <a:ln w="38100">
              <a:solidFill>
                <a:srgbClr val="0033CC"/>
              </a:solidFill>
              <a:prstDash val="solid"/>
            </a:ln>
          </c:spPr>
          <c:marker>
            <c:symbol val="none"/>
          </c:marker>
          <c:xVal>
            <c:numRef>
              <c:f>Blad1!$A$8:$A$88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</c:numCache>
            </c:numRef>
          </c:xVal>
          <c:yVal>
            <c:numRef>
              <c:f>Blad1!$C$8:$C$88</c:f>
              <c:numCache>
                <c:formatCode>0.00</c:formatCode>
                <c:ptCount val="81"/>
                <c:pt idx="0">
                  <c:v>0</c:v>
                </c:pt>
                <c:pt idx="1">
                  <c:v>0.98100000000000009</c:v>
                </c:pt>
                <c:pt idx="2">
                  <c:v>1.9571881950000001</c:v>
                </c:pt>
                <c:pt idx="3">
                  <c:v>2.9190352668467634</c:v>
                </c:pt>
                <c:pt idx="4">
                  <c:v>3.8574314324012877</c:v>
                </c:pt>
                <c:pt idx="5">
                  <c:v>4.7640325461229001</c:v>
                </c:pt>
                <c:pt idx="6">
                  <c:v>5.6315525156203092</c:v>
                </c:pt>
                <c:pt idx="7">
                  <c:v>6.4539805969393624</c:v>
                </c:pt>
                <c:pt idx="8">
                  <c:v>7.2267112692110134</c:v>
                </c:pt>
                <c:pt idx="9">
                  <c:v>7.9465844903683065</c:v>
                </c:pt>
                <c:pt idx="10">
                  <c:v>8.6118434650554967</c:v>
                </c:pt>
                <c:pt idx="11">
                  <c:v>9.2220242257224019</c:v>
                </c:pt>
                <c:pt idx="12">
                  <c:v>9.7777955716233471</c:v>
                </c:pt>
                <c:pt idx="13">
                  <c:v>10.280769140421061</c:v>
                </c:pt>
                <c:pt idx="14">
                  <c:v>10.733298069827891</c:v>
                </c:pt>
                <c:pt idx="15">
                  <c:v>11.138279632549034</c:v>
                </c:pt>
                <c:pt idx="16">
                  <c:v>11.498973266684752</c:v>
                </c:pt>
                <c:pt idx="17">
                  <c:v>11.818841335745098</c:v>
                </c:pt>
                <c:pt idx="18">
                  <c:v>12.101416283147513</c:v>
                </c:pt>
                <c:pt idx="19">
                  <c:v>12.350194902857375</c:v>
                </c:pt>
                <c:pt idx="20">
                  <c:v>12.568558332164553</c:v>
                </c:pt>
                <c:pt idx="21">
                  <c:v>12.759715039419438</c:v>
                </c:pt>
                <c:pt idx="22">
                  <c:v>12.926663399983505</c:v>
                </c:pt>
                <c:pt idx="23">
                  <c:v>13.072170266701139</c:v>
                </c:pt>
                <c:pt idx="24">
                  <c:v>13.198762089293012</c:v>
                </c:pt>
                <c:pt idx="25">
                  <c:v>13.308725485844221</c:v>
                </c:pt>
                <c:pt idx="26">
                  <c:v>13.404114615556423</c:v>
                </c:pt>
                <c:pt idx="27">
                  <c:v>13.486763172421556</c:v>
                </c:pt>
                <c:pt idx="28">
                  <c:v>13.558299268076624</c:v>
                </c:pt>
                <c:pt idx="29">
                  <c:v>13.620161872862989</c:v>
                </c:pt>
                <c:pt idx="30">
                  <c:v>13.673617825648035</c:v>
                </c:pt>
                <c:pt idx="31">
                  <c:v>13.719778703438637</c:v>
                </c:pt>
                <c:pt idx="32">
                  <c:v>13.759617065081995</c:v>
                </c:pt>
                <c:pt idx="33">
                  <c:v>13.793981756193517</c:v>
                </c:pt>
                <c:pt idx="34">
                  <c:v>13.82361209274252</c:v>
                </c:pt>
                <c:pt idx="35">
                  <c:v>13.849150836289434</c:v>
                </c:pt>
                <c:pt idx="36">
                  <c:v>13.871155941857952</c:v>
                </c:pt>
                <c:pt idx="37">
                  <c:v>13.890111106041246</c:v>
                </c:pt>
                <c:pt idx="38">
                  <c:v>13.906435173350394</c:v>
                </c:pt>
                <c:pt idx="39">
                  <c:v>13.920490477197408</c:v>
                </c:pt>
                <c:pt idx="40">
                  <c:v>13.93259020156869</c:v>
                </c:pt>
                <c:pt idx="41">
                  <c:v>13.943004852944451</c:v>
                </c:pt>
                <c:pt idx="42">
                  <c:v>13.951967931298288</c:v>
                </c:pt>
                <c:pt idx="43">
                  <c:v>13.959680885518409</c:v>
                </c:pt>
                <c:pt idx="44">
                  <c:v>13.96631743339087</c:v>
                </c:pt>
                <c:pt idx="45">
                  <c:v>13.972027320139681</c:v>
                </c:pt>
                <c:pt idx="46">
                  <c:v>13.976939582966033</c:v>
                </c:pt>
                <c:pt idx="47">
                  <c:v>13.98116538243662</c:v>
                </c:pt>
                <c:pt idx="48">
                  <c:v>13.9848004551814</c:v>
                </c:pt>
                <c:pt idx="49">
                  <c:v>13.987927236325191</c:v>
                </c:pt>
                <c:pt idx="50">
                  <c:v>13.990616694481551</c:v>
                </c:pt>
                <c:pt idx="51">
                  <c:v>13.992929917022021</c:v>
                </c:pt>
                <c:pt idx="52">
                  <c:v>13.994919478708571</c:v>
                </c:pt>
                <c:pt idx="53">
                  <c:v>13.996630622630889</c:v>
                </c:pt>
                <c:pt idx="54">
                  <c:v>13.998102278699045</c:v>
                </c:pt>
                <c:pt idx="55">
                  <c:v>13.999367941674448</c:v>
                </c:pt>
                <c:pt idx="56">
                  <c:v>14.000456427842536</c:v>
                </c:pt>
                <c:pt idx="57">
                  <c:v>14.001392526902949</c:v>
                </c:pt>
                <c:pt idx="58">
                  <c:v>14.00219756344088</c:v>
                </c:pt>
                <c:pt idx="59">
                  <c:v>14.002889880412733</c:v>
                </c:pt>
                <c:pt idx="60">
                  <c:v>14.003485255397907</c:v>
                </c:pt>
                <c:pt idx="61">
                  <c:v>14.003997258907173</c:v>
                </c:pt>
                <c:pt idx="62">
                  <c:v>14.004437562769775</c:v>
                </c:pt>
                <c:pt idx="63">
                  <c:v>14.004816205522189</c:v>
                </c:pt>
                <c:pt idx="64">
                  <c:v>14.005141820769905</c:v>
                </c:pt>
                <c:pt idx="65">
                  <c:v>14.005421833670514</c:v>
                </c:pt>
                <c:pt idx="66">
                  <c:v>14.005662629975241</c:v>
                </c:pt>
                <c:pt idx="67">
                  <c:v>14.005869701451816</c:v>
                </c:pt>
                <c:pt idx="68">
                  <c:v>14.006047770981587</c:v>
                </c:pt>
                <c:pt idx="69">
                  <c:v>14.006200900166496</c:v>
                </c:pt>
                <c:pt idx="70">
                  <c:v>14.006332581887373</c:v>
                </c:pt>
                <c:pt idx="71">
                  <c:v>14.006445819915173</c:v>
                </c:pt>
                <c:pt idx="72">
                  <c:v>14.006543197384078</c:v>
                </c:pt>
                <c:pt idx="73">
                  <c:v>14.006626935683148</c:v>
                </c:pt>
                <c:pt idx="74">
                  <c:v>14.006698945106125</c:v>
                </c:pt>
                <c:pt idx="75">
                  <c:v>14.00676086841194</c:v>
                </c:pt>
                <c:pt idx="76">
                  <c:v>14.00681411828756</c:v>
                </c:pt>
                <c:pt idx="77">
                  <c:v>14.006859909566261</c:v>
                </c:pt>
                <c:pt idx="78">
                  <c:v>14.006899286935187</c:v>
                </c:pt>
                <c:pt idx="79">
                  <c:v>14.00693314876346</c:v>
                </c:pt>
                <c:pt idx="80">
                  <c:v>14.006962267593817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10944"/>
        <c:axId val="118212864"/>
      </c:scatterChart>
      <c:valAx>
        <c:axId val="118210944"/>
        <c:scaling>
          <c:orientation val="minMax"/>
          <c:max val="5"/>
          <c:min val="0"/>
        </c:scaling>
        <c:delete val="0"/>
        <c:axPos val="b"/>
        <c:majorGridlines>
          <c:spPr>
            <a:ln w="6245">
              <a:solidFill>
                <a:srgbClr val="000000"/>
              </a:solidFill>
              <a:prstDash val="solid"/>
            </a:ln>
          </c:spPr>
        </c:majorGridlines>
        <c:minorGridlines>
          <c:spPr>
            <a:ln w="19050"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nl-NL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84006675317819912"/>
              <c:y val="0.89638769677241414"/>
            </c:manualLayout>
          </c:layout>
          <c:overlay val="0"/>
          <c:spPr>
            <a:noFill/>
            <a:ln w="4996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8212864"/>
        <c:crosses val="autoZero"/>
        <c:crossBetween val="midCat"/>
        <c:majorUnit val="1"/>
        <c:minorUnit val="0.5"/>
      </c:valAx>
      <c:valAx>
        <c:axId val="118212864"/>
        <c:scaling>
          <c:orientation val="minMax"/>
          <c:max val="15"/>
          <c:min val="0"/>
        </c:scaling>
        <c:delete val="0"/>
        <c:axPos val="l"/>
        <c:majorGridlines>
          <c:spPr>
            <a:ln w="6245">
              <a:solidFill>
                <a:srgbClr val="000000"/>
              </a:solidFill>
              <a:prstDash val="solid"/>
            </a:ln>
          </c:spPr>
        </c:majorGridlines>
        <c:minorGridlines>
          <c:spPr>
            <a:ln w="19050"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nl-NL" sz="2400" b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 in m/s</a:t>
                </a:r>
              </a:p>
            </c:rich>
          </c:tx>
          <c:layout>
            <c:manualLayout>
              <c:xMode val="edge"/>
              <c:yMode val="edge"/>
              <c:x val="0"/>
              <c:y val="7.9298240866809755E-2"/>
            </c:manualLayout>
          </c:layout>
          <c:overlay val="0"/>
          <c:spPr>
            <a:noFill/>
            <a:ln w="4996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2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8210944"/>
        <c:crosses val="autoZero"/>
        <c:crossBetween val="midCat"/>
        <c:majorUnit val="2"/>
        <c:minorUnit val="1"/>
      </c:valAx>
      <c:spPr>
        <a:noFill/>
        <a:ln w="49961">
          <a:noFill/>
        </a:ln>
      </c:spPr>
    </c:plotArea>
    <c:plotVisOnly val="1"/>
    <c:dispBlanksAs val="gap"/>
    <c:showDLblsOverMax val="0"/>
  </c:chart>
  <c:spPr>
    <a:solidFill>
      <a:schemeClr val="tx1"/>
    </a:solidFill>
    <a:ln>
      <a:solidFill>
        <a:srgbClr val="000000"/>
      </a:solidFill>
    </a:ln>
  </c:spPr>
  <c:txPr>
    <a:bodyPr/>
    <a:lstStyle/>
    <a:p>
      <a:pPr>
        <a:defRPr sz="186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0604407689262"/>
          <c:y val="4.2975118764360061E-2"/>
          <c:w val="0.82506697312277311"/>
          <c:h val="0.78818214876091131"/>
        </c:manualLayout>
      </c:layout>
      <c:scatterChart>
        <c:scatterStyle val="smoothMarker"/>
        <c:varyColors val="0"/>
        <c:ser>
          <c:idx val="1"/>
          <c:order val="0"/>
          <c:tx>
            <c:v>met wrijving</c:v>
          </c:tx>
          <c:spPr>
            <a:ln w="38100">
              <a:solidFill>
                <a:srgbClr val="0033CC"/>
              </a:solidFill>
              <a:prstDash val="solid"/>
            </a:ln>
          </c:spPr>
          <c:marker>
            <c:symbol val="none"/>
          </c:marker>
          <c:xVal>
            <c:numRef>
              <c:f>Blad1!$A$8:$A$88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</c:numCache>
            </c:numRef>
          </c:xVal>
          <c:yVal>
            <c:numRef>
              <c:f>Blad1!$C$8:$C$88</c:f>
              <c:numCache>
                <c:formatCode>0.00</c:formatCode>
                <c:ptCount val="81"/>
                <c:pt idx="0">
                  <c:v>0</c:v>
                </c:pt>
                <c:pt idx="1">
                  <c:v>0.98100000000000009</c:v>
                </c:pt>
                <c:pt idx="2">
                  <c:v>1.9571881950000001</c:v>
                </c:pt>
                <c:pt idx="3">
                  <c:v>2.9190352668467634</c:v>
                </c:pt>
                <c:pt idx="4">
                  <c:v>3.8574314324012877</c:v>
                </c:pt>
                <c:pt idx="5">
                  <c:v>4.7640325461229001</c:v>
                </c:pt>
                <c:pt idx="6">
                  <c:v>5.6315525156203092</c:v>
                </c:pt>
                <c:pt idx="7">
                  <c:v>6.4539805969393624</c:v>
                </c:pt>
                <c:pt idx="8">
                  <c:v>7.2267112692110134</c:v>
                </c:pt>
                <c:pt idx="9">
                  <c:v>7.9465844903683065</c:v>
                </c:pt>
                <c:pt idx="10">
                  <c:v>8.6118434650554967</c:v>
                </c:pt>
                <c:pt idx="11">
                  <c:v>9.2220242257224019</c:v>
                </c:pt>
                <c:pt idx="12">
                  <c:v>9.7777955716233471</c:v>
                </c:pt>
                <c:pt idx="13">
                  <c:v>10.280769140421061</c:v>
                </c:pt>
                <c:pt idx="14">
                  <c:v>10.733298069827891</c:v>
                </c:pt>
                <c:pt idx="15">
                  <c:v>11.138279632549034</c:v>
                </c:pt>
                <c:pt idx="16">
                  <c:v>11.498973266684752</c:v>
                </c:pt>
                <c:pt idx="17">
                  <c:v>11.818841335745098</c:v>
                </c:pt>
                <c:pt idx="18">
                  <c:v>12.101416283147513</c:v>
                </c:pt>
                <c:pt idx="19">
                  <c:v>12.350194902857375</c:v>
                </c:pt>
                <c:pt idx="20">
                  <c:v>12.568558332164553</c:v>
                </c:pt>
                <c:pt idx="21">
                  <c:v>12.759715039419438</c:v>
                </c:pt>
                <c:pt idx="22">
                  <c:v>12.926663399983505</c:v>
                </c:pt>
                <c:pt idx="23">
                  <c:v>13.072170266701139</c:v>
                </c:pt>
                <c:pt idx="24">
                  <c:v>13.198762089293012</c:v>
                </c:pt>
                <c:pt idx="25">
                  <c:v>13.308725485844221</c:v>
                </c:pt>
                <c:pt idx="26">
                  <c:v>13.404114615556423</c:v>
                </c:pt>
                <c:pt idx="27">
                  <c:v>13.486763172421556</c:v>
                </c:pt>
                <c:pt idx="28">
                  <c:v>13.558299268076624</c:v>
                </c:pt>
                <c:pt idx="29">
                  <c:v>13.620161872862989</c:v>
                </c:pt>
                <c:pt idx="30">
                  <c:v>13.673617825648035</c:v>
                </c:pt>
                <c:pt idx="31">
                  <c:v>13.719778703438637</c:v>
                </c:pt>
                <c:pt idx="32">
                  <c:v>13.759617065081995</c:v>
                </c:pt>
                <c:pt idx="33">
                  <c:v>13.793981756193517</c:v>
                </c:pt>
                <c:pt idx="34">
                  <c:v>13.82361209274252</c:v>
                </c:pt>
                <c:pt idx="35">
                  <c:v>13.849150836289434</c:v>
                </c:pt>
                <c:pt idx="36">
                  <c:v>13.871155941857952</c:v>
                </c:pt>
                <c:pt idx="37">
                  <c:v>13.890111106041246</c:v>
                </c:pt>
                <c:pt idx="38">
                  <c:v>13.906435173350394</c:v>
                </c:pt>
                <c:pt idx="39">
                  <c:v>13.920490477197408</c:v>
                </c:pt>
                <c:pt idx="40">
                  <c:v>13.93259020156869</c:v>
                </c:pt>
                <c:pt idx="41">
                  <c:v>13.943004852944451</c:v>
                </c:pt>
                <c:pt idx="42">
                  <c:v>13.951967931298288</c:v>
                </c:pt>
                <c:pt idx="43">
                  <c:v>13.959680885518409</c:v>
                </c:pt>
                <c:pt idx="44">
                  <c:v>13.96631743339087</c:v>
                </c:pt>
                <c:pt idx="45">
                  <c:v>13.972027320139681</c:v>
                </c:pt>
                <c:pt idx="46">
                  <c:v>13.976939582966033</c:v>
                </c:pt>
                <c:pt idx="47">
                  <c:v>13.98116538243662</c:v>
                </c:pt>
                <c:pt idx="48">
                  <c:v>13.9848004551814</c:v>
                </c:pt>
                <c:pt idx="49">
                  <c:v>13.987927236325191</c:v>
                </c:pt>
                <c:pt idx="50">
                  <c:v>13.990616694481551</c:v>
                </c:pt>
                <c:pt idx="51">
                  <c:v>13.992929917022021</c:v>
                </c:pt>
                <c:pt idx="52">
                  <c:v>13.994919478708571</c:v>
                </c:pt>
                <c:pt idx="53">
                  <c:v>13.996630622630889</c:v>
                </c:pt>
                <c:pt idx="54">
                  <c:v>13.998102278699045</c:v>
                </c:pt>
                <c:pt idx="55">
                  <c:v>13.999367941674448</c:v>
                </c:pt>
                <c:pt idx="56">
                  <c:v>14.000456427842536</c:v>
                </c:pt>
                <c:pt idx="57">
                  <c:v>14.001392526902949</c:v>
                </c:pt>
                <c:pt idx="58">
                  <c:v>14.00219756344088</c:v>
                </c:pt>
                <c:pt idx="59">
                  <c:v>14.002889880412733</c:v>
                </c:pt>
                <c:pt idx="60">
                  <c:v>14.003485255397907</c:v>
                </c:pt>
                <c:pt idx="61">
                  <c:v>14.003997258907173</c:v>
                </c:pt>
                <c:pt idx="62">
                  <c:v>14.004437562769775</c:v>
                </c:pt>
                <c:pt idx="63">
                  <c:v>14.004816205522189</c:v>
                </c:pt>
                <c:pt idx="64">
                  <c:v>14.005141820769905</c:v>
                </c:pt>
                <c:pt idx="65">
                  <c:v>14.005421833670514</c:v>
                </c:pt>
                <c:pt idx="66">
                  <c:v>14.005662629975241</c:v>
                </c:pt>
                <c:pt idx="67">
                  <c:v>14.005869701451816</c:v>
                </c:pt>
                <c:pt idx="68">
                  <c:v>14.006047770981587</c:v>
                </c:pt>
                <c:pt idx="69">
                  <c:v>14.006200900166496</c:v>
                </c:pt>
                <c:pt idx="70">
                  <c:v>14.006332581887373</c:v>
                </c:pt>
                <c:pt idx="71">
                  <c:v>14.006445819915173</c:v>
                </c:pt>
                <c:pt idx="72">
                  <c:v>14.006543197384078</c:v>
                </c:pt>
                <c:pt idx="73">
                  <c:v>14.006626935683148</c:v>
                </c:pt>
                <c:pt idx="74">
                  <c:v>14.006698945106125</c:v>
                </c:pt>
                <c:pt idx="75">
                  <c:v>14.00676086841194</c:v>
                </c:pt>
                <c:pt idx="76">
                  <c:v>14.00681411828756</c:v>
                </c:pt>
                <c:pt idx="77">
                  <c:v>14.006859909566261</c:v>
                </c:pt>
                <c:pt idx="78">
                  <c:v>14.006899286935187</c:v>
                </c:pt>
                <c:pt idx="79">
                  <c:v>14.00693314876346</c:v>
                </c:pt>
                <c:pt idx="80">
                  <c:v>14.006962267593817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36512"/>
        <c:axId val="118342784"/>
      </c:scatterChart>
      <c:valAx>
        <c:axId val="118336512"/>
        <c:scaling>
          <c:orientation val="minMax"/>
          <c:max val="5"/>
          <c:min val="0"/>
        </c:scaling>
        <c:delete val="0"/>
        <c:axPos val="b"/>
        <c:majorGridlines>
          <c:spPr>
            <a:ln w="6245">
              <a:solidFill>
                <a:srgbClr val="000000"/>
              </a:solidFill>
              <a:prstDash val="solid"/>
            </a:ln>
          </c:spPr>
        </c:majorGridlines>
        <c:minorGridlines>
          <c:spPr>
            <a:ln w="19050"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nl-NL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</a:p>
            </c:rich>
          </c:tx>
          <c:layout>
            <c:manualLayout>
              <c:xMode val="edge"/>
              <c:yMode val="edge"/>
              <c:x val="0.84006675317819912"/>
              <c:y val="0.89638769677241414"/>
            </c:manualLayout>
          </c:layout>
          <c:overlay val="0"/>
          <c:spPr>
            <a:noFill/>
            <a:ln w="4996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8342784"/>
        <c:crosses val="autoZero"/>
        <c:crossBetween val="midCat"/>
        <c:majorUnit val="1"/>
        <c:minorUnit val="0.5"/>
      </c:valAx>
      <c:valAx>
        <c:axId val="118342784"/>
        <c:scaling>
          <c:orientation val="minMax"/>
          <c:max val="15"/>
          <c:min val="0"/>
        </c:scaling>
        <c:delete val="0"/>
        <c:axPos val="l"/>
        <c:majorGridlines>
          <c:spPr>
            <a:ln w="6245">
              <a:solidFill>
                <a:srgbClr val="000000"/>
              </a:solidFill>
              <a:prstDash val="solid"/>
            </a:ln>
          </c:spPr>
        </c:majorGridlines>
        <c:minorGridlines>
          <c:spPr>
            <a:ln w="19050"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nl-NL" sz="2400" b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 in m/s</a:t>
                </a:r>
              </a:p>
            </c:rich>
          </c:tx>
          <c:layout>
            <c:manualLayout>
              <c:xMode val="edge"/>
              <c:yMode val="edge"/>
              <c:x val="0"/>
              <c:y val="7.9298240866809755E-2"/>
            </c:manualLayout>
          </c:layout>
          <c:overlay val="0"/>
          <c:spPr>
            <a:noFill/>
            <a:ln w="4996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2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8336512"/>
        <c:crosses val="autoZero"/>
        <c:crossBetween val="midCat"/>
        <c:majorUnit val="2"/>
        <c:minorUnit val="1"/>
      </c:valAx>
      <c:spPr>
        <a:noFill/>
        <a:ln w="49961">
          <a:noFill/>
        </a:ln>
      </c:spPr>
    </c:plotArea>
    <c:plotVisOnly val="1"/>
    <c:dispBlanksAs val="gap"/>
    <c:showDLblsOverMax val="0"/>
  </c:chart>
  <c:spPr>
    <a:solidFill>
      <a:schemeClr val="tx1"/>
    </a:solidFill>
    <a:ln>
      <a:solidFill>
        <a:srgbClr val="000000"/>
      </a:solidFill>
    </a:ln>
  </c:spPr>
  <c:txPr>
    <a:bodyPr/>
    <a:lstStyle/>
    <a:p>
      <a:pPr>
        <a:defRPr sz="186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tape</c:v>
          </c:tx>
          <c:spPr>
            <a:ln w="25400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Blad1!$L$3:$L$14</c:f>
              <c:numCache>
                <c:formatCode>General</c:formatCode>
                <c:ptCount val="12"/>
                <c:pt idx="0">
                  <c:v>0</c:v>
                </c:pt>
                <c:pt idx="1">
                  <c:v>0.66680000000000006</c:v>
                </c:pt>
                <c:pt idx="2">
                  <c:v>2.0004</c:v>
                </c:pt>
                <c:pt idx="3">
                  <c:v>4.0007999999999999</c:v>
                </c:pt>
                <c:pt idx="4">
                  <c:v>6.6680000000000001</c:v>
                </c:pt>
                <c:pt idx="5">
                  <c:v>10.002000000000001</c:v>
                </c:pt>
                <c:pt idx="6">
                  <c:v>13.336000000000002</c:v>
                </c:pt>
                <c:pt idx="7">
                  <c:v>16.670000000000002</c:v>
                </c:pt>
                <c:pt idx="8">
                  <c:v>20.004000000000001</c:v>
                </c:pt>
                <c:pt idx="9">
                  <c:v>23.338000000000001</c:v>
                </c:pt>
                <c:pt idx="10">
                  <c:v>26.672000000000001</c:v>
                </c:pt>
                <c:pt idx="11">
                  <c:v>30.006</c:v>
                </c:pt>
              </c:numCache>
            </c:numRef>
          </c:xVal>
          <c:yVal>
            <c:numRef>
              <c:f>Blad1!$M$3:$M$14</c:f>
              <c:numCache>
                <c:formatCode>General</c:formatCode>
                <c:ptCount val="12"/>
                <c:pt idx="0">
                  <c:v>0.15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0.15</c:v>
                </c:pt>
                <c:pt idx="5">
                  <c:v>0.2</c:v>
                </c:pt>
                <c:pt idx="6">
                  <c:v>0.15</c:v>
                </c:pt>
                <c:pt idx="7">
                  <c:v>0.2</c:v>
                </c:pt>
                <c:pt idx="8">
                  <c:v>0.15</c:v>
                </c:pt>
                <c:pt idx="9">
                  <c:v>0.2</c:v>
                </c:pt>
                <c:pt idx="10">
                  <c:v>0.15</c:v>
                </c:pt>
                <c:pt idx="11">
                  <c:v>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6096"/>
        <c:axId val="35238272"/>
      </c:scatterChart>
      <c:valAx>
        <c:axId val="35236096"/>
        <c:scaling>
          <c:orientation val="minMax"/>
          <c:max val="31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5238272"/>
        <c:crosses val="autoZero"/>
        <c:crossBetween val="midCat"/>
      </c:valAx>
      <c:valAx>
        <c:axId val="35238272"/>
        <c:scaling>
          <c:orientation val="minMax"/>
          <c:max val="1"/>
          <c:min val="-1"/>
        </c:scaling>
        <c:delete val="1"/>
        <c:axPos val="l"/>
        <c:numFmt formatCode="General" sourceLinked="1"/>
        <c:majorTickMark val="none"/>
        <c:minorTickMark val="none"/>
        <c:tickLblPos val="nextTo"/>
        <c:crossAx val="35236096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  <a:ln>
      <a:solidFill>
        <a:srgbClr val="0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4572491142421"/>
          <c:y val="5.0011424764443882E-2"/>
          <c:w val="0.63883967655959872"/>
          <c:h val="0.68250655208645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4"/>
            <c:spPr>
              <a:solidFill>
                <a:srgbClr val="000000"/>
              </a:solidFill>
              <a:ln w="12700">
                <a:solidFill>
                  <a:srgbClr val="000000"/>
                </a:solidFill>
              </a:ln>
            </c:spPr>
          </c:marker>
          <c:dPt>
            <c:idx val="3"/>
            <c:bubble3D val="0"/>
            <c:spPr>
              <a:ln w="25400">
                <a:solidFill>
                  <a:srgbClr val="000000"/>
                </a:solidFill>
              </a:ln>
            </c:spPr>
          </c:dPt>
          <c:trendline>
            <c:spPr>
              <a:ln w="25400">
                <a:solidFill>
                  <a:srgbClr val="0033CC"/>
                </a:solidFill>
              </a:ln>
            </c:spPr>
            <c:trendlineType val="linear"/>
            <c:dispRSqr val="0"/>
            <c:dispEq val="0"/>
          </c:trendline>
          <c:xVal>
            <c:numRef>
              <c:f>Blad1!$A$2:$A$9</c:f>
              <c:numCache>
                <c:formatCode>0.0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</c:numCache>
            </c:numRef>
          </c:xVal>
          <c:yVal>
            <c:numRef>
              <c:f>Blad1!$B$2:$B$9</c:f>
              <c:numCache>
                <c:formatCode>0.0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74112"/>
        <c:axId val="35276288"/>
      </c:scatterChart>
      <c:valAx>
        <c:axId val="35274112"/>
        <c:scaling>
          <c:orientation val="minMax"/>
          <c:max val="3"/>
          <c:min val="0"/>
        </c:scaling>
        <c:delete val="0"/>
        <c:axPos val="b"/>
        <c:majorGridlines>
          <c:spPr>
            <a:ln w="12700">
              <a:solidFill>
                <a:srgbClr val="000000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nl-NL" sz="2800" b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  <a:endParaRPr lang="nl-NL" sz="28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73345341510046502"/>
              <c:y val="0.884846376186226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nl-NL"/>
          </a:p>
        </c:txPr>
        <c:crossAx val="35276288"/>
        <c:crosses val="autoZero"/>
        <c:crossBetween val="midCat"/>
        <c:majorUnit val="1"/>
      </c:valAx>
      <c:valAx>
        <c:axId val="35276288"/>
        <c:scaling>
          <c:orientation val="minMax"/>
        </c:scaling>
        <c:delete val="0"/>
        <c:axPos val="l"/>
        <c:majorGridlines>
          <c:spPr>
            <a:ln w="12700">
              <a:solidFill>
                <a:srgbClr val="000000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8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r>
                  <a:rPr lang="nl-NL" sz="2800" b="0" i="0" u="none" strike="noStrike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in m/s</a:t>
                </a:r>
              </a:p>
            </c:rich>
          </c:tx>
          <c:layout>
            <c:manualLayout>
              <c:xMode val="edge"/>
              <c:yMode val="edge"/>
              <c:x val="6.130239667939825E-3"/>
              <c:y val="0.1001381344411749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35274112"/>
        <c:crosses val="autoZero"/>
        <c:crossBetween val="midCat"/>
        <c:majorUnit val="2"/>
      </c:valAx>
    </c:plotArea>
    <c:plotVisOnly val="1"/>
    <c:dispBlanksAs val="gap"/>
    <c:showDLblsOverMax val="0"/>
  </c:chart>
  <c:spPr>
    <a:solidFill>
      <a:schemeClr val="tx1">
        <a:lumMod val="85000"/>
      </a:schemeClr>
    </a:solidFill>
    <a:ln w="12700" cmpd="thinThick">
      <a:solidFill>
        <a:srgbClr val="0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578933716014"/>
          <c:y val="3.1219119943218993E-2"/>
          <c:w val="0.75795319998159127"/>
          <c:h val="0.79135799097888859"/>
        </c:manualLayout>
      </c:layout>
      <c:scatterChart>
        <c:scatterStyle val="smoothMarker"/>
        <c:varyColors val="0"/>
        <c:ser>
          <c:idx val="1"/>
          <c:order val="0"/>
          <c:tx>
            <c:v>afstand-tijd</c:v>
          </c:tx>
          <c:spPr>
            <a:ln w="31750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Blad1!$A$3:$A$23</c:f>
              <c:numCache>
                <c:formatCode>0.0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1.5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2.5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</c:numCache>
            </c:numRef>
          </c:xVal>
          <c:yVal>
            <c:numRef>
              <c:f>Blad1!$B$3:$B$23</c:f>
              <c:numCache>
                <c:formatCode>0.000</c:formatCode>
                <c:ptCount val="21"/>
                <c:pt idx="0">
                  <c:v>0</c:v>
                </c:pt>
                <c:pt idx="1">
                  <c:v>6.0000000000000012E-2</c:v>
                </c:pt>
                <c:pt idx="2">
                  <c:v>0.24000000000000005</c:v>
                </c:pt>
                <c:pt idx="3">
                  <c:v>0.54</c:v>
                </c:pt>
                <c:pt idx="4">
                  <c:v>0.96000000000000019</c:v>
                </c:pt>
                <c:pt idx="5">
                  <c:v>1.5</c:v>
                </c:pt>
                <c:pt idx="6">
                  <c:v>2.16</c:v>
                </c:pt>
                <c:pt idx="7">
                  <c:v>3.375</c:v>
                </c:pt>
                <c:pt idx="8">
                  <c:v>3.8400000000000007</c:v>
                </c:pt>
                <c:pt idx="9">
                  <c:v>4.8600000000000003</c:v>
                </c:pt>
                <c:pt idx="10">
                  <c:v>6</c:v>
                </c:pt>
                <c:pt idx="11">
                  <c:v>7.2600000000000016</c:v>
                </c:pt>
                <c:pt idx="12">
                  <c:v>9.375</c:v>
                </c:pt>
                <c:pt idx="13">
                  <c:v>10.14</c:v>
                </c:pt>
                <c:pt idx="14">
                  <c:v>11.759999999999998</c:v>
                </c:pt>
                <c:pt idx="15">
                  <c:v>13.5</c:v>
                </c:pt>
                <c:pt idx="16">
                  <c:v>15.360000000000003</c:v>
                </c:pt>
                <c:pt idx="17">
                  <c:v>17.339999999999996</c:v>
                </c:pt>
                <c:pt idx="18">
                  <c:v>19.440000000000001</c:v>
                </c:pt>
                <c:pt idx="19">
                  <c:v>21.66</c:v>
                </c:pt>
                <c:pt idx="20">
                  <c:v>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51296"/>
        <c:axId val="116953472"/>
      </c:scatterChart>
      <c:valAx>
        <c:axId val="116951296"/>
        <c:scaling>
          <c:orientation val="minMax"/>
          <c:max val="4"/>
          <c:min val="0"/>
        </c:scaling>
        <c:delete val="0"/>
        <c:axPos val="b"/>
        <c:majorGridlines>
          <c:spPr>
            <a:ln w="19050">
              <a:solidFill>
                <a:srgbClr val="000000"/>
              </a:solidFill>
            </a:ln>
          </c:spPr>
        </c:majorGridlines>
        <c:minorGridlines>
          <c:spPr>
            <a:ln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nl-NL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in s</a:t>
                </a:r>
                <a:endParaRPr lang="nl-N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55414050046649399"/>
              <c:y val="0.9109173565039629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nl-NL"/>
          </a:p>
        </c:txPr>
        <c:crossAx val="116953472"/>
        <c:crosses val="autoZero"/>
        <c:crossBetween val="midCat"/>
        <c:majorUnit val="1"/>
        <c:minorUnit val="0.5"/>
      </c:valAx>
      <c:valAx>
        <c:axId val="116953472"/>
        <c:scaling>
          <c:orientation val="minMax"/>
          <c:max val="25"/>
          <c:min val="0"/>
        </c:scaling>
        <c:delete val="0"/>
        <c:axPos val="l"/>
        <c:majorGridlines>
          <c:spPr>
            <a:ln w="19050">
              <a:solidFill>
                <a:srgbClr val="000000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nl-NL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afstand in m</a:t>
                </a:r>
                <a:endParaRPr lang="nl-NL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05058784638668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nl-NL"/>
          </a:p>
        </c:txPr>
        <c:crossAx val="116951296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  <a:ln>
      <a:solidFill>
        <a:srgbClr val="00000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73735875853715"/>
          <c:y val="5.7571016458036167E-2"/>
          <c:w val="0.8015544184297918"/>
          <c:h val="0.72881403634456332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</c:strCache>
            </c:strRef>
          </c:tx>
          <c:spPr>
            <a:ln w="38099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Blad1!$C$2:$C$7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Blad1!$D$2:$D$7</c:f>
              <c:numCache>
                <c:formatCode>General</c:formatCode>
                <c:ptCount val="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75488"/>
        <c:axId val="116981760"/>
      </c:scatterChart>
      <c:valAx>
        <c:axId val="116975488"/>
        <c:scaling>
          <c:orientation val="minMax"/>
          <c:max val="6"/>
          <c:min val="0"/>
        </c:scaling>
        <c:delete val="0"/>
        <c:axPos val="b"/>
        <c:majorGridlines>
          <c:spPr>
            <a:ln w="19050">
              <a:solidFill>
                <a:srgbClr val="000000"/>
              </a:solidFill>
            </a:ln>
          </c:spPr>
        </c:majorGridlines>
        <c:minorGridlines>
          <c:spPr>
            <a:ln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nl-NL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in s</a:t>
                </a:r>
                <a:endParaRPr lang="nl-NL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78533402953278053"/>
              <c:y val="0.870690367603318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nl-NL"/>
          </a:p>
        </c:txPr>
        <c:crossAx val="116981760"/>
        <c:crosses val="autoZero"/>
        <c:crossBetween val="midCat"/>
        <c:majorUnit val="2"/>
        <c:minorUnit val="1"/>
      </c:valAx>
      <c:valAx>
        <c:axId val="116981760"/>
        <c:scaling>
          <c:orientation val="minMax"/>
        </c:scaling>
        <c:delete val="0"/>
        <c:axPos val="l"/>
        <c:majorGridlines>
          <c:spPr>
            <a:ln w="19050"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nl-NL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in m/s</a:t>
                </a:r>
                <a:endParaRPr lang="nl-N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31669450448718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nl-NL"/>
          </a:p>
        </c:txPr>
        <c:crossAx val="116975488"/>
        <c:crosses val="autoZero"/>
        <c:crossBetween val="midCat"/>
        <c:majorUnit val="2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  <a:ln w="12700">
      <a:solidFill>
        <a:srgbClr val="00000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582557632892339"/>
          <c:y val="5.7571016458036167E-2"/>
          <c:w val="0.75701348728511453"/>
          <c:h val="0.72881403634456332"/>
        </c:manualLayout>
      </c:layout>
      <c:scatterChart>
        <c:scatterStyle val="lineMarker"/>
        <c:varyColors val="0"/>
        <c:ser>
          <c:idx val="2"/>
          <c:order val="0"/>
          <c:tx>
            <c:strRef>
              <c:f>Blad1!$D$1</c:f>
              <c:strCache>
                <c:ptCount val="1"/>
              </c:strCache>
            </c:strRef>
          </c:tx>
          <c:spPr>
            <a:ln w="38100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Blad1!$A$2:$A$12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Blad1!$B$2:$B$12</c:f>
              <c:numCache>
                <c:formatCode>General</c:formatCode>
                <c:ptCount val="11"/>
                <c:pt idx="0">
                  <c:v>0</c:v>
                </c:pt>
                <c:pt idx="1">
                  <c:v>5.7</c:v>
                </c:pt>
                <c:pt idx="2">
                  <c:v>10.8</c:v>
                </c:pt>
                <c:pt idx="3">
                  <c:v>15.3</c:v>
                </c:pt>
                <c:pt idx="4">
                  <c:v>19.2</c:v>
                </c:pt>
                <c:pt idx="5">
                  <c:v>22.5</c:v>
                </c:pt>
                <c:pt idx="6">
                  <c:v>25.200000000000003</c:v>
                </c:pt>
                <c:pt idx="7">
                  <c:v>27.3</c:v>
                </c:pt>
                <c:pt idx="8">
                  <c:v>28.8</c:v>
                </c:pt>
                <c:pt idx="9">
                  <c:v>29.7</c:v>
                </c:pt>
                <c:pt idx="10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98912"/>
        <c:axId val="117000832"/>
      </c:scatterChart>
      <c:valAx>
        <c:axId val="116998912"/>
        <c:scaling>
          <c:orientation val="minMax"/>
          <c:max val="10"/>
          <c:min val="0"/>
        </c:scaling>
        <c:delete val="0"/>
        <c:axPos val="b"/>
        <c:majorGridlines>
          <c:spPr>
            <a:ln w="19050">
              <a:solidFill>
                <a:srgbClr val="000000"/>
              </a:solidFill>
            </a:ln>
          </c:spPr>
        </c:majorGridlines>
        <c:minorGridlines>
          <c:spPr>
            <a:ln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nl-NL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in s</a:t>
                </a:r>
                <a:endParaRPr lang="nl-NL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78533402953278053"/>
              <c:y val="0.870690367603318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nl-NL"/>
          </a:p>
        </c:txPr>
        <c:crossAx val="117000832"/>
        <c:crosses val="autoZero"/>
        <c:crossBetween val="midCat"/>
        <c:majorUnit val="2"/>
        <c:minorUnit val="1"/>
      </c:valAx>
      <c:valAx>
        <c:axId val="117000832"/>
        <c:scaling>
          <c:orientation val="minMax"/>
          <c:max val="40"/>
          <c:min val="0"/>
        </c:scaling>
        <c:delete val="0"/>
        <c:axPos val="l"/>
        <c:majorGridlines>
          <c:spPr>
            <a:ln w="19050"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nl-NL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in m/s</a:t>
                </a:r>
                <a:endParaRPr lang="nl-N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31669450448718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nl-NL"/>
          </a:p>
        </c:txPr>
        <c:crossAx val="11699891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spPr>
    <a:solidFill>
      <a:schemeClr val="tx1"/>
    </a:solidFill>
    <a:ln w="12700">
      <a:solidFill>
        <a:srgbClr val="00000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74468942283629"/>
          <c:y val="5.7571016458036167E-2"/>
          <c:w val="0.77305035691881596"/>
          <c:h val="0.74943433285837779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</c:strCache>
            </c:strRef>
          </c:tx>
          <c:spPr>
            <a:ln w="38099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Blad1!$C$2:$C$7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xVal>
          <c:yVal>
            <c:numRef>
              <c:f>Blad1!$D$2:$D$7</c:f>
              <c:numCache>
                <c:formatCode>General</c:formatCode>
                <c:ptCount val="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046272"/>
        <c:axId val="117048448"/>
      </c:scatterChart>
      <c:valAx>
        <c:axId val="117046272"/>
        <c:scaling>
          <c:orientation val="minMax"/>
          <c:max val="6"/>
          <c:min val="0"/>
        </c:scaling>
        <c:delete val="0"/>
        <c:axPos val="b"/>
        <c:majorGridlines>
          <c:spPr>
            <a:ln w="19050">
              <a:solidFill>
                <a:srgbClr val="000000"/>
              </a:solidFill>
            </a:ln>
          </c:spPr>
        </c:majorGridlines>
        <c:minorGridlines>
          <c:spPr>
            <a:ln>
              <a:solidFill>
                <a:srgbClr val="00000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nl-NL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in s</a:t>
                </a:r>
                <a:endParaRPr lang="nl-NL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78533406501410052"/>
              <c:y val="0.894256486645152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nl-NL"/>
          </a:p>
        </c:txPr>
        <c:crossAx val="117048448"/>
        <c:crosses val="autoZero"/>
        <c:crossBetween val="midCat"/>
        <c:majorUnit val="2"/>
        <c:minorUnit val="1"/>
      </c:valAx>
      <c:valAx>
        <c:axId val="117048448"/>
        <c:scaling>
          <c:orientation val="minMax"/>
        </c:scaling>
        <c:delete val="0"/>
        <c:axPos val="l"/>
        <c:majorGridlines>
          <c:spPr>
            <a:ln w="19050">
              <a:solidFill>
                <a:srgbClr val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nl-NL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in m/s</a:t>
                </a:r>
                <a:endParaRPr lang="nl-N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5228977187986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nl-NL"/>
          </a:p>
        </c:txPr>
        <c:crossAx val="117046272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1"/>
    </a:solidFill>
    <a:ln w="12700">
      <a:solidFill>
        <a:srgbClr val="00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33383689733207"/>
          <c:y val="7.1038251366120214E-2"/>
          <c:w val="0.75167620145512071"/>
          <c:h val="0.6796180262662329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00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Blad1!$A$4:$A$10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Blad1!$B$4:$B$10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129984"/>
        <c:axId val="117132288"/>
      </c:scatterChart>
      <c:valAx>
        <c:axId val="117129984"/>
        <c:scaling>
          <c:orientation val="minMax"/>
          <c:max val="6"/>
          <c:min val="0"/>
        </c:scaling>
        <c:delete val="0"/>
        <c:axPos val="b"/>
        <c:majorGridlines>
          <c:spPr>
            <a:ln w="539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nl-NL" sz="2000"/>
                  <a:t>t in s</a:t>
                </a:r>
              </a:p>
            </c:rich>
          </c:tx>
          <c:layout>
            <c:manualLayout>
              <c:xMode val="edge"/>
              <c:yMode val="edge"/>
              <c:x val="0.83155553100860158"/>
              <c:y val="0.90067545426258366"/>
            </c:manualLayout>
          </c:layout>
          <c:overlay val="0"/>
          <c:spPr>
            <a:noFill/>
            <a:ln w="431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3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nl-NL"/>
          </a:p>
        </c:txPr>
        <c:crossAx val="117132288"/>
        <c:crosses val="autoZero"/>
        <c:crossBetween val="midCat"/>
        <c:majorUnit val="1"/>
        <c:minorUnit val="1"/>
      </c:valAx>
      <c:valAx>
        <c:axId val="117132288"/>
        <c:scaling>
          <c:orientation val="minMax"/>
          <c:max val="35"/>
          <c:min val="0"/>
        </c:scaling>
        <c:delete val="0"/>
        <c:axPos val="l"/>
        <c:majorGridlines>
          <c:spPr>
            <a:ln w="539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nl-NL" sz="2000"/>
                  <a:t>v in m/s</a:t>
                </a:r>
              </a:p>
            </c:rich>
          </c:tx>
          <c:layout>
            <c:manualLayout>
              <c:xMode val="edge"/>
              <c:yMode val="edge"/>
              <c:x val="7.5614891058158355E-3"/>
              <c:y val="5.4593184879109656E-2"/>
            </c:manualLayout>
          </c:layout>
          <c:overlay val="0"/>
          <c:spPr>
            <a:noFill/>
            <a:ln w="431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3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nl-NL"/>
          </a:p>
        </c:txPr>
        <c:crossAx val="117129984"/>
        <c:crosses val="autoZero"/>
        <c:crossBetween val="midCat"/>
        <c:majorUnit val="5"/>
        <c:minorUnit val="5"/>
      </c:valAx>
      <c:spPr>
        <a:noFill/>
        <a:ln w="2159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tx1"/>
    </a:solidFill>
    <a:ln w="5399">
      <a:solidFill>
        <a:srgbClr val="000000"/>
      </a:solidFill>
      <a:prstDash val="solid"/>
    </a:ln>
  </c:spPr>
  <c:txPr>
    <a:bodyPr/>
    <a:lstStyle/>
    <a:p>
      <a:pPr>
        <a:defRPr sz="199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nl-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50228819044981"/>
          <c:y val="5.303133151063763E-2"/>
          <c:w val="0.70841924058647776"/>
          <c:h val="0.67848841959712136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</c:v>
                </c:pt>
              </c:strCache>
            </c:strRef>
          </c:tx>
          <c:spPr>
            <a:ln w="41275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</c:numCache>
            </c:numRef>
          </c:xVal>
          <c:yVal>
            <c:numRef>
              <c:f>Blad1!$B$2:$B$7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Blad1!$C$1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</c:numCache>
            </c:numRef>
          </c:xVal>
          <c:yVal>
            <c:numRef>
              <c:f>Blad1!$C$2:$C$7</c:f>
              <c:numCache>
                <c:formatCode>General</c:formatCode>
                <c:ptCount val="6"/>
              </c:numCache>
            </c:numRef>
          </c:yVal>
          <c:smooth val="0"/>
        </c:ser>
        <c:ser>
          <c:idx val="2"/>
          <c:order val="2"/>
          <c:tx>
            <c:strRef>
              <c:f>Blad1!$D$1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</c:numCache>
            </c:numRef>
          </c:xVal>
          <c:yVal>
            <c:numRef>
              <c:f>Blad1!$D$2:$D$7</c:f>
              <c:numCache>
                <c:formatCode>General</c:formatCode>
                <c:ptCount val="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98304"/>
        <c:axId val="117300224"/>
      </c:scatterChart>
      <c:valAx>
        <c:axId val="117298304"/>
        <c:scaling>
          <c:orientation val="minMax"/>
          <c:max val="5"/>
          <c:min val="0"/>
        </c:scaling>
        <c:delete val="0"/>
        <c:axPos val="b"/>
        <c:majorGridlines>
          <c:spPr>
            <a:ln w="25400">
              <a:solidFill>
                <a:srgbClr val="000000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nl-NL" sz="2400" b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in s</a:t>
                </a:r>
                <a:endParaRPr lang="nl-NL" sz="24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062269520371087"/>
              <c:y val="0.900986927604923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nl-NL"/>
          </a:p>
        </c:txPr>
        <c:crossAx val="117300224"/>
        <c:crosses val="autoZero"/>
        <c:crossBetween val="midCat"/>
        <c:majorUnit val="1"/>
      </c:valAx>
      <c:valAx>
        <c:axId val="117300224"/>
        <c:scaling>
          <c:orientation val="minMax"/>
          <c:max val="5"/>
        </c:scaling>
        <c:delete val="0"/>
        <c:axPos val="l"/>
        <c:majorGridlines>
          <c:spPr>
            <a:ln w="25400">
              <a:solidFill>
                <a:srgbClr val="000000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pPr>
                <a:r>
                  <a:rPr lang="nl-NL" sz="2400" b="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a in m/s</a:t>
                </a:r>
                <a:r>
                  <a:rPr lang="nl-NL" sz="2400" b="0" baseline="30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endParaRPr lang="nl-NL" sz="2400" b="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3923412947135845E-3"/>
              <c:y val="0.10248502917717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</a:ln>
        </c:spPr>
        <c:txPr>
          <a:bodyPr/>
          <a:lstStyle/>
          <a:p>
            <a:pPr>
              <a:defRPr sz="20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pPr>
            <a:endParaRPr lang="nl-NL"/>
          </a:p>
        </c:txPr>
        <c:crossAx val="117298304"/>
        <c:crosses val="autoZero"/>
        <c:crossBetween val="midCat"/>
        <c:majorUnit val="1"/>
      </c:valAx>
      <c:spPr>
        <a:solidFill>
          <a:schemeClr val="tx1">
            <a:alpha val="50000"/>
          </a:schemeClr>
        </a:solidFill>
      </c:spPr>
    </c:plotArea>
    <c:plotVisOnly val="1"/>
    <c:dispBlanksAs val="gap"/>
    <c:showDLblsOverMax val="0"/>
  </c:chart>
  <c:spPr>
    <a:solidFill>
      <a:schemeClr val="tx1"/>
    </a:solidFill>
    <a:ln w="12700">
      <a:solidFill>
        <a:srgbClr val="00000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98BDF-FCCA-4520-893F-BFC0DA2BF46F}" type="datetimeFigureOut">
              <a:rPr lang="nl-NL" smtClean="0"/>
              <a:t>9-7-2021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966C-C852-466F-8378-11EDC6054F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74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A276-276A-4B0D-B462-67A9484B52AA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0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609600"/>
            <a:ext cx="73152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endParaRPr lang="nl-NL" altLang="nl-NL" sz="4200" smtClean="0">
              <a:solidFill>
                <a:srgbClr val="CC99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2286000"/>
            <a:ext cx="7543800" cy="3657600"/>
          </a:xfrm>
          <a:prstGeom prst="rect">
            <a:avLst/>
          </a:prstGeom>
        </p:spPr>
        <p:txBody>
          <a:bodyPr/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spcBef>
                <a:spcPct val="40000"/>
              </a:spcBef>
              <a:buClr>
                <a:schemeClr val="tx1"/>
              </a:buClr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lnSpc>
                <a:spcPct val="75000"/>
              </a:lnSpc>
              <a:spcBef>
                <a:spcPct val="30000"/>
              </a:spcBef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lnSpc>
                <a:spcPct val="75000"/>
              </a:lnSpc>
              <a:spcBef>
                <a:spcPct val="30000"/>
              </a:spcBef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 eaLnBrk="0" fontAlgn="base" hangingPunct="0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2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DC35-B723-4E59-8BA6-07261E326B00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2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9F4E-6949-44BF-A5CB-6F29BBB5BB35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0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E072-B753-4CE4-AE6B-A72CFECCA6DB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9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609600"/>
            <a:ext cx="73152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endParaRPr lang="nl-NL" altLang="nl-NL" sz="4200" smtClean="0">
              <a:solidFill>
                <a:srgbClr val="CC99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2286000"/>
            <a:ext cx="7543800" cy="3657600"/>
          </a:xfrm>
          <a:prstGeom prst="rect">
            <a:avLst/>
          </a:prstGeom>
        </p:spPr>
        <p:txBody>
          <a:bodyPr/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spcBef>
                <a:spcPct val="40000"/>
              </a:spcBef>
              <a:buClr>
                <a:schemeClr val="tx1"/>
              </a:buClr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lnSpc>
                <a:spcPct val="75000"/>
              </a:lnSpc>
              <a:spcBef>
                <a:spcPct val="30000"/>
              </a:spcBef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lnSpc>
                <a:spcPct val="75000"/>
              </a:lnSpc>
              <a:spcBef>
                <a:spcPct val="30000"/>
              </a:spcBef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 eaLnBrk="0" fontAlgn="base" hangingPunct="0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0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171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modeltitel te bewerken</a:t>
            </a:r>
          </a:p>
        </p:txBody>
      </p:sp>
      <p:sp>
        <p:nvSpPr>
          <p:cNvPr id="37171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B51C-0363-46D7-99E9-033ECF8E840F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A6F4-5C6D-4949-B85B-B743599333F6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1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9E96-D1A5-4CCF-8353-884DB16CB6EB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2E95-F6C5-402C-B563-16279D4D8B1D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9714-3B22-4E2A-BFA1-171091E8149C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8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2E34-BDED-416C-9379-3CB8A029AEF7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171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modeltitel te bewerken</a:t>
            </a:r>
          </a:p>
        </p:txBody>
      </p:sp>
      <p:sp>
        <p:nvSpPr>
          <p:cNvPr id="37171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B51C-0363-46D7-99E9-033ECF8E840F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431-5BC0-459A-8939-554836D677F4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1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313-3263-4443-91E6-7BEC91431DDE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DC35-B723-4E59-8BA6-07261E326B00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9F4E-6949-44BF-A5CB-6F29BBB5BB35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23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E072-B753-4CE4-AE6B-A72CFECCA6DB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49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609600"/>
            <a:ext cx="73152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endParaRPr lang="nl-NL" altLang="nl-NL" sz="4200" smtClean="0">
              <a:solidFill>
                <a:srgbClr val="CC99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2286000"/>
            <a:ext cx="7543800" cy="3657600"/>
          </a:xfrm>
          <a:prstGeom prst="rect">
            <a:avLst/>
          </a:prstGeom>
        </p:spPr>
        <p:txBody>
          <a:bodyPr/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spcBef>
                <a:spcPct val="40000"/>
              </a:spcBef>
              <a:buClr>
                <a:schemeClr val="tx1"/>
              </a:buClr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lnSpc>
                <a:spcPct val="75000"/>
              </a:lnSpc>
              <a:spcBef>
                <a:spcPct val="30000"/>
              </a:spcBef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lnSpc>
                <a:spcPct val="75000"/>
              </a:lnSpc>
              <a:spcBef>
                <a:spcPct val="30000"/>
              </a:spcBef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 eaLnBrk="0" fontAlgn="base" hangingPunct="0">
              <a:spcAft>
                <a:spcPct val="0"/>
              </a:spcAft>
              <a:buClr>
                <a:srgbClr val="FFFFFF"/>
              </a:buClr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8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171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modeltitel te bewerken</a:t>
            </a:r>
          </a:p>
        </p:txBody>
      </p:sp>
      <p:sp>
        <p:nvSpPr>
          <p:cNvPr id="37171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B51C-0363-46D7-99E9-033ECF8E840F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22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A6F4-5C6D-4949-B85B-B743599333F6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86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9E96-D1A5-4CCF-8353-884DB16CB6EB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1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2E95-F6C5-402C-B563-16279D4D8B1D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A6F4-5C6D-4949-B85B-B743599333F6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3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9714-3B22-4E2A-BFA1-171091E8149C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2E34-BDED-416C-9379-3CB8A029AEF7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83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431-5BC0-459A-8939-554836D677F4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1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313-3263-4443-91E6-7BEC91431DDE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24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DC35-B723-4E59-8BA6-07261E326B00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2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9F4E-6949-44BF-A5CB-6F29BBB5BB35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41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E072-B753-4CE4-AE6B-A72CFECCA6DB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95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/>
        </p:nvSpPr>
        <p:spPr bwMode="auto">
          <a:xfrm>
            <a:off x="914400" y="609600"/>
            <a:ext cx="73152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endParaRPr lang="nl-NL" altLang="nl-NL" sz="4200" smtClean="0">
              <a:solidFill>
                <a:srgbClr val="CC9900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/>
        </p:nvSpPr>
        <p:spPr bwMode="auto">
          <a:xfrm>
            <a:off x="914400" y="2286000"/>
            <a:ext cx="7543800" cy="3657600"/>
          </a:xfrm>
          <a:prstGeom prst="rect">
            <a:avLst/>
          </a:prstGeom>
        </p:spPr>
        <p:txBody>
          <a:bodyPr/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spcBef>
                <a:spcPct val="40000"/>
              </a:spcBef>
              <a:buClr>
                <a:schemeClr val="tx1"/>
              </a:buClr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lnSpc>
                <a:spcPct val="75000"/>
              </a:lnSpc>
              <a:spcBef>
                <a:spcPct val="30000"/>
              </a:spcBef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lnSpc>
                <a:spcPct val="75000"/>
              </a:lnSpc>
              <a:spcBef>
                <a:spcPct val="30000"/>
              </a:spcBef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algn="ctr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 eaLnBrk="0" fontAlgn="base" hangingPunct="0"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endParaRPr lang="nl-NL" altLang="nl-NL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22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AutoShape 2050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171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modeltitel te bewerken</a:t>
            </a:r>
          </a:p>
        </p:txBody>
      </p:sp>
      <p:sp>
        <p:nvSpPr>
          <p:cNvPr id="37171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371717" name="Rectangle 205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1718" name="Rectangle 205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1722" name="Rectangle 2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1723" name="Rectangle 205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1724" name="Rectangle 206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547BB0-ABF7-4710-ABE2-1ED0A9D99FE3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12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32D45-19C2-4B1D-A876-DAF54C5E3575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1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9E96-D1A5-4CCF-8353-884DB16CB6EB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86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DF4C-C210-48E6-85E1-7C2568022250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8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F80F-3742-4B84-BD6C-AFCD73668D9B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74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1014F-A0EA-4B34-B7E5-0DD0DD1A4199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67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7FC6-2872-4A03-8877-4D6E64EF894C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18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D396-EFCD-4EC8-81D1-FA12B93F9A2F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62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95523-BDD9-4947-A8F9-E91615F2C080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1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C8676-B97B-43F1-A33D-EE6A963EA54A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F114C-6E05-48C0-A15A-D1F699270393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91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7E7D5-DC55-457F-BEB1-50AFABA130BD}" type="slidenum">
              <a:rPr lang="nl-NL" altLang="nl-NL">
                <a:solidFill>
                  <a:srgbClr val="FFFFFF"/>
                </a:solidFill>
              </a:rPr>
              <a:pPr/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18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7E095-213D-49DB-9102-642C13BAD04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84451"/>
      </p:ext>
    </p:extLst>
  </p:cSld>
  <p:clrMapOvr>
    <a:masterClrMapping/>
  </p:clrMapOvr>
  <p:transition advTm="35392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2E95-F6C5-402C-B563-16279D4D8B1D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24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5273-D9DF-4855-B7A9-DE197CA1AAF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89037"/>
      </p:ext>
    </p:extLst>
  </p:cSld>
  <p:clrMapOvr>
    <a:masterClrMapping/>
  </p:clrMapOvr>
  <p:transition advTm="35392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7F5C-D884-40B9-BC37-52384C94F83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45069"/>
      </p:ext>
    </p:extLst>
  </p:cSld>
  <p:clrMapOvr>
    <a:masterClrMapping/>
  </p:clrMapOvr>
  <p:transition advTm="35392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7F74-BDB6-4097-B920-CE786BD69D7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0673"/>
      </p:ext>
    </p:extLst>
  </p:cSld>
  <p:clrMapOvr>
    <a:masterClrMapping/>
  </p:clrMapOvr>
  <p:transition advTm="35392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07B43-D6C3-427B-B5EC-9E135ADCBA0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35812"/>
      </p:ext>
    </p:extLst>
  </p:cSld>
  <p:clrMapOvr>
    <a:masterClrMapping/>
  </p:clrMapOvr>
  <p:transition advTm="35392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D816A-7A18-4C9C-BBF5-1BA6A53479A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4822"/>
      </p:ext>
    </p:extLst>
  </p:cSld>
  <p:clrMapOvr>
    <a:masterClrMapping/>
  </p:clrMapOvr>
  <p:transition advTm="35392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BF779-2760-41BB-A671-2C2906527CC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2224"/>
      </p:ext>
    </p:extLst>
  </p:cSld>
  <p:clrMapOvr>
    <a:masterClrMapping/>
  </p:clrMapOvr>
  <p:transition advTm="35392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BB29-2ED6-435A-A394-53913E341CA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27400"/>
      </p:ext>
    </p:extLst>
  </p:cSld>
  <p:clrMapOvr>
    <a:masterClrMapping/>
  </p:clrMapOvr>
  <p:transition advTm="35392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39551-B944-447F-96B4-60E4454F26C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9565"/>
      </p:ext>
    </p:extLst>
  </p:cSld>
  <p:clrMapOvr>
    <a:masterClrMapping/>
  </p:clrMapOvr>
  <p:transition advTm="35392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4F560-8985-4238-88A4-0C781A3C129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34"/>
      </p:ext>
    </p:extLst>
  </p:cSld>
  <p:clrMapOvr>
    <a:masterClrMapping/>
  </p:clrMapOvr>
  <p:transition advTm="35392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19A0-3E32-47E8-8EE9-7E38D0FC138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64009"/>
      </p:ext>
    </p:extLst>
  </p:cSld>
  <p:clrMapOvr>
    <a:masterClrMapping/>
  </p:clrMapOvr>
  <p:transition advTm="35392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9714-3B22-4E2A-BFA1-171091E8149C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62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0F3DFF-D12E-4F0D-80FC-776E8D32343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667"/>
      </p:ext>
    </p:extLst>
  </p:cSld>
  <p:clrMapOvr>
    <a:masterClrMapping/>
  </p:clrMapOvr>
  <p:transition advTm="35392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2E34-BDED-416C-9379-3CB8A029AEF7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7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431-5BC0-459A-8939-554836D677F4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313-3263-4443-91E6-7BEC91431DDE}" type="slidenum">
              <a:rPr lang="nl-NL" alt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  <a:p>
            <a:pPr lvl="3"/>
            <a:endParaRPr lang="nl-NL" altLang="nl-NL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06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400"/>
            </a:lvl1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0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C4E53442-C505-4544-B3C6-7C7B9410719E}" type="slidenum">
              <a:rPr lang="nl-NL" altLang="nl-NL">
                <a:solidFill>
                  <a:srgbClr val="FFFFFF"/>
                </a:solidFill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7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  <a:p>
            <a:pPr lvl="3"/>
            <a:endParaRPr lang="nl-NL" altLang="nl-NL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06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400"/>
            </a:lvl1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0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C4E53442-C505-4544-B3C6-7C7B9410719E}" type="slidenum">
              <a:rPr lang="nl-NL" altLang="nl-NL">
                <a:solidFill>
                  <a:srgbClr val="FFFFFF"/>
                </a:solidFill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67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  <a:p>
            <a:pPr lvl="3"/>
            <a:endParaRPr lang="nl-NL" altLang="nl-NL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06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400"/>
            </a:lvl1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370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C4E53442-C505-4544-B3C6-7C7B9410719E}" type="slidenum">
              <a:rPr lang="nl-NL" altLang="nl-NL">
                <a:solidFill>
                  <a:srgbClr val="FFFFFF"/>
                </a:solidFill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502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  <a:p>
            <a:pPr lvl="3"/>
            <a:endParaRPr lang="nl-NL" altLang="nl-NL" smtClean="0"/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06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6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400"/>
            </a:lvl1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70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/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fld id="{A90F4E9A-D291-40B5-BAE4-9C118D0BEFB3}" type="slidenum">
              <a:rPr lang="nl-NL" altLang="nl-NL" smtClean="0">
                <a:solidFill>
                  <a:srgbClr val="FFFFFF"/>
                </a:solidFill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t>‹nr.›</a:t>
            </a:fld>
            <a:endParaRPr lang="nl-NL" altLang="nl-NL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74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808BD-8136-4679-9C7A-EF123AB9CBA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advTm="35392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24.xml"/><Relationship Id="rId17" Type="http://schemas.openxmlformats.org/officeDocument/2006/relationships/slide" Target="slide20.xml"/><Relationship Id="rId2" Type="http://schemas.openxmlformats.org/officeDocument/2006/relationships/audio" Target="../media/audio1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slide" Target="slide27.xml"/><Relationship Id="rId5" Type="http://schemas.openxmlformats.org/officeDocument/2006/relationships/slide" Target="slide12.xml"/><Relationship Id="rId15" Type="http://schemas.openxmlformats.org/officeDocument/2006/relationships/hyperlink" Target="http://www.agtijmensen.nl/" TargetMode="External"/><Relationship Id="rId10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8.xm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1.xml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jpg"/><Relationship Id="rId11" Type="http://schemas.openxmlformats.org/officeDocument/2006/relationships/slide" Target="slide1.xml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43-CfukEgs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1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3.gif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"/>
            <a:ext cx="3347864" cy="406265"/>
          </a:xfrm>
          <a:noFill/>
        </p:spPr>
        <p:txBody>
          <a:bodyPr wrap="square" anchor="t" anchorCtr="0">
            <a:spAutoFit/>
          </a:bodyPr>
          <a:lstStyle/>
          <a:p>
            <a:pPr>
              <a:defRPr/>
            </a:pP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+mn-lt"/>
              </a:rPr>
              <a:t>Beweging</a:t>
            </a:r>
            <a:r>
              <a:rPr lang="nl-NL" altLang="nl-NL" sz="2400" dirty="0" smtClean="0">
                <a:solidFill>
                  <a:srgbClr val="FF0000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-23158" y="413153"/>
            <a:ext cx="436369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1.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Onderzoek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van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bewegingen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-23158" y="916515"/>
            <a:ext cx="496321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2.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Eenparige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beweging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: de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formule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-53366" y="3433325"/>
            <a:ext cx="537583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7.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Versnelde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beweging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: de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versnelling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-23158" y="1419877"/>
            <a:ext cx="91440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3.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Eenparige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beweging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: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afstand-tijd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grafiek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en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snelheid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bepalen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-23158" y="1923239"/>
            <a:ext cx="91440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4.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Eenparige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beweging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: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snelheid-tijd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grafiek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en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afstand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bepalen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53" name="Text Box 21"/>
          <p:cNvSpPr txBox="1">
            <a:spLocks noChangeArrowheads="1"/>
          </p:cNvSpPr>
          <p:nvPr/>
        </p:nvSpPr>
        <p:spPr bwMode="auto">
          <a:xfrm>
            <a:off x="-23158" y="2426601"/>
            <a:ext cx="91440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5.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Versnelde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beweging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: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afstand-tijd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grafiek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en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snelheid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bepalen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-23158" y="2929963"/>
            <a:ext cx="911690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6.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Versnelde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beweging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: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snelheid-tijd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grafiek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en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afstand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bepalen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55" name="Text Box 23"/>
          <p:cNvSpPr txBox="1">
            <a:spLocks noChangeArrowheads="1"/>
          </p:cNvSpPr>
          <p:nvPr/>
        </p:nvSpPr>
        <p:spPr bwMode="auto">
          <a:xfrm>
            <a:off x="-53366" y="5950136"/>
            <a:ext cx="258115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12.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Samenvatting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-53366" y="5446773"/>
            <a:ext cx="280717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11.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Cirkelbeweging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-53366" y="4943411"/>
            <a:ext cx="462017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10. 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Horizontale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worp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 </a:t>
            </a:r>
            <a:r>
              <a:rPr lang="en-US" altLang="nl-NL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nl-NL" sz="2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vervallen</a:t>
            </a:r>
            <a:r>
              <a:rPr lang="en-US" altLang="nl-NL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nl-NL" altLang="nl-N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-53366" y="3936687"/>
            <a:ext cx="619042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8.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Eenparig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 </a:t>
            </a:r>
            <a:r>
              <a:rPr lang="en-US" altLang="nl-NL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versnelde</a:t>
            </a:r>
            <a:r>
              <a:rPr lang="en-US" altLang="nl-NL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beweging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64" y="3349627"/>
            <a:ext cx="2678123" cy="3541818"/>
          </a:xfrm>
          <a:prstGeom prst="rect">
            <a:avLst/>
          </a:prstGeom>
        </p:spPr>
      </p:pic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-7977" y="6573814"/>
            <a:ext cx="4075921" cy="290647"/>
            <a:chOff x="-7977" y="6573814"/>
            <a:chExt cx="4075921" cy="290647"/>
          </a:xfrm>
        </p:grpSpPr>
        <p:sp>
          <p:nvSpPr>
            <p:cNvPr id="376848" name="Rectangle 16"/>
            <p:cNvSpPr>
              <a:spLocks noChangeArrowheads="1"/>
            </p:cNvSpPr>
            <p:nvPr/>
          </p:nvSpPr>
          <p:spPr bwMode="auto">
            <a:xfrm>
              <a:off x="797446" y="6587462"/>
              <a:ext cx="327049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609600" indent="-6096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526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098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36575" indent="-5365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nl-NL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hlinkClick r:id="rId15"/>
                </a:rPr>
                <a:t>agtijmensen.nl</a:t>
              </a:r>
              <a:r>
                <a:rPr kumimoji="0" lang="en-US" altLang="nl-NL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17062021</a:t>
              </a:r>
              <a:endParaRPr kumimoji="0" lang="nl-NL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7" y="6573814"/>
              <a:ext cx="817549" cy="288000"/>
            </a:xfrm>
            <a:prstGeom prst="rect">
              <a:avLst/>
            </a:prstGeom>
          </p:spPr>
        </p:pic>
      </p:grp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-53366" y="4440049"/>
            <a:ext cx="459515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9.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Vrije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 </a:t>
            </a:r>
            <a:r>
              <a:rPr lang="en-US" altLang="nl-NL" sz="24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val</a:t>
            </a:r>
            <a:r>
              <a:rPr lang="en-US" altLang="nl-NL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0778"/>
      </p:ext>
    </p:extLst>
  </p:cSld>
  <p:clrMapOvr>
    <a:masterClrMapping/>
  </p:clrMapOvr>
  <p:transition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68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6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68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68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68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68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utoUpdateAnimBg="0"/>
      <p:bldP spid="376836" grpId="0" autoUpdateAnimBg="0"/>
      <p:bldP spid="376841" grpId="0" autoUpdateAnimBg="0"/>
      <p:bldP spid="376847" grpId="0" autoUpdateAnimBg="0"/>
      <p:bldP spid="376849" grpId="0" autoUpdateAnimBg="0"/>
      <p:bldP spid="376852" grpId="0" autoUpdateAnimBg="0"/>
      <p:bldP spid="376853" grpId="0" autoUpdateAnimBg="0"/>
      <p:bldP spid="376854" grpId="0" autoUpdateAnimBg="0"/>
      <p:bldP spid="376855" grpId="0" autoUpdateAnimBg="0"/>
      <p:bldP spid="376856" grpId="0" autoUpdateAnimBg="0"/>
      <p:bldP spid="14" grpId="0" autoUpdateAnimBg="0"/>
      <p:bldP spid="15" grpId="0" autoUpdateAnimBg="0"/>
      <p:bldP spid="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/>
          <p:nvPr/>
        </p:nvSpPr>
        <p:spPr bwMode="auto">
          <a:xfrm>
            <a:off x="1424763" y="3466214"/>
            <a:ext cx="3327990" cy="2349795"/>
          </a:xfrm>
          <a:custGeom>
            <a:avLst/>
            <a:gdLst>
              <a:gd name="connsiteX0" fmla="*/ 10632 w 3327990"/>
              <a:gd name="connsiteY0" fmla="*/ 2349795 h 2349795"/>
              <a:gd name="connsiteX1" fmla="*/ 3317358 w 3327990"/>
              <a:gd name="connsiteY1" fmla="*/ 2339163 h 2349795"/>
              <a:gd name="connsiteX2" fmla="*/ 3327990 w 3327990"/>
              <a:gd name="connsiteY2" fmla="*/ 0 h 2349795"/>
              <a:gd name="connsiteX3" fmla="*/ 2923953 w 3327990"/>
              <a:gd name="connsiteY3" fmla="*/ 10633 h 2349795"/>
              <a:gd name="connsiteX4" fmla="*/ 2594344 w 3327990"/>
              <a:gd name="connsiteY4" fmla="*/ 85060 h 2349795"/>
              <a:gd name="connsiteX5" fmla="*/ 2200939 w 3327990"/>
              <a:gd name="connsiteY5" fmla="*/ 212651 h 2349795"/>
              <a:gd name="connsiteX6" fmla="*/ 1850065 w 3327990"/>
              <a:gd name="connsiteY6" fmla="*/ 361507 h 2349795"/>
              <a:gd name="connsiteX7" fmla="*/ 1467293 w 3327990"/>
              <a:gd name="connsiteY7" fmla="*/ 584791 h 2349795"/>
              <a:gd name="connsiteX8" fmla="*/ 1127051 w 3327990"/>
              <a:gd name="connsiteY8" fmla="*/ 839972 h 2349795"/>
              <a:gd name="connsiteX9" fmla="*/ 744279 w 3327990"/>
              <a:gd name="connsiteY9" fmla="*/ 1148316 h 2349795"/>
              <a:gd name="connsiteX10" fmla="*/ 382772 w 3327990"/>
              <a:gd name="connsiteY10" fmla="*/ 1520456 h 2349795"/>
              <a:gd name="connsiteX11" fmla="*/ 0 w 3327990"/>
              <a:gd name="connsiteY11" fmla="*/ 1903228 h 2349795"/>
              <a:gd name="connsiteX12" fmla="*/ 10632 w 3327990"/>
              <a:gd name="connsiteY12" fmla="*/ 2349795 h 234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7990" h="2349795">
                <a:moveTo>
                  <a:pt x="10632" y="2349795"/>
                </a:moveTo>
                <a:lnTo>
                  <a:pt x="3317358" y="2339163"/>
                </a:lnTo>
                <a:lnTo>
                  <a:pt x="3327990" y="0"/>
                </a:lnTo>
                <a:lnTo>
                  <a:pt x="2923953" y="10633"/>
                </a:lnTo>
                <a:lnTo>
                  <a:pt x="2594344" y="85060"/>
                </a:lnTo>
                <a:lnTo>
                  <a:pt x="2200939" y="212651"/>
                </a:lnTo>
                <a:lnTo>
                  <a:pt x="1850065" y="361507"/>
                </a:lnTo>
                <a:lnTo>
                  <a:pt x="1467293" y="584791"/>
                </a:lnTo>
                <a:lnTo>
                  <a:pt x="1127051" y="839972"/>
                </a:lnTo>
                <a:lnTo>
                  <a:pt x="744279" y="1148316"/>
                </a:lnTo>
                <a:lnTo>
                  <a:pt x="382772" y="1520456"/>
                </a:lnTo>
                <a:lnTo>
                  <a:pt x="0" y="1903228"/>
                </a:lnTo>
                <a:lnTo>
                  <a:pt x="10632" y="2349795"/>
                </a:lnTo>
                <a:close/>
              </a:path>
            </a:pathLst>
          </a:custGeom>
          <a:pattFill prst="dkUpDiag">
            <a:fgClr>
              <a:srgbClr val="006600"/>
            </a:fgClr>
            <a:bgClr>
              <a:schemeClr val="tx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0352"/>
              </p:ext>
            </p:extLst>
          </p:nvPr>
        </p:nvGraphicFramePr>
        <p:xfrm>
          <a:off x="116505" y="2420938"/>
          <a:ext cx="4847232" cy="431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5592" y="0"/>
            <a:ext cx="9082088" cy="432426"/>
          </a:xfrm>
        </p:spPr>
        <p:txBody>
          <a:bodyPr anchor="t" anchorCtr="0">
            <a:spAutoFit/>
          </a:bodyPr>
          <a:lstStyle/>
          <a:p>
            <a:pPr>
              <a:buClr>
                <a:srgbClr val="FF3300"/>
              </a:buCl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4/5: </a:t>
            </a:r>
            <a:r>
              <a:rPr lang="en-US" altLang="nl-NL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fstand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snelheid-tijd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i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-2931" y="386661"/>
            <a:ext cx="91311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het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</a:t>
            </a:r>
            <a:endParaRPr kumimoji="0" lang="en-US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rechthoeken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nl-NL" altLang="nl-NL" sz="2800" u="sng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-36512" y="1412776"/>
            <a:ext cx="7375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s:</a:t>
            </a:r>
            <a:endParaRPr kumimoji="0"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5098012" y="2337813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5098012" y="3785098"/>
            <a:ext cx="41669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1.17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1.21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1.24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1.26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1.28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1.29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1.30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5098012" y="5138028"/>
            <a:ext cx="2197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199 m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hoek 30"/>
          <p:cNvSpPr/>
          <p:nvPr/>
        </p:nvSpPr>
        <p:spPr bwMode="auto">
          <a:xfrm>
            <a:off x="1430243" y="5164404"/>
            <a:ext cx="360000" cy="6480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2" name="Rechthoek 31"/>
          <p:cNvSpPr/>
          <p:nvPr/>
        </p:nvSpPr>
        <p:spPr bwMode="auto">
          <a:xfrm>
            <a:off x="1809534" y="4791484"/>
            <a:ext cx="360000" cy="1016777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3" name="Rechthoek 32"/>
          <p:cNvSpPr/>
          <p:nvPr/>
        </p:nvSpPr>
        <p:spPr bwMode="auto">
          <a:xfrm>
            <a:off x="2169534" y="4442164"/>
            <a:ext cx="360000" cy="13680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4" name="Rechthoek 33"/>
          <p:cNvSpPr/>
          <p:nvPr/>
        </p:nvSpPr>
        <p:spPr bwMode="auto">
          <a:xfrm>
            <a:off x="2541995" y="4156431"/>
            <a:ext cx="360000" cy="165600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5" name="Rechthoek 34"/>
          <p:cNvSpPr/>
          <p:nvPr/>
        </p:nvSpPr>
        <p:spPr bwMode="auto">
          <a:xfrm>
            <a:off x="2905425" y="3935688"/>
            <a:ext cx="360000" cy="18720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6" name="Rechthoek 35"/>
          <p:cNvSpPr/>
          <p:nvPr/>
        </p:nvSpPr>
        <p:spPr bwMode="auto">
          <a:xfrm>
            <a:off x="3271227" y="3751532"/>
            <a:ext cx="360000" cy="2056155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7" name="Rechthoek 36"/>
          <p:cNvSpPr/>
          <p:nvPr/>
        </p:nvSpPr>
        <p:spPr bwMode="auto">
          <a:xfrm>
            <a:off x="3638542" y="3572299"/>
            <a:ext cx="360000" cy="2235387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4009175" y="3491812"/>
            <a:ext cx="360000" cy="2315873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9" name="Rechthoek 38"/>
          <p:cNvSpPr/>
          <p:nvPr/>
        </p:nvSpPr>
        <p:spPr bwMode="auto">
          <a:xfrm>
            <a:off x="4367286" y="3461738"/>
            <a:ext cx="360000" cy="234000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098012" y="2824963"/>
            <a:ext cx="2380780" cy="523220"/>
          </a:xfrm>
          <a:prstGeom prst="rect">
            <a:avLst/>
          </a:prstGeom>
        </p:spPr>
        <p:txBody>
          <a:bodyPr wrap="none" anchor="t" anchorCtr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= opp. = </a:t>
            </a:r>
            <a:endParaRPr kumimoji="1"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098012" y="3307363"/>
            <a:ext cx="1169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981192" y="3307363"/>
            <a:ext cx="1169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013012" y="3307363"/>
            <a:ext cx="1758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1.13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elijkbenige driehoek 5"/>
          <p:cNvSpPr/>
          <p:nvPr/>
        </p:nvSpPr>
        <p:spPr bwMode="auto">
          <a:xfrm>
            <a:off x="1081435" y="5358599"/>
            <a:ext cx="338082" cy="434782"/>
          </a:xfrm>
          <a:prstGeom prst="triangle">
            <a:avLst>
              <a:gd name="adj" fmla="val 99436"/>
            </a:avLst>
          </a:prstGeom>
          <a:pattFill prst="dkUpDiag">
            <a:fgClr>
              <a:srgbClr val="006600"/>
            </a:fgClr>
            <a:bgClr>
              <a:schemeClr val="tx1"/>
            </a:bgClr>
          </a:patt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1073484" y="5592637"/>
            <a:ext cx="360000" cy="21600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ctieknop: Verder of Volgende 4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63554" y="474057"/>
            <a:ext cx="4211960" cy="1200329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Je wist al: </a:t>
            </a:r>
            <a:r>
              <a:rPr kumimoji="0" lang="nl-NL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de afstand is de oppervlakte onder de snelheid-tijd grafiek.</a:t>
            </a: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1545417" y="5488404"/>
            <a:ext cx="5020751" cy="1200329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De groene oppervlakte onder de grafiek moet even groot zijn de oppervlakte van de rechthoek!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23802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>
        <p:bldAsOne/>
      </p:bldGraphic>
      <p:bldP spid="397314" grpId="0" autoUpdateAnimBg="0"/>
      <p:bldP spid="397315" grpId="0" autoUpdateAnimBg="0"/>
      <p:bldP spid="397316" grpId="0"/>
      <p:bldP spid="397317" grpId="0" autoUpdateAnimBg="0"/>
      <p:bldP spid="397318" grpId="0" autoUpdateAnimBg="0"/>
      <p:bldP spid="7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" grpId="0"/>
      <p:bldP spid="24" grpId="0" autoUpdateAnimBg="0"/>
      <p:bldP spid="25" grpId="0" autoUpdateAnimBg="0"/>
      <p:bldP spid="26" grpId="0" autoUpdateAnimBg="0"/>
      <p:bldP spid="6" grpId="0" animBg="1"/>
      <p:bldP spid="4" grpId="0" animBg="1"/>
      <p:bldP spid="42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09360"/>
              </p:ext>
            </p:extLst>
          </p:nvPr>
        </p:nvGraphicFramePr>
        <p:xfrm>
          <a:off x="97456" y="2459038"/>
          <a:ext cx="4076411" cy="431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8321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80512" cy="360000"/>
          </a:xfrm>
        </p:spPr>
        <p:txBody>
          <a:bodyPr anchor="t" anchorCtr="0"/>
          <a:lstStyle/>
          <a:p>
            <a:pPr>
              <a:buClr>
                <a:srgbClr val="FF3300"/>
              </a:buCl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5/5: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snelheid-tijd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322" name="Rectangle 50"/>
          <p:cNvSpPr>
            <a:spLocks noChangeArrowheads="1"/>
          </p:cNvSpPr>
          <p:nvPr/>
        </p:nvSpPr>
        <p:spPr bwMode="auto">
          <a:xfrm>
            <a:off x="3964" y="613857"/>
            <a:ext cx="9144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je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bepalen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800" u="sng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323" name="Rectangle 51"/>
          <p:cNvSpPr>
            <a:spLocks noChangeArrowheads="1"/>
          </p:cNvSpPr>
          <p:nvPr/>
        </p:nvSpPr>
        <p:spPr bwMode="auto">
          <a:xfrm>
            <a:off x="-7629" y="1685042"/>
            <a:ext cx="8351838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3,0 tot 6,0 s: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324" name="Rectangle 52"/>
          <p:cNvSpPr>
            <a:spLocks noChangeArrowheads="1"/>
          </p:cNvSpPr>
          <p:nvPr/>
        </p:nvSpPr>
        <p:spPr bwMode="auto">
          <a:xfrm>
            <a:off x="4564312" y="2289165"/>
            <a:ext cx="14478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</a:rPr>
              <a:t>Opl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2" name="Rectangle 53"/>
          <p:cNvSpPr>
            <a:spLocks noChangeArrowheads="1"/>
          </p:cNvSpPr>
          <p:nvPr/>
        </p:nvSpPr>
        <p:spPr bwMode="auto">
          <a:xfrm>
            <a:off x="5230912" y="3494756"/>
            <a:ext cx="155200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 . 3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594772" y="2869588"/>
            <a:ext cx="3053007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opp. (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6682958" y="3498964"/>
            <a:ext cx="136330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</a:rPr>
              <a:t>15 m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ctieknop: Verder of Volgende 3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-36512" y="1160800"/>
            <a:ext cx="9144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lijn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=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sz="2800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800" u="sng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2413128" y="4318214"/>
            <a:ext cx="1620000" cy="1620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4586858" y="1686066"/>
            <a:ext cx="3528392" cy="1569660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De oppervlakte onder de grafiek en onder de horizontale lijn moet even groot zijn!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" name="Rechte verbindingslijn 3"/>
          <p:cNvCxnSpPr/>
          <p:nvPr/>
        </p:nvCxnSpPr>
        <p:spPr bwMode="auto">
          <a:xfrm>
            <a:off x="2424242" y="4333980"/>
            <a:ext cx="158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Vrije vorm 5"/>
          <p:cNvSpPr/>
          <p:nvPr/>
        </p:nvSpPr>
        <p:spPr bwMode="auto">
          <a:xfrm>
            <a:off x="2431429" y="3350976"/>
            <a:ext cx="1608083" cy="2580838"/>
          </a:xfrm>
          <a:custGeom>
            <a:avLst/>
            <a:gdLst>
              <a:gd name="connsiteX0" fmla="*/ 0 w 1608083"/>
              <a:gd name="connsiteY0" fmla="*/ 2569779 h 2601310"/>
              <a:gd name="connsiteX1" fmla="*/ 0 w 1608083"/>
              <a:gd name="connsiteY1" fmla="*/ 0 h 2601310"/>
              <a:gd name="connsiteX2" fmla="*/ 1608083 w 1608083"/>
              <a:gd name="connsiteY2" fmla="*/ 1923393 h 2601310"/>
              <a:gd name="connsiteX3" fmla="*/ 1592317 w 1608083"/>
              <a:gd name="connsiteY3" fmla="*/ 2601310 h 2601310"/>
              <a:gd name="connsiteX4" fmla="*/ 0 w 1608083"/>
              <a:gd name="connsiteY4" fmla="*/ 2569779 h 2601310"/>
              <a:gd name="connsiteX0" fmla="*/ 0 w 1608083"/>
              <a:gd name="connsiteY0" fmla="*/ 2569779 h 2580838"/>
              <a:gd name="connsiteX1" fmla="*/ 0 w 1608083"/>
              <a:gd name="connsiteY1" fmla="*/ 0 h 2580838"/>
              <a:gd name="connsiteX2" fmla="*/ 1608083 w 1608083"/>
              <a:gd name="connsiteY2" fmla="*/ 1923393 h 2580838"/>
              <a:gd name="connsiteX3" fmla="*/ 1592317 w 1608083"/>
              <a:gd name="connsiteY3" fmla="*/ 2580838 h 2580838"/>
              <a:gd name="connsiteX4" fmla="*/ 0 w 1608083"/>
              <a:gd name="connsiteY4" fmla="*/ 2569779 h 25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2580838">
                <a:moveTo>
                  <a:pt x="0" y="2569779"/>
                </a:moveTo>
                <a:lnTo>
                  <a:pt x="0" y="0"/>
                </a:lnTo>
                <a:lnTo>
                  <a:pt x="1608083" y="1923393"/>
                </a:lnTo>
                <a:lnTo>
                  <a:pt x="1592317" y="2580838"/>
                </a:lnTo>
                <a:lnTo>
                  <a:pt x="0" y="256977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Rectangle 53"/>
          <p:cNvSpPr>
            <a:spLocks noChangeArrowheads="1"/>
          </p:cNvSpPr>
          <p:nvPr/>
        </p:nvSpPr>
        <p:spPr bwMode="auto">
          <a:xfrm>
            <a:off x="4095285" y="4084214"/>
            <a:ext cx="221738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kumimoji="0"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5,0 m/s</a:t>
            </a:r>
            <a:endParaRPr kumimoji="0" lang="nl-NL" altLang="nl-N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122362" y="1160800"/>
            <a:ext cx="3528392" cy="830997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De oppervlakte kun zo snel bepalen: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4596710" y="4669463"/>
                <a:ext cx="4062213" cy="16979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2"/>
                </a:solidFill>
              </a:ln>
              <a:effectLst/>
              <a:extLst/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defRPr/>
                </a:pPr>
                <a:r>
                  <a:rPr kumimoji="0" lang="nl-NL" altLang="nl-NL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Je ziet ook dat geldt:</a:t>
                </a:r>
              </a:p>
              <a:p>
                <a:pPr fontAlgn="base"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alt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nl-NL" altLang="nl-NL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nl-NL" alt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gem</m:t>
                        </m:r>
                      </m:sub>
                    </m:sSub>
                    <m:r>
                      <a:rPr kumimoji="0" lang="nl-NL" altLang="nl-NL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nl-NL" alt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nl-NL" altLang="nl-NL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nl-NL" altLang="nl-NL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nl-NL" altLang="nl-NL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begin</m:t>
                            </m:r>
                          </m:sub>
                        </m:sSub>
                        <m:r>
                          <a:rPr kumimoji="0" lang="nl-NL" alt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nl-NL" altLang="nl-NL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nl-NL" altLang="nl-NL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nl-NL" altLang="nl-NL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eind</m:t>
                            </m:r>
                          </m:sub>
                        </m:sSub>
                      </m:num>
                      <m:den>
                        <m:r>
                          <a:rPr kumimoji="0" lang="nl-NL" altLang="nl-NL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nl-NL" altLang="nl-NL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fontAlgn="base">
                  <a:spcAft>
                    <a:spcPct val="0"/>
                  </a:spcAft>
                  <a:defRPr/>
                </a:pPr>
                <a:r>
                  <a:rPr kumimoji="0" lang="nl-NL" altLang="nl-NL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altLang="nl-NL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nl-NL" altLang="nl-NL" sz="280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nl-NL" altLang="nl-NL" sz="2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gem</m:t>
                        </m:r>
                      </m:sub>
                    </m:sSub>
                    <m:r>
                      <a:rPr kumimoji="0" lang="nl-NL" altLang="nl-NL" sz="28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nl-NL" altLang="nl-NL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nl-NL" altLang="nl-NL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8,0+2,0</m:t>
                        </m:r>
                      </m:num>
                      <m:den>
                        <m:r>
                          <a:rPr kumimoji="0" lang="nl-NL" altLang="nl-NL" sz="2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nl-NL" alt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kumimoji="0" lang="nl-NL" altLang="nl-NL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5,0 m/s </a:t>
                </a: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6710" y="4669463"/>
                <a:ext cx="4062213" cy="1697901"/>
              </a:xfrm>
              <a:prstGeom prst="rect">
                <a:avLst/>
              </a:prstGeom>
              <a:blipFill rotWithShape="1">
                <a:blip r:embed="rId5"/>
                <a:stretch>
                  <a:fillRect l="-2096" t="-2135" b="-2847"/>
                </a:stretch>
              </a:blipFill>
              <a:ln w="12700">
                <a:solidFill>
                  <a:schemeClr val="bg2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65583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  <p:bldP spid="438321" grpId="0" autoUpdateAnimBg="0"/>
      <p:bldP spid="438322" grpId="0" autoUpdateAnimBg="0"/>
      <p:bldP spid="438323" grpId="0"/>
      <p:bldP spid="438324" grpId="0" autoUpdateAnimBg="0"/>
      <p:bldP spid="72" grpId="0" autoUpdateAnimBg="0"/>
      <p:bldP spid="85" grpId="0" autoUpdateAnimBg="0"/>
      <p:bldP spid="33" grpId="0" autoUpdateAnimBg="0"/>
      <p:bldP spid="46" grpId="0" autoUpdateAnimBg="0"/>
      <p:bldP spid="5" grpId="0" animBg="1"/>
      <p:bldP spid="47" grpId="0" animBg="1"/>
      <p:bldP spid="6" grpId="0" animBg="1"/>
      <p:bldP spid="48" grpId="0" autoUpdateAnimBg="0"/>
      <p:bldP spid="3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95"/>
          <p:cNvSpPr>
            <a:spLocks noChangeArrowheads="1"/>
          </p:cNvSpPr>
          <p:nvPr/>
        </p:nvSpPr>
        <p:spPr bwMode="auto">
          <a:xfrm>
            <a:off x="-46439" y="1001166"/>
            <a:ext cx="51181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9525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v-t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rechte</a:t>
            </a:r>
            <a:endParaRPr lang="en-US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525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lijn</a:t>
            </a:r>
            <a:r>
              <a:rPr lang="en-US" altLang="nl-N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196"/>
              <p:cNvSpPr txBox="1">
                <a:spLocks noChangeArrowheads="1"/>
              </p:cNvSpPr>
              <p:nvPr/>
            </p:nvSpPr>
            <p:spPr bwMode="auto">
              <a:xfrm>
                <a:off x="-46439" y="6000576"/>
                <a:ext cx="9144000" cy="829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indent="9525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alt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nl-NL" altLang="nl-NL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r>
                  <a:rPr lang="nl-NL" altLang="nl-NL" sz="3200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raaklijn</a:t>
                </a:r>
                <a:r>
                  <a:rPr lang="nl-NL" altLang="nl-NL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</a:t>
                </a:r>
                <a:r>
                  <a:rPr lang="nl-NL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BINAS Tabel </a:t>
                </a:r>
                <a:r>
                  <a:rPr lang="nl-NL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35A1</a:t>
                </a:r>
                <a:endParaRPr lang="nl-NL" altLang="nl-NL" sz="2800" baseline="30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439" y="6000576"/>
                <a:ext cx="9144000" cy="829843"/>
              </a:xfrm>
              <a:prstGeom prst="rect">
                <a:avLst/>
              </a:prstGeom>
              <a:blipFill rotWithShape="1">
                <a:blip r:embed="rId2"/>
                <a:stretch>
                  <a:fillRect l="-600"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439" y="1"/>
            <a:ext cx="9140403" cy="573362"/>
          </a:xfrm>
        </p:spPr>
        <p:txBody>
          <a:bodyPr anchor="t" anchorCtr="0">
            <a:spAutoFit/>
          </a:bodyPr>
          <a:lstStyle/>
          <a:p>
            <a:pPr indent="95250">
              <a:lnSpc>
                <a:spcPct val="135000"/>
              </a:lnSpc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1/5: de </a:t>
            </a:r>
            <a:r>
              <a:rPr lang="en-US" altLang="nl-NL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2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692743"/>
              </p:ext>
            </p:extLst>
          </p:nvPr>
        </p:nvGraphicFramePr>
        <p:xfrm>
          <a:off x="4983163" y="2846388"/>
          <a:ext cx="4110037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031" name="Text Box 175"/>
          <p:cNvSpPr txBox="1">
            <a:spLocks noChangeArrowheads="1"/>
          </p:cNvSpPr>
          <p:nvPr/>
        </p:nvSpPr>
        <p:spPr bwMode="auto">
          <a:xfrm>
            <a:off x="-46439" y="1884539"/>
            <a:ext cx="4932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indent="952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ersnelling</a:t>
            </a:r>
            <a:r>
              <a:rPr lang="nl-NL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8042" name="Group 186"/>
          <p:cNvGrpSpPr>
            <a:grpSpLocks/>
          </p:cNvGrpSpPr>
          <p:nvPr/>
        </p:nvGrpSpPr>
        <p:grpSpPr bwMode="auto">
          <a:xfrm>
            <a:off x="4921252" y="774700"/>
            <a:ext cx="4286251" cy="1968500"/>
            <a:chOff x="3100" y="872"/>
            <a:chExt cx="2700" cy="1240"/>
          </a:xfrm>
        </p:grpSpPr>
        <p:grpSp>
          <p:nvGrpSpPr>
            <p:cNvPr id="12316" name="Group 171"/>
            <p:cNvGrpSpPr>
              <a:grpSpLocks/>
            </p:cNvGrpSpPr>
            <p:nvPr/>
          </p:nvGrpSpPr>
          <p:grpSpPr bwMode="auto">
            <a:xfrm>
              <a:off x="3166" y="872"/>
              <a:ext cx="2634" cy="1240"/>
              <a:chOff x="1200" y="1112"/>
              <a:chExt cx="2634" cy="1240"/>
            </a:xfrm>
          </p:grpSpPr>
          <p:sp>
            <p:nvSpPr>
              <p:cNvPr id="12318" name="Rectangle 152"/>
              <p:cNvSpPr>
                <a:spLocks noChangeArrowheads="1"/>
              </p:cNvSpPr>
              <p:nvPr/>
            </p:nvSpPr>
            <p:spPr bwMode="auto">
              <a:xfrm>
                <a:off x="1200" y="1152"/>
                <a:ext cx="2544" cy="12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FontTx/>
                  <a:buChar char="•"/>
                </a:pPr>
                <a:endParaRPr lang="nl-NL" altLang="nl-NL" sz="28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9" name="Text Box 163"/>
              <p:cNvSpPr txBox="1">
                <a:spLocks noChangeArrowheads="1"/>
              </p:cNvSpPr>
              <p:nvPr/>
            </p:nvSpPr>
            <p:spPr bwMode="auto">
              <a:xfrm>
                <a:off x="3311" y="1112"/>
                <a:ext cx="48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</a:t>
                </a:r>
              </a:p>
            </p:txBody>
          </p:sp>
          <p:sp>
            <p:nvSpPr>
              <p:cNvPr id="12320" name="Text Box 164"/>
              <p:cNvSpPr txBox="1">
                <a:spLocks noChangeArrowheads="1"/>
              </p:cNvSpPr>
              <p:nvPr/>
            </p:nvSpPr>
            <p:spPr bwMode="auto">
              <a:xfrm>
                <a:off x="2409" y="1160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2321" name="Text Box 165"/>
              <p:cNvSpPr txBox="1">
                <a:spLocks noChangeArrowheads="1"/>
              </p:cNvSpPr>
              <p:nvPr/>
            </p:nvSpPr>
            <p:spPr bwMode="auto">
              <a:xfrm>
                <a:off x="2793" y="1208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2322" name="Text Box 166"/>
              <p:cNvSpPr txBox="1">
                <a:spLocks noChangeArrowheads="1"/>
              </p:cNvSpPr>
              <p:nvPr/>
            </p:nvSpPr>
            <p:spPr bwMode="auto">
              <a:xfrm>
                <a:off x="3177" y="1304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12323" name="Text Box 167"/>
              <p:cNvSpPr txBox="1">
                <a:spLocks noChangeArrowheads="1"/>
              </p:cNvSpPr>
              <p:nvPr/>
            </p:nvSpPr>
            <p:spPr bwMode="auto">
              <a:xfrm>
                <a:off x="3465" y="1448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sp>
            <p:nvSpPr>
              <p:cNvPr id="12324" name="Text Box 168"/>
              <p:cNvSpPr txBox="1">
                <a:spLocks noChangeArrowheads="1"/>
              </p:cNvSpPr>
              <p:nvPr/>
            </p:nvSpPr>
            <p:spPr bwMode="auto">
              <a:xfrm>
                <a:off x="2025" y="1160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12325" name="Text Box 169"/>
              <p:cNvSpPr txBox="1">
                <a:spLocks noChangeArrowheads="1"/>
              </p:cNvSpPr>
              <p:nvPr/>
            </p:nvSpPr>
            <p:spPr bwMode="auto">
              <a:xfrm>
                <a:off x="1689" y="1256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2326" name="Text Box 170"/>
              <p:cNvSpPr txBox="1">
                <a:spLocks noChangeArrowheads="1"/>
              </p:cNvSpPr>
              <p:nvPr/>
            </p:nvSpPr>
            <p:spPr bwMode="auto">
              <a:xfrm>
                <a:off x="1415" y="1448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>
                  <a:spcBef>
                    <a:spcPct val="60000"/>
                  </a:spcBef>
                  <a:buClr>
                    <a:schemeClr val="tx1"/>
                  </a:buClr>
                  <a:defRPr kumimoji="1" sz="30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algn="l">
                  <a:spcBef>
                    <a:spcPct val="40000"/>
                  </a:spcBef>
                  <a:buClr>
                    <a:schemeClr val="tx1"/>
                  </a:buClr>
                  <a:buChar char="–"/>
                  <a:defRPr kumimoji="1" sz="2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spcBef>
                    <a:spcPct val="35000"/>
                  </a:spcBef>
                  <a:defRPr kumimoji="1"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algn="l">
                  <a:lnSpc>
                    <a:spcPct val="75000"/>
                  </a:lnSpc>
                  <a:spcBef>
                    <a:spcPct val="3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algn="l">
                  <a:lnSpc>
                    <a:spcPct val="75000"/>
                  </a:lnSpc>
                  <a:spcBef>
                    <a:spcPct val="30000"/>
                  </a:spcBef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lnSpc>
                    <a:spcPct val="75000"/>
                  </a:lnSpc>
                  <a:spcBef>
                    <a:spcPct val="3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kumimoji="0" lang="nl-NL" altLang="nl-NL" sz="28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2317" name="Rectangle 185"/>
            <p:cNvSpPr>
              <a:spLocks noChangeArrowheads="1"/>
            </p:cNvSpPr>
            <p:nvPr/>
          </p:nvSpPr>
          <p:spPr bwMode="auto">
            <a:xfrm>
              <a:off x="3100" y="1352"/>
              <a:ext cx="2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kumimoji="0" lang="nl-NL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78011" name="Freeform 155"/>
          <p:cNvSpPr>
            <a:spLocks/>
          </p:cNvSpPr>
          <p:nvPr/>
        </p:nvSpPr>
        <p:spPr bwMode="auto">
          <a:xfrm>
            <a:off x="6169025" y="1447800"/>
            <a:ext cx="476250" cy="1276350"/>
          </a:xfrm>
          <a:custGeom>
            <a:avLst/>
            <a:gdLst>
              <a:gd name="T0" fmla="*/ 2147483647 w 300"/>
              <a:gd name="T1" fmla="*/ 2147483647 h 804"/>
              <a:gd name="T2" fmla="*/ 0 w 300"/>
              <a:gd name="T3" fmla="*/ 0 h 8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0" h="804">
                <a:moveTo>
                  <a:pt x="300" y="804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12" name="Line 156"/>
          <p:cNvSpPr>
            <a:spLocks noChangeShapeType="1"/>
          </p:cNvSpPr>
          <p:nvPr/>
        </p:nvSpPr>
        <p:spPr bwMode="auto">
          <a:xfrm flipH="1" flipV="1">
            <a:off x="6702425" y="1295400"/>
            <a:ext cx="2286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13" name="Freeform 157"/>
          <p:cNvSpPr>
            <a:spLocks/>
          </p:cNvSpPr>
          <p:nvPr/>
        </p:nvSpPr>
        <p:spPr bwMode="auto">
          <a:xfrm>
            <a:off x="7235825" y="1276350"/>
            <a:ext cx="1588" cy="1466850"/>
          </a:xfrm>
          <a:custGeom>
            <a:avLst/>
            <a:gdLst>
              <a:gd name="T0" fmla="*/ 0 w 1"/>
              <a:gd name="T1" fmla="*/ 2147483647 h 924"/>
              <a:gd name="T2" fmla="*/ 0 w 1"/>
              <a:gd name="T3" fmla="*/ 0 h 9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924">
                <a:moveTo>
                  <a:pt x="0" y="924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14" name="Freeform 158"/>
          <p:cNvSpPr>
            <a:spLocks/>
          </p:cNvSpPr>
          <p:nvPr/>
        </p:nvSpPr>
        <p:spPr bwMode="auto">
          <a:xfrm>
            <a:off x="7502525" y="1371600"/>
            <a:ext cx="266700" cy="1352550"/>
          </a:xfrm>
          <a:custGeom>
            <a:avLst/>
            <a:gdLst>
              <a:gd name="T0" fmla="*/ 0 w 168"/>
              <a:gd name="T1" fmla="*/ 2147483647 h 852"/>
              <a:gd name="T2" fmla="*/ 2147483647 w 168"/>
              <a:gd name="T3" fmla="*/ 0 h 8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8" h="852">
                <a:moveTo>
                  <a:pt x="0" y="852"/>
                </a:moveTo>
                <a:lnTo>
                  <a:pt x="168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15" name="Freeform 159"/>
          <p:cNvSpPr>
            <a:spLocks/>
          </p:cNvSpPr>
          <p:nvPr/>
        </p:nvSpPr>
        <p:spPr bwMode="auto">
          <a:xfrm>
            <a:off x="7883525" y="1524000"/>
            <a:ext cx="495300" cy="1219200"/>
          </a:xfrm>
          <a:custGeom>
            <a:avLst/>
            <a:gdLst>
              <a:gd name="T0" fmla="*/ 0 w 264"/>
              <a:gd name="T1" fmla="*/ 2147483647 h 744"/>
              <a:gd name="T2" fmla="*/ 2147483647 w 264"/>
              <a:gd name="T3" fmla="*/ 0 h 7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4" h="744">
                <a:moveTo>
                  <a:pt x="0" y="744"/>
                </a:moveTo>
                <a:lnTo>
                  <a:pt x="264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17" name="Freeform 161"/>
          <p:cNvSpPr>
            <a:spLocks/>
          </p:cNvSpPr>
          <p:nvPr/>
        </p:nvSpPr>
        <p:spPr bwMode="auto">
          <a:xfrm>
            <a:off x="8226425" y="1752600"/>
            <a:ext cx="609600" cy="990600"/>
          </a:xfrm>
          <a:custGeom>
            <a:avLst/>
            <a:gdLst>
              <a:gd name="T0" fmla="*/ 0 w 396"/>
              <a:gd name="T1" fmla="*/ 2147483647 h 648"/>
              <a:gd name="T2" fmla="*/ 2147483647 w 396"/>
              <a:gd name="T3" fmla="*/ 0 h 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6" h="648">
                <a:moveTo>
                  <a:pt x="0" y="648"/>
                </a:moveTo>
                <a:lnTo>
                  <a:pt x="396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36" name="Freeform 180"/>
          <p:cNvSpPr>
            <a:spLocks/>
          </p:cNvSpPr>
          <p:nvPr/>
        </p:nvSpPr>
        <p:spPr bwMode="auto">
          <a:xfrm>
            <a:off x="5597525" y="1695450"/>
            <a:ext cx="628650" cy="1047750"/>
          </a:xfrm>
          <a:custGeom>
            <a:avLst/>
            <a:gdLst>
              <a:gd name="T0" fmla="*/ 2147483647 w 396"/>
              <a:gd name="T1" fmla="*/ 2147483647 h 660"/>
              <a:gd name="T2" fmla="*/ 0 w 396"/>
              <a:gd name="T3" fmla="*/ 0 h 6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6" h="660">
                <a:moveTo>
                  <a:pt x="396" y="660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51" name="Rectangle 195"/>
          <p:cNvSpPr>
            <a:spLocks noChangeArrowheads="1"/>
          </p:cNvSpPr>
          <p:nvPr/>
        </p:nvSpPr>
        <p:spPr bwMode="auto">
          <a:xfrm>
            <a:off x="-46439" y="548680"/>
            <a:ext cx="502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9525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s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toe met 5 m/s.</a:t>
            </a:r>
          </a:p>
        </p:txBody>
      </p:sp>
      <p:sp>
        <p:nvSpPr>
          <p:cNvPr id="378052" name="Text Box 196"/>
          <p:cNvSpPr txBox="1">
            <a:spLocks noChangeArrowheads="1"/>
          </p:cNvSpPr>
          <p:nvPr/>
        </p:nvSpPr>
        <p:spPr bwMode="auto">
          <a:xfrm>
            <a:off x="-46439" y="4302728"/>
            <a:ext cx="50296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versnelling bepaal </a:t>
            </a:r>
            <a:r>
              <a:rPr lang="nl-NL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</a:p>
          <a:p>
            <a:pPr indent="952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952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snelheid–tijd </a:t>
            </a:r>
            <a:r>
              <a:rPr lang="nl-NL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nl-NL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061" name="Text Box 205"/>
              <p:cNvSpPr txBox="1">
                <a:spLocks noChangeArrowheads="1"/>
              </p:cNvSpPr>
              <p:nvPr/>
            </p:nvSpPr>
            <p:spPr bwMode="auto">
              <a:xfrm>
                <a:off x="-46439" y="2940322"/>
                <a:ext cx="1896011" cy="829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indent="9525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320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  <m:r>
                      <a:rPr lang="nl-NL" altLang="nl-NL" sz="320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nl-NL" altLang="nl-NL" sz="28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8061" name="Text 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439" y="2940322"/>
                <a:ext cx="1896011" cy="829843"/>
              </a:xfrm>
              <a:prstGeom prst="rect">
                <a:avLst/>
              </a:prstGeom>
              <a:blipFill rotWithShape="1">
                <a:blip r:embed="rId4"/>
                <a:stretch>
                  <a:fillRect l="-2894"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075" name="Line 219"/>
          <p:cNvSpPr>
            <a:spLocks noChangeShapeType="1"/>
          </p:cNvSpPr>
          <p:nvPr/>
        </p:nvSpPr>
        <p:spPr bwMode="auto">
          <a:xfrm>
            <a:off x="8958675" y="3062699"/>
            <a:ext cx="0" cy="176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076" name="Freeform 220"/>
          <p:cNvSpPr>
            <a:spLocks/>
          </p:cNvSpPr>
          <p:nvPr/>
        </p:nvSpPr>
        <p:spPr bwMode="auto">
          <a:xfrm>
            <a:off x="5869203" y="4830750"/>
            <a:ext cx="3096000" cy="1588"/>
          </a:xfrm>
          <a:custGeom>
            <a:avLst/>
            <a:gdLst>
              <a:gd name="T0" fmla="*/ 0 w 1921"/>
              <a:gd name="T1" fmla="*/ 0 h 1"/>
              <a:gd name="T2" fmla="*/ 2147483647 w 192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21" h="1">
                <a:moveTo>
                  <a:pt x="0" y="0"/>
                </a:moveTo>
                <a:lnTo>
                  <a:pt x="1921" y="1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-46439" y="3699431"/>
            <a:ext cx="4139318" cy="6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95250"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nl-NL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Rectangle 222"/>
          <p:cNvSpPr>
            <a:spLocks noChangeArrowheads="1"/>
          </p:cNvSpPr>
          <p:nvPr/>
        </p:nvSpPr>
        <p:spPr bwMode="auto">
          <a:xfrm>
            <a:off x="-46439" y="2337025"/>
            <a:ext cx="4921871" cy="6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95250"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snelheidstoename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/sec: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43"/>
          <p:cNvSpPr txBox="1">
            <a:spLocks noChangeArrowheads="1"/>
          </p:cNvSpPr>
          <p:nvPr/>
        </p:nvSpPr>
        <p:spPr bwMode="auto">
          <a:xfrm>
            <a:off x="8387769" y="3718208"/>
            <a:ext cx="79216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43"/>
          <p:cNvSpPr txBox="1">
            <a:spLocks noChangeArrowheads="1"/>
          </p:cNvSpPr>
          <p:nvPr/>
        </p:nvSpPr>
        <p:spPr bwMode="auto">
          <a:xfrm>
            <a:off x="7354248" y="4317328"/>
            <a:ext cx="79216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5022050" y="841945"/>
            <a:ext cx="4068000" cy="1908000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ctieknop: Verder of Volgende 5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76929" y="2400533"/>
            <a:ext cx="3528392" cy="461665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De a van </a:t>
            </a:r>
            <a:r>
              <a:rPr kumimoji="0" lang="nl-N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accelaration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05"/>
              <p:cNvSpPr txBox="1">
                <a:spLocks noChangeArrowheads="1"/>
              </p:cNvSpPr>
              <p:nvPr/>
            </p:nvSpPr>
            <p:spPr bwMode="auto">
              <a:xfrm>
                <a:off x="1657431" y="2781905"/>
                <a:ext cx="1728787" cy="936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altLang="nl-NL" sz="320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altLang="nl-NL" sz="32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altLang="nl-NL" sz="320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  <a:sym typeface="Symbol"/>
                                </a:rPr>
                                <m:t>3</m:t>
                              </m:r>
                              <m:r>
                                <a:rPr lang="nl-NL" altLang="nl-NL" sz="32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  <a:sym typeface="Symbol"/>
                                </a:rPr>
                                <m:t>0</m:t>
                              </m:r>
                              <m:box>
                                <m:boxPr>
                                  <m:ctrlPr>
                                    <a:rPr lang="nl-NL" altLang="nl-NL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  <a:sym typeface="Symbol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nl-NL" altLang="nl-NL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  <a:sym typeface="Symbol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nl-NL" altLang="nl-NL" sz="3200" b="0" i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  <a:sym typeface="Symbol"/>
                                        </a:rPr>
                                        <m:t>m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nl-NL" altLang="nl-NL" sz="3200" b="0" i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  <a:sym typeface="Symbol"/>
                                        </a:rPr>
                                        <m:t>s</m:t>
                                      </m:r>
                                    </m:den>
                                  </m:f>
                                </m:e>
                              </m:box>
                            </m:num>
                            <m:den>
                              <m:r>
                                <a:rPr lang="nl-NL" altLang="nl-NL" sz="320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  <a:sym typeface="Symbol"/>
                                </a:rPr>
                                <m:t>6</m:t>
                              </m:r>
                              <m:r>
                                <a:rPr lang="nl-NL" altLang="nl-NL" sz="32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  <a:sym typeface="Symbol"/>
                                </a:rPr>
                                <m:t>,0</m:t>
                              </m:r>
                              <m:r>
                                <m:rPr>
                                  <m:sty m:val="p"/>
                                </m:rPr>
                                <a:rPr lang="nl-NL" altLang="nl-NL" sz="32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  <a:sym typeface="Symbol"/>
                                </a:rPr>
                                <m:t>s</m:t>
                              </m:r>
                            </m:den>
                          </m:f>
                        </m:e>
                      </m:box>
                      <m:r>
                        <a:rPr lang="nl-NL" altLang="nl-NL" sz="3200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nl-NL" altLang="nl-NL" sz="3200" baseline="30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 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431" y="2781905"/>
                <a:ext cx="1728787" cy="9361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2769545" y="2986863"/>
                <a:ext cx="1586431" cy="73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3600" b="0" i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nl-NL" sz="3600" b="0" i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,0 </m:t>
                          </m:r>
                          <m:f>
                            <m:fPr>
                              <m:ctrlPr>
                                <a:rPr lang="nl-NL" sz="36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nl-NL" sz="36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NL" sz="36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600" b="0" i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nl-NL" sz="3600" b="0" i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nl-NL" sz="3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45" y="2986863"/>
                <a:ext cx="1586431" cy="7391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kstvak 61"/>
              <p:cNvSpPr txBox="1"/>
              <p:nvPr/>
            </p:nvSpPr>
            <p:spPr>
              <a:xfrm>
                <a:off x="176929" y="3826762"/>
                <a:ext cx="4455406" cy="122180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nl-NL" sz="40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nl-NL" sz="40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 </m:t>
                        </m:r>
                        <m:f>
                          <m:fPr>
                            <m:ctrlPr>
                              <a:rPr lang="nl-NL" sz="40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l-NL" sz="400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nl-NL" sz="40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nl-NL" sz="40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5,0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nl-NL" sz="28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betekent 5,0 m/s (er bij) per s.</a:t>
                </a:r>
                <a:endParaRPr lang="nl-NL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kstvak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9" y="3826762"/>
                <a:ext cx="4455406" cy="1221809"/>
              </a:xfrm>
              <a:prstGeom prst="rect">
                <a:avLst/>
              </a:prstGeom>
              <a:blipFill rotWithShape="1">
                <a:blip r:embed="rId8"/>
                <a:stretch>
                  <a:fillRect l="-2592" r="-1910" b="-12376"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kstvak 56"/>
          <p:cNvSpPr txBox="1"/>
          <p:nvPr/>
        </p:nvSpPr>
        <p:spPr>
          <a:xfrm>
            <a:off x="176929" y="707935"/>
            <a:ext cx="3528392" cy="1200329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We gaan elke seconde een foto van een snelheidsmeter maken.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Tekstvak 64"/>
          <p:cNvSpPr txBox="1"/>
          <p:nvPr/>
        </p:nvSpPr>
        <p:spPr>
          <a:xfrm>
            <a:off x="3203848" y="5980812"/>
            <a:ext cx="5101998" cy="830997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Als de grafiek een rechte is hoef je natuurlijk geen raaklijn te tekenen.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0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37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0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  <p:bldP spid="41" grpId="0" autoUpdateAnimBg="0"/>
      <p:bldP spid="377858" grpId="0" autoUpdateAnimBg="0"/>
      <p:bldGraphic spid="2" grpId="0">
        <p:bldAsOne/>
      </p:bldGraphic>
      <p:bldP spid="378031" grpId="0" autoUpdateAnimBg="0"/>
      <p:bldP spid="378011" grpId="0" animBg="1"/>
      <p:bldP spid="378012" grpId="0" animBg="1"/>
      <p:bldP spid="378013" grpId="0" animBg="1"/>
      <p:bldP spid="378014" grpId="0" animBg="1"/>
      <p:bldP spid="378015" grpId="0" animBg="1"/>
      <p:bldP spid="378017" grpId="0" animBg="1"/>
      <p:bldP spid="378036" grpId="0" animBg="1"/>
      <p:bldP spid="378051" grpId="0" autoUpdateAnimBg="0"/>
      <p:bldP spid="378052" grpId="0" autoUpdateAnimBg="0"/>
      <p:bldP spid="378061" grpId="0"/>
      <p:bldP spid="378075" grpId="0" animBg="1"/>
      <p:bldP spid="378076" grpId="0" animBg="1"/>
      <p:bldP spid="40" grpId="0" autoUpdateAnimBg="0"/>
      <p:bldP spid="45" grpId="0" autoUpdateAnimBg="0"/>
      <p:bldP spid="46" grpId="0"/>
      <p:bldP spid="47" grpId="0"/>
      <p:bldP spid="3" grpId="0" animBg="1"/>
      <p:bldP spid="51" grpId="0" animBg="1"/>
      <p:bldP spid="58" grpId="0"/>
      <p:bldP spid="7" grpId="0"/>
      <p:bldP spid="62" grpId="0" animBg="1"/>
      <p:bldP spid="57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9704" y="1927026"/>
            <a:ext cx="9227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361950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benodigde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704" y="38179"/>
            <a:ext cx="9144000" cy="432426"/>
          </a:xfrm>
        </p:spPr>
        <p:txBody>
          <a:bodyPr anchor="t" anchorCtr="0">
            <a:spAutoFit/>
          </a:bodyPr>
          <a:lstStyle/>
          <a:p>
            <a:pPr indent="95250">
              <a:buClr>
                <a:srgbClr val="FF3300"/>
              </a:buCl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2/5: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-19704" y="624706"/>
            <a:ext cx="913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361950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5,0 m/s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2,0 m/s</a:t>
            </a:r>
            <a:r>
              <a:rPr kumimoji="0"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je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1116714" y="2578186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BINAS: a = 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sz="2800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nl-NL" altLang="nl-NL" sz="2800" baseline="30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116714" y="3229346"/>
            <a:ext cx="7645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25 – 5,0 = 20 m/s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2,0 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kumimoji="0"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1104550" y="6030068"/>
            <a:ext cx="1973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sz="2800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-19704" y="2578186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1104550" y="3898126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1104550" y="4546198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→</a:t>
            </a:r>
            <a:endParaRPr kumimoji="0" lang="nl-NL" altLang="nl-NL" sz="2800" baseline="30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-40891" y="4546198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95250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20" name="Rectangle 12"/>
          <p:cNvSpPr>
            <a:spLocks noChangeArrowheads="1"/>
          </p:cNvSpPr>
          <p:nvPr/>
        </p:nvSpPr>
        <p:spPr bwMode="auto">
          <a:xfrm>
            <a:off x="3228558" y="4546198"/>
            <a:ext cx="2548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= 20/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→</a:t>
            </a:r>
            <a:endParaRPr kumimoji="0" lang="nl-NL" altLang="nl-NL" sz="2800" baseline="30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21" name="Rectangle 13"/>
          <p:cNvSpPr>
            <a:spLocks noChangeArrowheads="1"/>
          </p:cNvSpPr>
          <p:nvPr/>
        </p:nvSpPr>
        <p:spPr bwMode="auto">
          <a:xfrm>
            <a:off x="5652120" y="4546198"/>
            <a:ext cx="3464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20/2,0 =10 s</a:t>
            </a:r>
            <a:endParaRPr kumimoji="0" lang="nl-NL" altLang="nl-NL" sz="2800" baseline="30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22" name="Rectangle 14"/>
          <p:cNvSpPr>
            <a:spLocks noChangeArrowheads="1"/>
          </p:cNvSpPr>
          <p:nvPr/>
        </p:nvSpPr>
        <p:spPr bwMode="auto">
          <a:xfrm>
            <a:off x="2843808" y="6030068"/>
            <a:ext cx="1885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15 . 10</a:t>
            </a:r>
            <a:r>
              <a:rPr kumimoji="0"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23" name="Rectangle 15"/>
          <p:cNvSpPr>
            <a:spLocks noChangeArrowheads="1"/>
          </p:cNvSpPr>
          <p:nvPr/>
        </p:nvSpPr>
        <p:spPr bwMode="auto">
          <a:xfrm>
            <a:off x="4355976" y="6030068"/>
            <a:ext cx="1421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24" name="Rectangle 16"/>
          <p:cNvSpPr>
            <a:spLocks noChangeArrowheads="1"/>
          </p:cNvSpPr>
          <p:nvPr/>
        </p:nvSpPr>
        <p:spPr bwMode="auto">
          <a:xfrm>
            <a:off x="5395099" y="6030068"/>
            <a:ext cx="2745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1,5.10</a:t>
            </a:r>
            <a:r>
              <a:rPr kumimoji="0"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28" name="Rectangle 20"/>
          <p:cNvSpPr>
            <a:spLocks noChangeArrowheads="1"/>
          </p:cNvSpPr>
          <p:nvPr/>
        </p:nvSpPr>
        <p:spPr bwMode="auto">
          <a:xfrm>
            <a:off x="-19704" y="3898126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30" name="Oval 22"/>
          <p:cNvSpPr>
            <a:spLocks noChangeArrowheads="1"/>
          </p:cNvSpPr>
          <p:nvPr/>
        </p:nvSpPr>
        <p:spPr bwMode="auto">
          <a:xfrm>
            <a:off x="1710457" y="600410"/>
            <a:ext cx="1849908" cy="555250"/>
          </a:xfrm>
          <a:prstGeom prst="ellips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nl-NL" alt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31" name="Oval 23"/>
          <p:cNvSpPr>
            <a:spLocks noChangeArrowheads="1"/>
          </p:cNvSpPr>
          <p:nvPr/>
        </p:nvSpPr>
        <p:spPr bwMode="auto">
          <a:xfrm>
            <a:off x="5626596" y="590863"/>
            <a:ext cx="1645596" cy="540000"/>
          </a:xfrm>
          <a:prstGeom prst="ellips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nl-NL" alt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32" name="Oval 24"/>
          <p:cNvSpPr>
            <a:spLocks noChangeArrowheads="1"/>
          </p:cNvSpPr>
          <p:nvPr/>
        </p:nvSpPr>
        <p:spPr bwMode="auto">
          <a:xfrm>
            <a:off x="3655186" y="1908783"/>
            <a:ext cx="972000" cy="54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t" anchorCtr="0">
            <a:spAutoFit/>
          </a:bodyPr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nl-NL" alt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433" name="Oval 25"/>
          <p:cNvSpPr>
            <a:spLocks noChangeArrowheads="1"/>
          </p:cNvSpPr>
          <p:nvPr/>
        </p:nvSpPr>
        <p:spPr bwMode="auto">
          <a:xfrm>
            <a:off x="5292080" y="1898944"/>
            <a:ext cx="1451830" cy="54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nl-NL" alt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1104550" y="5138103"/>
                <a:ext cx="3947957" cy="808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nl-NL" altLang="nl-NL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gem</m:t>
                        </m:r>
                      </m:sub>
                    </m:sSub>
                    <m:r>
                      <a:rPr kumimoji="0" lang="nl-NL" altLang="nl-NL" sz="3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nl-NL" altLang="nl-NL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nl-NL" altLang="nl-NL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begin</m:t>
                            </m:r>
                          </m:sub>
                        </m:sSub>
                        <m:r>
                          <a:rPr kumimoji="0"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nl-NL" altLang="nl-NL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eind</m:t>
                            </m:r>
                          </m:sub>
                        </m:sSub>
                      </m:num>
                      <m:den>
                        <m:r>
                          <a:rPr kumimoji="0"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4550" y="5138103"/>
                <a:ext cx="3947957" cy="808748"/>
              </a:xfrm>
              <a:prstGeom prst="rect">
                <a:avLst/>
              </a:prstGeom>
              <a:blipFill rotWithShape="1">
                <a:blip r:embed="rId2"/>
                <a:stretch>
                  <a:fillRect r="-2160" b="-9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4853210" y="5169514"/>
                <a:ext cx="1973806" cy="795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nl-NL" altLang="nl-NL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nl-NL" altLang="nl-NL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5,0+25</m:t>
                        </m:r>
                      </m:num>
                      <m:den>
                        <m:r>
                          <a:rPr kumimoji="0" lang="nl-NL" altLang="nl-NL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nl-NL" altLang="nl-NL" sz="320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210" y="5169514"/>
                <a:ext cx="1973806" cy="795795"/>
              </a:xfrm>
              <a:prstGeom prst="rect">
                <a:avLst/>
              </a:prstGeom>
              <a:blipFill rotWithShape="1">
                <a:blip r:embed="rId3"/>
                <a:stretch>
                  <a:fillRect b="-9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406132" y="5275176"/>
            <a:ext cx="2113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15 m/s</a:t>
            </a:r>
            <a:endParaRPr kumimoji="0" lang="nl-NL" altLang="nl-NL" sz="2800" dirty="0" smtClean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-19704" y="1275866"/>
            <a:ext cx="913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361950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m/s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23"/>
          <p:cNvSpPr>
            <a:spLocks noChangeArrowheads="1"/>
          </p:cNvSpPr>
          <p:nvPr/>
        </p:nvSpPr>
        <p:spPr bwMode="auto">
          <a:xfrm>
            <a:off x="15766" y="1239638"/>
            <a:ext cx="1399063" cy="540000"/>
          </a:xfrm>
          <a:prstGeom prst="ellips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nl-NL" alt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ctieknop: Verder of Volgende 3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1181855" y="5043458"/>
            <a:ext cx="6505902" cy="1569660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Je weet a en </a:t>
            </a: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sym typeface="Symbol"/>
              </a:rPr>
              <a:t>v dus kun je t berekenen.</a:t>
            </a:r>
          </a:p>
          <a:p>
            <a:pPr lvl="0">
              <a:defRPr/>
            </a:pPr>
            <a:r>
              <a:rPr lang="nl-NL" sz="2400" kern="0" dirty="0">
                <a:solidFill>
                  <a:prstClr val="black"/>
                </a:solidFill>
                <a:sym typeface="Symbol"/>
              </a:rPr>
              <a:t>s = </a:t>
            </a:r>
            <a:r>
              <a:rPr lang="nl-NL" sz="2400" kern="0" dirty="0" err="1">
                <a:solidFill>
                  <a:prstClr val="black"/>
                </a:solidFill>
                <a:sym typeface="Symbol"/>
              </a:rPr>
              <a:t>v</a:t>
            </a:r>
            <a:r>
              <a:rPr lang="nl-NL" sz="2400" kern="0" baseline="-25000" dirty="0" err="1">
                <a:solidFill>
                  <a:prstClr val="black"/>
                </a:solidFill>
                <a:sym typeface="Symbol"/>
              </a:rPr>
              <a:t>gem</a:t>
            </a:r>
            <a:r>
              <a:rPr lang="nl-NL" sz="2400" kern="0" dirty="0" err="1">
                <a:solidFill>
                  <a:prstClr val="black"/>
                </a:solidFill>
                <a:sym typeface="Symbol"/>
              </a:rPr>
              <a:t>t</a:t>
            </a:r>
            <a:r>
              <a:rPr lang="nl-NL" sz="2400" kern="0" dirty="0">
                <a:solidFill>
                  <a:prstClr val="black"/>
                </a:solidFill>
                <a:sym typeface="Symbol"/>
              </a:rPr>
              <a:t> </a:t>
            </a:r>
            <a:r>
              <a:rPr lang="nl-NL" sz="2400" kern="0" dirty="0" smtClean="0">
                <a:solidFill>
                  <a:prstClr val="black"/>
                </a:solidFill>
                <a:sym typeface="Symbol"/>
              </a:rPr>
              <a:t>kun je niet gebruiken want je moet minstens twee grootheden weten om de derde te berekenen.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181855" y="5043458"/>
            <a:ext cx="5702978" cy="830997"/>
          </a:xfrm>
          <a:prstGeom prst="rect">
            <a:avLst/>
          </a:prstGeom>
          <a:solidFill>
            <a:srgbClr val="31B6FD">
              <a:lumMod val="60000"/>
              <a:lumOff val="40000"/>
            </a:srgbClr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Waarom moet je eerst deze formule gebruiken?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8749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"/>
                                        <p:tgtEl>
                                          <p:spTgt spid="4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"/>
                                        <p:tgtEl>
                                          <p:spTgt spid="4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401410" grpId="0" autoUpdateAnimBg="0"/>
      <p:bldP spid="401411" grpId="0" autoUpdateAnimBg="0"/>
      <p:bldP spid="401412" grpId="0" autoUpdateAnimBg="0"/>
      <p:bldP spid="401413" grpId="0" autoUpdateAnimBg="0"/>
      <p:bldP spid="401414" grpId="0"/>
      <p:bldP spid="401415" grpId="0" autoUpdateAnimBg="0"/>
      <p:bldP spid="401416" grpId="0"/>
      <p:bldP spid="401417" grpId="0"/>
      <p:bldP spid="401418" grpId="0" autoUpdateAnimBg="0"/>
      <p:bldP spid="401420" grpId="0" autoUpdateAnimBg="0"/>
      <p:bldP spid="401421" grpId="0" autoUpdateAnimBg="0"/>
      <p:bldP spid="401422" grpId="0" autoUpdateAnimBg="0"/>
      <p:bldP spid="401423" grpId="0" autoUpdateAnimBg="0"/>
      <p:bldP spid="401424" grpId="0"/>
      <p:bldP spid="401428" grpId="0" autoUpdateAnimBg="0"/>
      <p:bldP spid="401430" grpId="0" animBg="1"/>
      <p:bldP spid="401431" grpId="0" animBg="1"/>
      <p:bldP spid="401432" grpId="0" animBg="1"/>
      <p:bldP spid="401433" grpId="0" animBg="1"/>
      <p:bldP spid="27" grpId="0"/>
      <p:bldP spid="28" grpId="0"/>
      <p:bldP spid="29" grpId="0" autoUpdateAnimBg="0"/>
      <p:bldP spid="31" grpId="0" autoUpdateAnimBg="0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824252"/>
              </p:ext>
            </p:extLst>
          </p:nvPr>
        </p:nvGraphicFramePr>
        <p:xfrm>
          <a:off x="5297893" y="1288025"/>
          <a:ext cx="3537730" cy="318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-36512" y="4548955"/>
            <a:ext cx="9144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marL="9525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snelheidsverandering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de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versnelling-tijd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351" name="Rectangle 135"/>
          <p:cNvSpPr>
            <a:spLocks noChangeArrowheads="1"/>
          </p:cNvSpPr>
          <p:nvPr/>
        </p:nvSpPr>
        <p:spPr bwMode="auto">
          <a:xfrm>
            <a:off x="6201614" y="1902852"/>
            <a:ext cx="1476000" cy="171626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wrap="none" anchor="t" anchorCtr="0"/>
          <a:lstStyle>
            <a:lvl1pPr algn="l">
              <a:spcBef>
                <a:spcPct val="60000"/>
              </a:spcBef>
              <a:buClr>
                <a:schemeClr val="tx1"/>
              </a:buCl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40000"/>
              </a:spcBef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nl-NL" altLang="nl-NL" sz="2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9144000" cy="573362"/>
          </a:xfrm>
        </p:spPr>
        <p:txBody>
          <a:bodyPr anchor="t" anchorCtr="0">
            <a:spAutoFit/>
          </a:bodyPr>
          <a:lstStyle/>
          <a:p>
            <a:pPr indent="95250">
              <a:lnSpc>
                <a:spcPct val="135000"/>
              </a:lnSpc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3/5: </a:t>
            </a:r>
            <a:r>
              <a:rPr lang="en-US" altLang="nl-NL" sz="22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2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versnelling-tijd</a:t>
            </a:r>
            <a:r>
              <a:rPr lang="en-US" altLang="nl-NL" sz="2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2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2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246" name="Rectangle 30"/>
              <p:cNvSpPr>
                <a:spLocks noChangeArrowheads="1"/>
              </p:cNvSpPr>
              <p:nvPr/>
            </p:nvSpPr>
            <p:spPr bwMode="auto">
              <a:xfrm>
                <a:off x="-36512" y="1353184"/>
                <a:ext cx="2556338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 anchorCtr="0">
                <a:spAutoFit/>
              </a:bodyPr>
              <a:lstStyle>
                <a:lvl1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1pPr>
                <a:lvl2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2pPr>
                <a:lvl3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3pPr>
                <a:lvl4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4pPr>
                <a:lvl5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5pPr>
                <a:lvl6pPr marL="4572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6pPr>
                <a:lvl7pPr marL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7pPr>
                <a:lvl8pPr marL="13716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8pPr>
                <a:lvl9pPr marL="18288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9pPr>
              </a:lstStyle>
              <a:p>
                <a:pPr indent="95250" eaLnBrk="0" fontAlgn="base" hangingPunct="0">
                  <a:lnSpc>
                    <a:spcPct val="135000"/>
                  </a:lnSpc>
                  <a:spcAft>
                    <a:spcPct val="0"/>
                  </a:spcAft>
                  <a:defRPr/>
                </a:pPr>
                <a:r>
                  <a:rPr kumimoji="0" lang="en-US" altLang="nl-NL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kumimoji="0" lang="en-US" altLang="nl-NL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kumimoji="0" lang="en-US" altLang="nl-NL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</a:t>
                </a:r>
                <a:r>
                  <a:rPr kumimoji="0" lang="en-US" altLang="nl-NL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v/</a:t>
                </a:r>
                <a:r>
                  <a:rPr kumimoji="0" lang="en-US" altLang="nl-NL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</a:t>
                </a:r>
                <a:r>
                  <a:rPr kumimoji="0" lang="en-US" altLang="nl-NL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14:m>
                  <m:oMath xmlns:m="http://schemas.openxmlformats.org/officeDocument/2006/math">
                    <m:r>
                      <a:rPr kumimoji="0" lang="nl-NL" altLang="nl-NL" sz="2800" b="0" i="1" smtClean="0">
                        <a:solidFill>
                          <a:schemeClr val="bg2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nl-NL" altLang="nl-NL" sz="28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324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1353184"/>
                <a:ext cx="2556338" cy="576000"/>
              </a:xfrm>
              <a:prstGeom prst="rect">
                <a:avLst/>
              </a:prstGeom>
              <a:blipFill rotWithShape="1">
                <a:blip r:embed="rId3"/>
                <a:stretch>
                  <a:fillRect l="-955" b="-35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3345" name="Text Box 129"/>
          <p:cNvSpPr txBox="1">
            <a:spLocks noChangeArrowheads="1"/>
          </p:cNvSpPr>
          <p:nvPr/>
        </p:nvSpPr>
        <p:spPr bwMode="auto">
          <a:xfrm>
            <a:off x="-36512" y="2033140"/>
            <a:ext cx="2784789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indent="9525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 m/s</a:t>
            </a:r>
            <a:r>
              <a:rPr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-36512" y="2629756"/>
            <a:ext cx="5112676" cy="11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95250"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4,0 . 3,0 is ook de oppervlakte van de rode rechthoek.</a:t>
            </a:r>
          </a:p>
        </p:txBody>
      </p:sp>
      <p:sp>
        <p:nvSpPr>
          <p:cNvPr id="103" name="Text Box 32"/>
          <p:cNvSpPr txBox="1">
            <a:spLocks noChangeArrowheads="1"/>
          </p:cNvSpPr>
          <p:nvPr/>
        </p:nvSpPr>
        <p:spPr bwMode="auto">
          <a:xfrm>
            <a:off x="-36512" y="548680"/>
            <a:ext cx="9144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indent="9525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snelheidstoename</a:t>
            </a:r>
            <a:r>
              <a:rPr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0,0 tot 3,0 s</a:t>
            </a:r>
            <a:endParaRPr lang="nl-NL" altLang="nl-NL" sz="28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-36512" y="3940280"/>
            <a:ext cx="5093317" cy="6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95250"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Conclusie: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ctieknop: Verder of Volgende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0"/>
              <p:cNvSpPr>
                <a:spLocks noChangeArrowheads="1"/>
              </p:cNvSpPr>
              <p:nvPr/>
            </p:nvSpPr>
            <p:spPr bwMode="auto">
              <a:xfrm>
                <a:off x="2057403" y="1353184"/>
                <a:ext cx="2625686" cy="5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>
                <a:spAutoFit/>
              </a:bodyPr>
              <a:lstStyle>
                <a:lvl1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1pPr>
                <a:lvl2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2pPr>
                <a:lvl3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3pPr>
                <a:lvl4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4pPr>
                <a:lvl5pPr algn="l">
                  <a:lnSpc>
                    <a:spcPct val="85000"/>
                  </a:lnSpc>
                  <a:spcBef>
                    <a:spcPct val="0"/>
                  </a:spcBef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5pPr>
                <a:lvl6pPr marL="4572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6pPr>
                <a:lvl7pPr marL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7pPr>
                <a:lvl8pPr marL="13716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8pPr>
                <a:lvl9pPr marL="18288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kumimoji="1" sz="4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defRPr>
                </a:lvl9pPr>
              </a:lstStyle>
              <a:p>
                <a:pPr eaLnBrk="0" fontAlgn="base" hangingPunct="0">
                  <a:lnSpc>
                    <a:spcPct val="135000"/>
                  </a:lnSpc>
                  <a:spcAft>
                    <a:spcPct val="0"/>
                  </a:spcAft>
                  <a:defRPr/>
                </a:pPr>
                <a:r>
                  <a:rPr kumimoji="0" lang="en-US" altLang="nl-NL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4,0 </a:t>
                </a:r>
                <a:r>
                  <a:rPr kumimoji="0" lang="en-US" altLang="nl-NL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kumimoji="0" lang="en-US" altLang="nl-NL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</a:t>
                </a:r>
                <a:r>
                  <a:rPr kumimoji="0" lang="en-US" altLang="nl-NL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v/</a:t>
                </a:r>
                <a:r>
                  <a:rPr kumimoji="0" lang="en-US" altLang="nl-NL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3,0</a:t>
                </a:r>
                <a:r>
                  <a:rPr kumimoji="0" lang="en-US" altLang="nl-NL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altLang="nl-NL" sz="2800" b="0" i="1" smtClean="0">
                        <a:solidFill>
                          <a:schemeClr val="bg2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nl-NL" altLang="nl-NL" sz="28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3" y="1353184"/>
                <a:ext cx="2625686" cy="576000"/>
              </a:xfrm>
              <a:prstGeom prst="rect">
                <a:avLst/>
              </a:prstGeom>
              <a:blipFill rotWithShape="1">
                <a:blip r:embed="rId5"/>
                <a:stretch>
                  <a:fillRect l="-4884" b="-35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751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93218" grpId="0" autoUpdateAnimBg="0"/>
      <p:bldP spid="393351" grpId="0" animBg="1"/>
      <p:bldP spid="393220" grpId="0" autoUpdateAnimBg="0"/>
      <p:bldP spid="393246" grpId="0" autoUpdateAnimBg="0"/>
      <p:bldP spid="393345" grpId="0" autoUpdateAnimBg="0"/>
      <p:bldP spid="99" grpId="0"/>
      <p:bldP spid="103" grpId="0" autoUpdateAnimBg="0"/>
      <p:bldP spid="105" grpId="0" autoUpdateAnimBg="0"/>
      <p:bldP spid="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56472"/>
              </p:ext>
            </p:extLst>
          </p:nvPr>
        </p:nvGraphicFramePr>
        <p:xfrm>
          <a:off x="4934636" y="1124744"/>
          <a:ext cx="4076411" cy="431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7389" name="Group 77"/>
          <p:cNvGrpSpPr>
            <a:grpSpLocks/>
          </p:cNvGrpSpPr>
          <p:nvPr/>
        </p:nvGrpSpPr>
        <p:grpSpPr bwMode="auto">
          <a:xfrm>
            <a:off x="7299390" y="2010845"/>
            <a:ext cx="1515895" cy="1944000"/>
            <a:chOff x="1765" y="2087"/>
            <a:chExt cx="690" cy="793"/>
          </a:xfrm>
          <a:solidFill>
            <a:schemeClr val="accent1">
              <a:alpha val="50000"/>
            </a:schemeClr>
          </a:solidFill>
        </p:grpSpPr>
        <p:sp>
          <p:nvSpPr>
            <p:cNvPr id="10265" name="AutoShape 58"/>
            <p:cNvSpPr>
              <a:spLocks noChangeArrowheads="1"/>
            </p:cNvSpPr>
            <p:nvPr/>
          </p:nvSpPr>
          <p:spPr bwMode="auto">
            <a:xfrm>
              <a:off x="1765" y="2087"/>
              <a:ext cx="690" cy="793"/>
            </a:xfrm>
            <a:prstGeom prst="rtTriangl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383" name="Text Box 71"/>
            <p:cNvSpPr txBox="1">
              <a:spLocks noChangeArrowheads="1"/>
            </p:cNvSpPr>
            <p:nvPr/>
          </p:nvSpPr>
          <p:spPr bwMode="auto">
            <a:xfrm>
              <a:off x="1863" y="2439"/>
              <a:ext cx="28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nl-NL" sz="3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nl-NL" altLang="nl-NL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7388" name="Group 76"/>
          <p:cNvGrpSpPr>
            <a:grpSpLocks/>
          </p:cNvGrpSpPr>
          <p:nvPr/>
        </p:nvGrpSpPr>
        <p:grpSpPr bwMode="auto">
          <a:xfrm>
            <a:off x="5716519" y="2026657"/>
            <a:ext cx="1548000" cy="2556000"/>
            <a:chOff x="602" y="2073"/>
            <a:chExt cx="1142" cy="1632"/>
          </a:xfrm>
          <a:solidFill>
            <a:srgbClr val="FF0000">
              <a:alpha val="50000"/>
            </a:srgbClr>
          </a:solidFill>
        </p:grpSpPr>
        <p:sp>
          <p:nvSpPr>
            <p:cNvPr id="10267" name="Rectangle 57"/>
            <p:cNvSpPr>
              <a:spLocks noChangeArrowheads="1"/>
            </p:cNvSpPr>
            <p:nvPr/>
          </p:nvSpPr>
          <p:spPr bwMode="auto">
            <a:xfrm>
              <a:off x="602" y="2073"/>
              <a:ext cx="1142" cy="1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382" name="Text Box 70"/>
            <p:cNvSpPr txBox="1">
              <a:spLocks noChangeArrowheads="1"/>
            </p:cNvSpPr>
            <p:nvPr/>
          </p:nvSpPr>
          <p:spPr bwMode="auto">
            <a:xfrm>
              <a:off x="852" y="2600"/>
              <a:ext cx="57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nl-NL" sz="3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nl-NL" altLang="nl-NL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7395" name="Group 83"/>
          <p:cNvGrpSpPr>
            <a:grpSpLocks/>
          </p:cNvGrpSpPr>
          <p:nvPr/>
        </p:nvGrpSpPr>
        <p:grpSpPr bwMode="auto">
          <a:xfrm>
            <a:off x="7283779" y="3964708"/>
            <a:ext cx="1548000" cy="612000"/>
            <a:chOff x="1776" y="3301"/>
            <a:chExt cx="1104" cy="450"/>
          </a:xfrm>
        </p:grpSpPr>
        <p:sp>
          <p:nvSpPr>
            <p:cNvPr id="10263" name="Rectangle 68"/>
            <p:cNvSpPr>
              <a:spLocks noChangeArrowheads="1"/>
            </p:cNvSpPr>
            <p:nvPr/>
          </p:nvSpPr>
          <p:spPr bwMode="auto">
            <a:xfrm>
              <a:off x="1776" y="3301"/>
              <a:ext cx="1104" cy="450"/>
            </a:xfrm>
            <a:prstGeom prst="rect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66" y="3304"/>
              <a:ext cx="89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nl-NL" sz="3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nl-NL" altLang="nl-NL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510" y="0"/>
            <a:ext cx="9144001" cy="432426"/>
          </a:xfrm>
        </p:spPr>
        <p:txBody>
          <a:bodyPr anchor="t" anchorCtr="0">
            <a:spAutoFit/>
          </a:bodyPr>
          <a:lstStyle/>
          <a:p>
            <a:pPr>
              <a:buClr>
                <a:srgbClr val="FF3300"/>
              </a:buCl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4/5: </a:t>
            </a:r>
            <a:r>
              <a:rPr lang="en-US" altLang="nl-NL" sz="1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nl-NL" sz="17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nelheid</a:t>
            </a:r>
            <a:r>
              <a:rPr lang="en-US" altLang="nl-NL" sz="17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7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17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versnelling-tijd</a:t>
            </a:r>
            <a:r>
              <a:rPr lang="en-US" altLang="nl-NL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1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7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17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17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-18510" y="476672"/>
            <a:ext cx="9025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snelheidstoename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0,0 tot 6,0 s.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-18510" y="107331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-18510" y="1669948"/>
            <a:ext cx="7090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Snelheidstoename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-18510" y="2871506"/>
            <a:ext cx="192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3,0 . 4,0</a:t>
            </a:r>
            <a:endParaRPr kumimoji="0" lang="nl-NL" alt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268288" y="4056500"/>
            <a:ext cx="4231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 + 4,5 + 3,0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71" name="Rectangle 59"/>
          <p:cNvSpPr>
            <a:spLocks noChangeArrowheads="1"/>
          </p:cNvSpPr>
          <p:nvPr/>
        </p:nvSpPr>
        <p:spPr bwMode="auto">
          <a:xfrm>
            <a:off x="1862279" y="2871506"/>
            <a:ext cx="2430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. 3,0 . 3,0 </a:t>
            </a:r>
            <a:endParaRPr kumimoji="0" lang="nl-NL" altLang="nl-NL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81" name="Rectangle 69"/>
          <p:cNvSpPr>
            <a:spLocks noChangeArrowheads="1"/>
          </p:cNvSpPr>
          <p:nvPr/>
        </p:nvSpPr>
        <p:spPr bwMode="auto">
          <a:xfrm>
            <a:off x="268288" y="3459862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altLang="nl-NL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3,0 . 1,0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268288" y="4653136"/>
            <a:ext cx="1639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19,5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1738978" y="4642637"/>
            <a:ext cx="1584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m/s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-5930" y="2266586"/>
            <a:ext cx="3209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opp. 1 + 2 + 3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4248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75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5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" grpId="0">
        <p:bldAsOne/>
      </p:bldGraphic>
      <p:bldP spid="397314" grpId="0" autoUpdateAnimBg="0"/>
      <p:bldP spid="397316" grpId="0"/>
      <p:bldP spid="397317" grpId="0" autoUpdateAnimBg="0"/>
      <p:bldP spid="397318" grpId="0" autoUpdateAnimBg="0"/>
      <p:bldP spid="397319" grpId="0"/>
      <p:bldP spid="397320" grpId="0"/>
      <p:bldP spid="397371" grpId="0"/>
      <p:bldP spid="397381" grpId="0"/>
      <p:bldP spid="77" grpId="0"/>
      <p:bldP spid="78" grpId="0"/>
      <p:bldP spid="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022847"/>
              </p:ext>
            </p:extLst>
          </p:nvPr>
        </p:nvGraphicFramePr>
        <p:xfrm>
          <a:off x="4562013" y="3654000"/>
          <a:ext cx="4581987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95580"/>
              </p:ext>
            </p:extLst>
          </p:nvPr>
        </p:nvGraphicFramePr>
        <p:xfrm>
          <a:off x="0" y="3654000"/>
          <a:ext cx="4314097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9365" name="Rectangle 5"/>
              <p:cNvSpPr>
                <a:spLocks noChangeArrowheads="1"/>
              </p:cNvSpPr>
              <p:nvPr/>
            </p:nvSpPr>
            <p:spPr bwMode="auto">
              <a:xfrm>
                <a:off x="-1551" y="2859758"/>
                <a:ext cx="9084393" cy="60008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54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8241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8528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8815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3387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7959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2531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103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FF3300"/>
                  </a:buClr>
                  <a:defRPr/>
                </a:pPr>
                <a:r>
                  <a:rPr lang="nl-NL" altLang="nl-NL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nl-NL" altLang="nl-NL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r>
                  <a:rPr lang="nl-NL" altLang="nl-NL" sz="2800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raaklijn</a:t>
                </a:r>
                <a:r>
                  <a:rPr lang="nl-NL" altLang="nl-NL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altLang="nl-NL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en  </a:t>
                </a:r>
                <a:r>
                  <a:rPr kumimoji="0" lang="en-US" altLang="nl-NL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kumimoji="0" lang="en-US" altLang="nl-NL" sz="28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gem</a:t>
                </a:r>
                <a:r>
                  <a:rPr kumimoji="0"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nl-NL" altLang="nl-NL" sz="28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nl-NL" altLang="nl-NL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altLang="nl-N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nl-NL" altLang="nl-N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v</m:t>
                        </m:r>
                      </m:num>
                      <m:den>
                        <m:r>
                          <a:rPr lang="nl-NL" altLang="nl-N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</m:t>
                        </m:r>
                        <m:r>
                          <m:rPr>
                            <m:sty m:val="p"/>
                          </m:rPr>
                          <a:rPr lang="nl-NL" altLang="nl-N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t</m:t>
                        </m:r>
                      </m:den>
                    </m:f>
                  </m:oMath>
                </a14:m>
                <a:r>
                  <a:rPr kumimoji="0"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kumimoji="0" lang="en-US" altLang="nl-NL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BINAS</a:t>
                </a:r>
                <a:r>
                  <a:rPr kumimoji="0" lang="en-US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nl-NL" sz="2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Tabel</a:t>
                </a:r>
                <a:r>
                  <a:rPr kumimoji="0" lang="en-US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35A1</a:t>
                </a:r>
                <a:endParaRPr kumimoji="0" lang="nl-NL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936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51" y="2859758"/>
                <a:ext cx="9084393" cy="600084"/>
              </a:xfrm>
              <a:prstGeom prst="rect">
                <a:avLst/>
              </a:prstGeom>
              <a:blipFill rotWithShape="1">
                <a:blip r:embed="rId4"/>
                <a:stretch>
                  <a:fillRect l="-1409" b="-24242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31825"/>
          </a:xfrm>
        </p:spPr>
        <p:txBody>
          <a:bodyPr/>
          <a:lstStyle/>
          <a:p>
            <a:pP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5/5: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-5727" y="1069812"/>
            <a:ext cx="2633511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 – t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endParaRPr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-1551" y="1516497"/>
            <a:ext cx="3781463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afstand-tijd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1" name="Rectangle 31"/>
          <p:cNvSpPr>
            <a:spLocks noChangeArrowheads="1"/>
          </p:cNvSpPr>
          <p:nvPr/>
        </p:nvSpPr>
        <p:spPr bwMode="auto">
          <a:xfrm>
            <a:off x="0" y="620991"/>
            <a:ext cx="298767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6" name="Rectangle 36"/>
          <p:cNvSpPr>
            <a:spLocks noChangeArrowheads="1"/>
          </p:cNvSpPr>
          <p:nvPr/>
        </p:nvSpPr>
        <p:spPr bwMode="auto">
          <a:xfrm>
            <a:off x="3723438" y="2412003"/>
            <a:ext cx="468052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steeds minder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9" name="Rectangle 39"/>
          <p:cNvSpPr>
            <a:spLocks noChangeArrowheads="1"/>
          </p:cNvSpPr>
          <p:nvPr/>
        </p:nvSpPr>
        <p:spPr bwMode="auto">
          <a:xfrm>
            <a:off x="2296912" y="634605"/>
            <a:ext cx="3710908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toe (</a:t>
            </a:r>
            <a:r>
              <a:rPr lang="en-US" altLang="nl-NL" sz="2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versneld</a:t>
            </a:r>
            <a:r>
              <a:rPr lang="en-US" altLang="nl-NL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</a:t>
            </a:r>
            <a:endParaRPr lang="nl-NL" altLang="nl-NL" sz="2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2555776" y="935967"/>
            <a:ext cx="280831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stijgt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(of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daalt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667560" y="1513419"/>
            <a:ext cx="468052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kromme</a:t>
            </a:r>
            <a:endParaRPr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27540" y="4278636"/>
            <a:ext cx="135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vertraagd</a:t>
            </a:r>
            <a:endParaRPr lang="nl-NL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436096" y="4763774"/>
            <a:ext cx="145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vertraagd</a:t>
            </a:r>
            <a:endParaRPr lang="nl-NL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053222" y="5414856"/>
            <a:ext cx="174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versneld</a:t>
            </a:r>
            <a:endParaRPr lang="nl-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7814334" y="5069288"/>
            <a:ext cx="124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versneld</a:t>
            </a:r>
            <a:endParaRPr lang="nl-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5747230" y="634605"/>
            <a:ext cx="384062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altLang="nl-NL" sz="2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vertraagd</a:t>
            </a:r>
            <a:r>
              <a:rPr lang="en-US" altLang="nl-NL" sz="2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sz="2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723438" y="1964250"/>
            <a:ext cx="468052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steeds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steiler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endParaRPr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775670" y="4381276"/>
            <a:ext cx="208823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r.c. neemt af </a:t>
            </a:r>
            <a:endParaRPr lang="nl-NL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71278" y="5630677"/>
            <a:ext cx="232998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r.c. neemt toe </a:t>
            </a:r>
            <a:endParaRPr lang="nl-N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395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399365" grpId="0"/>
      <p:bldP spid="399368" grpId="0" autoUpdateAnimBg="0"/>
      <p:bldP spid="399369" grpId="0" autoUpdateAnimBg="0"/>
      <p:bldP spid="399372" grpId="0" autoUpdateAnimBg="0"/>
      <p:bldP spid="399391" grpId="0" autoUpdateAnimBg="0"/>
      <p:bldP spid="399396" grpId="0" autoUpdateAnimBg="0"/>
      <p:bldP spid="399399" grpId="0" autoUpdateAnimBg="0"/>
      <p:bldP spid="19" grpId="0" autoUpdateAnimBg="0"/>
      <p:bldP spid="27" grpId="0" autoUpdateAnimBg="0"/>
      <p:bldP spid="4" grpId="0"/>
      <p:bldP spid="28" grpId="0"/>
      <p:bldP spid="31" grpId="0"/>
      <p:bldP spid="32" grpId="0"/>
      <p:bldP spid="33" grpId="0" autoUpdateAnimBg="0"/>
      <p:bldP spid="34" grpId="0" autoUpdateAnimBg="0"/>
      <p:bldP spid="5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6984" y="2060"/>
            <a:ext cx="7315200" cy="458587"/>
          </a:xfrm>
        </p:spPr>
        <p:txBody>
          <a:bodyPr anchor="t" anchorCtr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effectLst/>
              </a:rPr>
              <a:t>Eenparig versnelde beweging 1/7: Grafieken</a:t>
            </a:r>
            <a:endParaRPr lang="nl-NL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-16984" y="2259830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• De v-t grafiek is een rechte lijn.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-16984" y="4021465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indent="268288"/>
            <a:r>
              <a:rPr lang="nl-NL" sz="2800" dirty="0" smtClean="0">
                <a:solidFill>
                  <a:schemeClr val="bg2"/>
                </a:solidFill>
              </a:rPr>
              <a:t>De  s-t grafiek is een </a:t>
            </a:r>
            <a:r>
              <a:rPr lang="nl-NL" sz="2800" dirty="0" err="1" smtClean="0">
                <a:solidFill>
                  <a:srgbClr val="0070C0"/>
                </a:solidFill>
              </a:rPr>
              <a:t>dalparabool</a:t>
            </a:r>
            <a:r>
              <a:rPr lang="nl-NL" sz="2800" dirty="0" smtClean="0">
                <a:solidFill>
                  <a:srgbClr val="0070C0"/>
                </a:solidFill>
              </a:rPr>
              <a:t>.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ep 84"/>
          <p:cNvGrpSpPr/>
          <p:nvPr/>
        </p:nvGrpSpPr>
        <p:grpSpPr>
          <a:xfrm>
            <a:off x="5079115" y="44624"/>
            <a:ext cx="2811423" cy="2361658"/>
            <a:chOff x="1906696" y="2759270"/>
            <a:chExt cx="2811423" cy="2361658"/>
          </a:xfrm>
        </p:grpSpPr>
        <p:sp>
          <p:nvSpPr>
            <p:cNvPr id="84" name="Tekstvak 83"/>
            <p:cNvSpPr txBox="1">
              <a:spLocks noChangeAspect="1"/>
            </p:cNvSpPr>
            <p:nvPr/>
          </p:nvSpPr>
          <p:spPr>
            <a:xfrm>
              <a:off x="2018119" y="2759270"/>
              <a:ext cx="2700000" cy="23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nl-NL" dirty="0"/>
            </a:p>
          </p:txBody>
        </p:sp>
        <p:grpSp>
          <p:nvGrpSpPr>
            <p:cNvPr id="81" name="Groep 80"/>
            <p:cNvGrpSpPr/>
            <p:nvPr/>
          </p:nvGrpSpPr>
          <p:grpSpPr>
            <a:xfrm>
              <a:off x="1906696" y="2891484"/>
              <a:ext cx="2700000" cy="2229444"/>
              <a:chOff x="2215446" y="3967149"/>
              <a:chExt cx="2932618" cy="2249445"/>
            </a:xfrm>
          </p:grpSpPr>
          <p:grpSp>
            <p:nvGrpSpPr>
              <p:cNvPr id="76" name="Groep 75"/>
              <p:cNvGrpSpPr/>
              <p:nvPr/>
            </p:nvGrpSpPr>
            <p:grpSpPr>
              <a:xfrm>
                <a:off x="2764312" y="4340320"/>
                <a:ext cx="2383752" cy="1533581"/>
                <a:chOff x="1530791" y="4820235"/>
                <a:chExt cx="2383752" cy="1533581"/>
              </a:xfrm>
            </p:grpSpPr>
            <p:sp>
              <p:nvSpPr>
                <p:cNvPr id="71" name="Vrije vorm 70"/>
                <p:cNvSpPr/>
                <p:nvPr/>
              </p:nvSpPr>
              <p:spPr bwMode="auto">
                <a:xfrm>
                  <a:off x="1543046" y="4840326"/>
                  <a:ext cx="2317531" cy="1513490"/>
                </a:xfrm>
                <a:custGeom>
                  <a:avLst/>
                  <a:gdLst>
                    <a:gd name="connsiteX0" fmla="*/ 0 w 2317531"/>
                    <a:gd name="connsiteY0" fmla="*/ 1513490 h 1513490"/>
                    <a:gd name="connsiteX1" fmla="*/ 1450427 w 2317531"/>
                    <a:gd name="connsiteY1" fmla="*/ 1103586 h 1513490"/>
                    <a:gd name="connsiteX2" fmla="*/ 2317531 w 2317531"/>
                    <a:gd name="connsiteY2" fmla="*/ 0 h 151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17531" h="1513490">
                      <a:moveTo>
                        <a:pt x="0" y="1513490"/>
                      </a:moveTo>
                      <a:cubicBezTo>
                        <a:pt x="532086" y="1434662"/>
                        <a:pt x="1064172" y="1355834"/>
                        <a:pt x="1450427" y="1103586"/>
                      </a:cubicBezTo>
                      <a:cubicBezTo>
                        <a:pt x="1836682" y="851338"/>
                        <a:pt x="2077106" y="425669"/>
                        <a:pt x="2317531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63" name="Gebogen verbindingslijn 62"/>
                <p:cNvCxnSpPr/>
                <p:nvPr/>
              </p:nvCxnSpPr>
              <p:spPr bwMode="auto">
                <a:xfrm>
                  <a:off x="1530791" y="4820235"/>
                  <a:ext cx="2383752" cy="1526861"/>
                </a:xfrm>
                <a:prstGeom prst="bentConnector3">
                  <a:avLst>
                    <a:gd name="adj1" fmla="val 434"/>
                  </a:avLst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" name="Tekstvak 76"/>
              <p:cNvSpPr txBox="1"/>
              <p:nvPr/>
            </p:nvSpPr>
            <p:spPr>
              <a:xfrm>
                <a:off x="2296821" y="3967149"/>
                <a:ext cx="500245" cy="34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kstvak 78"/>
              <p:cNvSpPr txBox="1"/>
              <p:nvPr/>
            </p:nvSpPr>
            <p:spPr>
              <a:xfrm>
                <a:off x="2215446" y="4408253"/>
                <a:ext cx="581620" cy="46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400" dirty="0" smtClean="0">
                    <a:solidFill>
                      <a:schemeClr val="bg2"/>
                    </a:solidFill>
                  </a:rPr>
                  <a:t>s</a:t>
                </a:r>
                <a:endParaRPr lang="nl-NL" sz="2400" baseline="-25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0" name="Tekstvak 79"/>
              <p:cNvSpPr txBox="1"/>
              <p:nvPr/>
            </p:nvSpPr>
            <p:spPr>
              <a:xfrm>
                <a:off x="4431795" y="5754929"/>
                <a:ext cx="500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24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Vrije vorm 42"/>
          <p:cNvSpPr/>
          <p:nvPr/>
        </p:nvSpPr>
        <p:spPr bwMode="auto">
          <a:xfrm rot="11141302">
            <a:off x="5694864" y="474421"/>
            <a:ext cx="1838006" cy="1683114"/>
          </a:xfrm>
          <a:custGeom>
            <a:avLst/>
            <a:gdLst>
              <a:gd name="connsiteX0" fmla="*/ 0 w 2317531"/>
              <a:gd name="connsiteY0" fmla="*/ 1513490 h 1513490"/>
              <a:gd name="connsiteX1" fmla="*/ 1450427 w 2317531"/>
              <a:gd name="connsiteY1" fmla="*/ 1103586 h 1513490"/>
              <a:gd name="connsiteX2" fmla="*/ 2317531 w 2317531"/>
              <a:gd name="connsiteY2" fmla="*/ 0 h 151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531" h="1513490">
                <a:moveTo>
                  <a:pt x="0" y="1513490"/>
                </a:moveTo>
                <a:cubicBezTo>
                  <a:pt x="532086" y="1434662"/>
                  <a:pt x="1064172" y="1355834"/>
                  <a:pt x="1450427" y="1103586"/>
                </a:cubicBezTo>
                <a:cubicBezTo>
                  <a:pt x="1836682" y="851338"/>
                  <a:pt x="2077106" y="425669"/>
                  <a:pt x="2317531" y="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276230" y="342853"/>
            <a:ext cx="2823609" cy="2063429"/>
            <a:chOff x="1134335" y="3967113"/>
            <a:chExt cx="2823609" cy="2063429"/>
          </a:xfrm>
        </p:grpSpPr>
        <p:grpSp>
          <p:nvGrpSpPr>
            <p:cNvPr id="61" name="Groep 60"/>
            <p:cNvGrpSpPr/>
            <p:nvPr/>
          </p:nvGrpSpPr>
          <p:grpSpPr>
            <a:xfrm>
              <a:off x="1134335" y="3967113"/>
              <a:ext cx="2823609" cy="2063429"/>
              <a:chOff x="5575614" y="3578676"/>
              <a:chExt cx="2823609" cy="2063429"/>
            </a:xfrm>
          </p:grpSpPr>
          <p:sp>
            <p:nvSpPr>
              <p:cNvPr id="42" name="Tekstvak 41"/>
              <p:cNvSpPr txBox="1">
                <a:spLocks noChangeAspect="1"/>
              </p:cNvSpPr>
              <p:nvPr/>
            </p:nvSpPr>
            <p:spPr>
              <a:xfrm>
                <a:off x="5699223" y="3578676"/>
                <a:ext cx="2700000" cy="19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 anchor="t" anchorCtr="0">
                <a:noAutofit/>
              </a:bodyPr>
              <a:lstStyle/>
              <a:p>
                <a:endParaRPr lang="nl-NL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55" name="Groep 54"/>
              <p:cNvGrpSpPr/>
              <p:nvPr/>
            </p:nvGrpSpPr>
            <p:grpSpPr>
              <a:xfrm>
                <a:off x="5575614" y="3751215"/>
                <a:ext cx="2788100" cy="1890890"/>
                <a:chOff x="5179596" y="2529813"/>
                <a:chExt cx="2788100" cy="1890890"/>
              </a:xfrm>
            </p:grpSpPr>
            <p:cxnSp>
              <p:nvCxnSpPr>
                <p:cNvPr id="56" name="Gebogen verbindingslijn 55"/>
                <p:cNvCxnSpPr/>
                <p:nvPr/>
              </p:nvCxnSpPr>
              <p:spPr bwMode="auto">
                <a:xfrm>
                  <a:off x="5652120" y="2529813"/>
                  <a:ext cx="2304256" cy="1475251"/>
                </a:xfrm>
                <a:prstGeom prst="bentConnector3">
                  <a:avLst>
                    <a:gd name="adj1" fmla="val 54"/>
                  </a:avLst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Rechte verbindingslijn 56"/>
                <p:cNvCxnSpPr/>
                <p:nvPr/>
              </p:nvCxnSpPr>
              <p:spPr bwMode="auto">
                <a:xfrm flipV="1">
                  <a:off x="5652120" y="2857221"/>
                  <a:ext cx="2082598" cy="9029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8" name="Tekstvak 57"/>
                <p:cNvSpPr txBox="1"/>
                <p:nvPr/>
              </p:nvSpPr>
              <p:spPr>
                <a:xfrm>
                  <a:off x="5179596" y="2592275"/>
                  <a:ext cx="465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sz="2400" dirty="0" smtClean="0">
                      <a:solidFill>
                        <a:schemeClr val="bg2"/>
                      </a:solidFill>
                    </a:rPr>
                    <a:t>v</a:t>
                  </a:r>
                  <a:endParaRPr lang="nl-NL" sz="2400" baseline="-25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0" name="Tekstvak 59"/>
                <p:cNvSpPr txBox="1"/>
                <p:nvPr/>
              </p:nvSpPr>
              <p:spPr>
                <a:xfrm>
                  <a:off x="7501740" y="3959038"/>
                  <a:ext cx="465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chemeClr val="bg2"/>
                      </a:solidFill>
                    </a:rPr>
                    <a:t>t</a:t>
                  </a:r>
                  <a:endParaRPr lang="nl-NL" sz="2400" dirty="0">
                    <a:solidFill>
                      <a:schemeClr val="bg2"/>
                    </a:solidFill>
                  </a:endParaRPr>
                </a:p>
              </p:txBody>
            </p:sp>
          </p:grpSp>
        </p:grpSp>
        <p:cxnSp>
          <p:nvCxnSpPr>
            <p:cNvPr id="44" name="Rechte verbindingslijn 43"/>
            <p:cNvCxnSpPr/>
            <p:nvPr/>
          </p:nvCxnSpPr>
          <p:spPr bwMode="auto">
            <a:xfrm>
              <a:off x="1606859" y="4934528"/>
              <a:ext cx="2240632" cy="4354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/>
              <p:cNvSpPr txBox="1"/>
              <p:nvPr/>
            </p:nvSpPr>
            <p:spPr>
              <a:xfrm>
                <a:off x="-16984" y="2735367"/>
                <a:ext cx="9144000" cy="71635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 indent="268288"/>
                <a:r>
                  <a:rPr lang="nl-NL" sz="2800" dirty="0" smtClean="0">
                    <a:solidFill>
                      <a:schemeClr val="bg2"/>
                    </a:solidFill>
                  </a:rPr>
                  <a:t>De versnelling </a:t>
                </a:r>
                <a:r>
                  <a:rPr lang="nl-NL" sz="28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nl-N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nl-N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</a:rPr>
                  <a:t> (r.c.) is constant.</a:t>
                </a:r>
                <a:endParaRPr lang="nl-NL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7" name="Tekstvak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84" y="2735367"/>
                <a:ext cx="9144000" cy="716350"/>
              </a:xfrm>
              <a:prstGeom prst="rect">
                <a:avLst/>
              </a:prstGeom>
              <a:blipFill rotWithShape="1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/>
              <p:cNvSpPr txBox="1"/>
              <p:nvPr/>
            </p:nvSpPr>
            <p:spPr>
              <a:xfrm>
                <a:off x="-16984" y="4497002"/>
                <a:ext cx="9144000" cy="706604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 indent="268288"/>
                <a:r>
                  <a:rPr lang="nl-NL" sz="2800" dirty="0" smtClean="0">
                    <a:solidFill>
                      <a:schemeClr val="bg2"/>
                    </a:solidFill>
                  </a:rPr>
                  <a:t>De snelheid </a:t>
                </a:r>
                <a:r>
                  <a:rPr lang="nl-NL" sz="28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nl-NL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nl-N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</a:rPr>
                  <a:t> (r.c.) word steeds </a:t>
                </a:r>
                <a:r>
                  <a:rPr lang="nl-NL" sz="2800" dirty="0" smtClean="0">
                    <a:solidFill>
                      <a:srgbClr val="0070C0"/>
                    </a:solidFill>
                  </a:rPr>
                  <a:t>groter</a:t>
                </a:r>
                <a:r>
                  <a:rPr lang="nl-NL" sz="2800" dirty="0" smtClean="0">
                    <a:solidFill>
                      <a:schemeClr val="bg2"/>
                    </a:solidFill>
                  </a:rPr>
                  <a:t>.</a:t>
                </a:r>
                <a:endParaRPr lang="nl-NL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9" name="Tekstvak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84" y="4497002"/>
                <a:ext cx="9144000" cy="706604"/>
              </a:xfrm>
              <a:prstGeom prst="rect">
                <a:avLst/>
              </a:prstGeom>
              <a:blipFill rotWithShape="1"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kstvak 52"/>
          <p:cNvSpPr txBox="1"/>
          <p:nvPr/>
        </p:nvSpPr>
        <p:spPr>
          <a:xfrm>
            <a:off x="-16984" y="3545928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68288" indent="-268288"/>
            <a:r>
              <a:rPr lang="nl-NL" sz="2800" dirty="0" smtClean="0">
                <a:solidFill>
                  <a:schemeClr val="bg2"/>
                </a:solidFill>
              </a:rPr>
              <a:t>• Bij een eenparig </a:t>
            </a:r>
            <a:r>
              <a:rPr lang="nl-NL" sz="2800" dirty="0" smtClean="0">
                <a:solidFill>
                  <a:srgbClr val="0070C0"/>
                </a:solidFill>
              </a:rPr>
              <a:t>versnelde</a:t>
            </a:r>
            <a:r>
              <a:rPr lang="nl-NL" sz="2800" dirty="0" smtClean="0">
                <a:solidFill>
                  <a:schemeClr val="bg2"/>
                </a:solidFill>
              </a:rPr>
              <a:t> beweging geldt: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-16984" y="5631460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indent="268288"/>
            <a:r>
              <a:rPr lang="nl-NL" sz="2800" dirty="0" smtClean="0">
                <a:solidFill>
                  <a:schemeClr val="bg2"/>
                </a:solidFill>
              </a:rPr>
              <a:t>De  s-t grafiek is een </a:t>
            </a:r>
            <a:r>
              <a:rPr lang="nl-NL" sz="2800" dirty="0" smtClean="0">
                <a:solidFill>
                  <a:srgbClr val="00B050"/>
                </a:solidFill>
              </a:rPr>
              <a:t>bergparabool</a:t>
            </a:r>
            <a:r>
              <a:rPr lang="nl-NL" sz="2800" dirty="0" smtClean="0">
                <a:solidFill>
                  <a:schemeClr val="bg2"/>
                </a:solidFill>
              </a:rPr>
              <a:t>.</a:t>
            </a:r>
            <a:endParaRPr lang="nl-NL" sz="2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kstvak 61"/>
              <p:cNvSpPr txBox="1"/>
              <p:nvPr/>
            </p:nvSpPr>
            <p:spPr>
              <a:xfrm>
                <a:off x="-16984" y="6106999"/>
                <a:ext cx="9144000" cy="706604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 indent="268288"/>
                <a:r>
                  <a:rPr lang="nl-NL" sz="2800" dirty="0" smtClean="0">
                    <a:solidFill>
                      <a:schemeClr val="bg2"/>
                    </a:solidFill>
                  </a:rPr>
                  <a:t>De snelheid </a:t>
                </a:r>
                <a:r>
                  <a:rPr lang="nl-NL" sz="28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nl-NL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  <m:r>
                          <a:rPr lang="nl-N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</a:rPr>
                  <a:t> (r.c.) word steeds </a:t>
                </a:r>
                <a:r>
                  <a:rPr lang="nl-NL" sz="2800" dirty="0" smtClean="0">
                    <a:solidFill>
                      <a:srgbClr val="00B050"/>
                    </a:solidFill>
                  </a:rPr>
                  <a:t>kleiner</a:t>
                </a:r>
                <a:r>
                  <a:rPr lang="nl-NL" sz="2800" dirty="0" smtClean="0">
                    <a:solidFill>
                      <a:schemeClr val="bg2"/>
                    </a:solidFill>
                  </a:rPr>
                  <a:t>.</a:t>
                </a:r>
                <a:endParaRPr lang="nl-NL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2" name="Tekstvak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84" y="6106999"/>
                <a:ext cx="9144000" cy="706604"/>
              </a:xfrm>
              <a:prstGeom prst="rect">
                <a:avLst/>
              </a:prstGeom>
              <a:blipFill rotWithShape="1">
                <a:blip r:embed="rId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kstvak 63"/>
          <p:cNvSpPr txBox="1"/>
          <p:nvPr/>
        </p:nvSpPr>
        <p:spPr>
          <a:xfrm>
            <a:off x="-16984" y="5155923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indent="268288"/>
            <a:r>
              <a:rPr lang="nl-NL" sz="2800" dirty="0" smtClean="0">
                <a:solidFill>
                  <a:schemeClr val="bg2"/>
                </a:solidFill>
              </a:rPr>
              <a:t>Bij een eenparig </a:t>
            </a:r>
            <a:r>
              <a:rPr lang="nl-NL" sz="2800" dirty="0" smtClean="0">
                <a:solidFill>
                  <a:srgbClr val="00B050"/>
                </a:solidFill>
              </a:rPr>
              <a:t>vertraagde</a:t>
            </a:r>
            <a:r>
              <a:rPr lang="nl-NL" sz="2800" dirty="0" smtClean="0">
                <a:solidFill>
                  <a:schemeClr val="bg2"/>
                </a:solidFill>
              </a:rPr>
              <a:t> beweging geldt: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3" grpId="0"/>
      <p:bldP spid="43" grpId="0" animBg="1"/>
      <p:bldP spid="47" grpId="0"/>
      <p:bldP spid="49" grpId="0"/>
      <p:bldP spid="53" grpId="0"/>
      <p:bldP spid="54" grpId="0"/>
      <p:bldP spid="62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/>
          <p:cNvSpPr txBox="1"/>
          <p:nvPr/>
        </p:nvSpPr>
        <p:spPr>
          <a:xfrm>
            <a:off x="5300464" y="5805264"/>
            <a:ext cx="3448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nl-NL" sz="2800" baseline="-250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is het beginpunt.</a:t>
            </a:r>
            <a:endParaRPr lang="nl-NL" sz="2800" baseline="-250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060"/>
            <a:ext cx="7315200" cy="458587"/>
          </a:xfrm>
        </p:spPr>
        <p:txBody>
          <a:bodyPr anchor="t" anchorCtr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effectLst/>
              </a:rPr>
              <a:t>Eenparig versnelde beweging 2/7: formules</a:t>
            </a:r>
            <a:endParaRPr lang="nl-NL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508490"/>
            <a:ext cx="9144000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Bij een eenparig versnelde beweging is de versnelling constant. De snelheid neemt dus gelijkmatig toe (of af).</a:t>
            </a:r>
            <a:endParaRPr lang="nl-NL" sz="2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96"/>
              <p:cNvSpPr txBox="1">
                <a:spLocks noChangeArrowheads="1"/>
              </p:cNvSpPr>
              <p:nvPr/>
            </p:nvSpPr>
            <p:spPr bwMode="auto">
              <a:xfrm>
                <a:off x="0" y="1753299"/>
                <a:ext cx="1648225" cy="829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alt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nl-NL" altLang="nl-NL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3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endParaRPr lang="nl-NL" altLang="nl-NL" sz="28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3299"/>
                <a:ext cx="1648225" cy="829843"/>
              </a:xfrm>
              <a:prstGeom prst="rect">
                <a:avLst/>
              </a:prstGeom>
              <a:blipFill rotWithShape="1">
                <a:blip r:embed="rId2"/>
                <a:stretch>
                  <a:fillRect l="-9259"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4885670" y="1876356"/>
                <a:ext cx="27106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800" b="0" i="1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endParaRPr lang="nl-NL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70" y="1876356"/>
                <a:ext cx="271066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494" t="-11628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0" y="2466883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at</m:t>
                    </m:r>
                  </m:oMath>
                </a14:m>
                <a:endParaRPr lang="nl-NL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6883"/>
                <a:ext cx="439248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96"/>
              <p:cNvSpPr txBox="1">
                <a:spLocks noChangeArrowheads="1"/>
              </p:cNvSpPr>
              <p:nvPr/>
            </p:nvSpPr>
            <p:spPr bwMode="auto">
              <a:xfrm>
                <a:off x="0" y="3749321"/>
                <a:ext cx="2830533" cy="776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320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sz="3200" b="0" i="0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sz="3200" b="0" i="0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gem</m:t>
                        </m:r>
                      </m:sub>
                    </m:sSub>
                  </m:oMath>
                </a14:m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altLang="nl-NL" sz="3200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NL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sub>
                        </m:sSub>
                        <m: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+</m:t>
                        </m:r>
                        <m: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nl-NL" altLang="nl-NL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nl-NL" altLang="nl-NL" sz="3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nl-NL" altLang="nl-NL" sz="2800" baseline="300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endParaRPr lang="nl-NL" altLang="nl-NL" sz="28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49321"/>
                <a:ext cx="2830533" cy="776175"/>
              </a:xfrm>
              <a:prstGeom prst="rect">
                <a:avLst/>
              </a:prstGeom>
              <a:blipFill rotWithShape="1">
                <a:blip r:embed="rId5"/>
                <a:stretch>
                  <a:fillRect t="-787" b="-102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96"/>
              <p:cNvSpPr txBox="1">
                <a:spLocks noChangeArrowheads="1"/>
              </p:cNvSpPr>
              <p:nvPr/>
            </p:nvSpPr>
            <p:spPr bwMode="auto">
              <a:xfrm>
                <a:off x="0" y="4409237"/>
                <a:ext cx="4985228" cy="858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320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sz="3200" b="0" i="0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sz="3200" b="0" i="0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gem</m:t>
                        </m:r>
                      </m:sub>
                    </m:sSub>
                    <m:r>
                      <a:rPr lang="nl-NL" altLang="nl-NL" sz="3200" b="0" i="0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altLang="nl-NL" sz="3200" b="0" i="0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36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NL" sz="36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6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altLang="nl-NL" sz="36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sub>
                        </m:sSub>
                        <m:r>
                          <a:rPr lang="nl-NL" altLang="nl-NL" sz="36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+</m:t>
                        </m:r>
                        <m:r>
                          <a:rPr lang="nl-NL" altLang="nl-NL" sz="36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nl-NL" altLang="nl-NL" sz="36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6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a:rPr lang="nl-NL" altLang="nl-NL" sz="36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nl-NL" altLang="nl-NL" sz="36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nl-NL" altLang="nl-NL" sz="3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nl-NL" altLang="nl-NL" sz="3600" b="0" i="0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.</m:t>
                    </m:r>
                    <m:r>
                      <m:rPr>
                        <m:sty m:val="p"/>
                      </m:rPr>
                      <a:rPr lang="nl-NL" altLang="nl-NL" sz="3600" b="0" i="0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t</m:t>
                    </m:r>
                    <m:r>
                      <a:rPr lang="nl-NL" altLang="nl-NL" sz="3600" b="0" i="0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=</m:t>
                    </m:r>
                  </m:oMath>
                </a14:m>
                <a:endParaRPr lang="nl-NL" altLang="nl-NL" sz="36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09237"/>
                <a:ext cx="4985228" cy="858184"/>
              </a:xfrm>
              <a:prstGeom prst="rect">
                <a:avLst/>
              </a:prstGeom>
              <a:blipFill rotWithShape="1">
                <a:blip r:embed="rId6"/>
                <a:stretch>
                  <a:fillRect b="-6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96"/>
              <p:cNvSpPr txBox="1">
                <a:spLocks noChangeArrowheads="1"/>
              </p:cNvSpPr>
              <p:nvPr/>
            </p:nvSpPr>
            <p:spPr bwMode="auto">
              <a:xfrm>
                <a:off x="4508376" y="4398758"/>
                <a:ext cx="3448000" cy="872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indent="9525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altLang="nl-NL" sz="28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nl-NL" sz="2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altLang="nl-NL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Symbol"/>
                                </a:rPr>
                                <m:t>v</m:t>
                              </m:r>
                            </m:e>
                            <m:sub>
                              <m:r>
                                <a:rPr lang="nl-NL" altLang="nl-NL" sz="28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altLang="nl-NL" sz="28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altLang="nl-NL" sz="28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/>
                            </a:rPr>
                            <m:t>at</m:t>
                          </m:r>
                          <m:r>
                            <a:rPr lang="nl-NL" altLang="nl-NL" sz="28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/>
                            </a:rPr>
                            <m:t>+ </m:t>
                          </m:r>
                          <m:sSub>
                            <m:sSubPr>
                              <m:ctrlPr>
                                <a:rPr lang="nl-NL" altLang="nl-NL" sz="2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altLang="nl-NL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Symbol"/>
                                </a:rPr>
                                <m:t>v</m:t>
                              </m:r>
                            </m:e>
                            <m:sub>
                              <m:r>
                                <a:rPr lang="nl-NL" altLang="nl-NL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NL" altLang="nl-NL" sz="28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/>
                            </a:rPr>
                            <m:t>2</m:t>
                          </m:r>
                        </m:den>
                      </m:f>
                      <m:r>
                        <a:rPr lang="nl-NL" altLang="nl-NL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/>
                        </a:rPr>
                        <m:t> </m:t>
                      </m:r>
                      <m:r>
                        <a:rPr lang="nl-NL" altLang="nl-NL" sz="2800" b="0" i="0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/>
                        </a:rPr>
                        <m:t>.</m:t>
                      </m:r>
                      <m:r>
                        <m:rPr>
                          <m:sty m:val="p"/>
                        </m:rPr>
                        <a:rPr lang="nl-NL" altLang="nl-NL" sz="2800" b="0" i="0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/>
                        </a:rPr>
                        <m:t>t</m:t>
                      </m:r>
                      <m:r>
                        <a:rPr lang="nl-NL" altLang="nl-NL" sz="28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/>
                        </a:rPr>
                        <m:t> </m:t>
                      </m:r>
                      <m:r>
                        <a:rPr lang="nl-NL" altLang="nl-NL" sz="28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  <a:sym typeface="Symbol"/>
                        </a:rPr>
                        <m:t>→</m:t>
                      </m:r>
                    </m:oMath>
                  </m:oMathPara>
                </a14:m>
                <a:endParaRPr lang="nl-NL" altLang="nl-NL" sz="40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8376" y="4398758"/>
                <a:ext cx="3448000" cy="8721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96"/>
              <p:cNvSpPr txBox="1">
                <a:spLocks noChangeArrowheads="1"/>
              </p:cNvSpPr>
              <p:nvPr/>
            </p:nvSpPr>
            <p:spPr bwMode="auto">
              <a:xfrm>
                <a:off x="0" y="5701817"/>
                <a:ext cx="5652120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nl-NL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plaats</m:t>
                          </m:r>
                          <m: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</m:sSub>
                      <m:r>
                        <a:rPr lang="nl-NL" altLang="nl-NL" sz="32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altLang="nl-NL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altLang="nl-NL" sz="3200" b="0" i="0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l-NL" altLang="nl-NL" sz="32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nl-NL" altLang="nl-NL" sz="32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box>
                        <m:boxPr>
                          <m:ctrlPr>
                            <a:rPr lang="nl-NL" altLang="nl-NL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altLang="nl-NL" sz="32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altLang="nl-NL" sz="32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altLang="nl-NL" sz="32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nl-NL" altLang="nl-NL" sz="32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altLang="nl-NL" sz="32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nl-NL" altLang="nl-NL" sz="32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  <m:r>
                        <a:rPr lang="nl-NL" altLang="nl-NL" sz="320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nl-NL" altLang="nl-NL" sz="3200" baseline="30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01817"/>
                <a:ext cx="5652120" cy="6669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/>
          <p:cNvSpPr txBox="1"/>
          <p:nvPr/>
        </p:nvSpPr>
        <p:spPr>
          <a:xfrm>
            <a:off x="0" y="2935399"/>
            <a:ext cx="7884368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 v-t grafiek is een rechte lijn.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0" y="6252470"/>
            <a:ext cx="5148064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 x-t grafiek is een parabool.</a:t>
            </a:r>
            <a:endParaRPr lang="nl-NL" sz="2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96"/>
              <p:cNvSpPr txBox="1">
                <a:spLocks noChangeArrowheads="1"/>
              </p:cNvSpPr>
              <p:nvPr/>
            </p:nvSpPr>
            <p:spPr bwMode="auto">
              <a:xfrm>
                <a:off x="1147980" y="1807811"/>
                <a:ext cx="2199884" cy="748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indent="9525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altLang="nl-NL" sz="3200" b="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NL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sub>
                        </m:sSub>
                        <m: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− </m:t>
                        </m:r>
                        <m:sSub>
                          <m:sSubPr>
                            <m:ctrlPr>
                              <a:rPr lang="nl-NL" altLang="nl-NL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t</m:t>
                        </m:r>
                        <m: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−0</m:t>
                        </m:r>
                      </m:den>
                    </m:f>
                    <m:r>
                      <a:rPr lang="nl-NL" altLang="nl-NL" sz="3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=</m:t>
                    </m:r>
                  </m:oMath>
                </a14:m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endParaRPr lang="nl-NL" altLang="nl-NL" sz="28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80" y="1807811"/>
                <a:ext cx="2199884" cy="748666"/>
              </a:xfrm>
              <a:prstGeom prst="rect">
                <a:avLst/>
              </a:prstGeom>
              <a:blipFill rotWithShape="1">
                <a:blip r:embed="rId9"/>
                <a:stretch>
                  <a:fillRect t="-4098" b="-11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96"/>
              <p:cNvSpPr txBox="1">
                <a:spLocks noChangeArrowheads="1"/>
              </p:cNvSpPr>
              <p:nvPr/>
            </p:nvSpPr>
            <p:spPr bwMode="auto">
              <a:xfrm>
                <a:off x="3221032" y="1817703"/>
                <a:ext cx="1764196" cy="748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indent="9525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altLang="nl-NL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NL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sub>
                        </m:sSub>
                        <m: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− </m:t>
                        </m:r>
                        <m:sSub>
                          <m:sSubPr>
                            <m:ctrlPr>
                              <a:rPr lang="nl-NL" altLang="nl-NL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e>
                          <m:sub>
                            <m:r>
                              <a:rPr lang="nl-NL" altLang="nl-NL" sz="3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nl-NL" altLang="nl-NL" sz="32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t</m:t>
                        </m:r>
                      </m:den>
                    </m:f>
                    <m:r>
                      <a:rPr lang="nl-NL" altLang="nl-NL" sz="3200" b="0" i="0" smtClean="0">
                        <a:solidFill>
                          <a:schemeClr val="bg2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→</m:t>
                    </m:r>
                  </m:oMath>
                </a14:m>
                <a:r>
                  <a:rPr lang="nl-NL" altLang="nl-NL" sz="32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endParaRPr lang="nl-NL" altLang="nl-NL" sz="28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1032" y="1817703"/>
                <a:ext cx="1764196" cy="7486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/>
          <p:cNvSpPr txBox="1"/>
          <p:nvPr/>
        </p:nvSpPr>
        <p:spPr>
          <a:xfrm>
            <a:off x="0" y="1346338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2800" u="sng" dirty="0" smtClean="0">
                <a:solidFill>
                  <a:schemeClr val="bg2"/>
                </a:solidFill>
              </a:rPr>
              <a:t>Het verband tussen snelheid en tijd</a:t>
            </a:r>
            <a:r>
              <a:rPr lang="nl-NL" sz="2800" dirty="0" smtClean="0">
                <a:solidFill>
                  <a:schemeClr val="bg2"/>
                </a:solidFill>
              </a:rPr>
              <a:t>: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0" y="3342360"/>
            <a:ext cx="914400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2800" u="sng" dirty="0" smtClean="0">
                <a:solidFill>
                  <a:schemeClr val="bg2"/>
                </a:solidFill>
              </a:rPr>
              <a:t>Het verband tussen plaats en tijd:</a:t>
            </a:r>
            <a:endParaRPr lang="nl-NL" sz="28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4812734" y="4502183"/>
                <a:ext cx="2434639" cy="9541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2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 b="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800" b="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nl-NL" sz="2800" b="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i="1" dirty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 b="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nl-NL" sz="2800" b="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800" b="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a.t</a:t>
                </a:r>
              </a:p>
              <a:p>
                <a:r>
                  <a:rPr lang="nl-NL" sz="28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substitueren.</a:t>
                </a:r>
                <a:endParaRPr lang="nl-NL" sz="2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34" y="4502183"/>
                <a:ext cx="2434639" cy="954107"/>
              </a:xfrm>
              <a:prstGeom prst="rect">
                <a:avLst/>
              </a:prstGeom>
              <a:blipFill rotWithShape="1">
                <a:blip r:embed="rId11"/>
                <a:stretch>
                  <a:fillRect l="-4726" t="-5696" b="-16456"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tieknop: Verder of Volgende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96"/>
              <p:cNvSpPr txBox="1">
                <a:spLocks noChangeArrowheads="1"/>
              </p:cNvSpPr>
              <p:nvPr/>
            </p:nvSpPr>
            <p:spPr bwMode="auto">
              <a:xfrm>
                <a:off x="0" y="5151162"/>
                <a:ext cx="3501229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nl-NL" sz="3200" b="0" i="1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</m:sSub>
                      <m:r>
                        <a:rPr lang="nl-NL" altLang="nl-NL" sz="3200" b="0" i="0" dirty="0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altLang="nl-NL" sz="3200" b="0" i="1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nl-NL" altLang="nl-NL" sz="3200" b="0" i="0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l-NL" altLang="nl-NL" sz="3200" b="0" i="0" dirty="0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nl-NL" altLang="nl-NL" sz="3200" b="0" i="0" dirty="0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box>
                        <m:boxPr>
                          <m:ctrlPr>
                            <a:rPr lang="nl-NL" altLang="nl-NL" sz="3200" b="0" i="1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altLang="nl-NL" sz="3200" b="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altLang="nl-NL" sz="3200" b="0" i="0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altLang="nl-NL" sz="3200" b="0" i="0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nl-NL" altLang="nl-NL" sz="3200" b="0" i="0" dirty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nl-NL" altLang="nl-NL" sz="3200" b="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altLang="nl-NL" sz="3200" b="0" i="0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nl-NL" altLang="nl-NL" sz="3200" b="0" i="0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  <m:r>
                        <a:rPr lang="nl-NL" altLang="nl-NL" sz="3200" i="0" dirty="0" smtClean="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nl-NL" altLang="nl-NL" sz="3200" baseline="300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51162"/>
                <a:ext cx="3501229" cy="6669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kstvak 30"/>
          <p:cNvSpPr txBox="1"/>
          <p:nvPr/>
        </p:nvSpPr>
        <p:spPr>
          <a:xfrm>
            <a:off x="3419872" y="1919999"/>
            <a:ext cx="3921506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Tussen 0 en t seconden neemt de snelheid toe van v</a:t>
            </a:r>
            <a:r>
              <a:rPr lang="nl-NL" sz="2800" baseline="-250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tot </a:t>
            </a:r>
            <a:r>
              <a:rPr lang="nl-NL" sz="2800" dirty="0" err="1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nl-NL" sz="2800" baseline="-25000" dirty="0" err="1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nl-NL" sz="28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1" name="Groep 60"/>
          <p:cNvGrpSpPr/>
          <p:nvPr/>
        </p:nvGrpSpPr>
        <p:grpSpPr>
          <a:xfrm>
            <a:off x="6134044" y="2935399"/>
            <a:ext cx="2801792" cy="2063429"/>
            <a:chOff x="5597431" y="3578676"/>
            <a:chExt cx="2801792" cy="2063429"/>
          </a:xfrm>
        </p:grpSpPr>
        <p:sp>
          <p:nvSpPr>
            <p:cNvPr id="42" name="Tekstvak 41"/>
            <p:cNvSpPr txBox="1">
              <a:spLocks noChangeAspect="1"/>
            </p:cNvSpPr>
            <p:nvPr/>
          </p:nvSpPr>
          <p:spPr>
            <a:xfrm>
              <a:off x="5699223" y="3578676"/>
              <a:ext cx="2700000" cy="19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endParaRPr lang="nl-NL" sz="28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55" name="Groep 54"/>
            <p:cNvGrpSpPr/>
            <p:nvPr/>
          </p:nvGrpSpPr>
          <p:grpSpPr>
            <a:xfrm>
              <a:off x="5597431" y="3615111"/>
              <a:ext cx="2766283" cy="2026994"/>
              <a:chOff x="5201413" y="2393709"/>
              <a:chExt cx="2766283" cy="2026994"/>
            </a:xfrm>
          </p:grpSpPr>
          <p:cxnSp>
            <p:nvCxnSpPr>
              <p:cNvPr id="56" name="Gebogen verbindingslijn 55"/>
              <p:cNvCxnSpPr/>
              <p:nvPr/>
            </p:nvCxnSpPr>
            <p:spPr bwMode="auto">
              <a:xfrm>
                <a:off x="5652120" y="2393709"/>
                <a:ext cx="2304256" cy="1611355"/>
              </a:xfrm>
              <a:prstGeom prst="bentConnector3">
                <a:avLst>
                  <a:gd name="adj1" fmla="val -630"/>
                </a:avLst>
              </a:prstGeom>
              <a:solidFill>
                <a:schemeClr val="accent1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Rechte verbindingslijn 56"/>
              <p:cNvCxnSpPr/>
              <p:nvPr/>
            </p:nvCxnSpPr>
            <p:spPr bwMode="auto">
              <a:xfrm flipV="1">
                <a:off x="5652120" y="2393709"/>
                <a:ext cx="2088232" cy="121026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Tekstvak 57"/>
              <p:cNvSpPr txBox="1"/>
              <p:nvPr/>
            </p:nvSpPr>
            <p:spPr>
              <a:xfrm>
                <a:off x="5226894" y="2399576"/>
                <a:ext cx="4659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400" dirty="0" err="1" smtClean="0">
                    <a:solidFill>
                      <a:schemeClr val="bg2"/>
                    </a:solidFill>
                  </a:rPr>
                  <a:t>v</a:t>
                </a:r>
                <a:r>
                  <a:rPr lang="nl-NL" sz="2400" baseline="-25000" dirty="0" err="1" smtClean="0">
                    <a:solidFill>
                      <a:schemeClr val="bg2"/>
                    </a:solidFill>
                  </a:rPr>
                  <a:t>t</a:t>
                </a:r>
                <a:endParaRPr lang="nl-NL" sz="2400" baseline="-25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Tekstvak 58"/>
              <p:cNvSpPr txBox="1"/>
              <p:nvPr/>
            </p:nvSpPr>
            <p:spPr>
              <a:xfrm>
                <a:off x="5201413" y="3268864"/>
                <a:ext cx="4659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400" dirty="0" smtClean="0">
                    <a:solidFill>
                      <a:schemeClr val="bg2"/>
                    </a:solidFill>
                  </a:rPr>
                  <a:t>v</a:t>
                </a:r>
                <a:r>
                  <a:rPr lang="nl-NL" sz="2400" baseline="-25000" dirty="0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60" name="Tekstvak 59"/>
              <p:cNvSpPr txBox="1"/>
              <p:nvPr/>
            </p:nvSpPr>
            <p:spPr>
              <a:xfrm>
                <a:off x="7501740" y="3959038"/>
                <a:ext cx="4659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chemeClr val="bg2"/>
                    </a:solidFill>
                  </a:rPr>
                  <a:t>t</a:t>
                </a:r>
                <a:endParaRPr lang="nl-NL" sz="24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85" name="Groep 84"/>
          <p:cNvGrpSpPr/>
          <p:nvPr/>
        </p:nvGrpSpPr>
        <p:grpSpPr>
          <a:xfrm>
            <a:off x="6203243" y="4303670"/>
            <a:ext cx="2811423" cy="2361658"/>
            <a:chOff x="1906696" y="2759270"/>
            <a:chExt cx="2811423" cy="2361658"/>
          </a:xfrm>
        </p:grpSpPr>
        <p:sp>
          <p:nvSpPr>
            <p:cNvPr id="84" name="Tekstvak 83"/>
            <p:cNvSpPr txBox="1">
              <a:spLocks noChangeAspect="1"/>
            </p:cNvSpPr>
            <p:nvPr/>
          </p:nvSpPr>
          <p:spPr>
            <a:xfrm>
              <a:off x="2018119" y="2759270"/>
              <a:ext cx="2700000" cy="23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nl-NL" dirty="0"/>
            </a:p>
          </p:txBody>
        </p:sp>
        <p:grpSp>
          <p:nvGrpSpPr>
            <p:cNvPr id="81" name="Groep 80"/>
            <p:cNvGrpSpPr/>
            <p:nvPr/>
          </p:nvGrpSpPr>
          <p:grpSpPr>
            <a:xfrm>
              <a:off x="1906696" y="2780928"/>
              <a:ext cx="2700000" cy="2340000"/>
              <a:chOff x="2215446" y="3855601"/>
              <a:chExt cx="2932618" cy="2360993"/>
            </a:xfrm>
          </p:grpSpPr>
          <p:grpSp>
            <p:nvGrpSpPr>
              <p:cNvPr id="76" name="Groep 75"/>
              <p:cNvGrpSpPr/>
              <p:nvPr/>
            </p:nvGrpSpPr>
            <p:grpSpPr>
              <a:xfrm>
                <a:off x="2776567" y="3855601"/>
                <a:ext cx="2371497" cy="1980000"/>
                <a:chOff x="1543046" y="4335516"/>
                <a:chExt cx="2371497" cy="1980000"/>
              </a:xfrm>
            </p:grpSpPr>
            <p:sp>
              <p:nvSpPr>
                <p:cNvPr id="70" name="Vrije vorm 69"/>
                <p:cNvSpPr/>
                <p:nvPr/>
              </p:nvSpPr>
              <p:spPr bwMode="auto">
                <a:xfrm>
                  <a:off x="1545021" y="4335517"/>
                  <a:ext cx="2317531" cy="1513490"/>
                </a:xfrm>
                <a:custGeom>
                  <a:avLst/>
                  <a:gdLst>
                    <a:gd name="connsiteX0" fmla="*/ 0 w 2317531"/>
                    <a:gd name="connsiteY0" fmla="*/ 1513490 h 1513490"/>
                    <a:gd name="connsiteX1" fmla="*/ 1450427 w 2317531"/>
                    <a:gd name="connsiteY1" fmla="*/ 1103586 h 1513490"/>
                    <a:gd name="connsiteX2" fmla="*/ 2317531 w 2317531"/>
                    <a:gd name="connsiteY2" fmla="*/ 0 h 151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17531" h="1513490">
                      <a:moveTo>
                        <a:pt x="0" y="1513490"/>
                      </a:moveTo>
                      <a:cubicBezTo>
                        <a:pt x="532086" y="1434662"/>
                        <a:pt x="1064172" y="1355834"/>
                        <a:pt x="1450427" y="1103586"/>
                      </a:cubicBezTo>
                      <a:cubicBezTo>
                        <a:pt x="1836682" y="851338"/>
                        <a:pt x="2077106" y="425669"/>
                        <a:pt x="2317531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1" name="Vrije vorm 70"/>
                <p:cNvSpPr/>
                <p:nvPr/>
              </p:nvSpPr>
              <p:spPr bwMode="auto">
                <a:xfrm>
                  <a:off x="1543046" y="4792604"/>
                  <a:ext cx="2317531" cy="1513490"/>
                </a:xfrm>
                <a:custGeom>
                  <a:avLst/>
                  <a:gdLst>
                    <a:gd name="connsiteX0" fmla="*/ 0 w 2317531"/>
                    <a:gd name="connsiteY0" fmla="*/ 1513490 h 1513490"/>
                    <a:gd name="connsiteX1" fmla="*/ 1450427 w 2317531"/>
                    <a:gd name="connsiteY1" fmla="*/ 1103586 h 1513490"/>
                    <a:gd name="connsiteX2" fmla="*/ 2317531 w 2317531"/>
                    <a:gd name="connsiteY2" fmla="*/ 0 h 151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17531" h="1513490">
                      <a:moveTo>
                        <a:pt x="0" y="1513490"/>
                      </a:moveTo>
                      <a:cubicBezTo>
                        <a:pt x="532086" y="1434662"/>
                        <a:pt x="1064172" y="1355834"/>
                        <a:pt x="1450427" y="1103586"/>
                      </a:cubicBezTo>
                      <a:cubicBezTo>
                        <a:pt x="1836682" y="851338"/>
                        <a:pt x="2077106" y="425669"/>
                        <a:pt x="2317531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63" name="Gebogen verbindingslijn 62"/>
                <p:cNvCxnSpPr/>
                <p:nvPr/>
              </p:nvCxnSpPr>
              <p:spPr bwMode="auto">
                <a:xfrm>
                  <a:off x="1547664" y="4335516"/>
                  <a:ext cx="2366879" cy="1980000"/>
                </a:xfrm>
                <a:prstGeom prst="bentConnector3">
                  <a:avLst>
                    <a:gd name="adj1" fmla="val -675"/>
                  </a:avLst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" name="Tekstvak 76"/>
              <p:cNvSpPr txBox="1"/>
              <p:nvPr/>
            </p:nvSpPr>
            <p:spPr>
              <a:xfrm>
                <a:off x="2296821" y="3967149"/>
                <a:ext cx="500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4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l-NL" sz="24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vak 77"/>
              <p:cNvSpPr txBox="1"/>
              <p:nvPr/>
            </p:nvSpPr>
            <p:spPr>
              <a:xfrm>
                <a:off x="2215446" y="5087704"/>
                <a:ext cx="5934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nl-NL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kstvak 78"/>
              <p:cNvSpPr txBox="1"/>
              <p:nvPr/>
            </p:nvSpPr>
            <p:spPr>
              <a:xfrm>
                <a:off x="2215446" y="4408253"/>
                <a:ext cx="581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nl-NL" sz="2400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24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vak 79"/>
              <p:cNvSpPr txBox="1"/>
              <p:nvPr/>
            </p:nvSpPr>
            <p:spPr>
              <a:xfrm>
                <a:off x="4431795" y="5754929"/>
                <a:ext cx="500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24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" name="Tekstvak 5"/>
          <p:cNvSpPr txBox="1"/>
          <p:nvPr/>
        </p:nvSpPr>
        <p:spPr>
          <a:xfrm>
            <a:off x="-108520" y="440344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nl-NL" sz="3200" kern="0" dirty="0">
                <a:solidFill>
                  <a:prstClr val="black"/>
                </a:solidFill>
              </a:rPr>
              <a:t>Deze stof is vervallen voor havo en vwo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2" grpId="0"/>
      <p:bldP spid="8" grpId="0"/>
      <p:bldP spid="10" grpId="0"/>
      <p:bldP spid="11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2" grpId="0"/>
      <p:bldP spid="3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38970" y="0"/>
            <a:ext cx="9131192" cy="458587"/>
          </a:xfrm>
        </p:spPr>
        <p:txBody>
          <a:bodyPr wrap="square" anchor="t" anchorCtr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effectLst/>
              </a:rPr>
              <a:t>Eenparig versnelde beweging 3/7: voorbeeld.</a:t>
            </a:r>
            <a:endParaRPr lang="nl-NL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38970" y="517964"/>
            <a:ext cx="9119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err="1" smtClean="0">
                <a:solidFill>
                  <a:schemeClr val="bg2"/>
                </a:solidFill>
              </a:rPr>
              <a:t>Een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auto </a:t>
            </a:r>
            <a:r>
              <a:rPr kumimoji="1" lang="en-US" altLang="nl-NL" sz="2400" dirty="0" err="1" smtClean="0">
                <a:solidFill>
                  <a:schemeClr val="bg2"/>
                </a:solidFill>
              </a:rPr>
              <a:t>rijdt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met 15 m/s, </a:t>
            </a:r>
            <a:r>
              <a:rPr kumimoji="1" lang="en-US" altLang="nl-NL" sz="2400" dirty="0" err="1" smtClean="0">
                <a:solidFill>
                  <a:schemeClr val="bg2"/>
                </a:solidFill>
              </a:rPr>
              <a:t>en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400" dirty="0" err="1" smtClean="0">
                <a:solidFill>
                  <a:schemeClr val="bg2"/>
                </a:solidFill>
              </a:rPr>
              <a:t>versneld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400" dirty="0" err="1" smtClean="0">
                <a:solidFill>
                  <a:schemeClr val="bg2"/>
                </a:solidFill>
              </a:rPr>
              <a:t>gedurende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5,0 s met 2,0 m/s</a:t>
            </a:r>
            <a:r>
              <a:rPr kumimoji="1" lang="en-US" altLang="nl-NL" sz="2400" baseline="30000" dirty="0" smtClean="0">
                <a:solidFill>
                  <a:schemeClr val="bg2"/>
                </a:solidFill>
              </a:rPr>
              <a:t>2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.</a:t>
            </a:r>
            <a:endParaRPr kumimoji="1" lang="nl-NL" altLang="nl-NL" sz="2400" i="1" dirty="0">
              <a:solidFill>
                <a:schemeClr val="bg2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38970" y="1471345"/>
            <a:ext cx="65906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i="1" dirty="0" err="1" smtClean="0">
                <a:solidFill>
                  <a:schemeClr val="bg2"/>
                </a:solidFill>
              </a:rPr>
              <a:t>Bereken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400" i="1" dirty="0" err="1" smtClean="0">
                <a:solidFill>
                  <a:schemeClr val="bg2"/>
                </a:solidFill>
              </a:rPr>
              <a:t>zijn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400" i="1" dirty="0" err="1" smtClean="0">
                <a:solidFill>
                  <a:schemeClr val="bg2"/>
                </a:solidFill>
              </a:rPr>
              <a:t>snelheid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400" i="1" dirty="0" err="1" smtClean="0">
                <a:solidFill>
                  <a:schemeClr val="bg2"/>
                </a:solidFill>
              </a:rPr>
              <a:t>en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 de </a:t>
            </a:r>
            <a:r>
              <a:rPr kumimoji="1" lang="en-US" altLang="nl-NL" sz="2400" i="1" dirty="0" err="1" smtClean="0">
                <a:solidFill>
                  <a:schemeClr val="bg2"/>
                </a:solidFill>
              </a:rPr>
              <a:t>gereden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400" i="1" dirty="0" err="1" smtClean="0">
                <a:solidFill>
                  <a:schemeClr val="bg2"/>
                </a:solidFill>
              </a:rPr>
              <a:t>afstand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.</a:t>
            </a:r>
            <a:endParaRPr kumimoji="1" lang="nl-NL" altLang="nl-NL" sz="2400" i="1" dirty="0">
              <a:solidFill>
                <a:schemeClr val="bg2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38970" y="2055394"/>
            <a:ext cx="1021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i="1" dirty="0" err="1" smtClean="0">
                <a:solidFill>
                  <a:schemeClr val="bg2"/>
                </a:solidFill>
              </a:rPr>
              <a:t>Opl</a:t>
            </a:r>
            <a:r>
              <a:rPr kumimoji="1" lang="en-US" altLang="nl-NL" sz="2400" i="1" dirty="0" smtClean="0">
                <a:solidFill>
                  <a:schemeClr val="bg2"/>
                </a:solidFill>
              </a:rPr>
              <a:t>.:</a:t>
            </a:r>
            <a:endParaRPr kumimoji="1" lang="nl-NL" altLang="nl-NL" sz="2400" i="1" dirty="0">
              <a:solidFill>
                <a:schemeClr val="bg2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38970" y="2639443"/>
            <a:ext cx="65906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err="1" smtClean="0">
                <a:solidFill>
                  <a:schemeClr val="bg2"/>
                </a:solidFill>
              </a:rPr>
              <a:t>Geg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.: v</a:t>
            </a:r>
            <a:r>
              <a:rPr kumimoji="1" lang="en-US" altLang="nl-NL" sz="2400" baseline="-25000" dirty="0" smtClean="0">
                <a:solidFill>
                  <a:schemeClr val="bg2"/>
                </a:solidFill>
              </a:rPr>
              <a:t>0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= 15 m/s, t = 5,0 s </a:t>
            </a:r>
            <a:r>
              <a:rPr kumimoji="1" lang="en-US" altLang="nl-NL" sz="2400" dirty="0" err="1" smtClean="0">
                <a:solidFill>
                  <a:schemeClr val="bg2"/>
                </a:solidFill>
              </a:rPr>
              <a:t>en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a = 2,0 m/s</a:t>
            </a:r>
            <a:r>
              <a:rPr kumimoji="1" lang="en-US" altLang="nl-NL" sz="2400" baseline="30000" dirty="0" smtClean="0">
                <a:solidFill>
                  <a:schemeClr val="bg2"/>
                </a:solidFill>
              </a:rPr>
              <a:t>2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.</a:t>
            </a:r>
            <a:endParaRPr kumimoji="1" lang="nl-NL" altLang="nl-NL" sz="2400" dirty="0">
              <a:solidFill>
                <a:schemeClr val="bg2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38970" y="3223492"/>
            <a:ext cx="2195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err="1" smtClean="0">
                <a:solidFill>
                  <a:schemeClr val="bg2"/>
                </a:solidFill>
              </a:rPr>
              <a:t>v</a:t>
            </a:r>
            <a:r>
              <a:rPr kumimoji="1" lang="en-US" altLang="nl-NL" sz="2400" baseline="-25000" dirty="0" err="1" smtClean="0">
                <a:solidFill>
                  <a:schemeClr val="bg2"/>
                </a:solidFill>
              </a:rPr>
              <a:t>t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= v</a:t>
            </a:r>
            <a:r>
              <a:rPr kumimoji="1" lang="en-US" altLang="nl-NL" sz="2400" baseline="-25000" dirty="0" smtClean="0">
                <a:solidFill>
                  <a:schemeClr val="bg2"/>
                </a:solidFill>
              </a:rPr>
              <a:t>0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+ at →</a:t>
            </a:r>
            <a:endParaRPr kumimoji="1" lang="nl-NL" altLang="nl-NL" sz="2400" dirty="0">
              <a:solidFill>
                <a:schemeClr val="bg2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-38970" y="3807541"/>
            <a:ext cx="3530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schemeClr val="bg2"/>
                </a:solidFill>
              </a:rPr>
              <a:t>v</a:t>
            </a:r>
            <a:r>
              <a:rPr kumimoji="1" lang="en-US" altLang="nl-NL" sz="2400" baseline="-25000" dirty="0" smtClean="0">
                <a:solidFill>
                  <a:schemeClr val="bg2"/>
                </a:solidFill>
              </a:rPr>
              <a:t>5,0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= 15 + 2,0.5,0 =</a:t>
            </a:r>
            <a:endParaRPr kumimoji="1" lang="nl-NL" altLang="nl-NL" sz="2400" dirty="0">
              <a:solidFill>
                <a:schemeClr val="bg2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2780672" y="3785175"/>
            <a:ext cx="1404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schemeClr val="bg2"/>
                </a:solidFill>
              </a:rPr>
              <a:t>25 m/s</a:t>
            </a:r>
            <a:endParaRPr kumimoji="1" lang="nl-NL" altLang="nl-NL" sz="2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5"/>
              <p:cNvSpPr>
                <a:spLocks noChangeArrowheads="1"/>
              </p:cNvSpPr>
              <p:nvPr/>
            </p:nvSpPr>
            <p:spPr bwMode="auto">
              <a:xfrm>
                <a:off x="-38970" y="4391590"/>
                <a:ext cx="3168352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:r>
                  <a:rPr kumimoji="1" lang="en-US" altLang="nl-NL" sz="2400" dirty="0" err="1" smtClean="0">
                    <a:solidFill>
                      <a:schemeClr val="bg2"/>
                    </a:solidFill>
                  </a:rPr>
                  <a:t>x</a:t>
                </a:r>
                <a:r>
                  <a:rPr kumimoji="1" lang="en-US" altLang="nl-NL" sz="2400" baseline="-25000" dirty="0" err="1" smtClean="0">
                    <a:solidFill>
                      <a:schemeClr val="bg2"/>
                    </a:solidFill>
                  </a:rPr>
                  <a:t>t</a:t>
                </a:r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 = v</a:t>
                </a:r>
                <a:r>
                  <a:rPr kumimoji="1" lang="en-US" altLang="nl-NL" sz="2400" baseline="-25000" dirty="0" smtClean="0">
                    <a:solidFill>
                      <a:schemeClr val="bg2"/>
                    </a:solidFill>
                  </a:rPr>
                  <a:t>0</a:t>
                </a:r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t+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nl-NL" sz="24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nl-NL" sz="240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nl-NL" altLang="nl-NL" sz="24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nl-NL" altLang="nl-NL" sz="24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at</a:t>
                </a:r>
                <a:r>
                  <a:rPr kumimoji="1" lang="en-US" altLang="nl-NL" sz="24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 →</a:t>
                </a:r>
                <a:endParaRPr kumimoji="1" lang="nl-NL" altLang="nl-NL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3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8970" y="4391590"/>
                <a:ext cx="3168352" cy="497637"/>
              </a:xfrm>
              <a:prstGeom prst="rect">
                <a:avLst/>
              </a:prstGeom>
              <a:blipFill rotWithShape="1">
                <a:blip r:embed="rId2"/>
                <a:stretch>
                  <a:fillRect l="-3083" t="-9756" b="-19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-38970" y="5011611"/>
                <a:ext cx="3677574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x</a:t>
                </a:r>
                <a:r>
                  <a:rPr kumimoji="1" lang="en-US" altLang="nl-NL" sz="2400" baseline="-25000" dirty="0" smtClean="0">
                    <a:solidFill>
                      <a:schemeClr val="bg2"/>
                    </a:solidFill>
                  </a:rPr>
                  <a:t>5,0</a:t>
                </a:r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 = 15.5,0+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nl-NL" sz="24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nl-NL" sz="240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nl-NL" altLang="nl-NL" sz="24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nl-NL" altLang="nl-NL" sz="24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2,0.5,0</a:t>
                </a:r>
                <a:r>
                  <a:rPr kumimoji="1" lang="en-US" altLang="nl-NL" sz="24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kumimoji="1" lang="en-US" altLang="nl-NL" sz="2400" dirty="0" smtClean="0">
                    <a:solidFill>
                      <a:schemeClr val="bg2"/>
                    </a:solidFill>
                  </a:rPr>
                  <a:t> =</a:t>
                </a:r>
                <a:endParaRPr kumimoji="1" lang="nl-NL" altLang="nl-NL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8970" y="5011611"/>
                <a:ext cx="3677574" cy="497637"/>
              </a:xfrm>
              <a:prstGeom prst="rect">
                <a:avLst/>
              </a:prstGeom>
              <a:blipFill rotWithShape="1">
                <a:blip r:embed="rId3"/>
                <a:stretch>
                  <a:fillRect l="-2653" t="-9756" b="-19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451403" y="4997410"/>
            <a:ext cx="4504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schemeClr val="bg2"/>
                </a:solidFill>
              </a:rPr>
              <a:t>75</a:t>
            </a:r>
            <a:r>
              <a:rPr kumimoji="1" lang="nl-NL" altLang="nl-NL" sz="2400" dirty="0" smtClean="0">
                <a:solidFill>
                  <a:schemeClr val="bg2"/>
                </a:solidFill>
              </a:rPr>
              <a:t>+ 25 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= 100 m = 1,0.10</a:t>
            </a:r>
            <a:r>
              <a:rPr kumimoji="1" lang="en-US" altLang="nl-NL" sz="2400" baseline="30000" dirty="0" smtClean="0">
                <a:solidFill>
                  <a:schemeClr val="bg2"/>
                </a:solidFill>
              </a:rPr>
              <a:t>2</a:t>
            </a:r>
            <a:r>
              <a:rPr kumimoji="1" lang="en-US" altLang="nl-NL" sz="2400" dirty="0" smtClean="0">
                <a:solidFill>
                  <a:schemeClr val="bg2"/>
                </a:solidFill>
              </a:rPr>
              <a:t> m/s</a:t>
            </a:r>
            <a:endParaRPr kumimoji="1" lang="nl-NL" altLang="nl-NL" sz="2400" dirty="0">
              <a:solidFill>
                <a:schemeClr val="bg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-108519" y="476672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nl-NL" sz="3200" kern="0" dirty="0">
                <a:solidFill>
                  <a:prstClr val="black"/>
                </a:solidFill>
              </a:rPr>
              <a:t>Deze stof is vervallen voor havo en vwo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utoUpdateAnimBg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0" y="369875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5</a:t>
            </a:r>
            <a:r>
              <a:rPr lang="en-US" altLang="nl-NL" sz="2800" dirty="0">
                <a:solidFill>
                  <a:schemeClr val="bg2"/>
                </a:solidFill>
                <a:latin typeface="+mn-lt"/>
              </a:rPr>
              <a:t>. 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Met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camera (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videometen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).</a:t>
            </a:r>
          </a:p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 (</a:t>
            </a:r>
            <a:r>
              <a:rPr lang="en-US" altLang="nl-NL" sz="2800" dirty="0">
                <a:solidFill>
                  <a:schemeClr val="bg2"/>
                </a:solidFill>
                <a:latin typeface="+mn-lt"/>
              </a:rPr>
              <a:t>I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n </a:t>
            </a:r>
            <a:r>
              <a:rPr lang="en-US" altLang="nl-NL" sz="2800" dirty="0">
                <a:solidFill>
                  <a:schemeClr val="bg2"/>
                </a:solidFill>
                <a:latin typeface="+mn-lt"/>
              </a:rPr>
              <a:t>het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filmpje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staan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afspelen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)</a:t>
            </a:r>
            <a:endParaRPr lang="nl-NL" altLang="nl-NL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0" y="782041"/>
            <a:ext cx="914400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i="1" dirty="0" err="1" smtClean="0">
                <a:solidFill>
                  <a:schemeClr val="bg2"/>
                </a:solidFill>
                <a:latin typeface="+mn-lt"/>
              </a:rPr>
              <a:t>Afstand</a:t>
            </a:r>
            <a:r>
              <a:rPr lang="en-US" altLang="nl-NL" sz="28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+mn-lt"/>
              </a:rPr>
              <a:t>en</a:t>
            </a:r>
            <a:r>
              <a:rPr lang="en-US" altLang="nl-NL" sz="28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+mn-lt"/>
              </a:rPr>
              <a:t>tijd</a:t>
            </a:r>
            <a:r>
              <a:rPr lang="en-US" altLang="nl-NL" sz="2800" i="1" dirty="0" smtClean="0">
                <a:solidFill>
                  <a:schemeClr val="bg2"/>
                </a:solidFill>
                <a:latin typeface="+mn-lt"/>
              </a:rPr>
              <a:t> kun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+mn-lt"/>
              </a:rPr>
              <a:t>meten</a:t>
            </a:r>
            <a:r>
              <a:rPr lang="en-US" altLang="nl-NL" sz="2800" i="1" dirty="0" smtClean="0">
                <a:solidFill>
                  <a:schemeClr val="bg2"/>
                </a:solidFill>
                <a:latin typeface="+mn-lt"/>
              </a:rPr>
              <a:t> met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+mn-lt"/>
              </a:rPr>
              <a:t>behulp</a:t>
            </a:r>
            <a:r>
              <a:rPr lang="en-US" altLang="nl-NL" sz="2800" i="1" dirty="0" smtClean="0">
                <a:solidFill>
                  <a:schemeClr val="bg2"/>
                </a:solidFill>
                <a:latin typeface="+mn-lt"/>
              </a:rPr>
              <a:t> van:</a:t>
            </a:r>
            <a:endParaRPr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0" y="1319942"/>
            <a:ext cx="914400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1.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meetlint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klok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(stopwatch).</a:t>
            </a:r>
            <a:endParaRPr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0" y="1857843"/>
            <a:ext cx="914400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2.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stroboscopische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foto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meetlat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.</a:t>
            </a:r>
            <a:endParaRPr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0" y="2395744"/>
            <a:ext cx="358140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3.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tijdtikker</a:t>
            </a:r>
            <a:endParaRPr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0" y="293364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4.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computer,</a:t>
            </a:r>
          </a:p>
          <a:p>
            <a:pPr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 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+mn-lt"/>
              </a:rPr>
              <a:t>afstandsensor</a:t>
            </a:r>
            <a:r>
              <a:rPr lang="en-US" altLang="nl-NL" sz="2800" dirty="0" smtClean="0">
                <a:solidFill>
                  <a:schemeClr val="bg2"/>
                </a:solidFill>
                <a:latin typeface="+mn-lt"/>
              </a:rPr>
              <a:t>.</a:t>
            </a:r>
            <a:endParaRPr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20" y="2898000"/>
            <a:ext cx="2628780" cy="3960000"/>
          </a:xfrm>
          <a:prstGeom prst="rect">
            <a:avLst/>
          </a:prstGeom>
        </p:spPr>
      </p:pic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32426"/>
          </a:xfrm>
        </p:spPr>
        <p:txBody>
          <a:bodyPr anchor="t" anchorCtr="0">
            <a:spAutoFit/>
          </a:bodyPr>
          <a:lstStyle/>
          <a:p>
            <a:pP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+mn-lt"/>
              </a:rPr>
              <a:t>Onderzoek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+mn-lt"/>
              </a:rPr>
              <a:t> van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+mn-lt"/>
              </a:rPr>
              <a:t>bewegingen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+mn-lt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00" y="2898000"/>
            <a:ext cx="2640000" cy="3960000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4399765" y="2951595"/>
            <a:ext cx="4744235" cy="3906405"/>
            <a:chOff x="4283260" y="716082"/>
            <a:chExt cx="4744235" cy="3906405"/>
          </a:xfrm>
        </p:grpSpPr>
        <p:grpSp>
          <p:nvGrpSpPr>
            <p:cNvPr id="24" name="Groep 23"/>
            <p:cNvGrpSpPr/>
            <p:nvPr/>
          </p:nvGrpSpPr>
          <p:grpSpPr>
            <a:xfrm>
              <a:off x="4283260" y="716082"/>
              <a:ext cx="4744235" cy="3906405"/>
              <a:chOff x="953225" y="706364"/>
              <a:chExt cx="4744235" cy="4062061"/>
            </a:xfrm>
          </p:grpSpPr>
          <p:grpSp>
            <p:nvGrpSpPr>
              <p:cNvPr id="15" name="Groep 14"/>
              <p:cNvGrpSpPr/>
              <p:nvPr/>
            </p:nvGrpSpPr>
            <p:grpSpPr>
              <a:xfrm>
                <a:off x="953225" y="706364"/>
                <a:ext cx="4744235" cy="4062061"/>
                <a:chOff x="953225" y="706364"/>
                <a:chExt cx="4744235" cy="4062061"/>
              </a:xfrm>
            </p:grpSpPr>
            <p:grpSp>
              <p:nvGrpSpPr>
                <p:cNvPr id="13" name="Groep 12"/>
                <p:cNvGrpSpPr>
                  <a:grpSpLocks noChangeAspect="1"/>
                </p:cNvGrpSpPr>
                <p:nvPr/>
              </p:nvGrpSpPr>
              <p:grpSpPr>
                <a:xfrm>
                  <a:off x="2060499" y="706364"/>
                  <a:ext cx="3636961" cy="4062061"/>
                  <a:chOff x="5299029" y="-630727"/>
                  <a:chExt cx="4794342" cy="5354720"/>
                </a:xfrm>
              </p:grpSpPr>
              <p:pic>
                <p:nvPicPr>
                  <p:cNvPr id="11" name="Afbeelding 10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99029" y="-630727"/>
                    <a:ext cx="4794342" cy="5354720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sp>
                <p:nvSpPr>
                  <p:cNvPr id="12" name="Rechthoek 11"/>
                  <p:cNvSpPr/>
                  <p:nvPr/>
                </p:nvSpPr>
                <p:spPr bwMode="auto">
                  <a:xfrm>
                    <a:off x="5312677" y="1813450"/>
                    <a:ext cx="1816835" cy="2897460"/>
                  </a:xfrm>
                  <a:prstGeom prst="rect">
                    <a:avLst/>
                  </a:prstGeom>
                  <a:solidFill>
                    <a:schemeClr val="tx1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Tx/>
                      <a:buChar char="•"/>
                    </a:pPr>
                    <a:endParaRPr kumimoji="1" lang="nl-NL" sz="2800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69" name="Tekstvak 68"/>
                <p:cNvSpPr txBox="1"/>
                <p:nvPr/>
              </p:nvSpPr>
              <p:spPr>
                <a:xfrm>
                  <a:off x="953225" y="3500716"/>
                  <a:ext cx="2490583" cy="105613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kumimoji="1" lang="nl-NL" sz="2000" dirty="0">
                      <a:solidFill>
                        <a:schemeClr val="bg2"/>
                      </a:solidFill>
                      <a:cs typeface="Times New Roman" panose="02020603050405020304" pitchFamily="18" charset="0"/>
                    </a:rPr>
                    <a:t>Afstand-sensor meet d</a:t>
                  </a:r>
                  <a:r>
                    <a:rPr kumimoji="1" lang="en-US" sz="2000" dirty="0">
                      <a:solidFill>
                        <a:schemeClr val="bg2"/>
                      </a:solidFill>
                      <a:cs typeface="Times New Roman" panose="02020603050405020304" pitchFamily="18" charset="0"/>
                    </a:rPr>
                    <a:t>e </a:t>
                  </a:r>
                  <a:r>
                    <a:rPr kumimoji="1" lang="en-US" sz="2000" dirty="0" err="1">
                      <a:solidFill>
                        <a:schemeClr val="bg2"/>
                      </a:solidFill>
                      <a:cs typeface="Times New Roman" panose="02020603050405020304" pitchFamily="18" charset="0"/>
                    </a:rPr>
                    <a:t>afstand</a:t>
                  </a:r>
                  <a:r>
                    <a:rPr kumimoji="1" lang="en-US" sz="2000" dirty="0">
                      <a:solidFill>
                        <a:schemeClr val="bg2"/>
                      </a:solidFill>
                      <a:cs typeface="Times New Roman" panose="02020603050405020304" pitchFamily="18" charset="0"/>
                    </a:rPr>
                    <a:t> van </a:t>
                  </a:r>
                  <a:r>
                    <a:rPr kumimoji="1" lang="en-US" sz="2000" dirty="0" err="1">
                      <a:solidFill>
                        <a:schemeClr val="bg2"/>
                      </a:solidFill>
                      <a:cs typeface="Times New Roman" panose="02020603050405020304" pitchFamily="18" charset="0"/>
                    </a:rPr>
                    <a:t>meisje</a:t>
                  </a:r>
                  <a:r>
                    <a:rPr kumimoji="1" lang="en-US" sz="2000" dirty="0">
                      <a:solidFill>
                        <a:schemeClr val="bg2"/>
                      </a:solidFill>
                      <a:cs typeface="Times New Roman" panose="02020603050405020304" pitchFamily="18" charset="0"/>
                    </a:rPr>
                    <a:t> tot sensor</a:t>
                  </a:r>
                  <a:endParaRPr kumimoji="1" lang="nl-NL" sz="2000" dirty="0">
                    <a:solidFill>
                      <a:schemeClr val="bg2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Tekstvak 15"/>
              <p:cNvSpPr txBox="1"/>
              <p:nvPr/>
            </p:nvSpPr>
            <p:spPr>
              <a:xfrm>
                <a:off x="1757120" y="2591693"/>
                <a:ext cx="1709682" cy="8001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sz="2000" dirty="0" err="1" smtClean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Afstand-tijd</a:t>
                </a:r>
                <a:endParaRPr kumimoji="1" lang="en-US" sz="2000" dirty="0" smtClean="0">
                  <a:solidFill>
                    <a:schemeClr val="bg2"/>
                  </a:solidFill>
                  <a:cs typeface="Times New Roman" panose="02020603050405020304" pitchFamily="18" charset="0"/>
                </a:endParaRPr>
              </a:p>
              <a:p>
                <a:pPr algn="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sz="2000" dirty="0" smtClean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   </a:t>
                </a:r>
                <a:r>
                  <a:rPr kumimoji="1" lang="en-US" sz="2000" dirty="0" err="1" smtClean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grafiek</a:t>
                </a:r>
                <a:endParaRPr kumimoji="1" lang="nl-NL" sz="2000" dirty="0">
                  <a:solidFill>
                    <a:schemeClr val="bg2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Rechte verbindingslijn met pijl 17"/>
              <p:cNvCxnSpPr/>
              <p:nvPr/>
            </p:nvCxnSpPr>
            <p:spPr bwMode="auto">
              <a:xfrm flipV="1">
                <a:off x="2709481" y="1988840"/>
                <a:ext cx="274194" cy="6581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Rechte verbindingslijn met pijl 75"/>
              <p:cNvCxnSpPr/>
              <p:nvPr/>
            </p:nvCxnSpPr>
            <p:spPr bwMode="auto">
              <a:xfrm flipV="1">
                <a:off x="3232233" y="3942910"/>
                <a:ext cx="487738" cy="8540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" name="Rechte verbindingslijn met pijl 2"/>
            <p:cNvCxnSpPr/>
            <p:nvPr/>
          </p:nvCxnSpPr>
          <p:spPr bwMode="auto">
            <a:xfrm>
              <a:off x="6678146" y="3674475"/>
              <a:ext cx="371860" cy="1541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Rechte verbindingslijn met pijl 69"/>
            <p:cNvCxnSpPr/>
            <p:nvPr/>
          </p:nvCxnSpPr>
          <p:spPr bwMode="auto">
            <a:xfrm flipV="1">
              <a:off x="6057165" y="2224590"/>
              <a:ext cx="119448" cy="37520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Vallende golfbal b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4000" y="2894320"/>
            <a:ext cx="2640000" cy="3960000"/>
          </a:xfrm>
          <a:prstGeom prst="rect">
            <a:avLst/>
          </a:prstGeom>
        </p:spPr>
      </p:pic>
      <p:sp>
        <p:nvSpPr>
          <p:cNvPr id="47" name="Actieknop: Verder of Volgende 4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grpSp>
        <p:nvGrpSpPr>
          <p:cNvPr id="392256" name="Group 64"/>
          <p:cNvGrpSpPr>
            <a:grpSpLocks/>
          </p:cNvGrpSpPr>
          <p:nvPr/>
        </p:nvGrpSpPr>
        <p:grpSpPr bwMode="auto">
          <a:xfrm>
            <a:off x="2843808" y="2618910"/>
            <a:ext cx="6174002" cy="450998"/>
            <a:chOff x="1872" y="2688"/>
            <a:chExt cx="3744" cy="336"/>
          </a:xfrm>
        </p:grpSpPr>
        <p:sp>
          <p:nvSpPr>
            <p:cNvPr id="5140" name="Rectangle 53"/>
            <p:cNvSpPr>
              <a:spLocks noChangeArrowheads="1"/>
            </p:cNvSpPr>
            <p:nvPr/>
          </p:nvSpPr>
          <p:spPr bwMode="auto">
            <a:xfrm>
              <a:off x="1872" y="2688"/>
              <a:ext cx="3744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1" name="Oval 54"/>
            <p:cNvSpPr>
              <a:spLocks noChangeAspect="1" noChangeArrowheads="1"/>
            </p:cNvSpPr>
            <p:nvPr/>
          </p:nvSpPr>
          <p:spPr bwMode="auto">
            <a:xfrm>
              <a:off x="2064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2" name="Oval 57"/>
            <p:cNvSpPr>
              <a:spLocks noChangeAspect="1" noChangeArrowheads="1"/>
            </p:cNvSpPr>
            <p:nvPr/>
          </p:nvSpPr>
          <p:spPr bwMode="auto">
            <a:xfrm>
              <a:off x="2160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3" name="Oval 58"/>
            <p:cNvSpPr>
              <a:spLocks noChangeAspect="1" noChangeArrowheads="1"/>
            </p:cNvSpPr>
            <p:nvPr/>
          </p:nvSpPr>
          <p:spPr bwMode="auto">
            <a:xfrm>
              <a:off x="2304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4" name="Oval 59"/>
            <p:cNvSpPr>
              <a:spLocks noChangeAspect="1" noChangeArrowheads="1"/>
            </p:cNvSpPr>
            <p:nvPr/>
          </p:nvSpPr>
          <p:spPr bwMode="auto">
            <a:xfrm>
              <a:off x="2592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5" name="Oval 60"/>
            <p:cNvSpPr>
              <a:spLocks noChangeAspect="1" noChangeArrowheads="1"/>
            </p:cNvSpPr>
            <p:nvPr/>
          </p:nvSpPr>
          <p:spPr bwMode="auto">
            <a:xfrm>
              <a:off x="2976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6" name="Oval 61"/>
            <p:cNvSpPr>
              <a:spLocks noChangeAspect="1" noChangeArrowheads="1"/>
            </p:cNvSpPr>
            <p:nvPr/>
          </p:nvSpPr>
          <p:spPr bwMode="auto">
            <a:xfrm>
              <a:off x="3600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7" name="Oval 62"/>
            <p:cNvSpPr>
              <a:spLocks noChangeAspect="1" noChangeArrowheads="1"/>
            </p:cNvSpPr>
            <p:nvPr/>
          </p:nvSpPr>
          <p:spPr bwMode="auto">
            <a:xfrm>
              <a:off x="4416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148" name="Oval 63"/>
            <p:cNvSpPr>
              <a:spLocks noChangeAspect="1" noChangeArrowheads="1"/>
            </p:cNvSpPr>
            <p:nvPr/>
          </p:nvSpPr>
          <p:spPr bwMode="auto">
            <a:xfrm>
              <a:off x="5520" y="2835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60000"/>
                </a:spcBef>
                <a:buClr>
                  <a:schemeClr val="tx1"/>
                </a:buClr>
                <a:defRPr kumimoji="1" sz="3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algn="l">
                <a:spcBef>
                  <a:spcPct val="40000"/>
                </a:spcBef>
                <a:buClr>
                  <a:schemeClr val="tx1"/>
                </a:buClr>
                <a:buChar char="–"/>
                <a:defRPr kumimoji="1"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algn="l">
                <a:lnSpc>
                  <a:spcPct val="95000"/>
                </a:lnSpc>
                <a:spcBef>
                  <a:spcPct val="35000"/>
                </a:spcBef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algn="l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algn="l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nl-NL" altLang="nl-NL" sz="2800">
                <a:solidFill>
                  <a:schemeClr val="bg2"/>
                </a:solidFill>
                <a:latin typeface="+mn-lt"/>
              </a:endParaRP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5688000" y="2368488"/>
            <a:ext cx="3456000" cy="4355464"/>
            <a:chOff x="5624763" y="2462014"/>
            <a:chExt cx="3456000" cy="43554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63" y="2462014"/>
              <a:ext cx="3456000" cy="4030256"/>
            </a:xfrm>
            <a:prstGeom prst="rect">
              <a:avLst/>
            </a:prstGeom>
          </p:spPr>
        </p:pic>
        <p:sp>
          <p:nvSpPr>
            <p:cNvPr id="62" name="Tekstvak 61"/>
            <p:cNvSpPr txBox="1"/>
            <p:nvPr/>
          </p:nvSpPr>
          <p:spPr>
            <a:xfrm>
              <a:off x="6149721" y="5229287"/>
              <a:ext cx="1483624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kumimoji="1" lang="nl-NL" sz="2400" dirty="0">
                  <a:solidFill>
                    <a:schemeClr val="bg2"/>
                  </a:solidFill>
                  <a:cs typeface="Times New Roman" panose="02020603050405020304" pitchFamily="18" charset="0"/>
                </a:rPr>
                <a:t>Trillende pen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6237432" y="5986481"/>
              <a:ext cx="1405826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kumimoji="1" lang="nl-NL" sz="2400" dirty="0" err="1">
                  <a:solidFill>
                    <a:schemeClr val="bg2"/>
                  </a:solidFill>
                  <a:cs typeface="Times New Roman" panose="02020603050405020304" pitchFamily="18" charset="0"/>
                </a:rPr>
                <a:t>Carbon-papier</a:t>
              </a:r>
              <a:endParaRPr kumimoji="1" lang="nl-NL" sz="2400" dirty="0">
                <a:solidFill>
                  <a:schemeClr val="bg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1" name="Tekstvak 60"/>
            <p:cNvSpPr txBox="1"/>
            <p:nvPr/>
          </p:nvSpPr>
          <p:spPr>
            <a:xfrm>
              <a:off x="7115889" y="3185037"/>
              <a:ext cx="894874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kumimoji="1" lang="nl-NL" sz="2400" dirty="0">
                  <a:solidFill>
                    <a:schemeClr val="bg2"/>
                  </a:solidFill>
                  <a:cs typeface="Times New Roman" panose="02020603050405020304" pitchFamily="18" charset="0"/>
                </a:rPr>
                <a:t>tape</a:t>
              </a:r>
            </a:p>
          </p:txBody>
        </p:sp>
        <p:cxnSp>
          <p:nvCxnSpPr>
            <p:cNvPr id="5153" name="Rechte verbindingslijn met pijl 5152"/>
            <p:cNvCxnSpPr/>
            <p:nvPr/>
          </p:nvCxnSpPr>
          <p:spPr bwMode="auto">
            <a:xfrm flipV="1">
              <a:off x="7500262" y="4178134"/>
              <a:ext cx="531678" cy="92272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Rechte verbindingslijn met pijl 50"/>
            <p:cNvCxnSpPr/>
            <p:nvPr/>
          </p:nvCxnSpPr>
          <p:spPr bwMode="auto">
            <a:xfrm flipV="1">
              <a:off x="7633345" y="4621450"/>
              <a:ext cx="755079" cy="1337205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54" name="Groep 5153"/>
          <p:cNvGrpSpPr/>
          <p:nvPr/>
        </p:nvGrpSpPr>
        <p:grpSpPr>
          <a:xfrm>
            <a:off x="480477" y="4005296"/>
            <a:ext cx="8696267" cy="2880000"/>
            <a:chOff x="136667" y="3006001"/>
            <a:chExt cx="8696267" cy="2880000"/>
          </a:xfrm>
        </p:grpSpPr>
        <p:grpSp>
          <p:nvGrpSpPr>
            <p:cNvPr id="25" name="Groep 24"/>
            <p:cNvGrpSpPr/>
            <p:nvPr/>
          </p:nvGrpSpPr>
          <p:grpSpPr>
            <a:xfrm>
              <a:off x="136667" y="3006001"/>
              <a:ext cx="8696267" cy="2880000"/>
              <a:chOff x="2483768" y="2625697"/>
              <a:chExt cx="8696267" cy="2880000"/>
            </a:xfrm>
          </p:grpSpPr>
          <p:pic>
            <p:nvPicPr>
              <p:cNvPr id="21" name="Afbeelding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2625697"/>
                <a:ext cx="6358959" cy="2880000"/>
              </a:xfrm>
              <a:prstGeom prst="rect">
                <a:avLst/>
              </a:prstGeom>
            </p:spPr>
          </p:pic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4555" y="2625697"/>
                <a:ext cx="2375480" cy="2880000"/>
              </a:xfrm>
              <a:prstGeom prst="rect">
                <a:avLst/>
              </a:prstGeom>
            </p:spPr>
          </p:pic>
        </p:grpSp>
        <p:sp>
          <p:nvSpPr>
            <p:cNvPr id="31" name="Rechthoek 30"/>
            <p:cNvSpPr/>
            <p:nvPr/>
          </p:nvSpPr>
          <p:spPr bwMode="auto">
            <a:xfrm>
              <a:off x="6962754" y="4877525"/>
              <a:ext cx="1353662" cy="690095"/>
            </a:xfrm>
            <a:prstGeom prst="rect">
              <a:avLst/>
            </a:prstGeom>
            <a:noFill/>
            <a:ln w="63500" cap="flat" cmpd="sng" algn="ctr">
              <a:solidFill>
                <a:schemeClr val="bg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7" name="Kader 16"/>
          <p:cNvSpPr/>
          <p:nvPr/>
        </p:nvSpPr>
        <p:spPr bwMode="auto">
          <a:xfrm>
            <a:off x="7341192" y="5928007"/>
            <a:ext cx="1296000" cy="612000"/>
          </a:xfrm>
          <a:prstGeom prst="frame">
            <a:avLst>
              <a:gd name="adj1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11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92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2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64" grpId="0" autoUpdateAnimBg="0"/>
      <p:bldP spid="392195" grpId="0" autoUpdateAnimBg="0"/>
      <p:bldP spid="392196" grpId="0" autoUpdateAnimBg="0"/>
      <p:bldP spid="392197" grpId="0" autoUpdateAnimBg="0"/>
      <p:bldP spid="392198" grpId="0" autoUpdateAnimBg="0"/>
      <p:bldP spid="392199" grpId="0" autoUpdateAnimBg="0"/>
      <p:bldP spid="392194" grpId="0" autoUpdateAnimBg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22075" y="22767"/>
            <a:ext cx="8532440" cy="458587"/>
          </a:xfrm>
        </p:spPr>
        <p:txBody>
          <a:bodyPr wrap="square" anchor="t" anchorCtr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effectLst/>
              </a:rPr>
              <a:t>Eenparig versnelde beweging 4/7: de vrije val</a:t>
            </a:r>
            <a:endParaRPr lang="nl-NL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22075" y="677068"/>
            <a:ext cx="91195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vrije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val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is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eenparig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versnelde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beweging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zonder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(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lucht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)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weerstand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22075" y="1826889"/>
            <a:ext cx="91195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Dit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vindt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alleen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plaats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in vacuum,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bijvoorbeeld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in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luchtledige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ruimte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of op de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maan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22075" y="2976710"/>
            <a:ext cx="9119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Deze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valversnelling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(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gravitatieversnelling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)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noemen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we g.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22075" y="3695644"/>
            <a:ext cx="9119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rgbClr val="FF0000"/>
                </a:solidFill>
              </a:rPr>
              <a:t>g = 9,81 m/s</a:t>
            </a:r>
            <a:r>
              <a:rPr kumimoji="1" lang="en-US" altLang="nl-NL" sz="2800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nl-NL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nl-NL" sz="2400" dirty="0" smtClean="0">
                <a:solidFill>
                  <a:srgbClr val="FF0000"/>
                </a:solidFill>
              </a:rPr>
              <a:t>(</a:t>
            </a:r>
            <a:r>
              <a:rPr kumimoji="1" lang="en-US" altLang="nl-NL" sz="2400" dirty="0" err="1" smtClean="0">
                <a:solidFill>
                  <a:srgbClr val="FF0000"/>
                </a:solidFill>
              </a:rPr>
              <a:t>gemiddeld</a:t>
            </a:r>
            <a:r>
              <a:rPr kumimoji="1" lang="en-US" altLang="nl-NL" sz="2400" dirty="0" smtClean="0">
                <a:solidFill>
                  <a:srgbClr val="FF0000"/>
                </a:solidFill>
              </a:rPr>
              <a:t> in Nederland)        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BINAS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Tabel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7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-14040" y="4414578"/>
            <a:ext cx="9119525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5250" defTabSz="173038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Youtube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vogelveren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m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testlokatie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NASA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nabij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Cleveland in Ohio.                 </a:t>
            </a:r>
            <a:r>
              <a:rPr kumimoji="1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kumimoji="1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 </a:t>
            </a:r>
            <a:r>
              <a:rPr kumimoji="1"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kumimoji="1"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1"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kumimoji="1"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daarna</a:t>
            </a:r>
            <a:r>
              <a:rPr kumimoji="1"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1"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vacuüm</a:t>
            </a:r>
            <a:r>
              <a:rPr kumimoji="1"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5250" defTabSz="173038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kumimoji="1"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utoUpdateAnimBg="0"/>
      <p:bldP spid="8" grpId="0" autoUpdateAnimBg="0"/>
      <p:bldP spid="9" grpId="0" autoUpdateAnimBg="0"/>
      <p:bldP spid="10" grpId="0" autoUpdateAnimBg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92870" y="22767"/>
            <a:ext cx="9166075" cy="432426"/>
          </a:xfrm>
        </p:spPr>
        <p:txBody>
          <a:bodyPr wrap="square" anchor="t" anchorCtr="0">
            <a:spAutoFit/>
          </a:bodyPr>
          <a:lstStyle/>
          <a:p>
            <a:pPr indent="95250"/>
            <a:r>
              <a:rPr lang="nl-NL" sz="2600" dirty="0" smtClean="0">
                <a:solidFill>
                  <a:srgbClr val="FF0000"/>
                </a:solidFill>
                <a:effectLst/>
              </a:rPr>
              <a:t>Eenparig versnelde beweging 5/7: de vrije val, voorbeeld.</a:t>
            </a:r>
            <a:endParaRPr lang="nl-NL" sz="26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92870" y="491712"/>
            <a:ext cx="9119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9525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voorwerp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valt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zonder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wrijving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van 15 m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hoogte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92870" y="6161906"/>
            <a:ext cx="2519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9525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v</a:t>
            </a:r>
            <a:r>
              <a:rPr kumimoji="1" lang="en-US" altLang="nl-NL" sz="2800" baseline="-25000" dirty="0" err="1" smtClean="0">
                <a:solidFill>
                  <a:schemeClr val="bg2"/>
                </a:solidFill>
              </a:rPr>
              <a:t>t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= v</a:t>
            </a:r>
            <a:r>
              <a:rPr kumimoji="1" lang="en-US" altLang="nl-NL" sz="2800" baseline="-25000" dirty="0" smtClean="0">
                <a:solidFill>
                  <a:schemeClr val="bg2"/>
                </a:solidFill>
              </a:rPr>
              <a:t>0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+ at →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-92870" y="1915930"/>
            <a:ext cx="1378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9525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Geg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.: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-92870" y="2602257"/>
            <a:ext cx="1439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9525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Gevr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.: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003132" y="1915930"/>
            <a:ext cx="6969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</a:rPr>
              <a:t>v</a:t>
            </a:r>
            <a:r>
              <a:rPr kumimoji="1" lang="en-US" altLang="nl-NL" sz="2800" baseline="-25000" dirty="0" smtClean="0">
                <a:solidFill>
                  <a:schemeClr val="bg2"/>
                </a:solidFill>
              </a:rPr>
              <a:t>0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= 0 m/s, </a:t>
            </a:r>
            <a:r>
              <a:rPr kumimoji="1" lang="en-US" altLang="nl-NL" sz="2800" dirty="0" err="1" smtClean="0">
                <a:solidFill>
                  <a:schemeClr val="bg2"/>
                </a:solidFill>
              </a:rPr>
              <a:t>x</a:t>
            </a:r>
            <a:r>
              <a:rPr kumimoji="1" lang="en-US" altLang="nl-NL" sz="2800" baseline="-25000" dirty="0" err="1" smtClean="0">
                <a:solidFill>
                  <a:schemeClr val="bg2"/>
                </a:solidFill>
              </a:rPr>
              <a:t>t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= 15 m, a of g = 9,81 m/s</a:t>
            </a:r>
            <a:r>
              <a:rPr kumimoji="1" lang="en-US" altLang="nl-NL" sz="2800" baseline="30000" dirty="0" smtClean="0">
                <a:solidFill>
                  <a:schemeClr val="bg2"/>
                </a:solidFill>
              </a:rPr>
              <a:t>2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1003132" y="3304155"/>
                <a:ext cx="3368923" cy="565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x</a:t>
                </a:r>
                <a:r>
                  <a:rPr kumimoji="1" lang="en-US" altLang="nl-NL" sz="2800" baseline="-25000" dirty="0" err="1" smtClean="0">
                    <a:solidFill>
                      <a:schemeClr val="bg2"/>
                    </a:solidFill>
                  </a:rPr>
                  <a:t>t</a:t>
                </a: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 = x</a:t>
                </a:r>
                <a:r>
                  <a:rPr kumimoji="1" lang="en-US" altLang="nl-NL" sz="2800" baseline="-25000" dirty="0" smtClean="0">
                    <a:solidFill>
                      <a:schemeClr val="bg2"/>
                    </a:solidFill>
                  </a:rPr>
                  <a:t>0</a:t>
                </a: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 + v</a:t>
                </a:r>
                <a:r>
                  <a:rPr kumimoji="1" lang="en-US" altLang="nl-NL" sz="2800" baseline="-25000" dirty="0" smtClean="0">
                    <a:solidFill>
                      <a:schemeClr val="bg2"/>
                    </a:solidFill>
                  </a:rPr>
                  <a:t>0</a:t>
                </a: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t+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nl-NL" sz="2800" i="1" dirty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nl-NL" sz="280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nl-NL" altLang="nl-NL" sz="2800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nl-NL" altLang="nl-NL" sz="2800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at</a:t>
                </a:r>
                <a:r>
                  <a:rPr kumimoji="1" lang="en-US" altLang="nl-NL" sz="28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 →</a:t>
                </a:r>
                <a:endParaRPr kumimoji="1" lang="nl-NL" altLang="nl-NL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132" y="3304155"/>
                <a:ext cx="3368923" cy="565091"/>
              </a:xfrm>
              <a:prstGeom prst="rect">
                <a:avLst/>
              </a:prstGeom>
              <a:blipFill rotWithShape="1">
                <a:blip r:embed="rId2"/>
                <a:stretch>
                  <a:fillRect l="-3804" t="-11828" b="-204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003132" y="2602257"/>
            <a:ext cx="1397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nl-NL" altLang="nl-NL" sz="2800" dirty="0" smtClean="0">
                <a:solidFill>
                  <a:schemeClr val="bg2"/>
                </a:solidFill>
              </a:rPr>
              <a:t>t en </a:t>
            </a:r>
            <a:r>
              <a:rPr kumimoji="1" lang="nl-NL" altLang="nl-NL" sz="2800" dirty="0" err="1" smtClean="0">
                <a:solidFill>
                  <a:schemeClr val="bg2"/>
                </a:solidFill>
              </a:rPr>
              <a:t>v</a:t>
            </a:r>
            <a:r>
              <a:rPr kumimoji="1" lang="nl-NL" altLang="nl-NL" sz="2800" baseline="-25000" dirty="0" err="1" smtClean="0">
                <a:solidFill>
                  <a:schemeClr val="bg2"/>
                </a:solidFill>
              </a:rPr>
              <a:t>t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92870" y="3311419"/>
            <a:ext cx="1439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9525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err="1" smtClean="0">
                <a:solidFill>
                  <a:schemeClr val="bg2"/>
                </a:solidFill>
              </a:rPr>
              <a:t>Opl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.: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1003132" y="3914765"/>
                <a:ext cx="3960440" cy="565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15 = 0 + 0.t+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nl-NL" sz="2800" i="1" dirty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nl-NL" sz="280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nl-NL" altLang="nl-NL" sz="2800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nl-NL" altLang="nl-NL" sz="2800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9,81t</a:t>
                </a:r>
                <a:r>
                  <a:rPr kumimoji="1" lang="en-US" altLang="nl-NL" sz="28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kumimoji="1" lang="en-US" altLang="nl-NL" sz="2800" dirty="0" smtClean="0">
                    <a:solidFill>
                      <a:schemeClr val="bg2"/>
                    </a:solidFill>
                  </a:rPr>
                  <a:t> →</a:t>
                </a:r>
                <a:endParaRPr kumimoji="1" lang="nl-NL" altLang="nl-NL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132" y="3914765"/>
                <a:ext cx="3960440" cy="565091"/>
              </a:xfrm>
              <a:prstGeom prst="rect">
                <a:avLst/>
              </a:prstGeom>
              <a:blipFill rotWithShape="1">
                <a:blip r:embed="rId3"/>
                <a:stretch>
                  <a:fillRect l="-3236" t="-11828" b="-204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003132" y="4525375"/>
            <a:ext cx="2993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</a:rPr>
              <a:t>15 = 4,905t</a:t>
            </a:r>
            <a:r>
              <a:rPr kumimoji="1" lang="en-US" altLang="nl-NL" sz="2800" baseline="30000" dirty="0" smtClean="0">
                <a:solidFill>
                  <a:schemeClr val="bg2"/>
                </a:solidFill>
              </a:rPr>
              <a:t>2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→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003132" y="5048595"/>
            <a:ext cx="2304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</a:rPr>
              <a:t>t</a:t>
            </a:r>
            <a:r>
              <a:rPr kumimoji="1" lang="en-US" altLang="nl-NL" sz="2800" baseline="30000" dirty="0" smtClean="0">
                <a:solidFill>
                  <a:schemeClr val="bg2"/>
                </a:solidFill>
              </a:rPr>
              <a:t>2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= 1,523 →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003132" y="5617334"/>
            <a:ext cx="3183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</a:rPr>
              <a:t>t= 1,237 = 1,2 s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285426" y="6161906"/>
            <a:ext cx="4104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</a:rPr>
              <a:t>v</a:t>
            </a:r>
            <a:r>
              <a:rPr kumimoji="1" lang="en-US" altLang="nl-NL" sz="2800" baseline="-25000" dirty="0" smtClean="0">
                <a:solidFill>
                  <a:schemeClr val="bg2"/>
                </a:solidFill>
              </a:rPr>
              <a:t>1,237</a:t>
            </a:r>
            <a:r>
              <a:rPr kumimoji="1" lang="en-US" altLang="nl-NL" sz="2800" dirty="0" smtClean="0">
                <a:solidFill>
                  <a:schemeClr val="bg2"/>
                </a:solidFill>
              </a:rPr>
              <a:t> = 0 + 9,81.1,237 =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202741" y="6161906"/>
            <a:ext cx="2361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</a:rPr>
              <a:t>12,1 = 12 m/s</a:t>
            </a:r>
            <a:endParaRPr kumimoji="1" lang="nl-NL" altLang="nl-NL" sz="2800" dirty="0">
              <a:solidFill>
                <a:schemeClr val="bg2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92870" y="1204333"/>
            <a:ext cx="91618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9525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600" i="1" dirty="0" err="1" smtClean="0">
                <a:solidFill>
                  <a:schemeClr val="bg2"/>
                </a:solidFill>
              </a:rPr>
              <a:t>Bereken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de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valtijd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en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de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snelheid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waarmee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hij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neer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  </a:t>
            </a:r>
            <a:r>
              <a:rPr kumimoji="1" lang="en-US" altLang="nl-NL" sz="2600" i="1" dirty="0" err="1" smtClean="0">
                <a:solidFill>
                  <a:schemeClr val="bg2"/>
                </a:solidFill>
              </a:rPr>
              <a:t>komt</a:t>
            </a:r>
            <a:r>
              <a:rPr kumimoji="1" lang="en-US" altLang="nl-NL" sz="2600" i="1" dirty="0" smtClean="0">
                <a:solidFill>
                  <a:schemeClr val="bg2"/>
                </a:solidFill>
              </a:rPr>
              <a:t>.</a:t>
            </a:r>
            <a:endParaRPr kumimoji="1" lang="nl-NL" altLang="nl-NL" sz="2600" i="1" dirty="0">
              <a:solidFill>
                <a:schemeClr val="bg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13764" y="3869246"/>
            <a:ext cx="42484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chemeClr val="bg2"/>
                </a:solidFill>
              </a:rPr>
              <a:t>v</a:t>
            </a:r>
            <a:r>
              <a:rPr lang="nl-NL" sz="2400" baseline="-25000" dirty="0" err="1" smtClean="0">
                <a:solidFill>
                  <a:schemeClr val="bg2"/>
                </a:solidFill>
              </a:rPr>
              <a:t>t</a:t>
            </a:r>
            <a:r>
              <a:rPr lang="nl-NL" sz="2400" baseline="-25000" dirty="0" smtClean="0">
                <a:solidFill>
                  <a:schemeClr val="bg2"/>
                </a:solidFill>
              </a:rPr>
              <a:t> </a:t>
            </a:r>
            <a:r>
              <a:rPr lang="nl-NL" sz="2400" dirty="0" smtClean="0">
                <a:solidFill>
                  <a:schemeClr val="bg2"/>
                </a:solidFill>
              </a:rPr>
              <a:t>= v</a:t>
            </a:r>
            <a:r>
              <a:rPr lang="nl-NL" sz="2400" baseline="-25000" dirty="0" smtClean="0">
                <a:solidFill>
                  <a:schemeClr val="bg2"/>
                </a:solidFill>
              </a:rPr>
              <a:t>0</a:t>
            </a:r>
            <a:r>
              <a:rPr lang="nl-NL" sz="2400" dirty="0" smtClean="0">
                <a:solidFill>
                  <a:schemeClr val="bg2"/>
                </a:solidFill>
              </a:rPr>
              <a:t> + at kun je nog niet gebruiken omdat je alleen maar v</a:t>
            </a:r>
            <a:r>
              <a:rPr lang="nl-NL" sz="2400" baseline="-25000" dirty="0" smtClean="0">
                <a:solidFill>
                  <a:schemeClr val="bg2"/>
                </a:solidFill>
              </a:rPr>
              <a:t>0</a:t>
            </a:r>
            <a:r>
              <a:rPr lang="nl-NL" sz="2400" dirty="0" smtClean="0">
                <a:solidFill>
                  <a:schemeClr val="bg2"/>
                </a:solidFill>
              </a:rPr>
              <a:t> en a weet.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-106398" y="476672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nl-NL" sz="3200" kern="0" dirty="0">
                <a:solidFill>
                  <a:prstClr val="black"/>
                </a:solidFill>
              </a:rPr>
              <a:t>Deze stof is vervallen voor havo en vwo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/>
          <p:cNvSpPr txBox="1"/>
          <p:nvPr/>
        </p:nvSpPr>
        <p:spPr>
          <a:xfrm>
            <a:off x="40437" y="485850"/>
            <a:ext cx="898695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een val wordt de snelheid niet al maar groter.</a:t>
            </a:r>
          </a:p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komt door de luchtweerstand.</a:t>
            </a:r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055416"/>
              </p:ext>
            </p:extLst>
          </p:nvPr>
        </p:nvGraphicFramePr>
        <p:xfrm>
          <a:off x="2881706" y="593685"/>
          <a:ext cx="6139502" cy="384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el 3"/>
          <p:cNvSpPr>
            <a:spLocks noGrp="1"/>
          </p:cNvSpPr>
          <p:nvPr>
            <p:ph type="title"/>
          </p:nvPr>
        </p:nvSpPr>
        <p:spPr>
          <a:xfrm>
            <a:off x="-34050" y="-9933"/>
            <a:ext cx="9165241" cy="458587"/>
          </a:xfrm>
        </p:spPr>
        <p:txBody>
          <a:bodyPr wrap="square" anchor="t" anchorCtr="0">
            <a:spAutoFit/>
          </a:bodyPr>
          <a:lstStyle/>
          <a:p>
            <a:pPr indent="95250"/>
            <a:r>
              <a:rPr 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 versnelde beweging 6/7: de val met wrijving.</a:t>
            </a:r>
            <a:endParaRPr lang="nl-NL" sz="28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-35763" y="5732839"/>
            <a:ext cx="7524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het begin is het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val.</a:t>
            </a:r>
            <a:endParaRPr kumimoji="1"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 bwMode="auto">
          <a:xfrm rot="60000">
            <a:off x="5290887" y="813594"/>
            <a:ext cx="45006" cy="2988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13"/>
          <p:cNvCxnSpPr/>
          <p:nvPr/>
        </p:nvCxnSpPr>
        <p:spPr bwMode="auto">
          <a:xfrm>
            <a:off x="3798215" y="3798108"/>
            <a:ext cx="1512000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echte verbindingslijn 9"/>
          <p:cNvCxnSpPr/>
          <p:nvPr/>
        </p:nvCxnSpPr>
        <p:spPr bwMode="auto">
          <a:xfrm flipV="1">
            <a:off x="3779912" y="770065"/>
            <a:ext cx="1549872" cy="30488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hoek 23"/>
          <p:cNvSpPr/>
          <p:nvPr/>
        </p:nvSpPr>
        <p:spPr>
          <a:xfrm>
            <a:off x="4349752" y="3316397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1"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-35763" y="4508995"/>
            <a:ext cx="913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 de versnelling op t = 0</a:t>
            </a:r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-35763" y="5082485"/>
                <a:ext cx="3400085" cy="60008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54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8241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8528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8815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3387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7959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2531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103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FF3300"/>
                  </a:buClr>
                  <a:defRPr/>
                </a:pPr>
                <a:r>
                  <a:rPr lang="nl-NL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nl-NL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nl-NL" altLang="nl-NL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600" i="1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6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r>
                  <a:rPr lang="nl-NL" altLang="nl-NL" sz="2800" baseline="-250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raaklijn </a:t>
                </a:r>
                <a:r>
                  <a:rPr lang="nl-NL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endParaRPr kumimoji="0" lang="nl-NL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763" y="5082485"/>
                <a:ext cx="3400085" cy="600084"/>
              </a:xfrm>
              <a:prstGeom prst="rect">
                <a:avLst/>
              </a:prstGeom>
              <a:blipFill rotWithShape="1">
                <a:blip r:embed="rId3"/>
                <a:stretch>
                  <a:fillRect l="-3584" t="-20408" b="-40816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/>
              <p:cNvSpPr txBox="1"/>
              <p:nvPr/>
            </p:nvSpPr>
            <p:spPr>
              <a:xfrm>
                <a:off x="2462966" y="5013176"/>
                <a:ext cx="2353572" cy="78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dirty="0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600" b="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14,7 −0,0</m:t>
                              </m:r>
                            </m:num>
                            <m:den>
                              <m:r>
                                <a:rPr lang="nl-NL" sz="3600" b="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1,5</m:t>
                              </m:r>
                            </m:den>
                          </m:f>
                        </m:e>
                      </m:box>
                      <m:r>
                        <a:rPr lang="nl-NL" sz="3600" b="0" i="1" dirty="0" smtClean="0">
                          <a:solidFill>
                            <a:schemeClr val="bg2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3600" b="0" i="1" dirty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nl-NL" sz="3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vak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966" y="5013176"/>
                <a:ext cx="2353572" cy="7850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vak 26"/>
          <p:cNvSpPr txBox="1"/>
          <p:nvPr/>
        </p:nvSpPr>
        <p:spPr>
          <a:xfrm>
            <a:off x="4596710" y="5148248"/>
            <a:ext cx="190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m/s</a:t>
            </a:r>
            <a:r>
              <a:rPr 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-35763" y="6306330"/>
            <a:ext cx="9075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ten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slotte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m/s</a:t>
            </a:r>
            <a:r>
              <a:rPr kumimoji="1"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82373" y="980728"/>
            <a:ext cx="8198028" cy="3438393"/>
            <a:chOff x="82373" y="980728"/>
            <a:chExt cx="8198028" cy="3438393"/>
          </a:xfrm>
        </p:grpSpPr>
        <p:sp>
          <p:nvSpPr>
            <p:cNvPr id="21" name="Tekstvak 20"/>
            <p:cNvSpPr txBox="1"/>
            <p:nvPr/>
          </p:nvSpPr>
          <p:spPr>
            <a:xfrm>
              <a:off x="82373" y="3218792"/>
              <a:ext cx="2647944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(de steilheid) = 0 m/s</a:t>
              </a:r>
              <a:r>
                <a:rPr lang="nl-NL" sz="2400" baseline="300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nl-NL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dus v is constant.</a:t>
              </a:r>
              <a:endParaRPr 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Rechte verbindingslijn met pijl 22"/>
            <p:cNvCxnSpPr>
              <a:endCxn id="21" idx="3"/>
            </p:cNvCxnSpPr>
            <p:nvPr/>
          </p:nvCxnSpPr>
          <p:spPr bwMode="auto">
            <a:xfrm flipH="1">
              <a:off x="2730317" y="980728"/>
              <a:ext cx="5550084" cy="283822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Rechthoek 32"/>
          <p:cNvSpPr/>
          <p:nvPr/>
        </p:nvSpPr>
        <p:spPr>
          <a:xfrm>
            <a:off x="5260472" y="1788582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kumimoji="1"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570634" y="5142334"/>
            <a:ext cx="344691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de raaklijn tekenen op t = 0.</a:t>
            </a:r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Graphic spid="2" grpId="0">
        <p:bldAsOne/>
      </p:bldGraphic>
      <p:bldP spid="19" grpId="0"/>
      <p:bldP spid="9" grpId="0"/>
      <p:bldP spid="24" grpId="0"/>
      <p:bldP spid="20" grpId="0"/>
      <p:bldP spid="25" grpId="0"/>
      <p:bldP spid="26" grpId="0"/>
      <p:bldP spid="27" grpId="0"/>
      <p:bldP spid="28" grpId="0"/>
      <p:bldP spid="33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/>
          <p:cNvSpPr txBox="1"/>
          <p:nvPr/>
        </p:nvSpPr>
        <p:spPr>
          <a:xfrm>
            <a:off x="40437" y="485850"/>
            <a:ext cx="898695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een val wordt de snelheid niet al maar groter.</a:t>
            </a:r>
          </a:p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komt door de luchtweerstand.</a:t>
            </a:r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067105"/>
              </p:ext>
            </p:extLst>
          </p:nvPr>
        </p:nvGraphicFramePr>
        <p:xfrm>
          <a:off x="2881706" y="593685"/>
          <a:ext cx="6139502" cy="384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el 3"/>
          <p:cNvSpPr>
            <a:spLocks noGrp="1"/>
          </p:cNvSpPr>
          <p:nvPr>
            <p:ph type="title"/>
          </p:nvPr>
        </p:nvSpPr>
        <p:spPr>
          <a:xfrm>
            <a:off x="-34050" y="-9933"/>
            <a:ext cx="9165241" cy="458587"/>
          </a:xfrm>
        </p:spPr>
        <p:txBody>
          <a:bodyPr wrap="square" anchor="t" anchorCtr="0">
            <a:spAutoFit/>
          </a:bodyPr>
          <a:lstStyle/>
          <a:p>
            <a:pPr indent="95250"/>
            <a:r>
              <a:rPr 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 versnelde beweging 7/7: de val met wrijving.</a:t>
            </a:r>
            <a:endParaRPr lang="nl-NL" sz="28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-35763" y="5732839"/>
            <a:ext cx="7524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het begin is het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val.</a:t>
            </a:r>
            <a:endParaRPr kumimoji="1"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 bwMode="auto">
          <a:xfrm rot="60000">
            <a:off x="5290887" y="813594"/>
            <a:ext cx="45006" cy="2988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13"/>
          <p:cNvCxnSpPr/>
          <p:nvPr/>
        </p:nvCxnSpPr>
        <p:spPr bwMode="auto">
          <a:xfrm>
            <a:off x="3798215" y="3798108"/>
            <a:ext cx="1512000" cy="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echte verbindingslijn 9"/>
          <p:cNvCxnSpPr/>
          <p:nvPr/>
        </p:nvCxnSpPr>
        <p:spPr bwMode="auto">
          <a:xfrm flipV="1">
            <a:off x="3779912" y="770065"/>
            <a:ext cx="1549872" cy="30488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hoek 23"/>
          <p:cNvSpPr/>
          <p:nvPr/>
        </p:nvSpPr>
        <p:spPr>
          <a:xfrm>
            <a:off x="4349752" y="3316397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1"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-35763" y="4508995"/>
            <a:ext cx="913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 de versnelling op t = 0</a:t>
            </a:r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-35763" y="5082485"/>
                <a:ext cx="3400085" cy="60008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54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8241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8528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881563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3387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7959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2531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10363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FF3300"/>
                  </a:buClr>
                  <a:defRPr/>
                </a:pPr>
                <a:r>
                  <a:rPr lang="nl-NL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nl-NL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nl-NL" altLang="nl-NL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600" i="1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6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6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r>
                  <a:rPr lang="nl-NL" altLang="nl-NL" sz="2800" baseline="-250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raaklijn </a:t>
                </a:r>
                <a:r>
                  <a:rPr lang="nl-NL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endParaRPr kumimoji="0" lang="nl-NL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763" y="5082485"/>
                <a:ext cx="3400085" cy="600084"/>
              </a:xfrm>
              <a:prstGeom prst="rect">
                <a:avLst/>
              </a:prstGeom>
              <a:blipFill rotWithShape="1">
                <a:blip r:embed="rId3"/>
                <a:stretch>
                  <a:fillRect l="-3584" t="-20408" b="-40816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/>
              <p:cNvSpPr txBox="1"/>
              <p:nvPr/>
            </p:nvSpPr>
            <p:spPr>
              <a:xfrm>
                <a:off x="2462966" y="5013176"/>
                <a:ext cx="2353572" cy="78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dirty="0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3600" b="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14,7 −0,0</m:t>
                              </m:r>
                            </m:num>
                            <m:den>
                              <m:r>
                                <a:rPr lang="nl-NL" sz="3600" b="0" i="1" dirty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1,5</m:t>
                              </m:r>
                            </m:den>
                          </m:f>
                        </m:e>
                      </m:box>
                      <m:r>
                        <a:rPr lang="nl-NL" sz="3600" b="0" i="1" dirty="0" smtClean="0">
                          <a:solidFill>
                            <a:schemeClr val="bg2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3600" b="0" i="1" dirty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nl-NL" sz="3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kstvak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966" y="5013176"/>
                <a:ext cx="2353572" cy="7850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vak 26"/>
          <p:cNvSpPr txBox="1"/>
          <p:nvPr/>
        </p:nvSpPr>
        <p:spPr>
          <a:xfrm>
            <a:off x="4596710" y="5148248"/>
            <a:ext cx="190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m/s</a:t>
            </a:r>
            <a:r>
              <a:rPr 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-35763" y="6306330"/>
            <a:ext cx="9075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ten </a:t>
            </a:r>
            <a:r>
              <a:rPr kumimoji="1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slotte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m/s</a:t>
            </a:r>
            <a:r>
              <a:rPr kumimoji="1" lang="en-US" altLang="nl-NL" sz="2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82373" y="980728"/>
            <a:ext cx="8198028" cy="3438393"/>
            <a:chOff x="82373" y="980728"/>
            <a:chExt cx="8198028" cy="3438393"/>
          </a:xfrm>
        </p:grpSpPr>
        <p:sp>
          <p:nvSpPr>
            <p:cNvPr id="21" name="Tekstvak 20"/>
            <p:cNvSpPr txBox="1"/>
            <p:nvPr/>
          </p:nvSpPr>
          <p:spPr>
            <a:xfrm>
              <a:off x="82373" y="3218792"/>
              <a:ext cx="2647944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(de steilheid) = 0 m/s</a:t>
              </a:r>
              <a:r>
                <a:rPr lang="nl-NL" sz="2400" baseline="300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nl-NL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dus v is constant.</a:t>
              </a:r>
              <a:endParaRPr 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Rechte verbindingslijn met pijl 22"/>
            <p:cNvCxnSpPr>
              <a:endCxn id="21" idx="3"/>
            </p:cNvCxnSpPr>
            <p:nvPr/>
          </p:nvCxnSpPr>
          <p:spPr bwMode="auto">
            <a:xfrm flipH="1">
              <a:off x="2730317" y="980728"/>
              <a:ext cx="5550084" cy="283822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Rechthoek 32"/>
          <p:cNvSpPr/>
          <p:nvPr/>
        </p:nvSpPr>
        <p:spPr>
          <a:xfrm>
            <a:off x="5260472" y="1788582"/>
            <a:ext cx="604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kumimoji="1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kumimoji="1"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570634" y="5142334"/>
            <a:ext cx="344691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de raaklijn tekenen op t = 0.</a:t>
            </a:r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Graphic spid="2" grpId="0">
        <p:bldAsOne/>
      </p:bldGraphic>
      <p:bldP spid="19" grpId="0"/>
      <p:bldP spid="9" grpId="0"/>
      <p:bldP spid="24" grpId="0"/>
      <p:bldP spid="20" grpId="0"/>
      <p:bldP spid="25" grpId="0"/>
      <p:bldP spid="26" grpId="0"/>
      <p:bldP spid="27" grpId="0"/>
      <p:bldP spid="28" grpId="0"/>
      <p:bldP spid="33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>
            <a:grpSpLocks noChangeAspect="1"/>
          </p:cNvGrpSpPr>
          <p:nvPr/>
        </p:nvGrpSpPr>
        <p:grpSpPr>
          <a:xfrm>
            <a:off x="139893" y="1550733"/>
            <a:ext cx="8689158" cy="5790406"/>
            <a:chOff x="291434" y="1614011"/>
            <a:chExt cx="8423150" cy="5790406"/>
          </a:xfrm>
        </p:grpSpPr>
        <p:grpSp>
          <p:nvGrpSpPr>
            <p:cNvPr id="9" name="Groep 8"/>
            <p:cNvGrpSpPr/>
            <p:nvPr/>
          </p:nvGrpSpPr>
          <p:grpSpPr>
            <a:xfrm>
              <a:off x="1698494" y="1614011"/>
              <a:ext cx="7016090" cy="5790406"/>
              <a:chOff x="1698494" y="1614011"/>
              <a:chExt cx="7016090" cy="5790406"/>
            </a:xfrm>
          </p:grpSpPr>
          <p:grpSp>
            <p:nvGrpSpPr>
              <p:cNvPr id="8" name="Groep 7"/>
              <p:cNvGrpSpPr/>
              <p:nvPr/>
            </p:nvGrpSpPr>
            <p:grpSpPr>
              <a:xfrm>
                <a:off x="1698494" y="1614011"/>
                <a:ext cx="5612574" cy="5790402"/>
                <a:chOff x="1698494" y="1614011"/>
                <a:chExt cx="5612574" cy="5790402"/>
              </a:xfrm>
            </p:grpSpPr>
            <p:grpSp>
              <p:nvGrpSpPr>
                <p:cNvPr id="7" name="Groep 6"/>
                <p:cNvGrpSpPr>
                  <a:grpSpLocks noChangeAspect="1"/>
                </p:cNvGrpSpPr>
                <p:nvPr/>
              </p:nvGrpSpPr>
              <p:grpSpPr>
                <a:xfrm>
                  <a:off x="1698494" y="1614011"/>
                  <a:ext cx="5612574" cy="1440003"/>
                  <a:chOff x="3109905" y="2059232"/>
                  <a:chExt cx="6260014" cy="1607467"/>
                </a:xfrm>
              </p:grpSpPr>
              <p:grpSp>
                <p:nvGrpSpPr>
                  <p:cNvPr id="6" name="Groep 5"/>
                  <p:cNvGrpSpPr/>
                  <p:nvPr/>
                </p:nvGrpSpPr>
                <p:grpSpPr>
                  <a:xfrm>
                    <a:off x="3109905" y="2059232"/>
                    <a:ext cx="3125934" cy="1607467"/>
                    <a:chOff x="3109905" y="2054288"/>
                    <a:chExt cx="3125934" cy="1607467"/>
                  </a:xfrm>
                </p:grpSpPr>
                <p:sp>
                  <p:nvSpPr>
                    <p:cNvPr id="5" name="Rechthoek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9905" y="2054293"/>
                      <a:ext cx="1556945" cy="1607462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46" name="Rechthoek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8895" y="2054288"/>
                      <a:ext cx="1556944" cy="1607462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48" name="Groep 47"/>
                  <p:cNvGrpSpPr/>
                  <p:nvPr/>
                </p:nvGrpSpPr>
                <p:grpSpPr>
                  <a:xfrm>
                    <a:off x="6243981" y="2059232"/>
                    <a:ext cx="3125938" cy="1607463"/>
                    <a:chOff x="3195137" y="2054288"/>
                    <a:chExt cx="3125938" cy="1607463"/>
                  </a:xfrm>
                </p:grpSpPr>
                <p:sp>
                  <p:nvSpPr>
                    <p:cNvPr id="49" name="Rechthoek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95137" y="2054288"/>
                      <a:ext cx="1556942" cy="1607463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50" name="Rechthoek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4131" y="2054288"/>
                      <a:ext cx="1556944" cy="1607463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2" name="Groep 51"/>
                <p:cNvGrpSpPr>
                  <a:grpSpLocks noChangeAspect="1"/>
                </p:cNvGrpSpPr>
                <p:nvPr/>
              </p:nvGrpSpPr>
              <p:grpSpPr>
                <a:xfrm>
                  <a:off x="1698494" y="3052839"/>
                  <a:ext cx="5612571" cy="1440003"/>
                  <a:chOff x="3109904" y="2146315"/>
                  <a:chExt cx="6260010" cy="1606112"/>
                </a:xfrm>
              </p:grpSpPr>
              <p:grpSp>
                <p:nvGrpSpPr>
                  <p:cNvPr id="53" name="Groep 52"/>
                  <p:cNvGrpSpPr/>
                  <p:nvPr/>
                </p:nvGrpSpPr>
                <p:grpSpPr>
                  <a:xfrm>
                    <a:off x="3109904" y="2146315"/>
                    <a:ext cx="3125933" cy="1606111"/>
                    <a:chOff x="3109904" y="2141371"/>
                    <a:chExt cx="3125933" cy="1606111"/>
                  </a:xfrm>
                </p:grpSpPr>
                <p:sp>
                  <p:nvSpPr>
                    <p:cNvPr id="57" name="Rechthoek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9904" y="2141371"/>
                      <a:ext cx="1556943" cy="16061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58" name="Rechthoek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8894" y="2141371"/>
                      <a:ext cx="1556943" cy="16061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54" name="Groep 53"/>
                  <p:cNvGrpSpPr/>
                  <p:nvPr/>
                </p:nvGrpSpPr>
                <p:grpSpPr>
                  <a:xfrm>
                    <a:off x="6243979" y="2146315"/>
                    <a:ext cx="3125935" cy="1606112"/>
                    <a:chOff x="3195135" y="2141371"/>
                    <a:chExt cx="3125935" cy="1606112"/>
                  </a:xfrm>
                </p:grpSpPr>
                <p:sp>
                  <p:nvSpPr>
                    <p:cNvPr id="55" name="Rechthoek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95135" y="2141371"/>
                      <a:ext cx="1556944" cy="16061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56" name="Rechthoek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4126" y="2141371"/>
                      <a:ext cx="1556944" cy="1606112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" name="Groep 58"/>
                <p:cNvGrpSpPr>
                  <a:grpSpLocks noChangeAspect="1"/>
                </p:cNvGrpSpPr>
                <p:nvPr/>
              </p:nvGrpSpPr>
              <p:grpSpPr>
                <a:xfrm>
                  <a:off x="1698494" y="4509415"/>
                  <a:ext cx="5612571" cy="1440001"/>
                  <a:chOff x="3109905" y="2252510"/>
                  <a:chExt cx="6260014" cy="1606083"/>
                </a:xfrm>
              </p:grpSpPr>
              <p:grpSp>
                <p:nvGrpSpPr>
                  <p:cNvPr id="60" name="Groep 59"/>
                  <p:cNvGrpSpPr/>
                  <p:nvPr/>
                </p:nvGrpSpPr>
                <p:grpSpPr>
                  <a:xfrm>
                    <a:off x="3109905" y="2252511"/>
                    <a:ext cx="3125934" cy="1606082"/>
                    <a:chOff x="3109905" y="2247567"/>
                    <a:chExt cx="3125934" cy="1606082"/>
                  </a:xfrm>
                </p:grpSpPr>
                <p:sp>
                  <p:nvSpPr>
                    <p:cNvPr id="64" name="Rechthoek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9905" y="2247567"/>
                      <a:ext cx="1556944" cy="1606079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65" name="Rechthoek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8895" y="2247567"/>
                      <a:ext cx="1556944" cy="1606082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61" name="Groep 60"/>
                  <p:cNvGrpSpPr/>
                  <p:nvPr/>
                </p:nvGrpSpPr>
                <p:grpSpPr>
                  <a:xfrm>
                    <a:off x="6243983" y="2252510"/>
                    <a:ext cx="3125936" cy="1606083"/>
                    <a:chOff x="3195139" y="2247566"/>
                    <a:chExt cx="3125936" cy="1606083"/>
                  </a:xfrm>
                </p:grpSpPr>
                <p:sp>
                  <p:nvSpPr>
                    <p:cNvPr id="62" name="Rechthoek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95139" y="2247566"/>
                      <a:ext cx="1556945" cy="1606082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63" name="Rechthoek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4130" y="2247567"/>
                      <a:ext cx="1556945" cy="1606082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6" name="Groep 65"/>
                <p:cNvGrpSpPr>
                  <a:grpSpLocks noChangeAspect="1"/>
                </p:cNvGrpSpPr>
                <p:nvPr/>
              </p:nvGrpSpPr>
              <p:grpSpPr>
                <a:xfrm>
                  <a:off x="1698494" y="5964412"/>
                  <a:ext cx="5612571" cy="1440001"/>
                  <a:chOff x="3109905" y="2321641"/>
                  <a:chExt cx="6260011" cy="1605968"/>
                </a:xfrm>
              </p:grpSpPr>
              <p:grpSp>
                <p:nvGrpSpPr>
                  <p:cNvPr id="67" name="Groep 66"/>
                  <p:cNvGrpSpPr/>
                  <p:nvPr/>
                </p:nvGrpSpPr>
                <p:grpSpPr>
                  <a:xfrm>
                    <a:off x="3109905" y="2321642"/>
                    <a:ext cx="3125937" cy="1605967"/>
                    <a:chOff x="3109905" y="2316698"/>
                    <a:chExt cx="3125937" cy="1605967"/>
                  </a:xfrm>
                </p:grpSpPr>
                <p:sp>
                  <p:nvSpPr>
                    <p:cNvPr id="71" name="Rechthoek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9905" y="2316698"/>
                      <a:ext cx="1556946" cy="1605965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72" name="Rechthoek 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78897" y="2316699"/>
                      <a:ext cx="1556945" cy="1605966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grpSp>
                <p:nvGrpSpPr>
                  <p:cNvPr id="68" name="Groep 67"/>
                  <p:cNvGrpSpPr/>
                  <p:nvPr/>
                </p:nvGrpSpPr>
                <p:grpSpPr>
                  <a:xfrm>
                    <a:off x="6243981" y="2321641"/>
                    <a:ext cx="3125935" cy="1605967"/>
                    <a:chOff x="3195137" y="2316697"/>
                    <a:chExt cx="3125935" cy="1605967"/>
                  </a:xfrm>
                </p:grpSpPr>
                <p:sp>
                  <p:nvSpPr>
                    <p:cNvPr id="69" name="Rechthoek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95137" y="2316698"/>
                      <a:ext cx="1556943" cy="1605966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70" name="Rechthoek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4129" y="2316697"/>
                      <a:ext cx="1556943" cy="1605966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stealth" w="lg" len="med"/>
                      <a:tailEnd type="stealth" w="lg" len="med"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nl-NL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4" name="Groep 73"/>
              <p:cNvGrpSpPr>
                <a:grpSpLocks noChangeAspect="1"/>
              </p:cNvGrpSpPr>
              <p:nvPr/>
            </p:nvGrpSpPr>
            <p:grpSpPr>
              <a:xfrm rot="5400000">
                <a:off x="5121425" y="3811258"/>
                <a:ext cx="5790385" cy="1395933"/>
                <a:chOff x="3093336" y="1886129"/>
                <a:chExt cx="6458331" cy="1555021"/>
              </a:xfrm>
            </p:grpSpPr>
            <p:grpSp>
              <p:nvGrpSpPr>
                <p:cNvPr id="75" name="Groep 74"/>
                <p:cNvGrpSpPr/>
                <p:nvPr/>
              </p:nvGrpSpPr>
              <p:grpSpPr>
                <a:xfrm>
                  <a:off x="3093336" y="1886129"/>
                  <a:ext cx="3210902" cy="1555020"/>
                  <a:chOff x="3093336" y="1881185"/>
                  <a:chExt cx="3210902" cy="1555020"/>
                </a:xfrm>
              </p:grpSpPr>
              <p:sp>
                <p:nvSpPr>
                  <p:cNvPr id="79" name="Rechthoek 78"/>
                  <p:cNvSpPr>
                    <a:spLocks/>
                  </p:cNvSpPr>
                  <p:nvPr/>
                </p:nvSpPr>
                <p:spPr bwMode="auto">
                  <a:xfrm>
                    <a:off x="3093336" y="1881185"/>
                    <a:ext cx="1606108" cy="155502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bg2"/>
                    </a:solidFill>
                    <a:prstDash val="sysDot"/>
                    <a:round/>
                    <a:headEnd type="stealth" w="lg" len="med"/>
                    <a:tailEnd type="stealth" w="lg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nl-NL" sz="3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80" name="Rechthoek 79"/>
                  <p:cNvSpPr>
                    <a:spLocks noChangeAspect="1"/>
                  </p:cNvSpPr>
                  <p:nvPr/>
                </p:nvSpPr>
                <p:spPr bwMode="auto">
                  <a:xfrm>
                    <a:off x="4698130" y="1881203"/>
                    <a:ext cx="1606108" cy="155500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bg2"/>
                    </a:solidFill>
                    <a:prstDash val="sysDot"/>
                    <a:round/>
                    <a:headEnd type="stealth" w="lg" len="med"/>
                    <a:tailEnd type="stealth" w="lg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nl-NL" sz="3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76" name="Groep 75"/>
                <p:cNvGrpSpPr/>
                <p:nvPr/>
              </p:nvGrpSpPr>
              <p:grpSpPr>
                <a:xfrm>
                  <a:off x="6322741" y="1886144"/>
                  <a:ext cx="3228926" cy="1555006"/>
                  <a:chOff x="3273897" y="1881200"/>
                  <a:chExt cx="3228926" cy="1555006"/>
                </a:xfrm>
              </p:grpSpPr>
              <p:sp>
                <p:nvSpPr>
                  <p:cNvPr id="77" name="Rechthoek 76"/>
                  <p:cNvSpPr>
                    <a:spLocks noChangeAspect="1"/>
                  </p:cNvSpPr>
                  <p:nvPr/>
                </p:nvSpPr>
                <p:spPr bwMode="auto">
                  <a:xfrm>
                    <a:off x="3273897" y="1881207"/>
                    <a:ext cx="1606110" cy="1554999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bg2"/>
                    </a:solidFill>
                    <a:prstDash val="sysDot"/>
                    <a:round/>
                    <a:headEnd type="stealth" w="lg" len="med"/>
                    <a:tailEnd type="stealth" w="lg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nl-NL" sz="3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78" name="Rechthoek 77"/>
                  <p:cNvSpPr>
                    <a:spLocks noChangeAspect="1"/>
                  </p:cNvSpPr>
                  <p:nvPr/>
                </p:nvSpPr>
                <p:spPr bwMode="auto">
                  <a:xfrm>
                    <a:off x="4896715" y="1881200"/>
                    <a:ext cx="1606108" cy="1555004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bg2"/>
                    </a:solidFill>
                    <a:prstDash val="sysDot"/>
                    <a:round/>
                    <a:headEnd type="stealth" w="lg" len="med"/>
                    <a:tailEnd type="stealth" w="lg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nl-NL" sz="3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</p:grpSp>
        </p:grpSp>
        <p:grpSp>
          <p:nvGrpSpPr>
            <p:cNvPr id="82" name="Groep 81"/>
            <p:cNvGrpSpPr>
              <a:grpSpLocks noChangeAspect="1"/>
            </p:cNvGrpSpPr>
            <p:nvPr/>
          </p:nvGrpSpPr>
          <p:grpSpPr>
            <a:xfrm rot="16200000">
              <a:off x="-1905805" y="3811259"/>
              <a:ext cx="5790395" cy="1395918"/>
              <a:chOff x="2775839" y="2031073"/>
              <a:chExt cx="6458353" cy="1557282"/>
            </a:xfrm>
          </p:grpSpPr>
          <p:grpSp>
            <p:nvGrpSpPr>
              <p:cNvPr id="83" name="Groep 82"/>
              <p:cNvGrpSpPr/>
              <p:nvPr/>
            </p:nvGrpSpPr>
            <p:grpSpPr>
              <a:xfrm>
                <a:off x="2775839" y="2031073"/>
                <a:ext cx="3228938" cy="1557282"/>
                <a:chOff x="2775839" y="2026129"/>
                <a:chExt cx="3228938" cy="1557282"/>
              </a:xfrm>
            </p:grpSpPr>
            <p:sp>
              <p:nvSpPr>
                <p:cNvPr id="87" name="Rechthoek 86"/>
                <p:cNvSpPr>
                  <a:spLocks noChangeAspect="1"/>
                </p:cNvSpPr>
                <p:nvPr/>
              </p:nvSpPr>
              <p:spPr bwMode="auto">
                <a:xfrm>
                  <a:off x="2775839" y="2026129"/>
                  <a:ext cx="1606114" cy="155728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ysDot"/>
                  <a:round/>
                  <a:headEnd type="stealth" w="lg" len="med"/>
                  <a:tailEnd type="stealth" w="lg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8" name="Rechthoek 87"/>
                <p:cNvSpPr>
                  <a:spLocks noChangeAspect="1"/>
                </p:cNvSpPr>
                <p:nvPr/>
              </p:nvSpPr>
              <p:spPr bwMode="auto">
                <a:xfrm>
                  <a:off x="4398667" y="2026130"/>
                  <a:ext cx="1606110" cy="155728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ysDot"/>
                  <a:round/>
                  <a:headEnd type="stealth" w="lg" len="med"/>
                  <a:tailEnd type="stealth" w="lg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grpSp>
            <p:nvGrpSpPr>
              <p:cNvPr id="84" name="Groep 83"/>
              <p:cNvGrpSpPr/>
              <p:nvPr/>
            </p:nvGrpSpPr>
            <p:grpSpPr>
              <a:xfrm>
                <a:off x="6023278" y="2031074"/>
                <a:ext cx="3210914" cy="1557280"/>
                <a:chOff x="2974434" y="2026130"/>
                <a:chExt cx="3210914" cy="1557280"/>
              </a:xfrm>
            </p:grpSpPr>
            <p:sp>
              <p:nvSpPr>
                <p:cNvPr id="85" name="Rechthoek 84"/>
                <p:cNvSpPr>
                  <a:spLocks noChangeAspect="1"/>
                </p:cNvSpPr>
                <p:nvPr/>
              </p:nvSpPr>
              <p:spPr bwMode="auto">
                <a:xfrm>
                  <a:off x="2974434" y="2026130"/>
                  <a:ext cx="1606110" cy="155727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ysDot"/>
                  <a:round/>
                  <a:headEnd type="stealth" w="lg" len="med"/>
                  <a:tailEnd type="stealth" w="lg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6" name="Rechthoek 85"/>
                <p:cNvSpPr>
                  <a:spLocks noChangeAspect="1"/>
                </p:cNvSpPr>
                <p:nvPr/>
              </p:nvSpPr>
              <p:spPr bwMode="auto">
                <a:xfrm>
                  <a:off x="4579236" y="2026131"/>
                  <a:ext cx="1606112" cy="155727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sysDot"/>
                  <a:round/>
                  <a:headEnd type="stealth" w="lg" len="med"/>
                  <a:tailEnd type="stealth" w="lg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</p:grpSp>
      </p:grpSp>
      <p:grpSp>
        <p:nvGrpSpPr>
          <p:cNvPr id="404543" name="Group 63"/>
          <p:cNvGrpSpPr>
            <a:grpSpLocks/>
          </p:cNvGrpSpPr>
          <p:nvPr/>
        </p:nvGrpSpPr>
        <p:grpSpPr bwMode="auto">
          <a:xfrm>
            <a:off x="910168" y="1409695"/>
            <a:ext cx="795338" cy="304800"/>
            <a:chOff x="576" y="903"/>
            <a:chExt cx="501" cy="192"/>
          </a:xfrm>
        </p:grpSpPr>
        <p:sp>
          <p:nvSpPr>
            <p:cNvPr id="404544" name="Oval 64"/>
            <p:cNvSpPr>
              <a:spLocks noChangeAspect="1" noChangeArrowheads="1"/>
            </p:cNvSpPr>
            <p:nvPr/>
          </p:nvSpPr>
          <p:spPr bwMode="auto">
            <a:xfrm>
              <a:off x="885" y="903"/>
              <a:ext cx="192" cy="19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404545" name="Oval 65"/>
            <p:cNvSpPr>
              <a:spLocks noChangeAspect="1" noChangeArrowheads="1"/>
            </p:cNvSpPr>
            <p:nvPr/>
          </p:nvSpPr>
          <p:spPr bwMode="auto">
            <a:xfrm>
              <a:off x="576" y="903"/>
              <a:ext cx="192" cy="192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404534" name="Group 54"/>
          <p:cNvGrpSpPr>
            <a:grpSpLocks/>
          </p:cNvGrpSpPr>
          <p:nvPr/>
        </p:nvGrpSpPr>
        <p:grpSpPr bwMode="auto">
          <a:xfrm>
            <a:off x="923925" y="2404238"/>
            <a:ext cx="3717928" cy="304800"/>
            <a:chOff x="582" y="1584"/>
            <a:chExt cx="2342" cy="192"/>
          </a:xfrm>
        </p:grpSpPr>
        <p:sp>
          <p:nvSpPr>
            <p:cNvPr id="404505" name="Oval 25"/>
            <p:cNvSpPr>
              <a:spLocks noChangeAspect="1" noChangeArrowheads="1"/>
            </p:cNvSpPr>
            <p:nvPr/>
          </p:nvSpPr>
          <p:spPr bwMode="auto">
            <a:xfrm>
              <a:off x="2732" y="1584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404508" name="Oval 28"/>
            <p:cNvSpPr>
              <a:spLocks noChangeAspect="1" noChangeArrowheads="1"/>
            </p:cNvSpPr>
            <p:nvPr/>
          </p:nvSpPr>
          <p:spPr bwMode="auto">
            <a:xfrm>
              <a:off x="582" y="1584"/>
              <a:ext cx="192" cy="19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404535" name="Group 55"/>
          <p:cNvGrpSpPr>
            <a:grpSpLocks/>
          </p:cNvGrpSpPr>
          <p:nvPr/>
        </p:nvGrpSpPr>
        <p:grpSpPr bwMode="auto">
          <a:xfrm>
            <a:off x="924706" y="3584946"/>
            <a:ext cx="5172085" cy="338138"/>
            <a:chOff x="572" y="2457"/>
            <a:chExt cx="3258" cy="213"/>
          </a:xfrm>
        </p:grpSpPr>
        <p:sp>
          <p:nvSpPr>
            <p:cNvPr id="404506" name="Oval 26"/>
            <p:cNvSpPr>
              <a:spLocks noChangeAspect="1" noChangeArrowheads="1"/>
            </p:cNvSpPr>
            <p:nvPr/>
          </p:nvSpPr>
          <p:spPr bwMode="auto">
            <a:xfrm>
              <a:off x="3638" y="2457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404509" name="Oval 29"/>
            <p:cNvSpPr>
              <a:spLocks noChangeAspect="1" noChangeArrowheads="1"/>
            </p:cNvSpPr>
            <p:nvPr/>
          </p:nvSpPr>
          <p:spPr bwMode="auto">
            <a:xfrm>
              <a:off x="572" y="2478"/>
              <a:ext cx="192" cy="19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404536" name="Group 56"/>
          <p:cNvGrpSpPr>
            <a:grpSpLocks/>
          </p:cNvGrpSpPr>
          <p:nvPr/>
        </p:nvGrpSpPr>
        <p:grpSpPr bwMode="auto">
          <a:xfrm>
            <a:off x="914400" y="5272904"/>
            <a:ext cx="6627820" cy="325438"/>
            <a:chOff x="576" y="3677"/>
            <a:chExt cx="4175" cy="205"/>
          </a:xfrm>
        </p:grpSpPr>
        <p:sp>
          <p:nvSpPr>
            <p:cNvPr id="404507" name="Oval 27"/>
            <p:cNvSpPr>
              <a:spLocks noChangeAspect="1" noChangeArrowheads="1"/>
            </p:cNvSpPr>
            <p:nvPr/>
          </p:nvSpPr>
          <p:spPr bwMode="auto">
            <a:xfrm>
              <a:off x="4559" y="3677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404510" name="Oval 30"/>
            <p:cNvSpPr>
              <a:spLocks noChangeAspect="1" noChangeArrowheads="1"/>
            </p:cNvSpPr>
            <p:nvPr/>
          </p:nvSpPr>
          <p:spPr bwMode="auto">
            <a:xfrm>
              <a:off x="576" y="3690"/>
              <a:ext cx="192" cy="19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404532" name="Group 52"/>
          <p:cNvGrpSpPr>
            <a:grpSpLocks/>
          </p:cNvGrpSpPr>
          <p:nvPr/>
        </p:nvGrpSpPr>
        <p:grpSpPr bwMode="auto">
          <a:xfrm>
            <a:off x="914838" y="1403777"/>
            <a:ext cx="793750" cy="307976"/>
            <a:chOff x="598" y="894"/>
            <a:chExt cx="500" cy="194"/>
          </a:xfrm>
        </p:grpSpPr>
        <p:sp>
          <p:nvSpPr>
            <p:cNvPr id="404503" name="Oval 23"/>
            <p:cNvSpPr>
              <a:spLocks noChangeAspect="1" noChangeArrowheads="1"/>
            </p:cNvSpPr>
            <p:nvPr/>
          </p:nvSpPr>
          <p:spPr bwMode="auto">
            <a:xfrm>
              <a:off x="906" y="894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404525" name="Oval 45"/>
            <p:cNvSpPr>
              <a:spLocks noChangeAspect="1" noChangeArrowheads="1"/>
            </p:cNvSpPr>
            <p:nvPr/>
          </p:nvSpPr>
          <p:spPr bwMode="auto">
            <a:xfrm>
              <a:off x="598" y="896"/>
              <a:ext cx="192" cy="19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404533" name="Group 53"/>
          <p:cNvGrpSpPr>
            <a:grpSpLocks/>
          </p:cNvGrpSpPr>
          <p:nvPr/>
        </p:nvGrpSpPr>
        <p:grpSpPr bwMode="auto">
          <a:xfrm>
            <a:off x="914400" y="1682859"/>
            <a:ext cx="2262188" cy="330200"/>
            <a:chOff x="576" y="1070"/>
            <a:chExt cx="1425" cy="208"/>
          </a:xfrm>
        </p:grpSpPr>
        <p:sp>
          <p:nvSpPr>
            <p:cNvPr id="404504" name="Oval 24"/>
            <p:cNvSpPr>
              <a:spLocks noChangeAspect="1" noChangeArrowheads="1"/>
            </p:cNvSpPr>
            <p:nvPr/>
          </p:nvSpPr>
          <p:spPr bwMode="auto">
            <a:xfrm>
              <a:off x="1809" y="1086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kumimoji="1" lang="nl-NL" altLang="nl-NL" sz="3000">
                <a:solidFill>
                  <a:srgbClr val="FFFFFF"/>
                </a:solidFill>
              </a:endParaRPr>
            </a:p>
          </p:txBody>
        </p:sp>
        <p:sp>
          <p:nvSpPr>
            <p:cNvPr id="404526" name="Oval 46"/>
            <p:cNvSpPr>
              <a:spLocks noChangeAspect="1" noChangeArrowheads="1"/>
            </p:cNvSpPr>
            <p:nvPr/>
          </p:nvSpPr>
          <p:spPr bwMode="auto">
            <a:xfrm>
              <a:off x="576" y="1070"/>
              <a:ext cx="192" cy="192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sp>
        <p:nvSpPr>
          <p:cNvPr id="404531" name="Freeform 51"/>
          <p:cNvSpPr>
            <a:spLocks/>
          </p:cNvSpPr>
          <p:nvPr/>
        </p:nvSpPr>
        <p:spPr bwMode="auto">
          <a:xfrm>
            <a:off x="1566863" y="1597025"/>
            <a:ext cx="6205537" cy="4346575"/>
          </a:xfrm>
          <a:custGeom>
            <a:avLst/>
            <a:gdLst>
              <a:gd name="T0" fmla="*/ 0 w 3909"/>
              <a:gd name="T1" fmla="*/ 0 h 2738"/>
              <a:gd name="T2" fmla="*/ 951 w 3909"/>
              <a:gd name="T3" fmla="*/ 173 h 2738"/>
              <a:gd name="T4" fmla="*/ 1941 w 3909"/>
              <a:gd name="T5" fmla="*/ 674 h 2738"/>
              <a:gd name="T6" fmla="*/ 2917 w 3909"/>
              <a:gd name="T7" fmla="*/ 1536 h 2738"/>
              <a:gd name="T8" fmla="*/ 3909 w 3909"/>
              <a:gd name="T9" fmla="*/ 2738 h 2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9" h="2738">
                <a:moveTo>
                  <a:pt x="0" y="0"/>
                </a:moveTo>
                <a:cubicBezTo>
                  <a:pt x="158" y="29"/>
                  <a:pt x="627" y="61"/>
                  <a:pt x="951" y="173"/>
                </a:cubicBezTo>
                <a:cubicBezTo>
                  <a:pt x="1275" y="285"/>
                  <a:pt x="1613" y="447"/>
                  <a:pt x="1941" y="674"/>
                </a:cubicBezTo>
                <a:cubicBezTo>
                  <a:pt x="2269" y="901"/>
                  <a:pt x="2589" y="1192"/>
                  <a:pt x="2917" y="1536"/>
                </a:cubicBezTo>
                <a:cubicBezTo>
                  <a:pt x="3245" y="1880"/>
                  <a:pt x="3702" y="2488"/>
                  <a:pt x="3909" y="2738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04539" name="Rectangle 59"/>
          <p:cNvSpPr>
            <a:spLocks noChangeArrowheads="1"/>
          </p:cNvSpPr>
          <p:nvPr/>
        </p:nvSpPr>
        <p:spPr bwMode="auto">
          <a:xfrm>
            <a:off x="4583167" y="1074048"/>
            <a:ext cx="3877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Vertikaal</a:t>
            </a:r>
            <a:r>
              <a:rPr kumimoji="0" lang="en-US" altLang="nl-N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nl-NL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0" lang="en-US" altLang="nl-N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</a:t>
            </a:r>
            <a:r>
              <a:rPr kumimoji="0" lang="en-US" altLang="nl-N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val.</a:t>
            </a:r>
            <a:endParaRPr kumimoji="0" lang="nl-NL" altLang="nl-NL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540" name="Rectangle 60"/>
          <p:cNvSpPr>
            <a:spLocks noChangeArrowheads="1"/>
          </p:cNvSpPr>
          <p:nvPr/>
        </p:nvSpPr>
        <p:spPr bwMode="auto">
          <a:xfrm>
            <a:off x="4552950" y="673970"/>
            <a:ext cx="3907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Horizontaal</a:t>
            </a:r>
            <a:r>
              <a:rPr kumimoji="0"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kumimoji="0"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546" name="Rectangle 66"/>
          <p:cNvSpPr>
            <a:spLocks noChangeArrowheads="1"/>
          </p:cNvSpPr>
          <p:nvPr/>
        </p:nvSpPr>
        <p:spPr bwMode="auto">
          <a:xfrm>
            <a:off x="1352550" y="819150"/>
            <a:ext cx="160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sz="28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Worp</a:t>
            </a:r>
            <a:endParaRPr kumimoji="0" lang="nl-NL" altLang="nl-NL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547" name="Rectangle 67"/>
          <p:cNvSpPr>
            <a:spLocks noChangeArrowheads="1"/>
          </p:cNvSpPr>
          <p:nvPr/>
        </p:nvSpPr>
        <p:spPr bwMode="auto">
          <a:xfrm>
            <a:off x="247650" y="819150"/>
            <a:ext cx="99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sz="28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endParaRPr kumimoji="0" lang="nl-NL" altLang="nl-NL" sz="2800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ctieknop: Verder of Volgende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31192" cy="458587"/>
          </a:xfrm>
        </p:spPr>
        <p:txBody>
          <a:bodyPr anchor="t" anchorCtr="0">
            <a:spAutoFit/>
          </a:bodyPr>
          <a:lstStyle/>
          <a:p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worp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wrijving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1/4.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Simulatie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60"/>
          <p:cNvSpPr>
            <a:spLocks noChangeArrowheads="1"/>
          </p:cNvSpPr>
          <p:nvPr/>
        </p:nvSpPr>
        <p:spPr bwMode="auto">
          <a:xfrm>
            <a:off x="17571" y="335446"/>
            <a:ext cx="9131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worp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twee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tegelijkertijd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781181" y="5517232"/>
            <a:ext cx="360032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Vertikaal</a:t>
            </a:r>
            <a:r>
              <a:rPr lang="nl-NL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voeren beide kogels dezelfde beweging uit.</a:t>
            </a:r>
            <a:endParaRPr lang="nl-N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kstvak 91"/>
          <p:cNvSpPr txBox="1"/>
          <p:nvPr/>
        </p:nvSpPr>
        <p:spPr>
          <a:xfrm>
            <a:off x="1763688" y="3806928"/>
            <a:ext cx="265860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Horizontaal beweegt de blauwe kogel eenparig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echte verbindingslijn 13"/>
          <p:cNvCxnSpPr/>
          <p:nvPr/>
        </p:nvCxnSpPr>
        <p:spPr bwMode="auto">
          <a:xfrm>
            <a:off x="1062568" y="1869066"/>
            <a:ext cx="19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echte verbindingslijn 94"/>
          <p:cNvCxnSpPr/>
          <p:nvPr/>
        </p:nvCxnSpPr>
        <p:spPr bwMode="auto">
          <a:xfrm>
            <a:off x="1075140" y="2574304"/>
            <a:ext cx="338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Rechte verbindingslijn 95"/>
          <p:cNvCxnSpPr/>
          <p:nvPr/>
        </p:nvCxnSpPr>
        <p:spPr bwMode="auto">
          <a:xfrm>
            <a:off x="1073074" y="3757508"/>
            <a:ext cx="4860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Rechte verbindingslijn 96"/>
          <p:cNvCxnSpPr/>
          <p:nvPr/>
        </p:nvCxnSpPr>
        <p:spPr bwMode="auto">
          <a:xfrm>
            <a:off x="1084084" y="5452046"/>
            <a:ext cx="6300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4520" name="Line 40"/>
          <p:cNvSpPr>
            <a:spLocks noChangeShapeType="1"/>
          </p:cNvSpPr>
          <p:nvPr/>
        </p:nvSpPr>
        <p:spPr bwMode="auto">
          <a:xfrm>
            <a:off x="1584634" y="1862240"/>
            <a:ext cx="14040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ash"/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04521" name="Line 41"/>
          <p:cNvSpPr>
            <a:spLocks noChangeShapeType="1"/>
          </p:cNvSpPr>
          <p:nvPr/>
        </p:nvSpPr>
        <p:spPr bwMode="auto">
          <a:xfrm>
            <a:off x="3036772" y="2571464"/>
            <a:ext cx="14040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ash"/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04522" name="Line 42"/>
          <p:cNvSpPr>
            <a:spLocks noChangeShapeType="1"/>
          </p:cNvSpPr>
          <p:nvPr/>
        </p:nvSpPr>
        <p:spPr bwMode="auto">
          <a:xfrm>
            <a:off x="4493620" y="3749138"/>
            <a:ext cx="14400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ash"/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04523" name="Line 43"/>
          <p:cNvSpPr>
            <a:spLocks noChangeShapeType="1"/>
          </p:cNvSpPr>
          <p:nvPr/>
        </p:nvSpPr>
        <p:spPr bwMode="auto">
          <a:xfrm>
            <a:off x="5937330" y="5439786"/>
            <a:ext cx="14400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ash"/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04538" name="Line 58"/>
          <p:cNvSpPr>
            <a:spLocks noChangeShapeType="1"/>
          </p:cNvSpPr>
          <p:nvPr/>
        </p:nvSpPr>
        <p:spPr bwMode="auto">
          <a:xfrm>
            <a:off x="1066800" y="1564944"/>
            <a:ext cx="0" cy="449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-112288" y="476672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Deze stof is vervallen voor havo en vwo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2852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0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0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8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4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4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5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31" grpId="0" animBg="1"/>
      <p:bldP spid="404539" grpId="0" autoUpdateAnimBg="0"/>
      <p:bldP spid="404540" grpId="0" autoUpdateAnimBg="0"/>
      <p:bldP spid="404546" grpId="0" autoUpdateAnimBg="0"/>
      <p:bldP spid="404547" grpId="0" autoUpdateAnimBg="0"/>
      <p:bldP spid="2" grpId="0"/>
      <p:bldP spid="44" grpId="0" autoUpdateAnimBg="0"/>
      <p:bldP spid="12" grpId="0" animBg="1"/>
      <p:bldP spid="92" grpId="0" animBg="1"/>
      <p:bldP spid="404520" grpId="0" animBg="1"/>
      <p:bldP spid="404521" grpId="0" animBg="1"/>
      <p:bldP spid="404522" grpId="0" animBg="1"/>
      <p:bldP spid="404523" grpId="0" animBg="1"/>
      <p:bldP spid="404538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-22589" y="5070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x-</a:t>
            </a:r>
            <a:r>
              <a:rPr kumimoji="0" lang="en-US" altLang="nl-NL" u="sng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 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v.t </a:t>
            </a:r>
            <a:r>
              <a:rPr kumimoji="0" lang="en-US" altLang="nl-NL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schrijven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kumimoji="0" lang="en-US" altLang="nl-NL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-22589" y="158560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y-</a:t>
            </a:r>
            <a:r>
              <a:rPr kumimoji="0" lang="en-US" altLang="nl-NL" u="sng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beweegt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versneld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beginsnelheid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-22589" y="1015538"/>
            <a:ext cx="168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nl-NL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kumimoji="0"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</a:t>
            </a:r>
            <a:endParaRPr kumimoji="0" lang="nl-NL" alt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2589" y="44624"/>
            <a:ext cx="9137570" cy="458587"/>
          </a:xfrm>
        </p:spPr>
        <p:txBody>
          <a:bodyPr wrap="square" anchor="t" anchorCtr="0">
            <a:spAutoFit/>
          </a:bodyPr>
          <a:lstStyle/>
          <a:p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worp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wrijving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2/4: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-22589" y="3542028"/>
            <a:ext cx="4753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kumimoji="0" lang="en-US" altLang="nl-NL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at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schrijven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-22589" y="2971961"/>
            <a:ext cx="185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kumimoji="0"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½gt</a:t>
            </a:r>
            <a:r>
              <a:rPr kumimoji="0" lang="en-US" altLang="nl-NL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nl-NL" alt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-22589" y="4050540"/>
            <a:ext cx="1433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kumimoji="0"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nl-NL" alt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-22589" y="2463449"/>
            <a:ext cx="8538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s(t</a:t>
            </a:r>
            <a:r>
              <a:rPr lang="en-US" alt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v</a:t>
            </a:r>
            <a:r>
              <a:rPr lang="en-US" altLang="nl-NL" sz="2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+ ½at</a:t>
            </a:r>
            <a:r>
              <a:rPr lang="en-US" altLang="nl-NL" sz="24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schrijven</a:t>
            </a:r>
            <a:r>
              <a:rPr lang="en-US" alt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altLang="nl-NL" sz="2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NL" altLang="nl-N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-22589" y="4620607"/>
            <a:ext cx="913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met de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stelling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Pythagoras: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-22589" y="5129119"/>
            <a:ext cx="24052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kumimoji="0"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nl-NL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</a:t>
            </a:r>
            <a:r>
              <a:rPr kumimoji="0"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nl-NL" alt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-22589" y="5699186"/>
            <a:ext cx="913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met sin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, cos  of tan 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6357291" y="4887270"/>
            <a:ext cx="2254915" cy="2028517"/>
            <a:chOff x="5453266" y="2341613"/>
            <a:chExt cx="2254915" cy="2028517"/>
          </a:xfrm>
        </p:grpSpPr>
        <p:grpSp>
          <p:nvGrpSpPr>
            <p:cNvPr id="12" name="Groep 11"/>
            <p:cNvGrpSpPr/>
            <p:nvPr/>
          </p:nvGrpSpPr>
          <p:grpSpPr>
            <a:xfrm>
              <a:off x="5453266" y="2341613"/>
              <a:ext cx="2254915" cy="2028517"/>
              <a:chOff x="2354114" y="4421553"/>
              <a:chExt cx="2254915" cy="2028517"/>
            </a:xfrm>
          </p:grpSpPr>
          <p:grpSp>
            <p:nvGrpSpPr>
              <p:cNvPr id="11" name="Groep 10"/>
              <p:cNvGrpSpPr/>
              <p:nvPr/>
            </p:nvGrpSpPr>
            <p:grpSpPr>
              <a:xfrm>
                <a:off x="2843808" y="4941168"/>
                <a:ext cx="1152128" cy="1224136"/>
                <a:chOff x="2843808" y="4941168"/>
                <a:chExt cx="1152128" cy="1224136"/>
              </a:xfrm>
            </p:grpSpPr>
            <p:sp>
              <p:nvSpPr>
                <p:cNvPr id="4" name="Rechthoek 3"/>
                <p:cNvSpPr/>
                <p:nvPr/>
              </p:nvSpPr>
              <p:spPr bwMode="auto">
                <a:xfrm>
                  <a:off x="2843808" y="4941168"/>
                  <a:ext cx="1152128" cy="122413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6" name="Rechte verbindingslijn met pijl 5"/>
                <p:cNvCxnSpPr/>
                <p:nvPr/>
              </p:nvCxnSpPr>
              <p:spPr bwMode="auto">
                <a:xfrm>
                  <a:off x="2843808" y="4941168"/>
                  <a:ext cx="115212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" name="Rechte verbindingslijn met pijl 7"/>
                <p:cNvCxnSpPr/>
                <p:nvPr/>
              </p:nvCxnSpPr>
              <p:spPr bwMode="auto">
                <a:xfrm>
                  <a:off x="2843808" y="4941168"/>
                  <a:ext cx="0" cy="122413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Rechte verbindingslijn met pijl 9"/>
                <p:cNvCxnSpPr/>
                <p:nvPr/>
              </p:nvCxnSpPr>
              <p:spPr bwMode="auto">
                <a:xfrm>
                  <a:off x="2843808" y="4941168"/>
                  <a:ext cx="1152128" cy="122413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2354114" y="5674431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kumimoji="0" lang="en-US" altLang="nl-NL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kumimoji="0" lang="en-US" altLang="nl-NL" sz="2800" baseline="-250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kumimoji="0" lang="nl-NL" altLang="nl-NL" sz="2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12"/>
              <p:cNvSpPr>
                <a:spLocks noChangeArrowheads="1"/>
              </p:cNvSpPr>
              <p:nvPr/>
            </p:nvSpPr>
            <p:spPr bwMode="auto">
              <a:xfrm>
                <a:off x="3451404" y="4421553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kumimoji="0" lang="en-US" altLang="nl-NL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kumimoji="0" lang="en-US" altLang="nl-NL" sz="2800" baseline="-250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nl-NL" altLang="nl-NL" sz="2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4032965" y="5926850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kumimoji="0"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kumimoji="0" lang="nl-NL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hthoek 12"/>
            <p:cNvSpPr/>
            <p:nvPr/>
          </p:nvSpPr>
          <p:spPr>
            <a:xfrm>
              <a:off x="6128646" y="2752535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nl-NL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</a:t>
              </a:r>
              <a:endParaRPr lang="nl-NL" sz="2400" dirty="0"/>
            </a:p>
          </p:txBody>
        </p:sp>
      </p:grp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-22589" y="6207695"/>
            <a:ext cx="913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/v, cos =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x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/v of tan =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x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-108519" y="476672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Deze stof is vervallen voor havo en vwo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736719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/>
      <p:bldP spid="406532" grpId="0"/>
      <p:bldP spid="406539" grpId="0"/>
      <p:bldP spid="2" grpId="0"/>
      <p:bldP spid="26" grpId="0"/>
      <p:bldP spid="28" grpId="0"/>
      <p:bldP spid="29" grpId="0"/>
      <p:bldP spid="3" grpId="0"/>
      <p:bldP spid="35" grpId="0"/>
      <p:bldP spid="48" grpId="0"/>
      <p:bldP spid="49" grpId="0"/>
      <p:bldP spid="52" grpId="0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-36512" y="59986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2,0 m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gooi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horizontaal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15 m/s.</a:t>
            </a:r>
          </a:p>
          <a:p>
            <a:pPr fontAlgn="base">
              <a:spcAft>
                <a:spcPct val="0"/>
              </a:spcAft>
              <a:buClr>
                <a:srgbClr val="FF3300"/>
              </a:buClr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luchtweerstand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-36512" y="15275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waneer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base">
              <a:spcAft>
                <a:spcPct val="0"/>
              </a:spcAft>
            </a:pP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de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neerkomt</a:t>
            </a:r>
            <a:r>
              <a:rPr kumimoji="0" lang="en-US" altLang="nl-NL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-36512" y="4130124"/>
            <a:ext cx="1685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kumimoji="0" lang="en-US" altLang="nl-NL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 =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37570" cy="458587"/>
          </a:xfrm>
        </p:spPr>
        <p:txBody>
          <a:bodyPr wrap="square" anchor="t" anchorCtr="0">
            <a:spAutoFit/>
          </a:bodyPr>
          <a:lstStyle/>
          <a:p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worp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wrijving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3/4: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00950" y="3023577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½gt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 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-36512" y="5246762"/>
            <a:ext cx="2866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kumimoji="0" lang="en-US" altLang="nl-NL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</a:t>
            </a:r>
            <a:r>
              <a:rPr kumimoji="0" lang="en-US" altLang="nl-NL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5205280" y="4293096"/>
            <a:ext cx="3938720" cy="2191772"/>
            <a:chOff x="5777323" y="2341613"/>
            <a:chExt cx="1390302" cy="2191772"/>
          </a:xfrm>
        </p:grpSpPr>
        <p:grpSp>
          <p:nvGrpSpPr>
            <p:cNvPr id="12" name="Groep 11"/>
            <p:cNvGrpSpPr/>
            <p:nvPr/>
          </p:nvGrpSpPr>
          <p:grpSpPr>
            <a:xfrm>
              <a:off x="5777323" y="2341613"/>
              <a:ext cx="1390302" cy="2191772"/>
              <a:chOff x="2678171" y="4421553"/>
              <a:chExt cx="1390302" cy="2191772"/>
            </a:xfrm>
          </p:grpSpPr>
          <p:grpSp>
            <p:nvGrpSpPr>
              <p:cNvPr id="11" name="Groep 10"/>
              <p:cNvGrpSpPr/>
              <p:nvPr/>
            </p:nvGrpSpPr>
            <p:grpSpPr>
              <a:xfrm>
                <a:off x="2843808" y="4941168"/>
                <a:ext cx="1152128" cy="1224136"/>
                <a:chOff x="2843808" y="4941168"/>
                <a:chExt cx="1152128" cy="1224136"/>
              </a:xfrm>
            </p:grpSpPr>
            <p:sp>
              <p:nvSpPr>
                <p:cNvPr id="4" name="Rechthoek 3"/>
                <p:cNvSpPr/>
                <p:nvPr/>
              </p:nvSpPr>
              <p:spPr bwMode="auto">
                <a:xfrm>
                  <a:off x="2843808" y="4941168"/>
                  <a:ext cx="1152128" cy="122413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cxnSp>
              <p:nvCxnSpPr>
                <p:cNvPr id="6" name="Rechte verbindingslijn met pijl 5"/>
                <p:cNvCxnSpPr/>
                <p:nvPr/>
              </p:nvCxnSpPr>
              <p:spPr bwMode="auto">
                <a:xfrm>
                  <a:off x="2843808" y="4941168"/>
                  <a:ext cx="115212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" name="Rechte verbindingslijn met pijl 7"/>
                <p:cNvCxnSpPr/>
                <p:nvPr/>
              </p:nvCxnSpPr>
              <p:spPr bwMode="auto">
                <a:xfrm>
                  <a:off x="2843808" y="4941168"/>
                  <a:ext cx="0" cy="122413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Rechte verbindingslijn met pijl 9"/>
                <p:cNvCxnSpPr/>
                <p:nvPr/>
              </p:nvCxnSpPr>
              <p:spPr bwMode="auto">
                <a:xfrm>
                  <a:off x="2843808" y="4941168"/>
                  <a:ext cx="1152128" cy="122413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2678171" y="5674431"/>
                <a:ext cx="21305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kumimoji="0" lang="en-US" altLang="nl-NL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kumimoji="0" lang="en-US" altLang="nl-NL" sz="2800" baseline="-250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kumimoji="0" lang="nl-NL" altLang="nl-NL" sz="2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12"/>
              <p:cNvSpPr>
                <a:spLocks noChangeArrowheads="1"/>
              </p:cNvSpPr>
              <p:nvPr/>
            </p:nvSpPr>
            <p:spPr bwMode="auto">
              <a:xfrm>
                <a:off x="3395086" y="4421553"/>
                <a:ext cx="6170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kumimoji="0" lang="en-US" altLang="nl-NL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kumimoji="0" lang="en-US" altLang="nl-NL" baseline="-250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kumimoji="0" lang="en-US" altLang="nl-NL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15 m/s</a:t>
                </a:r>
                <a:endParaRPr kumimoji="0" lang="nl-NL" altLang="nl-NL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3891069" y="6090105"/>
                <a:ext cx="17740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 algn="l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kumimoji="0"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kumimoji="0" lang="nl-NL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hthoek 12"/>
            <p:cNvSpPr/>
            <p:nvPr/>
          </p:nvSpPr>
          <p:spPr>
            <a:xfrm>
              <a:off x="6134211" y="2721003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nl-NL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</a:t>
              </a:r>
              <a:endParaRPr lang="nl-NL" sz="2400" dirty="0"/>
            </a:p>
          </p:txBody>
        </p:sp>
      </p:grp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-36512" y="6363399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 </a:t>
            </a: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/v =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-36512" y="2481167"/>
            <a:ext cx="1016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900950" y="2481167"/>
            <a:ext cx="5753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2,0 m, v</a:t>
            </a:r>
            <a:r>
              <a:rPr kumimoji="0" lang="en-US" altLang="nl-NL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 m/s, g = 9,81 m/s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nl-NL" altLang="nl-NL" baseline="30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-36512" y="3023577"/>
            <a:ext cx="1016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524570" y="3023577"/>
            <a:ext cx="2450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=</a:t>
            </a:r>
            <a:r>
              <a:rPr kumimoji="0" lang="en-US" altLang="nl-N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½9,81t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 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900950" y="3571805"/>
            <a:ext cx="1991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0,408 →  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744410" y="3560036"/>
            <a:ext cx="2707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0,639 = </a:t>
            </a: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0,64 s</a:t>
            </a:r>
            <a:endParaRPr kumimoji="0" lang="nl-NL" altLang="nl-NL" u="sng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1356350" y="4149080"/>
            <a:ext cx="2359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0,639 =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050593" y="4149080"/>
            <a:ext cx="2087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9,58 = 9,6 m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-36512" y="4688443"/>
            <a:ext cx="1685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nl-NL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g.t =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1332186" y="4693612"/>
            <a:ext cx="2087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9,81 . 0,639 =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355535" y="4707065"/>
            <a:ext cx="2087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6,27 m/s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083252" y="5260732"/>
            <a:ext cx="1983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+ 6,27</a:t>
            </a:r>
            <a:r>
              <a:rPr kumimoji="0" lang="en-US" altLang="nl-NL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4002550" y="5260732"/>
            <a:ext cx="1730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→  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21116" y="5805081"/>
            <a:ext cx="2654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16,3 = </a:t>
            </a: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16m/s</a:t>
            </a:r>
            <a:endParaRPr kumimoji="0" lang="nl-NL" altLang="nl-NL" u="sng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1790520" y="6363399"/>
            <a:ext cx="1944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6,27/16,3 =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3461664" y="6363399"/>
            <a:ext cx="171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0,385 →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4722838" y="6363399"/>
            <a:ext cx="2623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</a:pP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=22,6 = </a:t>
            </a:r>
            <a:r>
              <a:rPr kumimoji="0" lang="en-US" altLang="nl-NL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22°</a:t>
            </a:r>
            <a:r>
              <a:rPr kumimoji="0" lang="en-US" altLang="nl-N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kumimoji="0" lang="nl-NL" altLang="nl-NL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-108520" y="548680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Deze stof is vervallen voor havo en vwo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814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/>
      <p:bldP spid="406532" grpId="0"/>
      <p:bldP spid="406539" grpId="0"/>
      <p:bldP spid="2" grpId="0"/>
      <p:bldP spid="28" grpId="0"/>
      <p:bldP spid="48" grpId="0"/>
      <p:bldP spid="52" grpId="0"/>
      <p:bldP spid="30" grpId="0"/>
      <p:bldP spid="31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50" grpId="0"/>
      <p:bldP spid="51" grpId="0"/>
      <p:bldP spid="53" grpId="0"/>
      <p:bldP spid="55" grpId="0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044982" y="3999264"/>
            <a:ext cx="2099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1/0,10 =10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-36512" y="3999264"/>
            <a:ext cx="7283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één rondje 0,10 s duurt, doet hij er per s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975962" y="620688"/>
            <a:ext cx="5139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nodig is voor één omloop.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0"/>
            <a:ext cx="91440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smtClean="0">
                <a:solidFill>
                  <a:srgbClr val="FF0000"/>
                </a:solidFill>
              </a:rPr>
              <a:t>De </a:t>
            </a:r>
            <a:r>
              <a:rPr lang="en-US" altLang="nl-NL" sz="2400" dirty="0" err="1" smtClean="0">
                <a:solidFill>
                  <a:srgbClr val="FF0000"/>
                </a:solidFill>
              </a:rPr>
              <a:t>eenparige</a:t>
            </a:r>
            <a:r>
              <a:rPr lang="en-US" altLang="nl-NL" sz="2400" dirty="0" smtClean="0">
                <a:solidFill>
                  <a:srgbClr val="FF0000"/>
                </a:solidFill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</a:rPr>
              <a:t>cirkelbeweging</a:t>
            </a:r>
            <a:r>
              <a:rPr lang="en-US" altLang="nl-NL" sz="2400" dirty="0" smtClean="0">
                <a:solidFill>
                  <a:srgbClr val="FF0000"/>
                </a:solidFill>
              </a:rPr>
              <a:t> 1/2: </a:t>
            </a:r>
            <a:r>
              <a:rPr lang="en-US" altLang="nl-NL" sz="1800" dirty="0" err="1" smtClean="0">
                <a:solidFill>
                  <a:srgbClr val="FF0000"/>
                </a:solidFill>
              </a:rPr>
              <a:t>Omlooptijd</a:t>
            </a:r>
            <a:r>
              <a:rPr lang="en-US" altLang="nl-NL" sz="1800" dirty="0" smtClean="0">
                <a:solidFill>
                  <a:srgbClr val="FF0000"/>
                </a:solidFill>
              </a:rPr>
              <a:t>, </a:t>
            </a:r>
            <a:r>
              <a:rPr lang="en-US" altLang="nl-NL" sz="1800" dirty="0" err="1" smtClean="0">
                <a:solidFill>
                  <a:srgbClr val="FF0000"/>
                </a:solidFill>
              </a:rPr>
              <a:t>frequentie</a:t>
            </a:r>
            <a:r>
              <a:rPr lang="en-US" altLang="nl-NL" sz="1800" dirty="0" smtClean="0">
                <a:solidFill>
                  <a:srgbClr val="FF0000"/>
                </a:solidFill>
              </a:rPr>
              <a:t> </a:t>
            </a:r>
            <a:r>
              <a:rPr lang="en-US" altLang="nl-NL" sz="1800" dirty="0" err="1" smtClean="0">
                <a:solidFill>
                  <a:srgbClr val="FF0000"/>
                </a:solidFill>
              </a:rPr>
              <a:t>en</a:t>
            </a:r>
            <a:r>
              <a:rPr lang="en-US" altLang="nl-NL" sz="1800" dirty="0" smtClean="0">
                <a:solidFill>
                  <a:srgbClr val="FF0000"/>
                </a:solidFill>
              </a:rPr>
              <a:t> </a:t>
            </a:r>
            <a:r>
              <a:rPr lang="en-US" altLang="nl-NL" sz="1800" dirty="0" err="1" smtClean="0">
                <a:solidFill>
                  <a:srgbClr val="FF0000"/>
                </a:solidFill>
              </a:rPr>
              <a:t>baansnelheid</a:t>
            </a:r>
            <a:endParaRPr lang="nl-NL" altLang="nl-NL" sz="1800" dirty="0">
              <a:solidFill>
                <a:srgbClr val="FF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172450" y="6453188"/>
            <a:ext cx="9715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-36512" y="5574848"/>
            <a:ext cx="5212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De baansnelheid </a:t>
            </a:r>
            <a:r>
              <a:rPr lang="nl-NL" altLang="nl-NL" sz="2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v = </a:t>
            </a:r>
            <a:r>
              <a:rPr lang="nl-NL" altLang="nl-NL" sz="28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afstand/t =</a:t>
            </a:r>
            <a:endParaRPr lang="nl-NL" altLang="nl-NL" sz="2800" dirty="0">
              <a:solidFill>
                <a:prstClr val="black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-36513" y="620688"/>
            <a:ext cx="4208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omlooptijd T is de tijd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-6796" y="4569362"/>
            <a:ext cx="2027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-36512" y="1268760"/>
            <a:ext cx="28805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frequentie f is 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771895" y="1268760"/>
            <a:ext cx="5882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aantal rondjes per tijdeenheid.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1270970" y="4451373"/>
                <a:ext cx="7810475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BINAS Tabel 35A2</a:t>
                </a:r>
                <a:endParaRPr 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70" y="4451373"/>
                <a:ext cx="7810475" cy="787716"/>
              </a:xfrm>
              <a:prstGeom prst="rect">
                <a:avLst/>
              </a:prstGeom>
              <a:blipFill rotWithShape="1"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4487902" y="5072105"/>
            <a:ext cx="2758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 in s</a:t>
            </a:r>
            <a:r>
              <a:rPr lang="nl-NL" altLang="nl-NL" sz="2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Hz)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-36513" y="6077592"/>
                <a:ext cx="8417233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smtClean="0">
                    <a:solidFill>
                      <a:srgbClr val="FF000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nl-NL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BINAS Tabel 35A2</a:t>
                </a:r>
                <a:endParaRPr lang="nl-NL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6077592"/>
                <a:ext cx="8417233" cy="788742"/>
              </a:xfrm>
              <a:prstGeom prst="rect">
                <a:avLst/>
              </a:prstGeom>
              <a:blipFill rotWithShape="1">
                <a:blip r:embed="rId4"/>
                <a:stretch>
                  <a:fillRect l="-1810" b="-108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79596" y="5568829"/>
            <a:ext cx="3201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c</a:t>
            </a:r>
            <a:r>
              <a:rPr lang="nl-NL" altLang="nl-NL" sz="2800" dirty="0" smtClean="0">
                <a:solidFill>
                  <a:prstClr val="black"/>
                </a:solidFill>
                <a:latin typeface="Arial"/>
              </a:rPr>
              <a:t>irkelomtrek/T →</a:t>
            </a:r>
            <a:r>
              <a:rPr lang="nl-NL" altLang="nl-NL" sz="2800" dirty="0" smtClean="0">
                <a:solidFill>
                  <a:prstClr val="black"/>
                </a:solidFill>
                <a:latin typeface="Arial"/>
                <a:cs typeface="Times New Roman" pitchFamily="18" charset="0"/>
              </a:rPr>
              <a:t> </a:t>
            </a:r>
            <a:endParaRPr lang="nl-NL" altLang="nl-NL" sz="2800" dirty="0">
              <a:solidFill>
                <a:prstClr val="black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892512" y="-27384"/>
            <a:ext cx="288000" cy="28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779912" y="5538744"/>
            <a:ext cx="429921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techniek wordt meestal het toerental n in </a:t>
            </a:r>
            <a:r>
              <a:rPr lang="nl-NL" alt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rpm</a:t>
            </a:r>
            <a:r>
              <a:rPr lang="nl-NL" alt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altLang="nl-NL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rounds</a:t>
            </a:r>
            <a:r>
              <a:rPr lang="nl-NL" altLang="nl-N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minute) gebruikt</a:t>
            </a: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56" y="1665056"/>
            <a:ext cx="2268000" cy="2268000"/>
          </a:xfrm>
          <a:prstGeom prst="rect">
            <a:avLst/>
          </a:prstGeom>
        </p:spPr>
      </p:pic>
      <p:grpSp>
        <p:nvGrpSpPr>
          <p:cNvPr id="32" name="Groep 31"/>
          <p:cNvGrpSpPr>
            <a:grpSpLocks noChangeAspect="1"/>
          </p:cNvGrpSpPr>
          <p:nvPr/>
        </p:nvGrpSpPr>
        <p:grpSpPr>
          <a:xfrm>
            <a:off x="7548195" y="2132076"/>
            <a:ext cx="612000" cy="643949"/>
            <a:chOff x="5670130" y="5013176"/>
            <a:chExt cx="590144" cy="620952"/>
          </a:xfrm>
        </p:grpSpPr>
        <p:cxnSp>
          <p:nvCxnSpPr>
            <p:cNvPr id="33" name="Rechte verbindingslijn met pijl 32"/>
            <p:cNvCxnSpPr>
              <a:cxnSpLocks noChangeAspect="1"/>
            </p:cNvCxnSpPr>
            <p:nvPr/>
          </p:nvCxnSpPr>
          <p:spPr bwMode="auto">
            <a:xfrm flipV="1">
              <a:off x="5670130" y="5094128"/>
              <a:ext cx="590144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kstvak 34"/>
            <p:cNvSpPr txBox="1"/>
            <p:nvPr/>
          </p:nvSpPr>
          <p:spPr>
            <a:xfrm>
              <a:off x="5726478" y="5013176"/>
              <a:ext cx="32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6144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37" grpId="0"/>
      <p:bldP spid="55298" grpId="0" autoUpdateAnimBg="0"/>
      <p:bldP spid="55301" grpId="0"/>
      <p:bldP spid="34" grpId="0"/>
      <p:bldP spid="36" grpId="0"/>
      <p:bldP spid="38" grpId="0"/>
      <p:bldP spid="39" grpId="0"/>
      <p:bldP spid="5" grpId="0"/>
      <p:bldP spid="47" grpId="0"/>
      <p:bldP spid="6" grpId="0"/>
      <p:bldP spid="20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6321" y="635007"/>
            <a:ext cx="8604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Beschouw </a:t>
            </a:r>
            <a:r>
              <a:rPr lang="nl-NL" altLang="nl-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punt op de </a:t>
            </a: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evenaar</a:t>
            </a:r>
            <a:r>
              <a:rPr lang="nl-NL" altLang="nl-NL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26321" y="125523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 zijn </a:t>
            </a:r>
            <a:r>
              <a:rPr lang="nl-NL" altLang="nl-NL" sz="2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baansnelheid in m/s.</a:t>
            </a:r>
            <a:endParaRPr lang="nl-NL" altLang="nl-NL" sz="2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79901" y="4556651"/>
            <a:ext cx="5008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/>
              </a:rPr>
              <a:t>= 2</a:t>
            </a:r>
            <a:r>
              <a:rPr lang="el-GR" altLang="nl-NL" sz="2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l-GR" altLang="nl-NL" sz="2800" dirty="0">
                <a:solidFill>
                  <a:prstClr val="black"/>
                </a:solidFill>
                <a:latin typeface="Arial"/>
                <a:cs typeface="Arial"/>
              </a:rPr>
              <a:t>π</a:t>
            </a:r>
            <a:r>
              <a:rPr lang="nl-NL" altLang="nl-NL" sz="2800" dirty="0" smtClean="0">
                <a:solidFill>
                  <a:prstClr val="black"/>
                </a:solidFill>
                <a:latin typeface="Arial"/>
              </a:rPr>
              <a:t>.6,4.10</a:t>
            </a:r>
            <a:r>
              <a:rPr lang="nl-NL" altLang="nl-NL" sz="2800" baseline="30000" dirty="0" smtClean="0">
                <a:solidFill>
                  <a:prstClr val="black"/>
                </a:solidFill>
                <a:latin typeface="Arial"/>
              </a:rPr>
              <a:t>6</a:t>
            </a:r>
            <a:r>
              <a:rPr lang="nl-NL" altLang="nl-NL" sz="2800" dirty="0">
                <a:solidFill>
                  <a:prstClr val="black"/>
                </a:solidFill>
                <a:latin typeface="Arial"/>
              </a:rPr>
              <a:t>/(24.3600) </a:t>
            </a:r>
            <a:r>
              <a:rPr lang="nl-NL" altLang="nl-NL" sz="2800" dirty="0" smtClean="0">
                <a:solidFill>
                  <a:prstClr val="black"/>
                </a:solidFill>
                <a:latin typeface="Arial"/>
              </a:rPr>
              <a:t>=</a:t>
            </a:r>
            <a:endParaRPr lang="nl-NL" altLang="nl-NL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586870" y="5157192"/>
            <a:ext cx="4657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465 </a:t>
            </a:r>
            <a:r>
              <a:rPr lang="nl-NL" altLang="nl-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4,6.10</a:t>
            </a:r>
            <a:r>
              <a:rPr lang="nl-NL" altLang="nl-NL" sz="2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</a:rPr>
              <a:t>.</a:t>
            </a:r>
            <a:endParaRPr lang="nl-NL" altLang="nl-NL" sz="2800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36512" y="1875469"/>
            <a:ext cx="203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prstClr val="black"/>
                </a:solidFill>
                <a:latin typeface="Arial"/>
              </a:rPr>
              <a:t>Geg</a:t>
            </a:r>
            <a:r>
              <a:rPr lang="nl-NL" sz="2800" dirty="0" smtClean="0">
                <a:solidFill>
                  <a:prstClr val="black"/>
                </a:solidFill>
                <a:latin typeface="Arial"/>
              </a:rPr>
              <a:t>: T =</a:t>
            </a:r>
            <a:endParaRPr lang="nl-NL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583668" y="2484185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6,4.10</a:t>
            </a:r>
            <a:r>
              <a:rPr lang="nl-NL" altLang="nl-NL" sz="2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r>
              <a:rPr lang="nl-NL" sz="2800" dirty="0" smtClean="0">
                <a:solidFill>
                  <a:prstClr val="black"/>
                </a:solidFill>
              </a:rPr>
              <a:t>  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633316" y="18754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prstClr val="black"/>
                </a:solidFill>
                <a:latin typeface="Arial"/>
              </a:rPr>
              <a:t>24 h</a:t>
            </a:r>
            <a:endParaRPr lang="nl-NL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35596" y="247574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prstClr val="black"/>
                </a:solidFill>
                <a:latin typeface="Arial"/>
              </a:rPr>
              <a:t>r =</a:t>
            </a:r>
            <a:endParaRPr lang="nl-NL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-19578" y="3233656"/>
            <a:ext cx="149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Gevr.: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313638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-36512" y="3852337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Opl.: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75656" y="5796553"/>
            <a:ext cx="341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1,7.10</a:t>
            </a:r>
            <a:r>
              <a:rPr lang="nl-NL" altLang="nl-NL" sz="2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km/h!)</a:t>
            </a:r>
            <a:endParaRPr lang="nl-NL" altLang="nl-NL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36512" y="4544968"/>
            <a:ext cx="2012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nl-NL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3200" dirty="0">
              <a:solidFill>
                <a:srgbClr val="FF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362842" y="4293096"/>
                <a:ext cx="157819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8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8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m:rPr>
                              <m:sty m:val="p"/>
                            </m:rPr>
                            <a:rPr lang="nl-NL" sz="28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8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nl-NL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2" y="4293096"/>
                <a:ext cx="1578194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ep 23"/>
          <p:cNvGrpSpPr/>
          <p:nvPr/>
        </p:nvGrpSpPr>
        <p:grpSpPr>
          <a:xfrm>
            <a:off x="3526971" y="1926769"/>
            <a:ext cx="2845229" cy="1159328"/>
            <a:chOff x="3526971" y="2024743"/>
            <a:chExt cx="2845229" cy="1159328"/>
          </a:xfrm>
        </p:grpSpPr>
        <p:sp>
          <p:nvSpPr>
            <p:cNvPr id="21" name="Tekstvak 20"/>
            <p:cNvSpPr txBox="1"/>
            <p:nvPr/>
          </p:nvSpPr>
          <p:spPr>
            <a:xfrm>
              <a:off x="3959932" y="2208675"/>
              <a:ext cx="2412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altLang="nl-NL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 BINAS</a:t>
              </a:r>
              <a:endParaRPr lang="nl-NL" sz="2800" dirty="0">
                <a:solidFill>
                  <a:prstClr val="black"/>
                </a:solidFill>
              </a:endParaRPr>
            </a:p>
          </p:txBody>
        </p:sp>
        <p:sp>
          <p:nvSpPr>
            <p:cNvPr id="23" name="Vrije vorm 22"/>
            <p:cNvSpPr/>
            <p:nvPr/>
          </p:nvSpPr>
          <p:spPr>
            <a:xfrm>
              <a:off x="3526971" y="2024743"/>
              <a:ext cx="326572" cy="1159328"/>
            </a:xfrm>
            <a:custGeom>
              <a:avLst/>
              <a:gdLst>
                <a:gd name="connsiteX0" fmla="*/ 0 w 326572"/>
                <a:gd name="connsiteY0" fmla="*/ 0 h 1159328"/>
                <a:gd name="connsiteX1" fmla="*/ 310243 w 326572"/>
                <a:gd name="connsiteY1" fmla="*/ 0 h 1159328"/>
                <a:gd name="connsiteX2" fmla="*/ 326572 w 326572"/>
                <a:gd name="connsiteY2" fmla="*/ 1159328 h 1159328"/>
                <a:gd name="connsiteX3" fmla="*/ 48986 w 326572"/>
                <a:gd name="connsiteY3" fmla="*/ 1159328 h 115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572" h="1159328">
                  <a:moveTo>
                    <a:pt x="0" y="0"/>
                  </a:moveTo>
                  <a:lnTo>
                    <a:pt x="310243" y="0"/>
                  </a:lnTo>
                  <a:lnTo>
                    <a:pt x="326572" y="1159328"/>
                  </a:lnTo>
                  <a:lnTo>
                    <a:pt x="48986" y="115932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172450" y="6453188"/>
            <a:ext cx="9715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17588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351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527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07035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275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847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419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89915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868143" y="2939460"/>
            <a:ext cx="3249535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prstClr val="black"/>
                </a:solidFill>
                <a:latin typeface="Arial"/>
              </a:rPr>
              <a:t>Raketten worden daarom bij voorkeur nabij de evenaar in oostelijke richting gelanceerd. (Dus met de draairichting van de aarde mee).</a:t>
            </a:r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892512" y="-27384"/>
            <a:ext cx="288000" cy="28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20173"/>
      </p:ext>
    </p:extLst>
  </p:cSld>
  <p:clrMapOvr>
    <a:masterClrMapping/>
  </p:clrMapOvr>
  <p:transition advTm="3539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 autoUpdateAnimBg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hoek 84"/>
          <p:cNvSpPr/>
          <p:nvPr/>
        </p:nvSpPr>
        <p:spPr bwMode="auto">
          <a:xfrm>
            <a:off x="-36513" y="1814716"/>
            <a:ext cx="9248227" cy="50662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 dirty="0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-16196" y="454596"/>
            <a:ext cx="9180000" cy="136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237" y="47625"/>
            <a:ext cx="8442430" cy="406265"/>
          </a:xfrm>
        </p:spPr>
        <p:txBody>
          <a:bodyPr anchor="t" anchorCtr="0">
            <a:spAutoFit/>
          </a:bodyPr>
          <a:lstStyle/>
          <a:p>
            <a:pPr>
              <a:defRPr/>
            </a:pP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+mn-lt"/>
              </a:rPr>
              <a:t>Samenvatting</a:t>
            </a:r>
            <a:r>
              <a:rPr lang="en-US" altLang="nl-NL" sz="2400" dirty="0" smtClean="0">
                <a:solidFill>
                  <a:srgbClr val="FF0000"/>
                </a:solidFill>
                <a:effectLst/>
                <a:latin typeface="+mn-lt"/>
              </a:rPr>
              <a:t> 1/3</a:t>
            </a:r>
            <a:endParaRPr lang="nl-NL" altLang="nl-NL" sz="2400" dirty="0" smtClean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400422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-18237" y="1821634"/>
            <a:ext cx="9108504" cy="387798"/>
          </a:xfrm>
        </p:spPr>
        <p:txBody>
          <a:bodyPr wrap="square" anchor="t" anchorCtr="0">
            <a:sp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nl-NL" sz="2400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u="sng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400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u="sng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-18237" y="46265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u="sng" dirty="0" smtClean="0">
                <a:solidFill>
                  <a:prstClr val="black"/>
                </a:solidFill>
              </a:rPr>
              <a:t>De </a:t>
            </a:r>
            <a:r>
              <a:rPr kumimoji="1" lang="en-US" altLang="nl-NL" sz="2400" u="sng" dirty="0" err="1" smtClean="0">
                <a:solidFill>
                  <a:prstClr val="black"/>
                </a:solidFill>
              </a:rPr>
              <a:t>eenparige</a:t>
            </a:r>
            <a:r>
              <a:rPr kumimoji="1" lang="en-US" altLang="nl-NL" sz="2400" u="sng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u="sng" dirty="0" err="1">
                <a:solidFill>
                  <a:prstClr val="black"/>
                </a:solidFill>
              </a:rPr>
              <a:t>beweging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:              </a:t>
            </a:r>
            <a:r>
              <a:rPr kumimoji="1" lang="en-US" altLang="nl-NL" sz="2400" dirty="0" smtClean="0">
                <a:solidFill>
                  <a:srgbClr val="FF0000"/>
                </a:solidFill>
              </a:rPr>
              <a:t>s </a:t>
            </a:r>
            <a:r>
              <a:rPr kumimoji="1" lang="en-US" altLang="nl-NL" sz="2400" dirty="0">
                <a:solidFill>
                  <a:srgbClr val="FF0000"/>
                </a:solidFill>
              </a:rPr>
              <a:t>= </a:t>
            </a:r>
            <a:r>
              <a:rPr kumimoji="1" lang="en-US" altLang="nl-NL" sz="2400" dirty="0" smtClean="0">
                <a:solidFill>
                  <a:srgbClr val="FF0000"/>
                </a:solidFill>
              </a:rPr>
              <a:t>v.t</a:t>
            </a:r>
            <a:endParaRPr kumimoji="1" lang="nl-NL" altLang="nl-NL" sz="2400" dirty="0">
              <a:solidFill>
                <a:srgbClr val="FF0000"/>
              </a:solidFill>
            </a:endParaRPr>
          </a:p>
        </p:txBody>
      </p:sp>
      <p:sp>
        <p:nvSpPr>
          <p:cNvPr id="400409" name="Rectangle 25"/>
          <p:cNvSpPr>
            <a:spLocks noChangeArrowheads="1"/>
          </p:cNvSpPr>
          <p:nvPr/>
        </p:nvSpPr>
        <p:spPr bwMode="auto">
          <a:xfrm>
            <a:off x="-36512" y="2548649"/>
            <a:ext cx="911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v 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is 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steilheid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(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r.c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.) van de s-t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400429" name="Rectangle 45"/>
          <p:cNvSpPr>
            <a:spLocks noChangeArrowheads="1"/>
          </p:cNvSpPr>
          <p:nvPr/>
        </p:nvSpPr>
        <p:spPr bwMode="auto">
          <a:xfrm>
            <a:off x="-18237" y="3333765"/>
            <a:ext cx="910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prstClr val="black"/>
                </a:solidFill>
              </a:rPr>
              <a:t>s is 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oppervlakte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onder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de v-t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52" name="Rectangle 55"/>
          <p:cNvSpPr>
            <a:spLocks noChangeArrowheads="1"/>
          </p:cNvSpPr>
          <p:nvPr/>
        </p:nvSpPr>
        <p:spPr bwMode="auto">
          <a:xfrm>
            <a:off x="-18237" y="2148208"/>
            <a:ext cx="9223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x/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  </a:t>
            </a:r>
            <a:r>
              <a:rPr lang="en-US" altLang="nl-NL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en</a:t>
            </a:r>
            <a:r>
              <a:rPr lang="en-US" altLang="nl-NL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</a:t>
            </a:r>
            <a:r>
              <a:rPr kumimoji="1" lang="en-US" altLang="nl-NL" sz="2400" dirty="0" smtClean="0">
                <a:solidFill>
                  <a:srgbClr val="FF0000"/>
                </a:solidFill>
                <a:sym typeface="Symbol"/>
              </a:rPr>
              <a:t>v = (</a:t>
            </a:r>
            <a:r>
              <a:rPr kumimoji="1" lang="en-US" altLang="nl-NL" sz="2400" dirty="0">
                <a:solidFill>
                  <a:srgbClr val="FF0000"/>
                </a:solidFill>
                <a:sym typeface="Symbol"/>
              </a:rPr>
              <a:t></a:t>
            </a:r>
            <a:r>
              <a:rPr kumimoji="1" lang="en-US" altLang="nl-NL" sz="2400" dirty="0">
                <a:solidFill>
                  <a:srgbClr val="FF0000"/>
                </a:solidFill>
              </a:rPr>
              <a:t>x/</a:t>
            </a:r>
            <a:r>
              <a:rPr kumimoji="1" lang="en-US" altLang="nl-NL" sz="2400" dirty="0">
                <a:solidFill>
                  <a:srgbClr val="FF0000"/>
                </a:solidFill>
                <a:sym typeface="Symbol"/>
              </a:rPr>
              <a:t></a:t>
            </a:r>
            <a:r>
              <a:rPr kumimoji="1" lang="en-US" altLang="nl-NL" sz="2400" dirty="0">
                <a:solidFill>
                  <a:srgbClr val="FF0000"/>
                </a:solidFill>
              </a:rPr>
              <a:t>t)</a:t>
            </a:r>
            <a:r>
              <a:rPr kumimoji="1" lang="en-US" altLang="nl-NL" sz="2400" baseline="-25000" dirty="0" err="1">
                <a:solidFill>
                  <a:srgbClr val="FF0000"/>
                </a:solidFill>
              </a:rPr>
              <a:t>raaklijn</a:t>
            </a:r>
            <a:endParaRPr kumimoji="1" lang="nl-NL" altLang="nl-NL" sz="2400" dirty="0">
              <a:solidFill>
                <a:srgbClr val="FF0000"/>
              </a:solidFill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-31532" y="4572334"/>
            <a:ext cx="2999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kumimoji="1" lang="en-US" altLang="nl-NL" sz="2400" baseline="-25000" dirty="0" err="1" smtClean="0">
                <a:solidFill>
                  <a:srgbClr val="FF0000"/>
                </a:solidFill>
                <a:sym typeface="Symbol"/>
              </a:rPr>
              <a:t>gem</a:t>
            </a:r>
            <a:r>
              <a:rPr kumimoji="1" lang="en-US" altLang="nl-NL" sz="2400" dirty="0" smtClean="0">
                <a:solidFill>
                  <a:srgbClr val="FF0000"/>
                </a:solidFill>
                <a:sym typeface="Symbol"/>
              </a:rPr>
              <a:t> = </a:t>
            </a:r>
            <a:r>
              <a:rPr kumimoji="1" lang="en-US" altLang="nl-NL" sz="2400" dirty="0">
                <a:solidFill>
                  <a:srgbClr val="FF0000"/>
                </a:solidFill>
                <a:sym typeface="Symbol"/>
              </a:rPr>
              <a:t>v</a:t>
            </a:r>
            <a:r>
              <a:rPr kumimoji="1" lang="en-US" altLang="nl-NL" sz="2400" dirty="0">
                <a:solidFill>
                  <a:srgbClr val="FF0000"/>
                </a:solidFill>
              </a:rPr>
              <a:t>/</a:t>
            </a:r>
            <a:r>
              <a:rPr kumimoji="1" lang="en-US" altLang="nl-NL" sz="2400" dirty="0">
                <a:solidFill>
                  <a:srgbClr val="FF0000"/>
                </a:solidFill>
                <a:sym typeface="Symbol"/>
              </a:rPr>
              <a:t></a:t>
            </a:r>
            <a:r>
              <a:rPr kumimoji="1" lang="en-US" altLang="nl-NL" sz="2400" dirty="0">
                <a:solidFill>
                  <a:srgbClr val="FF0000"/>
                </a:solidFill>
              </a:rPr>
              <a:t>t</a:t>
            </a:r>
            <a:endParaRPr kumimoji="1" lang="nl-NL" altLang="nl-NL" sz="24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512135" y="4572334"/>
            <a:ext cx="31804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srgbClr val="FF0000"/>
                </a:solidFill>
                <a:sym typeface="Symbol"/>
              </a:rPr>
              <a:t>a = (</a:t>
            </a:r>
            <a:r>
              <a:rPr kumimoji="1" lang="en-US" altLang="nl-NL" sz="2400" dirty="0">
                <a:solidFill>
                  <a:srgbClr val="FF0000"/>
                </a:solidFill>
                <a:sym typeface="Symbol"/>
              </a:rPr>
              <a:t></a:t>
            </a:r>
            <a:r>
              <a:rPr kumimoji="1" lang="en-US" altLang="nl-NL" sz="2400" dirty="0">
                <a:solidFill>
                  <a:srgbClr val="FF0000"/>
                </a:solidFill>
              </a:rPr>
              <a:t>v/</a:t>
            </a:r>
            <a:r>
              <a:rPr kumimoji="1" lang="en-US" altLang="nl-NL" sz="2400" dirty="0">
                <a:solidFill>
                  <a:srgbClr val="FF0000"/>
                </a:solidFill>
                <a:sym typeface="Symbol"/>
              </a:rPr>
              <a:t></a:t>
            </a:r>
            <a:r>
              <a:rPr kumimoji="1" lang="en-US" altLang="nl-NL" sz="2400" dirty="0">
                <a:solidFill>
                  <a:srgbClr val="FF0000"/>
                </a:solidFill>
              </a:rPr>
              <a:t>t)</a:t>
            </a:r>
            <a:r>
              <a:rPr kumimoji="1" lang="en-US" altLang="nl-NL" sz="2400" baseline="-25000" dirty="0" err="1">
                <a:solidFill>
                  <a:srgbClr val="FF0000"/>
                </a:solidFill>
              </a:rPr>
              <a:t>raaklijn</a:t>
            </a:r>
            <a:endParaRPr kumimoji="1" lang="nl-NL" altLang="nl-NL" sz="2400" dirty="0">
              <a:solidFill>
                <a:srgbClr val="FF0000"/>
              </a:solidFill>
            </a:endParaRP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18236" y="4149080"/>
            <a:ext cx="9112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a 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is 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steilheid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(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r.c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.) van de v-t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-18237" y="1263533"/>
            <a:ext cx="4957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De 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s-t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is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rechte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lijn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-18236" y="5208734"/>
            <a:ext cx="6130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De s-t </a:t>
            </a:r>
            <a:r>
              <a:rPr kumimoji="1" lang="en-US" altLang="nl-NL" sz="2400" dirty="0" err="1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>
                <a:solidFill>
                  <a:prstClr val="black"/>
                </a:solidFill>
              </a:rPr>
              <a:t> is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is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kromme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9" name="Actieknop: Verder of Volgende 5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62" name="Rectangle 67"/>
          <p:cNvSpPr>
            <a:spLocks noChangeArrowheads="1"/>
          </p:cNvSpPr>
          <p:nvPr/>
        </p:nvSpPr>
        <p:spPr bwMode="auto">
          <a:xfrm>
            <a:off x="-18238" y="6857060"/>
            <a:ext cx="6919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6552904" y="5955858"/>
            <a:ext cx="1343204" cy="925068"/>
            <a:chOff x="6996772" y="4963739"/>
            <a:chExt cx="1343204" cy="925068"/>
          </a:xfrm>
        </p:grpSpPr>
        <p:grpSp>
          <p:nvGrpSpPr>
            <p:cNvPr id="11" name="Groep 10"/>
            <p:cNvGrpSpPr/>
            <p:nvPr/>
          </p:nvGrpSpPr>
          <p:grpSpPr>
            <a:xfrm>
              <a:off x="7214473" y="4963739"/>
              <a:ext cx="847041" cy="792000"/>
              <a:chOff x="7176921" y="4892489"/>
              <a:chExt cx="847041" cy="792000"/>
            </a:xfrm>
          </p:grpSpPr>
          <p:cxnSp>
            <p:nvCxnSpPr>
              <p:cNvPr id="26" name="Gebogen verbindingslijn 25"/>
              <p:cNvCxnSpPr>
                <a:cxnSpLocks noChangeAspect="1"/>
              </p:cNvCxnSpPr>
              <p:nvPr/>
            </p:nvCxnSpPr>
            <p:spPr bwMode="auto">
              <a:xfrm>
                <a:off x="7231962" y="4892489"/>
                <a:ext cx="792000" cy="792000"/>
              </a:xfrm>
              <a:prstGeom prst="bentConnector3">
                <a:avLst>
                  <a:gd name="adj1" fmla="val -6250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Rechte verbindingslijn 6"/>
              <p:cNvCxnSpPr/>
              <p:nvPr/>
            </p:nvCxnSpPr>
            <p:spPr bwMode="auto">
              <a:xfrm flipV="1">
                <a:off x="7176921" y="4969536"/>
                <a:ext cx="792000" cy="46279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Rechte verbindingslijn 9"/>
              <p:cNvCxnSpPr/>
              <p:nvPr/>
            </p:nvCxnSpPr>
            <p:spPr bwMode="auto">
              <a:xfrm>
                <a:off x="7208212" y="5171709"/>
                <a:ext cx="792000" cy="2606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kstvak 13"/>
            <p:cNvSpPr txBox="1"/>
            <p:nvPr/>
          </p:nvSpPr>
          <p:spPr>
            <a:xfrm>
              <a:off x="6996772" y="5089070"/>
              <a:ext cx="30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8035335" y="5581030"/>
              <a:ext cx="30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5810358" y="3302304"/>
            <a:ext cx="2881864" cy="4087136"/>
            <a:chOff x="6226640" y="2328090"/>
            <a:chExt cx="2881864" cy="4087136"/>
          </a:xfrm>
        </p:grpSpPr>
        <p:grpSp>
          <p:nvGrpSpPr>
            <p:cNvPr id="19" name="Groep 18"/>
            <p:cNvGrpSpPr/>
            <p:nvPr/>
          </p:nvGrpSpPr>
          <p:grpSpPr>
            <a:xfrm>
              <a:off x="6226640" y="2328090"/>
              <a:ext cx="2063934" cy="2665705"/>
              <a:chOff x="6226640" y="2328090"/>
              <a:chExt cx="2063934" cy="2665705"/>
            </a:xfrm>
          </p:grpSpPr>
          <p:cxnSp>
            <p:nvCxnSpPr>
              <p:cNvPr id="3" name="Gebogen verbindingslijn 2"/>
              <p:cNvCxnSpPr>
                <a:cxnSpLocks noChangeAspect="1"/>
              </p:cNvCxnSpPr>
              <p:nvPr/>
            </p:nvCxnSpPr>
            <p:spPr bwMode="auto">
              <a:xfrm>
                <a:off x="7250252" y="4053311"/>
                <a:ext cx="792000" cy="792000"/>
              </a:xfrm>
              <a:prstGeom prst="bentConnector3">
                <a:avLst>
                  <a:gd name="adj1" fmla="val -6250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kstvak 36"/>
              <p:cNvSpPr txBox="1"/>
              <p:nvPr/>
            </p:nvSpPr>
            <p:spPr>
              <a:xfrm>
                <a:off x="6963554" y="4201343"/>
                <a:ext cx="30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u="sng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7985933" y="4686018"/>
                <a:ext cx="30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u="sng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1400" u="sng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Boog 17"/>
              <p:cNvSpPr>
                <a:spLocks noChangeAspect="1"/>
              </p:cNvSpPr>
              <p:nvPr/>
            </p:nvSpPr>
            <p:spPr bwMode="auto">
              <a:xfrm rot="5940000">
                <a:off x="5949700" y="2605030"/>
                <a:ext cx="2520000" cy="1966120"/>
              </a:xfrm>
              <a:prstGeom prst="arc">
                <a:avLst>
                  <a:gd name="adj1" fmla="val 17672259"/>
                  <a:gd name="adj2" fmla="val 21047174"/>
                </a:avLst>
              </a:pr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nl-NL" sz="30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44" name="Boog 43"/>
            <p:cNvSpPr>
              <a:spLocks noChangeAspect="1"/>
            </p:cNvSpPr>
            <p:nvPr/>
          </p:nvSpPr>
          <p:spPr bwMode="auto">
            <a:xfrm rot="16200000">
              <a:off x="6951895" y="4258618"/>
              <a:ext cx="2347097" cy="1966120"/>
            </a:xfrm>
            <a:prstGeom prst="arc">
              <a:avLst>
                <a:gd name="adj1" fmla="val 17672259"/>
                <a:gd name="adj2" fmla="val 21047174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nl-NL" sz="3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-18237" y="5895504"/>
            <a:ext cx="6130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De v-t is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rechte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Stijgend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bij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versnellen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of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dalend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bij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vertragen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-18237" y="863092"/>
            <a:ext cx="458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nl-NL" altLang="nl-NL" sz="2400" dirty="0" smtClean="0">
                <a:solidFill>
                  <a:prstClr val="black"/>
                </a:solidFill>
              </a:rPr>
              <a:t>De snelheid is constant.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6552904" y="3077904"/>
            <a:ext cx="1343204" cy="925068"/>
            <a:chOff x="6760170" y="3885287"/>
            <a:chExt cx="1343204" cy="925068"/>
          </a:xfrm>
        </p:grpSpPr>
        <p:sp>
          <p:nvSpPr>
            <p:cNvPr id="22" name="Vrije vorm 21"/>
            <p:cNvSpPr/>
            <p:nvPr/>
          </p:nvSpPr>
          <p:spPr bwMode="auto">
            <a:xfrm>
              <a:off x="6980981" y="3969765"/>
              <a:ext cx="770782" cy="704098"/>
            </a:xfrm>
            <a:custGeom>
              <a:avLst/>
              <a:gdLst>
                <a:gd name="connsiteX0" fmla="*/ 7951 w 842838"/>
                <a:gd name="connsiteY0" fmla="*/ 699715 h 715618"/>
                <a:gd name="connsiteX1" fmla="*/ 0 w 842838"/>
                <a:gd name="connsiteY1" fmla="*/ 437322 h 715618"/>
                <a:gd name="connsiteX2" fmla="*/ 811033 w 842838"/>
                <a:gd name="connsiteY2" fmla="*/ 0 h 715618"/>
                <a:gd name="connsiteX3" fmla="*/ 842838 w 842838"/>
                <a:gd name="connsiteY3" fmla="*/ 715618 h 715618"/>
                <a:gd name="connsiteX0" fmla="*/ 7951 w 842838"/>
                <a:gd name="connsiteY0" fmla="*/ 705653 h 721556"/>
                <a:gd name="connsiteX1" fmla="*/ 0 w 842838"/>
                <a:gd name="connsiteY1" fmla="*/ 443260 h 721556"/>
                <a:gd name="connsiteX2" fmla="*/ 816971 w 842838"/>
                <a:gd name="connsiteY2" fmla="*/ 0 h 721556"/>
                <a:gd name="connsiteX3" fmla="*/ 842838 w 842838"/>
                <a:gd name="connsiteY3" fmla="*/ 721556 h 721556"/>
                <a:gd name="connsiteX0" fmla="*/ 7951 w 842838"/>
                <a:gd name="connsiteY0" fmla="*/ 705653 h 721556"/>
                <a:gd name="connsiteX1" fmla="*/ 0 w 842838"/>
                <a:gd name="connsiteY1" fmla="*/ 443260 h 721556"/>
                <a:gd name="connsiteX2" fmla="*/ 816971 w 842838"/>
                <a:gd name="connsiteY2" fmla="*/ 0 h 721556"/>
                <a:gd name="connsiteX3" fmla="*/ 842838 w 842838"/>
                <a:gd name="connsiteY3" fmla="*/ 721556 h 721556"/>
                <a:gd name="connsiteX0" fmla="*/ 7951 w 842838"/>
                <a:gd name="connsiteY0" fmla="*/ 717528 h 733431"/>
                <a:gd name="connsiteX1" fmla="*/ 0 w 842838"/>
                <a:gd name="connsiteY1" fmla="*/ 455135 h 733431"/>
                <a:gd name="connsiteX2" fmla="*/ 805095 w 842838"/>
                <a:gd name="connsiteY2" fmla="*/ 0 h 733431"/>
                <a:gd name="connsiteX3" fmla="*/ 842838 w 842838"/>
                <a:gd name="connsiteY3" fmla="*/ 733431 h 733431"/>
                <a:gd name="connsiteX0" fmla="*/ 7951 w 805095"/>
                <a:gd name="connsiteY0" fmla="*/ 717528 h 717528"/>
                <a:gd name="connsiteX1" fmla="*/ 0 w 805095"/>
                <a:gd name="connsiteY1" fmla="*/ 455135 h 717528"/>
                <a:gd name="connsiteX2" fmla="*/ 805095 w 805095"/>
                <a:gd name="connsiteY2" fmla="*/ 0 h 717528"/>
                <a:gd name="connsiteX3" fmla="*/ 735960 w 805095"/>
                <a:gd name="connsiteY3" fmla="*/ 644366 h 717528"/>
                <a:gd name="connsiteX0" fmla="*/ 7951 w 819088"/>
                <a:gd name="connsiteY0" fmla="*/ 717528 h 727493"/>
                <a:gd name="connsiteX1" fmla="*/ 0 w 819088"/>
                <a:gd name="connsiteY1" fmla="*/ 455135 h 727493"/>
                <a:gd name="connsiteX2" fmla="*/ 805095 w 819088"/>
                <a:gd name="connsiteY2" fmla="*/ 0 h 727493"/>
                <a:gd name="connsiteX3" fmla="*/ 819088 w 819088"/>
                <a:gd name="connsiteY3" fmla="*/ 727493 h 727493"/>
                <a:gd name="connsiteX0" fmla="*/ 7951 w 814977"/>
                <a:gd name="connsiteY0" fmla="*/ 717528 h 719459"/>
                <a:gd name="connsiteX1" fmla="*/ 0 w 814977"/>
                <a:gd name="connsiteY1" fmla="*/ 455135 h 719459"/>
                <a:gd name="connsiteX2" fmla="*/ 805095 w 814977"/>
                <a:gd name="connsiteY2" fmla="*/ 0 h 719459"/>
                <a:gd name="connsiteX3" fmla="*/ 814977 w 814977"/>
                <a:gd name="connsiteY3" fmla="*/ 719459 h 719459"/>
                <a:gd name="connsiteX0" fmla="*/ 7951 w 805095"/>
                <a:gd name="connsiteY0" fmla="*/ 717528 h 723476"/>
                <a:gd name="connsiteX1" fmla="*/ 0 w 805095"/>
                <a:gd name="connsiteY1" fmla="*/ 455135 h 723476"/>
                <a:gd name="connsiteX2" fmla="*/ 805095 w 805095"/>
                <a:gd name="connsiteY2" fmla="*/ 0 h 723476"/>
                <a:gd name="connsiteX3" fmla="*/ 802642 w 805095"/>
                <a:gd name="connsiteY3" fmla="*/ 723476 h 723476"/>
                <a:gd name="connsiteX0" fmla="*/ 7951 w 805095"/>
                <a:gd name="connsiteY0" fmla="*/ 705477 h 711425"/>
                <a:gd name="connsiteX1" fmla="*/ 0 w 805095"/>
                <a:gd name="connsiteY1" fmla="*/ 443084 h 711425"/>
                <a:gd name="connsiteX2" fmla="*/ 805095 w 805095"/>
                <a:gd name="connsiteY2" fmla="*/ 0 h 711425"/>
                <a:gd name="connsiteX3" fmla="*/ 802642 w 805095"/>
                <a:gd name="connsiteY3" fmla="*/ 711425 h 711425"/>
                <a:gd name="connsiteX0" fmla="*/ 0 w 797144"/>
                <a:gd name="connsiteY0" fmla="*/ 705477 h 711425"/>
                <a:gd name="connsiteX1" fmla="*/ 4384 w 797144"/>
                <a:gd name="connsiteY1" fmla="*/ 463170 h 711425"/>
                <a:gd name="connsiteX2" fmla="*/ 797144 w 797144"/>
                <a:gd name="connsiteY2" fmla="*/ 0 h 711425"/>
                <a:gd name="connsiteX3" fmla="*/ 794691 w 797144"/>
                <a:gd name="connsiteY3" fmla="*/ 711425 h 71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144" h="711425">
                  <a:moveTo>
                    <a:pt x="0" y="705477"/>
                  </a:moveTo>
                  <a:cubicBezTo>
                    <a:pt x="1461" y="624708"/>
                    <a:pt x="2923" y="543939"/>
                    <a:pt x="4384" y="463170"/>
                  </a:cubicBezTo>
                  <a:cubicBezTo>
                    <a:pt x="276708" y="315417"/>
                    <a:pt x="536695" y="159628"/>
                    <a:pt x="797144" y="0"/>
                  </a:cubicBezTo>
                  <a:cubicBezTo>
                    <a:pt x="796326" y="241159"/>
                    <a:pt x="795509" y="470266"/>
                    <a:pt x="794691" y="711425"/>
                  </a:cubicBezTo>
                </a:path>
              </a:pathLst>
            </a:custGeom>
            <a:solidFill>
              <a:srgbClr val="00B050">
                <a:alpha val="50000"/>
              </a:srgbClr>
            </a:solidFill>
            <a:ln w="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49" name="Groep 48"/>
            <p:cNvGrpSpPr/>
            <p:nvPr/>
          </p:nvGrpSpPr>
          <p:grpSpPr>
            <a:xfrm>
              <a:off x="6760170" y="3885287"/>
              <a:ext cx="1343204" cy="925068"/>
              <a:chOff x="6996772" y="4963739"/>
              <a:chExt cx="1343204" cy="925068"/>
            </a:xfrm>
          </p:grpSpPr>
          <p:grpSp>
            <p:nvGrpSpPr>
              <p:cNvPr id="51" name="Groep 50"/>
              <p:cNvGrpSpPr/>
              <p:nvPr/>
            </p:nvGrpSpPr>
            <p:grpSpPr>
              <a:xfrm>
                <a:off x="7214473" y="4963739"/>
                <a:ext cx="847041" cy="792000"/>
                <a:chOff x="7176921" y="4892489"/>
                <a:chExt cx="847041" cy="792000"/>
              </a:xfrm>
            </p:grpSpPr>
            <p:cxnSp>
              <p:nvCxnSpPr>
                <p:cNvPr id="60" name="Rechte verbindingslijn 59"/>
                <p:cNvCxnSpPr/>
                <p:nvPr/>
              </p:nvCxnSpPr>
              <p:spPr bwMode="auto">
                <a:xfrm flipV="1">
                  <a:off x="7176921" y="4969536"/>
                  <a:ext cx="792000" cy="4627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Gebogen verbindingslijn 57"/>
                <p:cNvCxnSpPr>
                  <a:cxnSpLocks noChangeAspect="1"/>
                </p:cNvCxnSpPr>
                <p:nvPr/>
              </p:nvCxnSpPr>
              <p:spPr bwMode="auto">
                <a:xfrm>
                  <a:off x="7231962" y="4892489"/>
                  <a:ext cx="792000" cy="792000"/>
                </a:xfrm>
                <a:prstGeom prst="bentConnector3">
                  <a:avLst>
                    <a:gd name="adj1" fmla="val -6250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3" name="Tekstvak 52"/>
              <p:cNvSpPr txBox="1"/>
              <p:nvPr/>
            </p:nvSpPr>
            <p:spPr>
              <a:xfrm>
                <a:off x="6996772" y="5089070"/>
                <a:ext cx="30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nl-NL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>
                <a:off x="8035335" y="5581030"/>
                <a:ext cx="30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ep 39"/>
          <p:cNvGrpSpPr/>
          <p:nvPr/>
        </p:nvGrpSpPr>
        <p:grpSpPr>
          <a:xfrm>
            <a:off x="5802836" y="348207"/>
            <a:ext cx="2415487" cy="2792761"/>
            <a:chOff x="6164560" y="44624"/>
            <a:chExt cx="2415487" cy="2792761"/>
          </a:xfrm>
        </p:grpSpPr>
        <p:grpSp>
          <p:nvGrpSpPr>
            <p:cNvPr id="33" name="Groep 32"/>
            <p:cNvGrpSpPr/>
            <p:nvPr/>
          </p:nvGrpSpPr>
          <p:grpSpPr>
            <a:xfrm>
              <a:off x="6164560" y="44624"/>
              <a:ext cx="2170536" cy="2665705"/>
              <a:chOff x="6164560" y="44624"/>
              <a:chExt cx="2170536" cy="2665705"/>
            </a:xfrm>
          </p:grpSpPr>
          <p:grpSp>
            <p:nvGrpSpPr>
              <p:cNvPr id="65" name="Groep 64"/>
              <p:cNvGrpSpPr/>
              <p:nvPr/>
            </p:nvGrpSpPr>
            <p:grpSpPr>
              <a:xfrm>
                <a:off x="6164560" y="44624"/>
                <a:ext cx="2170536" cy="2665705"/>
                <a:chOff x="6226640" y="2328090"/>
                <a:chExt cx="2170536" cy="2665705"/>
              </a:xfrm>
            </p:grpSpPr>
            <p:cxnSp>
              <p:nvCxnSpPr>
                <p:cNvPr id="67" name="Gebogen verbindingslijn 66"/>
                <p:cNvCxnSpPr>
                  <a:cxnSpLocks noChangeAspect="1"/>
                </p:cNvCxnSpPr>
                <p:nvPr/>
              </p:nvCxnSpPr>
              <p:spPr bwMode="auto">
                <a:xfrm>
                  <a:off x="7250252" y="4053311"/>
                  <a:ext cx="792000" cy="792000"/>
                </a:xfrm>
                <a:prstGeom prst="bentConnector3">
                  <a:avLst>
                    <a:gd name="adj1" fmla="val -6250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8" name="Tekstvak 67"/>
                <p:cNvSpPr txBox="1"/>
                <p:nvPr/>
              </p:nvSpPr>
              <p:spPr>
                <a:xfrm>
                  <a:off x="6963554" y="4201343"/>
                  <a:ext cx="3046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69" name="Tekstvak 68"/>
                <p:cNvSpPr txBox="1"/>
                <p:nvPr/>
              </p:nvSpPr>
              <p:spPr>
                <a:xfrm>
                  <a:off x="8092535" y="4686018"/>
                  <a:ext cx="3046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nl-NL" sz="14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Boog 69"/>
                <p:cNvSpPr>
                  <a:spLocks noChangeAspect="1"/>
                </p:cNvSpPr>
                <p:nvPr/>
              </p:nvSpPr>
              <p:spPr bwMode="auto">
                <a:xfrm rot="5940000">
                  <a:off x="5949700" y="2605030"/>
                  <a:ext cx="2520000" cy="1966120"/>
                </a:xfrm>
                <a:prstGeom prst="arc">
                  <a:avLst>
                    <a:gd name="adj1" fmla="val 17672259"/>
                    <a:gd name="adj2" fmla="val 21047174"/>
                  </a:avLst>
                </a:prstGeom>
                <a:noFill/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nl-NL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cxnSp>
            <p:nvCxnSpPr>
              <p:cNvPr id="27" name="Rechte verbindingslijn 26"/>
              <p:cNvCxnSpPr/>
              <p:nvPr/>
            </p:nvCxnSpPr>
            <p:spPr bwMode="auto">
              <a:xfrm flipH="1">
                <a:off x="7430440" y="1963073"/>
                <a:ext cx="626683" cy="60289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bogen verbindingslijn 28"/>
              <p:cNvCxnSpPr/>
              <p:nvPr/>
            </p:nvCxnSpPr>
            <p:spPr bwMode="auto">
              <a:xfrm flipV="1">
                <a:off x="7425740" y="1963073"/>
                <a:ext cx="612000" cy="598772"/>
              </a:xfrm>
              <a:prstGeom prst="bentConnector3">
                <a:avLst>
                  <a:gd name="adj1" fmla="val 103414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3" name="Tekstvak 72"/>
            <p:cNvSpPr txBox="1"/>
            <p:nvPr/>
          </p:nvSpPr>
          <p:spPr>
            <a:xfrm>
              <a:off x="8018389" y="2069106"/>
              <a:ext cx="561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x</a:t>
              </a:r>
              <a:endParaRPr lang="nl-NL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7564150" y="2529608"/>
              <a:ext cx="430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t</a:t>
              </a:r>
              <a:endParaRPr lang="nl-NL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ep 70"/>
          <p:cNvGrpSpPr/>
          <p:nvPr/>
        </p:nvGrpSpPr>
        <p:grpSpPr>
          <a:xfrm>
            <a:off x="6561017" y="4149080"/>
            <a:ext cx="1570907" cy="925068"/>
            <a:chOff x="7387152" y="3878052"/>
            <a:chExt cx="1570907" cy="925068"/>
          </a:xfrm>
        </p:grpSpPr>
        <p:grpSp>
          <p:nvGrpSpPr>
            <p:cNvPr id="94" name="Groep 93"/>
            <p:cNvGrpSpPr/>
            <p:nvPr/>
          </p:nvGrpSpPr>
          <p:grpSpPr>
            <a:xfrm>
              <a:off x="7387152" y="3878052"/>
              <a:ext cx="1343204" cy="925068"/>
              <a:chOff x="6996772" y="4963739"/>
              <a:chExt cx="1343204" cy="925068"/>
            </a:xfrm>
          </p:grpSpPr>
          <p:grpSp>
            <p:nvGrpSpPr>
              <p:cNvPr id="95" name="Groep 94"/>
              <p:cNvGrpSpPr/>
              <p:nvPr/>
            </p:nvGrpSpPr>
            <p:grpSpPr>
              <a:xfrm>
                <a:off x="7214473" y="4963739"/>
                <a:ext cx="847041" cy="792000"/>
                <a:chOff x="7176921" y="4892489"/>
                <a:chExt cx="847041" cy="792000"/>
              </a:xfrm>
            </p:grpSpPr>
            <p:cxnSp>
              <p:nvCxnSpPr>
                <p:cNvPr id="98" name="Rechte verbindingslijn 97"/>
                <p:cNvCxnSpPr/>
                <p:nvPr/>
              </p:nvCxnSpPr>
              <p:spPr bwMode="auto">
                <a:xfrm flipV="1">
                  <a:off x="7176921" y="4969536"/>
                  <a:ext cx="792000" cy="46279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Gebogen verbindingslijn 98"/>
                <p:cNvCxnSpPr>
                  <a:cxnSpLocks noChangeAspect="1"/>
                </p:cNvCxnSpPr>
                <p:nvPr/>
              </p:nvCxnSpPr>
              <p:spPr bwMode="auto">
                <a:xfrm>
                  <a:off x="7231962" y="4892489"/>
                  <a:ext cx="792000" cy="792000"/>
                </a:xfrm>
                <a:prstGeom prst="bentConnector3">
                  <a:avLst>
                    <a:gd name="adj1" fmla="val -6250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6" name="Tekstvak 95"/>
              <p:cNvSpPr txBox="1"/>
              <p:nvPr/>
            </p:nvSpPr>
            <p:spPr>
              <a:xfrm>
                <a:off x="6996772" y="5089070"/>
                <a:ext cx="30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nl-NL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kstvak 96"/>
              <p:cNvSpPr txBox="1"/>
              <p:nvPr/>
            </p:nvSpPr>
            <p:spPr>
              <a:xfrm>
                <a:off x="8035335" y="5581030"/>
                <a:ext cx="304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3" name="Gebogen verbindingslijn 42"/>
            <p:cNvCxnSpPr/>
            <p:nvPr/>
          </p:nvCxnSpPr>
          <p:spPr bwMode="auto">
            <a:xfrm rot="5400000">
              <a:off x="7836150" y="3800042"/>
              <a:ext cx="414923" cy="82078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Tekstvak 101"/>
            <p:cNvSpPr txBox="1"/>
            <p:nvPr/>
          </p:nvSpPr>
          <p:spPr>
            <a:xfrm>
              <a:off x="8396401" y="4040778"/>
              <a:ext cx="561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v</a:t>
              </a:r>
              <a:endParaRPr lang="nl-NL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kstvak 102"/>
            <p:cNvSpPr txBox="1"/>
            <p:nvPr/>
          </p:nvSpPr>
          <p:spPr>
            <a:xfrm>
              <a:off x="7898221" y="4366462"/>
              <a:ext cx="401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t</a:t>
              </a:r>
              <a:endParaRPr lang="nl-NL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ep 108"/>
          <p:cNvGrpSpPr/>
          <p:nvPr/>
        </p:nvGrpSpPr>
        <p:grpSpPr>
          <a:xfrm>
            <a:off x="6547519" y="957790"/>
            <a:ext cx="1343204" cy="925068"/>
            <a:chOff x="6996772" y="4963739"/>
            <a:chExt cx="1343204" cy="925068"/>
          </a:xfrm>
        </p:grpSpPr>
        <p:grpSp>
          <p:nvGrpSpPr>
            <p:cNvPr id="110" name="Groep 109"/>
            <p:cNvGrpSpPr/>
            <p:nvPr/>
          </p:nvGrpSpPr>
          <p:grpSpPr>
            <a:xfrm>
              <a:off x="7246005" y="4963739"/>
              <a:ext cx="815509" cy="792099"/>
              <a:chOff x="7208453" y="4892489"/>
              <a:chExt cx="815509" cy="792099"/>
            </a:xfrm>
          </p:grpSpPr>
          <p:cxnSp>
            <p:nvCxnSpPr>
              <p:cNvPr id="113" name="Rechte verbindingslijn 112"/>
              <p:cNvCxnSpPr/>
              <p:nvPr/>
            </p:nvCxnSpPr>
            <p:spPr bwMode="auto">
              <a:xfrm flipV="1">
                <a:off x="7208453" y="5221792"/>
                <a:ext cx="792000" cy="46279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Gebogen verbindingslijn 113"/>
              <p:cNvCxnSpPr>
                <a:cxnSpLocks noChangeAspect="1"/>
              </p:cNvCxnSpPr>
              <p:nvPr/>
            </p:nvCxnSpPr>
            <p:spPr bwMode="auto">
              <a:xfrm>
                <a:off x="7231962" y="4892489"/>
                <a:ext cx="792000" cy="792000"/>
              </a:xfrm>
              <a:prstGeom prst="bentConnector3">
                <a:avLst>
                  <a:gd name="adj1" fmla="val -6250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1" name="Tekstvak 110"/>
            <p:cNvSpPr txBox="1"/>
            <p:nvPr/>
          </p:nvSpPr>
          <p:spPr>
            <a:xfrm>
              <a:off x="6996772" y="5089070"/>
              <a:ext cx="30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nl-NL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kstvak 111"/>
            <p:cNvSpPr txBox="1"/>
            <p:nvPr/>
          </p:nvSpPr>
          <p:spPr>
            <a:xfrm>
              <a:off x="8035335" y="5581030"/>
              <a:ext cx="304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4387508" y="1222109"/>
            <a:ext cx="3744416" cy="738664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nl-NL" sz="1600" dirty="0" smtClean="0">
                <a:solidFill>
                  <a:schemeClr val="bg2"/>
                </a:solidFill>
              </a:rPr>
              <a:t>Bij een </a:t>
            </a:r>
            <a:r>
              <a:rPr lang="nl-NL" sz="1600" dirty="0" smtClean="0">
                <a:solidFill>
                  <a:srgbClr val="FF0000"/>
                </a:solidFill>
              </a:rPr>
              <a:t>eenparig</a:t>
            </a:r>
            <a:r>
              <a:rPr lang="nl-NL" sz="1600" dirty="0" smtClean="0">
                <a:solidFill>
                  <a:schemeClr val="bg2"/>
                </a:solidFill>
              </a:rPr>
              <a:t> versnelde beweging is</a:t>
            </a:r>
          </a:p>
          <a:p>
            <a:r>
              <a:rPr lang="nl-NL" sz="1600" dirty="0">
                <a:solidFill>
                  <a:schemeClr val="bg2"/>
                </a:solidFill>
              </a:rPr>
              <a:t>•</a:t>
            </a:r>
            <a:r>
              <a:rPr lang="nl-NL" sz="1600" dirty="0" smtClean="0">
                <a:solidFill>
                  <a:schemeClr val="bg2"/>
                </a:solidFill>
              </a:rPr>
              <a:t> de v-t grafiek een rechte en de</a:t>
            </a:r>
          </a:p>
          <a:p>
            <a:r>
              <a:rPr lang="nl-NL" sz="1600" dirty="0">
                <a:solidFill>
                  <a:schemeClr val="bg2"/>
                </a:solidFill>
              </a:rPr>
              <a:t>•</a:t>
            </a:r>
            <a:r>
              <a:rPr lang="nl-NL" sz="1600" dirty="0" smtClean="0">
                <a:solidFill>
                  <a:schemeClr val="bg2"/>
                </a:solidFill>
              </a:rPr>
              <a:t> s-t grafiek een parabool</a:t>
            </a:r>
            <a:endParaRPr lang="nl-NL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" grpId="0" animBg="1"/>
      <p:bldP spid="400386" grpId="0" autoUpdateAnimBg="0"/>
      <p:bldP spid="400422" grpId="0" build="p" autoUpdateAnimBg="0"/>
      <p:bldP spid="400388" grpId="0" autoUpdateAnimBg="0"/>
      <p:bldP spid="400409" grpId="0" autoUpdateAnimBg="0"/>
      <p:bldP spid="400429" grpId="0" autoUpdateAnimBg="0"/>
      <p:bldP spid="52" grpId="0" autoUpdateAnimBg="0"/>
      <p:bldP spid="54" grpId="0" autoUpdateAnimBg="0"/>
      <p:bldP spid="56" grpId="0" autoUpdateAnimBg="0"/>
      <p:bldP spid="57" grpId="0" autoUpdateAnimBg="0"/>
      <p:bldP spid="61" grpId="0" autoUpdateAnimBg="0"/>
      <p:bldP spid="34" grpId="0" autoUpdateAnimBg="0"/>
      <p:bldP spid="62" grpId="0" autoUpdateAnimBg="0"/>
      <p:bldP spid="35" grpId="0" autoUpdateAnimBg="0"/>
      <p:bldP spid="47" grpId="0" autoUpdateAnimBg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-27384"/>
            <a:ext cx="6920390" cy="575543"/>
          </a:xfrm>
          <a:ln>
            <a:miter lim="800000"/>
            <a:headEnd/>
            <a:tailEnd/>
          </a:ln>
        </p:spPr>
        <p:txBody>
          <a:bodyPr wrap="square" lIns="72000" tIns="46800" rIns="72000" bIns="46800" anchor="t" anchorCtr="0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1/4: de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56" name="Rectangle 116"/>
          <p:cNvSpPr>
            <a:spLocks noChangeArrowheads="1"/>
          </p:cNvSpPr>
          <p:nvPr/>
        </p:nvSpPr>
        <p:spPr bwMode="auto">
          <a:xfrm>
            <a:off x="-36512" y="472275"/>
            <a:ext cx="7640470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altLang="nl-N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deze beweging is de snelheid </a:t>
            </a:r>
            <a:r>
              <a:rPr lang="nl-NL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constant.</a:t>
            </a:r>
          </a:p>
        </p:txBody>
      </p:sp>
      <p:sp>
        <p:nvSpPr>
          <p:cNvPr id="419977" name="Rectangle 137"/>
          <p:cNvSpPr>
            <a:spLocks noChangeArrowheads="1"/>
          </p:cNvSpPr>
          <p:nvPr/>
        </p:nvSpPr>
        <p:spPr bwMode="auto">
          <a:xfrm>
            <a:off x="-36512" y="1932860"/>
            <a:ext cx="2671918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8" name="Rectangle 138"/>
          <p:cNvSpPr>
            <a:spLocks noChangeArrowheads="1"/>
          </p:cNvSpPr>
          <p:nvPr/>
        </p:nvSpPr>
        <p:spPr bwMode="auto">
          <a:xfrm>
            <a:off x="-36512" y="2759138"/>
            <a:ext cx="9056461" cy="125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5,0 m/s.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9" name="Rectangle 139"/>
          <p:cNvSpPr>
            <a:spLocks noChangeArrowheads="1"/>
          </p:cNvSpPr>
          <p:nvPr/>
        </p:nvSpPr>
        <p:spPr bwMode="auto">
          <a:xfrm>
            <a:off x="-36513" y="4167113"/>
            <a:ext cx="1223965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39"/>
          <p:cNvSpPr>
            <a:spLocks noChangeArrowheads="1"/>
          </p:cNvSpPr>
          <p:nvPr/>
        </p:nvSpPr>
        <p:spPr bwMode="auto">
          <a:xfrm>
            <a:off x="899592" y="4167113"/>
            <a:ext cx="2039379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9"/>
          <p:cNvSpPr>
            <a:spLocks noChangeArrowheads="1"/>
          </p:cNvSpPr>
          <p:nvPr/>
        </p:nvSpPr>
        <p:spPr bwMode="auto">
          <a:xfrm>
            <a:off x="2506583" y="4167113"/>
            <a:ext cx="2232589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5,0 . 10 = 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9"/>
          <p:cNvSpPr>
            <a:spLocks noChangeArrowheads="1"/>
          </p:cNvSpPr>
          <p:nvPr/>
        </p:nvSpPr>
        <p:spPr bwMode="auto">
          <a:xfrm>
            <a:off x="4311365" y="4437386"/>
            <a:ext cx="1579935" cy="4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m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39"/>
          <p:cNvSpPr>
            <a:spLocks noChangeArrowheads="1"/>
          </p:cNvSpPr>
          <p:nvPr/>
        </p:nvSpPr>
        <p:spPr bwMode="auto">
          <a:xfrm>
            <a:off x="-36512" y="4993391"/>
            <a:ext cx="2447931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39"/>
          <p:cNvSpPr>
            <a:spLocks noChangeArrowheads="1"/>
          </p:cNvSpPr>
          <p:nvPr/>
        </p:nvSpPr>
        <p:spPr bwMode="auto">
          <a:xfrm>
            <a:off x="1844742" y="4993391"/>
            <a:ext cx="4023402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39"/>
          <p:cNvSpPr>
            <a:spLocks noChangeArrowheads="1"/>
          </p:cNvSpPr>
          <p:nvPr/>
        </p:nvSpPr>
        <p:spPr bwMode="auto">
          <a:xfrm>
            <a:off x="-36512" y="5838719"/>
            <a:ext cx="2160240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39"/>
          <p:cNvSpPr>
            <a:spLocks noChangeArrowheads="1"/>
          </p:cNvSpPr>
          <p:nvPr/>
        </p:nvSpPr>
        <p:spPr bwMode="auto">
          <a:xfrm>
            <a:off x="1909124" y="5838719"/>
            <a:ext cx="6335284" cy="6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46800" rIns="72000" bIns="46800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= v . t              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35A1</a:t>
            </a:r>
            <a:endParaRPr lang="nl-NL" altLang="nl-NL" sz="28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ctieknop: Verder of Volgende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27" y="1171350"/>
            <a:ext cx="1729477" cy="458887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 bwMode="auto">
          <a:xfrm>
            <a:off x="-36513" y="1628060"/>
            <a:ext cx="91805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240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/>
      <p:bldP spid="419956" grpId="0" autoUpdateAnimBg="0"/>
      <p:bldP spid="419977" grpId="0" autoUpdateAnimBg="0"/>
      <p:bldP spid="419978" grpId="0" autoUpdateAnimBg="0"/>
      <p:bldP spid="419979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16196" y="407298"/>
            <a:ext cx="9180000" cy="4797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86" name="Rechthoek 85"/>
          <p:cNvSpPr/>
          <p:nvPr/>
        </p:nvSpPr>
        <p:spPr bwMode="auto">
          <a:xfrm>
            <a:off x="-3910" y="5157192"/>
            <a:ext cx="9180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442430" cy="476250"/>
          </a:xfrm>
        </p:spPr>
        <p:txBody>
          <a:bodyPr/>
          <a:lstStyle/>
          <a:p>
            <a:pPr>
              <a:defRPr/>
            </a:pP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altLang="nl-N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2/3: </a:t>
            </a: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</a:t>
            </a:r>
            <a:r>
              <a:rPr lang="en-US" altLang="nl-N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val.</a:t>
            </a:r>
            <a:endParaRPr lang="nl-NL" altLang="nl-NL" sz="24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422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-35317" y="520011"/>
            <a:ext cx="4553798" cy="38779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nl-NL" sz="2400" u="sng" dirty="0" err="1" smtClean="0">
                <a:solidFill>
                  <a:schemeClr val="bg2"/>
                </a:solidFill>
                <a:effectLst/>
              </a:rPr>
              <a:t>Eenparig</a:t>
            </a:r>
            <a:r>
              <a:rPr lang="en-US" altLang="nl-NL" sz="2400" u="sng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altLang="nl-NL" sz="2400" u="sng" dirty="0" err="1" smtClean="0">
                <a:solidFill>
                  <a:schemeClr val="bg2"/>
                </a:solidFill>
                <a:effectLst/>
              </a:rPr>
              <a:t>versnelde</a:t>
            </a:r>
            <a:r>
              <a:rPr lang="en-US" altLang="nl-NL" sz="2400" u="sng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altLang="nl-NL" sz="2400" u="sng" dirty="0" err="1" smtClean="0">
                <a:solidFill>
                  <a:schemeClr val="bg2"/>
                </a:solidFill>
                <a:effectLst/>
              </a:rPr>
              <a:t>beweging</a:t>
            </a:r>
            <a:r>
              <a:rPr lang="en-US" altLang="nl-NL" sz="2400" dirty="0" smtClean="0">
                <a:solidFill>
                  <a:schemeClr val="bg2"/>
                </a:solidFill>
                <a:effectLst/>
              </a:rPr>
              <a:t>:</a:t>
            </a:r>
            <a:endParaRPr lang="nl-NL" altLang="nl-NL" sz="24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-35317" y="5219379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u="sng" dirty="0" smtClean="0">
                <a:solidFill>
                  <a:prstClr val="black"/>
                </a:solidFill>
              </a:rPr>
              <a:t>De </a:t>
            </a:r>
            <a:r>
              <a:rPr kumimoji="1" lang="en-US" altLang="nl-NL" sz="2400" u="sng" dirty="0" err="1" smtClean="0">
                <a:solidFill>
                  <a:prstClr val="black"/>
                </a:solidFill>
              </a:rPr>
              <a:t>vrije</a:t>
            </a:r>
            <a:r>
              <a:rPr kumimoji="1" lang="en-US" altLang="nl-NL" sz="2400" u="sng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u="sng" dirty="0" err="1" smtClean="0">
                <a:solidFill>
                  <a:prstClr val="black"/>
                </a:solidFill>
              </a:rPr>
              <a:t>val</a:t>
            </a:r>
            <a:r>
              <a:rPr kumimoji="1" lang="en-US" altLang="nl-NL" sz="2400" u="sng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(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zonder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luchtweerstand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: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-35317" y="5732728"/>
            <a:ext cx="9131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vrije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val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is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eenparig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versnelde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beweging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-35317" y="2443033"/>
            <a:ext cx="919228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200" dirty="0">
                <a:solidFill>
                  <a:prstClr val="black"/>
                </a:solidFill>
              </a:rPr>
              <a:t>De </a:t>
            </a:r>
            <a:r>
              <a:rPr kumimoji="1" lang="en-US" altLang="nl-NL" sz="2200" dirty="0" smtClean="0">
                <a:solidFill>
                  <a:prstClr val="black"/>
                </a:solidFill>
              </a:rPr>
              <a:t>x-t </a:t>
            </a:r>
            <a:r>
              <a:rPr kumimoji="1" lang="en-US" altLang="nl-NL" sz="2200" dirty="0" err="1">
                <a:solidFill>
                  <a:prstClr val="black"/>
                </a:solidFill>
              </a:rPr>
              <a:t>grafiek</a:t>
            </a:r>
            <a:r>
              <a:rPr kumimoji="1" lang="en-US" altLang="nl-NL" sz="2200" dirty="0">
                <a:solidFill>
                  <a:prstClr val="black"/>
                </a:solidFill>
              </a:rPr>
              <a:t> is </a:t>
            </a:r>
            <a:r>
              <a:rPr kumimoji="1" lang="en-US" altLang="nl-NL" sz="22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200" dirty="0" smtClean="0">
                <a:solidFill>
                  <a:prstClr val="black"/>
                </a:solidFill>
              </a:rPr>
              <a:t> is </a:t>
            </a:r>
            <a:r>
              <a:rPr kumimoji="1" lang="en-US" altLang="nl-NL" sz="22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2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200" dirty="0" err="1" smtClean="0">
                <a:solidFill>
                  <a:prstClr val="black"/>
                </a:solidFill>
              </a:rPr>
              <a:t>parabool</a:t>
            </a:r>
            <a:r>
              <a:rPr kumimoji="1" lang="en-US" altLang="nl-NL" sz="2200" dirty="0" smtClean="0">
                <a:solidFill>
                  <a:prstClr val="black"/>
                </a:solidFill>
              </a:rPr>
              <a:t> (steeds </a:t>
            </a:r>
            <a:r>
              <a:rPr kumimoji="1" lang="en-US" altLang="nl-NL" sz="2200" dirty="0" err="1" smtClean="0">
                <a:solidFill>
                  <a:prstClr val="black"/>
                </a:solidFill>
              </a:rPr>
              <a:t>steiler</a:t>
            </a:r>
            <a:r>
              <a:rPr kumimoji="1" lang="en-US" altLang="nl-NL" sz="2200" dirty="0" smtClean="0">
                <a:solidFill>
                  <a:prstClr val="black"/>
                </a:solidFill>
              </a:rPr>
              <a:t> of steeds </a:t>
            </a:r>
            <a:r>
              <a:rPr kumimoji="1" lang="en-US" altLang="nl-NL" sz="2200" dirty="0" err="1" smtClean="0">
                <a:solidFill>
                  <a:prstClr val="black"/>
                </a:solidFill>
              </a:rPr>
              <a:t>vlakker</a:t>
            </a:r>
            <a:r>
              <a:rPr kumimoji="1" lang="en-US" altLang="nl-NL" sz="2200" dirty="0" smtClean="0">
                <a:solidFill>
                  <a:prstClr val="black"/>
                </a:solidFill>
              </a:rPr>
              <a:t>).</a:t>
            </a:r>
            <a:endParaRPr kumimoji="1" lang="nl-NL" altLang="nl-NL" sz="2200" dirty="0">
              <a:solidFill>
                <a:prstClr val="black"/>
              </a:solidFill>
            </a:endParaRPr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-35317" y="3503536"/>
            <a:ext cx="9146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De v-t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grafiek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is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een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rechte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(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stijgend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of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dalend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).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9" name="Actieknop: Verder of Volgende 5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>
            <a:off x="-35317" y="6202917"/>
            <a:ext cx="9179317" cy="5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kumimoji="1" lang="en-US" altLang="nl-NL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valversnelling</a:t>
            </a:r>
            <a:r>
              <a:rPr kumimoji="1" lang="en-US" altLang="nl-N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kumimoji="1" lang="en-US" altLang="nl-NL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gravitatieversnelling</a:t>
            </a:r>
            <a:r>
              <a:rPr kumimoji="1" lang="en-US" altLang="nl-N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) = 9,81 </a:t>
            </a:r>
            <a:r>
              <a:rPr kumimoji="1" lang="en-US" altLang="nl-NL" sz="2400" dirty="0">
                <a:solidFill>
                  <a:prstClr val="black"/>
                </a:solidFill>
                <a:cs typeface="Arial" panose="020B0604020202020204" pitchFamily="34" charset="0"/>
              </a:rPr>
              <a:t>m/s</a:t>
            </a:r>
            <a:r>
              <a:rPr kumimoji="1" lang="en-US" altLang="nl-NL" sz="2400" baseline="30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kumimoji="1" lang="en-US" altLang="nl-NL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kumimoji="1" lang="en-US" altLang="nl-NL" sz="1400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kumimoji="1" lang="en-US" altLang="nl-NL" sz="1400" dirty="0" err="1">
                <a:solidFill>
                  <a:prstClr val="black"/>
                </a:solidFill>
                <a:cs typeface="Arial" panose="020B0604020202020204" pitchFamily="34" charset="0"/>
              </a:rPr>
              <a:t>gemiddeld</a:t>
            </a:r>
            <a:r>
              <a:rPr kumimoji="1" lang="en-US" altLang="nl-NL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) op </a:t>
            </a:r>
            <a:r>
              <a:rPr kumimoji="1" lang="en-US" altLang="nl-NL" sz="1400" dirty="0" err="1">
                <a:solidFill>
                  <a:prstClr val="black"/>
                </a:solidFill>
                <a:cs typeface="Arial" panose="020B0604020202020204" pitchFamily="34" charset="0"/>
              </a:rPr>
              <a:t>aarde</a:t>
            </a:r>
            <a:r>
              <a:rPr kumimoji="1" lang="en-US" altLang="nl-NL" sz="1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kumimoji="1" lang="nl-NL" altLang="nl-NL" sz="1400" baseline="30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kumimoji="1" lang="nl-NL" altLang="nl-NL" sz="2400" baseline="30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96"/>
              <p:cNvSpPr txBox="1">
                <a:spLocks noChangeArrowheads="1"/>
              </p:cNvSpPr>
              <p:nvPr/>
            </p:nvSpPr>
            <p:spPr bwMode="auto">
              <a:xfrm>
                <a:off x="-35317" y="3951446"/>
                <a:ext cx="1648225" cy="829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alt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nl-NL" altLang="nl-NL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v</m:t>
                            </m:r>
                          </m:num>
                          <m:den>
                            <m: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lang="nl-NL" altLang="nl-N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endParaRPr lang="nl-NL" altLang="nl-NL" sz="2800" baseline="30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317" y="3951446"/>
                <a:ext cx="1648225" cy="829843"/>
              </a:xfrm>
              <a:prstGeom prst="rect">
                <a:avLst/>
              </a:prstGeom>
              <a:blipFill rotWithShape="1">
                <a:blip r:embed="rId3"/>
                <a:stretch>
                  <a:fillRect l="-9225"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-35317" y="2932516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nl-NL" sz="320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320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20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at</m:t>
                    </m:r>
                  </m:oMath>
                </a14:m>
                <a:endParaRPr lang="nl-NL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317" y="2932516"/>
                <a:ext cx="439248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96"/>
              <p:cNvSpPr txBox="1">
                <a:spLocks noChangeArrowheads="1"/>
              </p:cNvSpPr>
              <p:nvPr/>
            </p:nvSpPr>
            <p:spPr bwMode="auto">
              <a:xfrm>
                <a:off x="-35317" y="1789874"/>
                <a:ext cx="3725377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nl-NL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</m:sSub>
                      <m:r>
                        <a:rPr lang="nl-NL" altLang="nl-NL" sz="320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altLang="nl-NL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altLang="nl-NL" sz="3200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l-NL" altLang="nl-NL" sz="320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nl-NL" altLang="nl-NL" sz="320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box>
                        <m:boxPr>
                          <m:ctrlPr>
                            <a:rPr lang="nl-NL" altLang="nl-NL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altLang="nl-NL" sz="32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altLang="nl-NL" sz="320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altLang="nl-NL" sz="320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nl-NL" altLang="nl-NL" sz="32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nl-NL" altLang="nl-NL" sz="32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altLang="nl-NL" sz="320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nl-NL" altLang="nl-NL" sz="320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  <m:r>
                        <a:rPr lang="nl-NL" altLang="nl-NL" sz="3200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nl-NL" altLang="nl-NL" sz="3200" baseline="30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317" y="1789874"/>
                <a:ext cx="3725377" cy="6669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-35317" y="4767535"/>
            <a:ext cx="9146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smtClean="0">
                <a:solidFill>
                  <a:prstClr val="black"/>
                </a:solidFill>
              </a:rPr>
              <a:t>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versnelling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is constant.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-35317" y="894054"/>
            <a:ext cx="9146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 err="1" smtClean="0">
                <a:solidFill>
                  <a:prstClr val="black"/>
                </a:solidFill>
              </a:rPr>
              <a:t>Naast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de regels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voor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versnelde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beweging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geldt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nu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bovendien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: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-35317" y="1341964"/>
            <a:ext cx="3128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1" lang="en-US" altLang="nl-NL" sz="2400" dirty="0">
                <a:solidFill>
                  <a:prstClr val="black"/>
                </a:solidFill>
              </a:rPr>
              <a:t>De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plaats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 </a:t>
            </a:r>
            <a:r>
              <a:rPr kumimoji="1" lang="en-US" altLang="nl-NL" sz="2400" dirty="0" err="1" smtClean="0">
                <a:solidFill>
                  <a:prstClr val="black"/>
                </a:solidFill>
              </a:rPr>
              <a:t>x</a:t>
            </a:r>
            <a:r>
              <a:rPr kumimoji="1" lang="en-US" altLang="nl-NL" sz="2400" baseline="-25000" dirty="0" err="1" smtClean="0">
                <a:solidFill>
                  <a:prstClr val="black"/>
                </a:solidFill>
              </a:rPr>
              <a:t>t</a:t>
            </a:r>
            <a:r>
              <a:rPr kumimoji="1" lang="en-US" altLang="nl-NL" sz="2400" dirty="0" smtClean="0">
                <a:solidFill>
                  <a:prstClr val="black"/>
                </a:solidFill>
              </a:rPr>
              <a:t>:</a:t>
            </a:r>
            <a:endParaRPr kumimoji="1" lang="nl-NL" altLang="nl-NL" sz="2400" dirty="0">
              <a:solidFill>
                <a:prstClr val="black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108520" y="476672"/>
            <a:ext cx="9361039" cy="64807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nl-NL" sz="3200" kern="0" dirty="0">
                <a:solidFill>
                  <a:prstClr val="black"/>
                </a:solidFill>
              </a:rPr>
              <a:t>Deze stof is vervallen voor havo en vwo</a:t>
            </a:r>
            <a:endParaRPr lang="nl-NL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6" grpId="0" animBg="1"/>
      <p:bldP spid="400386" grpId="0" autoUpdateAnimBg="0"/>
      <p:bldP spid="400422" grpId="0" build="p" autoUpdateAnimBg="0"/>
      <p:bldP spid="400388" grpId="0" autoUpdateAnimBg="0"/>
      <p:bldP spid="61" grpId="0" autoUpdateAnimBg="0"/>
      <p:bldP spid="34" grpId="0" autoUpdateAnimBg="0"/>
      <p:bldP spid="35" grpId="0" autoUpdateAnimBg="0"/>
      <p:bldP spid="23" grpId="0" autoUpdateAnimBg="0"/>
      <p:bldP spid="24" grpId="0"/>
      <p:bldP spid="25" grpId="0"/>
      <p:bldP spid="26" grpId="0"/>
      <p:bldP spid="27" grpId="0" autoUpdateAnimBg="0"/>
      <p:bldP spid="28" grpId="0" autoUpdateAnimBg="0"/>
      <p:bldP spid="29" grpId="0" autoUpdateAnimBg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45" y="4325568"/>
            <a:ext cx="2268000" cy="2268000"/>
          </a:xfrm>
          <a:prstGeom prst="rect">
            <a:avLst/>
          </a:prstGeom>
        </p:spPr>
      </p:pic>
      <p:sp>
        <p:nvSpPr>
          <p:cNvPr id="400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442430" cy="476250"/>
          </a:xfrm>
        </p:spPr>
        <p:txBody>
          <a:bodyPr/>
          <a:lstStyle/>
          <a:p>
            <a:pPr>
              <a:defRPr/>
            </a:pP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+mn-lt"/>
              </a:rPr>
              <a:t>Samenvatting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+mn-lt"/>
              </a:rPr>
              <a:t> 3/3: De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+mn-lt"/>
              </a:rPr>
              <a:t>eenparige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effectLst/>
                <a:latin typeface="+mn-lt"/>
              </a:rPr>
              <a:t>cirkelbeweging</a:t>
            </a:r>
            <a:r>
              <a:rPr lang="en-US" altLang="nl-NL" sz="2800" dirty="0" smtClean="0">
                <a:solidFill>
                  <a:srgbClr val="FF0000"/>
                </a:solidFill>
                <a:effectLst/>
                <a:latin typeface="+mn-lt"/>
              </a:rPr>
              <a:t>.</a:t>
            </a:r>
            <a:endParaRPr lang="nl-NL" altLang="nl-NL" sz="2800" dirty="0" smtClean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400422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-36513" y="562414"/>
            <a:ext cx="8951191" cy="38779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nl-NL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=</a:t>
            </a:r>
            <a:r>
              <a:rPr lang="en-US" altLang="nl-NL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US" altLang="nl-NL" sz="24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omlooptijd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</a:t>
            </a:r>
            <a:r>
              <a:rPr lang="en-US" altLang="nl-NL" sz="2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9" name="Actieknop: Verder of Volgende 5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/>
              <p:cNvSpPr txBox="1"/>
              <p:nvPr/>
            </p:nvSpPr>
            <p:spPr>
              <a:xfrm>
                <a:off x="-36513" y="3931197"/>
                <a:ext cx="8417233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FF0000"/>
                    </a:solidFill>
                  </a:rPr>
                  <a:t>v</a:t>
                </a:r>
                <a:r>
                  <a:rPr lang="nl-NL" sz="32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nl-NL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BINAS Tabel 35A2</a:t>
                </a:r>
                <a:endParaRPr lang="nl-NL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kstvak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3931197"/>
                <a:ext cx="8417233" cy="788742"/>
              </a:xfrm>
              <a:prstGeom prst="rect">
                <a:avLst/>
              </a:prstGeom>
              <a:blipFill rotWithShape="1">
                <a:blip r:embed="rId4"/>
                <a:stretch>
                  <a:fillRect l="-1448" b="-108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8"/>
          <p:cNvSpPr txBox="1">
            <a:spLocks noChangeArrowheads="1"/>
          </p:cNvSpPr>
          <p:nvPr/>
        </p:nvSpPr>
        <p:spPr bwMode="auto">
          <a:xfrm>
            <a:off x="-36513" y="1156187"/>
            <a:ext cx="909569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nl-NL" sz="2400" kern="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 =                                                 </a:t>
            </a:r>
            <a:r>
              <a:rPr lang="en-US" altLang="nl-NL" sz="24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frequentie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</a:t>
            </a:r>
            <a:r>
              <a:rPr lang="en-US" altLang="nl-NL" sz="2400" baseline="30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nl-NL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Hz (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Hertz)</a:t>
            </a:r>
            <a:endParaRPr lang="nl-NL" altLang="nl-NL" sz="2400" kern="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8"/>
          <p:cNvSpPr txBox="1">
            <a:spLocks noChangeArrowheads="1"/>
          </p:cNvSpPr>
          <p:nvPr/>
        </p:nvSpPr>
        <p:spPr bwMode="auto">
          <a:xfrm>
            <a:off x="-36513" y="2743651"/>
            <a:ext cx="9081871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nl-NL" sz="2400" kern="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=                                                 </a:t>
            </a:r>
            <a:r>
              <a:rPr lang="en-US" altLang="nl-NL" sz="24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omloopsnelheid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nl-NL" altLang="nl-NL" sz="2400" kern="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8"/>
          <p:cNvSpPr txBox="1">
            <a:spLocks noChangeArrowheads="1"/>
          </p:cNvSpPr>
          <p:nvPr/>
        </p:nvSpPr>
        <p:spPr bwMode="auto">
          <a:xfrm>
            <a:off x="-36513" y="3337424"/>
            <a:ext cx="909569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nl-NL" sz="2400" kern="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 =                                                 </a:t>
            </a:r>
            <a:r>
              <a:rPr lang="en-US" altLang="nl-NL" sz="2400" dirty="0" err="1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4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altLang="nl-NL" sz="2400" kern="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/>
              <p:cNvSpPr txBox="1"/>
              <p:nvPr/>
            </p:nvSpPr>
            <p:spPr>
              <a:xfrm>
                <a:off x="-36513" y="1749960"/>
                <a:ext cx="9113766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FF0000"/>
                    </a:solidFill>
                  </a:rPr>
                  <a:t>f</a:t>
                </a:r>
                <a:r>
                  <a:rPr lang="nl-NL" sz="32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32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nl-NL" sz="2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BINAS Tabel 35A2</a:t>
                </a:r>
                <a:endParaRPr lang="nl-NL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1749960"/>
                <a:ext cx="9113766" cy="787716"/>
              </a:xfrm>
              <a:prstGeom prst="rect">
                <a:avLst/>
              </a:prstGeom>
              <a:blipFill rotWithShape="1">
                <a:blip r:embed="rId5"/>
                <a:stretch>
                  <a:fillRect l="-1338" b="-100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/>
          <p:cNvGrpSpPr>
            <a:grpSpLocks noChangeAspect="1"/>
          </p:cNvGrpSpPr>
          <p:nvPr/>
        </p:nvGrpSpPr>
        <p:grpSpPr>
          <a:xfrm>
            <a:off x="5484784" y="4792588"/>
            <a:ext cx="612000" cy="643949"/>
            <a:chOff x="5670130" y="5013176"/>
            <a:chExt cx="590144" cy="620952"/>
          </a:xfrm>
        </p:grpSpPr>
        <p:cxnSp>
          <p:nvCxnSpPr>
            <p:cNvPr id="3" name="Rechte verbindingslijn met pijl 2"/>
            <p:cNvCxnSpPr>
              <a:cxnSpLocks noChangeAspect="1"/>
            </p:cNvCxnSpPr>
            <p:nvPr/>
          </p:nvCxnSpPr>
          <p:spPr bwMode="auto">
            <a:xfrm flipV="1">
              <a:off x="5670130" y="5094128"/>
              <a:ext cx="590144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kstvak 5"/>
            <p:cNvSpPr txBox="1"/>
            <p:nvPr/>
          </p:nvSpPr>
          <p:spPr>
            <a:xfrm>
              <a:off x="5726478" y="5013176"/>
              <a:ext cx="32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6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 autoUpdateAnimBg="0"/>
      <p:bldP spid="400422" grpId="0" build="p" autoUpdateAnimBg="0"/>
      <p:bldP spid="23" grpId="0"/>
      <p:bldP spid="24" grpId="0" build="p" autoUpdateAnimBg="0"/>
      <p:bldP spid="26" grpId="0" build="p" autoUpdateAnimBg="0"/>
      <p:bldP spid="28" grpId="0" build="p" autoUpdateAnimBg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151620" y="3113965"/>
            <a:ext cx="705708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buClr>
                <a:srgbClr val="FF3300"/>
              </a:buClr>
              <a:defRPr/>
            </a:pPr>
            <a:r>
              <a:rPr lang="en-US" altLang="nl-NL" sz="3200" kern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altLang="nl-NL" sz="3200" kern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744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37"/>
          <p:cNvSpPr>
            <a:spLocks noChangeArrowheads="1"/>
          </p:cNvSpPr>
          <p:nvPr/>
        </p:nvSpPr>
        <p:spPr bwMode="auto">
          <a:xfrm>
            <a:off x="611560" y="3198152"/>
            <a:ext cx="237336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65,4 – 45,2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837" y="6350"/>
            <a:ext cx="7959213" cy="59411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2/4: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8" name="Rectangle 138"/>
          <p:cNvSpPr>
            <a:spLocks noChangeArrowheads="1"/>
          </p:cNvSpPr>
          <p:nvPr/>
        </p:nvSpPr>
        <p:spPr bwMode="auto">
          <a:xfrm>
            <a:off x="-2837" y="600468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15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rijd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met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hectometerpaal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45,2 km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65,4 km.</a:t>
            </a:r>
            <a:b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9" name="Rectangle 139"/>
          <p:cNvSpPr>
            <a:spLocks noChangeArrowheads="1"/>
          </p:cNvSpPr>
          <p:nvPr/>
        </p:nvSpPr>
        <p:spPr bwMode="auto">
          <a:xfrm>
            <a:off x="-2837" y="4407279"/>
            <a:ext cx="16196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i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i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i="1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81" name="Rectangle 141"/>
          <p:cNvSpPr>
            <a:spLocks noChangeArrowheads="1"/>
          </p:cNvSpPr>
          <p:nvPr/>
        </p:nvSpPr>
        <p:spPr bwMode="auto">
          <a:xfrm>
            <a:off x="6543048" y="5042387"/>
            <a:ext cx="163617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81 km/h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82" name="Rectangle 142"/>
          <p:cNvSpPr>
            <a:spLocks noChangeArrowheads="1"/>
          </p:cNvSpPr>
          <p:nvPr/>
        </p:nvSpPr>
        <p:spPr bwMode="auto">
          <a:xfrm>
            <a:off x="5294202" y="5042387"/>
            <a:ext cx="1441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80,8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42"/>
          <p:cNvSpPr>
            <a:spLocks noChangeArrowheads="1"/>
          </p:cNvSpPr>
          <p:nvPr/>
        </p:nvSpPr>
        <p:spPr bwMode="auto">
          <a:xfrm>
            <a:off x="3373954" y="5042387"/>
            <a:ext cx="227816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20,2/0,25 = 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39"/>
          <p:cNvSpPr>
            <a:spLocks noChangeArrowheads="1"/>
          </p:cNvSpPr>
          <p:nvPr/>
        </p:nvSpPr>
        <p:spPr bwMode="auto">
          <a:xfrm>
            <a:off x="1029963" y="4417243"/>
            <a:ext cx="179730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= v.t  →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9"/>
          <p:cNvSpPr>
            <a:spLocks noChangeArrowheads="1"/>
          </p:cNvSpPr>
          <p:nvPr/>
        </p:nvSpPr>
        <p:spPr bwMode="auto">
          <a:xfrm>
            <a:off x="2729124" y="4417243"/>
            <a:ext cx="313902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20,2 = v . 0,25  → </a:t>
            </a:r>
            <a:endParaRPr lang="nl-NL" altLang="nl-NL" sz="28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7"/>
          <p:cNvSpPr>
            <a:spLocks noChangeArrowheads="1"/>
          </p:cNvSpPr>
          <p:nvPr/>
        </p:nvSpPr>
        <p:spPr bwMode="auto">
          <a:xfrm>
            <a:off x="-2837" y="2524911"/>
            <a:ext cx="140364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i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 sz="2800" i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800" i="1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37"/>
          <p:cNvSpPr>
            <a:spLocks noChangeArrowheads="1"/>
          </p:cNvSpPr>
          <p:nvPr/>
        </p:nvSpPr>
        <p:spPr bwMode="auto">
          <a:xfrm>
            <a:off x="-2837" y="3198152"/>
            <a:ext cx="81046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37"/>
          <p:cNvSpPr>
            <a:spLocks noChangeArrowheads="1"/>
          </p:cNvSpPr>
          <p:nvPr/>
        </p:nvSpPr>
        <p:spPr bwMode="auto">
          <a:xfrm>
            <a:off x="3077719" y="2524911"/>
            <a:ext cx="266429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15/60 = 0,25 h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37"/>
          <p:cNvSpPr>
            <a:spLocks noChangeArrowheads="1"/>
          </p:cNvSpPr>
          <p:nvPr/>
        </p:nvSpPr>
        <p:spPr bwMode="auto">
          <a:xfrm>
            <a:off x="1034664" y="2518548"/>
            <a:ext cx="77889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37"/>
          <p:cNvSpPr>
            <a:spLocks noChangeArrowheads="1"/>
          </p:cNvSpPr>
          <p:nvPr/>
        </p:nvSpPr>
        <p:spPr bwMode="auto">
          <a:xfrm>
            <a:off x="2843808" y="3198152"/>
            <a:ext cx="24482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20,2 km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7"/>
          <p:cNvSpPr>
            <a:spLocks noChangeArrowheads="1"/>
          </p:cNvSpPr>
          <p:nvPr/>
        </p:nvSpPr>
        <p:spPr bwMode="auto">
          <a:xfrm>
            <a:off x="1547664" y="2524911"/>
            <a:ext cx="232263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min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37"/>
          <p:cNvSpPr>
            <a:spLocks noChangeArrowheads="1"/>
          </p:cNvSpPr>
          <p:nvPr/>
        </p:nvSpPr>
        <p:spPr bwMode="auto">
          <a:xfrm>
            <a:off x="-2837" y="3789040"/>
            <a:ext cx="117208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i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 sz="2800" i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i="1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37"/>
          <p:cNvSpPr>
            <a:spLocks noChangeArrowheads="1"/>
          </p:cNvSpPr>
          <p:nvPr/>
        </p:nvSpPr>
        <p:spPr bwMode="auto">
          <a:xfrm>
            <a:off x="1169244" y="3789040"/>
            <a:ext cx="81046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42"/>
          <p:cNvSpPr>
            <a:spLocks noChangeArrowheads="1"/>
          </p:cNvSpPr>
          <p:nvPr/>
        </p:nvSpPr>
        <p:spPr bwMode="auto">
          <a:xfrm>
            <a:off x="2771800" y="5042387"/>
            <a:ext cx="9098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=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ctieknop: Verder of Volgende 4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115290" y="4986456"/>
            <a:ext cx="25663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Eerst de formule opschrijven.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827266" y="4986456"/>
            <a:ext cx="25663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Gegevens invullen.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6142134" y="5648015"/>
            <a:ext cx="296637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Uitkomst:</a:t>
            </a:r>
          </a:p>
          <a:p>
            <a:r>
              <a:rPr lang="nl-NL" sz="2400" dirty="0" smtClean="0">
                <a:solidFill>
                  <a:schemeClr val="bg2"/>
                </a:solidFill>
              </a:rPr>
              <a:t>afgerond? eenheid?</a:t>
            </a:r>
            <a:endParaRPr lang="nl-N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4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1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1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1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41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9843" grpId="0"/>
      <p:bldP spid="419978" grpId="0"/>
      <p:bldP spid="419979" grpId="0"/>
      <p:bldP spid="419981" grpId="0"/>
      <p:bldP spid="419982" grpId="0"/>
      <p:bldP spid="23" grpId="0" autoUpdateAnimBg="0"/>
      <p:bldP spid="22" grpId="0"/>
      <p:bldP spid="25" grpId="0"/>
      <p:bldP spid="26" grpId="0"/>
      <p:bldP spid="27" grpId="0"/>
      <p:bldP spid="28" grpId="0"/>
      <p:bldP spid="30" grpId="0" autoUpdateAnimBg="0"/>
      <p:bldP spid="31" grpId="0"/>
      <p:bldP spid="33" grpId="0"/>
      <p:bldP spid="34" grpId="0"/>
      <p:bldP spid="35" grpId="0"/>
      <p:bldP spid="37" grpId="0" autoUpdateAnimBg="0"/>
      <p:bldP spid="2" grpId="0" animBg="1"/>
      <p:bldP spid="29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76228"/>
              </p:ext>
            </p:extLst>
          </p:nvPr>
        </p:nvGraphicFramePr>
        <p:xfrm>
          <a:off x="3851920" y="1781465"/>
          <a:ext cx="5169037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hoek 9"/>
          <p:cNvSpPr/>
          <p:nvPr/>
        </p:nvSpPr>
        <p:spPr bwMode="auto">
          <a:xfrm>
            <a:off x="8513909" y="522820"/>
            <a:ext cx="827087" cy="11919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8000"/>
                  <a:lumOff val="12000"/>
                </a:schemeClr>
              </a:gs>
              <a:gs pos="78000">
                <a:srgbClr val="E6E6E6"/>
              </a:gs>
              <a:gs pos="100000">
                <a:srgbClr val="E6E6E6"/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5356" name="Text Box 236"/>
          <p:cNvSpPr txBox="1">
            <a:spLocks noChangeArrowheads="1"/>
          </p:cNvSpPr>
          <p:nvPr/>
        </p:nvSpPr>
        <p:spPr bwMode="auto">
          <a:xfrm>
            <a:off x="1979712" y="5618188"/>
            <a:ext cx="4587942" cy="5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met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6503"/>
            <a:ext cx="9144000" cy="4680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3/4: </a:t>
            </a:r>
            <a:r>
              <a:rPr lang="en-US" altLang="nl-NL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afstand-tijd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-2" y="1582831"/>
            <a:ext cx="9144001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meet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0,020 s de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maakt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4" name="Text Box 234"/>
          <p:cNvSpPr txBox="1">
            <a:spLocks noChangeArrowheads="1"/>
          </p:cNvSpPr>
          <p:nvPr/>
        </p:nvSpPr>
        <p:spPr bwMode="auto">
          <a:xfrm>
            <a:off x="509080" y="2616761"/>
            <a:ext cx="2630644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– </a:t>
            </a:r>
            <a:r>
              <a:rPr lang="en-US" altLang="nl-NL" sz="28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10)cm  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5" name="Text Box 235"/>
          <p:cNvSpPr txBox="1">
            <a:spLocks noChangeArrowheads="1"/>
          </p:cNvSpPr>
          <p:nvPr/>
        </p:nvSpPr>
        <p:spPr bwMode="auto">
          <a:xfrm>
            <a:off x="554149" y="3051896"/>
            <a:ext cx="2503501" cy="5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0,22-0,10)s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67" name="Text Box 247"/>
          <p:cNvSpPr txBox="1">
            <a:spLocks noChangeArrowheads="1"/>
          </p:cNvSpPr>
          <p:nvPr/>
        </p:nvSpPr>
        <p:spPr bwMode="auto">
          <a:xfrm>
            <a:off x="-51617" y="6266948"/>
            <a:ext cx="8728073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 Box 242"/>
          <p:cNvSpPr txBox="1">
            <a:spLocks noChangeArrowheads="1"/>
          </p:cNvSpPr>
          <p:nvPr/>
        </p:nvSpPr>
        <p:spPr bwMode="auto">
          <a:xfrm>
            <a:off x="-9130" y="5618188"/>
            <a:ext cx="2954001" cy="5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Conclusie</a:t>
            </a:r>
            <a:r>
              <a:rPr lang="en-US" altLang="nl-NL" sz="28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</a:t>
            </a:r>
            <a:endParaRPr lang="nl-NL" altLang="nl-NL" sz="28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Grafiek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412887"/>
              </p:ext>
            </p:extLst>
          </p:nvPr>
        </p:nvGraphicFramePr>
        <p:xfrm>
          <a:off x="106083" y="918463"/>
          <a:ext cx="8416946" cy="41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7" y="1206916"/>
            <a:ext cx="8028000" cy="322510"/>
          </a:xfrm>
          <a:prstGeom prst="rect">
            <a:avLst/>
          </a:prstGeom>
        </p:spPr>
      </p:pic>
      <p:sp>
        <p:nvSpPr>
          <p:cNvPr id="78" name="Rectangle 87"/>
          <p:cNvSpPr>
            <a:spLocks noChangeArrowheads="1"/>
          </p:cNvSpPr>
          <p:nvPr/>
        </p:nvSpPr>
        <p:spPr bwMode="auto">
          <a:xfrm>
            <a:off x="-1976" y="380928"/>
            <a:ext cx="9145976" cy="6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trekt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tape door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tijdtikker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8281524" y="925285"/>
            <a:ext cx="1478867" cy="43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8540669" y="511444"/>
            <a:ext cx="1102855" cy="1191928"/>
            <a:chOff x="8342675" y="713319"/>
            <a:chExt cx="1102855" cy="1191928"/>
          </a:xfrm>
        </p:grpSpPr>
        <p:grpSp>
          <p:nvGrpSpPr>
            <p:cNvPr id="14" name="Groep 13"/>
            <p:cNvGrpSpPr/>
            <p:nvPr/>
          </p:nvGrpSpPr>
          <p:grpSpPr>
            <a:xfrm>
              <a:off x="8342675" y="724696"/>
              <a:ext cx="273841" cy="699923"/>
              <a:chOff x="8411913" y="724696"/>
              <a:chExt cx="273841" cy="699923"/>
            </a:xfrm>
          </p:grpSpPr>
          <p:sp>
            <p:nvSpPr>
              <p:cNvPr id="11" name="Rechthoek 10"/>
              <p:cNvSpPr/>
              <p:nvPr/>
            </p:nvSpPr>
            <p:spPr bwMode="auto">
              <a:xfrm>
                <a:off x="8411913" y="724696"/>
                <a:ext cx="273841" cy="699923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63000">
                    <a:srgbClr val="7D8496"/>
                  </a:gs>
                  <a:gs pos="100000">
                    <a:srgbClr val="7D8496"/>
                  </a:gs>
                  <a:gs pos="95000">
                    <a:srgbClr val="E6E6E6"/>
                  </a:gs>
                </a:gsLst>
                <a:lin ang="10800000" scaled="0"/>
              </a:gra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kumimoji="1" lang="nl-NL"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al 11"/>
              <p:cNvSpPr>
                <a:spLocks noChangeAspect="1"/>
              </p:cNvSpPr>
              <p:nvPr/>
            </p:nvSpPr>
            <p:spPr bwMode="auto">
              <a:xfrm>
                <a:off x="8513385" y="1279455"/>
                <a:ext cx="72000" cy="72000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kumimoji="1" lang="nl-NL" sz="3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5" name="Rechthoek 84"/>
            <p:cNvSpPr/>
            <p:nvPr/>
          </p:nvSpPr>
          <p:spPr bwMode="auto">
            <a:xfrm>
              <a:off x="8618443" y="713319"/>
              <a:ext cx="827087" cy="119192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88000"/>
                    <a:lumOff val="12000"/>
                  </a:schemeClr>
                </a:gs>
                <a:gs pos="78000">
                  <a:srgbClr val="E6E6E6"/>
                </a:gs>
                <a:gs pos="100000">
                  <a:srgbClr val="E6E6E6"/>
                </a:gs>
              </a:gsLst>
              <a:lin ang="0" scaled="1"/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546539" y="3437274"/>
            <a:ext cx="1800000" cy="528734"/>
            <a:chOff x="5746655" y="3517370"/>
            <a:chExt cx="1800000" cy="528734"/>
          </a:xfrm>
        </p:grpSpPr>
        <p:sp>
          <p:nvSpPr>
            <p:cNvPr id="5364" name="Text Box 244"/>
            <p:cNvSpPr txBox="1">
              <a:spLocks noChangeArrowheads="1"/>
            </p:cNvSpPr>
            <p:nvPr/>
          </p:nvSpPr>
          <p:spPr bwMode="auto">
            <a:xfrm>
              <a:off x="6434243" y="3517370"/>
              <a:ext cx="865188" cy="528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</a:t>
              </a: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 bwMode="auto">
            <a:xfrm>
              <a:off x="5746655" y="3949721"/>
              <a:ext cx="18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ep 22"/>
          <p:cNvGrpSpPr/>
          <p:nvPr/>
        </p:nvGrpSpPr>
        <p:grpSpPr>
          <a:xfrm>
            <a:off x="7809729" y="2352619"/>
            <a:ext cx="792161" cy="1512000"/>
            <a:chOff x="7009845" y="2305119"/>
            <a:chExt cx="792161" cy="1512000"/>
          </a:xfrm>
        </p:grpSpPr>
        <p:sp>
          <p:nvSpPr>
            <p:cNvPr id="5363" name="Text Box 243"/>
            <p:cNvSpPr txBox="1">
              <a:spLocks noChangeArrowheads="1"/>
            </p:cNvSpPr>
            <p:nvPr/>
          </p:nvSpPr>
          <p:spPr bwMode="auto">
            <a:xfrm>
              <a:off x="7009845" y="2901536"/>
              <a:ext cx="792161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x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Rechte verbindingslijn 20"/>
            <p:cNvCxnSpPr/>
            <p:nvPr/>
          </p:nvCxnSpPr>
          <p:spPr bwMode="auto">
            <a:xfrm>
              <a:off x="7550186" y="2305119"/>
              <a:ext cx="0" cy="151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21" name="Text Box 101"/>
          <p:cNvSpPr txBox="1">
            <a:spLocks noChangeArrowheads="1"/>
          </p:cNvSpPr>
          <p:nvPr/>
        </p:nvSpPr>
        <p:spPr bwMode="auto">
          <a:xfrm>
            <a:off x="-36512" y="1913935"/>
            <a:ext cx="88159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Box 235"/>
          <p:cNvSpPr txBox="1">
            <a:spLocks noChangeArrowheads="1"/>
          </p:cNvSpPr>
          <p:nvPr/>
        </p:nvSpPr>
        <p:spPr bwMode="auto">
          <a:xfrm>
            <a:off x="286994" y="2817093"/>
            <a:ext cx="45737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Box 234"/>
          <p:cNvSpPr txBox="1">
            <a:spLocks noChangeArrowheads="1"/>
          </p:cNvSpPr>
          <p:nvPr/>
        </p:nvSpPr>
        <p:spPr bwMode="auto">
          <a:xfrm>
            <a:off x="605829" y="3494997"/>
            <a:ext cx="1583085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nl-NL" sz="28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Box 235"/>
          <p:cNvSpPr txBox="1">
            <a:spLocks noChangeArrowheads="1"/>
          </p:cNvSpPr>
          <p:nvPr/>
        </p:nvSpPr>
        <p:spPr bwMode="auto">
          <a:xfrm>
            <a:off x="650414" y="3911279"/>
            <a:ext cx="1443352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0,12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35"/>
          <p:cNvSpPr txBox="1">
            <a:spLocks noChangeArrowheads="1"/>
          </p:cNvSpPr>
          <p:nvPr/>
        </p:nvSpPr>
        <p:spPr bwMode="auto">
          <a:xfrm>
            <a:off x="288595" y="3687896"/>
            <a:ext cx="45737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Box 242"/>
          <p:cNvSpPr txBox="1">
            <a:spLocks noChangeArrowheads="1"/>
          </p:cNvSpPr>
          <p:nvPr/>
        </p:nvSpPr>
        <p:spPr bwMode="auto">
          <a:xfrm>
            <a:off x="283052" y="4467323"/>
            <a:ext cx="1970381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1,7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m/s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ep 107"/>
          <p:cNvGrpSpPr/>
          <p:nvPr/>
        </p:nvGrpSpPr>
        <p:grpSpPr>
          <a:xfrm>
            <a:off x="6084168" y="5415346"/>
            <a:ext cx="1353862" cy="1008180"/>
            <a:chOff x="-1536102" y="2260947"/>
            <a:chExt cx="1353862" cy="1008180"/>
          </a:xfrm>
        </p:grpSpPr>
        <p:sp>
          <p:nvSpPr>
            <p:cNvPr id="109" name="Text Box 101"/>
            <p:cNvSpPr txBox="1">
              <a:spLocks noChangeArrowheads="1"/>
            </p:cNvSpPr>
            <p:nvPr/>
          </p:nvSpPr>
          <p:spPr bwMode="auto">
            <a:xfrm>
              <a:off x="-1536102" y="2467630"/>
              <a:ext cx="812835" cy="56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= 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hthoek 109"/>
            <p:cNvSpPr/>
            <p:nvPr/>
          </p:nvSpPr>
          <p:spPr>
            <a:xfrm>
              <a:off x="-1032046" y="2702818"/>
              <a:ext cx="84980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 </a:t>
              </a: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</a:t>
              </a: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hthoek 110"/>
            <p:cNvSpPr/>
            <p:nvPr/>
          </p:nvSpPr>
          <p:spPr>
            <a:xfrm>
              <a:off x="-924369" y="2260947"/>
              <a:ext cx="604653" cy="566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x</a:t>
              </a:r>
              <a:endParaRPr lang="nl-NL" altLang="nl-NL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538383" y="1741284"/>
            <a:ext cx="1190909" cy="923116"/>
            <a:chOff x="2783121" y="1918805"/>
            <a:chExt cx="1190909" cy="923116"/>
          </a:xfrm>
        </p:grpSpPr>
        <p:grpSp>
          <p:nvGrpSpPr>
            <p:cNvPr id="2" name="Groep 1"/>
            <p:cNvGrpSpPr/>
            <p:nvPr/>
          </p:nvGrpSpPr>
          <p:grpSpPr>
            <a:xfrm>
              <a:off x="2783121" y="1918805"/>
              <a:ext cx="798769" cy="923116"/>
              <a:chOff x="2783121" y="1918805"/>
              <a:chExt cx="798769" cy="923116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2807147" y="2275612"/>
                <a:ext cx="774743" cy="56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hthoek 42"/>
              <p:cNvSpPr/>
              <p:nvPr/>
            </p:nvSpPr>
            <p:spPr>
              <a:xfrm>
                <a:off x="2783121" y="1918805"/>
                <a:ext cx="562975" cy="566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nl-NL" sz="2800" u="sng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s </a:t>
                </a:r>
                <a:endParaRPr lang="nl-NL" altLang="nl-NL" sz="2800" u="sng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hthoek 44"/>
            <p:cNvSpPr/>
            <p:nvPr/>
          </p:nvSpPr>
          <p:spPr>
            <a:xfrm>
              <a:off x="3146589" y="2097305"/>
              <a:ext cx="827441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  =</a:t>
              </a:r>
              <a:endParaRPr lang="nl-NL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1308719" y="1731799"/>
            <a:ext cx="763781" cy="924296"/>
            <a:chOff x="2492211" y="3769674"/>
            <a:chExt cx="1040393" cy="963576"/>
          </a:xfrm>
        </p:grpSpPr>
        <p:sp>
          <p:nvSpPr>
            <p:cNvPr id="48" name="Rechthoek 47"/>
            <p:cNvSpPr/>
            <p:nvPr/>
          </p:nvSpPr>
          <p:spPr>
            <a:xfrm>
              <a:off x="2492211" y="4142874"/>
              <a:ext cx="1040393" cy="590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 </a:t>
              </a:r>
              <a:r>
                <a:rPr lang="en-US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hthoek 48"/>
            <p:cNvSpPr/>
            <p:nvPr/>
          </p:nvSpPr>
          <p:spPr>
            <a:xfrm>
              <a:off x="2614735" y="3769674"/>
              <a:ext cx="583814" cy="528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2800" u="sng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x</a:t>
              </a:r>
              <a:endParaRPr lang="nl-NL" altLang="nl-NL" sz="28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ctieknop: Verder of Volgende 5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Tekstvak 49"/>
          <p:cNvSpPr txBox="1"/>
          <p:nvPr/>
        </p:nvSpPr>
        <p:spPr>
          <a:xfrm>
            <a:off x="5364088" y="1429569"/>
            <a:ext cx="278523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De tijdtikker zet 50 stippen/s dus om de 0,20 s een stip.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76542" y="1558107"/>
            <a:ext cx="361494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Tussen 0,10 en 0,22 s is de snelheid constant:</a:t>
            </a:r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60" name="Text Box 242"/>
          <p:cNvSpPr txBox="1">
            <a:spLocks noChangeArrowheads="1"/>
          </p:cNvSpPr>
          <p:nvPr/>
        </p:nvSpPr>
        <p:spPr bwMode="auto">
          <a:xfrm>
            <a:off x="1855420" y="3668201"/>
            <a:ext cx="2054464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 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166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cm/s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6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  <p:bldP spid="10" grpId="0" animBg="1"/>
      <p:bldP spid="5356" grpId="0" autoUpdateAnimBg="0"/>
      <p:bldP spid="5132" grpId="0" autoUpdateAnimBg="0"/>
      <p:bldP spid="5207" grpId="0"/>
      <p:bldP spid="5354" grpId="0"/>
      <p:bldP spid="5355" grpId="0"/>
      <p:bldP spid="5367" grpId="0" autoUpdateAnimBg="0"/>
      <p:bldP spid="155" grpId="0" autoUpdateAnimBg="0"/>
      <p:bldGraphic spid="74" grpId="0">
        <p:bldAsOne/>
      </p:bldGraphic>
      <p:bldP spid="78" grpId="0"/>
      <p:bldP spid="17" grpId="0" animBg="1"/>
      <p:bldP spid="5221" grpId="0"/>
      <p:bldP spid="101" grpId="0" autoUpdateAnimBg="0"/>
      <p:bldP spid="103" grpId="0"/>
      <p:bldP spid="104" grpId="0"/>
      <p:bldP spid="105" grpId="0" autoUpdateAnimBg="0"/>
      <p:bldP spid="106" grpId="0" autoUpdateAnimBg="0"/>
      <p:bldP spid="50" grpId="0" animBg="1"/>
      <p:bldP spid="51" grpId="0" animBg="1"/>
      <p:bldP spid="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373248"/>
              </p:ext>
            </p:extLst>
          </p:nvPr>
        </p:nvGraphicFramePr>
        <p:xfrm>
          <a:off x="4590117" y="1847849"/>
          <a:ext cx="4422865" cy="386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hoek 1"/>
          <p:cNvSpPr/>
          <p:nvPr/>
        </p:nvSpPr>
        <p:spPr bwMode="auto">
          <a:xfrm>
            <a:off x="5887864" y="2562821"/>
            <a:ext cx="2824336" cy="2088000"/>
          </a:xfrm>
          <a:prstGeom prst="rect">
            <a:avLst/>
          </a:prstGeom>
          <a:solidFill>
            <a:srgbClr val="FF0000">
              <a:alpha val="50000"/>
            </a:srgbClr>
          </a:solidFill>
          <a:ln w="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reflection endPos="0" dist="50800" dir="5400000" sy="-100000" algn="bl" rotWithShape="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-18510" y="5716307"/>
            <a:ext cx="4414819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met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-18510" y="6283807"/>
            <a:ext cx="5256213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xfrm>
            <a:off x="-18510" y="0"/>
            <a:ext cx="9144000" cy="573362"/>
          </a:xfrm>
        </p:spPr>
        <p:txBody>
          <a:bodyPr anchor="t" anchorCtr="0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Eenparige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4/4: de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snelheid-tijd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245" name="Rectangle 29"/>
          <p:cNvSpPr>
            <a:spLocks noChangeArrowheads="1"/>
          </p:cNvSpPr>
          <p:nvPr/>
        </p:nvSpPr>
        <p:spPr bwMode="auto">
          <a:xfrm>
            <a:off x="3479304" y="1200861"/>
            <a:ext cx="381553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rechte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246" name="Rectangle 30"/>
          <p:cNvSpPr>
            <a:spLocks noChangeArrowheads="1"/>
          </p:cNvSpPr>
          <p:nvPr/>
        </p:nvSpPr>
        <p:spPr bwMode="auto">
          <a:xfrm>
            <a:off x="-18510" y="1200861"/>
            <a:ext cx="484013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v - t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-18510" y="2124938"/>
            <a:ext cx="2628106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336" name="Rectangle 120"/>
          <p:cNvSpPr>
            <a:spLocks noChangeArrowheads="1"/>
          </p:cNvSpPr>
          <p:nvPr/>
        </p:nvSpPr>
        <p:spPr bwMode="auto">
          <a:xfrm>
            <a:off x="-18510" y="521714"/>
            <a:ext cx="914400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3,0 s </a:t>
            </a:r>
            <a:r>
              <a:rPr lang="en-US" altLang="nl-NL" sz="28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 8,0 m/s.</a:t>
            </a:r>
            <a:endParaRPr lang="nl-NL" altLang="nl-NL" sz="2800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345" name="Text Box 129"/>
          <p:cNvSpPr txBox="1">
            <a:spLocks noChangeArrowheads="1"/>
          </p:cNvSpPr>
          <p:nvPr/>
        </p:nvSpPr>
        <p:spPr bwMode="auto">
          <a:xfrm>
            <a:off x="-18510" y="2818828"/>
            <a:ext cx="2220602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8,0 . 3,0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349" name="Text Box 133"/>
          <p:cNvSpPr txBox="1">
            <a:spLocks noChangeArrowheads="1"/>
          </p:cNvSpPr>
          <p:nvPr/>
        </p:nvSpPr>
        <p:spPr bwMode="auto">
          <a:xfrm>
            <a:off x="1751468" y="2819028"/>
            <a:ext cx="2028444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 m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354" name="Text Box 138"/>
          <p:cNvSpPr txBox="1">
            <a:spLocks noChangeArrowheads="1"/>
          </p:cNvSpPr>
          <p:nvPr/>
        </p:nvSpPr>
        <p:spPr bwMode="auto">
          <a:xfrm>
            <a:off x="3672086" y="5735357"/>
            <a:ext cx="5453404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oppervlakte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-18509" y="3284118"/>
            <a:ext cx="4014446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 is de oppervlakte</a:t>
            </a:r>
          </a:p>
          <a:p>
            <a:pPr eaLnBrk="0" fontAlgn="base" hangingPunct="0">
              <a:lnSpc>
                <a:spcPct val="135000"/>
              </a:lnSpc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onder de grafiek!</a:t>
            </a: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-18510" y="5011021"/>
            <a:ext cx="5076825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29"/>
          <p:cNvSpPr txBox="1">
            <a:spLocks noChangeArrowheads="1"/>
          </p:cNvSpPr>
          <p:nvPr/>
        </p:nvSpPr>
        <p:spPr bwMode="auto">
          <a:xfrm>
            <a:off x="2468538" y="2123578"/>
            <a:ext cx="727514" cy="5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v.t</a:t>
            </a:r>
            <a:endParaRPr lang="nl-NL" alt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ctieknop: Verder of Volgende 2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52909" y="4456541"/>
                <a:ext cx="2795736" cy="18792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solidFill>
                      <a:schemeClr val="bg2"/>
                    </a:solidFill>
                  </a:rPr>
                  <a:t>Je ziet het ook aan</a:t>
                </a:r>
              </a:p>
              <a:p>
                <a:r>
                  <a:rPr lang="nl-NL" sz="2400" dirty="0" smtClean="0">
                    <a:solidFill>
                      <a:schemeClr val="bg2"/>
                    </a:solidFill>
                  </a:rPr>
                  <a:t>de eenheden:</a:t>
                </a:r>
              </a:p>
              <a:p>
                <a:r>
                  <a:rPr lang="nl-NL" sz="2400" dirty="0" err="1" smtClean="0">
                    <a:solidFill>
                      <a:schemeClr val="bg2"/>
                    </a:solidFill>
                  </a:rPr>
                  <a:t>Opp</a:t>
                </a:r>
                <a:r>
                  <a:rPr lang="nl-NL" sz="2400" dirty="0" smtClean="0">
                    <a:solidFill>
                      <a:schemeClr val="bg2"/>
                    </a:solidFill>
                  </a:rPr>
                  <a:t> = h . b =</a:t>
                </a:r>
              </a:p>
              <a:p>
                <a:r>
                  <a:rPr lang="nl-NL" sz="2400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sz="24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4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2400" dirty="0" smtClean="0">
                    <a:solidFill>
                      <a:schemeClr val="bg2"/>
                    </a:solidFill>
                  </a:rPr>
                  <a:t> . 3 </a:t>
                </a:r>
                <a:r>
                  <a:rPr lang="nl-NL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nl-NL" sz="2400" dirty="0" smtClean="0">
                    <a:solidFill>
                      <a:schemeClr val="bg2"/>
                    </a:solidFill>
                  </a:rPr>
                  <a:t> = 8 </a:t>
                </a:r>
                <a:r>
                  <a:rPr lang="nl-NL" sz="2400" dirty="0" smtClean="0">
                    <a:solidFill>
                      <a:srgbClr val="FF0000"/>
                    </a:solidFill>
                  </a:rPr>
                  <a:t>m</a:t>
                </a:r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" y="4456541"/>
                <a:ext cx="2795736" cy="1879232"/>
              </a:xfrm>
              <a:prstGeom prst="rect">
                <a:avLst/>
              </a:prstGeom>
              <a:blipFill rotWithShape="1">
                <a:blip r:embed="rId4"/>
                <a:stretch>
                  <a:fillRect l="-3261" t="-1935" r="-1304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2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393218" grpId="0" autoUpdateAnimBg="0"/>
      <p:bldP spid="393219" grpId="0"/>
      <p:bldP spid="393220" grpId="0" autoUpdateAnimBg="0"/>
      <p:bldP spid="393245" grpId="0" autoUpdateAnimBg="0"/>
      <p:bldP spid="393246" grpId="0" autoUpdateAnimBg="0"/>
      <p:bldP spid="393248" grpId="0" autoUpdateAnimBg="0"/>
      <p:bldP spid="393336" grpId="0" autoUpdateAnimBg="0"/>
      <p:bldP spid="393345" grpId="0" autoUpdateAnimBg="0"/>
      <p:bldP spid="393349" grpId="0" autoUpdateAnimBg="0"/>
      <p:bldP spid="393354" grpId="0" autoUpdateAnimBg="0"/>
      <p:bldP spid="99" grpId="0" autoUpdateAnimBg="0"/>
      <p:bldP spid="98" grpId="0"/>
      <p:bldP spid="19" grpId="0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9"/>
              <p:cNvSpPr>
                <a:spLocks noChangeArrowheads="1"/>
              </p:cNvSpPr>
              <p:nvPr/>
            </p:nvSpPr>
            <p:spPr bwMode="auto">
              <a:xfrm>
                <a:off x="1" y="5315265"/>
                <a:ext cx="9117892" cy="92204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nl-NL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nl-NL" altLang="nl-NL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nl-NL" altLang="nl-NL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gem</m:t>
                        </m:r>
                      </m:sub>
                    </m:sSub>
                    <m:r>
                      <a:rPr kumimoji="1" lang="en-US" altLang="nl-NL" sz="360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kumimoji="1" lang="en-US" altLang="nl-NL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nl-NL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1" lang="en-US" altLang="nl-NL" sz="360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kumimoji="1" lang="nl-NL" altLang="nl-NL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  <a:sym typeface="Symbol"/>
                              </a:rPr>
                              <m:t>x</m:t>
                            </m:r>
                          </m:num>
                          <m:den>
                            <m:r>
                              <a:rPr kumimoji="1" lang="en-US" altLang="nl-NL" sz="360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sty m:val="p"/>
                              </m:rPr>
                              <a:rPr kumimoji="1" lang="nl-NL" altLang="nl-NL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  <a:sym typeface="Symbol"/>
                              </a:rPr>
                              <m:t>t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en-US" altLang="nl-NL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:r>
                  <a:rPr kumimoji="1" lang="en-US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BINAS  </a:t>
                </a:r>
                <a:r>
                  <a:rPr kumimoji="1" lang="en-US" altLang="nl-NL" sz="2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Tabel</a:t>
                </a:r>
                <a:r>
                  <a:rPr kumimoji="1" lang="en-US" alt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kumimoji="1" lang="en-US" alt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35A1</a:t>
                </a:r>
                <a:endParaRPr kumimoji="1" lang="nl-NL" altLang="nl-NL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315265"/>
                <a:ext cx="9117892" cy="9220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6" y="0"/>
            <a:ext cx="9144000" cy="432426"/>
          </a:xfrm>
        </p:spPr>
        <p:txBody>
          <a:bodyPr anchor="t" anchorCtr="0">
            <a:spAutoFit/>
          </a:bodyPr>
          <a:lstStyle/>
          <a:p>
            <a:pPr>
              <a:buClr>
                <a:srgbClr val="FF3300"/>
              </a:buClr>
              <a:defRPr/>
            </a:pP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1/5: de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gemiddelde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0" y="1582316"/>
            <a:ext cx="9147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gemiddelde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km/h.</a:t>
            </a:r>
            <a:endParaRPr kumimoji="0"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95" name="Rectangle 55"/>
          <p:cNvSpPr>
            <a:spLocks noChangeArrowheads="1"/>
          </p:cNvSpPr>
          <p:nvPr/>
        </p:nvSpPr>
        <p:spPr bwMode="auto">
          <a:xfrm>
            <a:off x="0" y="2247873"/>
            <a:ext cx="1447800" cy="5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97" name="Rectangle 57"/>
          <p:cNvSpPr>
            <a:spLocks noChangeArrowheads="1"/>
          </p:cNvSpPr>
          <p:nvPr/>
        </p:nvSpPr>
        <p:spPr bwMode="auto">
          <a:xfrm>
            <a:off x="4245868" y="4365104"/>
            <a:ext cx="171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14,4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98" name="Rectangle 58"/>
          <p:cNvSpPr>
            <a:spLocks noChangeArrowheads="1"/>
          </p:cNvSpPr>
          <p:nvPr/>
        </p:nvSpPr>
        <p:spPr bwMode="auto">
          <a:xfrm>
            <a:off x="5397996" y="4365104"/>
            <a:ext cx="1909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km/h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301" name="Rectangle 61"/>
          <p:cNvSpPr>
            <a:spLocks noChangeArrowheads="1"/>
          </p:cNvSpPr>
          <p:nvPr/>
        </p:nvSpPr>
        <p:spPr bwMode="auto">
          <a:xfrm>
            <a:off x="0" y="497156"/>
            <a:ext cx="91178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school. Je bent 30 min.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onderweg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kilometerteller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van 832,3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839,5 km.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56"/>
          <p:cNvSpPr>
            <a:spLocks noChangeArrowheads="1"/>
          </p:cNvSpPr>
          <p:nvPr/>
        </p:nvSpPr>
        <p:spPr bwMode="auto">
          <a:xfrm>
            <a:off x="1064457" y="2240316"/>
            <a:ext cx="864097" cy="5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56"/>
          <p:cNvSpPr>
            <a:spLocks noChangeArrowheads="1"/>
          </p:cNvSpPr>
          <p:nvPr/>
        </p:nvSpPr>
        <p:spPr bwMode="auto">
          <a:xfrm>
            <a:off x="1619672" y="2240316"/>
            <a:ext cx="2160240" cy="5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min.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3294906" y="2240316"/>
            <a:ext cx="2160240" cy="5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 h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1062658" y="2852936"/>
            <a:ext cx="2350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2759454" y="2852936"/>
            <a:ext cx="3949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939,5 – 832,3 =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5436096" y="2852936"/>
            <a:ext cx="2160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7,2 km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0" y="350100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auto">
          <a:xfrm>
            <a:off x="0" y="4365104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ctieknop: Verder of Volgende 3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9"/>
              <p:cNvSpPr>
                <a:spLocks noChangeArrowheads="1"/>
              </p:cNvSpPr>
              <p:nvPr/>
            </p:nvSpPr>
            <p:spPr bwMode="auto">
              <a:xfrm>
                <a:off x="1064457" y="4221923"/>
                <a:ext cx="3504199" cy="76604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nl-NL" sz="400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nl-NL" altLang="nl-NL" sz="4000" b="0" i="0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nl-NL" altLang="nl-NL" sz="4000" b="0" i="0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gem</m:t>
                          </m:r>
                        </m:sub>
                      </m:sSub>
                      <m:r>
                        <a:rPr kumimoji="1" lang="en-US" altLang="nl-NL" sz="4000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1" lang="nl-NL" altLang="nl-NL" sz="4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457" y="4221923"/>
                <a:ext cx="3504199" cy="7660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49"/>
              <p:cNvSpPr>
                <a:spLocks noChangeArrowheads="1"/>
              </p:cNvSpPr>
              <p:nvPr/>
            </p:nvSpPr>
            <p:spPr bwMode="auto">
              <a:xfrm>
                <a:off x="2778504" y="4081378"/>
                <a:ext cx="1752099" cy="10604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14:m>
                  <m:oMath xmlns:m="http://schemas.openxmlformats.org/officeDocument/2006/math">
                    <m:box>
                      <m:boxPr>
                        <m:ctrlPr>
                          <a:rPr kumimoji="1" lang="en-US" altLang="nl-NL" sz="54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en-US" altLang="nl-NL" sz="54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1" lang="nl-NL" altLang="nl-NL" sz="540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7</m:t>
                            </m:r>
                            <m:r>
                              <a:rPr kumimoji="1" lang="nl-NL" altLang="nl-NL" sz="5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,2</m:t>
                            </m:r>
                          </m:num>
                          <m:den>
                            <m:r>
                              <a:rPr kumimoji="1" lang="nl-NL" altLang="nl-NL" sz="5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/>
                              </a:rPr>
                              <m:t>0,50</m:t>
                            </m:r>
                          </m:den>
                        </m:f>
                        <m:r>
                          <a:rPr kumimoji="1" lang="nl-NL" altLang="nl-NL" sz="5400" b="0" i="0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=</m:t>
                        </m:r>
                      </m:e>
                    </m:box>
                  </m:oMath>
                </a14:m>
                <a:r>
                  <a:rPr kumimoji="1" lang="en-US" altLang="nl-NL" sz="540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</a:t>
                </a:r>
                <a:endParaRPr kumimoji="1" lang="nl-NL" altLang="nl-NL" sz="54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8504" y="4081378"/>
                <a:ext cx="1752099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1222832" y="3345623"/>
                <a:ext cx="1594840" cy="76604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/>
              <a:p>
                <a:pPr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nl-NL" sz="400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nl-NL" altLang="nl-NL" sz="4000" b="0" i="0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nl-NL" altLang="nl-NL" sz="4000" b="0" i="0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gem</m:t>
                          </m:r>
                        </m:sub>
                      </m:sSub>
                    </m:oMath>
                  </m:oMathPara>
                </a14:m>
                <a:endParaRPr kumimoji="1" lang="nl-NL" altLang="nl-NL" sz="4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2832" y="3345623"/>
                <a:ext cx="1594840" cy="7660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81320" dir="2319588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93821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4242" grpId="0"/>
      <p:bldP spid="394244" grpId="0"/>
      <p:bldP spid="394295" grpId="0"/>
      <p:bldP spid="394297" grpId="0"/>
      <p:bldP spid="394298" grpId="0"/>
      <p:bldP spid="394301" grpId="0"/>
      <p:bldP spid="34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22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5037956" y="2690913"/>
                <a:ext cx="4199290" cy="107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4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b>
                          <m:sSubPr>
                            <m:ctrlPr>
                              <a:rPr lang="nl-NL" sz="4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box>
                              <m:boxPr>
                                <m:ctrlPr>
                                  <a:rPr lang="nl-NL" sz="4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sz="4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4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 sz="4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num>
                                  <m:den>
                                    <m:r>
                                      <a:rPr lang="nl-NL" sz="4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 sz="48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  <m:r>
                                  <a:rPr lang="nl-NL" sz="4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box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4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raaklijn</m:t>
                            </m:r>
                          </m:sub>
                        </m:sSub>
                      </m:e>
                    </m:box>
                  </m:oMath>
                </a14:m>
                <a:endParaRPr lang="nl-NL" sz="4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56" y="2690913"/>
                <a:ext cx="4199290" cy="1073755"/>
              </a:xfrm>
              <a:prstGeom prst="rect">
                <a:avLst/>
              </a:prstGeom>
              <a:blipFill rotWithShape="1">
                <a:blip r:embed="rId2"/>
                <a:stretch>
                  <a:fillRect l="-435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610365"/>
              </p:ext>
            </p:extLst>
          </p:nvPr>
        </p:nvGraphicFramePr>
        <p:xfrm>
          <a:off x="42240" y="2183277"/>
          <a:ext cx="4780340" cy="459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3" y="0"/>
            <a:ext cx="9144000" cy="609600"/>
          </a:xfrm>
        </p:spPr>
        <p:txBody>
          <a:bodyPr/>
          <a:lstStyle/>
          <a:p>
            <a:pPr>
              <a:buClr>
                <a:srgbClr val="FF3300"/>
              </a:buClr>
              <a:defRPr/>
            </a:pP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2/5: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afstand-tijd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-36513" y="649352"/>
            <a:ext cx="6433888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t = 2,5 s.</a:t>
            </a:r>
            <a:endParaRPr kumimoji="0"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95" name="Rectangle 55"/>
          <p:cNvSpPr>
            <a:spLocks noChangeArrowheads="1"/>
          </p:cNvSpPr>
          <p:nvPr/>
        </p:nvSpPr>
        <p:spPr bwMode="auto">
          <a:xfrm>
            <a:off x="4899281" y="213285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kumimoji="0"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298" name="Rectangle 58"/>
          <p:cNvSpPr>
            <a:spLocks noChangeArrowheads="1"/>
          </p:cNvSpPr>
          <p:nvPr/>
        </p:nvSpPr>
        <p:spPr bwMode="auto">
          <a:xfrm>
            <a:off x="7110536" y="5888179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7,8 m/s</a:t>
            </a:r>
            <a:endParaRPr kumimoji="0" lang="nl-NL" altLang="nl-NL" sz="2800" dirty="0" smtClean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4301" name="Rectangle 61"/>
          <p:cNvSpPr>
            <a:spLocks noChangeArrowheads="1"/>
          </p:cNvSpPr>
          <p:nvPr/>
        </p:nvSpPr>
        <p:spPr bwMode="auto">
          <a:xfrm>
            <a:off x="-36513" y="1664856"/>
            <a:ext cx="54483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met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Rechte verbindingslijn 9"/>
          <p:cNvCxnSpPr>
            <a:cxnSpLocks noChangeAspect="1"/>
          </p:cNvCxnSpPr>
          <p:nvPr/>
        </p:nvCxnSpPr>
        <p:spPr bwMode="auto">
          <a:xfrm flipV="1">
            <a:off x="2078654" y="2933945"/>
            <a:ext cx="2493066" cy="30272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ep 21"/>
          <p:cNvGrpSpPr/>
          <p:nvPr/>
        </p:nvGrpSpPr>
        <p:grpSpPr>
          <a:xfrm>
            <a:off x="3924752" y="2933390"/>
            <a:ext cx="792161" cy="3027680"/>
            <a:chOff x="3924752" y="2933390"/>
            <a:chExt cx="792161" cy="3027680"/>
          </a:xfrm>
        </p:grpSpPr>
        <p:sp>
          <p:nvSpPr>
            <p:cNvPr id="394299" name="Freeform 59"/>
            <p:cNvSpPr>
              <a:spLocks/>
            </p:cNvSpPr>
            <p:nvPr/>
          </p:nvSpPr>
          <p:spPr bwMode="auto">
            <a:xfrm rot="60000">
              <a:off x="4542131" y="2933390"/>
              <a:ext cx="45719" cy="3027680"/>
            </a:xfrm>
            <a:custGeom>
              <a:avLst/>
              <a:gdLst>
                <a:gd name="T0" fmla="*/ 0 w 9"/>
                <a:gd name="T1" fmla="*/ 0 h 1441"/>
                <a:gd name="T2" fmla="*/ 2147483647 w 9"/>
                <a:gd name="T3" fmla="*/ 2147483647 h 14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441">
                  <a:moveTo>
                    <a:pt x="0" y="0"/>
                  </a:moveTo>
                  <a:lnTo>
                    <a:pt x="9" y="1441"/>
                  </a:lnTo>
                </a:path>
              </a:pathLst>
            </a:custGeom>
            <a:noFill/>
            <a:ln w="317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35" name="Text Box 243"/>
            <p:cNvSpPr txBox="1">
              <a:spLocks noChangeArrowheads="1"/>
            </p:cNvSpPr>
            <p:nvPr/>
          </p:nvSpPr>
          <p:spPr bwMode="auto">
            <a:xfrm>
              <a:off x="3924752" y="3918856"/>
              <a:ext cx="792161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</a:t>
              </a:r>
              <a:r>
                <a:rPr lang="en-US" altLang="nl-NL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nl-NL" altLang="nl-N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ep 18"/>
          <p:cNvGrpSpPr/>
          <p:nvPr/>
        </p:nvGrpSpPr>
        <p:grpSpPr>
          <a:xfrm>
            <a:off x="2067174" y="5400870"/>
            <a:ext cx="2484000" cy="634020"/>
            <a:chOff x="2067174" y="5400870"/>
            <a:chExt cx="2484000" cy="634020"/>
          </a:xfrm>
        </p:grpSpPr>
        <p:sp>
          <p:nvSpPr>
            <p:cNvPr id="394300" name="Freeform 60"/>
            <p:cNvSpPr>
              <a:spLocks/>
            </p:cNvSpPr>
            <p:nvPr/>
          </p:nvSpPr>
          <p:spPr bwMode="auto">
            <a:xfrm>
              <a:off x="2067174" y="5960330"/>
              <a:ext cx="2484000" cy="12700"/>
            </a:xfrm>
            <a:custGeom>
              <a:avLst/>
              <a:gdLst>
                <a:gd name="T0" fmla="*/ 0 w 1518"/>
                <a:gd name="T1" fmla="*/ 2147483647 h 8"/>
                <a:gd name="T2" fmla="*/ 2147483647 w 151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18" h="8">
                  <a:moveTo>
                    <a:pt x="0" y="8"/>
                  </a:moveTo>
                  <a:lnTo>
                    <a:pt x="1518" y="0"/>
                  </a:lnTo>
                </a:path>
              </a:pathLst>
            </a:custGeom>
            <a:noFill/>
            <a:ln w="317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36" name="Text Box 243"/>
            <p:cNvSpPr txBox="1">
              <a:spLocks noChangeArrowheads="1"/>
            </p:cNvSpPr>
            <p:nvPr/>
          </p:nvSpPr>
          <p:spPr bwMode="auto">
            <a:xfrm>
              <a:off x="3122809" y="5400870"/>
              <a:ext cx="792161" cy="63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nl-NL" sz="3200" dirty="0">
                  <a:solidFill>
                    <a:srgbClr val="006600"/>
                  </a:solidFill>
                  <a:sym typeface="Symbol"/>
                </a:rPr>
                <a:t></a:t>
              </a:r>
              <a:r>
                <a:rPr lang="en-US" altLang="nl-NL" sz="3200" dirty="0">
                  <a:solidFill>
                    <a:srgbClr val="006600"/>
                  </a:solidFill>
                </a:rPr>
                <a:t>t</a:t>
              </a:r>
              <a:endParaRPr lang="nl-NL" altLang="nl-NL" sz="3200" dirty="0">
                <a:solidFill>
                  <a:srgbClr val="006600"/>
                </a:solidFill>
              </a:endParaRPr>
            </a:p>
          </p:txBody>
        </p:sp>
      </p:grpSp>
      <p:sp>
        <p:nvSpPr>
          <p:cNvPr id="8" name="Ovaal 7"/>
          <p:cNvSpPr>
            <a:spLocks noChangeAspect="1"/>
          </p:cNvSpPr>
          <p:nvPr/>
        </p:nvSpPr>
        <p:spPr bwMode="auto">
          <a:xfrm>
            <a:off x="3011569" y="4436615"/>
            <a:ext cx="360000" cy="360000"/>
          </a:xfrm>
          <a:prstGeom prst="ellips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nl-NL" sz="3000">
              <a:solidFill>
                <a:srgbClr val="FFFFFF"/>
              </a:solidFill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-36513" y="1157104"/>
            <a:ext cx="9167705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 t = 2,5 s.</a:t>
            </a:r>
            <a:endParaRPr kumimoji="0" lang="nl-NL" altLang="nl-NL" sz="2800" i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4207768" y="1664856"/>
            <a:ext cx="5688632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steilheid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van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raaklijn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4917587" y="3941725"/>
            <a:ext cx="4213605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A1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kstvak 59"/>
              <p:cNvSpPr txBox="1"/>
              <p:nvPr/>
            </p:nvSpPr>
            <p:spPr>
              <a:xfrm>
                <a:off x="5660177" y="5716599"/>
                <a:ext cx="1681518" cy="95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4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nl-NL" sz="4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2,7</m:t>
                            </m:r>
                          </m:den>
                        </m:f>
                      </m:e>
                    </m:box>
                  </m:oMath>
                </a14:m>
                <a:endParaRPr lang="nl-NL" sz="4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kstvak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77" y="5716599"/>
                <a:ext cx="1681518" cy="952761"/>
              </a:xfrm>
              <a:prstGeom prst="rect">
                <a:avLst/>
              </a:prstGeom>
              <a:blipFill rotWithShape="1">
                <a:blip r:embed="rId5"/>
                <a:stretch>
                  <a:fillRect l="-7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kstvak 60"/>
              <p:cNvSpPr txBox="1"/>
              <p:nvPr/>
            </p:nvSpPr>
            <p:spPr>
              <a:xfrm>
                <a:off x="5051321" y="4780495"/>
                <a:ext cx="3312809" cy="95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0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4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21−0,0 </m:t>
                            </m:r>
                            <m:r>
                              <m:rPr>
                                <m:sty m:val="p"/>
                              </m:rPr>
                              <a:rPr lang="nl-NL" sz="48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a:rPr lang="nl-NL" sz="48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4,0−1,3 </m:t>
                            </m:r>
                            <m:r>
                              <m:rPr>
                                <m:sty m:val="p"/>
                              </m:rPr>
                              <a:rPr lang="nl-NL" sz="4800" b="0" i="0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e>
                    </m:box>
                  </m:oMath>
                </a14:m>
                <a:endParaRPr lang="nl-NL" sz="48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kstvak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21" y="4780495"/>
                <a:ext cx="3312809" cy="952761"/>
              </a:xfrm>
              <a:prstGeom prst="rect">
                <a:avLst/>
              </a:prstGeom>
              <a:blipFill rotWithShape="1">
                <a:blip r:embed="rId6"/>
                <a:stretch>
                  <a:fillRect l="-5709" b="-6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kstvak 52"/>
          <p:cNvSpPr txBox="1"/>
          <p:nvPr/>
        </p:nvSpPr>
        <p:spPr>
          <a:xfrm>
            <a:off x="5148064" y="1652607"/>
            <a:ext cx="309634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Bij t = 2,5 s loopt de grafiek even steil als de raaklijn!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148064" y="706501"/>
            <a:ext cx="309634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Van de eenparige beweging wist je al: </a:t>
            </a:r>
            <a:r>
              <a:rPr lang="nl-NL" sz="2400" i="1" dirty="0" smtClean="0">
                <a:solidFill>
                  <a:schemeClr val="bg2"/>
                </a:solidFill>
              </a:rPr>
              <a:t>de snelheid is de steilheid van de afstand-tijd grafiek.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81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394242" grpId="0" autoUpdateAnimBg="0"/>
      <p:bldP spid="394295" grpId="0" autoUpdateAnimBg="0"/>
      <p:bldP spid="394298" grpId="0"/>
      <p:bldP spid="394301" grpId="0" autoUpdateAnimBg="0"/>
      <p:bldP spid="8" grpId="0" animBg="1"/>
      <p:bldP spid="57" grpId="0" autoUpdateAnimBg="0"/>
      <p:bldP spid="59" grpId="0"/>
      <p:bldP spid="60" grpId="0"/>
      <p:bldP spid="61" grpId="0"/>
      <p:bldP spid="5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03193"/>
              </p:ext>
            </p:extLst>
          </p:nvPr>
        </p:nvGraphicFramePr>
        <p:xfrm>
          <a:off x="116505" y="2420938"/>
          <a:ext cx="4847232" cy="431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085" y="0"/>
            <a:ext cx="9082088" cy="432426"/>
          </a:xfrm>
        </p:spPr>
        <p:txBody>
          <a:bodyPr anchor="t" anchorCtr="0">
            <a:spAutoFit/>
          </a:bodyPr>
          <a:lstStyle/>
          <a:p>
            <a:pPr indent="95250">
              <a:buClr>
                <a:srgbClr val="FF3300"/>
              </a:buClr>
              <a:defRPr/>
            </a:pP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Versnelde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beweging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3/5: </a:t>
            </a:r>
            <a:r>
              <a:rPr lang="en-US" altLang="nl-NL" sz="2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fstand</a:t>
            </a:r>
            <a:r>
              <a:rPr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altLang="nl-NL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snelheid-tijd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l-NL" sz="26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kumimoji="0" lang="en-US" altLang="nl-NL" sz="2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6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-25085" y="530677"/>
            <a:ext cx="92395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187325" indent="-1873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239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716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193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67050" indent="-457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92075" fontAlgn="base">
              <a:spcAft>
                <a:spcPct val="0"/>
              </a:spcAft>
              <a:buClr>
                <a:srgbClr val="FF3300"/>
              </a:buClr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afstand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bepaal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je met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oppervlakte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onder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afstand-tijd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grafiek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.</a:t>
            </a:r>
            <a:endParaRPr kumimoji="0" lang="nl-NL" altLang="nl-NL" sz="2800" u="sng" dirty="0" smtClean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-25085" y="1790650"/>
            <a:ext cx="7375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742950" fontAlgn="base">
              <a:spcAft>
                <a:spcPct val="0"/>
              </a:spcAft>
              <a:defRPr/>
            </a:pPr>
            <a:r>
              <a:rPr kumimoji="0" lang="en-US" altLang="nl-NL" sz="2800" i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Bepaal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afstand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tussen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0 </a:t>
            </a:r>
            <a:r>
              <a:rPr kumimoji="0" lang="en-US" altLang="nl-NL" sz="2800" i="1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kumimoji="0" lang="en-US" altLang="nl-NL" sz="2800" i="1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6,0 s:</a:t>
            </a:r>
            <a:endParaRPr kumimoji="0" lang="nl-NL" altLang="nl-NL" sz="2800" i="1" dirty="0" smtClean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4983712" y="242093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Opl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.: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4991033" y="3074812"/>
            <a:ext cx="2877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err="1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afst</a:t>
            </a: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. = opp.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4984066" y="3728686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= 3,0.8,0 +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4985984" y="5122814"/>
            <a:ext cx="4231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 + 9,0 + 6,0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71" name="Rectangle 59"/>
          <p:cNvSpPr>
            <a:spLocks noChangeArrowheads="1"/>
          </p:cNvSpPr>
          <p:nvPr/>
        </p:nvSpPr>
        <p:spPr bwMode="auto">
          <a:xfrm>
            <a:off x="6804248" y="372868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½.3,0.6,0 + 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381" name="Rectangle 69"/>
          <p:cNvSpPr>
            <a:spLocks noChangeArrowheads="1"/>
          </p:cNvSpPr>
          <p:nvPr/>
        </p:nvSpPr>
        <p:spPr bwMode="auto">
          <a:xfrm>
            <a:off x="5318080" y="4382560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3,0.2,0</a:t>
            </a:r>
            <a:endParaRPr kumimoji="0" lang="nl-NL" altLang="nl-NL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4984758" y="5776689"/>
            <a:ext cx="1700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= 39 m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961545" y="3310243"/>
            <a:ext cx="1895198" cy="2466446"/>
            <a:chOff x="3497486" y="1147519"/>
            <a:chExt cx="2340000" cy="2235976"/>
          </a:xfrm>
          <a:solidFill>
            <a:srgbClr val="FF0000">
              <a:alpha val="50000"/>
            </a:srgbClr>
          </a:solidFill>
        </p:grpSpPr>
        <p:sp>
          <p:nvSpPr>
            <p:cNvPr id="4" name="Rechthoek 3"/>
            <p:cNvSpPr/>
            <p:nvPr/>
          </p:nvSpPr>
          <p:spPr bwMode="auto">
            <a:xfrm>
              <a:off x="3497486" y="1147519"/>
              <a:ext cx="2340000" cy="2235976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397382" name="Text Box 70"/>
            <p:cNvSpPr txBox="1">
              <a:spLocks noChangeArrowheads="1"/>
            </p:cNvSpPr>
            <p:nvPr/>
          </p:nvSpPr>
          <p:spPr bwMode="auto">
            <a:xfrm>
              <a:off x="4293473" y="1955983"/>
              <a:ext cx="667953" cy="585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nl-NL" sz="3600" dirty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  <a:endParaRPr kumimoji="1" lang="nl-NL" altLang="nl-NL" sz="36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2877002" y="3310243"/>
            <a:ext cx="1873671" cy="1849055"/>
            <a:chOff x="5862499" y="1147519"/>
            <a:chExt cx="2313421" cy="1676275"/>
          </a:xfrm>
        </p:grpSpPr>
        <p:sp>
          <p:nvSpPr>
            <p:cNvPr id="6" name="Rechthoekige driehoek 5"/>
            <p:cNvSpPr/>
            <p:nvPr/>
          </p:nvSpPr>
          <p:spPr bwMode="auto">
            <a:xfrm>
              <a:off x="5862499" y="1147519"/>
              <a:ext cx="2313421" cy="1676275"/>
            </a:xfrm>
            <a:prstGeom prst="rtTriangle">
              <a:avLst/>
            </a:prstGeom>
            <a:solidFill>
              <a:srgbClr val="FF00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397383" name="Text Box 71"/>
            <p:cNvSpPr txBox="1">
              <a:spLocks noChangeArrowheads="1"/>
            </p:cNvSpPr>
            <p:nvPr/>
          </p:nvSpPr>
          <p:spPr bwMode="auto">
            <a:xfrm>
              <a:off x="6274776" y="1968996"/>
              <a:ext cx="800745" cy="585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nl-NL" sz="3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nl-NL" altLang="nl-NL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2885506" y="5124040"/>
            <a:ext cx="1909777" cy="652648"/>
            <a:chOff x="5873000" y="2791832"/>
            <a:chExt cx="2358000" cy="591663"/>
          </a:xfrm>
        </p:grpSpPr>
        <p:sp>
          <p:nvSpPr>
            <p:cNvPr id="5" name="Rechthoek 4"/>
            <p:cNvSpPr/>
            <p:nvPr/>
          </p:nvSpPr>
          <p:spPr bwMode="auto">
            <a:xfrm>
              <a:off x="5873000" y="2827743"/>
              <a:ext cx="2358000" cy="555752"/>
            </a:xfrm>
            <a:prstGeom prst="rect">
              <a:avLst/>
            </a:prstGeom>
            <a:solidFill>
              <a:srgbClr val="0066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nl-NL" sz="3000">
                <a:solidFill>
                  <a:srgbClr val="FFFFFF"/>
                </a:solidFill>
              </a:endParaRPr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6818182" y="2791832"/>
              <a:ext cx="404028" cy="585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nl-NL" sz="3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nl-NL" altLang="nl-NL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895910" y="3082687"/>
            <a:ext cx="1930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nl-NL" sz="2800" dirty="0" smtClean="0">
                <a:solidFill>
                  <a:schemeClr val="bg2"/>
                </a:solidFill>
                <a:latin typeface="+mn-lt"/>
              </a:rPr>
              <a:t>1 + 2 + 3</a:t>
            </a:r>
            <a:endParaRPr kumimoji="0" lang="nl-NL" altLang="nl-NL" sz="2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ctieknop: Verder of Volgende 3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152400" y="481946"/>
            <a:ext cx="421196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Van de eenparige beweging wist je al: </a:t>
            </a:r>
            <a:r>
              <a:rPr lang="nl-NL" sz="2400" i="1" dirty="0" smtClean="0">
                <a:solidFill>
                  <a:schemeClr val="bg2"/>
                </a:solidFill>
              </a:rPr>
              <a:t>de afstand is de oppervlakte onder de snelheid-tijd grafiek.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5436096" y="3573016"/>
            <a:ext cx="360299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/>
                </a:solidFill>
              </a:rPr>
              <a:t>Verdeel de oppervlakte in rechthoeken en driehoeken.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97229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97314" grpId="0" autoUpdateAnimBg="0"/>
      <p:bldP spid="397315" grpId="0" autoUpdateAnimBg="0"/>
      <p:bldP spid="397316" grpId="0"/>
      <p:bldP spid="397317" grpId="0"/>
      <p:bldP spid="397318" grpId="0"/>
      <p:bldP spid="397319" grpId="0"/>
      <p:bldP spid="397320" grpId="0"/>
      <p:bldP spid="397371" grpId="0" autoUpdateAnimBg="0"/>
      <p:bldP spid="397381" grpId="0"/>
      <p:bldP spid="77" grpId="0"/>
      <p:bldP spid="29" grpId="0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Een technisch rapport presenteren - Dale Carnegie Training (R)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en technisch rapport presenteren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Een technisch rapport presenteren - Dale Carnegie Training (R)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en technisch rapport presenteren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Een technisch rapport presenteren - Dale Carnegie Training (R)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en technisch rapport presenteren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en technisch rapport presenteren - Dale Carnegie Training (R)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nl-NL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en technisch rapport presenteren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n technisch rapport presenteren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ardontwerp">
  <a:themeElements>
    <a:clrScheme name="Ton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4584D3"/>
      </a:hlink>
      <a:folHlink>
        <a:srgbClr val="4584D3"/>
      </a:folHlink>
    </a:clrScheme>
    <a:fontScheme name="Kantoor - klassie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3442</Words>
  <Application>Microsoft Office PowerPoint</Application>
  <PresentationFormat>Diavoorstelling (4:3)</PresentationFormat>
  <Paragraphs>583</Paragraphs>
  <Slides>32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Een technisch rapport presenteren - Dale Carnegie Training (R)</vt:lpstr>
      <vt:lpstr>4_Een technisch rapport presenteren - Dale Carnegie Training (R)</vt:lpstr>
      <vt:lpstr>8_Een technisch rapport presenteren - Dale Carnegie Training (R)</vt:lpstr>
      <vt:lpstr>1_Een technisch rapport presenteren - Dale Carnegie Training (R)</vt:lpstr>
      <vt:lpstr>Standaardontwerp</vt:lpstr>
      <vt:lpstr>Beweging.</vt:lpstr>
      <vt:lpstr>Onderzoek van bewegingen.</vt:lpstr>
      <vt:lpstr>De eenparige beweging 1/4: de formule.  </vt:lpstr>
      <vt:lpstr>Eenparige beweging 2/4: een voorbeeld.</vt:lpstr>
      <vt:lpstr>Eenparige beweging 3/4: de afstand-tijd grafiek.</vt:lpstr>
      <vt:lpstr>Eenparige beweging 4/4: de snelheid-tijd grafiek.</vt:lpstr>
      <vt:lpstr>Versnelde beweging 1/5: de gemiddelde  snelheid.</vt:lpstr>
      <vt:lpstr>Versnelde beweging 2/5: snelheid en afstand-tijd grafiek.</vt:lpstr>
      <vt:lpstr>Versnelde beweging 3/5: afstand en snelheid-tijd grafiek.</vt:lpstr>
      <vt:lpstr>Versnelde beweging 4/5: afstand en snelheid-tijd grafiek.</vt:lpstr>
      <vt:lpstr>Versnelde beweging 5/5: afstand en snelheid-tijd grafiek.</vt:lpstr>
      <vt:lpstr>Versnelde beweging 1/5: de versnelling.</vt:lpstr>
      <vt:lpstr>Versnelde beweging 2/5: een voorbeeld.</vt:lpstr>
      <vt:lpstr>Versnelde beweging 3/5: Snelheid en de versnelling-tijd grafiek.</vt:lpstr>
      <vt:lpstr>Versnelde beweging 4/5: Snelheid en versnelling-tijd grafiek, een voorbeeld.</vt:lpstr>
      <vt:lpstr>Versnelde beweging 5/5: kenmerken.</vt:lpstr>
      <vt:lpstr>Eenparig versnelde beweging 1/7: Grafieken</vt:lpstr>
      <vt:lpstr>Eenparig versnelde beweging 2/7: formules</vt:lpstr>
      <vt:lpstr>Eenparig versnelde beweging 3/7: voorbeeld.</vt:lpstr>
      <vt:lpstr>Eenparig versnelde beweging 4/7: de vrije val</vt:lpstr>
      <vt:lpstr>Eenparig versnelde beweging 5/7: de vrije val, voorbeeld.</vt:lpstr>
      <vt:lpstr>Eenparig versnelde beweging 6/7: de val met wrijving.</vt:lpstr>
      <vt:lpstr>Eenparig versnelde beweging 7/7: de val met wrijving.</vt:lpstr>
      <vt:lpstr>De horizontale worp zonder wrijving 1/4. Simulatie.</vt:lpstr>
      <vt:lpstr>De horizontale worp zonder wrijving 2/4: Theorie.</vt:lpstr>
      <vt:lpstr>De horizontale worp zonder wrijving 3/4: Voorbeeld.</vt:lpstr>
      <vt:lpstr>De eenparige cirkelbeweging 1/2: Omlooptijd, frequentie en baansnelheid</vt:lpstr>
      <vt:lpstr>Een voorbeeld.</vt:lpstr>
      <vt:lpstr>Samenvatting 1/3</vt:lpstr>
      <vt:lpstr>Samenvatting 2/3: Eenparig versnelde beweging en de val.</vt:lpstr>
      <vt:lpstr>Samenvatting 3/3: De eenparige cirkelbeweging.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2: Beweging.</dc:title>
  <dc:creator>agtijmensen</dc:creator>
  <cp:lastModifiedBy>Ton&amp;Els</cp:lastModifiedBy>
  <cp:revision>223</cp:revision>
  <dcterms:created xsi:type="dcterms:W3CDTF">2018-10-17T17:32:57Z</dcterms:created>
  <dcterms:modified xsi:type="dcterms:W3CDTF">2021-07-09T13:40:54Z</dcterms:modified>
</cp:coreProperties>
</file>