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1"/>
  </p:notesMasterIdLst>
  <p:sldIdLst>
    <p:sldId id="257" r:id="rId3"/>
    <p:sldId id="317" r:id="rId4"/>
    <p:sldId id="318" r:id="rId5"/>
    <p:sldId id="258" r:id="rId6"/>
    <p:sldId id="259" r:id="rId7"/>
    <p:sldId id="260" r:id="rId8"/>
    <p:sldId id="316" r:id="rId9"/>
    <p:sldId id="315" r:id="rId10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206A96"/>
    <a:srgbClr val="258EC1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58" autoAdjust="0"/>
    <p:restoredTop sz="94690" autoAdjust="0"/>
  </p:normalViewPr>
  <p:slideViewPr>
    <p:cSldViewPr>
      <p:cViewPr varScale="1">
        <p:scale>
          <a:sx n="73" d="100"/>
          <a:sy n="73" d="100"/>
        </p:scale>
        <p:origin x="166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BAB2B-4AE5-4259-B7F1-FC3E49EE5742}" type="datetimeFigureOut">
              <a:rPr lang="nl-NL" smtClean="0"/>
              <a:t>26-10-2026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942A69-A689-4DE2-A27F-924B03B5B32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169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942A69-A689-4DE2-A27F-924B03B5B32C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6750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291474-1952-40DC-B1D9-D4C81148D693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96692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C7ACCA-5E52-45A2-8E99-6C8ECB11DED7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486596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330765-EC59-4F3C-B5EE-02DDD16B53A8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485691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B59A43-BC64-4BA6-BF70-F4BD7B34B6B6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11242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8EF948-D536-4731-AAFD-B837975A558B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137515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55521-B925-4031-8B9F-C53E05A2E8E0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3065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E6B554-0C56-4095-91E7-100A6B6440E0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536490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9B23F2-39E7-475F-9F1E-8A274B9A579A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759204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6C2872-6095-4D87-8054-B8B49CC5EF21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984936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5C1262-4B8F-4D35-BECA-73D8A0ED9C11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548938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43B582-4FC6-48A7-9A94-4AFFB97A08E0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134610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C84A4B-E01F-4956-AF70-7B7A429D0825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3791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752A2B-83EB-4E9C-BE54-307F11A3611B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4635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38878D-1436-4156-BB73-A07F888C8C72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183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9A0CC7-41DD-42CC-B70F-65296BD3243B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2360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7FE28A-48F5-48A0-AEAF-E2BB963D1317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0794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A0C2B9-B833-42FE-9A76-90D60D083D2A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878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D73640-CD95-4BEF-BB63-CBD19CF40580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7586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B0666F-B812-441B-A486-321FBA037B46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3152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64DFC4-2CF2-4EDD-94E2-0C1CEC2A7973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135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85CAE4-9786-473C-B2AD-DF126E4982AE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1938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294B0E-653E-4270-B313-4748A8135E49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705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DFDD7E-EE8A-40FC-8BC8-BCDC26089DA4}" type="slidenum">
              <a:rPr lang="nl-NL" altLang="nl-N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059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4F2834C-D8BC-4E1E-8965-CEE64F09FCB0}" type="slidenum">
              <a:rPr lang="nl-NL" altLang="nl-N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025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4.jpg"/><Relationship Id="rId3" Type="http://schemas.openxmlformats.org/officeDocument/2006/relationships/slide" Target="slide2.xml"/><Relationship Id="rId7" Type="http://schemas.openxmlformats.org/officeDocument/2006/relationships/slide" Target="slide6.xml"/><Relationship Id="rId12" Type="http://schemas.openxmlformats.org/officeDocument/2006/relationships/image" Target="../media/image3.jpg"/><Relationship Id="rId1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image" Target="../media/image2.png"/><Relationship Id="rId5" Type="http://schemas.openxmlformats.org/officeDocument/2006/relationships/slide" Target="slide3.xml"/><Relationship Id="rId15" Type="http://schemas.openxmlformats.org/officeDocument/2006/relationships/image" Target="../media/image6.jpeg"/><Relationship Id="rId10" Type="http://schemas.openxmlformats.org/officeDocument/2006/relationships/hyperlink" Target="https://www.agtijmensen.nl/" TargetMode="External"/><Relationship Id="rId4" Type="http://schemas.openxmlformats.org/officeDocument/2006/relationships/slide" Target="slide4.xml"/><Relationship Id="rId9" Type="http://schemas.openxmlformats.org/officeDocument/2006/relationships/slide" Target="slide8.xml"/><Relationship Id="rId1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phet.colorado.edu/sims/html/states-of-matter/latest/states-of-matter_nl.html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7.jp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720"/>
            <a:ext cx="9144000" cy="523220"/>
          </a:xfrm>
        </p:spPr>
        <p:txBody>
          <a:bodyPr>
            <a:spAutoFit/>
          </a:bodyPr>
          <a:lstStyle/>
          <a:p>
            <a:pPr algn="l"/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Warmtetransport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isolatie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onderbouw</a:t>
            </a:r>
            <a:endParaRPr lang="nl-NL" altLang="nl-NL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44" y="884210"/>
            <a:ext cx="9144000" cy="3120854"/>
          </a:xfrm>
        </p:spPr>
        <p:txBody>
          <a:bodyPr>
            <a:spAutoFit/>
          </a:bodyPr>
          <a:lstStyle/>
          <a:p>
            <a:pPr marL="609600" indent="-609600" algn="l">
              <a:buFontTx/>
              <a:buAutoNum type="arabicPeriod"/>
            </a:pP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Warmte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energie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  <a:hlinkClick r:id="rId4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609600" indent="-609600" algn="l">
              <a:buFontTx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Zo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bewegen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molekulen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in 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verschillende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fasen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  <a:hlinkClick r:id="rId4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609600" indent="-609600" algn="l">
              <a:buFontTx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drie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vormen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van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warmtetransport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  <a:hlinkClick r:id="rId4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609600" indent="-609600" algn="l">
              <a:buFontTx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thermosfles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algn="l">
              <a:buFontTx/>
              <a:buAutoNum type="arabicPeriod"/>
            </a:pP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Spouwmuurisolatie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bij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woning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algn="l">
              <a:buFontTx/>
              <a:buAutoNum type="arabicPeriod"/>
            </a:pP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Isolatiematerialen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warmtegeleiding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  <a:hlinkClick r:id="rId8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609600" indent="-609600" algn="l">
              <a:buFontTx/>
              <a:buAutoNum type="arabicPeriod"/>
            </a:pP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Einde</a:t>
            </a:r>
            <a:endParaRPr lang="nl-NL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1">
            <a:extLst>
              <a:ext uri="{FF2B5EF4-FFF2-40B4-BE49-F238E27FC236}">
                <a16:creationId xmlns:a16="http://schemas.microsoft.com/office/drawing/2014/main" id="{821B5935-BFE4-5335-7704-E45FCDEB6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549" y="6524625"/>
            <a:ext cx="324036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1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altLang="nl-NL" sz="1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www.agtijmensen.nl </a:t>
            </a:r>
            <a:r>
              <a:rPr lang="en-US" altLang="nl-NL" sz="1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11052024</a:t>
            </a:r>
            <a:endParaRPr lang="nl-NL" altLang="nl-NL" sz="1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D497CDA-C6D1-045C-365E-2EA74111F96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000"/>
            <a:ext cx="817549" cy="288000"/>
          </a:xfrm>
          <a:prstGeom prst="rect">
            <a:avLst/>
          </a:prstGeom>
        </p:spPr>
      </p:pic>
      <p:grpSp>
        <p:nvGrpSpPr>
          <p:cNvPr id="24" name="Groep 23">
            <a:extLst>
              <a:ext uri="{FF2B5EF4-FFF2-40B4-BE49-F238E27FC236}">
                <a16:creationId xmlns:a16="http://schemas.microsoft.com/office/drawing/2014/main" id="{28387F67-513D-E832-3443-73F83CA6D8A5}"/>
              </a:ext>
            </a:extLst>
          </p:cNvPr>
          <p:cNvGrpSpPr/>
          <p:nvPr/>
        </p:nvGrpSpPr>
        <p:grpSpPr>
          <a:xfrm>
            <a:off x="134975" y="2957196"/>
            <a:ext cx="8829513" cy="3503944"/>
            <a:chOff x="206983" y="3037958"/>
            <a:chExt cx="8829513" cy="3503944"/>
          </a:xfrm>
        </p:grpSpPr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D0E65F61-6FA1-F220-FCD0-A5B978137B41}"/>
                </a:ext>
              </a:extLst>
            </p:cNvPr>
            <p:cNvGrpSpPr/>
            <p:nvPr/>
          </p:nvGrpSpPr>
          <p:grpSpPr>
            <a:xfrm>
              <a:off x="206983" y="3037958"/>
              <a:ext cx="8829513" cy="3503944"/>
              <a:chOff x="206983" y="3037958"/>
              <a:chExt cx="8829513" cy="3503944"/>
            </a:xfrm>
          </p:grpSpPr>
          <p:pic>
            <p:nvPicPr>
              <p:cNvPr id="17" name="Afbeelding 16">
                <a:extLst>
                  <a:ext uri="{FF2B5EF4-FFF2-40B4-BE49-F238E27FC236}">
                    <a16:creationId xmlns:a16="http://schemas.microsoft.com/office/drawing/2014/main" id="{95152B17-881F-799B-431D-5FFCC3ACD0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566"/>
              <a:stretch/>
            </p:blipFill>
            <p:spPr>
              <a:xfrm>
                <a:off x="6372342" y="4921902"/>
                <a:ext cx="2664154" cy="1620000"/>
              </a:xfrm>
              <a:prstGeom prst="rect">
                <a:avLst/>
              </a:prstGeom>
            </p:spPr>
          </p:pic>
          <p:grpSp>
            <p:nvGrpSpPr>
              <p:cNvPr id="10" name="Groep 9">
                <a:extLst>
                  <a:ext uri="{FF2B5EF4-FFF2-40B4-BE49-F238E27FC236}">
                    <a16:creationId xmlns:a16="http://schemas.microsoft.com/office/drawing/2014/main" id="{3D8CEAD9-7704-BE19-33AB-746033333F86}"/>
                  </a:ext>
                </a:extLst>
              </p:cNvPr>
              <p:cNvGrpSpPr/>
              <p:nvPr/>
            </p:nvGrpSpPr>
            <p:grpSpPr>
              <a:xfrm>
                <a:off x="206983" y="3037958"/>
                <a:ext cx="8796654" cy="3503944"/>
                <a:chOff x="-2065208" y="4718342"/>
                <a:chExt cx="8796654" cy="3503944"/>
              </a:xfrm>
            </p:grpSpPr>
            <p:pic>
              <p:nvPicPr>
                <p:cNvPr id="13" name="Afbeelding 12">
                  <a:extLst>
                    <a:ext uri="{FF2B5EF4-FFF2-40B4-BE49-F238E27FC236}">
                      <a16:creationId xmlns:a16="http://schemas.microsoft.com/office/drawing/2014/main" id="{4EC45141-D374-5779-7DA3-4DF76A41F4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928907" y="4718342"/>
                  <a:ext cx="1802539" cy="1620000"/>
                </a:xfrm>
                <a:prstGeom prst="rect">
                  <a:avLst/>
                </a:prstGeom>
              </p:spPr>
            </p:pic>
            <p:pic>
              <p:nvPicPr>
                <p:cNvPr id="5" name="Afbeelding 4">
                  <a:extLst>
                    <a:ext uri="{FF2B5EF4-FFF2-40B4-BE49-F238E27FC236}">
                      <a16:creationId xmlns:a16="http://schemas.microsoft.com/office/drawing/2014/main" id="{97D0480F-D3D8-A0D0-05ED-700C27E86E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065208" y="6602286"/>
                  <a:ext cx="2160000" cy="1620000"/>
                </a:xfrm>
                <a:prstGeom prst="rect">
                  <a:avLst/>
                </a:prstGeom>
              </p:spPr>
            </p:pic>
            <p:pic>
              <p:nvPicPr>
                <p:cNvPr id="9" name="Afbeelding 8">
                  <a:extLst>
                    <a:ext uri="{FF2B5EF4-FFF2-40B4-BE49-F238E27FC236}">
                      <a16:creationId xmlns:a16="http://schemas.microsoft.com/office/drawing/2014/main" id="{A037C426-0E0D-CA61-9C6D-C5E020FBCF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5684" t="8482" r="10691" b="12111"/>
                <a:stretch/>
              </p:blipFill>
              <p:spPr>
                <a:xfrm>
                  <a:off x="310958" y="6602286"/>
                  <a:ext cx="922433" cy="1620000"/>
                </a:xfrm>
                <a:prstGeom prst="rect">
                  <a:avLst/>
                </a:prstGeom>
              </p:spPr>
            </p:pic>
          </p:grpSp>
          <p:pic>
            <p:nvPicPr>
              <p:cNvPr id="15" name="Afbeelding 14">
                <a:extLst>
                  <a:ext uri="{FF2B5EF4-FFF2-40B4-BE49-F238E27FC236}">
                    <a16:creationId xmlns:a16="http://schemas.microsoft.com/office/drawing/2014/main" id="{493DA3AC-E044-D068-D2E3-7F2618E6C7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21748" y="4921902"/>
                <a:ext cx="2434428" cy="1620000"/>
              </a:xfrm>
              <a:prstGeom prst="rect">
                <a:avLst/>
              </a:prstGeom>
            </p:spPr>
          </p:pic>
        </p:grpSp>
        <p:pic>
          <p:nvPicPr>
            <p:cNvPr id="23" name="Afbeelding 22">
              <a:extLst>
                <a:ext uri="{FF2B5EF4-FFF2-40B4-BE49-F238E27FC236}">
                  <a16:creationId xmlns:a16="http://schemas.microsoft.com/office/drawing/2014/main" id="{2F3152B5-8434-D458-9559-815E0C0A00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750" b="24072"/>
            <a:stretch/>
          </p:blipFill>
          <p:spPr>
            <a:xfrm>
              <a:off x="4022576" y="3904912"/>
              <a:ext cx="2133600" cy="985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19625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utoUpdateAnimBg="0"/>
      <p:bldP spid="22531" grpId="0" uiExpand="1" build="p" autoUpdateAnimBg="0" advAuto="100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963" y="8405"/>
            <a:ext cx="9144000" cy="523220"/>
          </a:xfrm>
        </p:spPr>
        <p:txBody>
          <a:bodyPr>
            <a:spAutoFit/>
          </a:bodyPr>
          <a:lstStyle/>
          <a:p>
            <a:pPr algn="l">
              <a:buClr>
                <a:srgbClr val="FF3300"/>
              </a:buClr>
            </a:pP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Warmte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energie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nl-NL" altLang="nl-NL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DBDB406F-89FD-391C-B73D-23B147950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75" y="6491750"/>
            <a:ext cx="936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34677A5-BFC3-28FB-0FC6-5326CCC32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3" y="132378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Hoe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hoger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temperatuur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sneller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bewegen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molekulen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7">
            <a:extLst>
              <a:ext uri="{FF2B5EF4-FFF2-40B4-BE49-F238E27FC236}">
                <a16:creationId xmlns:a16="http://schemas.microsoft.com/office/drawing/2014/main" id="{BA46A339-2CDE-607F-A2A4-754A359D0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3" y="696872"/>
            <a:ext cx="90805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stof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heeft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warmte-energie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omdat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molekulen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bewegen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51E3204D-7367-A536-37B0-D3EEC0855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3" y="3204520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Molekulen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in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lucht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hebben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snelheid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tot 1000 km/h!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1603D99-8E25-7251-CA1F-5BA5A270C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3" y="3831431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vaste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stoffen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vloeistoffen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dat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veel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minder.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E0235386-8AB6-B918-1021-82E168B2B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3" y="195069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Hoe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hoger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temperatuur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meer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warmte-energie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7544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autoUpdateAnimBg="0"/>
      <p:bldP spid="5" grpId="0"/>
      <p:bldP spid="24" grpId="0" autoUpdateAnimBg="0"/>
      <p:bldP spid="3" grpId="0"/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-908" y="8405"/>
            <a:ext cx="9144000" cy="523220"/>
          </a:xfrm>
        </p:spPr>
        <p:txBody>
          <a:bodyPr>
            <a:spAutoFit/>
          </a:bodyPr>
          <a:lstStyle/>
          <a:p>
            <a:pPr algn="l">
              <a:buClr>
                <a:srgbClr val="FF3300"/>
              </a:buClr>
            </a:pP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bewegen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molekulen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de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verschillende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DBDB406F-89FD-391C-B73D-23B147950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75" y="6491750"/>
            <a:ext cx="936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B523553B-F81F-5674-8452-8E270D4C1D27}"/>
              </a:ext>
            </a:extLst>
          </p:cNvPr>
          <p:cNvSpPr txBox="1"/>
          <p:nvPr/>
        </p:nvSpPr>
        <p:spPr>
          <a:xfrm>
            <a:off x="4788024" y="698020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Simulatie van de drie fasen</a:t>
            </a:r>
            <a:endParaRPr 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Groep 22">
            <a:extLst>
              <a:ext uri="{FF2B5EF4-FFF2-40B4-BE49-F238E27FC236}">
                <a16:creationId xmlns:a16="http://schemas.microsoft.com/office/drawing/2014/main" id="{6C2512EE-26BA-126E-E4E8-D6A2BB31FB15}"/>
              </a:ext>
            </a:extLst>
          </p:cNvPr>
          <p:cNvGrpSpPr>
            <a:grpSpLocks noChangeAspect="1"/>
          </p:cNvGrpSpPr>
          <p:nvPr/>
        </p:nvGrpSpPr>
        <p:grpSpPr>
          <a:xfrm>
            <a:off x="5508104" y="1379387"/>
            <a:ext cx="1620000" cy="1620000"/>
            <a:chOff x="117663" y="620688"/>
            <a:chExt cx="2335007" cy="2461887"/>
          </a:xfrm>
        </p:grpSpPr>
        <p:pic>
          <p:nvPicPr>
            <p:cNvPr id="13" name="Afbeelding 12">
              <a:extLst>
                <a:ext uri="{FF2B5EF4-FFF2-40B4-BE49-F238E27FC236}">
                  <a16:creationId xmlns:a16="http://schemas.microsoft.com/office/drawing/2014/main" id="{923418CA-C564-99E3-D45B-C31A3CE4EC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27" t="15791" r="5525" b="8028"/>
            <a:stretch/>
          </p:blipFill>
          <p:spPr>
            <a:xfrm>
              <a:off x="213433" y="620688"/>
              <a:ext cx="2239237" cy="1980000"/>
            </a:xfrm>
            <a:prstGeom prst="rect">
              <a:avLst/>
            </a:prstGeom>
          </p:spPr>
        </p:pic>
        <p:sp>
          <p:nvSpPr>
            <p:cNvPr id="18" name="Rectangle 18">
              <a:extLst>
                <a:ext uri="{FF2B5EF4-FFF2-40B4-BE49-F238E27FC236}">
                  <a16:creationId xmlns:a16="http://schemas.microsoft.com/office/drawing/2014/main" id="{9ADADA77-24E7-BD74-C207-6C1FC16B59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663" y="2538017"/>
              <a:ext cx="1650068" cy="5445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>
                  <a:srgbClr val="FF3300"/>
                </a:buClr>
              </a:pPr>
              <a:r>
                <a:rPr lang="en-US" altLang="nl-NL" dirty="0">
                  <a:latin typeface="Arial" panose="020B0604020202020204" pitchFamily="34" charset="0"/>
                  <a:cs typeface="Arial" panose="020B0604020202020204" pitchFamily="34" charset="0"/>
                </a:rPr>
                <a:t>Gas</a:t>
              </a:r>
              <a:endParaRPr lang="nl-NL" altLang="nl-N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ep 20">
            <a:extLst>
              <a:ext uri="{FF2B5EF4-FFF2-40B4-BE49-F238E27FC236}">
                <a16:creationId xmlns:a16="http://schemas.microsoft.com/office/drawing/2014/main" id="{F8C78FDE-D808-1B4C-3FE7-09106BD24FE3}"/>
              </a:ext>
            </a:extLst>
          </p:cNvPr>
          <p:cNvGrpSpPr>
            <a:grpSpLocks noChangeAspect="1"/>
          </p:cNvGrpSpPr>
          <p:nvPr/>
        </p:nvGrpSpPr>
        <p:grpSpPr>
          <a:xfrm>
            <a:off x="323528" y="1379387"/>
            <a:ext cx="1620000" cy="1620000"/>
            <a:chOff x="5853865" y="620688"/>
            <a:chExt cx="2246926" cy="2461887"/>
          </a:xfrm>
        </p:grpSpPr>
        <p:grpSp>
          <p:nvGrpSpPr>
            <p:cNvPr id="17" name="Groep 16">
              <a:extLst>
                <a:ext uri="{FF2B5EF4-FFF2-40B4-BE49-F238E27FC236}">
                  <a16:creationId xmlns:a16="http://schemas.microsoft.com/office/drawing/2014/main" id="{87A50E7F-0AB2-9111-9891-974832F58C58}"/>
                </a:ext>
              </a:extLst>
            </p:cNvPr>
            <p:cNvGrpSpPr/>
            <p:nvPr/>
          </p:nvGrpSpPr>
          <p:grpSpPr>
            <a:xfrm>
              <a:off x="5927728" y="620688"/>
              <a:ext cx="2173063" cy="1980000"/>
              <a:chOff x="6336618" y="2149895"/>
              <a:chExt cx="2173063" cy="1980000"/>
            </a:xfrm>
          </p:grpSpPr>
          <p:sp>
            <p:nvSpPr>
              <p:cNvPr id="16" name="Rechthoek 15">
                <a:extLst>
                  <a:ext uri="{FF2B5EF4-FFF2-40B4-BE49-F238E27FC236}">
                    <a16:creationId xmlns:a16="http://schemas.microsoft.com/office/drawing/2014/main" id="{3405B626-4BEC-76D6-7864-C15099E169CA}"/>
                  </a:ext>
                </a:extLst>
              </p:cNvPr>
              <p:cNvSpPr/>
              <p:nvPr/>
            </p:nvSpPr>
            <p:spPr>
              <a:xfrm>
                <a:off x="6336618" y="2149895"/>
                <a:ext cx="2173063" cy="198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pic>
            <p:nvPicPr>
              <p:cNvPr id="7" name="Afbeelding 6">
                <a:extLst>
                  <a:ext uri="{FF2B5EF4-FFF2-40B4-BE49-F238E27FC236}">
                    <a16:creationId xmlns:a16="http://schemas.microsoft.com/office/drawing/2014/main" id="{D64385B8-4A4E-0049-94D7-17907204046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34" t="8262" r="5163"/>
              <a:stretch/>
            </p:blipFill>
            <p:spPr>
              <a:xfrm>
                <a:off x="6962353" y="3433605"/>
                <a:ext cx="921593" cy="696290"/>
              </a:xfrm>
              <a:prstGeom prst="rect">
                <a:avLst/>
              </a:prstGeom>
            </p:spPr>
          </p:pic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A44561D-2864-FBFB-971C-855ABB20CE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3865" y="2538017"/>
              <a:ext cx="1257836" cy="5445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>
                  <a:srgbClr val="FF3300"/>
                </a:buClr>
              </a:pPr>
              <a:r>
                <a:rPr lang="en-US" altLang="nl-NL" dirty="0">
                  <a:latin typeface="Arial" panose="020B0604020202020204" pitchFamily="34" charset="0"/>
                  <a:cs typeface="Arial" panose="020B0604020202020204" pitchFamily="34" charset="0"/>
                </a:rPr>
                <a:t>Vast</a:t>
              </a:r>
              <a:endParaRPr lang="nl-NL" altLang="nl-N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ep 21">
            <a:extLst>
              <a:ext uri="{FF2B5EF4-FFF2-40B4-BE49-F238E27FC236}">
                <a16:creationId xmlns:a16="http://schemas.microsoft.com/office/drawing/2014/main" id="{6EF20FD3-3042-8C3A-1307-FE10E04C493C}"/>
              </a:ext>
            </a:extLst>
          </p:cNvPr>
          <p:cNvGrpSpPr>
            <a:grpSpLocks noChangeAspect="1"/>
          </p:cNvGrpSpPr>
          <p:nvPr/>
        </p:nvGrpSpPr>
        <p:grpSpPr>
          <a:xfrm>
            <a:off x="2915816" y="1375709"/>
            <a:ext cx="1620000" cy="1693251"/>
            <a:chOff x="3026480" y="739488"/>
            <a:chExt cx="2250251" cy="2529884"/>
          </a:xfrm>
        </p:grpSpPr>
        <p:pic>
          <p:nvPicPr>
            <p:cNvPr id="15" name="Afbeelding 14">
              <a:extLst>
                <a:ext uri="{FF2B5EF4-FFF2-40B4-BE49-F238E27FC236}">
                  <a16:creationId xmlns:a16="http://schemas.microsoft.com/office/drawing/2014/main" id="{DB85788A-69F9-4F84-A97D-683D382136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50" t="4162" r="2598" b="3867"/>
            <a:stretch/>
          </p:blipFill>
          <p:spPr>
            <a:xfrm>
              <a:off x="3103668" y="739488"/>
              <a:ext cx="2173063" cy="1980000"/>
            </a:xfrm>
            <a:prstGeom prst="rect">
              <a:avLst/>
            </a:prstGeom>
          </p:spPr>
        </p:pic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26DB596C-EEDB-EE69-47AB-A2E6CC7288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6480" y="2579599"/>
              <a:ext cx="2250251" cy="6897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>
                  <a:srgbClr val="FF3300"/>
                </a:buClr>
              </a:pPr>
              <a:r>
                <a:rPr lang="en-US" altLang="nl-NL" dirty="0" err="1">
                  <a:latin typeface="Arial" panose="020B0604020202020204" pitchFamily="34" charset="0"/>
                  <a:cs typeface="Arial" panose="020B0604020202020204" pitchFamily="34" charset="0"/>
                </a:rPr>
                <a:t>Vloeibaar</a:t>
              </a:r>
              <a:endParaRPr lang="nl-NL" altLang="nl-N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Rectangle 7">
            <a:extLst>
              <a:ext uri="{FF2B5EF4-FFF2-40B4-BE49-F238E27FC236}">
                <a16:creationId xmlns:a16="http://schemas.microsoft.com/office/drawing/2014/main" id="{B7EE1BAB-3B7B-68F1-A3A1-E6DF50CBF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" y="3717032"/>
            <a:ext cx="90038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Bij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vaste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stof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kunnen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trillen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molekulen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op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hun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plaats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7">
            <a:extLst>
              <a:ext uri="{FF2B5EF4-FFF2-40B4-BE49-F238E27FC236}">
                <a16:creationId xmlns:a16="http://schemas.microsoft.com/office/drawing/2014/main" id="{F57F87AD-8D43-691F-CD36-DACC75156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08" y="698020"/>
            <a:ext cx="90805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Bekijk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hoe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molekulen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bewegen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F3E12C34-BAC6-7385-EEED-5B248EA4E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" y="5184363"/>
            <a:ext cx="90038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Bij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vloeistof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gas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kunnen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molekulen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overal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heen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C2248900-7FAF-C1EB-E238-18748D9D6E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" y="4206142"/>
            <a:ext cx="90038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warmte-energie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wordt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doorgeven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aan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hun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buurmolekuul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81134E9-CAF1-7C8C-F537-A3A34381E8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" y="5673474"/>
            <a:ext cx="90038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molekulen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brengen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warmte-energie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zelf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weg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8664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autoUpdateAnimBg="0"/>
      <p:bldP spid="11" grpId="0"/>
      <p:bldP spid="28" grpId="0"/>
      <p:bldP spid="29" grpId="0" autoUpdateAnimBg="0"/>
      <p:bldP spid="10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vak 7">
            <a:extLst>
              <a:ext uri="{FF2B5EF4-FFF2-40B4-BE49-F238E27FC236}">
                <a16:creationId xmlns:a16="http://schemas.microsoft.com/office/drawing/2014/main" id="{30EBD0CB-6EFA-6236-BBAC-98411D346297}"/>
              </a:ext>
            </a:extLst>
          </p:cNvPr>
          <p:cNvSpPr txBox="1"/>
          <p:nvPr/>
        </p:nvSpPr>
        <p:spPr>
          <a:xfrm>
            <a:off x="3246" y="4581313"/>
            <a:ext cx="73064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Door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geleiding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kan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warmtetransport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plaats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vinden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in</a:t>
            </a:r>
            <a:endParaRPr lang="nl-NL" sz="24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D0C3B36-C010-FC4D-9BD7-18E34295A182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3246" y="7655"/>
            <a:ext cx="6012160" cy="52322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Tx/>
              <a:buFontTx/>
              <a:buNone/>
              <a:tabLst/>
              <a:defRPr/>
            </a:pPr>
            <a:r>
              <a:rPr kumimoji="0" lang="en-US" altLang="nl-NL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 </a:t>
            </a:r>
            <a:r>
              <a:rPr kumimoji="0" lang="en-US" altLang="nl-N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drie</a:t>
            </a:r>
            <a:r>
              <a:rPr kumimoji="0" lang="en-US" altLang="nl-NL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altLang="nl-N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vormen</a:t>
            </a:r>
            <a:r>
              <a:rPr kumimoji="0" lang="en-US" altLang="nl-NL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van </a:t>
            </a:r>
            <a:r>
              <a:rPr kumimoji="0" lang="en-US" altLang="nl-NL" sz="28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warmtetransport</a:t>
            </a:r>
            <a:endParaRPr kumimoji="0" lang="nl-NL" altLang="nl-NL" sz="2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3246" y="2297248"/>
            <a:ext cx="19077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alt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Stroming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nl-NL" alt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33" name="Rectangle 13"/>
          <p:cNvSpPr>
            <a:spLocks noChangeArrowheads="1"/>
          </p:cNvSpPr>
          <p:nvPr/>
        </p:nvSpPr>
        <p:spPr bwMode="auto">
          <a:xfrm>
            <a:off x="3246" y="3080010"/>
            <a:ext cx="65882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gassen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vloeistoffen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34" name="Rectangle 14"/>
          <p:cNvSpPr>
            <a:spLocks noChangeArrowheads="1"/>
          </p:cNvSpPr>
          <p:nvPr/>
        </p:nvSpPr>
        <p:spPr bwMode="auto">
          <a:xfrm>
            <a:off x="3246" y="4189932"/>
            <a:ext cx="190283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alt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Geleiding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nl-NL" alt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35" name="Rectangle 15"/>
          <p:cNvSpPr>
            <a:spLocks noChangeArrowheads="1"/>
          </p:cNvSpPr>
          <p:nvPr/>
        </p:nvSpPr>
        <p:spPr bwMode="auto">
          <a:xfrm>
            <a:off x="3246" y="4972694"/>
            <a:ext cx="65882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vaste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stoffen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vloeistoffen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gassen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36" name="Rectangle 16"/>
          <p:cNvSpPr>
            <a:spLocks noChangeArrowheads="1"/>
          </p:cNvSpPr>
          <p:nvPr/>
        </p:nvSpPr>
        <p:spPr bwMode="auto">
          <a:xfrm>
            <a:off x="3246" y="6331309"/>
            <a:ext cx="640521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i="1" dirty="0" err="1">
                <a:latin typeface="Arial" panose="020B0604020202020204" pitchFamily="34" charset="0"/>
                <a:cs typeface="Arial" panose="020B0604020202020204" pitchFamily="34" charset="0"/>
              </a:rPr>
              <a:t>Gassen</a:t>
            </a:r>
            <a:r>
              <a:rPr lang="en-US" altLang="nl-NL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i="1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i="1" dirty="0" err="1">
                <a:latin typeface="Arial" panose="020B0604020202020204" pitchFamily="34" charset="0"/>
                <a:cs typeface="Arial" panose="020B0604020202020204" pitchFamily="34" charset="0"/>
              </a:rPr>
              <a:t>kunststoffen</a:t>
            </a:r>
            <a:r>
              <a:rPr lang="en-US" altLang="nl-NL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i="1" dirty="0" err="1">
                <a:latin typeface="Arial" panose="020B0604020202020204" pitchFamily="34" charset="0"/>
                <a:cs typeface="Arial" panose="020B0604020202020204" pitchFamily="34" charset="0"/>
              </a:rPr>
              <a:t>geleiden</a:t>
            </a:r>
            <a:r>
              <a:rPr lang="en-US" altLang="nl-NL" i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nl-NL" i="1" dirty="0" err="1">
                <a:latin typeface="Arial" panose="020B0604020202020204" pitchFamily="34" charset="0"/>
                <a:cs typeface="Arial" panose="020B0604020202020204" pitchFamily="34" charset="0"/>
              </a:rPr>
              <a:t>warmte</a:t>
            </a:r>
            <a:endParaRPr lang="nl-NL" altLang="nl-NL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37" name="Rectangle 17"/>
          <p:cNvSpPr>
            <a:spLocks noChangeArrowheads="1"/>
          </p:cNvSpPr>
          <p:nvPr/>
        </p:nvSpPr>
        <p:spPr bwMode="auto">
          <a:xfrm>
            <a:off x="3246" y="1475045"/>
            <a:ext cx="91407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doorzichtige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stoffen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in het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luchtledige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(vacuüm).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38" name="Rectangle 18"/>
          <p:cNvSpPr>
            <a:spLocks noChangeArrowheads="1"/>
          </p:cNvSpPr>
          <p:nvPr/>
        </p:nvSpPr>
        <p:spPr bwMode="auto">
          <a:xfrm>
            <a:off x="3246" y="680997"/>
            <a:ext cx="400364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alt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Straling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40" name="Rectangle 20"/>
          <p:cNvSpPr>
            <a:spLocks noChangeArrowheads="1"/>
          </p:cNvSpPr>
          <p:nvPr/>
        </p:nvSpPr>
        <p:spPr bwMode="auto">
          <a:xfrm>
            <a:off x="6091284" y="6341248"/>
            <a:ext cx="16573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slecht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41" name="Rectangle 21"/>
          <p:cNvSpPr>
            <a:spLocks noChangeArrowheads="1"/>
          </p:cNvSpPr>
          <p:nvPr/>
        </p:nvSpPr>
        <p:spPr bwMode="auto">
          <a:xfrm>
            <a:off x="3987027" y="5939925"/>
            <a:ext cx="16573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goed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DBDB406F-89FD-391C-B73D-23B147950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75" y="6491750"/>
            <a:ext cx="936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6">
            <a:extLst>
              <a:ext uri="{FF2B5EF4-FFF2-40B4-BE49-F238E27FC236}">
                <a16:creationId xmlns:a16="http://schemas.microsoft.com/office/drawing/2014/main" id="{2CF6A05B-F963-D540-261C-760C4E6307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" y="5939925"/>
            <a:ext cx="40646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i="1" dirty="0" err="1">
                <a:latin typeface="Arial" panose="020B0604020202020204" pitchFamily="34" charset="0"/>
                <a:cs typeface="Arial" panose="020B0604020202020204" pitchFamily="34" charset="0"/>
              </a:rPr>
              <a:t>Metalen</a:t>
            </a:r>
            <a:r>
              <a:rPr lang="en-US" altLang="nl-NL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i="1" dirty="0" err="1">
                <a:latin typeface="Arial" panose="020B0604020202020204" pitchFamily="34" charset="0"/>
                <a:cs typeface="Arial" panose="020B0604020202020204" pitchFamily="34" charset="0"/>
              </a:rPr>
              <a:t>geleiden</a:t>
            </a:r>
            <a:r>
              <a:rPr lang="en-US" altLang="nl-NL" i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nl-NL" i="1" dirty="0" err="1">
                <a:latin typeface="Arial" panose="020B0604020202020204" pitchFamily="34" charset="0"/>
                <a:cs typeface="Arial" panose="020B0604020202020204" pitchFamily="34" charset="0"/>
              </a:rPr>
              <a:t>warmte</a:t>
            </a:r>
            <a:r>
              <a:rPr lang="en-US" altLang="nl-NL" i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nl-NL" altLang="nl-NL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533F8790-9AE7-F43C-5F1E-DC7D34DFF7DC}"/>
              </a:ext>
            </a:extLst>
          </p:cNvPr>
          <p:cNvSpPr txBox="1"/>
          <p:nvPr/>
        </p:nvSpPr>
        <p:spPr>
          <a:xfrm>
            <a:off x="3246" y="2688629"/>
            <a:ext cx="71943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Door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stroming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kan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warmtetransport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plaats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vinden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in</a:t>
            </a:r>
            <a:endParaRPr lang="nl-NL" sz="2400" dirty="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215DECDC-55D5-47C7-AB79-4860E722BFF7}"/>
              </a:ext>
            </a:extLst>
          </p:cNvPr>
          <p:cNvSpPr txBox="1"/>
          <p:nvPr/>
        </p:nvSpPr>
        <p:spPr>
          <a:xfrm>
            <a:off x="3246" y="1083664"/>
            <a:ext cx="71836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Door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straling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kan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warmtetransport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plaats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vinden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in</a:t>
            </a:r>
            <a:endParaRPr lang="nl-NL" sz="2400" dirty="0"/>
          </a:p>
        </p:txBody>
      </p:sp>
      <p:sp>
        <p:nvSpPr>
          <p:cNvPr id="10" name="Rectangle 20">
            <a:extLst>
              <a:ext uri="{FF2B5EF4-FFF2-40B4-BE49-F238E27FC236}">
                <a16:creationId xmlns:a16="http://schemas.microsoft.com/office/drawing/2014/main" id="{C5031A27-2008-80F1-9100-9FF15A4D0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7027" y="5939925"/>
            <a:ext cx="12273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i="1" dirty="0">
                <a:latin typeface="Arial" panose="020B0604020202020204" pitchFamily="34" charset="0"/>
                <a:cs typeface="Arial" panose="020B0604020202020204" pitchFamily="34" charset="0"/>
              </a:rPr>
              <a:t>. . . . .</a:t>
            </a:r>
            <a:endParaRPr lang="nl-NL" altLang="nl-NL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20">
            <a:extLst>
              <a:ext uri="{FF2B5EF4-FFF2-40B4-BE49-F238E27FC236}">
                <a16:creationId xmlns:a16="http://schemas.microsoft.com/office/drawing/2014/main" id="{2EE453A0-0E7D-DEEA-9DC4-936440401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1284" y="6341248"/>
            <a:ext cx="12273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i="1" dirty="0">
                <a:latin typeface="Arial" panose="020B0604020202020204" pitchFamily="34" charset="0"/>
                <a:cs typeface="Arial" panose="020B0604020202020204" pitchFamily="34" charset="0"/>
              </a:rPr>
              <a:t>. . . . .</a:t>
            </a:r>
            <a:endParaRPr lang="nl-NL" altLang="nl-NL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20">
            <a:extLst>
              <a:ext uri="{FF2B5EF4-FFF2-40B4-BE49-F238E27FC236}">
                <a16:creationId xmlns:a16="http://schemas.microsoft.com/office/drawing/2014/main" id="{4E3942CD-2C6C-DB3D-8A4D-A6279277E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7033" y="1083664"/>
            <a:ext cx="12273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 . . . 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20">
            <a:extLst>
              <a:ext uri="{FF2B5EF4-FFF2-40B4-BE49-F238E27FC236}">
                <a16:creationId xmlns:a16="http://schemas.microsoft.com/office/drawing/2014/main" id="{E4E263C8-976F-76DF-D660-40FB90AFC7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7011" y="2688629"/>
            <a:ext cx="12273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 . . . 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20">
            <a:extLst>
              <a:ext uri="{FF2B5EF4-FFF2-40B4-BE49-F238E27FC236}">
                <a16:creationId xmlns:a16="http://schemas.microsoft.com/office/drawing/2014/main" id="{B7173918-3B26-518C-9D31-87DEF9DCF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7144" y="4581313"/>
            <a:ext cx="12273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 . . . 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48B861C1-4694-D0D2-FE36-DB6AEF6EE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" y="3471391"/>
            <a:ext cx="91375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molekulen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verplaatsen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zich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naar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koude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plekken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D755A32E-6152-3776-8AE9-EB825819C8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" y="5364075"/>
            <a:ext cx="91407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</a:pP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molekulen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blijven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op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hun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plaats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botsen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tegen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nl-NL" dirty="0" err="1">
                <a:latin typeface="Arial" panose="020B0604020202020204" pitchFamily="34" charset="0"/>
                <a:cs typeface="Arial" panose="020B0604020202020204" pitchFamily="34" charset="0"/>
              </a:rPr>
              <a:t>buren</a:t>
            </a:r>
            <a:r>
              <a:rPr lang="en-US" altLang="nl-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EF906F99-87D4-08CD-3756-C02576BCF1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465" y="4159019"/>
            <a:ext cx="1650745" cy="562914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98AD0D05-000F-A73A-003B-0A87B0B636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50" b="24072"/>
          <a:stretch/>
        </p:blipFill>
        <p:spPr>
          <a:xfrm>
            <a:off x="1547664" y="499536"/>
            <a:ext cx="2133600" cy="985248"/>
          </a:xfrm>
          <a:prstGeom prst="rect">
            <a:avLst/>
          </a:prstGeom>
        </p:spPr>
      </p:pic>
      <p:grpSp>
        <p:nvGrpSpPr>
          <p:cNvPr id="26" name="Groep 25">
            <a:extLst>
              <a:ext uri="{FF2B5EF4-FFF2-40B4-BE49-F238E27FC236}">
                <a16:creationId xmlns:a16="http://schemas.microsoft.com/office/drawing/2014/main" id="{C9E3ABE2-63B0-30C8-A8D2-D4520CA26FE4}"/>
              </a:ext>
            </a:extLst>
          </p:cNvPr>
          <p:cNvGrpSpPr/>
          <p:nvPr/>
        </p:nvGrpSpPr>
        <p:grpSpPr>
          <a:xfrm>
            <a:off x="1701264" y="2041835"/>
            <a:ext cx="1980000" cy="1099258"/>
            <a:chOff x="6790814" y="2451874"/>
            <a:chExt cx="1980000" cy="1099258"/>
          </a:xfrm>
        </p:grpSpPr>
        <p:pic>
          <p:nvPicPr>
            <p:cNvPr id="17" name="Afbeelding 16">
              <a:extLst>
                <a:ext uri="{FF2B5EF4-FFF2-40B4-BE49-F238E27FC236}">
                  <a16:creationId xmlns:a16="http://schemas.microsoft.com/office/drawing/2014/main" id="{08A369CC-25F3-6EFC-BA36-3859EB1BA4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38" t="11436" r="10713" b="16432"/>
            <a:stretch/>
          </p:blipFill>
          <p:spPr>
            <a:xfrm>
              <a:off x="6790814" y="2451874"/>
              <a:ext cx="1980000" cy="1099258"/>
            </a:xfrm>
            <a:prstGeom prst="rect">
              <a:avLst/>
            </a:prstGeom>
          </p:spPr>
        </p:pic>
        <p:cxnSp>
          <p:nvCxnSpPr>
            <p:cNvPr id="20" name="Rechte verbindingslijn met pijl 19">
              <a:extLst>
                <a:ext uri="{FF2B5EF4-FFF2-40B4-BE49-F238E27FC236}">
                  <a16:creationId xmlns:a16="http://schemas.microsoft.com/office/drawing/2014/main" id="{13F8E8B5-2175-E30D-AF11-DA8F933135C4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8344351" y="2571831"/>
              <a:ext cx="360000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echte verbindingslijn met pijl 20">
              <a:extLst>
                <a:ext uri="{FF2B5EF4-FFF2-40B4-BE49-F238E27FC236}">
                  <a16:creationId xmlns:a16="http://schemas.microsoft.com/office/drawing/2014/main" id="{98EACF8B-6458-BFCD-8FB9-24758516B526}"/>
                </a:ext>
              </a:extLst>
            </p:cNvPr>
            <p:cNvCxnSpPr>
              <a:cxnSpLocks/>
            </p:cNvCxnSpPr>
            <p:nvPr/>
          </p:nvCxnSpPr>
          <p:spPr>
            <a:xfrm>
              <a:off x="8344351" y="3429000"/>
              <a:ext cx="360000" cy="0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Afbeelding 27">
            <a:extLst>
              <a:ext uri="{FF2B5EF4-FFF2-40B4-BE49-F238E27FC236}">
                <a16:creationId xmlns:a16="http://schemas.microsoft.com/office/drawing/2014/main" id="{6E8476B8-1C4F-E80E-ABBC-42E4F97A836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0" r="9060"/>
          <a:stretch/>
        </p:blipFill>
        <p:spPr>
          <a:xfrm>
            <a:off x="4936070" y="5230914"/>
            <a:ext cx="1155214" cy="1080000"/>
          </a:xfrm>
          <a:prstGeom prst="rect">
            <a:avLst/>
          </a:prstGeom>
        </p:spPr>
      </p:pic>
      <p:pic>
        <p:nvPicPr>
          <p:cNvPr id="30" name="Afbeelding 29">
            <a:extLst>
              <a:ext uri="{FF2B5EF4-FFF2-40B4-BE49-F238E27FC236}">
                <a16:creationId xmlns:a16="http://schemas.microsoft.com/office/drawing/2014/main" id="{751D9DB6-A7EF-3029-C625-CA0ECB5358D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00" r="10394"/>
          <a:stretch/>
        </p:blipFill>
        <p:spPr>
          <a:xfrm rot="10800000">
            <a:off x="7095557" y="5666757"/>
            <a:ext cx="1270247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7498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81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81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50"/>
                                        <p:tgtEl>
                                          <p:spTgt spid="81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81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50"/>
                                        <p:tgtEl>
                                          <p:spTgt spid="81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50"/>
                                        <p:tgtEl>
                                          <p:spTgt spid="81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50"/>
                                        <p:tgtEl>
                                          <p:spTgt spid="81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250"/>
                                        <p:tgtEl>
                                          <p:spTgt spid="81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withGroup">
                            <p:stCondLst>
                              <p:cond delay="25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250"/>
                                        <p:tgtEl>
                                          <p:spTgt spid="81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 autoUpdateAnimBg="0"/>
      <p:bldP spid="81927" grpId="0" autoUpdateAnimBg="0"/>
      <p:bldP spid="81933" grpId="0" autoUpdateAnimBg="0"/>
      <p:bldP spid="81934" grpId="0" autoUpdateAnimBg="0"/>
      <p:bldP spid="81935" grpId="0" autoUpdateAnimBg="0"/>
      <p:bldP spid="81936" grpId="0" autoUpdateAnimBg="0"/>
      <p:bldP spid="81937" grpId="0" autoUpdateAnimBg="0"/>
      <p:bldP spid="81938" grpId="0" autoUpdateAnimBg="0"/>
      <p:bldP spid="81940" grpId="0" autoUpdateAnimBg="0"/>
      <p:bldP spid="81941" grpId="0" autoUpdateAnimBg="0"/>
      <p:bldP spid="3" grpId="0" autoUpdateAnimBg="0"/>
      <p:bldP spid="7" grpId="0"/>
      <p:bldP spid="9" grpId="0"/>
      <p:bldP spid="10" grpId="0"/>
      <p:bldP spid="11" grpId="0"/>
      <p:bldP spid="13" grpId="0"/>
      <p:bldP spid="14" grpId="0"/>
      <p:bldP spid="15" grpId="0"/>
      <p:bldP spid="5" grpId="0" autoUpdateAnimBg="0"/>
      <p:bldP spid="1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445F052F-9923-4183-4440-EE1D8D9AE2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2" y="685421"/>
            <a:ext cx="1494239" cy="5868000"/>
          </a:xfrm>
          <a:prstGeom prst="rect">
            <a:avLst/>
          </a:prstGeom>
        </p:spPr>
      </p:pic>
      <p:sp>
        <p:nvSpPr>
          <p:cNvPr id="91156" name="Rectangle 20"/>
          <p:cNvSpPr>
            <a:spLocks noChangeArrowheads="1"/>
          </p:cNvSpPr>
          <p:nvPr/>
        </p:nvSpPr>
        <p:spPr bwMode="auto">
          <a:xfrm>
            <a:off x="1550757" y="6165850"/>
            <a:ext cx="15113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1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5972"/>
            <a:ext cx="9144000" cy="523220"/>
          </a:xfrm>
        </p:spPr>
        <p:txBody>
          <a:bodyPr>
            <a:spAutoFit/>
          </a:bodyPr>
          <a:lstStyle/>
          <a:p>
            <a:pPr algn="l">
              <a:buClr>
                <a:srgbClr val="FF3300"/>
              </a:buClr>
            </a:pP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thermosfles</a:t>
            </a:r>
            <a:endParaRPr lang="nl-NL" altLang="nl-NL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1205" name="Group 69"/>
          <p:cNvGrpSpPr>
            <a:grpSpLocks/>
          </p:cNvGrpSpPr>
          <p:nvPr/>
        </p:nvGrpSpPr>
        <p:grpSpPr bwMode="auto">
          <a:xfrm>
            <a:off x="828799" y="2205284"/>
            <a:ext cx="5559425" cy="2087568"/>
            <a:chOff x="1529" y="2024"/>
            <a:chExt cx="3502" cy="1315"/>
          </a:xfrm>
        </p:grpSpPr>
        <p:grpSp>
          <p:nvGrpSpPr>
            <p:cNvPr id="91196" name="Group 60"/>
            <p:cNvGrpSpPr>
              <a:grpSpLocks/>
            </p:cNvGrpSpPr>
            <p:nvPr/>
          </p:nvGrpSpPr>
          <p:grpSpPr bwMode="auto">
            <a:xfrm>
              <a:off x="3061" y="2024"/>
              <a:ext cx="1970" cy="454"/>
              <a:chOff x="2997" y="2251"/>
              <a:chExt cx="1970" cy="454"/>
            </a:xfrm>
          </p:grpSpPr>
          <p:grpSp>
            <p:nvGrpSpPr>
              <p:cNvPr id="91194" name="Group 58"/>
              <p:cNvGrpSpPr>
                <a:grpSpLocks/>
              </p:cNvGrpSpPr>
              <p:nvPr/>
            </p:nvGrpSpPr>
            <p:grpSpPr bwMode="auto">
              <a:xfrm>
                <a:off x="2997" y="2251"/>
                <a:ext cx="1959" cy="453"/>
                <a:chOff x="2997" y="2251"/>
                <a:chExt cx="1959" cy="777"/>
              </a:xfrm>
            </p:grpSpPr>
            <p:sp>
              <p:nvSpPr>
                <p:cNvPr id="91161" name="Rectangle 25"/>
                <p:cNvSpPr>
                  <a:spLocks noChangeArrowheads="1"/>
                </p:cNvSpPr>
                <p:nvPr/>
              </p:nvSpPr>
              <p:spPr bwMode="auto">
                <a:xfrm>
                  <a:off x="3833" y="2251"/>
                  <a:ext cx="289" cy="771"/>
                </a:xfrm>
                <a:prstGeom prst="rect">
                  <a:avLst/>
                </a:prstGeom>
                <a:solidFill>
                  <a:srgbClr val="0099CC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1174" name="Rectangle 38"/>
                <p:cNvSpPr>
                  <a:spLocks noChangeArrowheads="1"/>
                </p:cNvSpPr>
                <p:nvPr/>
              </p:nvSpPr>
              <p:spPr bwMode="auto">
                <a:xfrm>
                  <a:off x="2997" y="2251"/>
                  <a:ext cx="579" cy="771"/>
                </a:xfrm>
                <a:prstGeom prst="rect">
                  <a:avLst/>
                </a:prstGeom>
                <a:gradFill rotWithShape="1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1183" name="Rectangle 47"/>
                <p:cNvSpPr>
                  <a:spLocks noChangeArrowheads="1"/>
                </p:cNvSpPr>
                <p:nvPr/>
              </p:nvSpPr>
              <p:spPr bwMode="auto">
                <a:xfrm>
                  <a:off x="4377" y="2259"/>
                  <a:ext cx="579" cy="76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sz="24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91190" name="Group 54"/>
                <p:cNvGrpSpPr>
                  <a:grpSpLocks/>
                </p:cNvGrpSpPr>
                <p:nvPr/>
              </p:nvGrpSpPr>
              <p:grpSpPr bwMode="auto">
                <a:xfrm>
                  <a:off x="3571" y="2251"/>
                  <a:ext cx="264" cy="771"/>
                  <a:chOff x="3379" y="2251"/>
                  <a:chExt cx="264" cy="771"/>
                </a:xfrm>
              </p:grpSpPr>
              <p:sp>
                <p:nvSpPr>
                  <p:cNvPr id="91188" name="Rectangle 52"/>
                  <p:cNvSpPr>
                    <a:spLocks noChangeArrowheads="1"/>
                  </p:cNvSpPr>
                  <p:nvPr/>
                </p:nvSpPr>
                <p:spPr bwMode="auto">
                  <a:xfrm>
                    <a:off x="3379" y="2251"/>
                    <a:ext cx="136" cy="771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1189" name="Rectangle 53"/>
                  <p:cNvSpPr>
                    <a:spLocks noChangeArrowheads="1"/>
                  </p:cNvSpPr>
                  <p:nvPr/>
                </p:nvSpPr>
                <p:spPr bwMode="auto">
                  <a:xfrm>
                    <a:off x="3507" y="2251"/>
                    <a:ext cx="136" cy="771"/>
                  </a:xfrm>
                  <a:prstGeom prst="rect">
                    <a:avLst/>
                  </a:prstGeom>
                  <a:solidFill>
                    <a:srgbClr val="DDDDD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91191" name="Group 55"/>
                <p:cNvGrpSpPr>
                  <a:grpSpLocks/>
                </p:cNvGrpSpPr>
                <p:nvPr/>
              </p:nvGrpSpPr>
              <p:grpSpPr bwMode="auto">
                <a:xfrm flipH="1">
                  <a:off x="4123" y="2251"/>
                  <a:ext cx="264" cy="771"/>
                  <a:chOff x="3379" y="2251"/>
                  <a:chExt cx="264" cy="771"/>
                </a:xfrm>
              </p:grpSpPr>
              <p:sp>
                <p:nvSpPr>
                  <p:cNvPr id="91192" name="Rectangle 56"/>
                  <p:cNvSpPr>
                    <a:spLocks noChangeArrowheads="1"/>
                  </p:cNvSpPr>
                  <p:nvPr/>
                </p:nvSpPr>
                <p:spPr bwMode="auto">
                  <a:xfrm>
                    <a:off x="3379" y="2251"/>
                    <a:ext cx="136" cy="771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1193" name="Rectangle 57"/>
                  <p:cNvSpPr>
                    <a:spLocks noChangeArrowheads="1"/>
                  </p:cNvSpPr>
                  <p:nvPr/>
                </p:nvSpPr>
                <p:spPr bwMode="auto">
                  <a:xfrm>
                    <a:off x="3507" y="2251"/>
                    <a:ext cx="136" cy="771"/>
                  </a:xfrm>
                  <a:prstGeom prst="rect">
                    <a:avLst/>
                  </a:prstGeom>
                  <a:solidFill>
                    <a:srgbClr val="DDDDD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 sz="2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91182" name="Rectangle 46"/>
              <p:cNvSpPr>
                <a:spLocks noChangeArrowheads="1"/>
              </p:cNvSpPr>
              <p:nvPr/>
            </p:nvSpPr>
            <p:spPr bwMode="auto">
              <a:xfrm>
                <a:off x="3000" y="2251"/>
                <a:ext cx="1967" cy="454"/>
              </a:xfrm>
              <a:prstGeom prst="rect">
                <a:avLst/>
              </a:prstGeom>
              <a:noFill/>
              <a:ln w="28575">
                <a:solidFill>
                  <a:srgbClr val="FF33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1204" name="Group 68"/>
            <p:cNvGrpSpPr>
              <a:grpSpLocks/>
            </p:cNvGrpSpPr>
            <p:nvPr/>
          </p:nvGrpSpPr>
          <p:grpSpPr bwMode="auto">
            <a:xfrm>
              <a:off x="1529" y="2235"/>
              <a:ext cx="1529" cy="1104"/>
              <a:chOff x="1529" y="2235"/>
              <a:chExt cx="1529" cy="1104"/>
            </a:xfrm>
          </p:grpSpPr>
          <p:sp>
            <p:nvSpPr>
              <p:cNvPr id="91177" name="Freeform 41"/>
              <p:cNvSpPr>
                <a:spLocks/>
              </p:cNvSpPr>
              <p:nvPr/>
            </p:nvSpPr>
            <p:spPr bwMode="auto">
              <a:xfrm>
                <a:off x="1992" y="2235"/>
                <a:ext cx="1066" cy="1043"/>
              </a:xfrm>
              <a:custGeom>
                <a:avLst/>
                <a:gdLst>
                  <a:gd name="T0" fmla="*/ 0 w 1848"/>
                  <a:gd name="T1" fmla="*/ 312 h 312"/>
                  <a:gd name="T2" fmla="*/ 1848 w 1848"/>
                  <a:gd name="T3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848" h="312">
                    <a:moveTo>
                      <a:pt x="0" y="312"/>
                    </a:moveTo>
                    <a:lnTo>
                      <a:pt x="1848" y="0"/>
                    </a:lnTo>
                  </a:path>
                </a:pathLst>
              </a:custGeom>
              <a:noFill/>
              <a:ln w="38100" cmpd="sng">
                <a:solidFill>
                  <a:srgbClr val="FF3300"/>
                </a:solidFill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1195" name="Rectangle 59"/>
              <p:cNvSpPr>
                <a:spLocks noChangeAspect="1" noChangeArrowheads="1"/>
              </p:cNvSpPr>
              <p:nvPr/>
            </p:nvSpPr>
            <p:spPr bwMode="auto">
              <a:xfrm>
                <a:off x="1529" y="3234"/>
                <a:ext cx="453" cy="105"/>
              </a:xfrm>
              <a:prstGeom prst="rect">
                <a:avLst/>
              </a:prstGeom>
              <a:noFill/>
              <a:ln w="28575">
                <a:solidFill>
                  <a:srgbClr val="FF33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" name="Text Box 6">
            <a:extLst>
              <a:ext uri="{FF2B5EF4-FFF2-40B4-BE49-F238E27FC236}">
                <a16:creationId xmlns:a16="http://schemas.microsoft.com/office/drawing/2014/main" id="{AF325775-3CD0-AFD1-B9E4-63CD8D629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75" y="6491750"/>
            <a:ext cx="936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9DC86A6E-A3C0-29A1-5DE3-7A4ED9C7E826}"/>
              </a:ext>
            </a:extLst>
          </p:cNvPr>
          <p:cNvSpPr txBox="1"/>
          <p:nvPr/>
        </p:nvSpPr>
        <p:spPr>
          <a:xfrm>
            <a:off x="4582887" y="4548449"/>
            <a:ext cx="3780000" cy="707886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De spiegelende laag voorkomt</a:t>
            </a:r>
          </a:p>
          <a:p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transport door straling.</a:t>
            </a:r>
          </a:p>
        </p:txBody>
      </p:sp>
      <p:grpSp>
        <p:nvGrpSpPr>
          <p:cNvPr id="26" name="Groep 25">
            <a:extLst>
              <a:ext uri="{FF2B5EF4-FFF2-40B4-BE49-F238E27FC236}">
                <a16:creationId xmlns:a16="http://schemas.microsoft.com/office/drawing/2014/main" id="{E970D1B5-68DF-CE01-7DF5-423C05723423}"/>
              </a:ext>
            </a:extLst>
          </p:cNvPr>
          <p:cNvGrpSpPr/>
          <p:nvPr/>
        </p:nvGrpSpPr>
        <p:grpSpPr>
          <a:xfrm>
            <a:off x="1325505" y="1052735"/>
            <a:ext cx="2028391" cy="468000"/>
            <a:chOff x="1325505" y="1052735"/>
            <a:chExt cx="2028391" cy="468000"/>
          </a:xfrm>
        </p:grpSpPr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0E1DB61D-EFE7-E0AA-BE4C-8243EE2F6166}"/>
                </a:ext>
              </a:extLst>
            </p:cNvPr>
            <p:cNvSpPr txBox="1"/>
            <p:nvPr/>
          </p:nvSpPr>
          <p:spPr>
            <a:xfrm>
              <a:off x="1685099" y="1052735"/>
              <a:ext cx="1668797" cy="468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drinkbeker</a:t>
              </a:r>
            </a:p>
          </p:txBody>
        </p:sp>
        <p:cxnSp>
          <p:nvCxnSpPr>
            <p:cNvPr id="25" name="Rechte verbindingslijn met pijl 24">
              <a:extLst>
                <a:ext uri="{FF2B5EF4-FFF2-40B4-BE49-F238E27FC236}">
                  <a16:creationId xmlns:a16="http://schemas.microsoft.com/office/drawing/2014/main" id="{0E3CCCC1-2468-CCF3-825E-006E6D4A4B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25505" y="1283568"/>
              <a:ext cx="4320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ep 26">
            <a:extLst>
              <a:ext uri="{FF2B5EF4-FFF2-40B4-BE49-F238E27FC236}">
                <a16:creationId xmlns:a16="http://schemas.microsoft.com/office/drawing/2014/main" id="{C1A73E15-EA8E-9C07-A521-48B5C14BF638}"/>
              </a:ext>
            </a:extLst>
          </p:cNvPr>
          <p:cNvGrpSpPr/>
          <p:nvPr/>
        </p:nvGrpSpPr>
        <p:grpSpPr>
          <a:xfrm>
            <a:off x="1202225" y="2175247"/>
            <a:ext cx="2151671" cy="461665"/>
            <a:chOff x="1205759" y="1052735"/>
            <a:chExt cx="2148137" cy="461665"/>
          </a:xfrm>
        </p:grpSpPr>
        <p:sp>
          <p:nvSpPr>
            <p:cNvPr id="28" name="Tekstvak 27">
              <a:extLst>
                <a:ext uri="{FF2B5EF4-FFF2-40B4-BE49-F238E27FC236}">
                  <a16:creationId xmlns:a16="http://schemas.microsoft.com/office/drawing/2014/main" id="{064BD372-B38F-8E70-F7DB-615353A09BAB}"/>
                </a:ext>
              </a:extLst>
            </p:cNvPr>
            <p:cNvSpPr txBox="1"/>
            <p:nvPr/>
          </p:nvSpPr>
          <p:spPr>
            <a:xfrm>
              <a:off x="1685099" y="1052735"/>
              <a:ext cx="16687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dop</a:t>
              </a:r>
            </a:p>
          </p:txBody>
        </p:sp>
        <p:cxnSp>
          <p:nvCxnSpPr>
            <p:cNvPr id="29" name="Rechte verbindingslijn met pijl 28">
              <a:extLst>
                <a:ext uri="{FF2B5EF4-FFF2-40B4-BE49-F238E27FC236}">
                  <a16:creationId xmlns:a16="http://schemas.microsoft.com/office/drawing/2014/main" id="{D3E28309-683D-FA9D-FD06-C36162D890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5759" y="1283568"/>
              <a:ext cx="5400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ep 29">
            <a:extLst>
              <a:ext uri="{FF2B5EF4-FFF2-40B4-BE49-F238E27FC236}">
                <a16:creationId xmlns:a16="http://schemas.microsoft.com/office/drawing/2014/main" id="{4124E375-5B2F-6362-66A0-1C88D78230C7}"/>
              </a:ext>
            </a:extLst>
          </p:cNvPr>
          <p:cNvGrpSpPr/>
          <p:nvPr/>
        </p:nvGrpSpPr>
        <p:grpSpPr>
          <a:xfrm>
            <a:off x="1263609" y="4382165"/>
            <a:ext cx="2353033" cy="461665"/>
            <a:chOff x="1271075" y="1052735"/>
            <a:chExt cx="2353033" cy="461665"/>
          </a:xfrm>
        </p:grpSpPr>
        <p:sp>
          <p:nvSpPr>
            <p:cNvPr id="31" name="Tekstvak 30">
              <a:extLst>
                <a:ext uri="{FF2B5EF4-FFF2-40B4-BE49-F238E27FC236}">
                  <a16:creationId xmlns:a16="http://schemas.microsoft.com/office/drawing/2014/main" id="{6D27C2C6-366C-33F3-81C0-EF809AF17A7C}"/>
                </a:ext>
              </a:extLst>
            </p:cNvPr>
            <p:cNvSpPr txBox="1"/>
            <p:nvPr/>
          </p:nvSpPr>
          <p:spPr>
            <a:xfrm>
              <a:off x="1685099" y="1052735"/>
              <a:ext cx="19390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buitenwand</a:t>
              </a:r>
            </a:p>
          </p:txBody>
        </p:sp>
        <p:cxnSp>
          <p:nvCxnSpPr>
            <p:cNvPr id="32" name="Rechte verbindingslijn met pijl 31">
              <a:extLst>
                <a:ext uri="{FF2B5EF4-FFF2-40B4-BE49-F238E27FC236}">
                  <a16:creationId xmlns:a16="http://schemas.microsoft.com/office/drawing/2014/main" id="{488A4BBA-CC26-7839-050A-AC2FDB4D3C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71075" y="1283568"/>
              <a:ext cx="4680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ep 32">
            <a:extLst>
              <a:ext uri="{FF2B5EF4-FFF2-40B4-BE49-F238E27FC236}">
                <a16:creationId xmlns:a16="http://schemas.microsoft.com/office/drawing/2014/main" id="{1A71B269-43D7-2B31-3BA5-7CB20FDEDDAB}"/>
              </a:ext>
            </a:extLst>
          </p:cNvPr>
          <p:cNvGrpSpPr/>
          <p:nvPr/>
        </p:nvGrpSpPr>
        <p:grpSpPr>
          <a:xfrm>
            <a:off x="1202301" y="4869879"/>
            <a:ext cx="2768404" cy="461665"/>
            <a:chOff x="1194873" y="1052735"/>
            <a:chExt cx="2768404" cy="461665"/>
          </a:xfrm>
        </p:grpSpPr>
        <p:sp>
          <p:nvSpPr>
            <p:cNvPr id="34" name="Tekstvak 33">
              <a:extLst>
                <a:ext uri="{FF2B5EF4-FFF2-40B4-BE49-F238E27FC236}">
                  <a16:creationId xmlns:a16="http://schemas.microsoft.com/office/drawing/2014/main" id="{3C7CBEF4-7674-3AA3-B4ED-1A58D18320BA}"/>
                </a:ext>
              </a:extLst>
            </p:cNvPr>
            <p:cNvSpPr txBox="1"/>
            <p:nvPr/>
          </p:nvSpPr>
          <p:spPr>
            <a:xfrm>
              <a:off x="1685099" y="1052735"/>
              <a:ext cx="22781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 err="1">
                  <a:solidFill>
                    <a:srgbClr val="258EC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vacuum</a:t>
              </a:r>
              <a:r>
                <a:rPr lang="nl-NL" sz="2400" dirty="0">
                  <a:solidFill>
                    <a:srgbClr val="258EC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ruimte</a:t>
              </a:r>
            </a:p>
          </p:txBody>
        </p:sp>
        <p:cxnSp>
          <p:nvCxnSpPr>
            <p:cNvPr id="35" name="Rechte verbindingslijn met pijl 34">
              <a:extLst>
                <a:ext uri="{FF2B5EF4-FFF2-40B4-BE49-F238E27FC236}">
                  <a16:creationId xmlns:a16="http://schemas.microsoft.com/office/drawing/2014/main" id="{B3846E11-89E9-504B-ACD9-C7220E0770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94873" y="1283568"/>
              <a:ext cx="5400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ep 39">
            <a:extLst>
              <a:ext uri="{FF2B5EF4-FFF2-40B4-BE49-F238E27FC236}">
                <a16:creationId xmlns:a16="http://schemas.microsoft.com/office/drawing/2014/main" id="{4514A34B-4183-ABA7-339C-D82783C8D9D4}"/>
              </a:ext>
            </a:extLst>
          </p:cNvPr>
          <p:cNvGrpSpPr/>
          <p:nvPr/>
        </p:nvGrpSpPr>
        <p:grpSpPr>
          <a:xfrm>
            <a:off x="758074" y="5377744"/>
            <a:ext cx="2867242" cy="461665"/>
            <a:chOff x="899592" y="5377744"/>
            <a:chExt cx="2867242" cy="461665"/>
          </a:xfrm>
        </p:grpSpPr>
        <p:grpSp>
          <p:nvGrpSpPr>
            <p:cNvPr id="36" name="Groep 35">
              <a:extLst>
                <a:ext uri="{FF2B5EF4-FFF2-40B4-BE49-F238E27FC236}">
                  <a16:creationId xmlns:a16="http://schemas.microsoft.com/office/drawing/2014/main" id="{928EC958-BC38-B9E2-B933-2F39E54D6603}"/>
                </a:ext>
              </a:extLst>
            </p:cNvPr>
            <p:cNvGrpSpPr/>
            <p:nvPr/>
          </p:nvGrpSpPr>
          <p:grpSpPr>
            <a:xfrm>
              <a:off x="899592" y="5377744"/>
              <a:ext cx="2867242" cy="461665"/>
              <a:chOff x="723763" y="1118051"/>
              <a:chExt cx="2867242" cy="461665"/>
            </a:xfrm>
          </p:grpSpPr>
          <p:sp>
            <p:nvSpPr>
              <p:cNvPr id="37" name="Tekstvak 36">
                <a:extLst>
                  <a:ext uri="{FF2B5EF4-FFF2-40B4-BE49-F238E27FC236}">
                    <a16:creationId xmlns:a16="http://schemas.microsoft.com/office/drawing/2014/main" id="{3504C81B-2237-E422-E969-7A2893B4514A}"/>
                  </a:ext>
                </a:extLst>
              </p:cNvPr>
              <p:cNvSpPr txBox="1"/>
              <p:nvPr/>
            </p:nvSpPr>
            <p:spPr>
              <a:xfrm>
                <a:off x="1641555" y="1118051"/>
                <a:ext cx="19494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binnenwand</a:t>
                </a:r>
              </a:p>
            </p:txBody>
          </p:sp>
          <p:cxnSp>
            <p:nvCxnSpPr>
              <p:cNvPr id="38" name="Rechte verbindingslijn met pijl 37">
                <a:extLst>
                  <a:ext uri="{FF2B5EF4-FFF2-40B4-BE49-F238E27FC236}">
                    <a16:creationId xmlns:a16="http://schemas.microsoft.com/office/drawing/2014/main" id="{4BFF8121-1481-A868-797E-00D0B5641900}"/>
                  </a:ext>
                </a:extLst>
              </p:cNvPr>
              <p:cNvCxnSpPr>
                <a:cxnSpLocks/>
              </p:cNvCxnSpPr>
              <p:nvPr/>
            </p:nvCxnSpPr>
            <p:spPr>
              <a:xfrm rot="8700000" flipH="1">
                <a:off x="723763" y="1252596"/>
                <a:ext cx="432000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Rechte verbindingslijn met pijl 38">
              <a:extLst>
                <a:ext uri="{FF2B5EF4-FFF2-40B4-BE49-F238E27FC236}">
                  <a16:creationId xmlns:a16="http://schemas.microsoft.com/office/drawing/2014/main" id="{BFF5A1E3-CA32-2FDC-0B69-3F4F57D04A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8655" y="5636182"/>
              <a:ext cx="9540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136" name="Groep 91135">
            <a:extLst>
              <a:ext uri="{FF2B5EF4-FFF2-40B4-BE49-F238E27FC236}">
                <a16:creationId xmlns:a16="http://schemas.microsoft.com/office/drawing/2014/main" id="{0AF6D93C-9A2D-5B65-8B9F-63749C303291}"/>
              </a:ext>
            </a:extLst>
          </p:cNvPr>
          <p:cNvGrpSpPr/>
          <p:nvPr/>
        </p:nvGrpSpPr>
        <p:grpSpPr>
          <a:xfrm>
            <a:off x="4817892" y="2999067"/>
            <a:ext cx="3642345" cy="1286870"/>
            <a:chOff x="4817892" y="2999067"/>
            <a:chExt cx="3642345" cy="1286870"/>
          </a:xfrm>
        </p:grpSpPr>
        <p:sp>
          <p:nvSpPr>
            <p:cNvPr id="18" name="Tekstvak 17">
              <a:extLst>
                <a:ext uri="{FF2B5EF4-FFF2-40B4-BE49-F238E27FC236}">
                  <a16:creationId xmlns:a16="http://schemas.microsoft.com/office/drawing/2014/main" id="{954CC032-360B-7A1B-57C1-939501FE7A57}"/>
                </a:ext>
              </a:extLst>
            </p:cNvPr>
            <p:cNvSpPr txBox="1"/>
            <p:nvPr/>
          </p:nvSpPr>
          <p:spPr>
            <a:xfrm>
              <a:off x="6510787" y="3824272"/>
              <a:ext cx="19494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 err="1">
                  <a:solidFill>
                    <a:srgbClr val="0099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vacuum</a:t>
              </a:r>
              <a:endParaRPr lang="nl-NL" sz="2400" dirty="0">
                <a:solidFill>
                  <a:srgbClr val="0099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1" name="Groep 40">
              <a:extLst>
                <a:ext uri="{FF2B5EF4-FFF2-40B4-BE49-F238E27FC236}">
                  <a16:creationId xmlns:a16="http://schemas.microsoft.com/office/drawing/2014/main" id="{0889563D-3EA2-42F4-EB80-BEC476D65FC3}"/>
                </a:ext>
              </a:extLst>
            </p:cNvPr>
            <p:cNvGrpSpPr/>
            <p:nvPr/>
          </p:nvGrpSpPr>
          <p:grpSpPr>
            <a:xfrm>
              <a:off x="4817892" y="2999067"/>
              <a:ext cx="1764001" cy="1080923"/>
              <a:chOff x="5287492" y="4077072"/>
              <a:chExt cx="1380675" cy="432048"/>
            </a:xfrm>
          </p:grpSpPr>
          <p:cxnSp>
            <p:nvCxnSpPr>
              <p:cNvPr id="42" name="Rechte verbindingslijn 41">
                <a:extLst>
                  <a:ext uri="{FF2B5EF4-FFF2-40B4-BE49-F238E27FC236}">
                    <a16:creationId xmlns:a16="http://schemas.microsoft.com/office/drawing/2014/main" id="{20D0F22A-75E8-A691-916C-B5F6CEF13F7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92080" y="4077072"/>
                <a:ext cx="0" cy="432048"/>
              </a:xfrm>
              <a:prstGeom prst="line">
                <a:avLst/>
              </a:prstGeom>
              <a:ln w="25400">
                <a:solidFill>
                  <a:srgbClr val="0099CC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Rechte verbindingslijn 42">
                <a:extLst>
                  <a:ext uri="{FF2B5EF4-FFF2-40B4-BE49-F238E27FC236}">
                    <a16:creationId xmlns:a16="http://schemas.microsoft.com/office/drawing/2014/main" id="{93F6A2D8-199E-CE8D-E703-00AFD550D9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87492" y="4506777"/>
                <a:ext cx="1380675" cy="0"/>
              </a:xfrm>
              <a:prstGeom prst="line">
                <a:avLst/>
              </a:prstGeom>
              <a:ln w="25400">
                <a:solidFill>
                  <a:srgbClr val="0099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3" name="Groep 62">
            <a:extLst>
              <a:ext uri="{FF2B5EF4-FFF2-40B4-BE49-F238E27FC236}">
                <a16:creationId xmlns:a16="http://schemas.microsoft.com/office/drawing/2014/main" id="{2C58B194-18F1-08F0-CE88-71FF54870CF0}"/>
              </a:ext>
            </a:extLst>
          </p:cNvPr>
          <p:cNvGrpSpPr/>
          <p:nvPr/>
        </p:nvGrpSpPr>
        <p:grpSpPr>
          <a:xfrm>
            <a:off x="4269854" y="1484784"/>
            <a:ext cx="3105210" cy="675133"/>
            <a:chOff x="4269854" y="1484784"/>
            <a:chExt cx="3105210" cy="675133"/>
          </a:xfrm>
        </p:grpSpPr>
        <p:sp>
          <p:nvSpPr>
            <p:cNvPr id="19" name="Tekstvak 18">
              <a:extLst>
                <a:ext uri="{FF2B5EF4-FFF2-40B4-BE49-F238E27FC236}">
                  <a16:creationId xmlns:a16="http://schemas.microsoft.com/office/drawing/2014/main" id="{588BDD83-4F7E-96E9-76A1-EA52418E3B2C}"/>
                </a:ext>
              </a:extLst>
            </p:cNvPr>
            <p:cNvSpPr txBox="1"/>
            <p:nvPr/>
          </p:nvSpPr>
          <p:spPr>
            <a:xfrm>
              <a:off x="6510787" y="1484784"/>
              <a:ext cx="8642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glas</a:t>
              </a:r>
            </a:p>
          </p:txBody>
        </p:sp>
        <p:grpSp>
          <p:nvGrpSpPr>
            <p:cNvPr id="52" name="Groep 51">
              <a:extLst>
                <a:ext uri="{FF2B5EF4-FFF2-40B4-BE49-F238E27FC236}">
                  <a16:creationId xmlns:a16="http://schemas.microsoft.com/office/drawing/2014/main" id="{C8F71F96-27B5-D748-CBCB-BFCC754AB5E2}"/>
                </a:ext>
              </a:extLst>
            </p:cNvPr>
            <p:cNvGrpSpPr/>
            <p:nvPr/>
          </p:nvGrpSpPr>
          <p:grpSpPr>
            <a:xfrm>
              <a:off x="4269854" y="1727917"/>
              <a:ext cx="2305400" cy="432000"/>
              <a:chOff x="5063604" y="2735744"/>
              <a:chExt cx="2305400" cy="442549"/>
            </a:xfrm>
          </p:grpSpPr>
          <p:grpSp>
            <p:nvGrpSpPr>
              <p:cNvPr id="44" name="Groep 43">
                <a:extLst>
                  <a:ext uri="{FF2B5EF4-FFF2-40B4-BE49-F238E27FC236}">
                    <a16:creationId xmlns:a16="http://schemas.microsoft.com/office/drawing/2014/main" id="{9F4238BD-40ED-E4C6-FCC5-FB34233EDA70}"/>
                  </a:ext>
                </a:extLst>
              </p:cNvPr>
              <p:cNvGrpSpPr/>
              <p:nvPr/>
            </p:nvGrpSpPr>
            <p:grpSpPr>
              <a:xfrm flipV="1">
                <a:off x="6181004" y="2735744"/>
                <a:ext cx="1188000" cy="442549"/>
                <a:chOff x="5287491" y="4077072"/>
                <a:chExt cx="929843" cy="432048"/>
              </a:xfrm>
            </p:grpSpPr>
            <p:cxnSp>
              <p:nvCxnSpPr>
                <p:cNvPr id="45" name="Rechte verbindingslijn 44">
                  <a:extLst>
                    <a:ext uri="{FF2B5EF4-FFF2-40B4-BE49-F238E27FC236}">
                      <a16:creationId xmlns:a16="http://schemas.microsoft.com/office/drawing/2014/main" id="{F55C353F-7FBF-E937-8AEA-420F537319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92080" y="4077072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Rechte verbindingslijn 45">
                  <a:extLst>
                    <a:ext uri="{FF2B5EF4-FFF2-40B4-BE49-F238E27FC236}">
                      <a16:creationId xmlns:a16="http://schemas.microsoft.com/office/drawing/2014/main" id="{2180AE63-1E8E-4439-2FCC-F37BFE173A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287491" y="4509120"/>
                  <a:ext cx="929843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9" name="Groep 48">
                <a:extLst>
                  <a:ext uri="{FF2B5EF4-FFF2-40B4-BE49-F238E27FC236}">
                    <a16:creationId xmlns:a16="http://schemas.microsoft.com/office/drawing/2014/main" id="{7119B268-71D6-1B77-F50F-C9CA3A0C8B4A}"/>
                  </a:ext>
                </a:extLst>
              </p:cNvPr>
              <p:cNvGrpSpPr/>
              <p:nvPr/>
            </p:nvGrpSpPr>
            <p:grpSpPr>
              <a:xfrm flipV="1">
                <a:off x="5063604" y="2735744"/>
                <a:ext cx="1115999" cy="442549"/>
                <a:chOff x="5276176" y="4077072"/>
                <a:chExt cx="407629" cy="432048"/>
              </a:xfrm>
            </p:grpSpPr>
            <p:cxnSp>
              <p:nvCxnSpPr>
                <p:cNvPr id="50" name="Rechte verbindingslijn 49">
                  <a:extLst>
                    <a:ext uri="{FF2B5EF4-FFF2-40B4-BE49-F238E27FC236}">
                      <a16:creationId xmlns:a16="http://schemas.microsoft.com/office/drawing/2014/main" id="{5E8EF56F-7BA8-603C-B0EA-F4F14685D0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76178" y="4077072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Rechte verbindingslijn 50">
                  <a:extLst>
                    <a:ext uri="{FF2B5EF4-FFF2-40B4-BE49-F238E27FC236}">
                      <a16:creationId xmlns:a16="http://schemas.microsoft.com/office/drawing/2014/main" id="{9D0BA0F2-097A-697C-8F52-97A31C967C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276176" y="4509120"/>
                  <a:ext cx="407629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91137" name="Groep 91136">
            <a:extLst>
              <a:ext uri="{FF2B5EF4-FFF2-40B4-BE49-F238E27FC236}">
                <a16:creationId xmlns:a16="http://schemas.microsoft.com/office/drawing/2014/main" id="{06691805-EC43-72B5-32BF-83F632199942}"/>
              </a:ext>
            </a:extLst>
          </p:cNvPr>
          <p:cNvGrpSpPr/>
          <p:nvPr/>
        </p:nvGrpSpPr>
        <p:grpSpPr>
          <a:xfrm>
            <a:off x="4477366" y="2981323"/>
            <a:ext cx="4629475" cy="645619"/>
            <a:chOff x="4477366" y="2981323"/>
            <a:chExt cx="4629475" cy="645619"/>
          </a:xfrm>
        </p:grpSpPr>
        <p:sp>
          <p:nvSpPr>
            <p:cNvPr id="20" name="Tekstvak 19">
              <a:extLst>
                <a:ext uri="{FF2B5EF4-FFF2-40B4-BE49-F238E27FC236}">
                  <a16:creationId xmlns:a16="http://schemas.microsoft.com/office/drawing/2014/main" id="{E917F547-ACF1-0BCA-E2B0-5EA353F8613F}"/>
                </a:ext>
              </a:extLst>
            </p:cNvPr>
            <p:cNvSpPr txBox="1"/>
            <p:nvPr/>
          </p:nvSpPr>
          <p:spPr>
            <a:xfrm>
              <a:off x="6510787" y="3165277"/>
              <a:ext cx="25960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2400" dirty="0">
                  <a:latin typeface="Arial" panose="020B0604020202020204" pitchFamily="34" charset="0"/>
                  <a:cs typeface="Arial" panose="020B0604020202020204" pitchFamily="34" charset="0"/>
                </a:rPr>
                <a:t>Spiegelende laag</a:t>
              </a:r>
            </a:p>
          </p:txBody>
        </p:sp>
        <p:grpSp>
          <p:nvGrpSpPr>
            <p:cNvPr id="53" name="Groep 52">
              <a:extLst>
                <a:ext uri="{FF2B5EF4-FFF2-40B4-BE49-F238E27FC236}">
                  <a16:creationId xmlns:a16="http://schemas.microsoft.com/office/drawing/2014/main" id="{E0DD5896-B660-FA54-C95E-F3A02C1FE566}"/>
                </a:ext>
              </a:extLst>
            </p:cNvPr>
            <p:cNvGrpSpPr/>
            <p:nvPr/>
          </p:nvGrpSpPr>
          <p:grpSpPr>
            <a:xfrm flipV="1">
              <a:off x="4477366" y="2981323"/>
              <a:ext cx="2110818" cy="432000"/>
              <a:chOff x="5057745" y="2735744"/>
              <a:chExt cx="2110818" cy="442549"/>
            </a:xfrm>
          </p:grpSpPr>
          <p:grpSp>
            <p:nvGrpSpPr>
              <p:cNvPr id="54" name="Groep 53">
                <a:extLst>
                  <a:ext uri="{FF2B5EF4-FFF2-40B4-BE49-F238E27FC236}">
                    <a16:creationId xmlns:a16="http://schemas.microsoft.com/office/drawing/2014/main" id="{4527AFB1-9E27-8F58-2768-D68964989B4F}"/>
                  </a:ext>
                </a:extLst>
              </p:cNvPr>
              <p:cNvGrpSpPr/>
              <p:nvPr/>
            </p:nvGrpSpPr>
            <p:grpSpPr>
              <a:xfrm flipV="1">
                <a:off x="5764563" y="2735744"/>
                <a:ext cx="1404000" cy="442549"/>
                <a:chOff x="4961540" y="4077072"/>
                <a:chExt cx="1098905" cy="432048"/>
              </a:xfrm>
            </p:grpSpPr>
            <p:cxnSp>
              <p:nvCxnSpPr>
                <p:cNvPr id="58" name="Rechte verbindingslijn 57">
                  <a:extLst>
                    <a:ext uri="{FF2B5EF4-FFF2-40B4-BE49-F238E27FC236}">
                      <a16:creationId xmlns:a16="http://schemas.microsoft.com/office/drawing/2014/main" id="{1DD5C068-E70C-BB81-D7B5-9E2C8CAA444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961551" y="4077072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Rechte verbindingslijn 58">
                  <a:extLst>
                    <a:ext uri="{FF2B5EF4-FFF2-40B4-BE49-F238E27FC236}">
                      <a16:creationId xmlns:a16="http://schemas.microsoft.com/office/drawing/2014/main" id="{F3D600A8-7ED0-D537-915C-288F0613D2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61540" y="4509120"/>
                  <a:ext cx="109890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ep 54">
                <a:extLst>
                  <a:ext uri="{FF2B5EF4-FFF2-40B4-BE49-F238E27FC236}">
                    <a16:creationId xmlns:a16="http://schemas.microsoft.com/office/drawing/2014/main" id="{AA7EE5CC-D418-E3B9-34DE-B182398A1138}"/>
                  </a:ext>
                </a:extLst>
              </p:cNvPr>
              <p:cNvGrpSpPr/>
              <p:nvPr/>
            </p:nvGrpSpPr>
            <p:grpSpPr>
              <a:xfrm flipV="1">
                <a:off x="5057745" y="2735744"/>
                <a:ext cx="720001" cy="442549"/>
                <a:chOff x="5274035" y="4077072"/>
                <a:chExt cx="262987" cy="432048"/>
              </a:xfrm>
            </p:grpSpPr>
            <p:cxnSp>
              <p:nvCxnSpPr>
                <p:cNvPr id="56" name="Rechte verbindingslijn 55">
                  <a:extLst>
                    <a:ext uri="{FF2B5EF4-FFF2-40B4-BE49-F238E27FC236}">
                      <a16:creationId xmlns:a16="http://schemas.microsoft.com/office/drawing/2014/main" id="{6471012B-3E1A-8801-518F-0FBACC6EC2F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76178" y="4077072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echte verbindingslijn 56">
                  <a:extLst>
                    <a:ext uri="{FF2B5EF4-FFF2-40B4-BE49-F238E27FC236}">
                      <a16:creationId xmlns:a16="http://schemas.microsoft.com/office/drawing/2014/main" id="{A5D0FA07-7674-7545-300D-C000D30AE2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274035" y="4509120"/>
                  <a:ext cx="262987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62" name="Tekstvak 61">
            <a:extLst>
              <a:ext uri="{FF2B5EF4-FFF2-40B4-BE49-F238E27FC236}">
                <a16:creationId xmlns:a16="http://schemas.microsoft.com/office/drawing/2014/main" id="{5D721E99-5D83-A047-C952-454B95FBB8F7}"/>
              </a:ext>
            </a:extLst>
          </p:cNvPr>
          <p:cNvSpPr txBox="1"/>
          <p:nvPr/>
        </p:nvSpPr>
        <p:spPr>
          <a:xfrm>
            <a:off x="4582887" y="5438648"/>
            <a:ext cx="3780000" cy="707886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Het </a:t>
            </a:r>
            <a:r>
              <a:rPr lang="nl-NL" sz="2000" dirty="0" err="1">
                <a:latin typeface="Arial" panose="020B0604020202020204" pitchFamily="34" charset="0"/>
                <a:cs typeface="Arial" panose="020B0604020202020204" pitchFamily="34" charset="0"/>
              </a:rPr>
              <a:t>vacuum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voorkomt transport</a:t>
            </a:r>
          </a:p>
          <a:p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 door geleiding en stroming.</a:t>
            </a:r>
          </a:p>
        </p:txBody>
      </p:sp>
    </p:spTree>
    <p:extLst>
      <p:ext uri="{BB962C8B-B14F-4D97-AF65-F5344CB8AC3E}">
        <p14:creationId xmlns:p14="http://schemas.microsoft.com/office/powerpoint/2010/main" val="14951764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9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9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9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250"/>
                                        <p:tgtEl>
                                          <p:spTgt spid="91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250"/>
                                        <p:tgtEl>
                                          <p:spTgt spid="9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8" grpId="0" autoUpdateAnimBg="0"/>
      <p:bldP spid="21" grpId="0" animBg="1"/>
      <p:bldP spid="6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214" name="Picture 30" descr="Spouwmuur geisolee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3168352" cy="422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1692275" y="6165850"/>
            <a:ext cx="15113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9319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0" y="-3004"/>
            <a:ext cx="9144000" cy="523220"/>
          </a:xfrm>
        </p:spPr>
        <p:txBody>
          <a:bodyPr>
            <a:spAutoFit/>
          </a:bodyPr>
          <a:lstStyle/>
          <a:p>
            <a:pPr algn="l">
              <a:buClr>
                <a:srgbClr val="FF3300"/>
              </a:buClr>
            </a:pP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Spouwmuurisolatie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bij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woning</a:t>
            </a:r>
            <a:endParaRPr lang="nl-NL" altLang="nl-NL" sz="2800" dirty="0">
              <a:solidFill>
                <a:srgbClr val="FF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E0A233A0-649E-A05E-B481-0B88D9BF3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75" y="6491750"/>
            <a:ext cx="936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BCF0A6A9-67F7-C868-A9CB-85C9BFD1D69F}"/>
              </a:ext>
            </a:extLst>
          </p:cNvPr>
          <p:cNvGrpSpPr/>
          <p:nvPr/>
        </p:nvGrpSpPr>
        <p:grpSpPr>
          <a:xfrm>
            <a:off x="2846186" y="4807094"/>
            <a:ext cx="2460757" cy="545503"/>
            <a:chOff x="2846186" y="4807094"/>
            <a:chExt cx="2460757" cy="545503"/>
          </a:xfrm>
        </p:grpSpPr>
        <p:sp>
          <p:nvSpPr>
            <p:cNvPr id="8" name="Tekstvak 7">
              <a:extLst>
                <a:ext uri="{FF2B5EF4-FFF2-40B4-BE49-F238E27FC236}">
                  <a16:creationId xmlns:a16="http://schemas.microsoft.com/office/drawing/2014/main" id="{7439F98B-8D3A-08BD-D90A-C21F480767EA}"/>
                </a:ext>
              </a:extLst>
            </p:cNvPr>
            <p:cNvSpPr txBox="1"/>
            <p:nvPr/>
          </p:nvSpPr>
          <p:spPr>
            <a:xfrm>
              <a:off x="3384848" y="4890932"/>
              <a:ext cx="192209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Buitenmuur.</a:t>
              </a:r>
              <a:endPara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19EC8F75-7AD5-E185-CE33-EB6061CB001C}"/>
                </a:ext>
              </a:extLst>
            </p:cNvPr>
            <p:cNvGrpSpPr/>
            <p:nvPr/>
          </p:nvGrpSpPr>
          <p:grpSpPr>
            <a:xfrm>
              <a:off x="2846186" y="4807094"/>
              <a:ext cx="576000" cy="324000"/>
              <a:chOff x="5292080" y="4077072"/>
              <a:chExt cx="1296144" cy="432048"/>
            </a:xfrm>
          </p:grpSpPr>
          <p:cxnSp>
            <p:nvCxnSpPr>
              <p:cNvPr id="13" name="Rechte verbindingslijn 12">
                <a:extLst>
                  <a:ext uri="{FF2B5EF4-FFF2-40B4-BE49-F238E27FC236}">
                    <a16:creationId xmlns:a16="http://schemas.microsoft.com/office/drawing/2014/main" id="{4E7C13F8-9509-B6E3-E1D4-3B3CAFE1C72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92080" y="4077072"/>
                <a:ext cx="0" cy="432048"/>
              </a:xfrm>
              <a:prstGeom prst="line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Rechte verbindingslijn 14">
                <a:extLst>
                  <a:ext uri="{FF2B5EF4-FFF2-40B4-BE49-F238E27FC236}">
                    <a16:creationId xmlns:a16="http://schemas.microsoft.com/office/drawing/2014/main" id="{E332828C-975E-CB4D-A90B-D55887AA13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92080" y="4509120"/>
                <a:ext cx="129614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Groep 3">
            <a:extLst>
              <a:ext uri="{FF2B5EF4-FFF2-40B4-BE49-F238E27FC236}">
                <a16:creationId xmlns:a16="http://schemas.microsoft.com/office/drawing/2014/main" id="{FA5BEDA4-5C8B-C5AF-00C1-19303533774E}"/>
              </a:ext>
            </a:extLst>
          </p:cNvPr>
          <p:cNvGrpSpPr/>
          <p:nvPr/>
        </p:nvGrpSpPr>
        <p:grpSpPr>
          <a:xfrm>
            <a:off x="1766186" y="4807094"/>
            <a:ext cx="6550230" cy="1008427"/>
            <a:chOff x="1766186" y="4807094"/>
            <a:chExt cx="6550230" cy="1008427"/>
          </a:xfrm>
        </p:grpSpPr>
        <p:sp>
          <p:nvSpPr>
            <p:cNvPr id="9" name="Tekstvak 8">
              <a:extLst>
                <a:ext uri="{FF2B5EF4-FFF2-40B4-BE49-F238E27FC236}">
                  <a16:creationId xmlns:a16="http://schemas.microsoft.com/office/drawing/2014/main" id="{04CF0C5D-2121-99CD-0D61-1CADB390DFDF}"/>
                </a:ext>
              </a:extLst>
            </p:cNvPr>
            <p:cNvSpPr txBox="1"/>
            <p:nvPr/>
          </p:nvSpPr>
          <p:spPr>
            <a:xfrm>
              <a:off x="3384848" y="5353856"/>
              <a:ext cx="493156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4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Luchtspouw: </a:t>
              </a:r>
              <a:r>
                <a:rPr lang="en-US" altLang="nl-NL" sz="240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afvoer</a:t>
              </a:r>
              <a:r>
                <a:rPr lang="en-US" altLang="nl-NL" sz="24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nl-NL" sz="240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vochtige</a:t>
              </a:r>
              <a:r>
                <a:rPr lang="en-US" altLang="nl-NL" sz="24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nl-NL" sz="240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lucht</a:t>
              </a:r>
              <a:r>
                <a:rPr lang="en-US" altLang="nl-NL" sz="24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7" name="Groep 16">
              <a:extLst>
                <a:ext uri="{FF2B5EF4-FFF2-40B4-BE49-F238E27FC236}">
                  <a16:creationId xmlns:a16="http://schemas.microsoft.com/office/drawing/2014/main" id="{CAE9B046-54F4-DBDE-526B-B452BF67A9DB}"/>
                </a:ext>
              </a:extLst>
            </p:cNvPr>
            <p:cNvGrpSpPr/>
            <p:nvPr/>
          </p:nvGrpSpPr>
          <p:grpSpPr>
            <a:xfrm>
              <a:off x="1766186" y="4807094"/>
              <a:ext cx="1656000" cy="792000"/>
              <a:chOff x="5292080" y="4077072"/>
              <a:chExt cx="1296144" cy="432048"/>
            </a:xfrm>
          </p:grpSpPr>
          <p:cxnSp>
            <p:nvCxnSpPr>
              <p:cNvPr id="18" name="Rechte verbindingslijn 17">
                <a:extLst>
                  <a:ext uri="{FF2B5EF4-FFF2-40B4-BE49-F238E27FC236}">
                    <a16:creationId xmlns:a16="http://schemas.microsoft.com/office/drawing/2014/main" id="{703B2DD1-11BA-03C4-ADE6-C841E4093F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92080" y="4077072"/>
                <a:ext cx="0" cy="432048"/>
              </a:xfrm>
              <a:prstGeom prst="line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Rechte verbindingslijn 18">
                <a:extLst>
                  <a:ext uri="{FF2B5EF4-FFF2-40B4-BE49-F238E27FC236}">
                    <a16:creationId xmlns:a16="http://schemas.microsoft.com/office/drawing/2014/main" id="{57E1B40E-714F-16F7-5E8F-544D06CF2B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92080" y="4509120"/>
                <a:ext cx="129614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Groep 4">
            <a:extLst>
              <a:ext uri="{FF2B5EF4-FFF2-40B4-BE49-F238E27FC236}">
                <a16:creationId xmlns:a16="http://schemas.microsoft.com/office/drawing/2014/main" id="{088B79BD-2814-713B-C136-1FBA1319135A}"/>
              </a:ext>
            </a:extLst>
          </p:cNvPr>
          <p:cNvGrpSpPr/>
          <p:nvPr/>
        </p:nvGrpSpPr>
        <p:grpSpPr>
          <a:xfrm>
            <a:off x="1262184" y="4807094"/>
            <a:ext cx="7857904" cy="1471351"/>
            <a:chOff x="1262184" y="4807094"/>
            <a:chExt cx="7857904" cy="1471351"/>
          </a:xfrm>
        </p:grpSpPr>
        <p:sp>
          <p:nvSpPr>
            <p:cNvPr id="10" name="Tekstvak 9">
              <a:extLst>
                <a:ext uri="{FF2B5EF4-FFF2-40B4-BE49-F238E27FC236}">
                  <a16:creationId xmlns:a16="http://schemas.microsoft.com/office/drawing/2014/main" id="{65A23A36-DAB3-0390-D2CE-3E19E980CD31}"/>
                </a:ext>
              </a:extLst>
            </p:cNvPr>
            <p:cNvSpPr txBox="1"/>
            <p:nvPr/>
          </p:nvSpPr>
          <p:spPr>
            <a:xfrm>
              <a:off x="3384848" y="5816780"/>
              <a:ext cx="573524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Steenwol: de </a:t>
              </a:r>
              <a:r>
                <a:rPr lang="en-US" altLang="nl-NL" sz="240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lucht</a:t>
              </a:r>
              <a:r>
                <a:rPr lang="en-US" altLang="nl-NL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nl-NL" sz="240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erin</a:t>
              </a:r>
              <a:r>
                <a:rPr lang="en-US" altLang="nl-NL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nl-NL" sz="240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isoleert</a:t>
              </a:r>
              <a:r>
                <a:rPr lang="en-US" altLang="nl-NL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1" name="Groep 30">
              <a:extLst>
                <a:ext uri="{FF2B5EF4-FFF2-40B4-BE49-F238E27FC236}">
                  <a16:creationId xmlns:a16="http://schemas.microsoft.com/office/drawing/2014/main" id="{F163E5D0-B53E-F409-B551-B8B0EDAF271D}"/>
                </a:ext>
              </a:extLst>
            </p:cNvPr>
            <p:cNvGrpSpPr/>
            <p:nvPr/>
          </p:nvGrpSpPr>
          <p:grpSpPr>
            <a:xfrm>
              <a:off x="1262184" y="4807094"/>
              <a:ext cx="2160000" cy="1260000"/>
              <a:chOff x="1262184" y="4847733"/>
              <a:chExt cx="2160000" cy="1008000"/>
            </a:xfrm>
          </p:grpSpPr>
          <p:cxnSp>
            <p:nvCxnSpPr>
              <p:cNvPr id="21" name="Rechte verbindingslijn 20">
                <a:extLst>
                  <a:ext uri="{FF2B5EF4-FFF2-40B4-BE49-F238E27FC236}">
                    <a16:creationId xmlns:a16="http://schemas.microsoft.com/office/drawing/2014/main" id="{0964628B-C0EA-264B-6B1B-46A3823E07D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62187" y="4847733"/>
                <a:ext cx="0" cy="1008000"/>
              </a:xfrm>
              <a:prstGeom prst="line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chte verbindingslijn 21">
                <a:extLst>
                  <a:ext uri="{FF2B5EF4-FFF2-40B4-BE49-F238E27FC236}">
                    <a16:creationId xmlns:a16="http://schemas.microsoft.com/office/drawing/2014/main" id="{836B2265-1A91-7B85-33BF-4EC60BDF0A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2184" y="5855733"/>
                <a:ext cx="21600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Groep 5">
            <a:extLst>
              <a:ext uri="{FF2B5EF4-FFF2-40B4-BE49-F238E27FC236}">
                <a16:creationId xmlns:a16="http://schemas.microsoft.com/office/drawing/2014/main" id="{26ACA21A-5FCD-5931-D54D-1E861B198CD6}"/>
              </a:ext>
            </a:extLst>
          </p:cNvPr>
          <p:cNvGrpSpPr/>
          <p:nvPr/>
        </p:nvGrpSpPr>
        <p:grpSpPr>
          <a:xfrm>
            <a:off x="578186" y="4807093"/>
            <a:ext cx="4728757" cy="1934275"/>
            <a:chOff x="578186" y="4807093"/>
            <a:chExt cx="4728757" cy="1934275"/>
          </a:xfrm>
        </p:grpSpPr>
        <p:sp>
          <p:nvSpPr>
            <p:cNvPr id="7" name="Tekstvak 6">
              <a:extLst>
                <a:ext uri="{FF2B5EF4-FFF2-40B4-BE49-F238E27FC236}">
                  <a16:creationId xmlns:a16="http://schemas.microsoft.com/office/drawing/2014/main" id="{B312101C-22AC-B058-DED8-64717EC2BCC9}"/>
                </a:ext>
              </a:extLst>
            </p:cNvPr>
            <p:cNvSpPr txBox="1"/>
            <p:nvPr/>
          </p:nvSpPr>
          <p:spPr>
            <a:xfrm>
              <a:off x="3384848" y="6279703"/>
              <a:ext cx="192209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nl-NL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Binnenmuur.</a:t>
              </a:r>
              <a:endPara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8F79DE15-4AEC-3CFD-6D67-A10E7F5EDE6B}"/>
                </a:ext>
              </a:extLst>
            </p:cNvPr>
            <p:cNvGrpSpPr/>
            <p:nvPr/>
          </p:nvGrpSpPr>
          <p:grpSpPr>
            <a:xfrm>
              <a:off x="578186" y="4807093"/>
              <a:ext cx="2844000" cy="1728000"/>
              <a:chOff x="5292080" y="4086870"/>
              <a:chExt cx="1296144" cy="422250"/>
            </a:xfrm>
          </p:grpSpPr>
          <p:cxnSp>
            <p:nvCxnSpPr>
              <p:cNvPr id="24" name="Rechte verbindingslijn 23">
                <a:extLst>
                  <a:ext uri="{FF2B5EF4-FFF2-40B4-BE49-F238E27FC236}">
                    <a16:creationId xmlns:a16="http://schemas.microsoft.com/office/drawing/2014/main" id="{228B16B1-0FA1-AF9A-F32B-539D0E00BEB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92080" y="4086870"/>
                <a:ext cx="0" cy="421247"/>
              </a:xfrm>
              <a:prstGeom prst="line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Rechte verbindingslijn 24">
                <a:extLst>
                  <a:ext uri="{FF2B5EF4-FFF2-40B4-BE49-F238E27FC236}">
                    <a16:creationId xmlns:a16="http://schemas.microsoft.com/office/drawing/2014/main" id="{8EF0EDDD-71C5-3C19-7D6D-5D8E7776AF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92080" y="4509120"/>
                <a:ext cx="1296144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2504926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9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50"/>
                                        <p:tgtEl>
                                          <p:spTgt spid="93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0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ep 7">
            <a:extLst>
              <a:ext uri="{FF2B5EF4-FFF2-40B4-BE49-F238E27FC236}">
                <a16:creationId xmlns:a16="http://schemas.microsoft.com/office/drawing/2014/main" id="{EA71E6A1-F438-0D38-3380-D3EC695788F5}"/>
              </a:ext>
            </a:extLst>
          </p:cNvPr>
          <p:cNvGrpSpPr/>
          <p:nvPr/>
        </p:nvGrpSpPr>
        <p:grpSpPr>
          <a:xfrm>
            <a:off x="4672936" y="4708271"/>
            <a:ext cx="3859504" cy="2082090"/>
            <a:chOff x="5537032" y="4708271"/>
            <a:chExt cx="3859504" cy="2082090"/>
          </a:xfrm>
        </p:grpSpPr>
        <p:pic>
          <p:nvPicPr>
            <p:cNvPr id="4" name="Afbeelding 3">
              <a:extLst>
                <a:ext uri="{FF2B5EF4-FFF2-40B4-BE49-F238E27FC236}">
                  <a16:creationId xmlns:a16="http://schemas.microsoft.com/office/drawing/2014/main" id="{A2230495-5C77-6A42-4A94-95316011E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9604" y="4708271"/>
              <a:ext cx="2668820" cy="1620000"/>
            </a:xfrm>
            <a:prstGeom prst="rect">
              <a:avLst/>
            </a:prstGeom>
          </p:spPr>
        </p:pic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6CBAF0F6-09CE-5626-D544-703298DAC6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37032" y="6390251"/>
              <a:ext cx="385950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algn="l">
                <a:buClr>
                  <a:srgbClr val="FF3300"/>
                </a:buClr>
              </a:pPr>
              <a:r>
                <a:rPr lang="en-US" altLang="nl-NL" sz="2000" kern="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Triplel</a:t>
              </a:r>
              <a:r>
                <a:rPr lang="en-US" altLang="nl-NL" sz="2000" kern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nl-NL" sz="2000" kern="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glas</a:t>
              </a:r>
              <a:r>
                <a:rPr lang="en-US" altLang="nl-NL" sz="2000" kern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(HR+++, U= 0,7)</a:t>
              </a:r>
              <a:endParaRPr lang="nl-NL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ep 32">
            <a:extLst>
              <a:ext uri="{FF2B5EF4-FFF2-40B4-BE49-F238E27FC236}">
                <a16:creationId xmlns:a16="http://schemas.microsoft.com/office/drawing/2014/main" id="{35E47BAD-0581-DBE6-426A-B3AD92C804DE}"/>
              </a:ext>
            </a:extLst>
          </p:cNvPr>
          <p:cNvGrpSpPr/>
          <p:nvPr/>
        </p:nvGrpSpPr>
        <p:grpSpPr>
          <a:xfrm>
            <a:off x="5754763" y="2669484"/>
            <a:ext cx="4435106" cy="1958390"/>
            <a:chOff x="5940152" y="2591960"/>
            <a:chExt cx="4435106" cy="1958390"/>
          </a:xfrm>
        </p:grpSpPr>
        <p:pic>
          <p:nvPicPr>
            <p:cNvPr id="11" name="Afbeelding 10">
              <a:extLst>
                <a:ext uri="{FF2B5EF4-FFF2-40B4-BE49-F238E27FC236}">
                  <a16:creationId xmlns:a16="http://schemas.microsoft.com/office/drawing/2014/main" id="{272E1751-3D37-B7A1-45C4-E4D67CE166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0623" y="2591960"/>
              <a:ext cx="1161877" cy="1620000"/>
            </a:xfrm>
            <a:prstGeom prst="rect">
              <a:avLst/>
            </a:prstGeom>
          </p:spPr>
        </p:pic>
        <p:sp>
          <p:nvSpPr>
            <p:cNvPr id="32" name="Rectangle 4">
              <a:extLst>
                <a:ext uri="{FF2B5EF4-FFF2-40B4-BE49-F238E27FC236}">
                  <a16:creationId xmlns:a16="http://schemas.microsoft.com/office/drawing/2014/main" id="{B6A04814-A545-4C62-E64F-954DC8FFE8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0152" y="4150240"/>
              <a:ext cx="44351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algn="l">
                <a:buClr>
                  <a:srgbClr val="FF3300"/>
                </a:buClr>
              </a:pPr>
              <a:r>
                <a:rPr lang="en-US" altLang="nl-NL" sz="2000" kern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Dubbel </a:t>
              </a:r>
              <a:r>
                <a:rPr lang="en-US" altLang="nl-NL" sz="2000" kern="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glas</a:t>
              </a:r>
              <a:r>
                <a:rPr lang="en-US" altLang="nl-NL" sz="2000" kern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(HR++, U = 1,0)</a:t>
              </a:r>
              <a:endParaRPr lang="nl-NL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1692275" y="6165850"/>
            <a:ext cx="15113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sz="2400">
              <a:solidFill>
                <a:srgbClr val="000000"/>
              </a:solidFill>
            </a:endParaRPr>
          </a:p>
        </p:txBody>
      </p:sp>
      <p:sp>
        <p:nvSpPr>
          <p:cNvPr id="962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25460"/>
            <a:ext cx="9144000" cy="523220"/>
          </a:xfrm>
        </p:spPr>
        <p:txBody>
          <a:bodyPr>
            <a:spAutoFit/>
          </a:bodyPr>
          <a:lstStyle/>
          <a:p>
            <a:pPr algn="l">
              <a:buClr>
                <a:srgbClr val="FF3300"/>
              </a:buClr>
            </a:pP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Isolatiematerialen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warmtegeleiding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(U-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waarde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nl-NL" altLang="nl-NL" sz="2800" dirty="0">
              <a:solidFill>
                <a:srgbClr val="FF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9C57C792-B593-1A07-F705-C591EDA64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75" y="6491750"/>
            <a:ext cx="936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ep 13">
            <a:extLst>
              <a:ext uri="{FF2B5EF4-FFF2-40B4-BE49-F238E27FC236}">
                <a16:creationId xmlns:a16="http://schemas.microsoft.com/office/drawing/2014/main" id="{14C36E6C-168D-7BD3-DBB3-7E16BA089F8D}"/>
              </a:ext>
            </a:extLst>
          </p:cNvPr>
          <p:cNvGrpSpPr>
            <a:grpSpLocks noChangeAspect="1"/>
          </p:cNvGrpSpPr>
          <p:nvPr/>
        </p:nvGrpSpPr>
        <p:grpSpPr>
          <a:xfrm>
            <a:off x="-4775" y="2693847"/>
            <a:ext cx="3657573" cy="1972673"/>
            <a:chOff x="-146697" y="548680"/>
            <a:chExt cx="4027469" cy="2172151"/>
          </a:xfrm>
        </p:grpSpPr>
        <p:pic>
          <p:nvPicPr>
            <p:cNvPr id="96266" name="Picture 10" descr="Productroll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48680"/>
              <a:ext cx="2377435" cy="1783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4">
              <a:extLst>
                <a:ext uri="{FF2B5EF4-FFF2-40B4-BE49-F238E27FC236}">
                  <a16:creationId xmlns:a16="http://schemas.microsoft.com/office/drawing/2014/main" id="{A3D77456-699A-E668-9D64-37BF2CB9CB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146697" y="2280262"/>
              <a:ext cx="4027469" cy="4405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algn="l">
                <a:buClr>
                  <a:srgbClr val="FF3300"/>
                </a:buClr>
              </a:pPr>
              <a:r>
                <a:rPr lang="en-US" altLang="nl-NL" sz="2000" kern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 cm </a:t>
              </a:r>
              <a:r>
                <a:rPr lang="en-US" altLang="nl-NL" sz="2000" kern="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steenwol</a:t>
              </a:r>
              <a:r>
                <a:rPr lang="en-US" altLang="nl-NL" sz="2000" kern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(U = 0,4)</a:t>
              </a:r>
              <a:endParaRPr lang="nl-NL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ep 15">
            <a:extLst>
              <a:ext uri="{FF2B5EF4-FFF2-40B4-BE49-F238E27FC236}">
                <a16:creationId xmlns:a16="http://schemas.microsoft.com/office/drawing/2014/main" id="{E3D8470E-47F4-A31D-4432-51D90E37AA11}"/>
              </a:ext>
            </a:extLst>
          </p:cNvPr>
          <p:cNvGrpSpPr>
            <a:grpSpLocks noChangeAspect="1"/>
          </p:cNvGrpSpPr>
          <p:nvPr/>
        </p:nvGrpSpPr>
        <p:grpSpPr>
          <a:xfrm>
            <a:off x="82338" y="4720371"/>
            <a:ext cx="5803383" cy="1931411"/>
            <a:chOff x="-21288" y="2819618"/>
            <a:chExt cx="6210933" cy="2067033"/>
          </a:xfrm>
        </p:grpSpPr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E9B23622-C2EC-31E3-D696-F2C2AFCB52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796"/>
            <a:stretch/>
          </p:blipFill>
          <p:spPr>
            <a:xfrm>
              <a:off x="6825" y="2819618"/>
              <a:ext cx="1956011" cy="1733753"/>
            </a:xfrm>
            <a:prstGeom prst="rect">
              <a:avLst/>
            </a:prstGeom>
          </p:spPr>
        </p:pic>
        <p:sp>
          <p:nvSpPr>
            <p:cNvPr id="12" name="Rectangle 4">
              <a:extLst>
                <a:ext uri="{FF2B5EF4-FFF2-40B4-BE49-F238E27FC236}">
                  <a16:creationId xmlns:a16="http://schemas.microsoft.com/office/drawing/2014/main" id="{16BB1250-C5E6-447B-46EB-3E23C24EA5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1288" y="4458446"/>
              <a:ext cx="6210933" cy="428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algn="l">
                <a:buClr>
                  <a:srgbClr val="FF3300"/>
                </a:buClr>
              </a:pPr>
              <a:r>
                <a:rPr lang="en-US" altLang="nl-NL" sz="2000" kern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 cm PIR (+</a:t>
              </a:r>
              <a:r>
                <a:rPr lang="en-US" altLang="nl-NL" sz="2000" kern="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aluminium</a:t>
              </a:r>
              <a:r>
                <a:rPr lang="en-US" altLang="nl-NL" sz="2000" kern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folie, U = 0,22)</a:t>
              </a:r>
              <a:endParaRPr lang="nl-NL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ep 14">
            <a:extLst>
              <a:ext uri="{FF2B5EF4-FFF2-40B4-BE49-F238E27FC236}">
                <a16:creationId xmlns:a16="http://schemas.microsoft.com/office/drawing/2014/main" id="{47D11DEA-AAC6-2C85-B84C-415E5BBF25BE}"/>
              </a:ext>
            </a:extLst>
          </p:cNvPr>
          <p:cNvGrpSpPr/>
          <p:nvPr/>
        </p:nvGrpSpPr>
        <p:grpSpPr>
          <a:xfrm>
            <a:off x="-12242" y="494253"/>
            <a:ext cx="4727549" cy="1862580"/>
            <a:chOff x="-120467" y="5269230"/>
            <a:chExt cx="4727549" cy="1917298"/>
          </a:xfrm>
        </p:grpSpPr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78AFC9D6-5B55-C40A-A67C-313B3B5AD9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21" r="24057" b="22925"/>
            <a:stretch/>
          </p:blipFill>
          <p:spPr>
            <a:xfrm>
              <a:off x="-18131" y="5269230"/>
              <a:ext cx="1987721" cy="1667594"/>
            </a:xfrm>
            <a:prstGeom prst="rect">
              <a:avLst/>
            </a:prstGeom>
          </p:spPr>
        </p:pic>
        <p:sp>
          <p:nvSpPr>
            <p:cNvPr id="13" name="Rectangle 4">
              <a:extLst>
                <a:ext uri="{FF2B5EF4-FFF2-40B4-BE49-F238E27FC236}">
                  <a16:creationId xmlns:a16="http://schemas.microsoft.com/office/drawing/2014/main" id="{A9E0278B-4CE1-25AA-6B95-B97D0B986B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120467" y="6774664"/>
              <a:ext cx="4727549" cy="411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algn="l">
                <a:buClr>
                  <a:srgbClr val="FF3300"/>
                </a:buClr>
              </a:pPr>
              <a:r>
                <a:rPr lang="en-US" altLang="nl-NL" sz="2000" kern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 cm </a:t>
              </a:r>
              <a:r>
                <a:rPr lang="en-US" altLang="nl-NL" sz="2000" kern="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polystyreenschuim</a:t>
              </a:r>
              <a:r>
                <a:rPr lang="en-US" altLang="nl-NL" sz="2000" kern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(U = 0,4)</a:t>
              </a:r>
              <a:endParaRPr lang="nl-NL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Groep 29">
            <a:extLst>
              <a:ext uri="{FF2B5EF4-FFF2-40B4-BE49-F238E27FC236}">
                <a16:creationId xmlns:a16="http://schemas.microsoft.com/office/drawing/2014/main" id="{04CA6EFA-326C-FF63-D2A4-E511608AABF0}"/>
              </a:ext>
            </a:extLst>
          </p:cNvPr>
          <p:cNvGrpSpPr/>
          <p:nvPr/>
        </p:nvGrpSpPr>
        <p:grpSpPr>
          <a:xfrm>
            <a:off x="3650265" y="3327808"/>
            <a:ext cx="3158177" cy="400110"/>
            <a:chOff x="3924640" y="2270088"/>
            <a:chExt cx="3158177" cy="400110"/>
          </a:xfrm>
        </p:grpSpPr>
        <p:cxnSp>
          <p:nvCxnSpPr>
            <p:cNvPr id="18" name="Rechte verbindingslijn met pijl 17">
              <a:extLst>
                <a:ext uri="{FF2B5EF4-FFF2-40B4-BE49-F238E27FC236}">
                  <a16:creationId xmlns:a16="http://schemas.microsoft.com/office/drawing/2014/main" id="{90757ACC-F54E-751E-254F-BC5A03C2DB3E}"/>
                </a:ext>
              </a:extLst>
            </p:cNvPr>
            <p:cNvCxnSpPr>
              <a:cxnSpLocks/>
            </p:cNvCxnSpPr>
            <p:nvPr/>
          </p:nvCxnSpPr>
          <p:spPr>
            <a:xfrm rot="21540000">
              <a:off x="6375264" y="2496239"/>
              <a:ext cx="70755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4">
              <a:extLst>
                <a:ext uri="{FF2B5EF4-FFF2-40B4-BE49-F238E27FC236}">
                  <a16:creationId xmlns:a16="http://schemas.microsoft.com/office/drawing/2014/main" id="{12E676A4-00F1-AD1E-7AF5-9C92AFA8C8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4640" y="2270088"/>
              <a:ext cx="260385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algn="l">
                <a:buClr>
                  <a:srgbClr val="FF3300"/>
                </a:buClr>
              </a:pPr>
              <a:r>
                <a:rPr lang="en-US" altLang="nl-NL" sz="2000" kern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Droge </a:t>
              </a:r>
              <a:r>
                <a:rPr lang="en-US" altLang="nl-NL" sz="2000" kern="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lucht</a:t>
              </a:r>
              <a:r>
                <a:rPr lang="en-US" altLang="nl-NL" sz="2000" kern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of Argon</a:t>
              </a:r>
              <a:endParaRPr lang="nl-NL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ep 30">
            <a:extLst>
              <a:ext uri="{FF2B5EF4-FFF2-40B4-BE49-F238E27FC236}">
                <a16:creationId xmlns:a16="http://schemas.microsoft.com/office/drawing/2014/main" id="{932BD595-4734-88DC-4D52-FD32BCCAC78A}"/>
              </a:ext>
            </a:extLst>
          </p:cNvPr>
          <p:cNvGrpSpPr/>
          <p:nvPr/>
        </p:nvGrpSpPr>
        <p:grpSpPr>
          <a:xfrm>
            <a:off x="3905246" y="2811932"/>
            <a:ext cx="3237270" cy="400110"/>
            <a:chOff x="4814253" y="813437"/>
            <a:chExt cx="3237270" cy="400110"/>
          </a:xfrm>
        </p:grpSpPr>
        <p:cxnSp>
          <p:nvCxnSpPr>
            <p:cNvPr id="21" name="Rechte verbindingslijn met pijl 20">
              <a:extLst>
                <a:ext uri="{FF2B5EF4-FFF2-40B4-BE49-F238E27FC236}">
                  <a16:creationId xmlns:a16="http://schemas.microsoft.com/office/drawing/2014/main" id="{5CA1467C-8180-CFB7-C95F-72A873477AF8}"/>
                </a:ext>
              </a:extLst>
            </p:cNvPr>
            <p:cNvCxnSpPr>
              <a:cxnSpLocks/>
            </p:cNvCxnSpPr>
            <p:nvPr/>
          </p:nvCxnSpPr>
          <p:spPr>
            <a:xfrm>
              <a:off x="7295523" y="1046150"/>
              <a:ext cx="7560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4">
              <a:extLst>
                <a:ext uri="{FF2B5EF4-FFF2-40B4-BE49-F238E27FC236}">
                  <a16:creationId xmlns:a16="http://schemas.microsoft.com/office/drawing/2014/main" id="{7914994E-D7A5-159C-0174-04570EC64E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14253" y="813437"/>
              <a:ext cx="277256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algn="l">
                <a:buClr>
                  <a:srgbClr val="FF3300"/>
                </a:buClr>
              </a:pPr>
              <a:r>
                <a:rPr lang="en-US" altLang="nl-NL" sz="2000" kern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IR </a:t>
              </a:r>
              <a:r>
                <a:rPr lang="en-US" altLang="nl-NL" sz="2000" kern="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reflecterende</a:t>
              </a:r>
              <a:r>
                <a:rPr lang="en-US" altLang="nl-NL" sz="2000" kern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nl-NL" sz="2000" kern="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laag</a:t>
              </a:r>
              <a:endParaRPr lang="nl-NL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ep 28">
            <a:extLst>
              <a:ext uri="{FF2B5EF4-FFF2-40B4-BE49-F238E27FC236}">
                <a16:creationId xmlns:a16="http://schemas.microsoft.com/office/drawing/2014/main" id="{0EB64F19-E4D1-2A40-CF81-72C6CEA25F27}"/>
              </a:ext>
            </a:extLst>
          </p:cNvPr>
          <p:cNvGrpSpPr/>
          <p:nvPr/>
        </p:nvGrpSpPr>
        <p:grpSpPr>
          <a:xfrm>
            <a:off x="4539926" y="3925242"/>
            <a:ext cx="2603850" cy="400110"/>
            <a:chOff x="6115239" y="4246420"/>
            <a:chExt cx="2603850" cy="400110"/>
          </a:xfrm>
        </p:grpSpPr>
        <p:sp>
          <p:nvSpPr>
            <p:cNvPr id="25" name="Rectangle 4">
              <a:extLst>
                <a:ext uri="{FF2B5EF4-FFF2-40B4-BE49-F238E27FC236}">
                  <a16:creationId xmlns:a16="http://schemas.microsoft.com/office/drawing/2014/main" id="{4C7951A5-259C-1771-08D9-F423BD7F11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15239" y="4246420"/>
              <a:ext cx="260385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algn="l">
                <a:buClr>
                  <a:srgbClr val="FF3300"/>
                </a:buClr>
              </a:pPr>
              <a:r>
                <a:rPr lang="en-US" altLang="nl-NL" sz="2000" kern="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Droogmiddel</a:t>
              </a:r>
              <a:endParaRPr lang="nl-NL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7" name="Rechte verbindingslijn met pijl 26">
              <a:extLst>
                <a:ext uri="{FF2B5EF4-FFF2-40B4-BE49-F238E27FC236}">
                  <a16:creationId xmlns:a16="http://schemas.microsoft.com/office/drawing/2014/main" id="{476BC72F-418A-F413-67ED-17009F2221F9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933017" y="4227835"/>
              <a:ext cx="0" cy="468000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ep 16">
            <a:extLst>
              <a:ext uri="{FF2B5EF4-FFF2-40B4-BE49-F238E27FC236}">
                <a16:creationId xmlns:a16="http://schemas.microsoft.com/office/drawing/2014/main" id="{0AC6A8EC-3C2F-B464-ABBC-AF127E46F5BC}"/>
              </a:ext>
            </a:extLst>
          </p:cNvPr>
          <p:cNvGrpSpPr/>
          <p:nvPr/>
        </p:nvGrpSpPr>
        <p:grpSpPr>
          <a:xfrm>
            <a:off x="5004048" y="656451"/>
            <a:ext cx="2527594" cy="1960494"/>
            <a:chOff x="3221426" y="282420"/>
            <a:chExt cx="2527594" cy="1960494"/>
          </a:xfrm>
        </p:grpSpPr>
        <p:pic>
          <p:nvPicPr>
            <p:cNvPr id="9" name="Afbeelding 8">
              <a:extLst>
                <a:ext uri="{FF2B5EF4-FFF2-40B4-BE49-F238E27FC236}">
                  <a16:creationId xmlns:a16="http://schemas.microsoft.com/office/drawing/2014/main" id="{467495C9-D1AB-1D47-3AD6-5552F96ED8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1737" y="282420"/>
              <a:ext cx="2421816" cy="1620000"/>
            </a:xfrm>
            <a:prstGeom prst="rect">
              <a:avLst/>
            </a:prstGeom>
          </p:spPr>
        </p:pic>
        <p:sp>
          <p:nvSpPr>
            <p:cNvPr id="10" name="Rectangle 4">
              <a:extLst>
                <a:ext uri="{FF2B5EF4-FFF2-40B4-BE49-F238E27FC236}">
                  <a16:creationId xmlns:a16="http://schemas.microsoft.com/office/drawing/2014/main" id="{4E4F694E-9E1E-8D8B-2C34-DB415E1B5E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21426" y="1842804"/>
              <a:ext cx="252759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algn="l">
                <a:buClr>
                  <a:srgbClr val="FF3300"/>
                </a:buClr>
              </a:pPr>
              <a:r>
                <a:rPr lang="en-US" altLang="nl-NL" sz="2000" kern="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Enkel</a:t>
              </a:r>
              <a:r>
                <a:rPr lang="en-US" altLang="nl-NL" sz="2000" kern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nl-NL" sz="2000" kern="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glas</a:t>
              </a:r>
              <a:r>
                <a:rPr lang="en-US" altLang="nl-NL" sz="2000" kern="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(U = 5,7)</a:t>
              </a:r>
              <a:endParaRPr lang="nl-NL" altLang="nl-NL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68615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0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DB2C49-DB09-F980-B198-6E7B19227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86" y="3167390"/>
            <a:ext cx="7772400" cy="523220"/>
          </a:xfrm>
        </p:spPr>
        <p:txBody>
          <a:bodyPr>
            <a:spAutoFit/>
          </a:bodyPr>
          <a:lstStyle/>
          <a:p>
            <a:r>
              <a:rPr 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Einde</a:t>
            </a:r>
          </a:p>
        </p:txBody>
      </p:sp>
      <p:sp>
        <p:nvSpPr>
          <p:cNvPr id="3" name="Text Box 146">
            <a:extLst>
              <a:ext uri="{FF2B5EF4-FFF2-40B4-BE49-F238E27FC236}">
                <a16:creationId xmlns:a16="http://schemas.microsoft.com/office/drawing/2014/main" id="{95E4A4D3-08CD-3F53-D07C-16C3C3196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  <a:buSzTx/>
              <a:buFontTx/>
              <a:buNone/>
              <a:tabLst/>
              <a:defRPr/>
            </a:pPr>
            <a:r>
              <a:rPr kumimoji="0" lang="en-US" alt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kumimoji="0" lang="nl-NL" altLang="nl-NL" sz="1800" b="0" i="0" u="none" strike="noStrike" kern="1200" cap="none" spc="0" normalizeH="0" baseline="3000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83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00"/>
    </mc:Choice>
    <mc:Fallback xmlns="">
      <p:transition spd="slow" advTm="6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tandaardontwerp">
  <a:themeElements>
    <a:clrScheme name="ppt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B9D5FB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ndaardontwerp">
  <a:themeElements>
    <a:clrScheme name="ppt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B9D5FB"/>
      </a:folHlink>
    </a:clrScheme>
    <a:fontScheme name="Standaardontwer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401</Words>
  <Application>Microsoft Office PowerPoint</Application>
  <PresentationFormat>Diavoorstelling (4:3)</PresentationFormat>
  <Paragraphs>83</Paragraphs>
  <Slides>8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8</vt:i4>
      </vt:variant>
    </vt:vector>
  </HeadingPairs>
  <TitlesOfParts>
    <vt:vector size="13" baseType="lpstr">
      <vt:lpstr>Arial</vt:lpstr>
      <vt:lpstr>Calibri</vt:lpstr>
      <vt:lpstr>Times New Roman</vt:lpstr>
      <vt:lpstr>Standaardontwerp</vt:lpstr>
      <vt:lpstr>1_Standaardontwerp</vt:lpstr>
      <vt:lpstr>Warmtetransport en isolatie, onderbouw</vt:lpstr>
      <vt:lpstr>Warmte(energie)</vt:lpstr>
      <vt:lpstr>Zo bewegen de molekulen in de verschillende fasen.</vt:lpstr>
      <vt:lpstr>De drie vormen van warmtetransport</vt:lpstr>
      <vt:lpstr>De thermosfles</vt:lpstr>
      <vt:lpstr>Spouwmuurisolatie bij een woning</vt:lpstr>
      <vt:lpstr>Isolatiematerialen en warmtegeleiding (U-waarde)</vt:lpstr>
      <vt:lpstr>Einde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Warmtetransport en isolatie: Onderbouw</dc:title>
  <dc:creator>Ton Tijmensen</dc:creator>
  <cp:lastModifiedBy>Ton Tijmensen</cp:lastModifiedBy>
  <cp:revision>27</cp:revision>
  <dcterms:created xsi:type="dcterms:W3CDTF">2018-10-05T19:12:56Z</dcterms:created>
  <dcterms:modified xsi:type="dcterms:W3CDTF">2026-10-26T16:50:30Z</dcterms:modified>
</cp:coreProperties>
</file>