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16" r:id="rId1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9EA"/>
    <a:srgbClr val="F4E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90" autoAdjust="0"/>
  </p:normalViewPr>
  <p:slideViewPr>
    <p:cSldViewPr>
      <p:cViewPr>
        <p:scale>
          <a:sx n="80" d="100"/>
          <a:sy n="80" d="100"/>
        </p:scale>
        <p:origin x="221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C78E96-F64D-4542-BD1A-B10BD48CABD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854446"/>
      </p:ext>
    </p:extLst>
  </p:cSld>
  <p:clrMapOvr>
    <a:masterClrMapping/>
  </p:clrMapOvr>
  <p:transition advTm="66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909628-C2E4-4B9B-B5E5-B038ACC14C9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124861"/>
      </p:ext>
    </p:extLst>
  </p:cSld>
  <p:clrMapOvr>
    <a:masterClrMapping/>
  </p:clrMapOvr>
  <p:transition advTm="66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344F7-B353-48C0-B652-E93C3F10194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86711"/>
      </p:ext>
    </p:extLst>
  </p:cSld>
  <p:clrMapOvr>
    <a:masterClrMapping/>
  </p:clrMapOvr>
  <p:transition advTm="66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A01EC-1C25-452A-BE27-5CC2A1F68BAC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58837"/>
      </p:ext>
    </p:extLst>
  </p:cSld>
  <p:clrMapOvr>
    <a:masterClrMapping/>
  </p:clrMapOvr>
  <p:transition advTm="66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C9D65D-971B-4A2E-9B77-4E3E83814CC8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304915"/>
      </p:ext>
    </p:extLst>
  </p:cSld>
  <p:clrMapOvr>
    <a:masterClrMapping/>
  </p:clrMapOvr>
  <p:transition advTm="66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548A60-EBE8-4A21-B9A1-336E650BEF1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08131"/>
      </p:ext>
    </p:extLst>
  </p:cSld>
  <p:clrMapOvr>
    <a:masterClrMapping/>
  </p:clrMapOvr>
  <p:transition advTm="66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D298C9-B971-4360-8FCF-E556CE525AD4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117780"/>
      </p:ext>
    </p:extLst>
  </p:cSld>
  <p:clrMapOvr>
    <a:masterClrMapping/>
  </p:clrMapOvr>
  <p:transition advTm="66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B743B-EDBD-4273-95B0-F2B1CD6AEE68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817469"/>
      </p:ext>
    </p:extLst>
  </p:cSld>
  <p:clrMapOvr>
    <a:masterClrMapping/>
  </p:clrMapOvr>
  <p:transition advTm="66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8872C-537A-4D29-AE5B-2E992835708C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183883"/>
      </p:ext>
    </p:extLst>
  </p:cSld>
  <p:clrMapOvr>
    <a:masterClrMapping/>
  </p:clrMapOvr>
  <p:transition advTm="66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E85EC-3633-4240-9E05-BA0EB290A74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8284"/>
      </p:ext>
    </p:extLst>
  </p:cSld>
  <p:clrMapOvr>
    <a:masterClrMapping/>
  </p:clrMapOvr>
  <p:transition advTm="66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D95C0-A606-496F-ADF2-F66EAC24244D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977098"/>
      </p:ext>
    </p:extLst>
  </p:cSld>
  <p:clrMapOvr>
    <a:masterClrMapping/>
  </p:clrMapOvr>
  <p:transition advTm="66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84A4B-E01F-4956-AF70-7B7A429D0825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649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752A2B-83EB-4E9C-BE54-307F11A3611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26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8878D-1436-4156-BB73-A07F888C8C72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698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A0CC7-41DD-42CC-B70F-65296BD3243B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174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FE28A-48F5-48A0-AEAF-E2BB963D1317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878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C2B9-B833-42FE-9A76-90D60D083D2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366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D73640-CD95-4BEF-BB63-CBD19CF40580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6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0666F-B812-441B-A486-321FBA037B4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703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64DFC4-2CF2-4EDD-94E2-0C1CEC2A797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7027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5CAE4-9786-473C-B2AD-DF126E4982AE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74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294B0E-653E-4270-B313-4748A8135E49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9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343F38C-E0EA-4807-92EC-BEAB13D64D8A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71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66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4F2834C-D8BC-4E1E-8965-CEE64F09FCB0}" type="slidenum">
              <a:rPr lang="nl-NL" altLang="nl-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7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image" Target="../media/image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3.jpg"/><Relationship Id="rId5" Type="http://schemas.openxmlformats.org/officeDocument/2006/relationships/slide" Target="slide5.xml"/><Relationship Id="rId10" Type="http://schemas.openxmlformats.org/officeDocument/2006/relationships/image" Target="../media/image2.png"/><Relationship Id="rId4" Type="http://schemas.openxmlformats.org/officeDocument/2006/relationships/slide" Target="slide4.xml"/><Relationship Id="rId9" Type="http://schemas.openxmlformats.org/officeDocument/2006/relationships/hyperlink" Target="https://www.agtijmensen.nl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80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Veiligheid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</a:t>
            </a:r>
            <a:r>
              <a:rPr lang="en-US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het </a:t>
            </a:r>
            <a:r>
              <a:rPr lang="en-US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prakticum</a:t>
            </a:r>
            <a:endParaRPr lang="nl-NL" altLang="nl-NL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12254" y="404171"/>
            <a:ext cx="9144000" cy="267765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>
            <a:lvl1pPr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Prakticumreglement 1/4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Prakticumreglement 2/4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Prakticumreglement 3/4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Prakticumreglement 4/4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Veilig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prakticum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1/2?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Veilig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practicum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2/2?</a:t>
            </a:r>
            <a:endParaRPr lang="en-US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Hoeveel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veiligheidsvoorzieningen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zie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je?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D4E342EE-5D7B-DAF8-7544-FA12DF37D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49" y="6524625"/>
            <a:ext cx="324036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www.agtijmensen.nl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11052024</a:t>
            </a:r>
            <a:endParaRPr lang="nl-NL" altLang="nl-NL" sz="1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73FE7FC-C60E-FD8C-F673-26338586E0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0000"/>
            <a:ext cx="817549" cy="288000"/>
          </a:xfrm>
          <a:prstGeom prst="rect">
            <a:avLst/>
          </a:prstGeom>
        </p:spPr>
      </p:pic>
      <p:grpSp>
        <p:nvGrpSpPr>
          <p:cNvPr id="13" name="Groep 12">
            <a:extLst>
              <a:ext uri="{FF2B5EF4-FFF2-40B4-BE49-F238E27FC236}">
                <a16:creationId xmlns:a16="http://schemas.microsoft.com/office/drawing/2014/main" id="{C058481E-8D8E-4586-5321-A0114A38991D}"/>
              </a:ext>
            </a:extLst>
          </p:cNvPr>
          <p:cNvGrpSpPr/>
          <p:nvPr/>
        </p:nvGrpSpPr>
        <p:grpSpPr>
          <a:xfrm>
            <a:off x="323429" y="477032"/>
            <a:ext cx="8497141" cy="5832288"/>
            <a:chOff x="323429" y="477032"/>
            <a:chExt cx="8497141" cy="5832288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420AB79A-1D91-26B3-538D-C32A7E3C7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909" y="477032"/>
              <a:ext cx="2419661" cy="3240000"/>
            </a:xfrm>
            <a:prstGeom prst="rect">
              <a:avLst/>
            </a:prstGeom>
          </p:spPr>
        </p:pic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FCB9F0BD-A3DE-C665-0C58-3ED3144A0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429" y="3069320"/>
              <a:ext cx="5758135" cy="32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3840425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66" grpId="0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-609" y="70728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Ga nooit zonder toestemming het lokaal binnen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609" y="0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Prakticumreglement</a:t>
            </a:r>
            <a:r>
              <a:rPr kumimoji="0" lang="nl-NL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1/4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6AEB0B11-3F53-F486-F23C-4D9C835D0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" y="476753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Tassen bij de practicumopstelling zijn verboden.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58FAF5B1-1DD0-4BC8-C558-B525549C2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" y="1353015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Practicum mag alleen uitgevoerd worden wanneer er twee of</a:t>
            </a:r>
          </a:p>
          <a:p>
            <a:pPr marL="3556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meer leerlingen </a:t>
            </a:r>
            <a:r>
              <a:rPr lang="nl-NL" altLang="nl-NL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docent of TOA in lokaal aanwezig zijn.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95082A3-72CC-73BF-981D-B284E98D6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" y="2368077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Bij scheikunde </a:t>
            </a:r>
            <a:r>
              <a:rPr lang="nl-NL" altLang="nl-NL" dirty="0" err="1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praktica</a:t>
            </a: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het dragen van een veiligheidsbril</a:t>
            </a:r>
          </a:p>
          <a:p>
            <a:pPr marL="0" indent="3556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altijd verplicht. Ook bij de proefjes, waarvan je denkt dat zij</a:t>
            </a:r>
          </a:p>
          <a:p>
            <a:pPr marL="0" indent="3556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geen gevaar kunnen opleveren. 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83A90D79-A523-B20A-0D52-B2B34EFCE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9" y="375247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Tijdens het scheikunde </a:t>
            </a:r>
            <a:r>
              <a:rPr lang="nl-NL" altLang="nl-NL" dirty="0" err="1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prakticum</a:t>
            </a: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het dragen van een</a:t>
            </a:r>
          </a:p>
          <a:p>
            <a:pPr marL="3556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laboratoriumjas verplicht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FFF7992F-64CC-296B-1B9E-B70266D0A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945863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/>
      <p:bldP spid="98308" grpId="0"/>
      <p:bldP spid="2" grpId="0"/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79" name="Text Box 23"/>
          <p:cNvSpPr txBox="1">
            <a:spLocks noChangeArrowheads="1"/>
          </p:cNvSpPr>
          <p:nvPr/>
        </p:nvSpPr>
        <p:spPr bwMode="auto">
          <a:xfrm>
            <a:off x="0" y="256226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Ruim gemorste stoffen (ook water) onmiddellijk op.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1649BC5-F675-ABFD-6B60-C808F68359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7401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Prakticumreglement</a:t>
            </a:r>
            <a:r>
              <a:rPr kumimoji="0" lang="nl-NL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2/4</a:t>
            </a:r>
          </a:p>
        </p:txBody>
      </p:sp>
      <p:sp>
        <p:nvSpPr>
          <p:cNvPr id="3" name="Text Box 23">
            <a:extLst>
              <a:ext uri="{FF2B5EF4-FFF2-40B4-BE49-F238E27FC236}">
                <a16:creationId xmlns:a16="http://schemas.microsoft.com/office/drawing/2014/main" id="{FB29D0AF-8CAC-FC9E-A34B-297080A31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3836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Bij alle stoffen, waarmee je zult werken, moet je ervan uitgaan</a:t>
            </a:r>
          </a:p>
          <a:p>
            <a:pPr marL="3556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 ze </a:t>
            </a:r>
            <a:r>
              <a:rPr lang="nl-NL" altLang="nl-NL" u="sng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altijd</a:t>
            </a: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giftig zijn.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23">
            <a:extLst>
              <a:ext uri="{FF2B5EF4-FFF2-40B4-BE49-F238E27FC236}">
                <a16:creationId xmlns:a16="http://schemas.microsoft.com/office/drawing/2014/main" id="{60049FED-4477-7361-79FE-0CB1A0056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8048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Werk netjes. Voorkom morsen van chemicaliën op boeken of</a:t>
            </a:r>
          </a:p>
          <a:p>
            <a:pPr marL="3556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meubels. </a:t>
            </a:r>
          </a:p>
        </p:txBody>
      </p:sp>
      <p:sp>
        <p:nvSpPr>
          <p:cNvPr id="6" name="Text Box 23">
            <a:extLst>
              <a:ext uri="{FF2B5EF4-FFF2-40B4-BE49-F238E27FC236}">
                <a16:creationId xmlns:a16="http://schemas.microsoft.com/office/drawing/2014/main" id="{A53F2012-F16B-BEE6-C69C-8C89485E2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714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Was altijd je handen na afloop van een practicum. </a:t>
            </a: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82FCBC36-5F83-C61D-0302-D940CBFBF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3202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Eten, drinken en kauwgom gebruiken is ten strengste</a:t>
            </a:r>
          </a:p>
          <a:p>
            <a:pPr marL="5334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verboden.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687BD4F6-609E-47C6-446F-5E7090D1C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86235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Voer geen proeven uit zonder toestemming. Je hebt geen</a:t>
            </a:r>
          </a:p>
          <a:p>
            <a:pPr marL="4445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ervaring met dit vak, waardoor je nog niet de gevolgen kan weten.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CAD833D3-B14B-E8E3-A89C-B73A849AD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59580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96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79" grpId="0"/>
      <p:bldP spid="2" grpId="0"/>
      <p:bldP spid="3" grpId="0"/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/>
          <p:cNvSpPr txBox="1">
            <a:spLocks noChangeArrowheads="1"/>
          </p:cNvSpPr>
          <p:nvPr/>
        </p:nvSpPr>
        <p:spPr bwMode="auto">
          <a:xfrm>
            <a:off x="15304" y="722244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Het kabinet is zonder toestemming van de TOA of docent</a:t>
            </a:r>
          </a:p>
          <a:p>
            <a:pPr marL="5334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verboden terrein voor leerlingen.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02057B18-D574-0909-E851-1C31D801DA7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304" y="16644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Prakticumreglement</a:t>
            </a:r>
            <a:r>
              <a:rPr kumimoji="0" lang="nl-NL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3/4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EFA09DCF-EDE1-4AD4-BC35-07AC5A402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" y="502764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 Stoeien in practicumlokaal wordt niet getolereerd.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3925B534-C43D-3604-93A4-EA32AB11F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" y="173562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533400" indent="-533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13. Gebroken glaswerk dient altijd direct te worden opgeruimd (glasbak).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A25AAEEA-2AD4-26B2-271F-01B96ECFC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" y="274899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Lang haar moet worden opgebonden.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992D43EE-E19C-1425-8E57-FBD070AE1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" y="3370223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 Oneigenlijk gebruik van veiligheidsmiddelen is verboden.</a:t>
            </a:r>
            <a:endParaRPr lang="nl-NL" altLang="nl-NL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EF87A71E-B254-A3F3-8091-953051F2D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04" y="4014268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16. Het is verboden te spelen met spuitflesjes met water.</a:t>
            </a:r>
          </a:p>
          <a:p>
            <a:pPr marL="5334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 geldt ook voor injectiespuiten e.d.. 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9BF6581D-B192-E1F9-D7F9-CCC19999E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051820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2604" y="808684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 Leerlingen die een experiment buiten de normale lessen</a:t>
            </a:r>
          </a:p>
          <a:p>
            <a:pPr marL="5334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willen uitvoeren, moeten </a:t>
            </a:r>
            <a:r>
              <a:rPr lang="nl-NL" altLang="nl-NL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vooraf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een afspraak maken bij de TOA. 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DCB52BE-2C80-89D9-D56A-A9352636F08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604" y="0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Prakticumreglement</a:t>
            </a:r>
            <a:r>
              <a:rPr kumimoji="0" lang="nl-NL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4/4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74C27A3E-1B9C-9C9F-88DC-00C28BB37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" y="2294477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19. Indien hoofddoekjes gedragen worden, dan mogen deze</a:t>
            </a:r>
          </a:p>
          <a:p>
            <a:pPr marL="5334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uitsluitend van 100% katoen of zuiver wol zijn.</a:t>
            </a: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B254236C-47BE-145C-05FF-3C2127DFD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" y="3410938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 Bij elk ongeval, hoe klein dan ook, moet je direct de TOA of</a:t>
            </a:r>
          </a:p>
          <a:p>
            <a:pPr marL="53340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docent waarschuwen. </a:t>
            </a:r>
            <a:endParaRPr lang="nl-NL" altLang="nl-NL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F69093F7-9CC8-021D-24CF-C63A3C8EB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" y="4527399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 Ruim op tijd alles op. Volg de richtlijnen voor chemisch afval. 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2655D9AC-7118-AC5A-7A3A-E0EAC9775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4" y="5274528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22. Elektrische schakelingen moeten altijd eerst door de TOA of</a:t>
            </a:r>
          </a:p>
          <a:p>
            <a:pPr marL="0" indent="0" defTabSz="533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docent worden gecontroleerd, voordat de spanning wordt</a:t>
            </a:r>
          </a:p>
          <a:p>
            <a:pPr marL="0" indent="0" defTabSz="533400" fontAlgn="base">
              <a:spcBef>
                <a:spcPct val="0"/>
              </a:spcBef>
              <a:spcAft>
                <a:spcPct val="0"/>
              </a:spcAft>
            </a:pPr>
            <a:r>
              <a:rPr lang="nl-NL" altLang="nl-NL" dirty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aangezet.</a:t>
            </a:r>
          </a:p>
        </p:txBody>
      </p:sp>
      <p:sp>
        <p:nvSpPr>
          <p:cNvPr id="8" name="Text Box 6">
            <a:extLst>
              <a:ext uri="{FF2B5EF4-FFF2-40B4-BE49-F238E27FC236}">
                <a16:creationId xmlns:a16="http://schemas.microsoft.com/office/drawing/2014/main" id="{801770D9-8782-A9FF-7002-9B67F96C1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778241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  <p:bldP spid="2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14614"/>
            <a:ext cx="9144000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Veilig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prakticum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doen</a:t>
            </a:r>
            <a:r>
              <a:rPr lang="en-US" altLang="nl-NL" sz="2800" kern="1200" dirty="0">
                <a:solidFill>
                  <a:srgbClr val="FF33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1/2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7284" name="Picture 4" descr="Prakticum fouten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2650"/>
            <a:ext cx="9144000" cy="557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6">
            <a:extLst>
              <a:ext uri="{FF2B5EF4-FFF2-40B4-BE49-F238E27FC236}">
                <a16:creationId xmlns:a16="http://schemas.microsoft.com/office/drawing/2014/main" id="{DBB3FE76-3E59-8913-4314-48F6F2232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961683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9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6677"/>
            <a:ext cx="6732588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Veilig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prakticum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 2/2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02FEBE42-5598-C4DE-6FCB-E480DB715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E7250A4F-0670-54FB-85E4-8831F8540CAF}"/>
              </a:ext>
            </a:extLst>
          </p:cNvPr>
          <p:cNvGrpSpPr/>
          <p:nvPr/>
        </p:nvGrpSpPr>
        <p:grpSpPr>
          <a:xfrm>
            <a:off x="1897205" y="548680"/>
            <a:ext cx="5349591" cy="6768945"/>
            <a:chOff x="1897205" y="548680"/>
            <a:chExt cx="5349591" cy="6768945"/>
          </a:xfrm>
        </p:grpSpPr>
        <p:pic>
          <p:nvPicPr>
            <p:cNvPr id="101380" name="Picture 4" descr="Prakticum fouten b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7205" y="548680"/>
              <a:ext cx="5349591" cy="6328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Parallellogram 3">
              <a:extLst>
                <a:ext uri="{FF2B5EF4-FFF2-40B4-BE49-F238E27FC236}">
                  <a16:creationId xmlns:a16="http://schemas.microsoft.com/office/drawing/2014/main" id="{87AC0F18-60FB-DBE8-211B-A73F113D4B7B}"/>
                </a:ext>
              </a:extLst>
            </p:cNvPr>
            <p:cNvSpPr/>
            <p:nvPr/>
          </p:nvSpPr>
          <p:spPr bwMode="auto">
            <a:xfrm rot="16260000">
              <a:off x="4311227" y="6176219"/>
              <a:ext cx="1274813" cy="1008000"/>
            </a:xfrm>
            <a:prstGeom prst="parallelogram">
              <a:avLst>
                <a:gd name="adj" fmla="val 36443"/>
              </a:avLst>
            </a:prstGeom>
            <a:solidFill>
              <a:srgbClr val="F8F9E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Parallellogram 2">
              <a:extLst>
                <a:ext uri="{FF2B5EF4-FFF2-40B4-BE49-F238E27FC236}">
                  <a16:creationId xmlns:a16="http://schemas.microsoft.com/office/drawing/2014/main" id="{1F1CC423-A2C4-52F0-CB17-D919037BDD5E}"/>
                </a:ext>
              </a:extLst>
            </p:cNvPr>
            <p:cNvSpPr/>
            <p:nvPr/>
          </p:nvSpPr>
          <p:spPr bwMode="auto">
            <a:xfrm rot="16260000">
              <a:off x="3995051" y="5072550"/>
              <a:ext cx="1925108" cy="1044222"/>
            </a:xfrm>
            <a:custGeom>
              <a:avLst/>
              <a:gdLst>
                <a:gd name="connsiteX0" fmla="*/ 0 w 1836000"/>
                <a:gd name="connsiteY0" fmla="*/ 1044000 h 1044000"/>
                <a:gd name="connsiteX1" fmla="*/ 380465 w 1836000"/>
                <a:gd name="connsiteY1" fmla="*/ 0 h 1044000"/>
                <a:gd name="connsiteX2" fmla="*/ 1836000 w 1836000"/>
                <a:gd name="connsiteY2" fmla="*/ 0 h 1044000"/>
                <a:gd name="connsiteX3" fmla="*/ 1455535 w 1836000"/>
                <a:gd name="connsiteY3" fmla="*/ 1044000 h 1044000"/>
                <a:gd name="connsiteX4" fmla="*/ 0 w 1836000"/>
                <a:gd name="connsiteY4" fmla="*/ 1044000 h 1044000"/>
                <a:gd name="connsiteX0" fmla="*/ 0 w 1925108"/>
                <a:gd name="connsiteY0" fmla="*/ 1032854 h 1044000"/>
                <a:gd name="connsiteX1" fmla="*/ 469573 w 1925108"/>
                <a:gd name="connsiteY1" fmla="*/ 0 h 1044000"/>
                <a:gd name="connsiteX2" fmla="*/ 1925108 w 1925108"/>
                <a:gd name="connsiteY2" fmla="*/ 0 h 1044000"/>
                <a:gd name="connsiteX3" fmla="*/ 1544643 w 1925108"/>
                <a:gd name="connsiteY3" fmla="*/ 1044000 h 1044000"/>
                <a:gd name="connsiteX4" fmla="*/ 0 w 1925108"/>
                <a:gd name="connsiteY4" fmla="*/ 1032854 h 1044000"/>
                <a:gd name="connsiteX0" fmla="*/ 0 w 1925108"/>
                <a:gd name="connsiteY0" fmla="*/ 1032854 h 1044000"/>
                <a:gd name="connsiteX1" fmla="*/ 533285 w 1925108"/>
                <a:gd name="connsiteY1" fmla="*/ 11590 h 1044000"/>
                <a:gd name="connsiteX2" fmla="*/ 1925108 w 1925108"/>
                <a:gd name="connsiteY2" fmla="*/ 0 h 1044000"/>
                <a:gd name="connsiteX3" fmla="*/ 1544643 w 1925108"/>
                <a:gd name="connsiteY3" fmla="*/ 1044000 h 1044000"/>
                <a:gd name="connsiteX4" fmla="*/ 0 w 1925108"/>
                <a:gd name="connsiteY4" fmla="*/ 1032854 h 1044000"/>
                <a:gd name="connsiteX0" fmla="*/ 0 w 1925108"/>
                <a:gd name="connsiteY0" fmla="*/ 1033076 h 1044222"/>
                <a:gd name="connsiteX1" fmla="*/ 482271 w 1925108"/>
                <a:gd name="connsiteY1" fmla="*/ 0 h 1044222"/>
                <a:gd name="connsiteX2" fmla="*/ 1925108 w 1925108"/>
                <a:gd name="connsiteY2" fmla="*/ 222 h 1044222"/>
                <a:gd name="connsiteX3" fmla="*/ 1544643 w 1925108"/>
                <a:gd name="connsiteY3" fmla="*/ 1044222 h 1044222"/>
                <a:gd name="connsiteX4" fmla="*/ 0 w 1925108"/>
                <a:gd name="connsiteY4" fmla="*/ 1033076 h 10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5108" h="1044222">
                  <a:moveTo>
                    <a:pt x="0" y="1033076"/>
                  </a:moveTo>
                  <a:lnTo>
                    <a:pt x="482271" y="0"/>
                  </a:lnTo>
                  <a:lnTo>
                    <a:pt x="1925108" y="222"/>
                  </a:lnTo>
                  <a:lnTo>
                    <a:pt x="1544643" y="1044222"/>
                  </a:lnTo>
                  <a:lnTo>
                    <a:pt x="0" y="1033076"/>
                  </a:lnTo>
                  <a:close/>
                </a:path>
              </a:pathLst>
            </a:custGeom>
            <a:solidFill>
              <a:srgbClr val="F4EECE"/>
            </a:solidFill>
            <a:ln w="317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548285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Rectangle 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6732588" cy="52322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Hoeveel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veiligheidsvoorzieningen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zie</a:t>
            </a:r>
            <a:r>
              <a:rPr kumimoji="0" lang="en-US" altLang="nl-NL" sz="2800" b="0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je?</a:t>
            </a:r>
            <a:endParaRPr kumimoji="0" lang="nl-NL" altLang="nl-NL" sz="2800" b="0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337735F-424D-56A4-8069-2D1BE9EF0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9670655E-5ADA-7309-C29B-E80BBEA8B25C}"/>
              </a:ext>
            </a:extLst>
          </p:cNvPr>
          <p:cNvGrpSpPr/>
          <p:nvPr/>
        </p:nvGrpSpPr>
        <p:grpSpPr>
          <a:xfrm>
            <a:off x="0" y="692696"/>
            <a:ext cx="9144000" cy="5997040"/>
            <a:chOff x="0" y="692696"/>
            <a:chExt cx="9144000" cy="5997040"/>
          </a:xfrm>
        </p:grpSpPr>
        <p:pic>
          <p:nvPicPr>
            <p:cNvPr id="102404" name="Picture 4" descr="Prakticum veilgigheids middele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92696"/>
              <a:ext cx="9144000" cy="293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CC5B7E5E-C4CD-B178-DA71-AF416460AA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988"/>
            <a:stretch/>
          </p:blipFill>
          <p:spPr>
            <a:xfrm>
              <a:off x="2149070" y="3752861"/>
              <a:ext cx="4845859" cy="29368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8482318"/>
      </p:ext>
    </p:extLst>
  </p:cSld>
  <p:clrMapOvr>
    <a:masterClrMapping/>
  </p:clrMapOvr>
  <p:transition advTm="6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B2C49-DB09-F980-B198-6E7B1922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086" y="3167390"/>
            <a:ext cx="7772400" cy="523220"/>
          </a:xfrm>
        </p:spPr>
        <p:txBody>
          <a:bodyPr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1333A932-9AB6-E9A5-53B9-15FB6869D1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75" y="649175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360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427</Words>
  <Application>Microsoft Office PowerPoint</Application>
  <PresentationFormat>Diavoorstelling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Times New Roman</vt:lpstr>
      <vt:lpstr>Standaardontwerp</vt:lpstr>
      <vt:lpstr>1_Standaardontwerp</vt:lpstr>
      <vt:lpstr>Veiligheid bij het prakticum</vt:lpstr>
      <vt:lpstr>Prakticumreglement 1/4</vt:lpstr>
      <vt:lpstr>Prakticumreglement 2/4</vt:lpstr>
      <vt:lpstr>Prakticumreglement 3/4</vt:lpstr>
      <vt:lpstr>Prakticumreglement 4/4</vt:lpstr>
      <vt:lpstr>Veilig prakticum doen? 1/2</vt:lpstr>
      <vt:lpstr>Veilig prakticum doen? 2/2</vt:lpstr>
      <vt:lpstr>Hoeveel veiligheidsvoorzieningen zie je?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(On)veiligheid bij het prakticum</dc:title>
  <dc:creator>Ton Tijmensen</dc:creator>
  <cp:lastModifiedBy>Ton Tijmensen</cp:lastModifiedBy>
  <cp:revision>7</cp:revision>
  <dcterms:created xsi:type="dcterms:W3CDTF">2018-10-05T19:10:54Z</dcterms:created>
  <dcterms:modified xsi:type="dcterms:W3CDTF">2024-05-12T14:02:31Z</dcterms:modified>
</cp:coreProperties>
</file>