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wmf"/><Relationship Id="rId7" Type="http://schemas.openxmlformats.org/officeDocument/2006/relationships/image" Target="../media/image18.wmf"/><Relationship Id="rId12" Type="http://schemas.openxmlformats.org/officeDocument/2006/relationships/image" Target="../media/image33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11" Type="http://schemas.openxmlformats.org/officeDocument/2006/relationships/image" Target="../media/image32.wmf"/><Relationship Id="rId5" Type="http://schemas.openxmlformats.org/officeDocument/2006/relationships/image" Target="../media/image27.wmf"/><Relationship Id="rId10" Type="http://schemas.openxmlformats.org/officeDocument/2006/relationships/image" Target="../media/image31.wmf"/><Relationship Id="rId4" Type="http://schemas.openxmlformats.org/officeDocument/2006/relationships/image" Target="../media/image21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3915A-122D-450E-BA94-9971B8C3342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51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9BFE4-C407-49B9-AEB4-50D9E586620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7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31F16-7731-42A4-BB04-AB0EF508CA5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209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FEF56-05CB-4EED-8747-62E0BE35BF0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05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EA00-A5E7-44E9-949E-9BCB513075D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483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F150-BC67-438B-BD04-D6813C65F2F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01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0827C-A9A6-4E73-BCBC-8F9C40F8521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672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60BCF-7096-467D-B8B2-6A304706462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033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72C2-D7D0-4E86-8BB0-E0E06BB5874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96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AA097-B221-4981-B914-5C6367980B8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090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D32BD-355A-4696-B7C1-529CC1F9698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815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07798-AB45-4D58-A2C9-19959A5E0FE8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tijmensen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22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73113"/>
          </a:xfrm>
        </p:spPr>
        <p:txBody>
          <a:bodyPr/>
          <a:lstStyle/>
          <a:p>
            <a:pPr algn="l"/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Lenzen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31963"/>
            <a:ext cx="9144000" cy="647700"/>
          </a:xfrm>
        </p:spPr>
        <p:txBody>
          <a:bodyPr/>
          <a:lstStyle/>
          <a:p>
            <a:pPr marL="609600" indent="-609600" algn="l"/>
            <a:r>
              <a:rPr lang="en-US" altLang="nl-N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altLang="nl-NL" b="1" u="sng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Bolle</a:t>
            </a:r>
            <a:r>
              <a:rPr lang="en-US" altLang="nl-NL" b="1" u="sng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lens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Drie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speciale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stralen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www.agtijmensen.nl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05102018</a:t>
            </a:r>
            <a:endParaRPr lang="nl-NL" altLang="nl-NL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4265613"/>
            <a:ext cx="914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   </a:t>
            </a: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Lenzenformule.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-14288" y="4868863"/>
            <a:ext cx="914400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   </a:t>
            </a: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Camera: diafragma, scherptediepte,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sluiter, belichtingstijd</a:t>
            </a:r>
            <a:r>
              <a:rPr lang="en-US" altLang="nl-NL" sz="3200" b="1">
                <a:solidFill>
                  <a:srgbClr val="00CC99"/>
                </a:solidFill>
              </a:rPr>
              <a:t>.</a:t>
            </a:r>
            <a:endParaRPr lang="nl-NL" altLang="nl-NL" sz="3200" b="1">
              <a:solidFill>
                <a:srgbClr val="00CC99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5905500"/>
            <a:ext cx="7162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   </a:t>
            </a: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Einde.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5875" y="62071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1.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Soorten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lenzen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soorten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bundels</a:t>
            </a:r>
            <a:r>
              <a:rPr lang="en-US" altLang="nl-NL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2379663"/>
            <a:ext cx="91440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4. De vergroting berekenen.</a:t>
            </a:r>
            <a:endParaRPr lang="nl-NL" altLang="nl-NL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2976563"/>
            <a:ext cx="9144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5. Het oog, bijziend, verziend, bril.</a:t>
            </a:r>
            <a:endParaRPr lang="nl-NL" altLang="nl-NL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1189038"/>
            <a:ext cx="91440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2. Lenssterkte (van een bril)</a:t>
            </a:r>
            <a:endParaRPr lang="nl-NL" altLang="nl-NL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616325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6. Breking van licht.</a:t>
            </a:r>
            <a:endParaRPr lang="nl-NL" altLang="nl-NL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849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 advAuto="1000"/>
      <p:bldP spid="75781" grpId="0" autoUpdateAnimBg="0"/>
      <p:bldP spid="75782" grpId="0" autoUpdateAnimBg="0"/>
      <p:bldP spid="75783" grpId="0" autoUpdateAnimBg="0"/>
      <p:bldP spid="75786" grpId="0" build="p" autoUpdateAnimBg="0" advAuto="1000"/>
      <p:bldP spid="75787" grpId="0" build="p" autoUpdateAnimBg="0" advAuto="1000"/>
      <p:bldP spid="75788" grpId="0" build="p" autoUpdateAnimBg="0" advAuto="1000"/>
      <p:bldP spid="75789" grpId="0" build="p" autoUpdateAnimBg="0" advAuto="1000"/>
      <p:bldP spid="75790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 2.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0" y="620713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hebt een bril met lenzen van 2 dioptrie. Bereken de brandpuntafstand.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1700213"/>
            <a:ext cx="1476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Geg.: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0" y="2420938"/>
            <a:ext cx="15478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Gevr.: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0" y="3213100"/>
            <a:ext cx="13319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Opl.: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1258888" y="1700213"/>
            <a:ext cx="4176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= 2 dioptrie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331913" y="2416175"/>
            <a:ext cx="611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4880" name="Object 16"/>
          <p:cNvGraphicFramePr>
            <a:graphicFrameLocks noChangeAspect="1"/>
          </p:cNvGraphicFramePr>
          <p:nvPr/>
        </p:nvGraphicFramePr>
        <p:xfrm>
          <a:off x="1370013" y="3035300"/>
          <a:ext cx="1181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ergelijking" r:id="rId3" imgW="393480" imgH="380880" progId="Equation.3">
                  <p:embed/>
                </p:oleObj>
              </mc:Choice>
              <mc:Fallback>
                <p:oleObj name="Vergelijking" r:id="rId3" imgW="393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3035300"/>
                        <a:ext cx="1181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1" name="Object 17"/>
          <p:cNvGraphicFramePr>
            <a:graphicFrameLocks noChangeAspect="1"/>
          </p:cNvGraphicFramePr>
          <p:nvPr/>
        </p:nvGraphicFramePr>
        <p:xfrm>
          <a:off x="1441450" y="4157663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Vergelijking" r:id="rId5" imgW="380880" imgH="380880" progId="Equation.3">
                  <p:embed/>
                </p:oleObj>
              </mc:Choice>
              <mc:Fallback>
                <p:oleObj name="Vergelijking" r:id="rId5" imgW="3808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157663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2" name="Object 18"/>
          <p:cNvGraphicFramePr>
            <a:graphicFrameLocks noChangeAspect="1"/>
          </p:cNvGraphicFramePr>
          <p:nvPr/>
        </p:nvGraphicFramePr>
        <p:xfrm>
          <a:off x="1328738" y="5664200"/>
          <a:ext cx="685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ergelijking" r:id="rId7" imgW="228600" imgH="164880" progId="Equation.3">
                  <p:embed/>
                </p:oleObj>
              </mc:Choice>
              <mc:Fallback>
                <p:oleObj name="Vergelijking" r:id="rId7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5664200"/>
                        <a:ext cx="685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4" name="Object 20"/>
          <p:cNvGraphicFramePr>
            <a:graphicFrameLocks noChangeAspect="1"/>
          </p:cNvGraphicFramePr>
          <p:nvPr/>
        </p:nvGraphicFramePr>
        <p:xfrm>
          <a:off x="2051050" y="5373688"/>
          <a:ext cx="45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ergelijking" r:id="rId9" imgW="152280" imgH="380880" progId="Equation.3">
                  <p:embed/>
                </p:oleObj>
              </mc:Choice>
              <mc:Fallback>
                <p:oleObj name="Vergelijking" r:id="rId9" imgW="152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73688"/>
                        <a:ext cx="457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5" name="Object 21"/>
          <p:cNvGraphicFramePr>
            <a:graphicFrameLocks noChangeAspect="1"/>
          </p:cNvGraphicFramePr>
          <p:nvPr/>
        </p:nvGraphicFramePr>
        <p:xfrm>
          <a:off x="2843213" y="5670550"/>
          <a:ext cx="160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Vergelijking" r:id="rId11" imgW="533160" imgH="203040" progId="Equation.3">
                  <p:embed/>
                </p:oleObj>
              </mc:Choice>
              <mc:Fallback>
                <p:oleObj name="Vergelijking" r:id="rId11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670550"/>
                        <a:ext cx="160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6" name="Object 22"/>
          <p:cNvGraphicFramePr>
            <a:graphicFrameLocks noChangeAspect="1"/>
          </p:cNvGraphicFramePr>
          <p:nvPr/>
        </p:nvGraphicFramePr>
        <p:xfrm>
          <a:off x="4675188" y="5670550"/>
          <a:ext cx="205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Vergelijking" r:id="rId13" imgW="685800" imgH="203040" progId="Equation.3">
                  <p:embed/>
                </p:oleObj>
              </mc:Choice>
              <mc:Fallback>
                <p:oleObj name="Vergelijking" r:id="rId13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5670550"/>
                        <a:ext cx="205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688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7" grpId="0" autoUpdateAnimBg="0"/>
      <p:bldP spid="164869" grpId="0" autoUpdateAnimBg="0"/>
      <p:bldP spid="164870" grpId="0" autoUpdateAnimBg="0"/>
      <p:bldP spid="164871" grpId="0" autoUpdateAnimBg="0"/>
      <p:bldP spid="164872" grpId="0" autoUpdateAnimBg="0"/>
      <p:bldP spid="1648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78" name="Group 90"/>
          <p:cNvGrpSpPr>
            <a:grpSpLocks/>
          </p:cNvGrpSpPr>
          <p:nvPr/>
        </p:nvGrpSpPr>
        <p:grpSpPr bwMode="auto">
          <a:xfrm>
            <a:off x="598488" y="2954338"/>
            <a:ext cx="6481762" cy="71437"/>
            <a:chOff x="521" y="623"/>
            <a:chExt cx="4083" cy="94"/>
          </a:xfrm>
        </p:grpSpPr>
        <p:grpSp>
          <p:nvGrpSpPr>
            <p:cNvPr id="165968" name="Group 80"/>
            <p:cNvGrpSpPr>
              <a:grpSpLocks/>
            </p:cNvGrpSpPr>
            <p:nvPr/>
          </p:nvGrpSpPr>
          <p:grpSpPr bwMode="auto">
            <a:xfrm>
              <a:off x="521" y="626"/>
              <a:ext cx="1360" cy="91"/>
              <a:chOff x="484" y="618"/>
              <a:chExt cx="2719" cy="91"/>
            </a:xfrm>
          </p:grpSpPr>
          <p:sp>
            <p:nvSpPr>
              <p:cNvPr id="165941" name="Rectangle 53"/>
              <p:cNvSpPr>
                <a:spLocks noChangeArrowheads="1"/>
              </p:cNvSpPr>
              <p:nvPr/>
            </p:nvSpPr>
            <p:spPr bwMode="auto">
              <a:xfrm>
                <a:off x="484" y="618"/>
                <a:ext cx="90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42" name="Rectangle 54"/>
              <p:cNvSpPr>
                <a:spLocks noChangeArrowheads="1"/>
              </p:cNvSpPr>
              <p:nvPr/>
            </p:nvSpPr>
            <p:spPr bwMode="auto">
              <a:xfrm>
                <a:off x="1391" y="618"/>
                <a:ext cx="90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67" name="Rectangle 79"/>
              <p:cNvSpPr>
                <a:spLocks noChangeArrowheads="1"/>
              </p:cNvSpPr>
              <p:nvPr/>
            </p:nvSpPr>
            <p:spPr bwMode="auto">
              <a:xfrm>
                <a:off x="2296" y="618"/>
                <a:ext cx="90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969" name="Group 81"/>
            <p:cNvGrpSpPr>
              <a:grpSpLocks/>
            </p:cNvGrpSpPr>
            <p:nvPr/>
          </p:nvGrpSpPr>
          <p:grpSpPr bwMode="auto">
            <a:xfrm>
              <a:off x="1887" y="623"/>
              <a:ext cx="1360" cy="91"/>
              <a:chOff x="484" y="618"/>
              <a:chExt cx="2719" cy="91"/>
            </a:xfrm>
          </p:grpSpPr>
          <p:sp>
            <p:nvSpPr>
              <p:cNvPr id="165970" name="Rectangle 82"/>
              <p:cNvSpPr>
                <a:spLocks noChangeArrowheads="1"/>
              </p:cNvSpPr>
              <p:nvPr/>
            </p:nvSpPr>
            <p:spPr bwMode="auto">
              <a:xfrm>
                <a:off x="484" y="618"/>
                <a:ext cx="90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71" name="Rectangle 83"/>
              <p:cNvSpPr>
                <a:spLocks noChangeArrowheads="1"/>
              </p:cNvSpPr>
              <p:nvPr/>
            </p:nvSpPr>
            <p:spPr bwMode="auto">
              <a:xfrm>
                <a:off x="1391" y="618"/>
                <a:ext cx="90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72" name="Rectangle 84"/>
              <p:cNvSpPr>
                <a:spLocks noChangeArrowheads="1"/>
              </p:cNvSpPr>
              <p:nvPr/>
            </p:nvSpPr>
            <p:spPr bwMode="auto">
              <a:xfrm>
                <a:off x="2296" y="618"/>
                <a:ext cx="90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973" name="Group 85"/>
            <p:cNvGrpSpPr>
              <a:grpSpLocks/>
            </p:cNvGrpSpPr>
            <p:nvPr/>
          </p:nvGrpSpPr>
          <p:grpSpPr bwMode="auto">
            <a:xfrm>
              <a:off x="3244" y="623"/>
              <a:ext cx="1360" cy="91"/>
              <a:chOff x="484" y="618"/>
              <a:chExt cx="2719" cy="91"/>
            </a:xfrm>
          </p:grpSpPr>
          <p:sp>
            <p:nvSpPr>
              <p:cNvPr id="165974" name="Rectangle 86"/>
              <p:cNvSpPr>
                <a:spLocks noChangeArrowheads="1"/>
              </p:cNvSpPr>
              <p:nvPr/>
            </p:nvSpPr>
            <p:spPr bwMode="auto">
              <a:xfrm>
                <a:off x="484" y="618"/>
                <a:ext cx="90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75" name="Rectangle 87"/>
              <p:cNvSpPr>
                <a:spLocks noChangeArrowheads="1"/>
              </p:cNvSpPr>
              <p:nvPr/>
            </p:nvSpPr>
            <p:spPr bwMode="auto">
              <a:xfrm>
                <a:off x="1391" y="618"/>
                <a:ext cx="90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76" name="Rectangle 88"/>
              <p:cNvSpPr>
                <a:spLocks noChangeArrowheads="1"/>
              </p:cNvSpPr>
              <p:nvPr/>
            </p:nvSpPr>
            <p:spPr bwMode="auto">
              <a:xfrm>
                <a:off x="2296" y="618"/>
                <a:ext cx="90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5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Drie speciale stralen bij een + lens: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02" name="Freeform 14"/>
          <p:cNvSpPr>
            <a:spLocks/>
          </p:cNvSpPr>
          <p:nvPr/>
        </p:nvSpPr>
        <p:spPr bwMode="auto">
          <a:xfrm>
            <a:off x="596900" y="2197100"/>
            <a:ext cx="2146300" cy="1588"/>
          </a:xfrm>
          <a:custGeom>
            <a:avLst/>
            <a:gdLst>
              <a:gd name="T0" fmla="*/ 0 w 1352"/>
              <a:gd name="T1" fmla="*/ 0 h 1"/>
              <a:gd name="T2" fmla="*/ 1352 w 135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52" h="1">
                <a:moveTo>
                  <a:pt x="0" y="0"/>
                </a:moveTo>
                <a:lnTo>
                  <a:pt x="1352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03" name="Freeform 15"/>
          <p:cNvSpPr>
            <a:spLocks/>
          </p:cNvSpPr>
          <p:nvPr/>
        </p:nvSpPr>
        <p:spPr bwMode="auto">
          <a:xfrm>
            <a:off x="596900" y="2209800"/>
            <a:ext cx="2171700" cy="2082800"/>
          </a:xfrm>
          <a:custGeom>
            <a:avLst/>
            <a:gdLst>
              <a:gd name="T0" fmla="*/ 0 w 1368"/>
              <a:gd name="T1" fmla="*/ 0 h 1312"/>
              <a:gd name="T2" fmla="*/ 1368 w 1368"/>
              <a:gd name="T3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1312">
                <a:moveTo>
                  <a:pt x="0" y="0"/>
                </a:moveTo>
                <a:lnTo>
                  <a:pt x="1368" y="1312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05" name="Freeform 17"/>
          <p:cNvSpPr>
            <a:spLocks/>
          </p:cNvSpPr>
          <p:nvPr/>
        </p:nvSpPr>
        <p:spPr bwMode="auto">
          <a:xfrm>
            <a:off x="2755900" y="2197100"/>
            <a:ext cx="5461000" cy="2667000"/>
          </a:xfrm>
          <a:custGeom>
            <a:avLst/>
            <a:gdLst>
              <a:gd name="T0" fmla="*/ 0 w 3440"/>
              <a:gd name="T1" fmla="*/ 0 h 1680"/>
              <a:gd name="T2" fmla="*/ 3440 w 3440"/>
              <a:gd name="T3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40" h="1680">
                <a:moveTo>
                  <a:pt x="0" y="0"/>
                </a:moveTo>
                <a:lnTo>
                  <a:pt x="3440" y="16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07" name="Freeform 19"/>
          <p:cNvSpPr>
            <a:spLocks/>
          </p:cNvSpPr>
          <p:nvPr/>
        </p:nvSpPr>
        <p:spPr bwMode="auto">
          <a:xfrm>
            <a:off x="596900" y="2209800"/>
            <a:ext cx="2171700" cy="698500"/>
          </a:xfrm>
          <a:custGeom>
            <a:avLst/>
            <a:gdLst>
              <a:gd name="T0" fmla="*/ 0 w 1368"/>
              <a:gd name="T1" fmla="*/ 0 h 440"/>
              <a:gd name="T2" fmla="*/ 1368 w 1368"/>
              <a:gd name="T3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440">
                <a:moveTo>
                  <a:pt x="0" y="0"/>
                </a:moveTo>
                <a:lnTo>
                  <a:pt x="1368" y="44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09" name="Freeform 21"/>
          <p:cNvSpPr>
            <a:spLocks/>
          </p:cNvSpPr>
          <p:nvPr/>
        </p:nvSpPr>
        <p:spPr bwMode="auto">
          <a:xfrm>
            <a:off x="2794000" y="4279900"/>
            <a:ext cx="5041900" cy="25400"/>
          </a:xfrm>
          <a:custGeom>
            <a:avLst/>
            <a:gdLst>
              <a:gd name="T0" fmla="*/ 0 w 3176"/>
              <a:gd name="T1" fmla="*/ 0 h 16"/>
              <a:gd name="T2" fmla="*/ 3176 w 3176"/>
              <a:gd name="T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76" h="16">
                <a:moveTo>
                  <a:pt x="0" y="0"/>
                </a:moveTo>
                <a:lnTo>
                  <a:pt x="3176" y="16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6000" name="Group 112"/>
          <p:cNvGrpSpPr>
            <a:grpSpLocks/>
          </p:cNvGrpSpPr>
          <p:nvPr/>
        </p:nvGrpSpPr>
        <p:grpSpPr bwMode="auto">
          <a:xfrm>
            <a:off x="533400" y="692150"/>
            <a:ext cx="8077200" cy="3973513"/>
            <a:chOff x="336" y="436"/>
            <a:chExt cx="5088" cy="2503"/>
          </a:xfrm>
        </p:grpSpPr>
        <p:sp>
          <p:nvSpPr>
            <p:cNvPr id="165890" name="Oval 2"/>
            <p:cNvSpPr>
              <a:spLocks noChangeArrowheads="1"/>
            </p:cNvSpPr>
            <p:nvPr/>
          </p:nvSpPr>
          <p:spPr bwMode="auto">
            <a:xfrm>
              <a:off x="1634" y="672"/>
              <a:ext cx="227" cy="2267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891" name="Rectangle 3"/>
            <p:cNvSpPr>
              <a:spLocks noChangeArrowheads="1"/>
            </p:cNvSpPr>
            <p:nvPr/>
          </p:nvSpPr>
          <p:spPr bwMode="auto">
            <a:xfrm>
              <a:off x="699" y="1256"/>
              <a:ext cx="3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5896" name="Line 8"/>
            <p:cNvSpPr>
              <a:spLocks noChangeShapeType="1"/>
            </p:cNvSpPr>
            <p:nvPr/>
          </p:nvSpPr>
          <p:spPr bwMode="auto">
            <a:xfrm>
              <a:off x="336" y="1824"/>
              <a:ext cx="5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897" name="Line 9"/>
            <p:cNvSpPr>
              <a:spLocks noChangeShapeType="1"/>
            </p:cNvSpPr>
            <p:nvPr/>
          </p:nvSpPr>
          <p:spPr bwMode="auto">
            <a:xfrm>
              <a:off x="2652" y="17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833" y="17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>
              <a:off x="1751" y="672"/>
              <a:ext cx="0" cy="22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65899" name="Group 11"/>
            <p:cNvGrpSpPr>
              <a:grpSpLocks/>
            </p:cNvGrpSpPr>
            <p:nvPr/>
          </p:nvGrpSpPr>
          <p:grpSpPr bwMode="auto">
            <a:xfrm>
              <a:off x="1684" y="436"/>
              <a:ext cx="126" cy="117"/>
              <a:chOff x="2832" y="708"/>
              <a:chExt cx="126" cy="117"/>
            </a:xfrm>
          </p:grpSpPr>
          <p:sp>
            <p:nvSpPr>
              <p:cNvPr id="165900" name="Freeform 12"/>
              <p:cNvSpPr>
                <a:spLocks/>
              </p:cNvSpPr>
              <p:nvPr/>
            </p:nvSpPr>
            <p:spPr bwMode="auto">
              <a:xfrm>
                <a:off x="2832" y="768"/>
                <a:ext cx="126" cy="1"/>
              </a:xfrm>
              <a:custGeom>
                <a:avLst/>
                <a:gdLst>
                  <a:gd name="T0" fmla="*/ 0 w 126"/>
                  <a:gd name="T1" fmla="*/ 0 h 1"/>
                  <a:gd name="T2" fmla="*/ 126 w 126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1">
                    <a:moveTo>
                      <a:pt x="0" y="0"/>
                    </a:moveTo>
                    <a:lnTo>
                      <a:pt x="126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auto">
              <a:xfrm>
                <a:off x="2898" y="708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5911" name="Rectangle 23"/>
            <p:cNvSpPr>
              <a:spLocks noChangeArrowheads="1"/>
            </p:cNvSpPr>
            <p:nvPr/>
          </p:nvSpPr>
          <p:spPr bwMode="auto">
            <a:xfrm>
              <a:off x="2508" y="1232"/>
              <a:ext cx="3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65913" name="Freeform 25"/>
          <p:cNvSpPr>
            <a:spLocks/>
          </p:cNvSpPr>
          <p:nvPr/>
        </p:nvSpPr>
        <p:spPr bwMode="auto">
          <a:xfrm>
            <a:off x="690563" y="4330700"/>
            <a:ext cx="2014537" cy="7938"/>
          </a:xfrm>
          <a:custGeom>
            <a:avLst/>
            <a:gdLst>
              <a:gd name="T0" fmla="*/ 1269 w 1269"/>
              <a:gd name="T1" fmla="*/ 0 h 5"/>
              <a:gd name="T2" fmla="*/ 0 w 1269"/>
              <a:gd name="T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9" h="5">
                <a:moveTo>
                  <a:pt x="1269" y="0"/>
                </a:moveTo>
                <a:lnTo>
                  <a:pt x="0" y="5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15" name="Freeform 27"/>
          <p:cNvSpPr>
            <a:spLocks/>
          </p:cNvSpPr>
          <p:nvPr/>
        </p:nvSpPr>
        <p:spPr bwMode="auto">
          <a:xfrm>
            <a:off x="2870200" y="4419600"/>
            <a:ext cx="4178300" cy="1588"/>
          </a:xfrm>
          <a:custGeom>
            <a:avLst/>
            <a:gdLst>
              <a:gd name="T0" fmla="*/ 2632 w 2632"/>
              <a:gd name="T1" fmla="*/ 0 h 1"/>
              <a:gd name="T2" fmla="*/ 0 w 263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32" h="1">
                <a:moveTo>
                  <a:pt x="2632" y="0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17" name="Rectangle 29"/>
          <p:cNvSpPr>
            <a:spLocks noChangeArrowheads="1"/>
          </p:cNvSpPr>
          <p:nvPr/>
        </p:nvSpPr>
        <p:spPr bwMode="auto">
          <a:xfrm>
            <a:off x="5257800" y="4076700"/>
            <a:ext cx="53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18" name="Rectangle 30"/>
          <p:cNvSpPr>
            <a:spLocks noChangeArrowheads="1"/>
          </p:cNvSpPr>
          <p:nvPr/>
        </p:nvSpPr>
        <p:spPr bwMode="auto">
          <a:xfrm>
            <a:off x="1403350" y="3987800"/>
            <a:ext cx="53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0" y="534352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 = beeldafstand = 6 cm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0" y="48625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 = voorwerpsafstand = 3 cm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25" name="Freeform 37"/>
          <p:cNvSpPr>
            <a:spLocks/>
          </p:cNvSpPr>
          <p:nvPr/>
        </p:nvSpPr>
        <p:spPr bwMode="auto">
          <a:xfrm>
            <a:off x="2768600" y="2908300"/>
            <a:ext cx="5080000" cy="1676400"/>
          </a:xfrm>
          <a:custGeom>
            <a:avLst/>
            <a:gdLst>
              <a:gd name="T0" fmla="*/ 0 w 3200"/>
              <a:gd name="T1" fmla="*/ 0 h 1056"/>
              <a:gd name="T2" fmla="*/ 3200 w 3200"/>
              <a:gd name="T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00" h="1056">
                <a:moveTo>
                  <a:pt x="0" y="0"/>
                </a:moveTo>
                <a:lnTo>
                  <a:pt x="3200" y="105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27" name="AutoShape 39"/>
          <p:cNvSpPr>
            <a:spLocks noChangeArrowheads="1"/>
          </p:cNvSpPr>
          <p:nvPr/>
        </p:nvSpPr>
        <p:spPr bwMode="auto">
          <a:xfrm>
            <a:off x="5867400" y="188913"/>
            <a:ext cx="3276600" cy="1800225"/>
          </a:xfrm>
          <a:prstGeom prst="wedgeRoundRectCallout">
            <a:avLst>
              <a:gd name="adj1" fmla="val -138324"/>
              <a:gd name="adj2" fmla="val 59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</a:t>
            </a:r>
            <a:r>
              <a:rPr lang="nl-NL" altLang="nl-NL" sz="28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 Positieve lens teken je als een streep met een + er boven!</a:t>
            </a:r>
          </a:p>
        </p:txBody>
      </p:sp>
      <p:sp>
        <p:nvSpPr>
          <p:cNvPr id="165928" name="AutoShape 40"/>
          <p:cNvSpPr>
            <a:spLocks noChangeArrowheads="1"/>
          </p:cNvSpPr>
          <p:nvPr/>
        </p:nvSpPr>
        <p:spPr bwMode="auto">
          <a:xfrm>
            <a:off x="6011863" y="4941888"/>
            <a:ext cx="1655762" cy="503237"/>
          </a:xfrm>
          <a:prstGeom prst="wedgeRoundRectCallout">
            <a:avLst>
              <a:gd name="adj1" fmla="val 13472"/>
              <a:gd name="adj2" fmla="val -1654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beeld</a:t>
            </a:r>
          </a:p>
        </p:txBody>
      </p:sp>
      <p:sp>
        <p:nvSpPr>
          <p:cNvPr id="165929" name="AutoShape 41"/>
          <p:cNvSpPr>
            <a:spLocks noChangeArrowheads="1"/>
          </p:cNvSpPr>
          <p:nvPr/>
        </p:nvSpPr>
        <p:spPr bwMode="auto">
          <a:xfrm>
            <a:off x="395288" y="3141663"/>
            <a:ext cx="1979612" cy="1036637"/>
          </a:xfrm>
          <a:prstGeom prst="wedgeRoundRectCallout">
            <a:avLst>
              <a:gd name="adj1" fmla="val -4449"/>
              <a:gd name="adj2" fmla="val -642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F: Focus of brandpunt</a:t>
            </a:r>
          </a:p>
        </p:txBody>
      </p:sp>
      <p:sp>
        <p:nvSpPr>
          <p:cNvPr id="165930" name="AutoShape 42"/>
          <p:cNvSpPr>
            <a:spLocks noChangeArrowheads="1"/>
          </p:cNvSpPr>
          <p:nvPr/>
        </p:nvSpPr>
        <p:spPr bwMode="auto">
          <a:xfrm>
            <a:off x="7451725" y="6021388"/>
            <a:ext cx="1511300" cy="676275"/>
          </a:xfrm>
          <a:prstGeom prst="wedgeRoundRectCallout">
            <a:avLst>
              <a:gd name="adj1" fmla="val 16912"/>
              <a:gd name="adj2" fmla="val -50539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Hoofdas</a:t>
            </a:r>
          </a:p>
        </p:txBody>
      </p:sp>
      <p:sp>
        <p:nvSpPr>
          <p:cNvPr id="165939" name="AutoShape 51"/>
          <p:cNvSpPr>
            <a:spLocks noChangeArrowheads="1"/>
          </p:cNvSpPr>
          <p:nvPr/>
        </p:nvSpPr>
        <p:spPr bwMode="auto">
          <a:xfrm>
            <a:off x="4500563" y="5589588"/>
            <a:ext cx="1511300" cy="892175"/>
          </a:xfrm>
          <a:prstGeom prst="wedgeRoundRectCallout">
            <a:avLst>
              <a:gd name="adj1" fmla="val -161028"/>
              <a:gd name="adj2" fmla="val -34448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Optisch midden</a:t>
            </a:r>
          </a:p>
        </p:txBody>
      </p:sp>
      <p:sp>
        <p:nvSpPr>
          <p:cNvPr id="165992" name="Rectangle 104"/>
          <p:cNvSpPr>
            <a:spLocks noChangeArrowheads="1"/>
          </p:cNvSpPr>
          <p:nvPr/>
        </p:nvSpPr>
        <p:spPr bwMode="auto">
          <a:xfrm rot="16200000">
            <a:off x="36512" y="2482851"/>
            <a:ext cx="720725" cy="69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6001" name="Group 113"/>
          <p:cNvGrpSpPr>
            <a:grpSpLocks/>
          </p:cNvGrpSpPr>
          <p:nvPr/>
        </p:nvGrpSpPr>
        <p:grpSpPr bwMode="auto">
          <a:xfrm>
            <a:off x="7226300" y="2898775"/>
            <a:ext cx="74613" cy="1450975"/>
            <a:chOff x="4552" y="1826"/>
            <a:chExt cx="47" cy="914"/>
          </a:xfrm>
        </p:grpSpPr>
        <p:sp>
          <p:nvSpPr>
            <p:cNvPr id="165996" name="Rectangle 108"/>
            <p:cNvSpPr>
              <a:spLocks noChangeArrowheads="1"/>
            </p:cNvSpPr>
            <p:nvPr/>
          </p:nvSpPr>
          <p:spPr bwMode="auto">
            <a:xfrm rot="16200000">
              <a:off x="4350" y="2031"/>
              <a:ext cx="454" cy="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997" name="Rectangle 109"/>
            <p:cNvSpPr>
              <a:spLocks noChangeArrowheads="1"/>
            </p:cNvSpPr>
            <p:nvPr/>
          </p:nvSpPr>
          <p:spPr bwMode="auto">
            <a:xfrm rot="16200000">
              <a:off x="4347" y="2491"/>
              <a:ext cx="454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66003" name="Group 115"/>
          <p:cNvGrpSpPr>
            <a:grpSpLocks/>
          </p:cNvGrpSpPr>
          <p:nvPr/>
        </p:nvGrpSpPr>
        <p:grpSpPr bwMode="auto">
          <a:xfrm>
            <a:off x="200025" y="1625600"/>
            <a:ext cx="792163" cy="1735138"/>
            <a:chOff x="126" y="1024"/>
            <a:chExt cx="499" cy="1093"/>
          </a:xfrm>
        </p:grpSpPr>
        <p:grpSp>
          <p:nvGrpSpPr>
            <p:cNvPr id="165995" name="Group 107"/>
            <p:cNvGrpSpPr>
              <a:grpSpLocks/>
            </p:cNvGrpSpPr>
            <p:nvPr/>
          </p:nvGrpSpPr>
          <p:grpSpPr bwMode="auto">
            <a:xfrm>
              <a:off x="126" y="1024"/>
              <a:ext cx="499" cy="800"/>
              <a:chOff x="126" y="1024"/>
              <a:chExt cx="499" cy="800"/>
            </a:xfrm>
          </p:grpSpPr>
          <p:sp>
            <p:nvSpPr>
              <p:cNvPr id="165934" name="Freeform 46"/>
              <p:cNvSpPr>
                <a:spLocks/>
              </p:cNvSpPr>
              <p:nvPr/>
            </p:nvSpPr>
            <p:spPr bwMode="auto">
              <a:xfrm>
                <a:off x="376" y="1360"/>
                <a:ext cx="1" cy="464"/>
              </a:xfrm>
              <a:custGeom>
                <a:avLst/>
                <a:gdLst>
                  <a:gd name="T0" fmla="*/ 0 w 1"/>
                  <a:gd name="T1" fmla="*/ 464 h 464"/>
                  <a:gd name="T2" fmla="*/ 0 w 1"/>
                  <a:gd name="T3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64">
                    <a:moveTo>
                      <a:pt x="0" y="46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35" name="Text Box 47"/>
              <p:cNvSpPr txBox="1">
                <a:spLocks noChangeArrowheads="1"/>
              </p:cNvSpPr>
              <p:nvPr/>
            </p:nvSpPr>
            <p:spPr bwMode="auto">
              <a:xfrm>
                <a:off x="126" y="1024"/>
                <a:ext cx="49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nl-NL" altLang="nl-NL" sz="32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6002" name="Rectangle 114"/>
            <p:cNvSpPr>
              <a:spLocks noChangeArrowheads="1"/>
            </p:cNvSpPr>
            <p:nvPr/>
          </p:nvSpPr>
          <p:spPr bwMode="auto">
            <a:xfrm>
              <a:off x="158" y="1752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6004" name="Rectangle 116"/>
          <p:cNvSpPr>
            <a:spLocks noChangeArrowheads="1"/>
          </p:cNvSpPr>
          <p:nvPr/>
        </p:nvSpPr>
        <p:spPr bwMode="auto">
          <a:xfrm>
            <a:off x="1588" y="578802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 = hoogte van het voorwerp = 1 cm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005" name="Rectangle 117"/>
          <p:cNvSpPr>
            <a:spLocks noChangeArrowheads="1"/>
          </p:cNvSpPr>
          <p:nvPr/>
        </p:nvSpPr>
        <p:spPr bwMode="auto">
          <a:xfrm>
            <a:off x="1588" y="628332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 = hoogte van het beeld = 2 cm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6007" name="Group 119"/>
          <p:cNvGrpSpPr>
            <a:grpSpLocks/>
          </p:cNvGrpSpPr>
          <p:nvPr/>
        </p:nvGrpSpPr>
        <p:grpSpPr bwMode="auto">
          <a:xfrm>
            <a:off x="7024688" y="2400300"/>
            <a:ext cx="647700" cy="2400300"/>
            <a:chOff x="4425" y="1512"/>
            <a:chExt cx="408" cy="1512"/>
          </a:xfrm>
        </p:grpSpPr>
        <p:grpSp>
          <p:nvGrpSpPr>
            <p:cNvPr id="165999" name="Group 111"/>
            <p:cNvGrpSpPr>
              <a:grpSpLocks/>
            </p:cNvGrpSpPr>
            <p:nvPr/>
          </p:nvGrpSpPr>
          <p:grpSpPr bwMode="auto">
            <a:xfrm>
              <a:off x="4455" y="1824"/>
              <a:ext cx="129" cy="1200"/>
              <a:chOff x="4455" y="1824"/>
              <a:chExt cx="129" cy="1200"/>
            </a:xfrm>
          </p:grpSpPr>
          <p:sp>
            <p:nvSpPr>
              <p:cNvPr id="165937" name="Freeform 49"/>
              <p:cNvSpPr>
                <a:spLocks/>
              </p:cNvSpPr>
              <p:nvPr/>
            </p:nvSpPr>
            <p:spPr bwMode="auto">
              <a:xfrm>
                <a:off x="4455" y="1824"/>
                <a:ext cx="1" cy="920"/>
              </a:xfrm>
              <a:custGeom>
                <a:avLst/>
                <a:gdLst>
                  <a:gd name="T0" fmla="*/ 0 w 1"/>
                  <a:gd name="T1" fmla="*/ 0 h 920"/>
                  <a:gd name="T2" fmla="*/ 1 w 1"/>
                  <a:gd name="T3" fmla="*/ 92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920">
                    <a:moveTo>
                      <a:pt x="0" y="0"/>
                    </a:moveTo>
                    <a:lnTo>
                      <a:pt x="1" y="92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38" name="Rectangle 50"/>
              <p:cNvSpPr>
                <a:spLocks noChangeArrowheads="1"/>
              </p:cNvSpPr>
              <p:nvPr/>
            </p:nvSpPr>
            <p:spPr bwMode="auto">
              <a:xfrm>
                <a:off x="4468" y="2659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 sz="32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6006" name="Rectangle 118"/>
            <p:cNvSpPr>
              <a:spLocks noChangeArrowheads="1"/>
            </p:cNvSpPr>
            <p:nvPr/>
          </p:nvSpPr>
          <p:spPr bwMode="auto">
            <a:xfrm>
              <a:off x="4425" y="1512"/>
              <a:ext cx="4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6009" name="AutoShape 121"/>
          <p:cNvSpPr>
            <a:spLocks noChangeArrowheads="1"/>
          </p:cNvSpPr>
          <p:nvPr/>
        </p:nvSpPr>
        <p:spPr bwMode="auto">
          <a:xfrm>
            <a:off x="4859338" y="908050"/>
            <a:ext cx="2520950" cy="1225550"/>
          </a:xfrm>
          <a:prstGeom prst="wedgeRoundRectCallout">
            <a:avLst>
              <a:gd name="adj1" fmla="val -35579"/>
              <a:gd name="adj2" fmla="val 10725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Liniaal: Elk blokje is één cm</a:t>
            </a:r>
          </a:p>
        </p:txBody>
      </p:sp>
      <p:sp>
        <p:nvSpPr>
          <p:cNvPr id="166010" name="Text Box 122"/>
          <p:cNvSpPr txBox="1">
            <a:spLocks noChangeArrowheads="1"/>
          </p:cNvSpPr>
          <p:nvPr/>
        </p:nvSpPr>
        <p:spPr bwMode="auto">
          <a:xfrm>
            <a:off x="547688" y="228917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166011" name="Text Box 123"/>
          <p:cNvSpPr txBox="1">
            <a:spLocks noChangeArrowheads="1"/>
          </p:cNvSpPr>
          <p:nvPr/>
        </p:nvSpPr>
        <p:spPr bwMode="auto">
          <a:xfrm>
            <a:off x="6659563" y="33575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66008" name="AutoShape 120"/>
          <p:cNvSpPr>
            <a:spLocks noChangeArrowheads="1"/>
          </p:cNvSpPr>
          <p:nvPr/>
        </p:nvSpPr>
        <p:spPr bwMode="auto">
          <a:xfrm>
            <a:off x="3059113" y="836613"/>
            <a:ext cx="1728787" cy="504825"/>
          </a:xfrm>
          <a:prstGeom prst="wedgeRoundRectCallout">
            <a:avLst>
              <a:gd name="adj1" fmla="val -190037"/>
              <a:gd name="adj2" fmla="val 26289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Voorwerp</a:t>
            </a:r>
          </a:p>
        </p:txBody>
      </p:sp>
      <p:sp>
        <p:nvSpPr>
          <p:cNvPr id="166013" name="AutoShape 125"/>
          <p:cNvSpPr>
            <a:spLocks noChangeArrowheads="1"/>
          </p:cNvSpPr>
          <p:nvPr/>
        </p:nvSpPr>
        <p:spPr bwMode="auto">
          <a:xfrm>
            <a:off x="4643438" y="188913"/>
            <a:ext cx="2879725" cy="1584325"/>
          </a:xfrm>
          <a:prstGeom prst="wedgeRoundRectCallout">
            <a:avLst>
              <a:gd name="adj1" fmla="val 27014"/>
              <a:gd name="adj2" fmla="val 15420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Grootte</a:t>
            </a:r>
            <a:r>
              <a:rPr lang="nl-NL" alt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van het beeld afkorten met </a:t>
            </a:r>
            <a:r>
              <a:rPr lang="nl-NL" altLang="nl-NL" sz="24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grote</a:t>
            </a:r>
            <a:r>
              <a:rPr lang="nl-NL" alt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B.</a:t>
            </a:r>
          </a:p>
        </p:txBody>
      </p:sp>
      <p:sp>
        <p:nvSpPr>
          <p:cNvPr id="166012" name="AutoShape 124"/>
          <p:cNvSpPr>
            <a:spLocks noChangeArrowheads="1"/>
          </p:cNvSpPr>
          <p:nvPr/>
        </p:nvSpPr>
        <p:spPr bwMode="auto">
          <a:xfrm>
            <a:off x="5795963" y="620713"/>
            <a:ext cx="2879725" cy="1584325"/>
          </a:xfrm>
          <a:prstGeom prst="wedgeRoundRectCallout">
            <a:avLst>
              <a:gd name="adj1" fmla="val -222162"/>
              <a:gd name="adj2" fmla="val 7404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Grootte</a:t>
            </a:r>
            <a:r>
              <a:rPr lang="nl-NL" alt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van het voorwerp afkorten met </a:t>
            </a:r>
            <a:r>
              <a:rPr lang="nl-NL" altLang="nl-NL" sz="24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grote</a:t>
            </a:r>
            <a:r>
              <a:rPr lang="nl-NL" alt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V.</a:t>
            </a:r>
          </a:p>
        </p:txBody>
      </p:sp>
    </p:spTree>
    <p:extLst>
      <p:ext uri="{BB962C8B-B14F-4D97-AF65-F5344CB8AC3E}">
        <p14:creationId xmlns:p14="http://schemas.microsoft.com/office/powerpoint/2010/main" val="31931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6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6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6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6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6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75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75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6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6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66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75"/>
                                        <p:tgtEl>
                                          <p:spTgt spid="16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6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6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66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75"/>
                                        <p:tgtEl>
                                          <p:spTgt spid="16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utoUpdateAnimBg="0"/>
      <p:bldP spid="165902" grpId="0" animBg="1"/>
      <p:bldP spid="165903" grpId="0" animBg="1"/>
      <p:bldP spid="165905" grpId="0" animBg="1"/>
      <p:bldP spid="165907" grpId="0" animBg="1"/>
      <p:bldP spid="165909" grpId="0" animBg="1"/>
      <p:bldP spid="165913" grpId="0" animBg="1"/>
      <p:bldP spid="165915" grpId="0" animBg="1"/>
      <p:bldP spid="165917" grpId="0" autoUpdateAnimBg="0"/>
      <p:bldP spid="165918" grpId="0" autoUpdateAnimBg="0"/>
      <p:bldP spid="165921" grpId="0" autoUpdateAnimBg="0"/>
      <p:bldP spid="165922" grpId="0" autoUpdateAnimBg="0"/>
      <p:bldP spid="165925" grpId="0" animBg="1"/>
      <p:bldP spid="165927" grpId="0" animBg="1"/>
      <p:bldP spid="165928" grpId="0" animBg="1"/>
      <p:bldP spid="165929" grpId="0" animBg="1"/>
      <p:bldP spid="165930" grpId="0" animBg="1"/>
      <p:bldP spid="165939" grpId="0" animBg="1"/>
      <p:bldP spid="165992" grpId="0" animBg="1"/>
      <p:bldP spid="166004" grpId="0" autoUpdateAnimBg="0"/>
      <p:bldP spid="166005" grpId="0" autoUpdateAnimBg="0"/>
      <p:bldP spid="166009" grpId="0" animBg="1"/>
      <p:bldP spid="166010" grpId="0"/>
      <p:bldP spid="166011" grpId="0"/>
      <p:bldP spid="166008" grpId="0" animBg="1"/>
      <p:bldP spid="166013" grpId="0" animBg="1"/>
      <p:bldP spid="1660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Twee formules voor de vergroting: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9030" name="Group 70"/>
          <p:cNvGrpSpPr>
            <a:grpSpLocks/>
          </p:cNvGrpSpPr>
          <p:nvPr/>
        </p:nvGrpSpPr>
        <p:grpSpPr bwMode="auto">
          <a:xfrm>
            <a:off x="200025" y="590550"/>
            <a:ext cx="8410575" cy="4451350"/>
            <a:chOff x="126" y="436"/>
            <a:chExt cx="5298" cy="2804"/>
          </a:xfrm>
        </p:grpSpPr>
        <p:sp>
          <p:nvSpPr>
            <p:cNvPr id="168984" name="Line 24"/>
            <p:cNvSpPr>
              <a:spLocks noChangeShapeType="1"/>
            </p:cNvSpPr>
            <p:nvPr/>
          </p:nvSpPr>
          <p:spPr bwMode="auto">
            <a:xfrm>
              <a:off x="336" y="1824"/>
              <a:ext cx="5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833" y="17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69029" name="Group 69"/>
            <p:cNvGrpSpPr>
              <a:grpSpLocks/>
            </p:cNvGrpSpPr>
            <p:nvPr/>
          </p:nvGrpSpPr>
          <p:grpSpPr bwMode="auto">
            <a:xfrm>
              <a:off x="126" y="436"/>
              <a:ext cx="5050" cy="2804"/>
              <a:chOff x="126" y="436"/>
              <a:chExt cx="5050" cy="2804"/>
            </a:xfrm>
          </p:grpSpPr>
          <p:grpSp>
            <p:nvGrpSpPr>
              <p:cNvPr id="169028" name="Group 68"/>
              <p:cNvGrpSpPr>
                <a:grpSpLocks/>
              </p:cNvGrpSpPr>
              <p:nvPr/>
            </p:nvGrpSpPr>
            <p:grpSpPr bwMode="auto">
              <a:xfrm>
                <a:off x="126" y="436"/>
                <a:ext cx="5050" cy="2804"/>
                <a:chOff x="126" y="436"/>
                <a:chExt cx="5050" cy="2804"/>
              </a:xfrm>
            </p:grpSpPr>
            <p:sp>
              <p:nvSpPr>
                <p:cNvPr id="168980" name="Freeform 20"/>
                <p:cNvSpPr>
                  <a:spLocks/>
                </p:cNvSpPr>
                <p:nvPr/>
              </p:nvSpPr>
              <p:spPr bwMode="auto">
                <a:xfrm>
                  <a:off x="1760" y="2696"/>
                  <a:ext cx="3176" cy="16"/>
                </a:xfrm>
                <a:custGeom>
                  <a:avLst/>
                  <a:gdLst>
                    <a:gd name="T0" fmla="*/ 0 w 3176"/>
                    <a:gd name="T1" fmla="*/ 0 h 16"/>
                    <a:gd name="T2" fmla="*/ 3176 w 3176"/>
                    <a:gd name="T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176" h="16">
                      <a:moveTo>
                        <a:pt x="0" y="0"/>
                      </a:moveTo>
                      <a:lnTo>
                        <a:pt x="3176" y="16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8" name="Freeform 38"/>
                <p:cNvSpPr>
                  <a:spLocks/>
                </p:cNvSpPr>
                <p:nvPr/>
              </p:nvSpPr>
              <p:spPr bwMode="auto">
                <a:xfrm>
                  <a:off x="1744" y="1832"/>
                  <a:ext cx="3200" cy="1056"/>
                </a:xfrm>
                <a:custGeom>
                  <a:avLst/>
                  <a:gdLst>
                    <a:gd name="T0" fmla="*/ 0 w 3200"/>
                    <a:gd name="T1" fmla="*/ 0 h 1056"/>
                    <a:gd name="T2" fmla="*/ 3200 w 3200"/>
                    <a:gd name="T3" fmla="*/ 1056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0" h="1056">
                      <a:moveTo>
                        <a:pt x="0" y="0"/>
                      </a:moveTo>
                      <a:lnTo>
                        <a:pt x="3200" y="1056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9027" name="Group 67"/>
                <p:cNvGrpSpPr>
                  <a:grpSpLocks/>
                </p:cNvGrpSpPr>
                <p:nvPr/>
              </p:nvGrpSpPr>
              <p:grpSpPr bwMode="auto">
                <a:xfrm>
                  <a:off x="126" y="436"/>
                  <a:ext cx="5050" cy="2804"/>
                  <a:chOff x="126" y="436"/>
                  <a:chExt cx="5050" cy="2804"/>
                </a:xfrm>
              </p:grpSpPr>
              <p:sp>
                <p:nvSpPr>
                  <p:cNvPr id="168976" name="Freeform 16"/>
                  <p:cNvSpPr>
                    <a:spLocks/>
                  </p:cNvSpPr>
                  <p:nvPr/>
                </p:nvSpPr>
                <p:spPr bwMode="auto">
                  <a:xfrm>
                    <a:off x="376" y="1384"/>
                    <a:ext cx="1352" cy="1"/>
                  </a:xfrm>
                  <a:custGeom>
                    <a:avLst/>
                    <a:gdLst>
                      <a:gd name="T0" fmla="*/ 0 w 1352"/>
                      <a:gd name="T1" fmla="*/ 0 h 1"/>
                      <a:gd name="T2" fmla="*/ 1352 w 135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352" h="1">
                        <a:moveTo>
                          <a:pt x="0" y="0"/>
                        </a:moveTo>
                        <a:lnTo>
                          <a:pt x="135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977" name="Freeform 17"/>
                  <p:cNvSpPr>
                    <a:spLocks/>
                  </p:cNvSpPr>
                  <p:nvPr/>
                </p:nvSpPr>
                <p:spPr bwMode="auto">
                  <a:xfrm>
                    <a:off x="376" y="1392"/>
                    <a:ext cx="1368" cy="1312"/>
                  </a:xfrm>
                  <a:custGeom>
                    <a:avLst/>
                    <a:gdLst>
                      <a:gd name="T0" fmla="*/ 0 w 1368"/>
                      <a:gd name="T1" fmla="*/ 0 h 1312"/>
                      <a:gd name="T2" fmla="*/ 1368 w 1368"/>
                      <a:gd name="T3" fmla="*/ 1312 h 1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368" h="1312">
                        <a:moveTo>
                          <a:pt x="0" y="0"/>
                        </a:moveTo>
                        <a:lnTo>
                          <a:pt x="1368" y="131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978" name="Freeform 18"/>
                  <p:cNvSpPr>
                    <a:spLocks/>
                  </p:cNvSpPr>
                  <p:nvPr/>
                </p:nvSpPr>
                <p:spPr bwMode="auto">
                  <a:xfrm>
                    <a:off x="1736" y="1384"/>
                    <a:ext cx="3440" cy="1680"/>
                  </a:xfrm>
                  <a:custGeom>
                    <a:avLst/>
                    <a:gdLst>
                      <a:gd name="T0" fmla="*/ 0 w 3440"/>
                      <a:gd name="T1" fmla="*/ 0 h 1680"/>
                      <a:gd name="T2" fmla="*/ 3440 w 3440"/>
                      <a:gd name="T3" fmla="*/ 1680 h 1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440" h="1680">
                        <a:moveTo>
                          <a:pt x="0" y="0"/>
                        </a:moveTo>
                        <a:lnTo>
                          <a:pt x="3440" y="168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979" name="Freeform 19"/>
                  <p:cNvSpPr>
                    <a:spLocks/>
                  </p:cNvSpPr>
                  <p:nvPr/>
                </p:nvSpPr>
                <p:spPr bwMode="auto">
                  <a:xfrm>
                    <a:off x="376" y="1392"/>
                    <a:ext cx="1368" cy="440"/>
                  </a:xfrm>
                  <a:custGeom>
                    <a:avLst/>
                    <a:gdLst>
                      <a:gd name="T0" fmla="*/ 0 w 1368"/>
                      <a:gd name="T1" fmla="*/ 0 h 440"/>
                      <a:gd name="T2" fmla="*/ 1368 w 1368"/>
                      <a:gd name="T3" fmla="*/ 44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368" h="440">
                        <a:moveTo>
                          <a:pt x="0" y="0"/>
                        </a:moveTo>
                        <a:lnTo>
                          <a:pt x="1368" y="44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9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699" y="1256"/>
                    <a:ext cx="33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F</a:t>
                    </a:r>
                    <a:endParaRPr lang="nl-NL" altLang="nl-NL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  <p:sp>
                <p:nvSpPr>
                  <p:cNvPr id="16898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52" y="1776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98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751" y="672"/>
                    <a:ext cx="0" cy="226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6898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84" y="436"/>
                    <a:ext cx="126" cy="117"/>
                    <a:chOff x="2832" y="708"/>
                    <a:chExt cx="126" cy="117"/>
                  </a:xfrm>
                </p:grpSpPr>
                <p:sp>
                  <p:nvSpPr>
                    <p:cNvPr id="16898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32" y="768"/>
                      <a:ext cx="126" cy="1"/>
                    </a:xfrm>
                    <a:custGeom>
                      <a:avLst/>
                      <a:gdLst>
                        <a:gd name="T0" fmla="*/ 0 w 126"/>
                        <a:gd name="T1" fmla="*/ 0 h 1"/>
                        <a:gd name="T2" fmla="*/ 126 w 126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6" h="1">
                          <a:moveTo>
                            <a:pt x="0" y="0"/>
                          </a:moveTo>
                          <a:lnTo>
                            <a:pt x="126" y="0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899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98" y="708"/>
                      <a:ext cx="1" cy="117"/>
                    </a:xfrm>
                    <a:custGeom>
                      <a:avLst/>
                      <a:gdLst>
                        <a:gd name="T0" fmla="*/ 0 w 1"/>
                        <a:gd name="T1" fmla="*/ 0 h 117"/>
                        <a:gd name="T2" fmla="*/ 0 w 1"/>
                        <a:gd name="T3" fmla="*/ 117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17">
                          <a:moveTo>
                            <a:pt x="0" y="0"/>
                          </a:moveTo>
                          <a:lnTo>
                            <a:pt x="0" y="117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6899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08" y="1232"/>
                    <a:ext cx="33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F</a:t>
                    </a:r>
                    <a:endParaRPr lang="nl-NL" altLang="nl-NL" sz="2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  <p:sp>
                <p:nvSpPr>
                  <p:cNvPr id="168993" name="Freeform 33"/>
                  <p:cNvSpPr>
                    <a:spLocks/>
                  </p:cNvSpPr>
                  <p:nvPr/>
                </p:nvSpPr>
                <p:spPr bwMode="auto">
                  <a:xfrm>
                    <a:off x="1808" y="2784"/>
                    <a:ext cx="2632" cy="1"/>
                  </a:xfrm>
                  <a:custGeom>
                    <a:avLst/>
                    <a:gdLst>
                      <a:gd name="T0" fmla="*/ 2632 w 2632"/>
                      <a:gd name="T1" fmla="*/ 0 h 1"/>
                      <a:gd name="T2" fmla="*/ 0 w 263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632" h="1">
                        <a:moveTo>
                          <a:pt x="2632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99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2568"/>
                    <a:ext cx="1267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36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b = 6 cm</a:t>
                    </a:r>
                    <a:endParaRPr lang="nl-NL" altLang="nl-NL" sz="36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6899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8" y="2512"/>
                    <a:ext cx="1134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v = 3 cm</a:t>
                    </a:r>
                    <a:endParaRPr lang="nl-NL" altLang="nl-NL" sz="32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grpSp>
                <p:nvGrpSpPr>
                  <p:cNvPr id="16900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26" y="1024"/>
                    <a:ext cx="499" cy="1093"/>
                    <a:chOff x="126" y="1024"/>
                    <a:chExt cx="499" cy="1093"/>
                  </a:xfrm>
                </p:grpSpPr>
                <p:grpSp>
                  <p:nvGrpSpPr>
                    <p:cNvPr id="16901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" y="1024"/>
                      <a:ext cx="499" cy="800"/>
                      <a:chOff x="126" y="1024"/>
                      <a:chExt cx="499" cy="800"/>
                    </a:xfrm>
                  </p:grpSpPr>
                  <p:sp>
                    <p:nvSpPr>
                      <p:cNvPr id="16901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" y="1360"/>
                        <a:ext cx="1" cy="464"/>
                      </a:xfrm>
                      <a:custGeom>
                        <a:avLst/>
                        <a:gdLst>
                          <a:gd name="T0" fmla="*/ 0 w 1"/>
                          <a:gd name="T1" fmla="*/ 464 h 464"/>
                          <a:gd name="T2" fmla="*/ 0 w 1"/>
                          <a:gd name="T3" fmla="*/ 0 h 4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" h="464">
                            <a:moveTo>
                              <a:pt x="0" y="464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012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6" y="1024"/>
                        <a:ext cx="499" cy="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nl-NL" altLang="nl-NL" sz="32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6901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" y="1752"/>
                      <a:ext cx="201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nl-NL" altLang="nl-NL" sz="32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’</a:t>
                      </a:r>
                    </a:p>
                  </p:txBody>
                </p:sp>
              </p:grpSp>
              <p:grpSp>
                <p:nvGrpSpPr>
                  <p:cNvPr id="16901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425" y="1512"/>
                    <a:ext cx="408" cy="1512"/>
                    <a:chOff x="4425" y="1512"/>
                    <a:chExt cx="408" cy="1512"/>
                  </a:xfrm>
                </p:grpSpPr>
                <p:grpSp>
                  <p:nvGrpSpPr>
                    <p:cNvPr id="16901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5" y="1824"/>
                      <a:ext cx="129" cy="1200"/>
                      <a:chOff x="4455" y="1824"/>
                      <a:chExt cx="129" cy="1200"/>
                    </a:xfrm>
                  </p:grpSpPr>
                  <p:sp>
                    <p:nvSpPr>
                      <p:cNvPr id="169018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5" y="1824"/>
                        <a:ext cx="1" cy="920"/>
                      </a:xfrm>
                      <a:custGeom>
                        <a:avLst/>
                        <a:gdLst>
                          <a:gd name="T0" fmla="*/ 0 w 1"/>
                          <a:gd name="T1" fmla="*/ 0 h 920"/>
                          <a:gd name="T2" fmla="*/ 1 w 1"/>
                          <a:gd name="T3" fmla="*/ 920 h 9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" h="920">
                            <a:moveTo>
                              <a:pt x="0" y="0"/>
                            </a:moveTo>
                            <a:lnTo>
                              <a:pt x="1" y="92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019" name="Rectangle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8" y="2659"/>
                        <a:ext cx="116" cy="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altLang="nl-NL" sz="32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69020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5" y="1512"/>
                      <a:ext cx="408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altLang="nl-NL" sz="32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</p:grpSp>
          </p:grpSp>
          <p:sp>
            <p:nvSpPr>
              <p:cNvPr id="168992" name="Freeform 32"/>
              <p:cNvSpPr>
                <a:spLocks/>
              </p:cNvSpPr>
              <p:nvPr/>
            </p:nvSpPr>
            <p:spPr bwMode="auto">
              <a:xfrm>
                <a:off x="435" y="2728"/>
                <a:ext cx="1269" cy="5"/>
              </a:xfrm>
              <a:custGeom>
                <a:avLst/>
                <a:gdLst>
                  <a:gd name="T0" fmla="*/ 1269 w 1269"/>
                  <a:gd name="T1" fmla="*/ 0 h 5"/>
                  <a:gd name="T2" fmla="*/ 0 w 126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9" h="5">
                    <a:moveTo>
                      <a:pt x="1269" y="0"/>
                    </a:moveTo>
                    <a:lnTo>
                      <a:pt x="0" y="5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9015" name="Rectangle 55"/>
          <p:cNvSpPr>
            <a:spLocks noChangeArrowheads="1"/>
          </p:cNvSpPr>
          <p:nvPr/>
        </p:nvSpPr>
        <p:spPr bwMode="auto">
          <a:xfrm>
            <a:off x="0" y="4987925"/>
            <a:ext cx="45005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2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 1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Vergroting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24" name="AutoShape 64"/>
          <p:cNvSpPr>
            <a:spLocks noChangeArrowheads="1"/>
          </p:cNvSpPr>
          <p:nvPr/>
        </p:nvSpPr>
        <p:spPr bwMode="auto">
          <a:xfrm>
            <a:off x="611188" y="620713"/>
            <a:ext cx="1873250" cy="719137"/>
          </a:xfrm>
          <a:prstGeom prst="wedgeRoundRectCallout">
            <a:avLst>
              <a:gd name="adj1" fmla="val -48560"/>
              <a:gd name="adj2" fmla="val 22417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 = 1 cm</a:t>
            </a:r>
          </a:p>
        </p:txBody>
      </p:sp>
      <p:sp>
        <p:nvSpPr>
          <p:cNvPr id="169025" name="Rectangle 65"/>
          <p:cNvSpPr>
            <a:spLocks noChangeArrowheads="1"/>
          </p:cNvSpPr>
          <p:nvPr/>
        </p:nvSpPr>
        <p:spPr bwMode="auto">
          <a:xfrm>
            <a:off x="0" y="6032500"/>
            <a:ext cx="57959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2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 2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Vergroting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26" name="AutoShape 66"/>
          <p:cNvSpPr>
            <a:spLocks noChangeArrowheads="1"/>
          </p:cNvSpPr>
          <p:nvPr/>
        </p:nvSpPr>
        <p:spPr bwMode="auto">
          <a:xfrm>
            <a:off x="7270750" y="1412875"/>
            <a:ext cx="1873250" cy="719138"/>
          </a:xfrm>
          <a:prstGeom prst="wedgeRoundRectCallout">
            <a:avLst>
              <a:gd name="adj1" fmla="val -56949"/>
              <a:gd name="adj2" fmla="val 2535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 = 2 cm</a:t>
            </a:r>
          </a:p>
        </p:txBody>
      </p:sp>
      <p:grpSp>
        <p:nvGrpSpPr>
          <p:cNvPr id="169033" name="Group 73"/>
          <p:cNvGrpSpPr>
            <a:grpSpLocks/>
          </p:cNvGrpSpPr>
          <p:nvPr/>
        </p:nvGrpSpPr>
        <p:grpSpPr bwMode="auto">
          <a:xfrm>
            <a:off x="7092950" y="333375"/>
            <a:ext cx="2051050" cy="4908550"/>
            <a:chOff x="4468" y="210"/>
            <a:chExt cx="1292" cy="3092"/>
          </a:xfrm>
        </p:grpSpPr>
        <p:sp>
          <p:nvSpPr>
            <p:cNvPr id="169031" name="Line 71"/>
            <p:cNvSpPr>
              <a:spLocks noChangeShapeType="1"/>
            </p:cNvSpPr>
            <p:nvPr/>
          </p:nvSpPr>
          <p:spPr bwMode="auto">
            <a:xfrm>
              <a:off x="4468" y="580"/>
              <a:ext cx="0" cy="272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9032" name="AutoShape 72"/>
            <p:cNvSpPr>
              <a:spLocks noChangeArrowheads="1"/>
            </p:cNvSpPr>
            <p:nvPr/>
          </p:nvSpPr>
          <p:spPr bwMode="auto">
            <a:xfrm>
              <a:off x="4580" y="210"/>
              <a:ext cx="1180" cy="453"/>
            </a:xfrm>
            <a:prstGeom prst="wedgeRoundRectCallout">
              <a:avLst>
                <a:gd name="adj1" fmla="val -57625"/>
                <a:gd name="adj2" fmla="val 8752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80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scherm</a:t>
              </a:r>
            </a:p>
          </p:txBody>
        </p:sp>
      </p:grpSp>
      <p:sp>
        <p:nvSpPr>
          <p:cNvPr id="169036" name="AutoShape 76"/>
          <p:cNvSpPr>
            <a:spLocks noChangeArrowheads="1"/>
          </p:cNvSpPr>
          <p:nvPr/>
        </p:nvSpPr>
        <p:spPr bwMode="auto">
          <a:xfrm>
            <a:off x="4356100" y="649288"/>
            <a:ext cx="2520950" cy="2058987"/>
          </a:xfrm>
          <a:prstGeom prst="wedgeRoundRectCallout">
            <a:avLst>
              <a:gd name="adj1" fmla="val -135074"/>
              <a:gd name="adj2" fmla="val 21438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Formule 2 staat in de Basis-BINAS</a:t>
            </a:r>
          </a:p>
        </p:txBody>
      </p:sp>
      <p:graphicFrame>
        <p:nvGraphicFramePr>
          <p:cNvPr id="169037" name="Object 77"/>
          <p:cNvGraphicFramePr>
            <a:graphicFrameLocks noChangeAspect="1"/>
          </p:cNvGraphicFramePr>
          <p:nvPr/>
        </p:nvGraphicFramePr>
        <p:xfrm>
          <a:off x="4392613" y="4719638"/>
          <a:ext cx="1333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Vergelijking" r:id="rId3" imgW="444240" imgH="380880" progId="Equation.3">
                  <p:embed/>
                </p:oleObj>
              </mc:Choice>
              <mc:Fallback>
                <p:oleObj name="Vergelijking" r:id="rId3" imgW="444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4719638"/>
                        <a:ext cx="1333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38" name="Object 78"/>
          <p:cNvGraphicFramePr>
            <a:graphicFrameLocks noChangeAspect="1"/>
          </p:cNvGraphicFramePr>
          <p:nvPr/>
        </p:nvGraphicFramePr>
        <p:xfrm>
          <a:off x="5826125" y="4716463"/>
          <a:ext cx="838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ergelijking" r:id="rId5" imgW="279360" imgH="380880" progId="Equation.3">
                  <p:embed/>
                </p:oleObj>
              </mc:Choice>
              <mc:Fallback>
                <p:oleObj name="Vergelijking" r:id="rId5" imgW="279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4716463"/>
                        <a:ext cx="838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39" name="Object 79"/>
          <p:cNvGraphicFramePr>
            <a:graphicFrameLocks noChangeAspect="1"/>
          </p:cNvGraphicFramePr>
          <p:nvPr/>
        </p:nvGraphicFramePr>
        <p:xfrm>
          <a:off x="6648450" y="5059363"/>
          <a:ext cx="762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Vergelijking" r:id="rId7" imgW="253800" imgH="164880" progId="Equation.3">
                  <p:embed/>
                </p:oleObj>
              </mc:Choice>
              <mc:Fallback>
                <p:oleObj name="Vergelijking" r:id="rId7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5059363"/>
                        <a:ext cx="762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0" name="Object 80"/>
          <p:cNvGraphicFramePr>
            <a:graphicFrameLocks noChangeAspect="1"/>
          </p:cNvGraphicFramePr>
          <p:nvPr/>
        </p:nvGraphicFramePr>
        <p:xfrm>
          <a:off x="4430713" y="5748338"/>
          <a:ext cx="1257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Vergelijking" r:id="rId9" imgW="419040" imgH="380880" progId="Equation.3">
                  <p:embed/>
                </p:oleObj>
              </mc:Choice>
              <mc:Fallback>
                <p:oleObj name="Vergelijking" r:id="rId9" imgW="419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5748338"/>
                        <a:ext cx="12573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1" name="Object 81"/>
          <p:cNvGraphicFramePr>
            <a:graphicFrameLocks noChangeAspect="1"/>
          </p:cNvGraphicFramePr>
          <p:nvPr/>
        </p:nvGraphicFramePr>
        <p:xfrm>
          <a:off x="5826125" y="5726113"/>
          <a:ext cx="838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Vergelijking" r:id="rId11" imgW="279360" imgH="393480" progId="Equation.3">
                  <p:embed/>
                </p:oleObj>
              </mc:Choice>
              <mc:Fallback>
                <p:oleObj name="Vergelijking" r:id="rId11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5726113"/>
                        <a:ext cx="838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2" name="Object 82"/>
          <p:cNvGraphicFramePr>
            <a:graphicFrameLocks noChangeAspect="1"/>
          </p:cNvGraphicFramePr>
          <p:nvPr/>
        </p:nvGraphicFramePr>
        <p:xfrm>
          <a:off x="6648450" y="6088063"/>
          <a:ext cx="762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Vergelijking" r:id="rId13" imgW="253800" imgH="164880" progId="Equation.3">
                  <p:embed/>
                </p:oleObj>
              </mc:Choice>
              <mc:Fallback>
                <p:oleObj name="Vergelijking" r:id="rId13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6088063"/>
                        <a:ext cx="762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705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"/>
                                        <p:tgtEl>
                                          <p:spTgt spid="1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75"/>
                                        <p:tgtEl>
                                          <p:spTgt spid="16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9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autoUpdateAnimBg="0"/>
      <p:bldP spid="169015" grpId="0" autoUpdateAnimBg="0"/>
      <p:bldP spid="169024" grpId="0" animBg="1"/>
      <p:bldP spid="169025" grpId="0" autoUpdateAnimBg="0"/>
      <p:bldP spid="169026" grpId="0" animBg="1"/>
      <p:bldP spid="1690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7" name="AutoShape 23"/>
          <p:cNvSpPr>
            <a:spLocks noChangeArrowheads="1"/>
          </p:cNvSpPr>
          <p:nvPr/>
        </p:nvSpPr>
        <p:spPr bwMode="auto">
          <a:xfrm>
            <a:off x="971550" y="4941888"/>
            <a:ext cx="2592388" cy="1655762"/>
          </a:xfrm>
          <a:prstGeom prst="wedgeRoundRectCallout">
            <a:avLst>
              <a:gd name="adj1" fmla="val 192194"/>
              <a:gd name="adj2" fmla="val -1730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Welke van beide formules kun je gebruiken?</a:t>
            </a:r>
          </a:p>
        </p:txBody>
      </p:sp>
      <p:sp>
        <p:nvSpPr>
          <p:cNvPr id="170018" name="AutoShape 34"/>
          <p:cNvSpPr>
            <a:spLocks noChangeArrowheads="1"/>
          </p:cNvSpPr>
          <p:nvPr/>
        </p:nvSpPr>
        <p:spPr bwMode="auto">
          <a:xfrm>
            <a:off x="468313" y="4868863"/>
            <a:ext cx="2592387" cy="1655762"/>
          </a:xfrm>
          <a:prstGeom prst="wedgeRoundRectCallout">
            <a:avLst>
              <a:gd name="adj1" fmla="val 218769"/>
              <a:gd name="adj2" fmla="val -2344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Zoek de formules op in je Basis-BINAS</a:t>
            </a:r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Voorbeeld.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549275"/>
            <a:ext cx="91440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 je gezicht (30 cm hoog) wordt met een fototoestel een afbeelding gemaakt. De afstand van gezicht tot lens is 50 cm en van lens tot afbeelding is 5 cm.</a:t>
            </a:r>
            <a:b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Bereken de vergroting</a:t>
            </a:r>
            <a:b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Bereken de hoogte van het beeld.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2962275"/>
            <a:ext cx="1476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Geg.:</a:t>
            </a:r>
            <a:endParaRPr lang="nl-NL" altLang="nl-NL" sz="32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3505200"/>
            <a:ext cx="15478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Gevr.:</a:t>
            </a:r>
            <a:endParaRPr lang="nl-NL" altLang="nl-NL" sz="32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4216400"/>
            <a:ext cx="13319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Opl.:</a:t>
            </a:r>
            <a:endParaRPr lang="nl-NL" altLang="nl-NL" sz="32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1116013" y="2962275"/>
            <a:ext cx="2017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30 cm,</a:t>
            </a:r>
            <a:endParaRPr lang="nl-NL" altLang="nl-NL" sz="3200" u="sng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1331913" y="3500438"/>
            <a:ext cx="16557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nl-NL" altLang="nl-NL" sz="3200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9997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Vergelijking" r:id="rId3" imgW="114120" imgH="215640" progId="Equation.3">
                  <p:embed/>
                </p:oleObj>
              </mc:Choice>
              <mc:Fallback>
                <p:oleObj name="Vergelijking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8" name="Object 14"/>
          <p:cNvGraphicFramePr>
            <a:graphicFrameLocks noChangeAspect="1"/>
          </p:cNvGraphicFramePr>
          <p:nvPr/>
        </p:nvGraphicFramePr>
        <p:xfrm>
          <a:off x="7596188" y="4187825"/>
          <a:ext cx="1257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Vergelijking" r:id="rId5" imgW="419040" imgH="380880" progId="Equation.3">
                  <p:embed/>
                </p:oleObj>
              </mc:Choice>
              <mc:Fallback>
                <p:oleObj name="Vergelijking" r:id="rId5" imgW="419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187825"/>
                        <a:ext cx="125730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9" name="Object 15"/>
          <p:cNvGraphicFramePr>
            <a:graphicFrameLocks noChangeAspect="1"/>
          </p:cNvGraphicFramePr>
          <p:nvPr/>
        </p:nvGraphicFramePr>
        <p:xfrm>
          <a:off x="7612063" y="5576888"/>
          <a:ext cx="1333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Vergelijking" r:id="rId7" imgW="444240" imgH="380880" progId="Equation.3">
                  <p:embed/>
                </p:oleObj>
              </mc:Choice>
              <mc:Fallback>
                <p:oleObj name="Vergelijking" r:id="rId7" imgW="444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5576888"/>
                        <a:ext cx="133350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1258888" y="4203700"/>
            <a:ext cx="5397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endParaRPr lang="nl-NL" altLang="nl-NL" sz="32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1258888" y="5364163"/>
            <a:ext cx="5032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</a:t>
            </a:r>
            <a:endParaRPr lang="nl-NL" altLang="nl-NL" sz="32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0013" name="AutoShape 29"/>
          <p:cNvSpPr>
            <a:spLocks noChangeArrowheads="1"/>
          </p:cNvSpPr>
          <p:nvPr/>
        </p:nvSpPr>
        <p:spPr bwMode="auto">
          <a:xfrm>
            <a:off x="2627313" y="549275"/>
            <a:ext cx="1081087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0014" name="AutoShape 30"/>
          <p:cNvSpPr>
            <a:spLocks noChangeArrowheads="1"/>
          </p:cNvSpPr>
          <p:nvPr/>
        </p:nvSpPr>
        <p:spPr bwMode="auto">
          <a:xfrm>
            <a:off x="1130300" y="1512888"/>
            <a:ext cx="1152525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0015" name="AutoShape 31"/>
          <p:cNvSpPr>
            <a:spLocks noChangeArrowheads="1"/>
          </p:cNvSpPr>
          <p:nvPr/>
        </p:nvSpPr>
        <p:spPr bwMode="auto">
          <a:xfrm>
            <a:off x="6934200" y="1512888"/>
            <a:ext cx="936625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0016" name="AutoShape 32"/>
          <p:cNvSpPr>
            <a:spLocks noChangeArrowheads="1"/>
          </p:cNvSpPr>
          <p:nvPr/>
        </p:nvSpPr>
        <p:spPr bwMode="auto">
          <a:xfrm>
            <a:off x="2354263" y="2017713"/>
            <a:ext cx="1871662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0017" name="AutoShape 33"/>
          <p:cNvSpPr>
            <a:spLocks noChangeArrowheads="1"/>
          </p:cNvSpPr>
          <p:nvPr/>
        </p:nvSpPr>
        <p:spPr bwMode="auto">
          <a:xfrm>
            <a:off x="2339975" y="2565400"/>
            <a:ext cx="1223963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aphicFrame>
        <p:nvGraphicFramePr>
          <p:cNvPr id="170019" name="Object 35"/>
          <p:cNvGraphicFramePr>
            <a:graphicFrameLocks noChangeAspect="1"/>
          </p:cNvGraphicFramePr>
          <p:nvPr/>
        </p:nvGraphicFramePr>
        <p:xfrm>
          <a:off x="1730375" y="3886200"/>
          <a:ext cx="1257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Vergelijking" r:id="rId9" imgW="419040" imgH="380880" progId="Equation.3">
                  <p:embed/>
                </p:oleObj>
              </mc:Choice>
              <mc:Fallback>
                <p:oleObj name="Vergelijking" r:id="rId9" imgW="419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3886200"/>
                        <a:ext cx="12573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0" name="Object 36"/>
          <p:cNvGraphicFramePr>
            <a:graphicFrameLocks noChangeAspect="1"/>
          </p:cNvGraphicFramePr>
          <p:nvPr/>
        </p:nvGraphicFramePr>
        <p:xfrm>
          <a:off x="3106738" y="3863975"/>
          <a:ext cx="1104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Vergelijking" r:id="rId11" imgW="368280" imgH="393480" progId="Equation.3">
                  <p:embed/>
                </p:oleObj>
              </mc:Choice>
              <mc:Fallback>
                <p:oleObj name="Vergelijking" r:id="rId11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863975"/>
                        <a:ext cx="11049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1" name="Object 37"/>
          <p:cNvGraphicFramePr>
            <a:graphicFrameLocks noChangeAspect="1"/>
          </p:cNvGraphicFramePr>
          <p:nvPr/>
        </p:nvGraphicFramePr>
        <p:xfrm>
          <a:off x="4335463" y="4206875"/>
          <a:ext cx="1028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Vergelijking" r:id="rId13" imgW="342720" imgH="203040" progId="Equation.3">
                  <p:embed/>
                </p:oleObj>
              </mc:Choice>
              <mc:Fallback>
                <p:oleObj name="Vergelijking" r:id="rId13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4206875"/>
                        <a:ext cx="1028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2" name="Object 38"/>
          <p:cNvGraphicFramePr>
            <a:graphicFrameLocks noChangeAspect="1"/>
          </p:cNvGraphicFramePr>
          <p:nvPr/>
        </p:nvGraphicFramePr>
        <p:xfrm>
          <a:off x="1725613" y="5043488"/>
          <a:ext cx="1333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Vergelijking" r:id="rId15" imgW="444240" imgH="380880" progId="Equation.3">
                  <p:embed/>
                </p:oleObj>
              </mc:Choice>
              <mc:Fallback>
                <p:oleObj name="Vergelijking" r:id="rId15" imgW="444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5043488"/>
                        <a:ext cx="1333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4" name="Object 40"/>
          <p:cNvGraphicFramePr>
            <a:graphicFrameLocks noChangeAspect="1"/>
          </p:cNvGraphicFramePr>
          <p:nvPr/>
        </p:nvGraphicFramePr>
        <p:xfrm>
          <a:off x="1738313" y="6324600"/>
          <a:ext cx="798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Vergelijking" r:id="rId17" imgW="266400" imgH="164880" progId="Equation.3">
                  <p:embed/>
                </p:oleObj>
              </mc:Choice>
              <mc:Fallback>
                <p:oleObj name="Vergelijking" r:id="rId17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6324600"/>
                        <a:ext cx="7985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5" name="Object 41"/>
          <p:cNvGraphicFramePr>
            <a:graphicFrameLocks noChangeAspect="1"/>
          </p:cNvGraphicFramePr>
          <p:nvPr/>
        </p:nvGraphicFramePr>
        <p:xfrm>
          <a:off x="4127500" y="5043488"/>
          <a:ext cx="171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Vergelijking" r:id="rId19" imgW="571320" imgH="393480" progId="Equation.3">
                  <p:embed/>
                </p:oleObj>
              </mc:Choice>
              <mc:Fallback>
                <p:oleObj name="Vergelijking" r:id="rId1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043488"/>
                        <a:ext cx="1714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7" name="Object 43"/>
          <p:cNvGraphicFramePr>
            <a:graphicFrameLocks noChangeAspect="1"/>
          </p:cNvGraphicFramePr>
          <p:nvPr/>
        </p:nvGraphicFramePr>
        <p:xfrm>
          <a:off x="2555875" y="6273800"/>
          <a:ext cx="1520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Vergelijking" r:id="rId21" imgW="507960" imgH="203040" progId="Equation.3">
                  <p:embed/>
                </p:oleObj>
              </mc:Choice>
              <mc:Fallback>
                <p:oleObj name="Vergelijking" r:id="rId21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6273800"/>
                        <a:ext cx="1520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8" name="Object 44"/>
          <p:cNvGraphicFramePr>
            <a:graphicFrameLocks noChangeAspect="1"/>
          </p:cNvGraphicFramePr>
          <p:nvPr/>
        </p:nvGraphicFramePr>
        <p:xfrm>
          <a:off x="4013200" y="6286500"/>
          <a:ext cx="1482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Vergelijking" r:id="rId23" imgW="495000" imgH="177480" progId="Equation.3">
                  <p:embed/>
                </p:oleObj>
              </mc:Choice>
              <mc:Fallback>
                <p:oleObj name="Vergelijking" r:id="rId23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6286500"/>
                        <a:ext cx="14827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29" name="Object 45"/>
          <p:cNvGraphicFramePr>
            <a:graphicFrameLocks noChangeAspect="1"/>
          </p:cNvGraphicFramePr>
          <p:nvPr/>
        </p:nvGraphicFramePr>
        <p:xfrm>
          <a:off x="3462338" y="5454650"/>
          <a:ext cx="60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Vergelijking" r:id="rId25" imgW="203040" imgH="114120" progId="Equation.3">
                  <p:embed/>
                </p:oleObj>
              </mc:Choice>
              <mc:Fallback>
                <p:oleObj name="Vergelijking" r:id="rId25" imgW="20304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5454650"/>
                        <a:ext cx="609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31" name="Rectangle 47"/>
          <p:cNvSpPr>
            <a:spLocks noChangeArrowheads="1"/>
          </p:cNvSpPr>
          <p:nvPr/>
        </p:nvSpPr>
        <p:spPr bwMode="auto">
          <a:xfrm>
            <a:off x="3133725" y="2954338"/>
            <a:ext cx="2017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50 cm,</a:t>
            </a:r>
            <a:endParaRPr lang="nl-NL" altLang="nl-NL" sz="3200" u="sng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0032" name="Rectangle 48"/>
          <p:cNvSpPr>
            <a:spLocks noChangeArrowheads="1"/>
          </p:cNvSpPr>
          <p:nvPr/>
        </p:nvSpPr>
        <p:spPr bwMode="auto">
          <a:xfrm>
            <a:off x="5003800" y="2959100"/>
            <a:ext cx="20177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= 5 cm.</a:t>
            </a:r>
            <a:endParaRPr lang="nl-NL" altLang="nl-NL" sz="3200" u="sng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0033" name="Rectangle 49"/>
          <p:cNvSpPr>
            <a:spLocks noChangeArrowheads="1"/>
          </p:cNvSpPr>
          <p:nvPr/>
        </p:nvSpPr>
        <p:spPr bwMode="auto">
          <a:xfrm>
            <a:off x="1692275" y="3500438"/>
            <a:ext cx="16557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B</a:t>
            </a:r>
            <a:endParaRPr lang="nl-NL" altLang="nl-NL" sz="3200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430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0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0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7" grpId="0" animBg="1"/>
      <p:bldP spid="170018" grpId="0" animBg="1"/>
      <p:bldP spid="169986" grpId="0" autoUpdateAnimBg="0"/>
      <p:bldP spid="169987" grpId="0" autoUpdateAnimBg="0"/>
      <p:bldP spid="169989" grpId="0" autoUpdateAnimBg="0"/>
      <p:bldP spid="169990" grpId="0" autoUpdateAnimBg="0"/>
      <p:bldP spid="169991" grpId="0" autoUpdateAnimBg="0"/>
      <p:bldP spid="169992" grpId="0"/>
      <p:bldP spid="169993" grpId="0"/>
      <p:bldP spid="170005" grpId="0" autoUpdateAnimBg="0"/>
      <p:bldP spid="170006" grpId="0" autoUpdateAnimBg="0"/>
      <p:bldP spid="170013" grpId="0" animBg="1"/>
      <p:bldP spid="170014" grpId="0" animBg="1"/>
      <p:bldP spid="170015" grpId="0" animBg="1"/>
      <p:bldP spid="170016" grpId="0" animBg="1"/>
      <p:bldP spid="170017" grpId="0" animBg="1"/>
      <p:bldP spid="170031" grpId="0"/>
      <p:bldP spid="1700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971800" y="1600200"/>
            <a:ext cx="4776788" cy="4302125"/>
            <a:chOff x="1872" y="1008"/>
            <a:chExt cx="3009" cy="2710"/>
          </a:xfrm>
        </p:grpSpPr>
        <p:grpSp>
          <p:nvGrpSpPr>
            <p:cNvPr id="171011" name="Group 3"/>
            <p:cNvGrpSpPr>
              <a:grpSpLocks/>
            </p:cNvGrpSpPr>
            <p:nvPr/>
          </p:nvGrpSpPr>
          <p:grpSpPr bwMode="auto">
            <a:xfrm>
              <a:off x="1872" y="1008"/>
              <a:ext cx="3009" cy="2710"/>
              <a:chOff x="1872" y="1008"/>
              <a:chExt cx="3009" cy="2710"/>
            </a:xfrm>
          </p:grpSpPr>
          <p:grpSp>
            <p:nvGrpSpPr>
              <p:cNvPr id="171012" name="Group 4"/>
              <p:cNvGrpSpPr>
                <a:grpSpLocks/>
              </p:cNvGrpSpPr>
              <p:nvPr/>
            </p:nvGrpSpPr>
            <p:grpSpPr bwMode="auto">
              <a:xfrm>
                <a:off x="1881" y="1056"/>
                <a:ext cx="2592" cy="2640"/>
                <a:chOff x="1872" y="1056"/>
                <a:chExt cx="2592" cy="2640"/>
              </a:xfrm>
            </p:grpSpPr>
            <p:sp>
              <p:nvSpPr>
                <p:cNvPr id="171013" name="Oval 5"/>
                <p:cNvSpPr>
                  <a:spLocks noChangeArrowheads="1"/>
                </p:cNvSpPr>
                <p:nvPr/>
              </p:nvSpPr>
              <p:spPr bwMode="auto">
                <a:xfrm>
                  <a:off x="1872" y="1056"/>
                  <a:ext cx="2592" cy="26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74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014" name="Freeform 6"/>
                <p:cNvSpPr>
                  <a:spLocks/>
                </p:cNvSpPr>
                <p:nvPr/>
              </p:nvSpPr>
              <p:spPr bwMode="auto">
                <a:xfrm>
                  <a:off x="1890" y="1920"/>
                  <a:ext cx="78" cy="222"/>
                </a:xfrm>
                <a:custGeom>
                  <a:avLst/>
                  <a:gdLst>
                    <a:gd name="T0" fmla="*/ 78 w 78"/>
                    <a:gd name="T1" fmla="*/ 0 h 222"/>
                    <a:gd name="T2" fmla="*/ 58 w 78"/>
                    <a:gd name="T3" fmla="*/ 132 h 222"/>
                    <a:gd name="T4" fmla="*/ 44 w 78"/>
                    <a:gd name="T5" fmla="*/ 186 h 222"/>
                    <a:gd name="T6" fmla="*/ 44 w 78"/>
                    <a:gd name="T7" fmla="*/ 222 h 222"/>
                    <a:gd name="T8" fmla="*/ 38 w 78"/>
                    <a:gd name="T9" fmla="*/ 208 h 222"/>
                    <a:gd name="T10" fmla="*/ 34 w 78"/>
                    <a:gd name="T11" fmla="*/ 198 h 222"/>
                    <a:gd name="T12" fmla="*/ 0 w 78"/>
                    <a:gd name="T13" fmla="*/ 186 h 222"/>
                    <a:gd name="T14" fmla="*/ 12 w 78"/>
                    <a:gd name="T15" fmla="*/ 165 h 222"/>
                    <a:gd name="T16" fmla="*/ 21 w 78"/>
                    <a:gd name="T17" fmla="*/ 129 h 222"/>
                    <a:gd name="T18" fmla="*/ 52 w 78"/>
                    <a:gd name="T19" fmla="*/ 60 h 222"/>
                    <a:gd name="T20" fmla="*/ 78 w 78"/>
                    <a:gd name="T21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8" h="222">
                      <a:moveTo>
                        <a:pt x="78" y="0"/>
                      </a:moveTo>
                      <a:lnTo>
                        <a:pt x="58" y="132"/>
                      </a:lnTo>
                      <a:lnTo>
                        <a:pt x="44" y="186"/>
                      </a:lnTo>
                      <a:lnTo>
                        <a:pt x="44" y="222"/>
                      </a:lnTo>
                      <a:lnTo>
                        <a:pt x="38" y="208"/>
                      </a:lnTo>
                      <a:lnTo>
                        <a:pt x="34" y="198"/>
                      </a:lnTo>
                      <a:lnTo>
                        <a:pt x="0" y="186"/>
                      </a:lnTo>
                      <a:lnTo>
                        <a:pt x="12" y="165"/>
                      </a:lnTo>
                      <a:lnTo>
                        <a:pt x="21" y="129"/>
                      </a:lnTo>
                      <a:lnTo>
                        <a:pt x="52" y="6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015" name="Freeform 7"/>
                <p:cNvSpPr>
                  <a:spLocks/>
                </p:cNvSpPr>
                <p:nvPr/>
              </p:nvSpPr>
              <p:spPr bwMode="auto">
                <a:xfrm>
                  <a:off x="1883" y="2620"/>
                  <a:ext cx="78" cy="210"/>
                </a:xfrm>
                <a:custGeom>
                  <a:avLst/>
                  <a:gdLst>
                    <a:gd name="T0" fmla="*/ 78 w 78"/>
                    <a:gd name="T1" fmla="*/ 210 h 210"/>
                    <a:gd name="T2" fmla="*/ 32 w 78"/>
                    <a:gd name="T3" fmla="*/ 85 h 210"/>
                    <a:gd name="T4" fmla="*/ 19 w 78"/>
                    <a:gd name="T5" fmla="*/ 59 h 210"/>
                    <a:gd name="T6" fmla="*/ 13 w 78"/>
                    <a:gd name="T7" fmla="*/ 35 h 210"/>
                    <a:gd name="T8" fmla="*/ 0 w 78"/>
                    <a:gd name="T9" fmla="*/ 0 h 210"/>
                    <a:gd name="T10" fmla="*/ 12 w 78"/>
                    <a:gd name="T11" fmla="*/ 9 h 210"/>
                    <a:gd name="T12" fmla="*/ 21 w 78"/>
                    <a:gd name="T13" fmla="*/ 16 h 210"/>
                    <a:gd name="T14" fmla="*/ 42 w 78"/>
                    <a:gd name="T15" fmla="*/ 13 h 210"/>
                    <a:gd name="T16" fmla="*/ 47 w 78"/>
                    <a:gd name="T17" fmla="*/ 33 h 210"/>
                    <a:gd name="T18" fmla="*/ 52 w 78"/>
                    <a:gd name="T19" fmla="*/ 60 h 210"/>
                    <a:gd name="T20" fmla="*/ 72 w 78"/>
                    <a:gd name="T21" fmla="*/ 145 h 210"/>
                    <a:gd name="T22" fmla="*/ 78 w 78"/>
                    <a:gd name="T23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210">
                      <a:moveTo>
                        <a:pt x="78" y="210"/>
                      </a:moveTo>
                      <a:lnTo>
                        <a:pt x="32" y="85"/>
                      </a:lnTo>
                      <a:lnTo>
                        <a:pt x="19" y="59"/>
                      </a:lnTo>
                      <a:lnTo>
                        <a:pt x="13" y="35"/>
                      </a:lnTo>
                      <a:lnTo>
                        <a:pt x="0" y="0"/>
                      </a:lnTo>
                      <a:lnTo>
                        <a:pt x="12" y="9"/>
                      </a:lnTo>
                      <a:lnTo>
                        <a:pt x="21" y="16"/>
                      </a:lnTo>
                      <a:lnTo>
                        <a:pt x="42" y="13"/>
                      </a:lnTo>
                      <a:lnTo>
                        <a:pt x="47" y="33"/>
                      </a:lnTo>
                      <a:lnTo>
                        <a:pt x="52" y="60"/>
                      </a:lnTo>
                      <a:lnTo>
                        <a:pt x="72" y="145"/>
                      </a:lnTo>
                      <a:lnTo>
                        <a:pt x="78" y="2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1016" name="Arc 8"/>
              <p:cNvSpPr>
                <a:spLocks/>
              </p:cNvSpPr>
              <p:nvPr/>
            </p:nvSpPr>
            <p:spPr bwMode="auto">
              <a:xfrm rot="-9975286">
                <a:off x="1872" y="1056"/>
                <a:ext cx="2593" cy="264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3110 w 43110"/>
                  <a:gd name="T1" fmla="*/ 23568 h 43200"/>
                  <a:gd name="T2" fmla="*/ 40213 w 43110"/>
                  <a:gd name="T3" fmla="*/ 10640 h 43200"/>
                  <a:gd name="T4" fmla="*/ 21600 w 4311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0" h="43200" fill="none" extrusionOk="0">
                    <a:moveTo>
                      <a:pt x="43110" y="23568"/>
                    </a:moveTo>
                    <a:cubicBezTo>
                      <a:pt x="42092" y="34688"/>
                      <a:pt x="3276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9250" y="-1"/>
                      <a:pt x="36330" y="4047"/>
                      <a:pt x="40212" y="10640"/>
                    </a:cubicBezTo>
                  </a:path>
                  <a:path w="43110" h="43200" stroke="0" extrusionOk="0">
                    <a:moveTo>
                      <a:pt x="43110" y="23568"/>
                    </a:moveTo>
                    <a:cubicBezTo>
                      <a:pt x="42092" y="34688"/>
                      <a:pt x="3276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9250" y="-1"/>
                      <a:pt x="36330" y="4047"/>
                      <a:pt x="40212" y="1064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17" name="Freeform 9"/>
              <p:cNvSpPr>
                <a:spLocks/>
              </p:cNvSpPr>
              <p:nvPr/>
            </p:nvSpPr>
            <p:spPr bwMode="auto">
              <a:xfrm>
                <a:off x="4269" y="3054"/>
                <a:ext cx="552" cy="258"/>
              </a:xfrm>
              <a:custGeom>
                <a:avLst/>
                <a:gdLst>
                  <a:gd name="T0" fmla="*/ 0 w 552"/>
                  <a:gd name="T1" fmla="*/ 0 h 258"/>
                  <a:gd name="T2" fmla="*/ 552 w 552"/>
                  <a:gd name="T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2" h="258">
                    <a:moveTo>
                      <a:pt x="0" y="0"/>
                    </a:moveTo>
                    <a:lnTo>
                      <a:pt x="552" y="258"/>
                    </a:lnTo>
                  </a:path>
                </a:pathLst>
              </a:custGeom>
              <a:noFill/>
              <a:ln w="38100" cmpd="sng">
                <a:solidFill>
                  <a:srgbClr val="FFCC66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18" name="Freeform 10"/>
              <p:cNvSpPr>
                <a:spLocks/>
              </p:cNvSpPr>
              <p:nvPr/>
            </p:nvSpPr>
            <p:spPr bwMode="auto">
              <a:xfrm>
                <a:off x="4329" y="2946"/>
                <a:ext cx="552" cy="264"/>
              </a:xfrm>
              <a:custGeom>
                <a:avLst/>
                <a:gdLst>
                  <a:gd name="T0" fmla="*/ 0 w 552"/>
                  <a:gd name="T1" fmla="*/ 0 h 264"/>
                  <a:gd name="T2" fmla="*/ 552 w 552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2" h="264">
                    <a:moveTo>
                      <a:pt x="0" y="0"/>
                    </a:moveTo>
                    <a:lnTo>
                      <a:pt x="552" y="264"/>
                    </a:lnTo>
                  </a:path>
                </a:pathLst>
              </a:custGeom>
              <a:noFill/>
              <a:ln w="38100" cmpd="sng">
                <a:solidFill>
                  <a:srgbClr val="FFCC66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19" name="Arc 11"/>
              <p:cNvSpPr>
                <a:spLocks/>
              </p:cNvSpPr>
              <p:nvPr/>
            </p:nvSpPr>
            <p:spPr bwMode="auto">
              <a:xfrm>
                <a:off x="1895" y="1008"/>
                <a:ext cx="2596" cy="2710"/>
              </a:xfrm>
              <a:custGeom>
                <a:avLst/>
                <a:gdLst>
                  <a:gd name="G0" fmla="+- 20402 0 0"/>
                  <a:gd name="G1" fmla="+- 21600 0 0"/>
                  <a:gd name="G2" fmla="+- 21600 0 0"/>
                  <a:gd name="T0" fmla="*/ 45 w 42002"/>
                  <a:gd name="T1" fmla="*/ 14378 h 43200"/>
                  <a:gd name="T2" fmla="*/ 0 w 42002"/>
                  <a:gd name="T3" fmla="*/ 28694 h 43200"/>
                  <a:gd name="T4" fmla="*/ 20402 w 420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02" h="43200" fill="none" extrusionOk="0">
                    <a:moveTo>
                      <a:pt x="45" y="14378"/>
                    </a:moveTo>
                    <a:cubicBezTo>
                      <a:pt x="3102" y="5759"/>
                      <a:pt x="11256" y="-1"/>
                      <a:pt x="20402" y="0"/>
                    </a:cubicBezTo>
                    <a:cubicBezTo>
                      <a:pt x="32331" y="0"/>
                      <a:pt x="42002" y="9670"/>
                      <a:pt x="42002" y="21600"/>
                    </a:cubicBezTo>
                    <a:cubicBezTo>
                      <a:pt x="42002" y="33529"/>
                      <a:pt x="32331" y="43200"/>
                      <a:pt x="20402" y="43200"/>
                    </a:cubicBezTo>
                    <a:cubicBezTo>
                      <a:pt x="11207" y="43200"/>
                      <a:pt x="3019" y="37378"/>
                      <a:pt x="0" y="28693"/>
                    </a:cubicBezTo>
                  </a:path>
                  <a:path w="42002" h="43200" stroke="0" extrusionOk="0">
                    <a:moveTo>
                      <a:pt x="45" y="14378"/>
                    </a:moveTo>
                    <a:cubicBezTo>
                      <a:pt x="3102" y="5759"/>
                      <a:pt x="11256" y="-1"/>
                      <a:pt x="20402" y="0"/>
                    </a:cubicBezTo>
                    <a:cubicBezTo>
                      <a:pt x="32331" y="0"/>
                      <a:pt x="42002" y="9670"/>
                      <a:pt x="42002" y="21600"/>
                    </a:cubicBezTo>
                    <a:cubicBezTo>
                      <a:pt x="42002" y="33529"/>
                      <a:pt x="32331" y="43200"/>
                      <a:pt x="20402" y="43200"/>
                    </a:cubicBezTo>
                    <a:cubicBezTo>
                      <a:pt x="11207" y="43200"/>
                      <a:pt x="3019" y="37378"/>
                      <a:pt x="0" y="28693"/>
                    </a:cubicBezTo>
                    <a:lnTo>
                      <a:pt x="20402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auto">
              <a:xfrm>
                <a:off x="4167" y="2928"/>
                <a:ext cx="676" cy="328"/>
              </a:xfrm>
              <a:custGeom>
                <a:avLst/>
                <a:gdLst>
                  <a:gd name="T0" fmla="*/ 0 w 676"/>
                  <a:gd name="T1" fmla="*/ 0 h 328"/>
                  <a:gd name="T2" fmla="*/ 676 w 676"/>
                  <a:gd name="T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6" h="328">
                    <a:moveTo>
                      <a:pt x="0" y="0"/>
                    </a:moveTo>
                    <a:lnTo>
                      <a:pt x="676" y="328"/>
                    </a:lnTo>
                  </a:path>
                </a:pathLst>
              </a:custGeom>
              <a:noFill/>
              <a:ln w="38100" cmpd="sng">
                <a:solidFill>
                  <a:srgbClr val="DDDDDD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021" name="Freeform 13"/>
            <p:cNvSpPr>
              <a:spLocks/>
            </p:cNvSpPr>
            <p:nvPr/>
          </p:nvSpPr>
          <p:spPr bwMode="auto">
            <a:xfrm>
              <a:off x="4194" y="2940"/>
              <a:ext cx="666" cy="312"/>
            </a:xfrm>
            <a:custGeom>
              <a:avLst/>
              <a:gdLst>
                <a:gd name="T0" fmla="*/ 0 w 666"/>
                <a:gd name="T1" fmla="*/ 0 h 312"/>
                <a:gd name="T2" fmla="*/ 666 w 666"/>
                <a:gd name="T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6" h="312">
                  <a:moveTo>
                    <a:pt x="0" y="0"/>
                  </a:moveTo>
                  <a:lnTo>
                    <a:pt x="666" y="312"/>
                  </a:lnTo>
                </a:path>
              </a:pathLst>
            </a:custGeom>
            <a:noFill/>
            <a:ln w="57150" cmpd="sng">
              <a:solidFill>
                <a:srgbClr val="DDDDDD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1022" name="Group 14"/>
          <p:cNvGrpSpPr>
            <a:grpSpLocks/>
          </p:cNvGrpSpPr>
          <p:nvPr/>
        </p:nvGrpSpPr>
        <p:grpSpPr bwMode="auto">
          <a:xfrm>
            <a:off x="5106988" y="1981200"/>
            <a:ext cx="2665412" cy="3551238"/>
            <a:chOff x="3217" y="1248"/>
            <a:chExt cx="1679" cy="2237"/>
          </a:xfrm>
        </p:grpSpPr>
        <p:sp>
          <p:nvSpPr>
            <p:cNvPr id="171023" name="Arc 15"/>
            <p:cNvSpPr>
              <a:spLocks/>
            </p:cNvSpPr>
            <p:nvPr/>
          </p:nvSpPr>
          <p:spPr bwMode="auto">
            <a:xfrm rot="-7628">
              <a:off x="3217" y="1248"/>
              <a:ext cx="1192" cy="2237"/>
            </a:xfrm>
            <a:custGeom>
              <a:avLst/>
              <a:gdLst>
                <a:gd name="G0" fmla="+- 0 0 0"/>
                <a:gd name="G1" fmla="+- 18938 0 0"/>
                <a:gd name="G2" fmla="+- 21600 0 0"/>
                <a:gd name="T0" fmla="*/ 10388 w 21600"/>
                <a:gd name="T1" fmla="*/ 0 h 37995"/>
                <a:gd name="T2" fmla="*/ 10168 w 21600"/>
                <a:gd name="T3" fmla="*/ 37995 h 37995"/>
                <a:gd name="T4" fmla="*/ 0 w 21600"/>
                <a:gd name="T5" fmla="*/ 18938 h 37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995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6913"/>
                    <a:pt x="17204" y="34240"/>
                    <a:pt x="10168" y="37995"/>
                  </a:cubicBezTo>
                </a:path>
                <a:path w="21600" h="37995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6913"/>
                    <a:pt x="17204" y="34240"/>
                    <a:pt x="10168" y="37995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762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 rot="1474478">
              <a:off x="4224" y="3072"/>
              <a:ext cx="672" cy="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1025" name="Arc 17"/>
          <p:cNvSpPr>
            <a:spLocks/>
          </p:cNvSpPr>
          <p:nvPr/>
        </p:nvSpPr>
        <p:spPr bwMode="auto">
          <a:xfrm>
            <a:off x="4983163" y="2027238"/>
            <a:ext cx="1936750" cy="3554412"/>
          </a:xfrm>
          <a:custGeom>
            <a:avLst/>
            <a:gdLst>
              <a:gd name="G0" fmla="+- 0 0 0"/>
              <a:gd name="G1" fmla="+- 18428 0 0"/>
              <a:gd name="G2" fmla="+- 21600 0 0"/>
              <a:gd name="T0" fmla="*/ 11268 w 21600"/>
              <a:gd name="T1" fmla="*/ 0 h 37327"/>
              <a:gd name="T2" fmla="*/ 10459 w 21600"/>
              <a:gd name="T3" fmla="*/ 37327 h 37327"/>
              <a:gd name="T4" fmla="*/ 0 w 21600"/>
              <a:gd name="T5" fmla="*/ 18428 h 37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327" fill="none" extrusionOk="0">
                <a:moveTo>
                  <a:pt x="11268" y="-1"/>
                </a:moveTo>
                <a:cubicBezTo>
                  <a:pt x="17686" y="3924"/>
                  <a:pt x="21600" y="10905"/>
                  <a:pt x="21600" y="18428"/>
                </a:cubicBezTo>
                <a:cubicBezTo>
                  <a:pt x="21600" y="26285"/>
                  <a:pt x="17333" y="33522"/>
                  <a:pt x="10458" y="37326"/>
                </a:cubicBezTo>
              </a:path>
              <a:path w="21600" h="37327" stroke="0" extrusionOk="0">
                <a:moveTo>
                  <a:pt x="11268" y="-1"/>
                </a:moveTo>
                <a:cubicBezTo>
                  <a:pt x="17686" y="3924"/>
                  <a:pt x="21600" y="10905"/>
                  <a:pt x="21600" y="18428"/>
                </a:cubicBezTo>
                <a:cubicBezTo>
                  <a:pt x="21600" y="26285"/>
                  <a:pt x="17333" y="33522"/>
                  <a:pt x="10458" y="37326"/>
                </a:cubicBezTo>
                <a:lnTo>
                  <a:pt x="0" y="18428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71026" name="Group 18"/>
          <p:cNvGrpSpPr>
            <a:grpSpLocks/>
          </p:cNvGrpSpPr>
          <p:nvPr/>
        </p:nvGrpSpPr>
        <p:grpSpPr bwMode="auto">
          <a:xfrm>
            <a:off x="2895600" y="3090863"/>
            <a:ext cx="161925" cy="1319212"/>
            <a:chOff x="1833" y="1944"/>
            <a:chExt cx="102" cy="831"/>
          </a:xfrm>
        </p:grpSpPr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1833" y="2487"/>
              <a:ext cx="87" cy="288"/>
            </a:xfrm>
            <a:custGeom>
              <a:avLst/>
              <a:gdLst>
                <a:gd name="T0" fmla="*/ 0 w 87"/>
                <a:gd name="T1" fmla="*/ 0 h 288"/>
                <a:gd name="T2" fmla="*/ 24 w 87"/>
                <a:gd name="T3" fmla="*/ 114 h 288"/>
                <a:gd name="T4" fmla="*/ 39 w 87"/>
                <a:gd name="T5" fmla="*/ 153 h 288"/>
                <a:gd name="T6" fmla="*/ 87 w 87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88">
                  <a:moveTo>
                    <a:pt x="0" y="0"/>
                  </a:moveTo>
                  <a:cubicBezTo>
                    <a:pt x="4" y="19"/>
                    <a:pt x="18" y="89"/>
                    <a:pt x="24" y="114"/>
                  </a:cubicBezTo>
                  <a:cubicBezTo>
                    <a:pt x="30" y="139"/>
                    <a:pt x="29" y="124"/>
                    <a:pt x="39" y="153"/>
                  </a:cubicBezTo>
                  <a:cubicBezTo>
                    <a:pt x="49" y="182"/>
                    <a:pt x="77" y="260"/>
                    <a:pt x="87" y="288"/>
                  </a:cubicBezTo>
                </a:path>
              </a:pathLst>
            </a:custGeom>
            <a:noFill/>
            <a:ln w="57150" cmpd="sng">
              <a:pattFill prst="lgConfetti">
                <a:fgClr>
                  <a:srgbClr val="663300"/>
                </a:fgClr>
                <a:bgClr>
                  <a:srgbClr val="996633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1833" y="1944"/>
              <a:ext cx="102" cy="324"/>
            </a:xfrm>
            <a:custGeom>
              <a:avLst/>
              <a:gdLst>
                <a:gd name="T0" fmla="*/ 102 w 102"/>
                <a:gd name="T1" fmla="*/ 0 h 324"/>
                <a:gd name="T2" fmla="*/ 48 w 102"/>
                <a:gd name="T3" fmla="*/ 135 h 324"/>
                <a:gd name="T4" fmla="*/ 21 w 102"/>
                <a:gd name="T5" fmla="*/ 213 h 324"/>
                <a:gd name="T6" fmla="*/ 0 w 102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324">
                  <a:moveTo>
                    <a:pt x="102" y="0"/>
                  </a:moveTo>
                  <a:cubicBezTo>
                    <a:pt x="93" y="22"/>
                    <a:pt x="61" y="100"/>
                    <a:pt x="48" y="135"/>
                  </a:cubicBezTo>
                  <a:cubicBezTo>
                    <a:pt x="35" y="170"/>
                    <a:pt x="29" y="182"/>
                    <a:pt x="21" y="213"/>
                  </a:cubicBezTo>
                  <a:cubicBezTo>
                    <a:pt x="13" y="244"/>
                    <a:pt x="5" y="301"/>
                    <a:pt x="0" y="324"/>
                  </a:cubicBezTo>
                </a:path>
              </a:pathLst>
            </a:custGeom>
            <a:noFill/>
            <a:ln w="57150" cmpd="sng">
              <a:pattFill prst="lgConfetti">
                <a:fgClr>
                  <a:srgbClr val="663300"/>
                </a:fgClr>
                <a:bgClr>
                  <a:srgbClr val="996633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1029" name="AutoShape 21"/>
          <p:cNvSpPr>
            <a:spLocks noChangeArrowheads="1"/>
          </p:cNvSpPr>
          <p:nvPr/>
        </p:nvSpPr>
        <p:spPr bwMode="auto">
          <a:xfrm>
            <a:off x="228600" y="1371600"/>
            <a:ext cx="3048000" cy="609600"/>
          </a:xfrm>
          <a:prstGeom prst="wedgeRoundRectCallout">
            <a:avLst>
              <a:gd name="adj1" fmla="val 37500"/>
              <a:gd name="adj2" fmla="val 25130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hoornvlies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71030" name="AutoShape 22"/>
          <p:cNvSpPr>
            <a:spLocks noChangeArrowheads="1"/>
          </p:cNvSpPr>
          <p:nvPr/>
        </p:nvSpPr>
        <p:spPr bwMode="auto">
          <a:xfrm>
            <a:off x="228600" y="2438400"/>
            <a:ext cx="1295400" cy="609600"/>
          </a:xfrm>
          <a:prstGeom prst="wedgeRoundRectCallout">
            <a:avLst>
              <a:gd name="adj1" fmla="val 167648"/>
              <a:gd name="adj2" fmla="val 16067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lens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31" name="AutoShape 23"/>
          <p:cNvSpPr>
            <a:spLocks noChangeArrowheads="1"/>
          </p:cNvSpPr>
          <p:nvPr/>
        </p:nvSpPr>
        <p:spPr bwMode="auto">
          <a:xfrm>
            <a:off x="228600" y="3657600"/>
            <a:ext cx="1524000" cy="762000"/>
          </a:xfrm>
          <a:prstGeom prst="wedgeRoundRectCallout">
            <a:avLst>
              <a:gd name="adj1" fmla="val 125000"/>
              <a:gd name="adj2" fmla="val -2895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pupil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32" name="AutoShape 24"/>
          <p:cNvSpPr>
            <a:spLocks noChangeArrowheads="1"/>
          </p:cNvSpPr>
          <p:nvPr/>
        </p:nvSpPr>
        <p:spPr bwMode="auto">
          <a:xfrm>
            <a:off x="228600" y="4953000"/>
            <a:ext cx="1295400" cy="609600"/>
          </a:xfrm>
          <a:prstGeom prst="wedgeRoundRectCallout">
            <a:avLst>
              <a:gd name="adj1" fmla="val 160296"/>
              <a:gd name="adj2" fmla="val -17057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iris</a:t>
            </a:r>
            <a:endParaRPr lang="nl-NL" altLang="nl-NL" sz="44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1033" name="Group 25"/>
          <p:cNvGrpSpPr>
            <a:grpSpLocks/>
          </p:cNvGrpSpPr>
          <p:nvPr/>
        </p:nvGrpSpPr>
        <p:grpSpPr bwMode="auto">
          <a:xfrm>
            <a:off x="2954338" y="3352800"/>
            <a:ext cx="152400" cy="838200"/>
            <a:chOff x="1968" y="2544"/>
            <a:chExt cx="240" cy="1153"/>
          </a:xfrm>
        </p:grpSpPr>
        <p:sp>
          <p:nvSpPr>
            <p:cNvPr id="171034" name="Arc 26"/>
            <p:cNvSpPr>
              <a:spLocks/>
            </p:cNvSpPr>
            <p:nvPr/>
          </p:nvSpPr>
          <p:spPr bwMode="auto">
            <a:xfrm>
              <a:off x="2067" y="2545"/>
              <a:ext cx="141" cy="1152"/>
            </a:xfrm>
            <a:custGeom>
              <a:avLst/>
              <a:gdLst>
                <a:gd name="G0" fmla="+- 1722 0 0"/>
                <a:gd name="G1" fmla="+- 21600 0 0"/>
                <a:gd name="G2" fmla="+- 21600 0 0"/>
                <a:gd name="T0" fmla="*/ 1722 w 23322"/>
                <a:gd name="T1" fmla="*/ 0 h 43200"/>
                <a:gd name="T2" fmla="*/ 0 w 23322"/>
                <a:gd name="T3" fmla="*/ 43131 h 43200"/>
                <a:gd name="T4" fmla="*/ 1722 w 2332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22" h="43200" fill="none" extrusionOk="0">
                  <a:moveTo>
                    <a:pt x="1721" y="0"/>
                  </a:moveTo>
                  <a:cubicBezTo>
                    <a:pt x="13651" y="0"/>
                    <a:pt x="23322" y="9670"/>
                    <a:pt x="23322" y="21600"/>
                  </a:cubicBezTo>
                  <a:cubicBezTo>
                    <a:pt x="23322" y="33529"/>
                    <a:pt x="13651" y="43200"/>
                    <a:pt x="1722" y="43200"/>
                  </a:cubicBezTo>
                  <a:cubicBezTo>
                    <a:pt x="1147" y="43200"/>
                    <a:pt x="572" y="43177"/>
                    <a:pt x="-1" y="43131"/>
                  </a:cubicBezTo>
                </a:path>
                <a:path w="23322" h="43200" stroke="0" extrusionOk="0">
                  <a:moveTo>
                    <a:pt x="1721" y="0"/>
                  </a:moveTo>
                  <a:cubicBezTo>
                    <a:pt x="13651" y="0"/>
                    <a:pt x="23322" y="9670"/>
                    <a:pt x="23322" y="21600"/>
                  </a:cubicBezTo>
                  <a:cubicBezTo>
                    <a:pt x="23322" y="33529"/>
                    <a:pt x="13651" y="43200"/>
                    <a:pt x="1722" y="43200"/>
                  </a:cubicBezTo>
                  <a:cubicBezTo>
                    <a:pt x="1147" y="43200"/>
                    <a:pt x="572" y="43177"/>
                    <a:pt x="-1" y="43131"/>
                  </a:cubicBezTo>
                  <a:lnTo>
                    <a:pt x="172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2157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1035" name="Arc 27"/>
            <p:cNvSpPr>
              <a:spLocks/>
            </p:cNvSpPr>
            <p:nvPr/>
          </p:nvSpPr>
          <p:spPr bwMode="auto">
            <a:xfrm flipH="1">
              <a:off x="1968" y="2544"/>
              <a:ext cx="141" cy="1152"/>
            </a:xfrm>
            <a:custGeom>
              <a:avLst/>
              <a:gdLst>
                <a:gd name="G0" fmla="+- 1722 0 0"/>
                <a:gd name="G1" fmla="+- 21600 0 0"/>
                <a:gd name="G2" fmla="+- 21600 0 0"/>
                <a:gd name="T0" fmla="*/ 1722 w 23322"/>
                <a:gd name="T1" fmla="*/ 0 h 43200"/>
                <a:gd name="T2" fmla="*/ 0 w 23322"/>
                <a:gd name="T3" fmla="*/ 43131 h 43200"/>
                <a:gd name="T4" fmla="*/ 1722 w 2332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22" h="43200" fill="none" extrusionOk="0">
                  <a:moveTo>
                    <a:pt x="1721" y="0"/>
                  </a:moveTo>
                  <a:cubicBezTo>
                    <a:pt x="13651" y="0"/>
                    <a:pt x="23322" y="9670"/>
                    <a:pt x="23322" y="21600"/>
                  </a:cubicBezTo>
                  <a:cubicBezTo>
                    <a:pt x="23322" y="33529"/>
                    <a:pt x="13651" y="43200"/>
                    <a:pt x="1722" y="43200"/>
                  </a:cubicBezTo>
                  <a:cubicBezTo>
                    <a:pt x="1147" y="43200"/>
                    <a:pt x="572" y="43177"/>
                    <a:pt x="-1" y="43131"/>
                  </a:cubicBezTo>
                </a:path>
                <a:path w="23322" h="43200" stroke="0" extrusionOk="0">
                  <a:moveTo>
                    <a:pt x="1721" y="0"/>
                  </a:moveTo>
                  <a:cubicBezTo>
                    <a:pt x="13651" y="0"/>
                    <a:pt x="23322" y="9670"/>
                    <a:pt x="23322" y="21600"/>
                  </a:cubicBezTo>
                  <a:cubicBezTo>
                    <a:pt x="23322" y="33529"/>
                    <a:pt x="13651" y="43200"/>
                    <a:pt x="1722" y="43200"/>
                  </a:cubicBezTo>
                  <a:cubicBezTo>
                    <a:pt x="1147" y="43200"/>
                    <a:pt x="572" y="43177"/>
                    <a:pt x="-1" y="43131"/>
                  </a:cubicBezTo>
                  <a:lnTo>
                    <a:pt x="172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2157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7010400" y="5486400"/>
            <a:ext cx="1905000" cy="609600"/>
          </a:xfrm>
          <a:prstGeom prst="wedgeRoundRectCallout">
            <a:avLst>
              <a:gd name="adj1" fmla="val -44000"/>
              <a:gd name="adj2" fmla="val -1393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zenuw</a:t>
            </a:r>
            <a:endParaRPr lang="nl-NL" altLang="nl-NL" sz="4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352800" y="304800"/>
            <a:ext cx="3048000" cy="609600"/>
          </a:xfrm>
          <a:prstGeom prst="wedgeRoundRectCallout">
            <a:avLst>
              <a:gd name="adj1" fmla="val 58750"/>
              <a:gd name="adj2" fmla="val 66692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blinde vlek</a:t>
            </a:r>
            <a:endParaRPr lang="nl-NL" altLang="nl-NL" sz="4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6629400" y="1143000"/>
            <a:ext cx="2286000" cy="609600"/>
          </a:xfrm>
          <a:prstGeom prst="wedgeRoundRectCallout">
            <a:avLst>
              <a:gd name="adj1" fmla="val -56667"/>
              <a:gd name="adj2" fmla="val 17005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netvlies</a:t>
            </a:r>
            <a:endParaRPr lang="nl-NL" altLang="nl-NL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39" name="Freeform 31"/>
          <p:cNvSpPr>
            <a:spLocks/>
          </p:cNvSpPr>
          <p:nvPr/>
        </p:nvSpPr>
        <p:spPr bwMode="auto">
          <a:xfrm>
            <a:off x="6657975" y="4667250"/>
            <a:ext cx="1076325" cy="514350"/>
          </a:xfrm>
          <a:custGeom>
            <a:avLst/>
            <a:gdLst>
              <a:gd name="T0" fmla="*/ 0 w 678"/>
              <a:gd name="T1" fmla="*/ 0 h 324"/>
              <a:gd name="T2" fmla="*/ 678 w 678"/>
              <a:gd name="T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8" h="324">
                <a:moveTo>
                  <a:pt x="0" y="0"/>
                </a:moveTo>
                <a:lnTo>
                  <a:pt x="678" y="324"/>
                </a:lnTo>
              </a:path>
            </a:pathLst>
          </a:custGeom>
          <a:noFill/>
          <a:ln w="57150" cap="flat" cmpd="sng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2765425" y="3028950"/>
            <a:ext cx="434975" cy="1447800"/>
            <a:chOff x="1742" y="1908"/>
            <a:chExt cx="274" cy="912"/>
          </a:xfrm>
        </p:grpSpPr>
        <p:sp>
          <p:nvSpPr>
            <p:cNvPr id="171041" name="Arc 33"/>
            <p:cNvSpPr>
              <a:spLocks/>
            </p:cNvSpPr>
            <p:nvPr/>
          </p:nvSpPr>
          <p:spPr bwMode="auto">
            <a:xfrm flipH="1">
              <a:off x="1776" y="1908"/>
              <a:ext cx="240" cy="912"/>
            </a:xfrm>
            <a:custGeom>
              <a:avLst/>
              <a:gdLst>
                <a:gd name="G0" fmla="+- 0 0 0"/>
                <a:gd name="G1" fmla="+- 19564 0 0"/>
                <a:gd name="G2" fmla="+- 21600 0 0"/>
                <a:gd name="T0" fmla="*/ 9155 w 21600"/>
                <a:gd name="T1" fmla="*/ 0 h 38838"/>
                <a:gd name="T2" fmla="*/ 9751 w 21600"/>
                <a:gd name="T3" fmla="*/ 38838 h 38838"/>
                <a:gd name="T4" fmla="*/ 0 w 21600"/>
                <a:gd name="T5" fmla="*/ 19564 h 38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8" fill="none" extrusionOk="0">
                  <a:moveTo>
                    <a:pt x="9154" y="0"/>
                  </a:moveTo>
                  <a:cubicBezTo>
                    <a:pt x="16748" y="3553"/>
                    <a:pt x="21600" y="11180"/>
                    <a:pt x="21600" y="19564"/>
                  </a:cubicBezTo>
                  <a:cubicBezTo>
                    <a:pt x="21600" y="27708"/>
                    <a:pt x="17018" y="35161"/>
                    <a:pt x="9750" y="38837"/>
                  </a:cubicBezTo>
                </a:path>
                <a:path w="21600" h="38838" stroke="0" extrusionOk="0">
                  <a:moveTo>
                    <a:pt x="9154" y="0"/>
                  </a:moveTo>
                  <a:cubicBezTo>
                    <a:pt x="16748" y="3553"/>
                    <a:pt x="21600" y="11180"/>
                    <a:pt x="21600" y="19564"/>
                  </a:cubicBezTo>
                  <a:cubicBezTo>
                    <a:pt x="21600" y="27708"/>
                    <a:pt x="17018" y="35161"/>
                    <a:pt x="9750" y="38837"/>
                  </a:cubicBezTo>
                  <a:lnTo>
                    <a:pt x="0" y="19564"/>
                  </a:lnTo>
                  <a:close/>
                </a:path>
              </a:pathLst>
            </a:cu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1742" y="2204"/>
              <a:ext cx="46" cy="326"/>
            </a:xfrm>
            <a:custGeom>
              <a:avLst/>
              <a:gdLst>
                <a:gd name="T0" fmla="*/ 46 w 46"/>
                <a:gd name="T1" fmla="*/ 0 h 326"/>
                <a:gd name="T2" fmla="*/ 0 w 46"/>
                <a:gd name="T3" fmla="*/ 180 h 326"/>
                <a:gd name="T4" fmla="*/ 46 w 46"/>
                <a:gd name="T5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26">
                  <a:moveTo>
                    <a:pt x="46" y="0"/>
                  </a:moveTo>
                  <a:cubicBezTo>
                    <a:pt x="38" y="30"/>
                    <a:pt x="0" y="126"/>
                    <a:pt x="0" y="180"/>
                  </a:cubicBezTo>
                  <a:cubicBezTo>
                    <a:pt x="0" y="234"/>
                    <a:pt x="37" y="296"/>
                    <a:pt x="46" y="326"/>
                  </a:cubicBezTo>
                </a:path>
              </a:pathLst>
            </a:custGeom>
            <a:noFill/>
            <a:ln w="38100" cap="flat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1043" name="Line 35"/>
            <p:cNvSpPr>
              <a:spLocks noChangeShapeType="1"/>
            </p:cNvSpPr>
            <p:nvPr/>
          </p:nvSpPr>
          <p:spPr bwMode="auto">
            <a:xfrm>
              <a:off x="1762" y="2326"/>
              <a:ext cx="0" cy="136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90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5" grpId="0" animBg="1"/>
      <p:bldP spid="171029" grpId="0" animBg="1" autoUpdateAnimBg="0"/>
      <p:bldP spid="171030" grpId="0" animBg="1" autoUpdateAnimBg="0"/>
      <p:bldP spid="171031" grpId="0" animBg="1" autoUpdateAnimBg="0"/>
      <p:bldP spid="171032" grpId="0" animBg="1" autoUpdateAnimBg="0"/>
      <p:bldP spid="171036" grpId="0" animBg="1" autoUpdateAnimBg="0"/>
      <p:bldP spid="171037" grpId="0" animBg="1" autoUpdateAnimBg="0"/>
      <p:bldP spid="171038" grpId="0" animBg="1" autoUpdateAnimBg="0"/>
      <p:bldP spid="1710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ooglens maakt een scherp beeld.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74083" name="Group 3"/>
          <p:cNvGrpSpPr>
            <a:grpSpLocks/>
          </p:cNvGrpSpPr>
          <p:nvPr/>
        </p:nvGrpSpPr>
        <p:grpSpPr bwMode="auto">
          <a:xfrm>
            <a:off x="6400800" y="1981200"/>
            <a:ext cx="2333625" cy="2424113"/>
            <a:chOff x="4032" y="1248"/>
            <a:chExt cx="1470" cy="1527"/>
          </a:xfrm>
        </p:grpSpPr>
        <p:grpSp>
          <p:nvGrpSpPr>
            <p:cNvPr id="174084" name="Group 4"/>
            <p:cNvGrpSpPr>
              <a:grpSpLocks/>
            </p:cNvGrpSpPr>
            <p:nvPr/>
          </p:nvGrpSpPr>
          <p:grpSpPr bwMode="auto">
            <a:xfrm>
              <a:off x="4032" y="1248"/>
              <a:ext cx="1470" cy="1527"/>
              <a:chOff x="4039" y="1250"/>
              <a:chExt cx="1470" cy="1527"/>
            </a:xfrm>
          </p:grpSpPr>
          <p:sp>
            <p:nvSpPr>
              <p:cNvPr id="174085" name="Arc 5"/>
              <p:cNvSpPr>
                <a:spLocks noChangeAspect="1"/>
              </p:cNvSpPr>
              <p:nvPr/>
            </p:nvSpPr>
            <p:spPr bwMode="auto">
              <a:xfrm rot="-5331140">
                <a:off x="4030" y="1299"/>
                <a:ext cx="1527" cy="1430"/>
              </a:xfrm>
              <a:custGeom>
                <a:avLst/>
                <a:gdLst>
                  <a:gd name="G0" fmla="+- 21600 0 0"/>
                  <a:gd name="G1" fmla="+- 20612 0 0"/>
                  <a:gd name="G2" fmla="+- 21600 0 0"/>
                  <a:gd name="T0" fmla="*/ 28056 w 43200"/>
                  <a:gd name="T1" fmla="*/ 0 h 42212"/>
                  <a:gd name="T2" fmla="*/ 14147 w 43200"/>
                  <a:gd name="T3" fmla="*/ 339 h 42212"/>
                  <a:gd name="T4" fmla="*/ 21600 w 43200"/>
                  <a:gd name="T5" fmla="*/ 20612 h 42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212" fill="none" extrusionOk="0">
                    <a:moveTo>
                      <a:pt x="28056" y="-1"/>
                    </a:moveTo>
                    <a:cubicBezTo>
                      <a:pt x="37066" y="2821"/>
                      <a:pt x="43200" y="11169"/>
                      <a:pt x="43200" y="20612"/>
                    </a:cubicBezTo>
                    <a:cubicBezTo>
                      <a:pt x="43200" y="32541"/>
                      <a:pt x="33529" y="42212"/>
                      <a:pt x="21600" y="42212"/>
                    </a:cubicBezTo>
                    <a:cubicBezTo>
                      <a:pt x="9670" y="42212"/>
                      <a:pt x="0" y="32541"/>
                      <a:pt x="0" y="20612"/>
                    </a:cubicBezTo>
                    <a:cubicBezTo>
                      <a:pt x="-1" y="11556"/>
                      <a:pt x="5647" y="3463"/>
                      <a:pt x="14146" y="338"/>
                    </a:cubicBezTo>
                  </a:path>
                  <a:path w="43200" h="42212" stroke="0" extrusionOk="0">
                    <a:moveTo>
                      <a:pt x="28056" y="-1"/>
                    </a:moveTo>
                    <a:cubicBezTo>
                      <a:pt x="37066" y="2821"/>
                      <a:pt x="43200" y="11169"/>
                      <a:pt x="43200" y="20612"/>
                    </a:cubicBezTo>
                    <a:cubicBezTo>
                      <a:pt x="43200" y="32541"/>
                      <a:pt x="33529" y="42212"/>
                      <a:pt x="21600" y="42212"/>
                    </a:cubicBezTo>
                    <a:cubicBezTo>
                      <a:pt x="9670" y="42212"/>
                      <a:pt x="0" y="32541"/>
                      <a:pt x="0" y="20612"/>
                    </a:cubicBezTo>
                    <a:cubicBezTo>
                      <a:pt x="-1" y="11556"/>
                      <a:pt x="5647" y="3463"/>
                      <a:pt x="14146" y="338"/>
                    </a:cubicBezTo>
                    <a:lnTo>
                      <a:pt x="21600" y="20612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086" name="Group 6"/>
              <p:cNvGrpSpPr>
                <a:grpSpLocks/>
              </p:cNvGrpSpPr>
              <p:nvPr/>
            </p:nvGrpSpPr>
            <p:grpSpPr bwMode="auto">
              <a:xfrm>
                <a:off x="4039" y="1756"/>
                <a:ext cx="98" cy="526"/>
                <a:chOff x="4032" y="1728"/>
                <a:chExt cx="98" cy="526"/>
              </a:xfrm>
            </p:grpSpPr>
            <p:grpSp>
              <p:nvGrpSpPr>
                <p:cNvPr id="174087" name="Group 7"/>
                <p:cNvGrpSpPr>
                  <a:grpSpLocks/>
                </p:cNvGrpSpPr>
                <p:nvPr/>
              </p:nvGrpSpPr>
              <p:grpSpPr bwMode="auto">
                <a:xfrm>
                  <a:off x="4032" y="1728"/>
                  <a:ext cx="98" cy="526"/>
                  <a:chOff x="4032" y="1728"/>
                  <a:chExt cx="98" cy="526"/>
                </a:xfrm>
              </p:grpSpPr>
              <p:sp>
                <p:nvSpPr>
                  <p:cNvPr id="174088" name="Arc 8"/>
                  <p:cNvSpPr>
                    <a:spLocks noChangeAspect="1"/>
                  </p:cNvSpPr>
                  <p:nvPr/>
                </p:nvSpPr>
                <p:spPr bwMode="auto">
                  <a:xfrm>
                    <a:off x="4072" y="1728"/>
                    <a:ext cx="58" cy="526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84706"/>
                          <a:invGamma/>
                        </a:schemeClr>
                      </a:gs>
                    </a:gsLst>
                    <a:lin ang="5400000" scaled="1"/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089" name="Arc 9"/>
                  <p:cNvSpPr>
                    <a:spLocks noChangeAspect="1"/>
                  </p:cNvSpPr>
                  <p:nvPr/>
                </p:nvSpPr>
                <p:spPr bwMode="auto">
                  <a:xfrm flipH="1">
                    <a:off x="4032" y="1728"/>
                    <a:ext cx="58" cy="526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84706"/>
                          <a:invGamma/>
                        </a:schemeClr>
                      </a:gs>
                    </a:gsLst>
                    <a:lin ang="5400000" scaled="1"/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4090" name="Freeform 10"/>
                <p:cNvSpPr>
                  <a:spLocks/>
                </p:cNvSpPr>
                <p:nvPr/>
              </p:nvSpPr>
              <p:spPr bwMode="auto">
                <a:xfrm>
                  <a:off x="4077" y="1972"/>
                  <a:ext cx="1" cy="48"/>
                </a:xfrm>
                <a:custGeom>
                  <a:avLst/>
                  <a:gdLst>
                    <a:gd name="T0" fmla="*/ 0 w 1"/>
                    <a:gd name="T1" fmla="*/ 0 h 96"/>
                    <a:gd name="T2" fmla="*/ 1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1" y="9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4053" y="19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092" name="Freeform 12"/>
          <p:cNvSpPr>
            <a:spLocks/>
          </p:cNvSpPr>
          <p:nvPr/>
        </p:nvSpPr>
        <p:spPr bwMode="auto">
          <a:xfrm>
            <a:off x="285750" y="2362200"/>
            <a:ext cx="8407400" cy="1095375"/>
          </a:xfrm>
          <a:custGeom>
            <a:avLst/>
            <a:gdLst>
              <a:gd name="T0" fmla="*/ 0 w 5296"/>
              <a:gd name="T1" fmla="*/ 0 h 690"/>
              <a:gd name="T2" fmla="*/ 5296 w 5296"/>
              <a:gd name="T3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96" h="690">
                <a:moveTo>
                  <a:pt x="0" y="0"/>
                </a:moveTo>
                <a:lnTo>
                  <a:pt x="5296" y="69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4093" name="Freeform 13"/>
          <p:cNvSpPr>
            <a:spLocks/>
          </p:cNvSpPr>
          <p:nvPr/>
        </p:nvSpPr>
        <p:spPr bwMode="auto">
          <a:xfrm>
            <a:off x="304800" y="2994025"/>
            <a:ext cx="8391525" cy="663575"/>
          </a:xfrm>
          <a:custGeom>
            <a:avLst/>
            <a:gdLst>
              <a:gd name="T0" fmla="*/ 0 w 5286"/>
              <a:gd name="T1" fmla="*/ 418 h 418"/>
              <a:gd name="T2" fmla="*/ 5286 w 5286"/>
              <a:gd name="T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86" h="418">
                <a:moveTo>
                  <a:pt x="0" y="418"/>
                </a:moveTo>
                <a:lnTo>
                  <a:pt x="5286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74094" name="Group 14"/>
          <p:cNvGrpSpPr>
            <a:grpSpLocks/>
          </p:cNvGrpSpPr>
          <p:nvPr/>
        </p:nvGrpSpPr>
        <p:grpSpPr bwMode="auto">
          <a:xfrm>
            <a:off x="228600" y="2362200"/>
            <a:ext cx="76200" cy="1295400"/>
            <a:chOff x="1392" y="912"/>
            <a:chExt cx="48" cy="720"/>
          </a:xfrm>
        </p:grpSpPr>
        <p:sp>
          <p:nvSpPr>
            <p:cNvPr id="174095" name="Freeform 15"/>
            <p:cNvSpPr>
              <a:spLocks/>
            </p:cNvSpPr>
            <p:nvPr/>
          </p:nvSpPr>
          <p:spPr bwMode="auto">
            <a:xfrm>
              <a:off x="1392" y="91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4096" name="Freeform 16"/>
            <p:cNvSpPr>
              <a:spLocks/>
            </p:cNvSpPr>
            <p:nvPr/>
          </p:nvSpPr>
          <p:spPr bwMode="auto">
            <a:xfrm>
              <a:off x="1392" y="115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4097" name="Freeform 17"/>
            <p:cNvSpPr>
              <a:spLocks/>
            </p:cNvSpPr>
            <p:nvPr/>
          </p:nvSpPr>
          <p:spPr bwMode="auto">
            <a:xfrm>
              <a:off x="1392" y="139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098" name="Freeform 18"/>
          <p:cNvSpPr>
            <a:spLocks/>
          </p:cNvSpPr>
          <p:nvPr/>
        </p:nvSpPr>
        <p:spPr bwMode="auto">
          <a:xfrm>
            <a:off x="314325" y="2800350"/>
            <a:ext cx="8404225" cy="501650"/>
          </a:xfrm>
          <a:custGeom>
            <a:avLst/>
            <a:gdLst>
              <a:gd name="T0" fmla="*/ 0 w 5294"/>
              <a:gd name="T1" fmla="*/ 0 h 316"/>
              <a:gd name="T2" fmla="*/ 5294 w 5294"/>
              <a:gd name="T3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94" h="316">
                <a:moveTo>
                  <a:pt x="0" y="0"/>
                </a:moveTo>
                <a:lnTo>
                  <a:pt x="5294" y="316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4099" name="Freeform 19"/>
          <p:cNvSpPr>
            <a:spLocks/>
          </p:cNvSpPr>
          <p:nvPr/>
        </p:nvSpPr>
        <p:spPr bwMode="auto">
          <a:xfrm>
            <a:off x="300038" y="3124200"/>
            <a:ext cx="8418512" cy="95250"/>
          </a:xfrm>
          <a:custGeom>
            <a:avLst/>
            <a:gdLst>
              <a:gd name="T0" fmla="*/ 0 w 5303"/>
              <a:gd name="T1" fmla="*/ 60 h 60"/>
              <a:gd name="T2" fmla="*/ 5303 w 5303"/>
              <a:gd name="T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03" h="60">
                <a:moveTo>
                  <a:pt x="0" y="60"/>
                </a:moveTo>
                <a:lnTo>
                  <a:pt x="5303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74100" name="Group 20"/>
          <p:cNvGrpSpPr>
            <a:grpSpLocks/>
          </p:cNvGrpSpPr>
          <p:nvPr/>
        </p:nvGrpSpPr>
        <p:grpSpPr bwMode="auto">
          <a:xfrm>
            <a:off x="8645525" y="2981325"/>
            <a:ext cx="79375" cy="484188"/>
            <a:chOff x="5446" y="1878"/>
            <a:chExt cx="50" cy="305"/>
          </a:xfrm>
        </p:grpSpPr>
        <p:sp>
          <p:nvSpPr>
            <p:cNvPr id="174101" name="Freeform 21"/>
            <p:cNvSpPr>
              <a:spLocks/>
            </p:cNvSpPr>
            <p:nvPr/>
          </p:nvSpPr>
          <p:spPr bwMode="auto">
            <a:xfrm>
              <a:off x="5446" y="2078"/>
              <a:ext cx="48" cy="105"/>
            </a:xfrm>
            <a:custGeom>
              <a:avLst/>
              <a:gdLst>
                <a:gd name="T0" fmla="*/ 0 w 48"/>
                <a:gd name="T1" fmla="*/ 100 h 105"/>
                <a:gd name="T2" fmla="*/ 16 w 48"/>
                <a:gd name="T3" fmla="*/ 1 h 105"/>
                <a:gd name="T4" fmla="*/ 48 w 48"/>
                <a:gd name="T5" fmla="*/ 0 h 105"/>
                <a:gd name="T6" fmla="*/ 32 w 48"/>
                <a:gd name="T7" fmla="*/ 105 h 105"/>
                <a:gd name="T8" fmla="*/ 0 w 48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5">
                  <a:moveTo>
                    <a:pt x="0" y="100"/>
                  </a:moveTo>
                  <a:lnTo>
                    <a:pt x="16" y="1"/>
                  </a:lnTo>
                  <a:lnTo>
                    <a:pt x="48" y="0"/>
                  </a:lnTo>
                  <a:lnTo>
                    <a:pt x="32" y="10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33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auto">
            <a:xfrm>
              <a:off x="5463" y="1980"/>
              <a:ext cx="33" cy="101"/>
            </a:xfrm>
            <a:custGeom>
              <a:avLst/>
              <a:gdLst>
                <a:gd name="T0" fmla="*/ 0 w 33"/>
                <a:gd name="T1" fmla="*/ 96 h 101"/>
                <a:gd name="T2" fmla="*/ 0 w 33"/>
                <a:gd name="T3" fmla="*/ 0 h 101"/>
                <a:gd name="T4" fmla="*/ 33 w 33"/>
                <a:gd name="T5" fmla="*/ 0 h 101"/>
                <a:gd name="T6" fmla="*/ 33 w 33"/>
                <a:gd name="T7" fmla="*/ 101 h 101"/>
                <a:gd name="T8" fmla="*/ 0 w 33"/>
                <a:gd name="T9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0" y="9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0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4103" name="Freeform 23"/>
            <p:cNvSpPr>
              <a:spLocks/>
            </p:cNvSpPr>
            <p:nvPr/>
          </p:nvSpPr>
          <p:spPr bwMode="auto">
            <a:xfrm>
              <a:off x="5450" y="1878"/>
              <a:ext cx="46" cy="101"/>
            </a:xfrm>
            <a:custGeom>
              <a:avLst/>
              <a:gdLst>
                <a:gd name="T0" fmla="*/ 12 w 46"/>
                <a:gd name="T1" fmla="*/ 100 h 101"/>
                <a:gd name="T2" fmla="*/ 0 w 46"/>
                <a:gd name="T3" fmla="*/ 6 h 101"/>
                <a:gd name="T4" fmla="*/ 36 w 46"/>
                <a:gd name="T5" fmla="*/ 0 h 101"/>
                <a:gd name="T6" fmla="*/ 46 w 46"/>
                <a:gd name="T7" fmla="*/ 101 h 101"/>
                <a:gd name="T8" fmla="*/ 12 w 46"/>
                <a:gd name="T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1">
                  <a:moveTo>
                    <a:pt x="12" y="100"/>
                  </a:moveTo>
                  <a:lnTo>
                    <a:pt x="0" y="6"/>
                  </a:lnTo>
                  <a:lnTo>
                    <a:pt x="36" y="0"/>
                  </a:lnTo>
                  <a:lnTo>
                    <a:pt x="46" y="101"/>
                  </a:lnTo>
                  <a:lnTo>
                    <a:pt x="12" y="10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Elke straal door het midden . . 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0" y="4419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a. Het beeld is omgedraaid.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06" name="Text Box 26"/>
          <p:cNvSpPr txBox="1">
            <a:spLocks noChangeArrowheads="1"/>
          </p:cNvSpPr>
          <p:nvPr/>
        </p:nvSpPr>
        <p:spPr bwMode="auto">
          <a:xfrm>
            <a:off x="0" y="5562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c. Van het beeld is ook . . 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07" name="Text Box 27"/>
          <p:cNvSpPr txBox="1">
            <a:spLocks noChangeArrowheads="1"/>
          </p:cNvSpPr>
          <p:nvPr/>
        </p:nvSpPr>
        <p:spPr bwMode="auto">
          <a:xfrm>
            <a:off x="0" y="5029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b. Het beeld is verkleind.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0" y="6096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links en rechts verwisseld.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09" name="Text Box 29"/>
          <p:cNvSpPr txBox="1">
            <a:spLocks noChangeArrowheads="1"/>
          </p:cNvSpPr>
          <p:nvPr/>
        </p:nvSpPr>
        <p:spPr bwMode="auto">
          <a:xfrm>
            <a:off x="0" y="1219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van de lens gaat rechtdoor.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0" name="AutoShape 30"/>
          <p:cNvSpPr>
            <a:spLocks noChangeArrowheads="1"/>
          </p:cNvSpPr>
          <p:nvPr/>
        </p:nvSpPr>
        <p:spPr bwMode="auto">
          <a:xfrm>
            <a:off x="395288" y="3500438"/>
            <a:ext cx="3816350" cy="3168650"/>
          </a:xfrm>
          <a:prstGeom prst="wedgeRoundRectCallout">
            <a:avLst>
              <a:gd name="adj1" fmla="val 167389"/>
              <a:gd name="adj2" fmla="val -5030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 weet dat het beeld op het netvlies komt.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Dus met één speciale straal weet je al waar het beeld komt!</a:t>
            </a:r>
          </a:p>
        </p:txBody>
      </p:sp>
    </p:spTree>
    <p:extLst>
      <p:ext uri="{BB962C8B-B14F-4D97-AF65-F5344CB8AC3E}">
        <p14:creationId xmlns:p14="http://schemas.microsoft.com/office/powerpoint/2010/main" val="184398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  <p:bldP spid="174092" grpId="0" animBg="1"/>
      <p:bldP spid="174093" grpId="0" animBg="1"/>
      <p:bldP spid="174098" grpId="0" animBg="1"/>
      <p:bldP spid="174099" grpId="0" animBg="1"/>
      <p:bldP spid="174104" grpId="0" autoUpdateAnimBg="0"/>
      <p:bldP spid="174105" grpId="0" autoUpdateAnimBg="0"/>
      <p:bldP spid="174106" grpId="0" autoUpdateAnimBg="0"/>
      <p:bldP spid="174107" grpId="0" autoUpdateAnimBg="0"/>
      <p:bldP spid="174108" grpId="0" autoUpdateAnimBg="0"/>
      <p:bldP spid="174109" grpId="0" autoUpdateAnimBg="0"/>
      <p:bldP spid="174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228600" y="1295400"/>
            <a:ext cx="8515350" cy="2424113"/>
            <a:chOff x="144" y="816"/>
            <a:chExt cx="5364" cy="1527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auto">
            <a:xfrm>
              <a:off x="192" y="1546"/>
              <a:ext cx="5300" cy="56"/>
            </a:xfrm>
            <a:custGeom>
              <a:avLst/>
              <a:gdLst>
                <a:gd name="T0" fmla="*/ 0 w 5300"/>
                <a:gd name="T1" fmla="*/ 56 h 56"/>
                <a:gd name="T2" fmla="*/ 5300 w 5300"/>
                <a:gd name="T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00" h="56">
                  <a:moveTo>
                    <a:pt x="0" y="56"/>
                  </a:moveTo>
                  <a:lnTo>
                    <a:pt x="5300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144" y="816"/>
              <a:ext cx="5364" cy="1527"/>
              <a:chOff x="144" y="816"/>
              <a:chExt cx="5364" cy="1527"/>
            </a:xfrm>
          </p:grpSpPr>
          <p:grpSp>
            <p:nvGrpSpPr>
              <p:cNvPr id="175109" name="Group 5"/>
              <p:cNvGrpSpPr>
                <a:grpSpLocks/>
              </p:cNvGrpSpPr>
              <p:nvPr/>
            </p:nvGrpSpPr>
            <p:grpSpPr bwMode="auto">
              <a:xfrm>
                <a:off x="4053" y="1550"/>
                <a:ext cx="48" cy="48"/>
                <a:chOff x="4032" y="1968"/>
                <a:chExt cx="96" cy="96"/>
              </a:xfrm>
            </p:grpSpPr>
            <p:sp>
              <p:nvSpPr>
                <p:cNvPr id="175110" name="Freeform 6"/>
                <p:cNvSpPr>
                  <a:spLocks/>
                </p:cNvSpPr>
                <p:nvPr/>
              </p:nvSpPr>
              <p:spPr bwMode="auto">
                <a:xfrm>
                  <a:off x="4080" y="196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1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1" y="9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111" name="Line 7"/>
                <p:cNvSpPr>
                  <a:spLocks noChangeShapeType="1"/>
                </p:cNvSpPr>
                <p:nvPr/>
              </p:nvSpPr>
              <p:spPr bwMode="auto">
                <a:xfrm>
                  <a:off x="4032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112" name="Group 8"/>
              <p:cNvGrpSpPr>
                <a:grpSpLocks/>
              </p:cNvGrpSpPr>
              <p:nvPr/>
            </p:nvGrpSpPr>
            <p:grpSpPr bwMode="auto">
              <a:xfrm>
                <a:off x="144" y="816"/>
                <a:ext cx="5364" cy="1527"/>
                <a:chOff x="144" y="816"/>
                <a:chExt cx="5364" cy="1527"/>
              </a:xfrm>
            </p:grpSpPr>
            <p:grpSp>
              <p:nvGrpSpPr>
                <p:cNvPr id="175113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4032" y="1303"/>
                  <a:ext cx="98" cy="526"/>
                  <a:chOff x="1968" y="2544"/>
                  <a:chExt cx="240" cy="1153"/>
                </a:xfrm>
              </p:grpSpPr>
              <p:sp>
                <p:nvSpPr>
                  <p:cNvPr id="175114" name="Arc 10"/>
                  <p:cNvSpPr>
                    <a:spLocks noChangeAspect="1"/>
                  </p:cNvSpPr>
                  <p:nvPr/>
                </p:nvSpPr>
                <p:spPr bwMode="auto">
                  <a:xfrm>
                    <a:off x="2067" y="2545"/>
                    <a:ext cx="141" cy="1152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71765"/>
                          <a:invGamma/>
                        </a:schemeClr>
                      </a:gs>
                    </a:gsLst>
                    <a:lin ang="5400000" scaled="1"/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115" name="Arc 1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968" y="2544"/>
                    <a:ext cx="141" cy="1152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71765"/>
                          <a:invGamma/>
                        </a:schemeClr>
                      </a:gs>
                    </a:gsLst>
                    <a:lin ang="5400000" scaled="1"/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5116" name="Arc 12"/>
                <p:cNvSpPr>
                  <a:spLocks noChangeAspect="1"/>
                </p:cNvSpPr>
                <p:nvPr/>
              </p:nvSpPr>
              <p:spPr bwMode="auto">
                <a:xfrm rot="-5331140">
                  <a:off x="4033" y="868"/>
                  <a:ext cx="1527" cy="1423"/>
                </a:xfrm>
                <a:custGeom>
                  <a:avLst/>
                  <a:gdLst>
                    <a:gd name="G0" fmla="+- 21600 0 0"/>
                    <a:gd name="G1" fmla="+- 20407 0 0"/>
                    <a:gd name="G2" fmla="+- 21600 0 0"/>
                    <a:gd name="T0" fmla="*/ 28679 w 43200"/>
                    <a:gd name="T1" fmla="*/ 0 h 42007"/>
                    <a:gd name="T2" fmla="*/ 14147 w 43200"/>
                    <a:gd name="T3" fmla="*/ 134 h 42007"/>
                    <a:gd name="T4" fmla="*/ 21600 w 43200"/>
                    <a:gd name="T5" fmla="*/ 20407 h 4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07" fill="none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</a:path>
                    <a:path w="43200" h="42007" stroke="0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  <a:lnTo>
                        <a:pt x="21600" y="20407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117" name="Freeform 13"/>
                <p:cNvSpPr>
                  <a:spLocks/>
                </p:cNvSpPr>
                <p:nvPr/>
              </p:nvSpPr>
              <p:spPr bwMode="auto">
                <a:xfrm>
                  <a:off x="180" y="1066"/>
                  <a:ext cx="5296" cy="690"/>
                </a:xfrm>
                <a:custGeom>
                  <a:avLst/>
                  <a:gdLst>
                    <a:gd name="T0" fmla="*/ 0 w 5296"/>
                    <a:gd name="T1" fmla="*/ 0 h 690"/>
                    <a:gd name="T2" fmla="*/ 5296 w 5296"/>
                    <a:gd name="T3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96" h="690">
                      <a:moveTo>
                        <a:pt x="0" y="0"/>
                      </a:moveTo>
                      <a:lnTo>
                        <a:pt x="5296" y="690"/>
                      </a:ln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118" name="Freeform 14"/>
                <p:cNvSpPr>
                  <a:spLocks/>
                </p:cNvSpPr>
                <p:nvPr/>
              </p:nvSpPr>
              <p:spPr bwMode="auto">
                <a:xfrm>
                  <a:off x="192" y="1464"/>
                  <a:ext cx="5286" cy="418"/>
                </a:xfrm>
                <a:custGeom>
                  <a:avLst/>
                  <a:gdLst>
                    <a:gd name="T0" fmla="*/ 0 w 5286"/>
                    <a:gd name="T1" fmla="*/ 418 h 418"/>
                    <a:gd name="T2" fmla="*/ 5286 w 5286"/>
                    <a:gd name="T3" fmla="*/ 0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86" h="418">
                      <a:moveTo>
                        <a:pt x="0" y="418"/>
                      </a:moveTo>
                      <a:lnTo>
                        <a:pt x="528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5119" name="Group 15"/>
                <p:cNvGrpSpPr>
                  <a:grpSpLocks/>
                </p:cNvGrpSpPr>
                <p:nvPr/>
              </p:nvGrpSpPr>
              <p:grpSpPr bwMode="auto">
                <a:xfrm>
                  <a:off x="144" y="1066"/>
                  <a:ext cx="48" cy="816"/>
                  <a:chOff x="1392" y="912"/>
                  <a:chExt cx="48" cy="720"/>
                </a:xfrm>
              </p:grpSpPr>
              <p:sp>
                <p:nvSpPr>
                  <p:cNvPr id="175120" name="Freeform 16"/>
                  <p:cNvSpPr>
                    <a:spLocks/>
                  </p:cNvSpPr>
                  <p:nvPr/>
                </p:nvSpPr>
                <p:spPr bwMode="auto">
                  <a:xfrm>
                    <a:off x="1392" y="912"/>
                    <a:ext cx="48" cy="240"/>
                  </a:xfrm>
                  <a:custGeom>
                    <a:avLst/>
                    <a:gdLst>
                      <a:gd name="T0" fmla="*/ 0 w 48"/>
                      <a:gd name="T1" fmla="*/ 0 h 240"/>
                      <a:gd name="T2" fmla="*/ 0 w 48"/>
                      <a:gd name="T3" fmla="*/ 240 h 240"/>
                      <a:gd name="T4" fmla="*/ 48 w 48"/>
                      <a:gd name="T5" fmla="*/ 240 h 240"/>
                      <a:gd name="T6" fmla="*/ 48 w 48"/>
                      <a:gd name="T7" fmla="*/ 0 h 240"/>
                      <a:gd name="T8" fmla="*/ 0 w 48"/>
                      <a:gd name="T9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240">
                        <a:moveTo>
                          <a:pt x="0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121" name="Freeform 17"/>
                  <p:cNvSpPr>
                    <a:spLocks/>
                  </p:cNvSpPr>
                  <p:nvPr/>
                </p:nvSpPr>
                <p:spPr bwMode="auto">
                  <a:xfrm>
                    <a:off x="1392" y="1152"/>
                    <a:ext cx="48" cy="240"/>
                  </a:xfrm>
                  <a:custGeom>
                    <a:avLst/>
                    <a:gdLst>
                      <a:gd name="T0" fmla="*/ 0 w 48"/>
                      <a:gd name="T1" fmla="*/ 0 h 240"/>
                      <a:gd name="T2" fmla="*/ 0 w 48"/>
                      <a:gd name="T3" fmla="*/ 240 h 240"/>
                      <a:gd name="T4" fmla="*/ 48 w 48"/>
                      <a:gd name="T5" fmla="*/ 240 h 240"/>
                      <a:gd name="T6" fmla="*/ 48 w 48"/>
                      <a:gd name="T7" fmla="*/ 0 h 240"/>
                      <a:gd name="T8" fmla="*/ 0 w 48"/>
                      <a:gd name="T9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240">
                        <a:moveTo>
                          <a:pt x="0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122" name="Freeform 18"/>
                  <p:cNvSpPr>
                    <a:spLocks/>
                  </p:cNvSpPr>
                  <p:nvPr/>
                </p:nvSpPr>
                <p:spPr bwMode="auto">
                  <a:xfrm>
                    <a:off x="1392" y="1392"/>
                    <a:ext cx="48" cy="240"/>
                  </a:xfrm>
                  <a:custGeom>
                    <a:avLst/>
                    <a:gdLst>
                      <a:gd name="T0" fmla="*/ 0 w 48"/>
                      <a:gd name="T1" fmla="*/ 0 h 240"/>
                      <a:gd name="T2" fmla="*/ 0 w 48"/>
                      <a:gd name="T3" fmla="*/ 240 h 240"/>
                      <a:gd name="T4" fmla="*/ 48 w 48"/>
                      <a:gd name="T5" fmla="*/ 240 h 240"/>
                      <a:gd name="T6" fmla="*/ 48 w 48"/>
                      <a:gd name="T7" fmla="*/ 0 h 240"/>
                      <a:gd name="T8" fmla="*/ 0 w 48"/>
                      <a:gd name="T9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240">
                        <a:moveTo>
                          <a:pt x="0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5123" name="Freeform 19"/>
                <p:cNvSpPr>
                  <a:spLocks/>
                </p:cNvSpPr>
                <p:nvPr/>
              </p:nvSpPr>
              <p:spPr bwMode="auto">
                <a:xfrm>
                  <a:off x="198" y="1342"/>
                  <a:ext cx="5294" cy="316"/>
                </a:xfrm>
                <a:custGeom>
                  <a:avLst/>
                  <a:gdLst>
                    <a:gd name="T0" fmla="*/ 0 w 5294"/>
                    <a:gd name="T1" fmla="*/ 0 h 316"/>
                    <a:gd name="T2" fmla="*/ 5294 w 5294"/>
                    <a:gd name="T3" fmla="*/ 316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94" h="316">
                      <a:moveTo>
                        <a:pt x="0" y="0"/>
                      </a:moveTo>
                      <a:lnTo>
                        <a:pt x="5294" y="316"/>
                      </a:ln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5124" name="Group 20"/>
                <p:cNvGrpSpPr>
                  <a:grpSpLocks/>
                </p:cNvGrpSpPr>
                <p:nvPr/>
              </p:nvGrpSpPr>
              <p:grpSpPr bwMode="auto">
                <a:xfrm>
                  <a:off x="5446" y="1456"/>
                  <a:ext cx="50" cy="305"/>
                  <a:chOff x="5446" y="1878"/>
                  <a:chExt cx="50" cy="305"/>
                </a:xfrm>
              </p:grpSpPr>
              <p:sp>
                <p:nvSpPr>
                  <p:cNvPr id="175125" name="Freeform 21"/>
                  <p:cNvSpPr>
                    <a:spLocks/>
                  </p:cNvSpPr>
                  <p:nvPr/>
                </p:nvSpPr>
                <p:spPr bwMode="auto">
                  <a:xfrm>
                    <a:off x="5446" y="2078"/>
                    <a:ext cx="48" cy="105"/>
                  </a:xfrm>
                  <a:custGeom>
                    <a:avLst/>
                    <a:gdLst>
                      <a:gd name="T0" fmla="*/ 0 w 48"/>
                      <a:gd name="T1" fmla="*/ 100 h 105"/>
                      <a:gd name="T2" fmla="*/ 16 w 48"/>
                      <a:gd name="T3" fmla="*/ 1 h 105"/>
                      <a:gd name="T4" fmla="*/ 48 w 48"/>
                      <a:gd name="T5" fmla="*/ 0 h 105"/>
                      <a:gd name="T6" fmla="*/ 32 w 48"/>
                      <a:gd name="T7" fmla="*/ 105 h 105"/>
                      <a:gd name="T8" fmla="*/ 0 w 48"/>
                      <a:gd name="T9" fmla="*/ 10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105">
                        <a:moveTo>
                          <a:pt x="0" y="100"/>
                        </a:moveTo>
                        <a:lnTo>
                          <a:pt x="16" y="1"/>
                        </a:lnTo>
                        <a:lnTo>
                          <a:pt x="48" y="0"/>
                        </a:lnTo>
                        <a:lnTo>
                          <a:pt x="32" y="105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126" name="Freeform 22"/>
                  <p:cNvSpPr>
                    <a:spLocks/>
                  </p:cNvSpPr>
                  <p:nvPr/>
                </p:nvSpPr>
                <p:spPr bwMode="auto">
                  <a:xfrm>
                    <a:off x="5463" y="1980"/>
                    <a:ext cx="33" cy="101"/>
                  </a:xfrm>
                  <a:custGeom>
                    <a:avLst/>
                    <a:gdLst>
                      <a:gd name="T0" fmla="*/ 0 w 33"/>
                      <a:gd name="T1" fmla="*/ 96 h 101"/>
                      <a:gd name="T2" fmla="*/ 0 w 33"/>
                      <a:gd name="T3" fmla="*/ 0 h 101"/>
                      <a:gd name="T4" fmla="*/ 33 w 33"/>
                      <a:gd name="T5" fmla="*/ 0 h 101"/>
                      <a:gd name="T6" fmla="*/ 33 w 33"/>
                      <a:gd name="T7" fmla="*/ 101 h 101"/>
                      <a:gd name="T8" fmla="*/ 0 w 33"/>
                      <a:gd name="T9" fmla="*/ 96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101">
                        <a:moveTo>
                          <a:pt x="0" y="96"/>
                        </a:moveTo>
                        <a:lnTo>
                          <a:pt x="0" y="0"/>
                        </a:lnTo>
                        <a:lnTo>
                          <a:pt x="33" y="0"/>
                        </a:lnTo>
                        <a:lnTo>
                          <a:pt x="33" y="101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127" name="Freeform 23"/>
                  <p:cNvSpPr>
                    <a:spLocks/>
                  </p:cNvSpPr>
                  <p:nvPr/>
                </p:nvSpPr>
                <p:spPr bwMode="auto">
                  <a:xfrm>
                    <a:off x="5450" y="1878"/>
                    <a:ext cx="46" cy="101"/>
                  </a:xfrm>
                  <a:custGeom>
                    <a:avLst/>
                    <a:gdLst>
                      <a:gd name="T0" fmla="*/ 12 w 46"/>
                      <a:gd name="T1" fmla="*/ 100 h 101"/>
                      <a:gd name="T2" fmla="*/ 0 w 46"/>
                      <a:gd name="T3" fmla="*/ 6 h 101"/>
                      <a:gd name="T4" fmla="*/ 36 w 46"/>
                      <a:gd name="T5" fmla="*/ 0 h 101"/>
                      <a:gd name="T6" fmla="*/ 46 w 46"/>
                      <a:gd name="T7" fmla="*/ 101 h 101"/>
                      <a:gd name="T8" fmla="*/ 12 w 46"/>
                      <a:gd name="T9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101">
                        <a:moveTo>
                          <a:pt x="12" y="100"/>
                        </a:moveTo>
                        <a:lnTo>
                          <a:pt x="0" y="6"/>
                        </a:lnTo>
                        <a:lnTo>
                          <a:pt x="36" y="0"/>
                        </a:lnTo>
                        <a:lnTo>
                          <a:pt x="46" y="101"/>
                        </a:lnTo>
                        <a:lnTo>
                          <a:pt x="12" y="10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Als het voorwerp dichterbij staat . . 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moet de ooglens boller worden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(accommoderen).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5130" name="Group 26"/>
          <p:cNvGrpSpPr>
            <a:grpSpLocks/>
          </p:cNvGrpSpPr>
          <p:nvPr/>
        </p:nvGrpSpPr>
        <p:grpSpPr bwMode="auto">
          <a:xfrm>
            <a:off x="6477000" y="4191000"/>
            <a:ext cx="2419350" cy="2424113"/>
            <a:chOff x="4080" y="2640"/>
            <a:chExt cx="1524" cy="1527"/>
          </a:xfrm>
        </p:grpSpPr>
        <p:grpSp>
          <p:nvGrpSpPr>
            <p:cNvPr id="175131" name="Group 27"/>
            <p:cNvGrpSpPr>
              <a:grpSpLocks/>
            </p:cNvGrpSpPr>
            <p:nvPr/>
          </p:nvGrpSpPr>
          <p:grpSpPr bwMode="auto">
            <a:xfrm>
              <a:off x="4080" y="2640"/>
              <a:ext cx="1524" cy="1527"/>
              <a:chOff x="4080" y="2640"/>
              <a:chExt cx="1524" cy="1527"/>
            </a:xfrm>
          </p:grpSpPr>
          <p:grpSp>
            <p:nvGrpSpPr>
              <p:cNvPr id="175132" name="Group 28"/>
              <p:cNvGrpSpPr>
                <a:grpSpLocks noChangeAspect="1"/>
              </p:cNvGrpSpPr>
              <p:nvPr/>
            </p:nvGrpSpPr>
            <p:grpSpPr bwMode="auto">
              <a:xfrm>
                <a:off x="4080" y="3127"/>
                <a:ext cx="192" cy="526"/>
                <a:chOff x="1968" y="2544"/>
                <a:chExt cx="240" cy="1153"/>
              </a:xfrm>
            </p:grpSpPr>
            <p:sp>
              <p:nvSpPr>
                <p:cNvPr id="175133" name="Arc 29"/>
                <p:cNvSpPr>
                  <a:spLocks noChangeAspect="1"/>
                </p:cNvSpPr>
                <p:nvPr/>
              </p:nvSpPr>
              <p:spPr bwMode="auto">
                <a:xfrm>
                  <a:off x="2067" y="2545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134" name="Arc 30"/>
                <p:cNvSpPr>
                  <a:spLocks noChangeAspect="1"/>
                </p:cNvSpPr>
                <p:nvPr/>
              </p:nvSpPr>
              <p:spPr bwMode="auto">
                <a:xfrm flipH="1">
                  <a:off x="1968" y="2544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135" name="Arc 31"/>
              <p:cNvSpPr>
                <a:spLocks noChangeAspect="1"/>
              </p:cNvSpPr>
              <p:nvPr/>
            </p:nvSpPr>
            <p:spPr bwMode="auto">
              <a:xfrm rot="-5331140">
                <a:off x="4129" y="2692"/>
                <a:ext cx="1527" cy="1423"/>
              </a:xfrm>
              <a:custGeom>
                <a:avLst/>
                <a:gdLst>
                  <a:gd name="G0" fmla="+- 21600 0 0"/>
                  <a:gd name="G1" fmla="+- 20407 0 0"/>
                  <a:gd name="G2" fmla="+- 21600 0 0"/>
                  <a:gd name="T0" fmla="*/ 28679 w 43200"/>
                  <a:gd name="T1" fmla="*/ 0 h 42007"/>
                  <a:gd name="T2" fmla="*/ 14147 w 43200"/>
                  <a:gd name="T3" fmla="*/ 134 h 42007"/>
                  <a:gd name="T4" fmla="*/ 21600 w 43200"/>
                  <a:gd name="T5" fmla="*/ 20407 h 4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007" fill="none" extrusionOk="0">
                    <a:moveTo>
                      <a:pt x="28679" y="-1"/>
                    </a:moveTo>
                    <a:cubicBezTo>
                      <a:pt x="37371" y="3015"/>
                      <a:pt x="43200" y="11206"/>
                      <a:pt x="43200" y="20407"/>
                    </a:cubicBezTo>
                    <a:cubicBezTo>
                      <a:pt x="43200" y="32336"/>
                      <a:pt x="33529" y="42007"/>
                      <a:pt x="21600" y="42007"/>
                    </a:cubicBezTo>
                    <a:cubicBezTo>
                      <a:pt x="9670" y="42007"/>
                      <a:pt x="0" y="32336"/>
                      <a:pt x="0" y="20407"/>
                    </a:cubicBezTo>
                    <a:cubicBezTo>
                      <a:pt x="-1" y="11351"/>
                      <a:pt x="5647" y="3258"/>
                      <a:pt x="14146" y="133"/>
                    </a:cubicBezTo>
                  </a:path>
                  <a:path w="43200" h="42007" stroke="0" extrusionOk="0">
                    <a:moveTo>
                      <a:pt x="28679" y="-1"/>
                    </a:moveTo>
                    <a:cubicBezTo>
                      <a:pt x="37371" y="3015"/>
                      <a:pt x="43200" y="11206"/>
                      <a:pt x="43200" y="20407"/>
                    </a:cubicBezTo>
                    <a:cubicBezTo>
                      <a:pt x="43200" y="32336"/>
                      <a:pt x="33529" y="42007"/>
                      <a:pt x="21600" y="42007"/>
                    </a:cubicBezTo>
                    <a:cubicBezTo>
                      <a:pt x="9670" y="42007"/>
                      <a:pt x="0" y="32336"/>
                      <a:pt x="0" y="20407"/>
                    </a:cubicBezTo>
                    <a:cubicBezTo>
                      <a:pt x="-1" y="11351"/>
                      <a:pt x="5647" y="3258"/>
                      <a:pt x="14146" y="133"/>
                    </a:cubicBezTo>
                    <a:lnTo>
                      <a:pt x="21600" y="20407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5136" name="Group 32"/>
            <p:cNvGrpSpPr>
              <a:grpSpLocks/>
            </p:cNvGrpSpPr>
            <p:nvPr/>
          </p:nvGrpSpPr>
          <p:grpSpPr bwMode="auto">
            <a:xfrm>
              <a:off x="4149" y="3374"/>
              <a:ext cx="48" cy="48"/>
              <a:chOff x="4032" y="1968"/>
              <a:chExt cx="96" cy="96"/>
            </a:xfrm>
          </p:grpSpPr>
          <p:sp>
            <p:nvSpPr>
              <p:cNvPr id="175137" name="Freeform 33"/>
              <p:cNvSpPr>
                <a:spLocks/>
              </p:cNvSpPr>
              <p:nvPr/>
            </p:nvSpPr>
            <p:spPr bwMode="auto">
              <a:xfrm>
                <a:off x="4080" y="1968"/>
                <a:ext cx="1" cy="96"/>
              </a:xfrm>
              <a:custGeom>
                <a:avLst/>
                <a:gdLst>
                  <a:gd name="T0" fmla="*/ 0 w 1"/>
                  <a:gd name="T1" fmla="*/ 0 h 96"/>
                  <a:gd name="T2" fmla="*/ 1 w 1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96">
                    <a:moveTo>
                      <a:pt x="0" y="0"/>
                    </a:moveTo>
                    <a:lnTo>
                      <a:pt x="1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38" name="Line 34"/>
              <p:cNvSpPr>
                <a:spLocks noChangeShapeType="1"/>
              </p:cNvSpPr>
              <p:nvPr/>
            </p:nvSpPr>
            <p:spPr bwMode="auto">
              <a:xfrm>
                <a:off x="4032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5139" name="Group 35"/>
          <p:cNvGrpSpPr>
            <a:grpSpLocks/>
          </p:cNvGrpSpPr>
          <p:nvPr/>
        </p:nvGrpSpPr>
        <p:grpSpPr bwMode="auto">
          <a:xfrm>
            <a:off x="2743200" y="4648200"/>
            <a:ext cx="76200" cy="1295400"/>
            <a:chOff x="1392" y="912"/>
            <a:chExt cx="48" cy="720"/>
          </a:xfrm>
        </p:grpSpPr>
        <p:sp>
          <p:nvSpPr>
            <p:cNvPr id="175140" name="Freeform 36"/>
            <p:cNvSpPr>
              <a:spLocks/>
            </p:cNvSpPr>
            <p:nvPr/>
          </p:nvSpPr>
          <p:spPr bwMode="auto">
            <a:xfrm>
              <a:off x="1392" y="91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41" name="Freeform 37"/>
            <p:cNvSpPr>
              <a:spLocks/>
            </p:cNvSpPr>
            <p:nvPr/>
          </p:nvSpPr>
          <p:spPr bwMode="auto">
            <a:xfrm>
              <a:off x="1392" y="115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42" name="Freeform 38"/>
            <p:cNvSpPr>
              <a:spLocks/>
            </p:cNvSpPr>
            <p:nvPr/>
          </p:nvSpPr>
          <p:spPr bwMode="auto">
            <a:xfrm>
              <a:off x="1392" y="139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5143" name="Group 39"/>
          <p:cNvGrpSpPr>
            <a:grpSpLocks/>
          </p:cNvGrpSpPr>
          <p:nvPr/>
        </p:nvGrpSpPr>
        <p:grpSpPr bwMode="auto">
          <a:xfrm>
            <a:off x="2814638" y="4648200"/>
            <a:ext cx="6056312" cy="1290638"/>
            <a:chOff x="1773" y="2928"/>
            <a:chExt cx="3815" cy="813"/>
          </a:xfrm>
        </p:grpSpPr>
        <p:sp>
          <p:nvSpPr>
            <p:cNvPr id="175144" name="Freeform 40"/>
            <p:cNvSpPr>
              <a:spLocks/>
            </p:cNvSpPr>
            <p:nvPr/>
          </p:nvSpPr>
          <p:spPr bwMode="auto">
            <a:xfrm>
              <a:off x="1776" y="2928"/>
              <a:ext cx="3783" cy="726"/>
            </a:xfrm>
            <a:custGeom>
              <a:avLst/>
              <a:gdLst>
                <a:gd name="T0" fmla="*/ 0 w 3783"/>
                <a:gd name="T1" fmla="*/ 0 h 726"/>
                <a:gd name="T2" fmla="*/ 3783 w 3783"/>
                <a:gd name="T3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3" h="726">
                  <a:moveTo>
                    <a:pt x="0" y="0"/>
                  </a:moveTo>
                  <a:lnTo>
                    <a:pt x="3783" y="726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45" name="Freeform 41"/>
            <p:cNvSpPr>
              <a:spLocks/>
            </p:cNvSpPr>
            <p:nvPr/>
          </p:nvSpPr>
          <p:spPr bwMode="auto">
            <a:xfrm>
              <a:off x="1776" y="3207"/>
              <a:ext cx="3798" cy="534"/>
            </a:xfrm>
            <a:custGeom>
              <a:avLst/>
              <a:gdLst>
                <a:gd name="T0" fmla="*/ 0 w 3798"/>
                <a:gd name="T1" fmla="*/ 534 h 534"/>
                <a:gd name="T2" fmla="*/ 3798 w 3798"/>
                <a:gd name="T3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98" h="534">
                  <a:moveTo>
                    <a:pt x="0" y="534"/>
                  </a:moveTo>
                  <a:lnTo>
                    <a:pt x="3798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46" name="Freeform 42"/>
            <p:cNvSpPr>
              <a:spLocks/>
            </p:cNvSpPr>
            <p:nvPr/>
          </p:nvSpPr>
          <p:spPr bwMode="auto">
            <a:xfrm>
              <a:off x="1773" y="3201"/>
              <a:ext cx="3810" cy="308"/>
            </a:xfrm>
            <a:custGeom>
              <a:avLst/>
              <a:gdLst>
                <a:gd name="T0" fmla="*/ 0 w 3810"/>
                <a:gd name="T1" fmla="*/ 0 h 308"/>
                <a:gd name="T2" fmla="*/ 3810 w 3810"/>
                <a:gd name="T3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0" h="308">
                  <a:moveTo>
                    <a:pt x="0" y="0"/>
                  </a:moveTo>
                  <a:lnTo>
                    <a:pt x="3810" y="308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47" name="Freeform 43"/>
            <p:cNvSpPr>
              <a:spLocks/>
            </p:cNvSpPr>
            <p:nvPr/>
          </p:nvSpPr>
          <p:spPr bwMode="auto">
            <a:xfrm>
              <a:off x="1776" y="3351"/>
              <a:ext cx="3812" cy="117"/>
            </a:xfrm>
            <a:custGeom>
              <a:avLst/>
              <a:gdLst>
                <a:gd name="T0" fmla="*/ 0 w 3812"/>
                <a:gd name="T1" fmla="*/ 117 h 117"/>
                <a:gd name="T2" fmla="*/ 3812 w 3812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2" h="117">
                  <a:moveTo>
                    <a:pt x="0" y="117"/>
                  </a:moveTo>
                  <a:lnTo>
                    <a:pt x="3812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5148" name="Group 44"/>
          <p:cNvGrpSpPr>
            <a:grpSpLocks/>
          </p:cNvGrpSpPr>
          <p:nvPr/>
        </p:nvGrpSpPr>
        <p:grpSpPr bwMode="auto">
          <a:xfrm>
            <a:off x="8751888" y="5081588"/>
            <a:ext cx="125412" cy="728662"/>
            <a:chOff x="5513" y="3201"/>
            <a:chExt cx="79" cy="459"/>
          </a:xfrm>
        </p:grpSpPr>
        <p:sp>
          <p:nvSpPr>
            <p:cNvPr id="175149" name="Freeform 45"/>
            <p:cNvSpPr>
              <a:spLocks/>
            </p:cNvSpPr>
            <p:nvPr/>
          </p:nvSpPr>
          <p:spPr bwMode="auto">
            <a:xfrm>
              <a:off x="5513" y="3505"/>
              <a:ext cx="79" cy="155"/>
            </a:xfrm>
            <a:custGeom>
              <a:avLst/>
              <a:gdLst>
                <a:gd name="T0" fmla="*/ 0 w 79"/>
                <a:gd name="T1" fmla="*/ 143 h 155"/>
                <a:gd name="T2" fmla="*/ 30 w 79"/>
                <a:gd name="T3" fmla="*/ 0 h 155"/>
                <a:gd name="T4" fmla="*/ 79 w 79"/>
                <a:gd name="T5" fmla="*/ 2 h 155"/>
                <a:gd name="T6" fmla="*/ 46 w 79"/>
                <a:gd name="T7" fmla="*/ 155 h 155"/>
                <a:gd name="T8" fmla="*/ 0 w 79"/>
                <a:gd name="T9" fmla="*/ 14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5">
                  <a:moveTo>
                    <a:pt x="0" y="143"/>
                  </a:moveTo>
                  <a:lnTo>
                    <a:pt x="30" y="0"/>
                  </a:lnTo>
                  <a:lnTo>
                    <a:pt x="79" y="2"/>
                  </a:lnTo>
                  <a:lnTo>
                    <a:pt x="46" y="155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33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50" name="Freeform 46"/>
            <p:cNvSpPr>
              <a:spLocks/>
            </p:cNvSpPr>
            <p:nvPr/>
          </p:nvSpPr>
          <p:spPr bwMode="auto">
            <a:xfrm>
              <a:off x="5544" y="3356"/>
              <a:ext cx="48" cy="153"/>
            </a:xfrm>
            <a:custGeom>
              <a:avLst/>
              <a:gdLst>
                <a:gd name="T0" fmla="*/ 0 w 48"/>
                <a:gd name="T1" fmla="*/ 150 h 153"/>
                <a:gd name="T2" fmla="*/ 0 w 48"/>
                <a:gd name="T3" fmla="*/ 0 h 153"/>
                <a:gd name="T4" fmla="*/ 48 w 48"/>
                <a:gd name="T5" fmla="*/ 0 h 153"/>
                <a:gd name="T6" fmla="*/ 48 w 48"/>
                <a:gd name="T7" fmla="*/ 153 h 153"/>
                <a:gd name="T8" fmla="*/ 0 w 48"/>
                <a:gd name="T9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3">
                  <a:moveTo>
                    <a:pt x="0" y="15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5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5151" name="Freeform 47"/>
            <p:cNvSpPr>
              <a:spLocks/>
            </p:cNvSpPr>
            <p:nvPr/>
          </p:nvSpPr>
          <p:spPr bwMode="auto">
            <a:xfrm>
              <a:off x="5526" y="3201"/>
              <a:ext cx="66" cy="156"/>
            </a:xfrm>
            <a:custGeom>
              <a:avLst/>
              <a:gdLst>
                <a:gd name="T0" fmla="*/ 17 w 66"/>
                <a:gd name="T1" fmla="*/ 155 h 156"/>
                <a:gd name="T2" fmla="*/ 0 w 66"/>
                <a:gd name="T3" fmla="*/ 8 h 156"/>
                <a:gd name="T4" fmla="*/ 51 w 66"/>
                <a:gd name="T5" fmla="*/ 0 h 156"/>
                <a:gd name="T6" fmla="*/ 66 w 66"/>
                <a:gd name="T7" fmla="*/ 156 h 156"/>
                <a:gd name="T8" fmla="*/ 17 w 66"/>
                <a:gd name="T9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6">
                  <a:moveTo>
                    <a:pt x="17" y="155"/>
                  </a:moveTo>
                  <a:lnTo>
                    <a:pt x="0" y="8"/>
                  </a:lnTo>
                  <a:lnTo>
                    <a:pt x="51" y="0"/>
                  </a:lnTo>
                  <a:lnTo>
                    <a:pt x="66" y="156"/>
                  </a:lnTo>
                  <a:lnTo>
                    <a:pt x="17" y="15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720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8" grpId="0" autoUpdateAnimBg="0"/>
      <p:bldP spid="17512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0" y="3068638"/>
            <a:ext cx="6443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hebt een      bril nodig: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07875" name="Group 3"/>
          <p:cNvGrpSpPr>
            <a:grpSpLocks/>
          </p:cNvGrpSpPr>
          <p:nvPr/>
        </p:nvGrpSpPr>
        <p:grpSpPr bwMode="auto">
          <a:xfrm>
            <a:off x="781050" y="3957638"/>
            <a:ext cx="7993063" cy="2424112"/>
            <a:chOff x="492" y="2493"/>
            <a:chExt cx="5035" cy="1527"/>
          </a:xfrm>
        </p:grpSpPr>
        <p:grpSp>
          <p:nvGrpSpPr>
            <p:cNvPr id="207876" name="Group 4"/>
            <p:cNvGrpSpPr>
              <a:grpSpLocks/>
            </p:cNvGrpSpPr>
            <p:nvPr/>
          </p:nvGrpSpPr>
          <p:grpSpPr bwMode="auto">
            <a:xfrm>
              <a:off x="492" y="2493"/>
              <a:ext cx="5035" cy="1527"/>
              <a:chOff x="492" y="2493"/>
              <a:chExt cx="5035" cy="1527"/>
            </a:xfrm>
          </p:grpSpPr>
          <p:grpSp>
            <p:nvGrpSpPr>
              <p:cNvPr id="207877" name="Group 5"/>
              <p:cNvGrpSpPr>
                <a:grpSpLocks/>
              </p:cNvGrpSpPr>
              <p:nvPr/>
            </p:nvGrpSpPr>
            <p:grpSpPr bwMode="auto">
              <a:xfrm>
                <a:off x="492" y="2493"/>
                <a:ext cx="5035" cy="1527"/>
                <a:chOff x="476" y="816"/>
                <a:chExt cx="5035" cy="1527"/>
              </a:xfrm>
            </p:grpSpPr>
            <p:grpSp>
              <p:nvGrpSpPr>
                <p:cNvPr id="207878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4032" y="1303"/>
                  <a:ext cx="98" cy="526"/>
                  <a:chOff x="1968" y="2544"/>
                  <a:chExt cx="240" cy="1153"/>
                </a:xfrm>
              </p:grpSpPr>
              <p:sp>
                <p:nvSpPr>
                  <p:cNvPr id="207879" name="Arc 7"/>
                  <p:cNvSpPr>
                    <a:spLocks noChangeAspect="1"/>
                  </p:cNvSpPr>
                  <p:nvPr/>
                </p:nvSpPr>
                <p:spPr bwMode="auto">
                  <a:xfrm>
                    <a:off x="2067" y="2545"/>
                    <a:ext cx="141" cy="1152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71765"/>
                          <a:invGamma/>
                        </a:schemeClr>
                      </a:gs>
                    </a:gsLst>
                    <a:lin ang="5400000" scaled="1"/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880" name="Arc 8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968" y="2544"/>
                    <a:ext cx="141" cy="1152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71765"/>
                          <a:invGamma/>
                        </a:schemeClr>
                      </a:gs>
                    </a:gsLst>
                    <a:lin ang="5400000" scaled="1"/>
                  </a:gra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07881" name="Group 9"/>
                <p:cNvGrpSpPr>
                  <a:grpSpLocks/>
                </p:cNvGrpSpPr>
                <p:nvPr/>
              </p:nvGrpSpPr>
              <p:grpSpPr bwMode="auto">
                <a:xfrm>
                  <a:off x="476" y="816"/>
                  <a:ext cx="5035" cy="1527"/>
                  <a:chOff x="476" y="816"/>
                  <a:chExt cx="5035" cy="1527"/>
                </a:xfrm>
              </p:grpSpPr>
              <p:sp>
                <p:nvSpPr>
                  <p:cNvPr id="207882" name="Arc 10"/>
                  <p:cNvSpPr>
                    <a:spLocks noChangeAspect="1"/>
                  </p:cNvSpPr>
                  <p:nvPr/>
                </p:nvSpPr>
                <p:spPr bwMode="auto">
                  <a:xfrm rot="-5331140">
                    <a:off x="4033" y="868"/>
                    <a:ext cx="1527" cy="1423"/>
                  </a:xfrm>
                  <a:custGeom>
                    <a:avLst/>
                    <a:gdLst>
                      <a:gd name="G0" fmla="+- 21600 0 0"/>
                      <a:gd name="G1" fmla="+- 20407 0 0"/>
                      <a:gd name="G2" fmla="+- 21600 0 0"/>
                      <a:gd name="T0" fmla="*/ 28679 w 43200"/>
                      <a:gd name="T1" fmla="*/ 0 h 42007"/>
                      <a:gd name="T2" fmla="*/ 14147 w 43200"/>
                      <a:gd name="T3" fmla="*/ 134 h 42007"/>
                      <a:gd name="T4" fmla="*/ 21600 w 43200"/>
                      <a:gd name="T5" fmla="*/ 20407 h 42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2007" fill="none" extrusionOk="0">
                        <a:moveTo>
                          <a:pt x="28679" y="-1"/>
                        </a:moveTo>
                        <a:cubicBezTo>
                          <a:pt x="37371" y="3015"/>
                          <a:pt x="43200" y="11206"/>
                          <a:pt x="43200" y="20407"/>
                        </a:cubicBezTo>
                        <a:cubicBezTo>
                          <a:pt x="43200" y="32336"/>
                          <a:pt x="33529" y="42007"/>
                          <a:pt x="21600" y="42007"/>
                        </a:cubicBezTo>
                        <a:cubicBezTo>
                          <a:pt x="9670" y="42007"/>
                          <a:pt x="0" y="32336"/>
                          <a:pt x="0" y="20407"/>
                        </a:cubicBezTo>
                        <a:cubicBezTo>
                          <a:pt x="-1" y="11351"/>
                          <a:pt x="5647" y="3258"/>
                          <a:pt x="14146" y="133"/>
                        </a:cubicBezTo>
                      </a:path>
                      <a:path w="43200" h="42007" stroke="0" extrusionOk="0">
                        <a:moveTo>
                          <a:pt x="28679" y="-1"/>
                        </a:moveTo>
                        <a:cubicBezTo>
                          <a:pt x="37371" y="3015"/>
                          <a:pt x="43200" y="11206"/>
                          <a:pt x="43200" y="20407"/>
                        </a:cubicBezTo>
                        <a:cubicBezTo>
                          <a:pt x="43200" y="32336"/>
                          <a:pt x="33529" y="42007"/>
                          <a:pt x="21600" y="42007"/>
                        </a:cubicBezTo>
                        <a:cubicBezTo>
                          <a:pt x="9670" y="42007"/>
                          <a:pt x="0" y="32336"/>
                          <a:pt x="0" y="20407"/>
                        </a:cubicBezTo>
                        <a:cubicBezTo>
                          <a:pt x="-1" y="11351"/>
                          <a:pt x="5647" y="3258"/>
                          <a:pt x="14146" y="133"/>
                        </a:cubicBezTo>
                        <a:lnTo>
                          <a:pt x="21600" y="20407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88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50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07884" name="Group 12"/>
              <p:cNvGrpSpPr>
                <a:grpSpLocks/>
              </p:cNvGrpSpPr>
              <p:nvPr/>
            </p:nvGrpSpPr>
            <p:grpSpPr bwMode="auto">
              <a:xfrm>
                <a:off x="3903" y="3054"/>
                <a:ext cx="1617" cy="376"/>
                <a:chOff x="3885" y="1381"/>
                <a:chExt cx="1617" cy="376"/>
              </a:xfrm>
            </p:grpSpPr>
            <p:sp>
              <p:nvSpPr>
                <p:cNvPr id="207885" name="Freeform 13"/>
                <p:cNvSpPr>
                  <a:spLocks/>
                </p:cNvSpPr>
                <p:nvPr/>
              </p:nvSpPr>
              <p:spPr bwMode="auto">
                <a:xfrm>
                  <a:off x="3885" y="1381"/>
                  <a:ext cx="1611" cy="96"/>
                </a:xfrm>
                <a:custGeom>
                  <a:avLst/>
                  <a:gdLst>
                    <a:gd name="T0" fmla="*/ 0 w 1611"/>
                    <a:gd name="T1" fmla="*/ 21 h 96"/>
                    <a:gd name="T2" fmla="*/ 207 w 1611"/>
                    <a:gd name="T3" fmla="*/ 0 h 96"/>
                    <a:gd name="T4" fmla="*/ 1611 w 1611"/>
                    <a:gd name="T5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11" h="96">
                      <a:moveTo>
                        <a:pt x="0" y="21"/>
                      </a:moveTo>
                      <a:lnTo>
                        <a:pt x="207" y="0"/>
                      </a:lnTo>
                      <a:lnTo>
                        <a:pt x="1611" y="9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3300">
                      <a:alpha val="39999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86" name="Freeform 14"/>
                <p:cNvSpPr>
                  <a:spLocks/>
                </p:cNvSpPr>
                <p:nvPr/>
              </p:nvSpPr>
              <p:spPr bwMode="auto">
                <a:xfrm>
                  <a:off x="3896" y="1632"/>
                  <a:ext cx="1606" cy="125"/>
                </a:xfrm>
                <a:custGeom>
                  <a:avLst/>
                  <a:gdLst>
                    <a:gd name="T0" fmla="*/ 0 w 1606"/>
                    <a:gd name="T1" fmla="*/ 104 h 125"/>
                    <a:gd name="T2" fmla="*/ 207 w 1606"/>
                    <a:gd name="T3" fmla="*/ 125 h 125"/>
                    <a:gd name="T4" fmla="*/ 1606 w 1606"/>
                    <a:gd name="T5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06" h="125">
                      <a:moveTo>
                        <a:pt x="0" y="104"/>
                      </a:moveTo>
                      <a:lnTo>
                        <a:pt x="207" y="125"/>
                      </a:lnTo>
                      <a:lnTo>
                        <a:pt x="160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3300">
                      <a:alpha val="39999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7887" name="Freeform 15"/>
              <p:cNvSpPr>
                <a:spLocks/>
              </p:cNvSpPr>
              <p:nvPr/>
            </p:nvSpPr>
            <p:spPr bwMode="auto">
              <a:xfrm>
                <a:off x="2305" y="3081"/>
                <a:ext cx="1609" cy="327"/>
              </a:xfrm>
              <a:custGeom>
                <a:avLst/>
                <a:gdLst>
                  <a:gd name="T0" fmla="*/ 1606 w 1609"/>
                  <a:gd name="T1" fmla="*/ 0 h 327"/>
                  <a:gd name="T2" fmla="*/ 0 w 1609"/>
                  <a:gd name="T3" fmla="*/ 161 h 327"/>
                  <a:gd name="T4" fmla="*/ 1609 w 1609"/>
                  <a:gd name="T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9" h="327">
                    <a:moveTo>
                      <a:pt x="1606" y="0"/>
                    </a:moveTo>
                    <a:lnTo>
                      <a:pt x="0" y="161"/>
                    </a:lnTo>
                    <a:lnTo>
                      <a:pt x="1609" y="327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888" name="Text Box 16"/>
            <p:cNvSpPr txBox="1">
              <a:spLocks noChangeArrowheads="1"/>
            </p:cNvSpPr>
            <p:nvPr/>
          </p:nvSpPr>
          <p:spPr bwMode="auto">
            <a:xfrm>
              <a:off x="2218" y="3097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4000" b="1">
                  <a:solidFill>
                    <a:srgbClr val="FF3300"/>
                  </a:solidFill>
                </a:rPr>
                <a:t>i</a:t>
              </a:r>
            </a:p>
          </p:txBody>
        </p:sp>
      </p:grpSp>
      <p:grpSp>
        <p:nvGrpSpPr>
          <p:cNvPr id="207889" name="Group 17"/>
          <p:cNvGrpSpPr>
            <a:grpSpLocks/>
          </p:cNvGrpSpPr>
          <p:nvPr/>
        </p:nvGrpSpPr>
        <p:grpSpPr bwMode="auto">
          <a:xfrm>
            <a:off x="755650" y="1295400"/>
            <a:ext cx="7993063" cy="2424113"/>
            <a:chOff x="476" y="816"/>
            <a:chExt cx="5035" cy="1527"/>
          </a:xfrm>
        </p:grpSpPr>
        <p:grpSp>
          <p:nvGrpSpPr>
            <p:cNvPr id="207890" name="Group 18"/>
            <p:cNvGrpSpPr>
              <a:grpSpLocks/>
            </p:cNvGrpSpPr>
            <p:nvPr/>
          </p:nvGrpSpPr>
          <p:grpSpPr bwMode="auto">
            <a:xfrm>
              <a:off x="476" y="816"/>
              <a:ext cx="5035" cy="1527"/>
              <a:chOff x="476" y="816"/>
              <a:chExt cx="5035" cy="1527"/>
            </a:xfrm>
          </p:grpSpPr>
          <p:grpSp>
            <p:nvGrpSpPr>
              <p:cNvPr id="207891" name="Group 19"/>
              <p:cNvGrpSpPr>
                <a:grpSpLocks noChangeAspect="1"/>
              </p:cNvGrpSpPr>
              <p:nvPr/>
            </p:nvGrpSpPr>
            <p:grpSpPr bwMode="auto">
              <a:xfrm>
                <a:off x="4032" y="1303"/>
                <a:ext cx="98" cy="526"/>
                <a:chOff x="1968" y="2544"/>
                <a:chExt cx="240" cy="1153"/>
              </a:xfrm>
            </p:grpSpPr>
            <p:sp>
              <p:nvSpPr>
                <p:cNvPr id="207892" name="Arc 20"/>
                <p:cNvSpPr>
                  <a:spLocks noChangeAspect="1"/>
                </p:cNvSpPr>
                <p:nvPr/>
              </p:nvSpPr>
              <p:spPr bwMode="auto">
                <a:xfrm>
                  <a:off x="2067" y="2545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93" name="Arc 21"/>
                <p:cNvSpPr>
                  <a:spLocks noChangeAspect="1"/>
                </p:cNvSpPr>
                <p:nvPr/>
              </p:nvSpPr>
              <p:spPr bwMode="auto">
                <a:xfrm flipH="1">
                  <a:off x="1968" y="2544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7894" name="Group 22"/>
              <p:cNvGrpSpPr>
                <a:grpSpLocks/>
              </p:cNvGrpSpPr>
              <p:nvPr/>
            </p:nvGrpSpPr>
            <p:grpSpPr bwMode="auto">
              <a:xfrm>
                <a:off x="476" y="816"/>
                <a:ext cx="5035" cy="1527"/>
                <a:chOff x="476" y="816"/>
                <a:chExt cx="5035" cy="1527"/>
              </a:xfrm>
            </p:grpSpPr>
            <p:sp>
              <p:nvSpPr>
                <p:cNvPr id="207895" name="Arc 23"/>
                <p:cNvSpPr>
                  <a:spLocks noChangeAspect="1"/>
                </p:cNvSpPr>
                <p:nvPr/>
              </p:nvSpPr>
              <p:spPr bwMode="auto">
                <a:xfrm rot="-5331140">
                  <a:off x="4033" y="868"/>
                  <a:ext cx="1527" cy="1423"/>
                </a:xfrm>
                <a:custGeom>
                  <a:avLst/>
                  <a:gdLst>
                    <a:gd name="G0" fmla="+- 21600 0 0"/>
                    <a:gd name="G1" fmla="+- 20407 0 0"/>
                    <a:gd name="G2" fmla="+- 21600 0 0"/>
                    <a:gd name="T0" fmla="*/ 28679 w 43200"/>
                    <a:gd name="T1" fmla="*/ 0 h 42007"/>
                    <a:gd name="T2" fmla="*/ 14147 w 43200"/>
                    <a:gd name="T3" fmla="*/ 134 h 42007"/>
                    <a:gd name="T4" fmla="*/ 21600 w 43200"/>
                    <a:gd name="T5" fmla="*/ 20407 h 4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07" fill="none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</a:path>
                    <a:path w="43200" h="42007" stroke="0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  <a:lnTo>
                        <a:pt x="21600" y="20407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96" name="Line 24"/>
                <p:cNvSpPr>
                  <a:spLocks noChangeShapeType="1"/>
                </p:cNvSpPr>
                <p:nvPr/>
              </p:nvSpPr>
              <p:spPr bwMode="auto">
                <a:xfrm>
                  <a:off x="476" y="1570"/>
                  <a:ext cx="50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7897" name="Text Box 25"/>
            <p:cNvSpPr txBox="1">
              <a:spLocks noChangeArrowheads="1"/>
            </p:cNvSpPr>
            <p:nvPr/>
          </p:nvSpPr>
          <p:spPr bwMode="auto">
            <a:xfrm>
              <a:off x="2162" y="1428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4000" b="1">
                  <a:solidFill>
                    <a:srgbClr val="FF3300"/>
                  </a:solidFill>
                </a:rPr>
                <a:t>i</a:t>
              </a:r>
            </a:p>
          </p:txBody>
        </p:sp>
      </p:grp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0" y="1052513"/>
            <a:ext cx="2843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bent verziend!</a:t>
            </a:r>
            <a:endParaRPr lang="nl-NL" altLang="nl-NL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899" name="Freeform 27"/>
          <p:cNvSpPr>
            <a:spLocks/>
          </p:cNvSpPr>
          <p:nvPr/>
        </p:nvSpPr>
        <p:spPr bwMode="auto">
          <a:xfrm>
            <a:off x="3581400" y="2187575"/>
            <a:ext cx="5172075" cy="600075"/>
          </a:xfrm>
          <a:custGeom>
            <a:avLst/>
            <a:gdLst>
              <a:gd name="T0" fmla="*/ 3252 w 3258"/>
              <a:gd name="T1" fmla="*/ 132 h 486"/>
              <a:gd name="T2" fmla="*/ 1836 w 3258"/>
              <a:gd name="T3" fmla="*/ 0 h 486"/>
              <a:gd name="T4" fmla="*/ 0 w 3258"/>
              <a:gd name="T5" fmla="*/ 242 h 486"/>
              <a:gd name="T6" fmla="*/ 1830 w 3258"/>
              <a:gd name="T7" fmla="*/ 486 h 486"/>
              <a:gd name="T8" fmla="*/ 3258 w 3258"/>
              <a:gd name="T9" fmla="*/ 324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8" h="486">
                <a:moveTo>
                  <a:pt x="3252" y="132"/>
                </a:moveTo>
                <a:lnTo>
                  <a:pt x="1836" y="0"/>
                </a:lnTo>
                <a:lnTo>
                  <a:pt x="0" y="242"/>
                </a:lnTo>
                <a:lnTo>
                  <a:pt x="1830" y="486"/>
                </a:lnTo>
                <a:lnTo>
                  <a:pt x="3258" y="324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6588125" y="536575"/>
            <a:ext cx="255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 bol genoeg.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2179638" y="3035300"/>
            <a:ext cx="468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02" name="Freeform 30"/>
          <p:cNvSpPr>
            <a:spLocks/>
          </p:cNvSpPr>
          <p:nvPr/>
        </p:nvSpPr>
        <p:spPr bwMode="auto">
          <a:xfrm>
            <a:off x="6219825" y="4881563"/>
            <a:ext cx="2543175" cy="523875"/>
          </a:xfrm>
          <a:custGeom>
            <a:avLst/>
            <a:gdLst>
              <a:gd name="T0" fmla="*/ 3 w 1602"/>
              <a:gd name="T1" fmla="*/ 0 h 330"/>
              <a:gd name="T2" fmla="*/ 177 w 1602"/>
              <a:gd name="T3" fmla="*/ 0 h 330"/>
              <a:gd name="T4" fmla="*/ 1602 w 1602"/>
              <a:gd name="T5" fmla="*/ 171 h 330"/>
              <a:gd name="T6" fmla="*/ 180 w 1602"/>
              <a:gd name="T7" fmla="*/ 330 h 330"/>
              <a:gd name="T8" fmla="*/ 0 w 1602"/>
              <a:gd name="T9" fmla="*/ 327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2" h="330">
                <a:moveTo>
                  <a:pt x="3" y="0"/>
                </a:moveTo>
                <a:lnTo>
                  <a:pt x="177" y="0"/>
                </a:lnTo>
                <a:lnTo>
                  <a:pt x="1602" y="171"/>
                </a:lnTo>
                <a:lnTo>
                  <a:pt x="180" y="330"/>
                </a:lnTo>
                <a:lnTo>
                  <a:pt x="0" y="327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07903" name="Group 31"/>
          <p:cNvGrpSpPr>
            <a:grpSpLocks/>
          </p:cNvGrpSpPr>
          <p:nvPr/>
        </p:nvGrpSpPr>
        <p:grpSpPr bwMode="auto">
          <a:xfrm>
            <a:off x="6029325" y="3475038"/>
            <a:ext cx="503238" cy="2833687"/>
            <a:chOff x="3798" y="2189"/>
            <a:chExt cx="317" cy="1785"/>
          </a:xfrm>
        </p:grpSpPr>
        <p:sp>
          <p:nvSpPr>
            <p:cNvPr id="207904" name="Text Box 32"/>
            <p:cNvSpPr txBox="1">
              <a:spLocks noChangeArrowheads="1"/>
            </p:cNvSpPr>
            <p:nvPr/>
          </p:nvSpPr>
          <p:spPr bwMode="auto">
            <a:xfrm>
              <a:off x="3798" y="2189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07905" name="Line 33"/>
            <p:cNvSpPr>
              <a:spLocks noChangeShapeType="1"/>
            </p:cNvSpPr>
            <p:nvPr/>
          </p:nvSpPr>
          <p:spPr bwMode="auto">
            <a:xfrm>
              <a:off x="3923" y="2478"/>
              <a:ext cx="0" cy="1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0" y="549275"/>
            <a:ext cx="7308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 je dichtbij niet zien dan is je ooglens . .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07" name="AutoShape 35"/>
          <p:cNvSpPr>
            <a:spLocks noChangeArrowheads="1"/>
          </p:cNvSpPr>
          <p:nvPr/>
        </p:nvSpPr>
        <p:spPr bwMode="auto">
          <a:xfrm>
            <a:off x="6732588" y="620713"/>
            <a:ext cx="2232025" cy="1319212"/>
          </a:xfrm>
          <a:prstGeom prst="wedgeRoundRectCallout">
            <a:avLst>
              <a:gd name="adj1" fmla="val -37694"/>
              <a:gd name="adj2" fmla="val 27611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 ooglens convergeert de bundel nu wel genoeg.</a:t>
            </a:r>
          </a:p>
        </p:txBody>
      </p:sp>
      <p:sp>
        <p:nvSpPr>
          <p:cNvPr id="207908" name="AutoShape 36"/>
          <p:cNvSpPr>
            <a:spLocks noChangeArrowheads="1"/>
          </p:cNvSpPr>
          <p:nvPr/>
        </p:nvSpPr>
        <p:spPr bwMode="auto">
          <a:xfrm>
            <a:off x="250825" y="1341438"/>
            <a:ext cx="2447925" cy="1584325"/>
          </a:xfrm>
          <a:prstGeom prst="wedgeRoundRectCallout">
            <a:avLst>
              <a:gd name="adj1" fmla="val 198250"/>
              <a:gd name="adj2" fmla="val 174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+lens convergeert de stralen alvast een beetje . . .</a:t>
            </a:r>
          </a:p>
        </p:txBody>
      </p:sp>
      <p:sp>
        <p:nvSpPr>
          <p:cNvPr id="207909" name="AutoShape 37"/>
          <p:cNvSpPr>
            <a:spLocks noChangeArrowheads="1"/>
          </p:cNvSpPr>
          <p:nvPr/>
        </p:nvSpPr>
        <p:spPr bwMode="auto">
          <a:xfrm>
            <a:off x="900113" y="5445125"/>
            <a:ext cx="1944687" cy="863600"/>
          </a:xfrm>
          <a:prstGeom prst="wedgeRoundRectCallout">
            <a:avLst>
              <a:gd name="adj1" fmla="val 85102"/>
              <a:gd name="adj2" fmla="val -36305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Letter i in een leesboek.</a:t>
            </a:r>
          </a:p>
        </p:txBody>
      </p:sp>
      <p:sp>
        <p:nvSpPr>
          <p:cNvPr id="207910" name="AutoShape 38"/>
          <p:cNvSpPr>
            <a:spLocks noChangeArrowheads="1"/>
          </p:cNvSpPr>
          <p:nvPr/>
        </p:nvSpPr>
        <p:spPr bwMode="auto">
          <a:xfrm>
            <a:off x="6300788" y="5445125"/>
            <a:ext cx="2376487" cy="1079500"/>
          </a:xfrm>
          <a:prstGeom prst="wedgeRoundRectCallout">
            <a:avLst>
              <a:gd name="adj1" fmla="val 50667"/>
              <a:gd name="adj2" fmla="val -32220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Het beeld van de punt op de i wordt een vlek!</a:t>
            </a:r>
          </a:p>
        </p:txBody>
      </p:sp>
      <p:sp>
        <p:nvSpPr>
          <p:cNvPr id="207911" name="Oval 39"/>
          <p:cNvSpPr>
            <a:spLocks noChangeArrowheads="1"/>
          </p:cNvSpPr>
          <p:nvPr/>
        </p:nvSpPr>
        <p:spPr bwMode="auto">
          <a:xfrm>
            <a:off x="8709025" y="2349500"/>
            <a:ext cx="53975" cy="2159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34925" y="44450"/>
            <a:ext cx="9109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 je een boek leest moet je ooglens </a:t>
            </a:r>
            <a:r>
              <a:rPr lang="en-US" altLang="nl-NL" sz="28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erg bol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zijn.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13" name="AutoShape 41"/>
          <p:cNvSpPr>
            <a:spLocks noChangeArrowheads="1"/>
          </p:cNvSpPr>
          <p:nvPr/>
        </p:nvSpPr>
        <p:spPr bwMode="auto">
          <a:xfrm>
            <a:off x="3563938" y="4797425"/>
            <a:ext cx="2376487" cy="1441450"/>
          </a:xfrm>
          <a:prstGeom prst="wedgeRoundRectCallout">
            <a:avLst>
              <a:gd name="adj1" fmla="val 93088"/>
              <a:gd name="adj2" fmla="val -2252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 ooglens covergeert de stralen niet genoeg!</a:t>
            </a:r>
          </a:p>
        </p:txBody>
      </p:sp>
    </p:spTree>
    <p:extLst>
      <p:ext uri="{BB962C8B-B14F-4D97-AF65-F5344CB8AC3E}">
        <p14:creationId xmlns:p14="http://schemas.microsoft.com/office/powerpoint/2010/main" val="1979778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0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98" grpId="0" autoUpdateAnimBg="0"/>
      <p:bldP spid="207899" grpId="0" animBg="1"/>
      <p:bldP spid="207900" grpId="0" autoUpdateAnimBg="0"/>
      <p:bldP spid="207901" grpId="0" autoUpdateAnimBg="0"/>
      <p:bldP spid="207902" grpId="0" animBg="1"/>
      <p:bldP spid="207906" grpId="0" autoUpdateAnimBg="0"/>
      <p:bldP spid="207907" grpId="0" animBg="1"/>
      <p:bldP spid="207908" grpId="0" animBg="1"/>
      <p:bldP spid="207909" grpId="0" animBg="1"/>
      <p:bldP spid="207910" grpId="0" animBg="1"/>
      <p:bldP spid="207911" grpId="0" animBg="1"/>
      <p:bldP spid="207912" grpId="0" autoUpdateAnimBg="0"/>
      <p:bldP spid="2079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0" y="4016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 je niet in de verte zien dan is je ooglens . . .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0" y="3068638"/>
            <a:ext cx="6443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hebt een      bril nodig: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308850" y="404813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 bol!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8901" name="Group 5"/>
          <p:cNvGrpSpPr>
            <a:grpSpLocks/>
          </p:cNvGrpSpPr>
          <p:nvPr/>
        </p:nvGrpSpPr>
        <p:grpSpPr bwMode="auto">
          <a:xfrm>
            <a:off x="179388" y="1295400"/>
            <a:ext cx="8569325" cy="2424113"/>
            <a:chOff x="113" y="816"/>
            <a:chExt cx="5398" cy="1527"/>
          </a:xfrm>
        </p:grpSpPr>
        <p:grpSp>
          <p:nvGrpSpPr>
            <p:cNvPr id="208902" name="Group 6"/>
            <p:cNvGrpSpPr>
              <a:grpSpLocks/>
            </p:cNvGrpSpPr>
            <p:nvPr/>
          </p:nvGrpSpPr>
          <p:grpSpPr bwMode="auto">
            <a:xfrm>
              <a:off x="476" y="816"/>
              <a:ext cx="5035" cy="1527"/>
              <a:chOff x="476" y="816"/>
              <a:chExt cx="5035" cy="1527"/>
            </a:xfrm>
          </p:grpSpPr>
          <p:grpSp>
            <p:nvGrpSpPr>
              <p:cNvPr id="208903" name="Group 7"/>
              <p:cNvGrpSpPr>
                <a:grpSpLocks noChangeAspect="1"/>
              </p:cNvGrpSpPr>
              <p:nvPr/>
            </p:nvGrpSpPr>
            <p:grpSpPr bwMode="auto">
              <a:xfrm>
                <a:off x="3993" y="1312"/>
                <a:ext cx="192" cy="526"/>
                <a:chOff x="1968" y="2544"/>
                <a:chExt cx="240" cy="1153"/>
              </a:xfrm>
            </p:grpSpPr>
            <p:sp>
              <p:nvSpPr>
                <p:cNvPr id="208904" name="Arc 8"/>
                <p:cNvSpPr>
                  <a:spLocks noChangeAspect="1"/>
                </p:cNvSpPr>
                <p:nvPr/>
              </p:nvSpPr>
              <p:spPr bwMode="auto">
                <a:xfrm>
                  <a:off x="2067" y="2545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905" name="Arc 9"/>
                <p:cNvSpPr>
                  <a:spLocks noChangeAspect="1"/>
                </p:cNvSpPr>
                <p:nvPr/>
              </p:nvSpPr>
              <p:spPr bwMode="auto">
                <a:xfrm flipH="1">
                  <a:off x="1968" y="2544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8906" name="Arc 10"/>
              <p:cNvSpPr>
                <a:spLocks noChangeAspect="1"/>
              </p:cNvSpPr>
              <p:nvPr/>
            </p:nvSpPr>
            <p:spPr bwMode="auto">
              <a:xfrm rot="-5331140">
                <a:off x="4033" y="868"/>
                <a:ext cx="1527" cy="1423"/>
              </a:xfrm>
              <a:custGeom>
                <a:avLst/>
                <a:gdLst>
                  <a:gd name="G0" fmla="+- 21600 0 0"/>
                  <a:gd name="G1" fmla="+- 20407 0 0"/>
                  <a:gd name="G2" fmla="+- 21600 0 0"/>
                  <a:gd name="T0" fmla="*/ 28679 w 43200"/>
                  <a:gd name="T1" fmla="*/ 0 h 42007"/>
                  <a:gd name="T2" fmla="*/ 14147 w 43200"/>
                  <a:gd name="T3" fmla="*/ 134 h 42007"/>
                  <a:gd name="T4" fmla="*/ 21600 w 43200"/>
                  <a:gd name="T5" fmla="*/ 20407 h 4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007" fill="none" extrusionOk="0">
                    <a:moveTo>
                      <a:pt x="28679" y="-1"/>
                    </a:moveTo>
                    <a:cubicBezTo>
                      <a:pt x="37371" y="3015"/>
                      <a:pt x="43200" y="11206"/>
                      <a:pt x="43200" y="20407"/>
                    </a:cubicBezTo>
                    <a:cubicBezTo>
                      <a:pt x="43200" y="32336"/>
                      <a:pt x="33529" y="42007"/>
                      <a:pt x="21600" y="42007"/>
                    </a:cubicBezTo>
                    <a:cubicBezTo>
                      <a:pt x="9670" y="42007"/>
                      <a:pt x="0" y="32336"/>
                      <a:pt x="0" y="20407"/>
                    </a:cubicBezTo>
                    <a:cubicBezTo>
                      <a:pt x="-1" y="11351"/>
                      <a:pt x="5647" y="3258"/>
                      <a:pt x="14146" y="133"/>
                    </a:cubicBezTo>
                  </a:path>
                  <a:path w="43200" h="42007" stroke="0" extrusionOk="0">
                    <a:moveTo>
                      <a:pt x="28679" y="-1"/>
                    </a:moveTo>
                    <a:cubicBezTo>
                      <a:pt x="37371" y="3015"/>
                      <a:pt x="43200" y="11206"/>
                      <a:pt x="43200" y="20407"/>
                    </a:cubicBezTo>
                    <a:cubicBezTo>
                      <a:pt x="43200" y="32336"/>
                      <a:pt x="33529" y="42007"/>
                      <a:pt x="21600" y="42007"/>
                    </a:cubicBezTo>
                    <a:cubicBezTo>
                      <a:pt x="9670" y="42007"/>
                      <a:pt x="0" y="32336"/>
                      <a:pt x="0" y="20407"/>
                    </a:cubicBezTo>
                    <a:cubicBezTo>
                      <a:pt x="-1" y="11351"/>
                      <a:pt x="5647" y="3258"/>
                      <a:pt x="14146" y="133"/>
                    </a:cubicBezTo>
                    <a:lnTo>
                      <a:pt x="21600" y="20407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907" name="Line 11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50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908" name="Text Box 12"/>
            <p:cNvSpPr txBox="1">
              <a:spLocks noChangeArrowheads="1"/>
            </p:cNvSpPr>
            <p:nvPr/>
          </p:nvSpPr>
          <p:spPr bwMode="auto">
            <a:xfrm>
              <a:off x="113" y="1421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4000" b="1">
                  <a:solidFill>
                    <a:srgbClr val="FF3300"/>
                  </a:solidFill>
                </a:rPr>
                <a:t>i</a:t>
              </a:r>
            </a:p>
          </p:txBody>
        </p:sp>
      </p:grp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2217738" y="3009900"/>
            <a:ext cx="468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8910" name="Group 14"/>
          <p:cNvGrpSpPr>
            <a:grpSpLocks/>
          </p:cNvGrpSpPr>
          <p:nvPr/>
        </p:nvGrpSpPr>
        <p:grpSpPr bwMode="auto">
          <a:xfrm>
            <a:off x="6029325" y="3475038"/>
            <a:ext cx="503238" cy="2833687"/>
            <a:chOff x="3798" y="2189"/>
            <a:chExt cx="317" cy="1785"/>
          </a:xfrm>
        </p:grpSpPr>
        <p:sp>
          <p:nvSpPr>
            <p:cNvPr id="208911" name="Text Box 15"/>
            <p:cNvSpPr txBox="1">
              <a:spLocks noChangeArrowheads="1"/>
            </p:cNvSpPr>
            <p:nvPr/>
          </p:nvSpPr>
          <p:spPr bwMode="auto">
            <a:xfrm>
              <a:off x="3798" y="2189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208912" name="Line 16"/>
            <p:cNvSpPr>
              <a:spLocks noChangeShapeType="1"/>
            </p:cNvSpPr>
            <p:nvPr/>
          </p:nvSpPr>
          <p:spPr bwMode="auto">
            <a:xfrm>
              <a:off x="3923" y="2478"/>
              <a:ext cx="0" cy="1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0" y="836613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bent bijziend!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914" name="AutoShape 18"/>
          <p:cNvSpPr>
            <a:spLocks noChangeArrowheads="1"/>
          </p:cNvSpPr>
          <p:nvPr/>
        </p:nvSpPr>
        <p:spPr bwMode="auto">
          <a:xfrm>
            <a:off x="6732588" y="620713"/>
            <a:ext cx="2232025" cy="1319212"/>
          </a:xfrm>
          <a:prstGeom prst="wedgeRoundRectCallout">
            <a:avLst>
              <a:gd name="adj1" fmla="val -7537"/>
              <a:gd name="adj2" fmla="val 279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 ooglens convergeert de bundel nu net genoeg.</a:t>
            </a:r>
          </a:p>
        </p:txBody>
      </p:sp>
      <p:sp>
        <p:nvSpPr>
          <p:cNvPr id="208915" name="AutoShape 19"/>
          <p:cNvSpPr>
            <a:spLocks noChangeArrowheads="1"/>
          </p:cNvSpPr>
          <p:nvPr/>
        </p:nvSpPr>
        <p:spPr bwMode="auto">
          <a:xfrm>
            <a:off x="3276600" y="3429000"/>
            <a:ext cx="2087563" cy="1368425"/>
          </a:xfrm>
          <a:prstGeom prst="wedgeRoundRectCallout">
            <a:avLst>
              <a:gd name="adj1" fmla="val 95324"/>
              <a:gd name="adj2" fmla="val 4895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-lens divergeert de stralen een beetje . . .</a:t>
            </a:r>
          </a:p>
        </p:txBody>
      </p:sp>
      <p:sp>
        <p:nvSpPr>
          <p:cNvPr id="208916" name="AutoShape 20"/>
          <p:cNvSpPr>
            <a:spLocks noChangeArrowheads="1"/>
          </p:cNvSpPr>
          <p:nvPr/>
        </p:nvSpPr>
        <p:spPr bwMode="auto">
          <a:xfrm>
            <a:off x="1116013" y="1196975"/>
            <a:ext cx="2376487" cy="1079500"/>
          </a:xfrm>
          <a:prstGeom prst="wedgeRoundRectCallout">
            <a:avLst>
              <a:gd name="adj1" fmla="val -81264"/>
              <a:gd name="adj2" fmla="val 6647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Letter i </a:t>
            </a:r>
            <a:r>
              <a:rPr lang="nl-NL" altLang="nl-NL" sz="20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</a:t>
            </a: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nl-NL" altLang="nl-NL" sz="20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weg</a:t>
            </a: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bijv. op een wegwijzer.</a:t>
            </a:r>
          </a:p>
        </p:txBody>
      </p:sp>
      <p:sp>
        <p:nvSpPr>
          <p:cNvPr id="208917" name="AutoShape 21"/>
          <p:cNvSpPr>
            <a:spLocks noChangeArrowheads="1"/>
          </p:cNvSpPr>
          <p:nvPr/>
        </p:nvSpPr>
        <p:spPr bwMode="auto">
          <a:xfrm>
            <a:off x="3276600" y="5229225"/>
            <a:ext cx="2376488" cy="1079500"/>
          </a:xfrm>
          <a:prstGeom prst="wedgeRoundRectCallout">
            <a:avLst>
              <a:gd name="adj1" fmla="val 179727"/>
              <a:gd name="adj2" fmla="val -3027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Het beeld van de punt op de i wordt een vlek!</a:t>
            </a:r>
          </a:p>
        </p:txBody>
      </p:sp>
      <p:sp>
        <p:nvSpPr>
          <p:cNvPr id="208918" name="Oval 22"/>
          <p:cNvSpPr>
            <a:spLocks noChangeArrowheads="1"/>
          </p:cNvSpPr>
          <p:nvPr/>
        </p:nvSpPr>
        <p:spPr bwMode="auto">
          <a:xfrm>
            <a:off x="8709025" y="2387600"/>
            <a:ext cx="53975" cy="2159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Kijk je in de verte dan moet je ooglens </a:t>
            </a:r>
            <a:r>
              <a:rPr lang="en-US" altLang="nl-NL" sz="28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 zo bol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zijn!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920" name="AutoShape 24"/>
          <p:cNvSpPr>
            <a:spLocks noChangeArrowheads="1"/>
          </p:cNvSpPr>
          <p:nvPr/>
        </p:nvSpPr>
        <p:spPr bwMode="auto">
          <a:xfrm>
            <a:off x="6227763" y="5013325"/>
            <a:ext cx="2376487" cy="1441450"/>
          </a:xfrm>
          <a:prstGeom prst="wedgeRoundRectCallout">
            <a:avLst>
              <a:gd name="adj1" fmla="val -14861"/>
              <a:gd name="adj2" fmla="val -2102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 ooglens covergeert de stralen te veel</a:t>
            </a:r>
          </a:p>
        </p:txBody>
      </p:sp>
      <p:sp>
        <p:nvSpPr>
          <p:cNvPr id="208921" name="Freeform 25"/>
          <p:cNvSpPr>
            <a:spLocks/>
          </p:cNvSpPr>
          <p:nvPr/>
        </p:nvSpPr>
        <p:spPr bwMode="auto">
          <a:xfrm>
            <a:off x="323850" y="2149475"/>
            <a:ext cx="8401050" cy="660400"/>
          </a:xfrm>
          <a:custGeom>
            <a:avLst/>
            <a:gdLst>
              <a:gd name="T0" fmla="*/ 5292 w 5292"/>
              <a:gd name="T1" fmla="*/ 284 h 416"/>
              <a:gd name="T2" fmla="*/ 3876 w 5292"/>
              <a:gd name="T3" fmla="*/ 0 h 416"/>
              <a:gd name="T4" fmla="*/ 0 w 5292"/>
              <a:gd name="T5" fmla="*/ 212 h 416"/>
              <a:gd name="T6" fmla="*/ 3876 w 5292"/>
              <a:gd name="T7" fmla="*/ 416 h 416"/>
              <a:gd name="T8" fmla="*/ 5292 w 5292"/>
              <a:gd name="T9" fmla="*/ 14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92" h="416">
                <a:moveTo>
                  <a:pt x="5292" y="284"/>
                </a:moveTo>
                <a:lnTo>
                  <a:pt x="3876" y="0"/>
                </a:lnTo>
                <a:lnTo>
                  <a:pt x="0" y="212"/>
                </a:lnTo>
                <a:lnTo>
                  <a:pt x="3876" y="416"/>
                </a:lnTo>
                <a:lnTo>
                  <a:pt x="5292" y="14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08922" name="Group 26"/>
          <p:cNvGrpSpPr>
            <a:grpSpLocks/>
          </p:cNvGrpSpPr>
          <p:nvPr/>
        </p:nvGrpSpPr>
        <p:grpSpPr bwMode="auto">
          <a:xfrm>
            <a:off x="179388" y="3933825"/>
            <a:ext cx="8594725" cy="2424113"/>
            <a:chOff x="113" y="2478"/>
            <a:chExt cx="5414" cy="1527"/>
          </a:xfrm>
        </p:grpSpPr>
        <p:sp>
          <p:nvSpPr>
            <p:cNvPr id="208923" name="Freeform 27"/>
            <p:cNvSpPr>
              <a:spLocks/>
            </p:cNvSpPr>
            <p:nvPr/>
          </p:nvSpPr>
          <p:spPr bwMode="auto">
            <a:xfrm>
              <a:off x="3916" y="3141"/>
              <a:ext cx="1598" cy="264"/>
            </a:xfrm>
            <a:custGeom>
              <a:avLst/>
              <a:gdLst>
                <a:gd name="T0" fmla="*/ 0 w 1598"/>
                <a:gd name="T1" fmla="*/ 252 h 264"/>
                <a:gd name="T2" fmla="*/ 182 w 1598"/>
                <a:gd name="T3" fmla="*/ 264 h 264"/>
                <a:gd name="T4" fmla="*/ 1598 w 1598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8" h="264">
                  <a:moveTo>
                    <a:pt x="0" y="252"/>
                  </a:moveTo>
                  <a:lnTo>
                    <a:pt x="182" y="264"/>
                  </a:lnTo>
                  <a:lnTo>
                    <a:pt x="1598" y="0"/>
                  </a:lnTo>
                </a:path>
              </a:pathLst>
            </a:custGeom>
            <a:noFill/>
            <a:ln w="28575" cap="flat" cmpd="sng">
              <a:solidFill>
                <a:srgbClr val="FF3300">
                  <a:alpha val="3999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08924" name="Group 28"/>
            <p:cNvGrpSpPr>
              <a:grpSpLocks/>
            </p:cNvGrpSpPr>
            <p:nvPr/>
          </p:nvGrpSpPr>
          <p:grpSpPr bwMode="auto">
            <a:xfrm>
              <a:off x="492" y="2478"/>
              <a:ext cx="5035" cy="1527"/>
              <a:chOff x="476" y="816"/>
              <a:chExt cx="5035" cy="1527"/>
            </a:xfrm>
          </p:grpSpPr>
          <p:sp>
            <p:nvSpPr>
              <p:cNvPr id="208925" name="Arc 29"/>
              <p:cNvSpPr>
                <a:spLocks noChangeAspect="1"/>
              </p:cNvSpPr>
              <p:nvPr/>
            </p:nvSpPr>
            <p:spPr bwMode="auto">
              <a:xfrm rot="-5331140">
                <a:off x="4033" y="868"/>
                <a:ext cx="1527" cy="1423"/>
              </a:xfrm>
              <a:custGeom>
                <a:avLst/>
                <a:gdLst>
                  <a:gd name="G0" fmla="+- 21600 0 0"/>
                  <a:gd name="G1" fmla="+- 20407 0 0"/>
                  <a:gd name="G2" fmla="+- 21600 0 0"/>
                  <a:gd name="T0" fmla="*/ 28679 w 43200"/>
                  <a:gd name="T1" fmla="*/ 0 h 42007"/>
                  <a:gd name="T2" fmla="*/ 14147 w 43200"/>
                  <a:gd name="T3" fmla="*/ 134 h 42007"/>
                  <a:gd name="T4" fmla="*/ 21600 w 43200"/>
                  <a:gd name="T5" fmla="*/ 20407 h 4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007" fill="none" extrusionOk="0">
                    <a:moveTo>
                      <a:pt x="28679" y="-1"/>
                    </a:moveTo>
                    <a:cubicBezTo>
                      <a:pt x="37371" y="3015"/>
                      <a:pt x="43200" y="11206"/>
                      <a:pt x="43200" y="20407"/>
                    </a:cubicBezTo>
                    <a:cubicBezTo>
                      <a:pt x="43200" y="32336"/>
                      <a:pt x="33529" y="42007"/>
                      <a:pt x="21600" y="42007"/>
                    </a:cubicBezTo>
                    <a:cubicBezTo>
                      <a:pt x="9670" y="42007"/>
                      <a:pt x="0" y="32336"/>
                      <a:pt x="0" y="20407"/>
                    </a:cubicBezTo>
                    <a:cubicBezTo>
                      <a:pt x="-1" y="11351"/>
                      <a:pt x="5647" y="3258"/>
                      <a:pt x="14146" y="133"/>
                    </a:cubicBezTo>
                  </a:path>
                  <a:path w="43200" h="42007" stroke="0" extrusionOk="0">
                    <a:moveTo>
                      <a:pt x="28679" y="-1"/>
                    </a:moveTo>
                    <a:cubicBezTo>
                      <a:pt x="37371" y="3015"/>
                      <a:pt x="43200" y="11206"/>
                      <a:pt x="43200" y="20407"/>
                    </a:cubicBezTo>
                    <a:cubicBezTo>
                      <a:pt x="43200" y="32336"/>
                      <a:pt x="33529" y="42007"/>
                      <a:pt x="21600" y="42007"/>
                    </a:cubicBezTo>
                    <a:cubicBezTo>
                      <a:pt x="9670" y="42007"/>
                      <a:pt x="0" y="32336"/>
                      <a:pt x="0" y="20407"/>
                    </a:cubicBezTo>
                    <a:cubicBezTo>
                      <a:pt x="-1" y="11351"/>
                      <a:pt x="5647" y="3258"/>
                      <a:pt x="14146" y="133"/>
                    </a:cubicBezTo>
                    <a:lnTo>
                      <a:pt x="21600" y="20407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926" name="Line 30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50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927" name="Group 31"/>
            <p:cNvGrpSpPr>
              <a:grpSpLocks/>
            </p:cNvGrpSpPr>
            <p:nvPr/>
          </p:nvGrpSpPr>
          <p:grpSpPr bwMode="auto">
            <a:xfrm>
              <a:off x="113" y="2976"/>
              <a:ext cx="5401" cy="552"/>
              <a:chOff x="113" y="2976"/>
              <a:chExt cx="5401" cy="552"/>
            </a:xfrm>
          </p:grpSpPr>
          <p:grpSp>
            <p:nvGrpSpPr>
              <p:cNvPr id="208928" name="Group 32"/>
              <p:cNvGrpSpPr>
                <a:grpSpLocks noChangeAspect="1"/>
              </p:cNvGrpSpPr>
              <p:nvPr/>
            </p:nvGrpSpPr>
            <p:grpSpPr bwMode="auto">
              <a:xfrm>
                <a:off x="4006" y="2976"/>
                <a:ext cx="192" cy="526"/>
                <a:chOff x="1968" y="2544"/>
                <a:chExt cx="240" cy="1153"/>
              </a:xfrm>
            </p:grpSpPr>
            <p:sp>
              <p:nvSpPr>
                <p:cNvPr id="208929" name="Arc 33"/>
                <p:cNvSpPr>
                  <a:spLocks noChangeAspect="1"/>
                </p:cNvSpPr>
                <p:nvPr/>
              </p:nvSpPr>
              <p:spPr bwMode="auto">
                <a:xfrm>
                  <a:off x="2067" y="2545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930" name="Arc 34"/>
                <p:cNvSpPr>
                  <a:spLocks noChangeAspect="1"/>
                </p:cNvSpPr>
                <p:nvPr/>
              </p:nvSpPr>
              <p:spPr bwMode="auto">
                <a:xfrm flipH="1">
                  <a:off x="1968" y="2544"/>
                  <a:ext cx="141" cy="1152"/>
                </a:xfrm>
                <a:custGeom>
                  <a:avLst/>
                  <a:gdLst>
                    <a:gd name="G0" fmla="+- 1722 0 0"/>
                    <a:gd name="G1" fmla="+- 21600 0 0"/>
                    <a:gd name="G2" fmla="+- 21600 0 0"/>
                    <a:gd name="T0" fmla="*/ 1722 w 23322"/>
                    <a:gd name="T1" fmla="*/ 0 h 43200"/>
                    <a:gd name="T2" fmla="*/ 0 w 23322"/>
                    <a:gd name="T3" fmla="*/ 43131 h 43200"/>
                    <a:gd name="T4" fmla="*/ 1722 w 2332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22" h="43200" fill="none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</a:path>
                    <a:path w="23322" h="43200" stroke="0" extrusionOk="0">
                      <a:moveTo>
                        <a:pt x="1721" y="0"/>
                      </a:moveTo>
                      <a:cubicBezTo>
                        <a:pt x="13651" y="0"/>
                        <a:pt x="23322" y="9670"/>
                        <a:pt x="23322" y="21600"/>
                      </a:cubicBezTo>
                      <a:cubicBezTo>
                        <a:pt x="23322" y="33529"/>
                        <a:pt x="13651" y="43200"/>
                        <a:pt x="1722" y="43200"/>
                      </a:cubicBezTo>
                      <a:cubicBezTo>
                        <a:pt x="1147" y="43200"/>
                        <a:pt x="572" y="43177"/>
                        <a:pt x="-1" y="43131"/>
                      </a:cubicBezTo>
                      <a:lnTo>
                        <a:pt x="1722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176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8931" name="Text Box 35"/>
              <p:cNvSpPr txBox="1">
                <a:spLocks noChangeArrowheads="1"/>
              </p:cNvSpPr>
              <p:nvPr/>
            </p:nvSpPr>
            <p:spPr bwMode="auto">
              <a:xfrm>
                <a:off x="113" y="3086"/>
                <a:ext cx="36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</a:rPr>
                  <a:t>i</a:t>
                </a:r>
              </a:p>
            </p:txBody>
          </p:sp>
          <p:sp>
            <p:nvSpPr>
              <p:cNvPr id="208932" name="Freeform 36"/>
              <p:cNvSpPr>
                <a:spLocks/>
              </p:cNvSpPr>
              <p:nvPr/>
            </p:nvSpPr>
            <p:spPr bwMode="auto">
              <a:xfrm>
                <a:off x="3918" y="3060"/>
                <a:ext cx="1596" cy="255"/>
              </a:xfrm>
              <a:custGeom>
                <a:avLst/>
                <a:gdLst>
                  <a:gd name="T0" fmla="*/ 0 w 1596"/>
                  <a:gd name="T1" fmla="*/ 3 h 255"/>
                  <a:gd name="T2" fmla="*/ 182 w 1596"/>
                  <a:gd name="T3" fmla="*/ 0 h 255"/>
                  <a:gd name="T4" fmla="*/ 1596 w 1596"/>
                  <a:gd name="T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6" h="255">
                    <a:moveTo>
                      <a:pt x="0" y="3"/>
                    </a:moveTo>
                    <a:lnTo>
                      <a:pt x="182" y="0"/>
                    </a:lnTo>
                    <a:lnTo>
                      <a:pt x="1596" y="255"/>
                    </a:lnTo>
                  </a:path>
                </a:pathLst>
              </a:custGeom>
              <a:noFill/>
              <a:ln w="28575" cap="flat" cmpd="sng">
                <a:solidFill>
                  <a:srgbClr val="FF3300">
                    <a:alpha val="39999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933" name="Freeform 37"/>
              <p:cNvSpPr>
                <a:spLocks/>
              </p:cNvSpPr>
              <p:nvPr/>
            </p:nvSpPr>
            <p:spPr bwMode="auto">
              <a:xfrm>
                <a:off x="216" y="3066"/>
                <a:ext cx="3698" cy="327"/>
              </a:xfrm>
              <a:custGeom>
                <a:avLst/>
                <a:gdLst>
                  <a:gd name="T0" fmla="*/ 3695 w 3698"/>
                  <a:gd name="T1" fmla="*/ 0 h 327"/>
                  <a:gd name="T2" fmla="*/ 0 w 3698"/>
                  <a:gd name="T3" fmla="*/ 171 h 327"/>
                  <a:gd name="T4" fmla="*/ 3698 w 3698"/>
                  <a:gd name="T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98" h="327">
                    <a:moveTo>
                      <a:pt x="3695" y="0"/>
                    </a:moveTo>
                    <a:lnTo>
                      <a:pt x="0" y="171"/>
                    </a:lnTo>
                    <a:lnTo>
                      <a:pt x="3698" y="327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8934" name="Freeform 38"/>
          <p:cNvSpPr>
            <a:spLocks/>
          </p:cNvSpPr>
          <p:nvPr/>
        </p:nvSpPr>
        <p:spPr bwMode="auto">
          <a:xfrm>
            <a:off x="6216650" y="4781550"/>
            <a:ext cx="2546350" cy="717550"/>
          </a:xfrm>
          <a:custGeom>
            <a:avLst/>
            <a:gdLst>
              <a:gd name="T0" fmla="*/ 0 w 1604"/>
              <a:gd name="T1" fmla="*/ 52 h 452"/>
              <a:gd name="T2" fmla="*/ 184 w 1604"/>
              <a:gd name="T3" fmla="*/ 0 h 452"/>
              <a:gd name="T4" fmla="*/ 1604 w 1604"/>
              <a:gd name="T5" fmla="*/ 220 h 452"/>
              <a:gd name="T6" fmla="*/ 184 w 1604"/>
              <a:gd name="T7" fmla="*/ 452 h 452"/>
              <a:gd name="T8" fmla="*/ 0 w 1604"/>
              <a:gd name="T9" fmla="*/ 38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4" h="452">
                <a:moveTo>
                  <a:pt x="0" y="52"/>
                </a:moveTo>
                <a:lnTo>
                  <a:pt x="184" y="0"/>
                </a:lnTo>
                <a:lnTo>
                  <a:pt x="1604" y="220"/>
                </a:lnTo>
                <a:lnTo>
                  <a:pt x="184" y="452"/>
                </a:lnTo>
                <a:lnTo>
                  <a:pt x="0" y="384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utoUpdateAnimBg="0"/>
      <p:bldP spid="208899" grpId="0" autoUpdateAnimBg="0"/>
      <p:bldP spid="208900" grpId="0" autoUpdateAnimBg="0"/>
      <p:bldP spid="208909" grpId="0" autoUpdateAnimBg="0"/>
      <p:bldP spid="208913" grpId="0" autoUpdateAnimBg="0"/>
      <p:bldP spid="208914" grpId="0" animBg="1"/>
      <p:bldP spid="208915" grpId="0" animBg="1"/>
      <p:bldP spid="208916" grpId="0" animBg="1"/>
      <p:bldP spid="208917" grpId="0" animBg="1"/>
      <p:bldP spid="208918" grpId="0" animBg="1"/>
      <p:bldP spid="208919" grpId="0" autoUpdateAnimBg="0"/>
      <p:bldP spid="208920" grpId="0" animBg="1"/>
      <p:bldP spid="208921" grpId="0" animBg="1"/>
      <p:bldP spid="2089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14288" y="3311525"/>
            <a:ext cx="9115425" cy="3573463"/>
            <a:chOff x="0" y="3194"/>
            <a:chExt cx="5742" cy="2251"/>
          </a:xfrm>
        </p:grpSpPr>
        <p:grpSp>
          <p:nvGrpSpPr>
            <p:cNvPr id="209923" name="Group 3"/>
            <p:cNvGrpSpPr>
              <a:grpSpLocks/>
            </p:cNvGrpSpPr>
            <p:nvPr/>
          </p:nvGrpSpPr>
          <p:grpSpPr bwMode="auto">
            <a:xfrm>
              <a:off x="0" y="3194"/>
              <a:ext cx="5742" cy="2251"/>
              <a:chOff x="0" y="3194"/>
              <a:chExt cx="5742" cy="2251"/>
            </a:xfrm>
          </p:grpSpPr>
          <p:sp>
            <p:nvSpPr>
              <p:cNvPr id="209924" name="Rectangle 4"/>
              <p:cNvSpPr>
                <a:spLocks noChangeArrowheads="1"/>
              </p:cNvSpPr>
              <p:nvPr/>
            </p:nvSpPr>
            <p:spPr bwMode="auto">
              <a:xfrm>
                <a:off x="2874" y="3194"/>
                <a:ext cx="2868" cy="22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25" name="Rectangle 5"/>
              <p:cNvSpPr>
                <a:spLocks noChangeArrowheads="1"/>
              </p:cNvSpPr>
              <p:nvPr/>
            </p:nvSpPr>
            <p:spPr bwMode="auto">
              <a:xfrm>
                <a:off x="0" y="3194"/>
                <a:ext cx="2868" cy="2251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rgbClr val="3399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9926" name="Oval 6"/>
            <p:cNvSpPr>
              <a:spLocks noChangeAspect="1" noChangeArrowheads="1"/>
            </p:cNvSpPr>
            <p:nvPr/>
          </p:nvSpPr>
          <p:spPr bwMode="auto">
            <a:xfrm>
              <a:off x="3696" y="4206"/>
              <a:ext cx="227" cy="22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09927" name="Oval 7"/>
            <p:cNvSpPr>
              <a:spLocks noChangeAspect="1" noChangeArrowheads="1"/>
            </p:cNvSpPr>
            <p:nvPr/>
          </p:nvSpPr>
          <p:spPr bwMode="auto">
            <a:xfrm>
              <a:off x="1610" y="4206"/>
              <a:ext cx="227" cy="22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099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Blinde vlek </a:t>
            </a:r>
            <a:r>
              <a:rPr lang="nl-NL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(ligt aan de “neuskant”)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0" y="577850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Sluit linker oog en kijk met rechter naar de </a:t>
            </a:r>
            <a:r>
              <a:rPr lang="nl-NL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blauwe schijf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4288" y="1011238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Nader het scherm totdat het beeld van de rode schijf op je blinde vlek valt. (Ongeveer op 30 cm op je monitor)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-6350" y="1746250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ziet de rode schijf dan niet meer . . .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-28575" y="2251075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hersenen vullen het ontbrekende stuk op . . .</a:t>
            </a: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-36513" y="2708275"/>
            <a:ext cx="9144001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rode vlek zie je als geel!</a:t>
            </a:r>
          </a:p>
        </p:txBody>
      </p:sp>
    </p:spTree>
    <p:extLst>
      <p:ext uri="{BB962C8B-B14F-4D97-AF65-F5344CB8AC3E}">
        <p14:creationId xmlns:p14="http://schemas.microsoft.com/office/powerpoint/2010/main" val="21951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  <p:bldP spid="209929" grpId="0"/>
      <p:bldP spid="209930" grpId="0"/>
      <p:bldP spid="209931" grpId="0"/>
      <p:bldP spid="209932" grpId="0"/>
      <p:bldP spid="209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70" name="Picture 50" descr="Lo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20713"/>
            <a:ext cx="150177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58" name="AutoShape 38"/>
          <p:cNvSpPr>
            <a:spLocks noChangeArrowheads="1"/>
          </p:cNvSpPr>
          <p:nvPr/>
        </p:nvSpPr>
        <p:spPr bwMode="auto">
          <a:xfrm rot="16200000">
            <a:off x="-865981" y="-48419"/>
            <a:ext cx="2447925" cy="4100513"/>
          </a:xfrm>
          <a:prstGeom prst="can">
            <a:avLst>
              <a:gd name="adj" fmla="val 32230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8763" name="AutoShape 43"/>
          <p:cNvSpPr>
            <a:spLocks noChangeArrowheads="1"/>
          </p:cNvSpPr>
          <p:nvPr/>
        </p:nvSpPr>
        <p:spPr bwMode="auto">
          <a:xfrm>
            <a:off x="179388" y="4437063"/>
            <a:ext cx="2413000" cy="790575"/>
          </a:xfrm>
          <a:prstGeom prst="wedgeRoundRectCallout">
            <a:avLst>
              <a:gd name="adj1" fmla="val -33685"/>
              <a:gd name="adj2" fmla="val -18815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evenwijdig</a:t>
            </a:r>
          </a:p>
        </p:txBody>
      </p:sp>
      <p:sp>
        <p:nvSpPr>
          <p:cNvPr id="158764" name="AutoShape 44"/>
          <p:cNvSpPr>
            <a:spLocks noChangeArrowheads="1"/>
          </p:cNvSpPr>
          <p:nvPr/>
        </p:nvSpPr>
        <p:spPr bwMode="auto">
          <a:xfrm>
            <a:off x="2700338" y="5373688"/>
            <a:ext cx="3816350" cy="1223962"/>
          </a:xfrm>
          <a:prstGeom prst="wedgeRoundRectCallout">
            <a:avLst>
              <a:gd name="adj1" fmla="val -19509"/>
              <a:gd name="adj2" fmla="val -27464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convergent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(naar elkaar toe)</a:t>
            </a:r>
          </a:p>
        </p:txBody>
      </p:sp>
      <p:sp>
        <p:nvSpPr>
          <p:cNvPr id="158765" name="AutoShape 45"/>
          <p:cNvSpPr>
            <a:spLocks noChangeArrowheads="1"/>
          </p:cNvSpPr>
          <p:nvPr/>
        </p:nvSpPr>
        <p:spPr bwMode="auto">
          <a:xfrm>
            <a:off x="6372225" y="4076700"/>
            <a:ext cx="2520950" cy="1079500"/>
          </a:xfrm>
          <a:prstGeom prst="wedgeRoundRectCallout">
            <a:avLst>
              <a:gd name="adj1" fmla="val -17380"/>
              <a:gd name="adj2" fmla="val -16014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Divergent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(uit elkaar)</a:t>
            </a:r>
          </a:p>
        </p:txBody>
      </p:sp>
      <p:sp>
        <p:nvSpPr>
          <p:cNvPr id="158777" name="AutoShape 57"/>
          <p:cNvSpPr>
            <a:spLocks noChangeArrowheads="1"/>
          </p:cNvSpPr>
          <p:nvPr/>
        </p:nvSpPr>
        <p:spPr bwMode="auto">
          <a:xfrm>
            <a:off x="4211638" y="115888"/>
            <a:ext cx="2520950" cy="792162"/>
          </a:xfrm>
          <a:prstGeom prst="wedgeRoundRectCallout">
            <a:avLst>
              <a:gd name="adj1" fmla="val -10264"/>
              <a:gd name="adj2" fmla="val 1732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Brandpunt</a:t>
            </a:r>
          </a:p>
        </p:txBody>
      </p:sp>
      <p:grpSp>
        <p:nvGrpSpPr>
          <p:cNvPr id="158780" name="Group 60"/>
          <p:cNvGrpSpPr>
            <a:grpSpLocks/>
          </p:cNvGrpSpPr>
          <p:nvPr/>
        </p:nvGrpSpPr>
        <p:grpSpPr bwMode="auto">
          <a:xfrm>
            <a:off x="2819400" y="1050925"/>
            <a:ext cx="2400300" cy="1882775"/>
            <a:chOff x="1776" y="662"/>
            <a:chExt cx="1512" cy="1186"/>
          </a:xfrm>
        </p:grpSpPr>
        <p:sp>
          <p:nvSpPr>
            <p:cNvPr id="158772" name="Freeform 52"/>
            <p:cNvSpPr>
              <a:spLocks/>
            </p:cNvSpPr>
            <p:nvPr/>
          </p:nvSpPr>
          <p:spPr bwMode="auto">
            <a:xfrm>
              <a:off x="1776" y="662"/>
              <a:ext cx="110" cy="1186"/>
            </a:xfrm>
            <a:custGeom>
              <a:avLst/>
              <a:gdLst>
                <a:gd name="T0" fmla="*/ 104 w 110"/>
                <a:gd name="T1" fmla="*/ 36 h 1186"/>
                <a:gd name="T2" fmla="*/ 6 w 110"/>
                <a:gd name="T3" fmla="*/ 0 h 1186"/>
                <a:gd name="T4" fmla="*/ 54 w 110"/>
                <a:gd name="T5" fmla="*/ 174 h 1186"/>
                <a:gd name="T6" fmla="*/ 84 w 110"/>
                <a:gd name="T7" fmla="*/ 374 h 1186"/>
                <a:gd name="T8" fmla="*/ 94 w 110"/>
                <a:gd name="T9" fmla="*/ 458 h 1186"/>
                <a:gd name="T10" fmla="*/ 100 w 110"/>
                <a:gd name="T11" fmla="*/ 590 h 1186"/>
                <a:gd name="T12" fmla="*/ 96 w 110"/>
                <a:gd name="T13" fmla="*/ 704 h 1186"/>
                <a:gd name="T14" fmla="*/ 82 w 110"/>
                <a:gd name="T15" fmla="*/ 812 h 1186"/>
                <a:gd name="T16" fmla="*/ 62 w 110"/>
                <a:gd name="T17" fmla="*/ 946 h 1186"/>
                <a:gd name="T18" fmla="*/ 38 w 110"/>
                <a:gd name="T19" fmla="*/ 1070 h 1186"/>
                <a:gd name="T20" fmla="*/ 0 w 110"/>
                <a:gd name="T21" fmla="*/ 1186 h 1186"/>
                <a:gd name="T22" fmla="*/ 110 w 110"/>
                <a:gd name="T23" fmla="*/ 114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86">
                  <a:moveTo>
                    <a:pt x="104" y="36"/>
                  </a:moveTo>
                  <a:lnTo>
                    <a:pt x="6" y="0"/>
                  </a:lnTo>
                  <a:lnTo>
                    <a:pt x="54" y="174"/>
                  </a:lnTo>
                  <a:lnTo>
                    <a:pt x="84" y="374"/>
                  </a:lnTo>
                  <a:lnTo>
                    <a:pt x="94" y="458"/>
                  </a:lnTo>
                  <a:lnTo>
                    <a:pt x="100" y="590"/>
                  </a:lnTo>
                  <a:lnTo>
                    <a:pt x="96" y="704"/>
                  </a:lnTo>
                  <a:lnTo>
                    <a:pt x="82" y="812"/>
                  </a:lnTo>
                  <a:lnTo>
                    <a:pt x="62" y="946"/>
                  </a:lnTo>
                  <a:lnTo>
                    <a:pt x="38" y="1070"/>
                  </a:lnTo>
                  <a:lnTo>
                    <a:pt x="0" y="1186"/>
                  </a:lnTo>
                  <a:lnTo>
                    <a:pt x="110" y="1140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8778" name="Freeform 58"/>
            <p:cNvSpPr>
              <a:spLocks/>
            </p:cNvSpPr>
            <p:nvPr/>
          </p:nvSpPr>
          <p:spPr bwMode="auto">
            <a:xfrm>
              <a:off x="1868" y="692"/>
              <a:ext cx="1420" cy="1116"/>
            </a:xfrm>
            <a:custGeom>
              <a:avLst/>
              <a:gdLst>
                <a:gd name="T0" fmla="*/ 4 w 1420"/>
                <a:gd name="T1" fmla="*/ 0 h 1116"/>
                <a:gd name="T2" fmla="*/ 1420 w 1420"/>
                <a:gd name="T3" fmla="*/ 561 h 1116"/>
                <a:gd name="T4" fmla="*/ 0 w 1420"/>
                <a:gd name="T5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1116">
                  <a:moveTo>
                    <a:pt x="4" y="0"/>
                  </a:moveTo>
                  <a:lnTo>
                    <a:pt x="1420" y="561"/>
                  </a:lnTo>
                  <a:lnTo>
                    <a:pt x="0" y="1116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8771" name="AutoShape 51"/>
          <p:cNvSpPr>
            <a:spLocks noChangeAspect="1" noChangeArrowheads="1"/>
          </p:cNvSpPr>
          <p:nvPr/>
        </p:nvSpPr>
        <p:spPr bwMode="auto">
          <a:xfrm rot="16200000" flipH="1">
            <a:off x="5944394" y="-1613694"/>
            <a:ext cx="5692775" cy="719931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96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8" grpId="0" animBg="1"/>
      <p:bldP spid="158763" grpId="0" animBg="1"/>
      <p:bldP spid="158764" grpId="0" animBg="1"/>
      <p:bldP spid="158765" grpId="0" animBg="1"/>
      <p:bldP spid="158777" grpId="0" animBg="1"/>
      <p:bldP spid="1587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6350" y="5084763"/>
            <a:ext cx="2952750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9" name="Freeform 45" descr="40%"/>
          <p:cNvSpPr>
            <a:spLocks/>
          </p:cNvSpPr>
          <p:nvPr/>
        </p:nvSpPr>
        <p:spPr bwMode="auto">
          <a:xfrm>
            <a:off x="6284913" y="2278063"/>
            <a:ext cx="2844800" cy="4108450"/>
          </a:xfrm>
          <a:custGeom>
            <a:avLst/>
            <a:gdLst>
              <a:gd name="T0" fmla="*/ 1792 w 1792"/>
              <a:gd name="T1" fmla="*/ 0 h 2588"/>
              <a:gd name="T2" fmla="*/ 0 w 1792"/>
              <a:gd name="T3" fmla="*/ 714 h 2588"/>
              <a:gd name="T4" fmla="*/ 1764 w 1792"/>
              <a:gd name="T5" fmla="*/ 2588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2" h="2588">
                <a:moveTo>
                  <a:pt x="1792" y="0"/>
                </a:moveTo>
                <a:lnTo>
                  <a:pt x="0" y="714"/>
                </a:lnTo>
                <a:lnTo>
                  <a:pt x="1764" y="2588"/>
                </a:lnTo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8" name="Freeform 44" descr="40%"/>
          <p:cNvSpPr>
            <a:spLocks/>
          </p:cNvSpPr>
          <p:nvPr/>
        </p:nvSpPr>
        <p:spPr bwMode="auto">
          <a:xfrm>
            <a:off x="4572000" y="1611313"/>
            <a:ext cx="1752600" cy="2503487"/>
          </a:xfrm>
          <a:custGeom>
            <a:avLst/>
            <a:gdLst>
              <a:gd name="T0" fmla="*/ 0 w 1104"/>
              <a:gd name="T1" fmla="*/ 0 h 1577"/>
              <a:gd name="T2" fmla="*/ 0 w 1104"/>
              <a:gd name="T3" fmla="*/ 1577 h 1577"/>
              <a:gd name="T4" fmla="*/ 1104 w 1104"/>
              <a:gd name="T5" fmla="*/ 1145 h 1577"/>
              <a:gd name="T6" fmla="*/ 0 w 1104"/>
              <a:gd name="T7" fmla="*/ 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577">
                <a:moveTo>
                  <a:pt x="0" y="0"/>
                </a:moveTo>
                <a:lnTo>
                  <a:pt x="0" y="1577"/>
                </a:lnTo>
                <a:lnTo>
                  <a:pt x="1104" y="1145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7" name="Freeform 43" descr="40%"/>
          <p:cNvSpPr>
            <a:spLocks/>
          </p:cNvSpPr>
          <p:nvPr/>
        </p:nvSpPr>
        <p:spPr bwMode="auto">
          <a:xfrm>
            <a:off x="704850" y="1600200"/>
            <a:ext cx="3856038" cy="2514600"/>
          </a:xfrm>
          <a:custGeom>
            <a:avLst/>
            <a:gdLst>
              <a:gd name="T0" fmla="*/ 2429 w 2429"/>
              <a:gd name="T1" fmla="*/ 1584 h 1584"/>
              <a:gd name="T2" fmla="*/ 2429 w 2429"/>
              <a:gd name="T3" fmla="*/ 0 h 1584"/>
              <a:gd name="T4" fmla="*/ 0 w 2429"/>
              <a:gd name="T5" fmla="*/ 96 h 1584"/>
              <a:gd name="T6" fmla="*/ 0 w 2429"/>
              <a:gd name="T7" fmla="*/ 108 h 1584"/>
              <a:gd name="T8" fmla="*/ 2429 w 2429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9" h="1584">
                <a:moveTo>
                  <a:pt x="2429" y="1584"/>
                </a:moveTo>
                <a:lnTo>
                  <a:pt x="2429" y="0"/>
                </a:lnTo>
                <a:lnTo>
                  <a:pt x="0" y="96"/>
                </a:lnTo>
                <a:lnTo>
                  <a:pt x="0" y="108"/>
                </a:lnTo>
                <a:lnTo>
                  <a:pt x="2429" y="1584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>
            <a:off x="6324600" y="914400"/>
            <a:ext cx="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Willekeurige stralen en lichtbundel naar de lens: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2261" name="Group 37"/>
          <p:cNvGrpSpPr>
            <a:grpSpLocks/>
          </p:cNvGrpSpPr>
          <p:nvPr/>
        </p:nvGrpSpPr>
        <p:grpSpPr bwMode="auto">
          <a:xfrm>
            <a:off x="533400" y="1338263"/>
            <a:ext cx="8077200" cy="3767137"/>
            <a:chOff x="336" y="843"/>
            <a:chExt cx="5088" cy="2373"/>
          </a:xfrm>
        </p:grpSpPr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 flipV="1">
              <a:off x="432" y="1104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52260" name="Group 36"/>
            <p:cNvGrpSpPr>
              <a:grpSpLocks/>
            </p:cNvGrpSpPr>
            <p:nvPr/>
          </p:nvGrpSpPr>
          <p:grpSpPr bwMode="auto">
            <a:xfrm>
              <a:off x="336" y="843"/>
              <a:ext cx="5088" cy="2373"/>
              <a:chOff x="336" y="843"/>
              <a:chExt cx="5088" cy="2373"/>
            </a:xfrm>
          </p:grpSpPr>
          <p:sp>
            <p:nvSpPr>
              <p:cNvPr id="52226" name="Rectangle 2"/>
              <p:cNvSpPr>
                <a:spLocks noChangeArrowheads="1"/>
              </p:cNvSpPr>
              <p:nvPr/>
            </p:nvSpPr>
            <p:spPr bwMode="auto">
              <a:xfrm>
                <a:off x="1984" y="1256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</a:t>
                </a:r>
                <a:endParaRPr lang="nl-NL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52229" name="Group 5"/>
              <p:cNvGrpSpPr>
                <a:grpSpLocks/>
              </p:cNvGrpSpPr>
              <p:nvPr/>
            </p:nvGrpSpPr>
            <p:grpSpPr bwMode="auto">
              <a:xfrm>
                <a:off x="336" y="843"/>
                <a:ext cx="5088" cy="1749"/>
                <a:chOff x="336" y="843"/>
                <a:chExt cx="5088" cy="1749"/>
              </a:xfrm>
            </p:grpSpPr>
            <p:grpSp>
              <p:nvGrpSpPr>
                <p:cNvPr id="52230" name="Group 6"/>
                <p:cNvGrpSpPr>
                  <a:grpSpLocks/>
                </p:cNvGrpSpPr>
                <p:nvPr/>
              </p:nvGrpSpPr>
              <p:grpSpPr bwMode="auto">
                <a:xfrm>
                  <a:off x="336" y="1008"/>
                  <a:ext cx="5088" cy="1584"/>
                  <a:chOff x="336" y="1008"/>
                  <a:chExt cx="5088" cy="1584"/>
                </a:xfrm>
              </p:grpSpPr>
              <p:sp>
                <p:nvSpPr>
                  <p:cNvPr id="5223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008"/>
                    <a:ext cx="0" cy="15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23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824"/>
                    <a:ext cx="50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23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776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23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118" y="1776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2235" name="Group 11"/>
                <p:cNvGrpSpPr>
                  <a:grpSpLocks/>
                </p:cNvGrpSpPr>
                <p:nvPr/>
              </p:nvGrpSpPr>
              <p:grpSpPr bwMode="auto">
                <a:xfrm>
                  <a:off x="2817" y="843"/>
                  <a:ext cx="126" cy="117"/>
                  <a:chOff x="2832" y="708"/>
                  <a:chExt cx="126" cy="117"/>
                </a:xfrm>
              </p:grpSpPr>
              <p:sp>
                <p:nvSpPr>
                  <p:cNvPr id="52236" name="Freeform 12"/>
                  <p:cNvSpPr>
                    <a:spLocks/>
                  </p:cNvSpPr>
                  <p:nvPr/>
                </p:nvSpPr>
                <p:spPr bwMode="auto">
                  <a:xfrm>
                    <a:off x="2832" y="768"/>
                    <a:ext cx="126" cy="1"/>
                  </a:xfrm>
                  <a:custGeom>
                    <a:avLst/>
                    <a:gdLst>
                      <a:gd name="T0" fmla="*/ 0 w 126"/>
                      <a:gd name="T1" fmla="*/ 0 h 1"/>
                      <a:gd name="T2" fmla="*/ 126 w 12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" h="1">
                        <a:moveTo>
                          <a:pt x="0" y="0"/>
                        </a:moveTo>
                        <a:lnTo>
                          <a:pt x="126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237" name="Freeform 13"/>
                  <p:cNvSpPr>
                    <a:spLocks/>
                  </p:cNvSpPr>
                  <p:nvPr/>
                </p:nvSpPr>
                <p:spPr bwMode="auto">
                  <a:xfrm>
                    <a:off x="2898" y="708"/>
                    <a:ext cx="1" cy="117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17">
                        <a:moveTo>
                          <a:pt x="0" y="0"/>
                        </a:moveTo>
                        <a:lnTo>
                          <a:pt x="0" y="117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>
                <a:off x="432" y="1104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0" name="Freeform 16"/>
              <p:cNvSpPr>
                <a:spLocks/>
              </p:cNvSpPr>
              <p:nvPr/>
            </p:nvSpPr>
            <p:spPr bwMode="auto">
              <a:xfrm>
                <a:off x="432" y="1104"/>
                <a:ext cx="2448" cy="1024"/>
              </a:xfrm>
              <a:custGeom>
                <a:avLst/>
                <a:gdLst>
                  <a:gd name="T0" fmla="*/ 0 w 2448"/>
                  <a:gd name="T1" fmla="*/ 0 h 1024"/>
                  <a:gd name="T2" fmla="*/ 2448 w 2448"/>
                  <a:gd name="T3" fmla="*/ 1024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48" h="1024">
                    <a:moveTo>
                      <a:pt x="0" y="0"/>
                    </a:moveTo>
                    <a:lnTo>
                      <a:pt x="2448" y="1024"/>
                    </a:ln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241" name="Group 17"/>
              <p:cNvGrpSpPr>
                <a:grpSpLocks/>
              </p:cNvGrpSpPr>
              <p:nvPr/>
            </p:nvGrpSpPr>
            <p:grpSpPr bwMode="auto">
              <a:xfrm>
                <a:off x="2880" y="1104"/>
                <a:ext cx="1400" cy="1320"/>
                <a:chOff x="2880" y="1104"/>
                <a:chExt cx="1400" cy="1320"/>
              </a:xfrm>
            </p:grpSpPr>
            <p:sp>
              <p:nvSpPr>
                <p:cNvPr id="52242" name="Freeform 18"/>
                <p:cNvSpPr>
                  <a:spLocks/>
                </p:cNvSpPr>
                <p:nvPr/>
              </p:nvSpPr>
              <p:spPr bwMode="auto">
                <a:xfrm>
                  <a:off x="2880" y="1104"/>
                  <a:ext cx="1400" cy="1320"/>
                </a:xfrm>
                <a:custGeom>
                  <a:avLst/>
                  <a:gdLst>
                    <a:gd name="T0" fmla="*/ 0 w 1400"/>
                    <a:gd name="T1" fmla="*/ 0 h 1320"/>
                    <a:gd name="T2" fmla="*/ 1400 w 1400"/>
                    <a:gd name="T3" fmla="*/ 1320 h 1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00" h="1320">
                      <a:moveTo>
                        <a:pt x="0" y="0"/>
                      </a:moveTo>
                      <a:lnTo>
                        <a:pt x="1400" y="1320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43" name="Freeform 19"/>
                <p:cNvSpPr>
                  <a:spLocks/>
                </p:cNvSpPr>
                <p:nvPr/>
              </p:nvSpPr>
              <p:spPr bwMode="auto">
                <a:xfrm>
                  <a:off x="4098" y="2253"/>
                  <a:ext cx="135" cy="126"/>
                </a:xfrm>
                <a:custGeom>
                  <a:avLst/>
                  <a:gdLst>
                    <a:gd name="T0" fmla="*/ 0 w 135"/>
                    <a:gd name="T1" fmla="*/ 0 h 126"/>
                    <a:gd name="T2" fmla="*/ 135 w 135"/>
                    <a:gd name="T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5" h="126">
                      <a:moveTo>
                        <a:pt x="0" y="0"/>
                      </a:moveTo>
                      <a:lnTo>
                        <a:pt x="135" y="126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2244" name="Group 20"/>
              <p:cNvGrpSpPr>
                <a:grpSpLocks/>
              </p:cNvGrpSpPr>
              <p:nvPr/>
            </p:nvGrpSpPr>
            <p:grpSpPr bwMode="auto">
              <a:xfrm>
                <a:off x="432" y="1104"/>
                <a:ext cx="3885" cy="1200"/>
                <a:chOff x="432" y="1104"/>
                <a:chExt cx="3885" cy="1200"/>
              </a:xfrm>
            </p:grpSpPr>
            <p:sp>
              <p:nvSpPr>
                <p:cNvPr id="52245" name="Freeform 21"/>
                <p:cNvSpPr>
                  <a:spLocks/>
                </p:cNvSpPr>
                <p:nvPr/>
              </p:nvSpPr>
              <p:spPr bwMode="auto">
                <a:xfrm>
                  <a:off x="432" y="1104"/>
                  <a:ext cx="3808" cy="1128"/>
                </a:xfrm>
                <a:custGeom>
                  <a:avLst/>
                  <a:gdLst>
                    <a:gd name="T0" fmla="*/ 0 w 3808"/>
                    <a:gd name="T1" fmla="*/ 0 h 1128"/>
                    <a:gd name="T2" fmla="*/ 3808 w 3808"/>
                    <a:gd name="T3" fmla="*/ 1128 h 1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808" h="1128">
                      <a:moveTo>
                        <a:pt x="0" y="0"/>
                      </a:moveTo>
                      <a:lnTo>
                        <a:pt x="3808" y="1128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46" name="Freeform 22"/>
                <p:cNvSpPr>
                  <a:spLocks/>
                </p:cNvSpPr>
                <p:nvPr/>
              </p:nvSpPr>
              <p:spPr bwMode="auto">
                <a:xfrm rot="-1420279">
                  <a:off x="4182" y="2178"/>
                  <a:ext cx="135" cy="126"/>
                </a:xfrm>
                <a:custGeom>
                  <a:avLst/>
                  <a:gdLst>
                    <a:gd name="T0" fmla="*/ 0 w 135"/>
                    <a:gd name="T1" fmla="*/ 0 h 126"/>
                    <a:gd name="T2" fmla="*/ 135 w 135"/>
                    <a:gd name="T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5" h="126">
                      <a:moveTo>
                        <a:pt x="0" y="0"/>
                      </a:moveTo>
                      <a:lnTo>
                        <a:pt x="135" y="126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2247" name="Group 23"/>
              <p:cNvGrpSpPr>
                <a:grpSpLocks/>
              </p:cNvGrpSpPr>
              <p:nvPr/>
            </p:nvGrpSpPr>
            <p:grpSpPr bwMode="auto">
              <a:xfrm>
                <a:off x="2888" y="2109"/>
                <a:ext cx="1816" cy="126"/>
                <a:chOff x="2888" y="2109"/>
                <a:chExt cx="1816" cy="126"/>
              </a:xfrm>
            </p:grpSpPr>
            <p:sp>
              <p:nvSpPr>
                <p:cNvPr id="52248" name="Freeform 24"/>
                <p:cNvSpPr>
                  <a:spLocks/>
                </p:cNvSpPr>
                <p:nvPr/>
              </p:nvSpPr>
              <p:spPr bwMode="auto">
                <a:xfrm>
                  <a:off x="2888" y="2136"/>
                  <a:ext cx="1600" cy="40"/>
                </a:xfrm>
                <a:custGeom>
                  <a:avLst/>
                  <a:gdLst>
                    <a:gd name="T0" fmla="*/ 0 w 1600"/>
                    <a:gd name="T1" fmla="*/ 0 h 40"/>
                    <a:gd name="T2" fmla="*/ 1600 w 1600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00" h="40">
                      <a:moveTo>
                        <a:pt x="0" y="0"/>
                      </a:moveTo>
                      <a:lnTo>
                        <a:pt x="1600" y="40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49" name="Freeform 25"/>
                <p:cNvSpPr>
                  <a:spLocks/>
                </p:cNvSpPr>
                <p:nvPr/>
              </p:nvSpPr>
              <p:spPr bwMode="auto">
                <a:xfrm rot="18920292">
                  <a:off x="4569" y="2109"/>
                  <a:ext cx="135" cy="126"/>
                </a:xfrm>
                <a:custGeom>
                  <a:avLst/>
                  <a:gdLst>
                    <a:gd name="T0" fmla="*/ 0 w 135"/>
                    <a:gd name="T1" fmla="*/ 0 h 126"/>
                    <a:gd name="T2" fmla="*/ 135 w 135"/>
                    <a:gd name="T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5" h="126">
                      <a:moveTo>
                        <a:pt x="0" y="0"/>
                      </a:moveTo>
                      <a:lnTo>
                        <a:pt x="135" y="126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250" name="Rectangle 26"/>
              <p:cNvSpPr>
                <a:spLocks noChangeArrowheads="1"/>
              </p:cNvSpPr>
              <p:nvPr/>
            </p:nvSpPr>
            <p:spPr bwMode="auto">
              <a:xfrm>
                <a:off x="3504" y="1232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</a:t>
                </a:r>
                <a:endParaRPr lang="nl-NL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auto">
              <a:xfrm>
                <a:off x="2121" y="2208"/>
                <a:ext cx="727" cy="5"/>
              </a:xfrm>
              <a:custGeom>
                <a:avLst/>
                <a:gdLst>
                  <a:gd name="T0" fmla="*/ 727 w 727"/>
                  <a:gd name="T1" fmla="*/ 0 h 5"/>
                  <a:gd name="T2" fmla="*/ 0 w 727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7" h="5">
                    <a:moveTo>
                      <a:pt x="727" y="0"/>
                    </a:moveTo>
                    <a:lnTo>
                      <a:pt x="0" y="5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auto">
              <a:xfrm>
                <a:off x="435" y="2733"/>
                <a:ext cx="2418" cy="1"/>
              </a:xfrm>
              <a:custGeom>
                <a:avLst/>
                <a:gdLst>
                  <a:gd name="T0" fmla="*/ 2418 w 2418"/>
                  <a:gd name="T1" fmla="*/ 1 h 1"/>
                  <a:gd name="T2" fmla="*/ 0 w 241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18" h="1">
                    <a:moveTo>
                      <a:pt x="2418" y="1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auto">
              <a:xfrm>
                <a:off x="2920" y="2222"/>
                <a:ext cx="728" cy="5"/>
              </a:xfrm>
              <a:custGeom>
                <a:avLst/>
                <a:gdLst>
                  <a:gd name="T0" fmla="*/ 728 w 728"/>
                  <a:gd name="T1" fmla="*/ 0 h 5"/>
                  <a:gd name="T2" fmla="*/ 0 w 728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8" h="5">
                    <a:moveTo>
                      <a:pt x="728" y="0"/>
                    </a:moveTo>
                    <a:lnTo>
                      <a:pt x="0" y="5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auto">
              <a:xfrm>
                <a:off x="2917" y="2734"/>
                <a:ext cx="1061" cy="2"/>
              </a:xfrm>
              <a:custGeom>
                <a:avLst/>
                <a:gdLst>
                  <a:gd name="T0" fmla="*/ 1061 w 1061"/>
                  <a:gd name="T1" fmla="*/ 2 h 2"/>
                  <a:gd name="T2" fmla="*/ 0 w 106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1" h="2">
                    <a:moveTo>
                      <a:pt x="1061" y="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</a:t>
                </a:r>
                <a:endParaRPr lang="nl-NL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257" name="Rectangle 33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258" name="Rectangle 34"/>
              <p:cNvSpPr>
                <a:spLocks noChangeArrowheads="1"/>
              </p:cNvSpPr>
              <p:nvPr/>
            </p:nvSpPr>
            <p:spPr bwMode="auto">
              <a:xfrm>
                <a:off x="3112" y="2092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</a:t>
                </a:r>
                <a:endParaRPr lang="nl-NL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2259" name="Line 35"/>
              <p:cNvSpPr>
                <a:spLocks noChangeShapeType="1"/>
              </p:cNvSpPr>
              <p:nvPr/>
            </p:nvSpPr>
            <p:spPr bwMode="auto">
              <a:xfrm>
                <a:off x="3984" y="1824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685800" y="1600200"/>
            <a:ext cx="3886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4572000" y="1600200"/>
            <a:ext cx="3124200" cy="3276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692150" y="1771650"/>
            <a:ext cx="3879850" cy="2343150"/>
          </a:xfrm>
          <a:custGeom>
            <a:avLst/>
            <a:gdLst>
              <a:gd name="T0" fmla="*/ 0 w 2444"/>
              <a:gd name="T1" fmla="*/ 0 h 1476"/>
              <a:gd name="T2" fmla="*/ 2444 w 2444"/>
              <a:gd name="T3" fmla="*/ 1476 h 14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4" h="1476">
                <a:moveTo>
                  <a:pt x="0" y="0"/>
                </a:moveTo>
                <a:lnTo>
                  <a:pt x="2444" y="147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4572000" y="2514600"/>
            <a:ext cx="396240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2298" name="Group 74"/>
          <p:cNvGrpSpPr>
            <a:grpSpLocks/>
          </p:cNvGrpSpPr>
          <p:nvPr/>
        </p:nvGrpSpPr>
        <p:grpSpPr bwMode="auto">
          <a:xfrm>
            <a:off x="7086600" y="1066800"/>
            <a:ext cx="838200" cy="838200"/>
            <a:chOff x="4464" y="672"/>
            <a:chExt cx="528" cy="528"/>
          </a:xfrm>
        </p:grpSpPr>
        <p:sp>
          <p:nvSpPr>
            <p:cNvPr id="52271" name="AutoShape 47"/>
            <p:cNvSpPr>
              <a:spLocks noChangeArrowheads="1"/>
            </p:cNvSpPr>
            <p:nvPr/>
          </p:nvSpPr>
          <p:spPr bwMode="auto">
            <a:xfrm>
              <a:off x="4464" y="672"/>
              <a:ext cx="528" cy="528"/>
            </a:xfrm>
            <a:prstGeom prst="wedgeRoundRectCallout">
              <a:avLst>
                <a:gd name="adj1" fmla="val -138449"/>
                <a:gd name="adj2" fmla="val 22424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000000"/>
                  </a:solidFill>
                </a:rPr>
                <a:t>1.</a:t>
              </a:r>
            </a:p>
          </p:txBody>
        </p:sp>
        <p:sp>
          <p:nvSpPr>
            <p:cNvPr id="52275" name="Oval 51"/>
            <p:cNvSpPr>
              <a:spLocks noChangeAspect="1" noChangeArrowheads="1"/>
            </p:cNvSpPr>
            <p:nvPr/>
          </p:nvSpPr>
          <p:spPr bwMode="auto">
            <a:xfrm>
              <a:off x="4704" y="91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2278" name="Line 54"/>
          <p:cNvSpPr>
            <a:spLocks noChangeShapeType="1"/>
          </p:cNvSpPr>
          <p:nvPr/>
        </p:nvSpPr>
        <p:spPr bwMode="auto">
          <a:xfrm>
            <a:off x="6019800" y="914400"/>
            <a:ext cx="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79" name="Line 55"/>
          <p:cNvSpPr>
            <a:spLocks noChangeShapeType="1"/>
          </p:cNvSpPr>
          <p:nvPr/>
        </p:nvSpPr>
        <p:spPr bwMode="auto">
          <a:xfrm>
            <a:off x="6629400" y="914400"/>
            <a:ext cx="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2300" name="Group 76"/>
          <p:cNvGrpSpPr>
            <a:grpSpLocks/>
          </p:cNvGrpSpPr>
          <p:nvPr/>
        </p:nvGrpSpPr>
        <p:grpSpPr bwMode="auto">
          <a:xfrm>
            <a:off x="3505200" y="4953000"/>
            <a:ext cx="914400" cy="838200"/>
            <a:chOff x="2208" y="3120"/>
            <a:chExt cx="576" cy="528"/>
          </a:xfrm>
        </p:grpSpPr>
        <p:sp>
          <p:nvSpPr>
            <p:cNvPr id="52277" name="AutoShape 53"/>
            <p:cNvSpPr>
              <a:spLocks noChangeArrowheads="1"/>
            </p:cNvSpPr>
            <p:nvPr/>
          </p:nvSpPr>
          <p:spPr bwMode="auto">
            <a:xfrm>
              <a:off x="2208" y="3120"/>
              <a:ext cx="576" cy="528"/>
            </a:xfrm>
            <a:prstGeom prst="wedgeRoundRectCallout">
              <a:avLst>
                <a:gd name="adj1" fmla="val 222569"/>
                <a:gd name="adj2" fmla="val -24981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000000"/>
                  </a:solidFill>
                </a:rPr>
                <a:t>3.</a:t>
              </a:r>
            </a:p>
          </p:txBody>
        </p:sp>
        <p:sp>
          <p:nvSpPr>
            <p:cNvPr id="52276" name="Oval 52" descr="25%"/>
            <p:cNvSpPr>
              <a:spLocks noChangeAspect="1" noChangeArrowheads="1"/>
            </p:cNvSpPr>
            <p:nvPr/>
          </p:nvSpPr>
          <p:spPr bwMode="auto">
            <a:xfrm>
              <a:off x="2472" y="3339"/>
              <a:ext cx="288" cy="288"/>
            </a:xfrm>
            <a:prstGeom prst="ellipse">
              <a:avLst/>
            </a:prstGeom>
            <a:pattFill prst="pct25">
              <a:fgClr>
                <a:schemeClr val="accent2"/>
              </a:fgClr>
              <a:bgClr>
                <a:srgbClr val="FFFFFF"/>
              </a:bgClr>
            </a:pattFill>
            <a:ln w="9525">
              <a:pattFill prst="pct25">
                <a:fgClr>
                  <a:schemeClr val="accent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2299" name="Group 75"/>
          <p:cNvGrpSpPr>
            <a:grpSpLocks/>
          </p:cNvGrpSpPr>
          <p:nvPr/>
        </p:nvGrpSpPr>
        <p:grpSpPr bwMode="auto">
          <a:xfrm>
            <a:off x="7924800" y="3962400"/>
            <a:ext cx="914400" cy="990600"/>
            <a:chOff x="4992" y="2496"/>
            <a:chExt cx="576" cy="624"/>
          </a:xfrm>
        </p:grpSpPr>
        <p:sp>
          <p:nvSpPr>
            <p:cNvPr id="52280" name="AutoShape 56"/>
            <p:cNvSpPr>
              <a:spLocks noChangeArrowheads="1"/>
            </p:cNvSpPr>
            <p:nvPr/>
          </p:nvSpPr>
          <p:spPr bwMode="auto">
            <a:xfrm>
              <a:off x="4992" y="2496"/>
              <a:ext cx="576" cy="624"/>
            </a:xfrm>
            <a:prstGeom prst="wedgeRoundRectCallout">
              <a:avLst>
                <a:gd name="adj1" fmla="val -188542"/>
                <a:gd name="adj2" fmla="val -9343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000000"/>
                  </a:solidFill>
                </a:rPr>
                <a:t>2.</a:t>
              </a:r>
            </a:p>
          </p:txBody>
        </p:sp>
        <p:sp>
          <p:nvSpPr>
            <p:cNvPr id="52281" name="Oval 57" descr="25%"/>
            <p:cNvSpPr>
              <a:spLocks noChangeAspect="1" noChangeArrowheads="1"/>
            </p:cNvSpPr>
            <p:nvPr/>
          </p:nvSpPr>
          <p:spPr bwMode="auto">
            <a:xfrm>
              <a:off x="5193" y="2750"/>
              <a:ext cx="288" cy="288"/>
            </a:xfrm>
            <a:prstGeom prst="ellipse">
              <a:avLst/>
            </a:prstGeom>
            <a:pattFill prst="pct25">
              <a:fgClr>
                <a:schemeClr val="accent2"/>
              </a:fgClr>
              <a:bgClr>
                <a:srgbClr val="FFFFFF"/>
              </a:bgClr>
            </a:pattFill>
            <a:ln w="9525">
              <a:pattFill prst="pct25">
                <a:fgClr>
                  <a:schemeClr val="accent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2283" name="Freeform 59"/>
          <p:cNvSpPr>
            <a:spLocks/>
          </p:cNvSpPr>
          <p:nvPr/>
        </p:nvSpPr>
        <p:spPr bwMode="auto">
          <a:xfrm>
            <a:off x="4572000" y="2209800"/>
            <a:ext cx="2859088" cy="1941513"/>
          </a:xfrm>
          <a:custGeom>
            <a:avLst/>
            <a:gdLst>
              <a:gd name="T0" fmla="*/ 0 w 1801"/>
              <a:gd name="T1" fmla="*/ 0 h 1223"/>
              <a:gd name="T2" fmla="*/ 1801 w 1801"/>
              <a:gd name="T3" fmla="*/ 1223 h 12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01" h="1223">
                <a:moveTo>
                  <a:pt x="0" y="0"/>
                </a:moveTo>
                <a:lnTo>
                  <a:pt x="1801" y="122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2285" name="Group 61"/>
          <p:cNvGrpSpPr>
            <a:grpSpLocks/>
          </p:cNvGrpSpPr>
          <p:nvPr/>
        </p:nvGrpSpPr>
        <p:grpSpPr bwMode="auto">
          <a:xfrm>
            <a:off x="685800" y="1752600"/>
            <a:ext cx="3886200" cy="457200"/>
            <a:chOff x="432" y="1104"/>
            <a:chExt cx="2448" cy="288"/>
          </a:xfrm>
        </p:grpSpPr>
        <p:sp>
          <p:nvSpPr>
            <p:cNvPr id="52282" name="Line 58"/>
            <p:cNvSpPr>
              <a:spLocks noChangeShapeType="1"/>
            </p:cNvSpPr>
            <p:nvPr/>
          </p:nvSpPr>
          <p:spPr bwMode="auto">
            <a:xfrm>
              <a:off x="432" y="1104"/>
              <a:ext cx="2448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284" name="Freeform 60"/>
            <p:cNvSpPr>
              <a:spLocks/>
            </p:cNvSpPr>
            <p:nvPr/>
          </p:nvSpPr>
          <p:spPr bwMode="auto">
            <a:xfrm>
              <a:off x="2028" y="1290"/>
              <a:ext cx="90" cy="12"/>
            </a:xfrm>
            <a:custGeom>
              <a:avLst/>
              <a:gdLst>
                <a:gd name="T0" fmla="*/ 0 w 90"/>
                <a:gd name="T1" fmla="*/ 0 h 12"/>
                <a:gd name="T2" fmla="*/ 90 w 90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2">
                  <a:moveTo>
                    <a:pt x="0" y="0"/>
                  </a:moveTo>
                  <a:lnTo>
                    <a:pt x="90" y="12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2286" name="AutoShape 62"/>
          <p:cNvSpPr>
            <a:spLocks noChangeArrowheads="1"/>
          </p:cNvSpPr>
          <p:nvPr/>
        </p:nvSpPr>
        <p:spPr bwMode="auto">
          <a:xfrm>
            <a:off x="4114800" y="5562600"/>
            <a:ext cx="4267200" cy="1143000"/>
          </a:xfrm>
          <a:prstGeom prst="wedgeRoundRectCallout">
            <a:avLst>
              <a:gd name="adj1" fmla="val 481"/>
              <a:gd name="adj2" fmla="val -2305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Elke straal uit een voorwerpspunt gaat naar het overeenkomstige beeldpunt!</a:t>
            </a:r>
          </a:p>
        </p:txBody>
      </p:sp>
      <p:sp>
        <p:nvSpPr>
          <p:cNvPr id="52287" name="AutoShape 63"/>
          <p:cNvSpPr>
            <a:spLocks noChangeArrowheads="1"/>
          </p:cNvSpPr>
          <p:nvPr/>
        </p:nvSpPr>
        <p:spPr bwMode="auto">
          <a:xfrm>
            <a:off x="179388" y="5715000"/>
            <a:ext cx="1728787" cy="1143000"/>
          </a:xfrm>
          <a:prstGeom prst="wedgeRoundRectCallout">
            <a:avLst>
              <a:gd name="adj1" fmla="val 117403"/>
              <a:gd name="adj2" fmla="val -37236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Hoe gaat deze straal verder?</a:t>
            </a:r>
          </a:p>
        </p:txBody>
      </p: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971550" y="5084763"/>
            <a:ext cx="433388" cy="1008062"/>
            <a:chOff x="612" y="3203"/>
            <a:chExt cx="273" cy="635"/>
          </a:xfrm>
        </p:grpSpPr>
        <p:sp>
          <p:nvSpPr>
            <p:cNvPr id="52288" name="Line 64"/>
            <p:cNvSpPr>
              <a:spLocks noChangeShapeType="1"/>
            </p:cNvSpPr>
            <p:nvPr/>
          </p:nvSpPr>
          <p:spPr bwMode="auto">
            <a:xfrm>
              <a:off x="775" y="3521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292" name="Text Box 68"/>
            <p:cNvSpPr txBox="1">
              <a:spLocks noChangeArrowheads="1"/>
            </p:cNvSpPr>
            <p:nvPr/>
          </p:nvSpPr>
          <p:spPr bwMode="auto">
            <a:xfrm>
              <a:off x="612" y="3203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1.</a:t>
              </a:r>
            </a:p>
          </p:txBody>
        </p:sp>
      </p:grpSp>
      <p:grpSp>
        <p:nvGrpSpPr>
          <p:cNvPr id="52297" name="Group 73"/>
          <p:cNvGrpSpPr>
            <a:grpSpLocks/>
          </p:cNvGrpSpPr>
          <p:nvPr/>
        </p:nvGrpSpPr>
        <p:grpSpPr bwMode="auto">
          <a:xfrm>
            <a:off x="2022475" y="5084763"/>
            <a:ext cx="557213" cy="1336675"/>
            <a:chOff x="1274" y="3203"/>
            <a:chExt cx="351" cy="842"/>
          </a:xfrm>
        </p:grpSpPr>
        <p:sp>
          <p:nvSpPr>
            <p:cNvPr id="52291" name="AutoShape 67" descr="20%"/>
            <p:cNvSpPr>
              <a:spLocks noChangeArrowheads="1"/>
            </p:cNvSpPr>
            <p:nvPr/>
          </p:nvSpPr>
          <p:spPr bwMode="auto">
            <a:xfrm>
              <a:off x="1274" y="3430"/>
              <a:ext cx="351" cy="615"/>
            </a:xfrm>
            <a:prstGeom prst="downArrow">
              <a:avLst>
                <a:gd name="adj1" fmla="val 50000"/>
                <a:gd name="adj2" fmla="val 4380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293" name="Text Box 69"/>
            <p:cNvSpPr txBox="1">
              <a:spLocks noChangeArrowheads="1"/>
            </p:cNvSpPr>
            <p:nvPr/>
          </p:nvSpPr>
          <p:spPr bwMode="auto">
            <a:xfrm>
              <a:off x="1292" y="3203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2.</a:t>
              </a:r>
            </a:p>
          </p:txBody>
        </p:sp>
      </p:grpSp>
      <p:grpSp>
        <p:nvGrpSpPr>
          <p:cNvPr id="52295" name="Group 71"/>
          <p:cNvGrpSpPr>
            <a:grpSpLocks/>
          </p:cNvGrpSpPr>
          <p:nvPr/>
        </p:nvGrpSpPr>
        <p:grpSpPr bwMode="auto">
          <a:xfrm>
            <a:off x="150813" y="5084763"/>
            <a:ext cx="557212" cy="1336675"/>
            <a:chOff x="95" y="3203"/>
            <a:chExt cx="351" cy="842"/>
          </a:xfrm>
        </p:grpSpPr>
        <p:sp>
          <p:nvSpPr>
            <p:cNvPr id="52289" name="AutoShape 65" descr="20%"/>
            <p:cNvSpPr>
              <a:spLocks noChangeArrowheads="1"/>
            </p:cNvSpPr>
            <p:nvPr/>
          </p:nvSpPr>
          <p:spPr bwMode="auto">
            <a:xfrm>
              <a:off x="95" y="3430"/>
              <a:ext cx="351" cy="615"/>
            </a:xfrm>
            <a:prstGeom prst="downArrow">
              <a:avLst>
                <a:gd name="adj1" fmla="val 50000"/>
                <a:gd name="adj2" fmla="val 4380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294" name="Text Box 70"/>
            <p:cNvSpPr txBox="1">
              <a:spLocks noChangeArrowheads="1"/>
            </p:cNvSpPr>
            <p:nvPr/>
          </p:nvSpPr>
          <p:spPr bwMode="auto">
            <a:xfrm>
              <a:off x="158" y="3203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74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0" grpId="0" animBg="1"/>
      <p:bldP spid="52269" grpId="0" animBg="1"/>
      <p:bldP spid="52268" grpId="0" animBg="1"/>
      <p:bldP spid="52267" grpId="0" animBg="1"/>
      <p:bldP spid="52270" grpId="0" animBg="1"/>
      <p:bldP spid="52227" grpId="0" autoUpdateAnimBg="0"/>
      <p:bldP spid="52262" grpId="0" animBg="1"/>
      <p:bldP spid="52263" grpId="0" animBg="1"/>
      <p:bldP spid="52264" grpId="0" animBg="1"/>
      <p:bldP spid="52265" grpId="0" animBg="1"/>
      <p:bldP spid="52278" grpId="0" animBg="1"/>
      <p:bldP spid="52279" grpId="0" animBg="1"/>
      <p:bldP spid="52283" grpId="0" animBg="1"/>
      <p:bldP spid="52286" grpId="0" animBg="1" autoUpdateAnimBg="0"/>
      <p:bldP spid="5228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 descr="40%"/>
          <p:cNvSpPr>
            <a:spLocks/>
          </p:cNvSpPr>
          <p:nvPr/>
        </p:nvSpPr>
        <p:spPr bwMode="auto">
          <a:xfrm>
            <a:off x="6375400" y="3219450"/>
            <a:ext cx="2768600" cy="3638550"/>
          </a:xfrm>
          <a:custGeom>
            <a:avLst/>
            <a:gdLst>
              <a:gd name="T0" fmla="*/ 0 w 1744"/>
              <a:gd name="T1" fmla="*/ 0 h 2292"/>
              <a:gd name="T2" fmla="*/ 0 w 1744"/>
              <a:gd name="T3" fmla="*/ 1568 h 2292"/>
              <a:gd name="T4" fmla="*/ 1420 w 1744"/>
              <a:gd name="T5" fmla="*/ 2292 h 2292"/>
              <a:gd name="T6" fmla="*/ 1744 w 1744"/>
              <a:gd name="T7" fmla="*/ 2292 h 2292"/>
              <a:gd name="T8" fmla="*/ 1744 w 1744"/>
              <a:gd name="T9" fmla="*/ 861 h 2292"/>
              <a:gd name="T10" fmla="*/ 0 w 1744"/>
              <a:gd name="T11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4" h="2292">
                <a:moveTo>
                  <a:pt x="0" y="0"/>
                </a:moveTo>
                <a:lnTo>
                  <a:pt x="0" y="1568"/>
                </a:lnTo>
                <a:lnTo>
                  <a:pt x="1420" y="2292"/>
                </a:lnTo>
                <a:lnTo>
                  <a:pt x="1744" y="2292"/>
                </a:lnTo>
                <a:lnTo>
                  <a:pt x="1744" y="861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55" name="Freeform 3" descr="40%"/>
          <p:cNvSpPr>
            <a:spLocks/>
          </p:cNvSpPr>
          <p:nvPr/>
        </p:nvSpPr>
        <p:spPr bwMode="auto">
          <a:xfrm>
            <a:off x="5148263" y="3219450"/>
            <a:ext cx="1201737" cy="2463800"/>
          </a:xfrm>
          <a:custGeom>
            <a:avLst/>
            <a:gdLst>
              <a:gd name="T0" fmla="*/ 753 w 757"/>
              <a:gd name="T1" fmla="*/ 1552 h 1552"/>
              <a:gd name="T2" fmla="*/ 757 w 757"/>
              <a:gd name="T3" fmla="*/ 0 h 1552"/>
              <a:gd name="T4" fmla="*/ 0 w 757"/>
              <a:gd name="T5" fmla="*/ 43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7" h="1552">
                <a:moveTo>
                  <a:pt x="753" y="1552"/>
                </a:moveTo>
                <a:lnTo>
                  <a:pt x="757" y="0"/>
                </a:lnTo>
                <a:lnTo>
                  <a:pt x="0" y="435"/>
                </a:lnTo>
              </a:path>
            </a:pathLst>
          </a:custGeom>
          <a:pattFill prst="pct4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Het voorwerp in het hoofdbrandpunt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6" name="Freeform 14"/>
          <p:cNvSpPr>
            <a:spLocks/>
          </p:cNvSpPr>
          <p:nvPr/>
        </p:nvSpPr>
        <p:spPr bwMode="auto">
          <a:xfrm>
            <a:off x="5162550" y="3898900"/>
            <a:ext cx="1193800" cy="6350"/>
          </a:xfrm>
          <a:custGeom>
            <a:avLst/>
            <a:gdLst>
              <a:gd name="T0" fmla="*/ 0 w 752"/>
              <a:gd name="T1" fmla="*/ 4 h 4"/>
              <a:gd name="T2" fmla="*/ 752 w 752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2" h="4">
                <a:moveTo>
                  <a:pt x="0" y="4"/>
                </a:moveTo>
                <a:lnTo>
                  <a:pt x="752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73" name="Freeform 21"/>
          <p:cNvSpPr>
            <a:spLocks/>
          </p:cNvSpPr>
          <p:nvPr/>
        </p:nvSpPr>
        <p:spPr bwMode="auto">
          <a:xfrm>
            <a:off x="1306513" y="1379538"/>
            <a:ext cx="5049837" cy="2538412"/>
          </a:xfrm>
          <a:custGeom>
            <a:avLst/>
            <a:gdLst>
              <a:gd name="T0" fmla="*/ 0 w 3181"/>
              <a:gd name="T1" fmla="*/ 0 h 1599"/>
              <a:gd name="T2" fmla="*/ 3181 w 3181"/>
              <a:gd name="T3" fmla="*/ 1599 h 15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1" h="1599">
                <a:moveTo>
                  <a:pt x="0" y="0"/>
                </a:moveTo>
                <a:lnTo>
                  <a:pt x="3181" y="1599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88" name="Freeform 36"/>
          <p:cNvSpPr>
            <a:spLocks/>
          </p:cNvSpPr>
          <p:nvPr/>
        </p:nvSpPr>
        <p:spPr bwMode="auto">
          <a:xfrm>
            <a:off x="1058863" y="1871663"/>
            <a:ext cx="4097337" cy="2039937"/>
          </a:xfrm>
          <a:custGeom>
            <a:avLst/>
            <a:gdLst>
              <a:gd name="T0" fmla="*/ 2581 w 2581"/>
              <a:gd name="T1" fmla="*/ 1285 h 1285"/>
              <a:gd name="T2" fmla="*/ 0 w 2581"/>
              <a:gd name="T3" fmla="*/ 0 h 1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81" h="1285">
                <a:moveTo>
                  <a:pt x="2581" y="1285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2" name="Freeform 40"/>
          <p:cNvSpPr>
            <a:spLocks/>
          </p:cNvSpPr>
          <p:nvPr/>
        </p:nvSpPr>
        <p:spPr bwMode="auto">
          <a:xfrm>
            <a:off x="5149850" y="3200400"/>
            <a:ext cx="1212850" cy="698500"/>
          </a:xfrm>
          <a:custGeom>
            <a:avLst/>
            <a:gdLst>
              <a:gd name="T0" fmla="*/ 0 w 764"/>
              <a:gd name="T1" fmla="*/ 440 h 440"/>
              <a:gd name="T2" fmla="*/ 764 w 764"/>
              <a:gd name="T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440">
                <a:moveTo>
                  <a:pt x="0" y="440"/>
                </a:moveTo>
                <a:lnTo>
                  <a:pt x="764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3" name="Freeform 41"/>
          <p:cNvSpPr>
            <a:spLocks/>
          </p:cNvSpPr>
          <p:nvPr/>
        </p:nvSpPr>
        <p:spPr bwMode="auto">
          <a:xfrm>
            <a:off x="6362700" y="3194050"/>
            <a:ext cx="2781300" cy="1377950"/>
          </a:xfrm>
          <a:custGeom>
            <a:avLst/>
            <a:gdLst>
              <a:gd name="T0" fmla="*/ 0 w 1752"/>
              <a:gd name="T1" fmla="*/ 0 h 868"/>
              <a:gd name="T2" fmla="*/ 1752 w 1752"/>
              <a:gd name="T3" fmla="*/ 868 h 8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2" h="868">
                <a:moveTo>
                  <a:pt x="0" y="0"/>
                </a:moveTo>
                <a:lnTo>
                  <a:pt x="1752" y="86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5" name="Freeform 43"/>
          <p:cNvSpPr>
            <a:spLocks/>
          </p:cNvSpPr>
          <p:nvPr/>
        </p:nvSpPr>
        <p:spPr bwMode="auto">
          <a:xfrm>
            <a:off x="6362700" y="5724525"/>
            <a:ext cx="2301875" cy="1155700"/>
          </a:xfrm>
          <a:custGeom>
            <a:avLst/>
            <a:gdLst>
              <a:gd name="T0" fmla="*/ 0 w 1450"/>
              <a:gd name="T1" fmla="*/ 0 h 728"/>
              <a:gd name="T2" fmla="*/ 1450 w 1450"/>
              <a:gd name="T3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50" h="728">
                <a:moveTo>
                  <a:pt x="0" y="0"/>
                </a:moveTo>
                <a:lnTo>
                  <a:pt x="1450" y="72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6" name="Freeform 44"/>
          <p:cNvSpPr>
            <a:spLocks/>
          </p:cNvSpPr>
          <p:nvPr/>
        </p:nvSpPr>
        <p:spPr bwMode="auto">
          <a:xfrm>
            <a:off x="5167313" y="3962400"/>
            <a:ext cx="1190625" cy="1770063"/>
          </a:xfrm>
          <a:custGeom>
            <a:avLst/>
            <a:gdLst>
              <a:gd name="T0" fmla="*/ 0 w 750"/>
              <a:gd name="T1" fmla="*/ 0 h 1115"/>
              <a:gd name="T2" fmla="*/ 750 w 750"/>
              <a:gd name="T3" fmla="*/ 1115 h 11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0" h="1115">
                <a:moveTo>
                  <a:pt x="0" y="0"/>
                </a:moveTo>
                <a:lnTo>
                  <a:pt x="750" y="1115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7" name="Freeform 45"/>
          <p:cNvSpPr>
            <a:spLocks/>
          </p:cNvSpPr>
          <p:nvPr/>
        </p:nvSpPr>
        <p:spPr bwMode="auto">
          <a:xfrm>
            <a:off x="5153025" y="3598863"/>
            <a:ext cx="1189038" cy="306387"/>
          </a:xfrm>
          <a:custGeom>
            <a:avLst/>
            <a:gdLst>
              <a:gd name="T0" fmla="*/ 0 w 749"/>
              <a:gd name="T1" fmla="*/ 190 h 193"/>
              <a:gd name="T2" fmla="*/ 0 w 749"/>
              <a:gd name="T3" fmla="*/ 193 h 193"/>
              <a:gd name="T4" fmla="*/ 749 w 749"/>
              <a:gd name="T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193">
                <a:moveTo>
                  <a:pt x="0" y="190"/>
                </a:moveTo>
                <a:lnTo>
                  <a:pt x="0" y="193"/>
                </a:lnTo>
                <a:lnTo>
                  <a:pt x="749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74809" name="Group 57"/>
          <p:cNvGrpSpPr>
            <a:grpSpLocks/>
          </p:cNvGrpSpPr>
          <p:nvPr/>
        </p:nvGrpSpPr>
        <p:grpSpPr bwMode="auto">
          <a:xfrm>
            <a:off x="500063" y="2933700"/>
            <a:ext cx="8077200" cy="2800350"/>
            <a:chOff x="315" y="1848"/>
            <a:chExt cx="5088" cy="1764"/>
          </a:xfrm>
        </p:grpSpPr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3246" y="282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74808" name="Group 56"/>
            <p:cNvGrpSpPr>
              <a:grpSpLocks/>
            </p:cNvGrpSpPr>
            <p:nvPr/>
          </p:nvGrpSpPr>
          <p:grpSpPr bwMode="auto">
            <a:xfrm>
              <a:off x="315" y="1848"/>
              <a:ext cx="5088" cy="1764"/>
              <a:chOff x="315" y="1872"/>
              <a:chExt cx="5088" cy="1764"/>
            </a:xfrm>
          </p:grpSpPr>
          <p:sp>
            <p:nvSpPr>
              <p:cNvPr id="74779" name="Line 27"/>
              <p:cNvSpPr>
                <a:spLocks noChangeShapeType="1"/>
              </p:cNvSpPr>
              <p:nvPr/>
            </p:nvSpPr>
            <p:spPr bwMode="auto">
              <a:xfrm>
                <a:off x="4776" y="282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4807" name="Group 55"/>
              <p:cNvGrpSpPr>
                <a:grpSpLocks/>
              </p:cNvGrpSpPr>
              <p:nvPr/>
            </p:nvGrpSpPr>
            <p:grpSpPr bwMode="auto">
              <a:xfrm>
                <a:off x="315" y="1872"/>
                <a:ext cx="5088" cy="1764"/>
                <a:chOff x="315" y="1872"/>
                <a:chExt cx="5088" cy="1764"/>
              </a:xfrm>
            </p:grpSpPr>
            <p:grpSp>
              <p:nvGrpSpPr>
                <p:cNvPr id="74781" name="Group 29"/>
                <p:cNvGrpSpPr>
                  <a:grpSpLocks/>
                </p:cNvGrpSpPr>
                <p:nvPr/>
              </p:nvGrpSpPr>
              <p:grpSpPr bwMode="auto">
                <a:xfrm>
                  <a:off x="3954" y="1872"/>
                  <a:ext cx="126" cy="117"/>
                  <a:chOff x="2832" y="708"/>
                  <a:chExt cx="126" cy="117"/>
                </a:xfrm>
              </p:grpSpPr>
              <p:sp>
                <p:nvSpPr>
                  <p:cNvPr id="74782" name="Freeform 30"/>
                  <p:cNvSpPr>
                    <a:spLocks/>
                  </p:cNvSpPr>
                  <p:nvPr/>
                </p:nvSpPr>
                <p:spPr bwMode="auto">
                  <a:xfrm>
                    <a:off x="2832" y="768"/>
                    <a:ext cx="126" cy="1"/>
                  </a:xfrm>
                  <a:custGeom>
                    <a:avLst/>
                    <a:gdLst>
                      <a:gd name="T0" fmla="*/ 0 w 126"/>
                      <a:gd name="T1" fmla="*/ 0 h 1"/>
                      <a:gd name="T2" fmla="*/ 126 w 12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" h="1">
                        <a:moveTo>
                          <a:pt x="0" y="0"/>
                        </a:moveTo>
                        <a:lnTo>
                          <a:pt x="126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83" name="Freeform 31"/>
                  <p:cNvSpPr>
                    <a:spLocks/>
                  </p:cNvSpPr>
                  <p:nvPr/>
                </p:nvSpPr>
                <p:spPr bwMode="auto">
                  <a:xfrm>
                    <a:off x="2898" y="708"/>
                    <a:ext cx="1" cy="117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17">
                        <a:moveTo>
                          <a:pt x="0" y="0"/>
                        </a:moveTo>
                        <a:lnTo>
                          <a:pt x="0" y="117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4802" name="Group 50"/>
                <p:cNvGrpSpPr>
                  <a:grpSpLocks/>
                </p:cNvGrpSpPr>
                <p:nvPr/>
              </p:nvGrpSpPr>
              <p:grpSpPr bwMode="auto">
                <a:xfrm>
                  <a:off x="315" y="2459"/>
                  <a:ext cx="5088" cy="997"/>
                  <a:chOff x="315" y="2459"/>
                  <a:chExt cx="5088" cy="997"/>
                </a:xfrm>
              </p:grpSpPr>
              <p:sp>
                <p:nvSpPr>
                  <p:cNvPr id="74761" name="Freeform 9"/>
                  <p:cNvSpPr>
                    <a:spLocks/>
                  </p:cNvSpPr>
                  <p:nvPr/>
                </p:nvSpPr>
                <p:spPr bwMode="auto">
                  <a:xfrm>
                    <a:off x="3249" y="2459"/>
                    <a:ext cx="1" cy="382"/>
                  </a:xfrm>
                  <a:custGeom>
                    <a:avLst/>
                    <a:gdLst>
                      <a:gd name="T0" fmla="*/ 0 w 1"/>
                      <a:gd name="T1" fmla="*/ 382 h 382"/>
                      <a:gd name="T2" fmla="*/ 0 w 1"/>
                      <a:gd name="T3" fmla="*/ 0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82">
                        <a:moveTo>
                          <a:pt x="0" y="38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7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2736"/>
                    <a:ext cx="33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4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F</a:t>
                    </a:r>
                    <a:endParaRPr lang="nl-NL" altLang="nl-NL" sz="4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  <p:sp>
                <p:nvSpPr>
                  <p:cNvPr id="7477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2856"/>
                    <a:ext cx="50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8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41" y="2784"/>
                    <a:ext cx="33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4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F</a:t>
                    </a:r>
                    <a:endParaRPr lang="nl-NL" altLang="nl-NL" sz="4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4778" name="Line 26"/>
                <p:cNvSpPr>
                  <a:spLocks noChangeShapeType="1"/>
                </p:cNvSpPr>
                <p:nvPr/>
              </p:nvSpPr>
              <p:spPr bwMode="auto">
                <a:xfrm>
                  <a:off x="4008" y="2052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4810" name="Freeform 58"/>
          <p:cNvSpPr>
            <a:spLocks/>
          </p:cNvSpPr>
          <p:nvPr/>
        </p:nvSpPr>
        <p:spPr bwMode="auto">
          <a:xfrm>
            <a:off x="5156200" y="3898900"/>
            <a:ext cx="1212850" cy="603250"/>
          </a:xfrm>
          <a:custGeom>
            <a:avLst/>
            <a:gdLst>
              <a:gd name="T0" fmla="*/ 0 w 764"/>
              <a:gd name="T1" fmla="*/ 0 h 380"/>
              <a:gd name="T2" fmla="*/ 764 w 764"/>
              <a:gd name="T3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380">
                <a:moveTo>
                  <a:pt x="0" y="0"/>
                </a:moveTo>
                <a:lnTo>
                  <a:pt x="764" y="3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2" name="Freeform 60"/>
          <p:cNvSpPr>
            <a:spLocks/>
          </p:cNvSpPr>
          <p:nvPr/>
        </p:nvSpPr>
        <p:spPr bwMode="auto">
          <a:xfrm>
            <a:off x="6362700" y="3911600"/>
            <a:ext cx="2552700" cy="1200150"/>
          </a:xfrm>
          <a:custGeom>
            <a:avLst/>
            <a:gdLst>
              <a:gd name="T0" fmla="*/ 0 w 1608"/>
              <a:gd name="T1" fmla="*/ 0 h 756"/>
              <a:gd name="T2" fmla="*/ 1608 w 1608"/>
              <a:gd name="T3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8" h="756">
                <a:moveTo>
                  <a:pt x="0" y="0"/>
                </a:moveTo>
                <a:lnTo>
                  <a:pt x="1608" y="75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3" name="Freeform 61"/>
          <p:cNvSpPr>
            <a:spLocks/>
          </p:cNvSpPr>
          <p:nvPr/>
        </p:nvSpPr>
        <p:spPr bwMode="auto">
          <a:xfrm>
            <a:off x="6369050" y="4495800"/>
            <a:ext cx="2600325" cy="1338263"/>
          </a:xfrm>
          <a:custGeom>
            <a:avLst/>
            <a:gdLst>
              <a:gd name="T0" fmla="*/ 0 w 1638"/>
              <a:gd name="T1" fmla="*/ 0 h 843"/>
              <a:gd name="T2" fmla="*/ 1638 w 1638"/>
              <a:gd name="T3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8" h="843">
                <a:moveTo>
                  <a:pt x="0" y="0"/>
                </a:moveTo>
                <a:lnTo>
                  <a:pt x="1638" y="843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4" name="Freeform 62"/>
          <p:cNvSpPr>
            <a:spLocks/>
          </p:cNvSpPr>
          <p:nvPr/>
        </p:nvSpPr>
        <p:spPr bwMode="auto">
          <a:xfrm>
            <a:off x="6356350" y="3600450"/>
            <a:ext cx="2643188" cy="1208088"/>
          </a:xfrm>
          <a:custGeom>
            <a:avLst/>
            <a:gdLst>
              <a:gd name="T0" fmla="*/ 0 w 1665"/>
              <a:gd name="T1" fmla="*/ 0 h 761"/>
              <a:gd name="T2" fmla="*/ 1665 w 1665"/>
              <a:gd name="T3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5" h="761">
                <a:moveTo>
                  <a:pt x="0" y="0"/>
                </a:moveTo>
                <a:lnTo>
                  <a:pt x="1665" y="761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6" name="AutoShape 64"/>
          <p:cNvSpPr>
            <a:spLocks noChangeArrowheads="1"/>
          </p:cNvSpPr>
          <p:nvPr/>
        </p:nvSpPr>
        <p:spPr bwMode="auto">
          <a:xfrm>
            <a:off x="250825" y="5373688"/>
            <a:ext cx="3168650" cy="1355725"/>
          </a:xfrm>
          <a:prstGeom prst="wedgeRoundRectCallout">
            <a:avLst>
              <a:gd name="adj1" fmla="val 173546"/>
              <a:gd name="adj2" fmla="val 1065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Er komt een evenwijdige bundel uit de lens!</a:t>
            </a:r>
          </a:p>
        </p:txBody>
      </p:sp>
    </p:spTree>
    <p:extLst>
      <p:ext uri="{BB962C8B-B14F-4D97-AF65-F5344CB8AC3E}">
        <p14:creationId xmlns:p14="http://schemas.microsoft.com/office/powerpoint/2010/main" val="652755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74756" grpId="0" autoUpdateAnimBg="0"/>
      <p:bldP spid="74766" grpId="0" animBg="1"/>
      <p:bldP spid="74773" grpId="0" animBg="1"/>
      <p:bldP spid="74788" grpId="0" animBg="1"/>
      <p:bldP spid="74792" grpId="0" animBg="1"/>
      <p:bldP spid="74793" grpId="0" animBg="1"/>
      <p:bldP spid="74795" grpId="0" animBg="1"/>
      <p:bldP spid="74796" grpId="0" animBg="1"/>
      <p:bldP spid="74797" grpId="0" animBg="1"/>
      <p:bldP spid="74810" grpId="0" animBg="1"/>
      <p:bldP spid="74812" grpId="0" animBg="1"/>
      <p:bldP spid="74813" grpId="0" animBg="1"/>
      <p:bldP spid="74814" grpId="0" animBg="1"/>
      <p:bldP spid="748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Het voorwerp “binnen” het brandpunt (a):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1" name="Freeform 3"/>
          <p:cNvSpPr>
            <a:spLocks/>
          </p:cNvSpPr>
          <p:nvPr/>
        </p:nvSpPr>
        <p:spPr bwMode="auto">
          <a:xfrm>
            <a:off x="5486400" y="3889375"/>
            <a:ext cx="1588" cy="606425"/>
          </a:xfrm>
          <a:custGeom>
            <a:avLst/>
            <a:gdLst>
              <a:gd name="T0" fmla="*/ 0 w 1"/>
              <a:gd name="T1" fmla="*/ 382 h 382"/>
              <a:gd name="T2" fmla="*/ 0 w 1"/>
              <a:gd name="T3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82">
                <a:moveTo>
                  <a:pt x="0" y="38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492" name="Freeform 4"/>
          <p:cNvSpPr>
            <a:spLocks/>
          </p:cNvSpPr>
          <p:nvPr/>
        </p:nvSpPr>
        <p:spPr bwMode="auto">
          <a:xfrm>
            <a:off x="5486400" y="3889375"/>
            <a:ext cx="914400" cy="6350"/>
          </a:xfrm>
          <a:custGeom>
            <a:avLst/>
            <a:gdLst>
              <a:gd name="T0" fmla="*/ 0 w 576"/>
              <a:gd name="T1" fmla="*/ 4 h 4"/>
              <a:gd name="T2" fmla="*/ 576 w 576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4">
                <a:moveTo>
                  <a:pt x="0" y="4"/>
                </a:moveTo>
                <a:lnTo>
                  <a:pt x="576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493" name="Freeform 5"/>
          <p:cNvSpPr>
            <a:spLocks/>
          </p:cNvSpPr>
          <p:nvPr/>
        </p:nvSpPr>
        <p:spPr bwMode="auto">
          <a:xfrm>
            <a:off x="1589088" y="1422400"/>
            <a:ext cx="4811712" cy="2481263"/>
          </a:xfrm>
          <a:custGeom>
            <a:avLst/>
            <a:gdLst>
              <a:gd name="T0" fmla="*/ 0 w 3031"/>
              <a:gd name="T1" fmla="*/ 0 h 1563"/>
              <a:gd name="T2" fmla="*/ 3031 w 3031"/>
              <a:gd name="T3" fmla="*/ 1563 h 15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31" h="1563">
                <a:moveTo>
                  <a:pt x="0" y="0"/>
                </a:moveTo>
                <a:lnTo>
                  <a:pt x="3031" y="1563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6400800" y="4498975"/>
            <a:ext cx="1814513" cy="1168400"/>
            <a:chOff x="4032" y="2834"/>
            <a:chExt cx="1143" cy="736"/>
          </a:xfrm>
        </p:grpSpPr>
        <p:sp>
          <p:nvSpPr>
            <p:cNvPr id="191495" name="Freeform 7"/>
            <p:cNvSpPr>
              <a:spLocks/>
            </p:cNvSpPr>
            <p:nvPr/>
          </p:nvSpPr>
          <p:spPr bwMode="auto">
            <a:xfrm rot="-660288">
              <a:off x="5040" y="3444"/>
              <a:ext cx="135" cy="126"/>
            </a:xfrm>
            <a:custGeom>
              <a:avLst/>
              <a:gdLst>
                <a:gd name="T0" fmla="*/ 0 w 135"/>
                <a:gd name="T1" fmla="*/ 0 h 126"/>
                <a:gd name="T2" fmla="*/ 135 w 135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26">
                  <a:moveTo>
                    <a:pt x="0" y="0"/>
                  </a:moveTo>
                  <a:lnTo>
                    <a:pt x="135" y="12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4032" y="2834"/>
              <a:ext cx="1061" cy="668"/>
            </a:xfrm>
            <a:custGeom>
              <a:avLst/>
              <a:gdLst>
                <a:gd name="T0" fmla="*/ 0 w 1061"/>
                <a:gd name="T1" fmla="*/ 0 h 668"/>
                <a:gd name="T2" fmla="*/ 1061 w 1061"/>
                <a:gd name="T3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1" h="668">
                  <a:moveTo>
                    <a:pt x="0" y="0"/>
                  </a:moveTo>
                  <a:lnTo>
                    <a:pt x="1061" y="668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1497" name="Group 9"/>
          <p:cNvGrpSpPr>
            <a:grpSpLocks/>
          </p:cNvGrpSpPr>
          <p:nvPr/>
        </p:nvGrpSpPr>
        <p:grpSpPr bwMode="auto">
          <a:xfrm>
            <a:off x="6386513" y="3889375"/>
            <a:ext cx="2362200" cy="1230313"/>
            <a:chOff x="4023" y="2450"/>
            <a:chExt cx="1488" cy="775"/>
          </a:xfrm>
        </p:grpSpPr>
        <p:sp>
          <p:nvSpPr>
            <p:cNvPr id="191498" name="Freeform 10"/>
            <p:cNvSpPr>
              <a:spLocks/>
            </p:cNvSpPr>
            <p:nvPr/>
          </p:nvSpPr>
          <p:spPr bwMode="auto">
            <a:xfrm>
              <a:off x="4023" y="2450"/>
              <a:ext cx="1399" cy="704"/>
            </a:xfrm>
            <a:custGeom>
              <a:avLst/>
              <a:gdLst>
                <a:gd name="T0" fmla="*/ 0 w 1399"/>
                <a:gd name="T1" fmla="*/ 0 h 704"/>
                <a:gd name="T2" fmla="*/ 1399 w 1399"/>
                <a:gd name="T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9" h="704">
                  <a:moveTo>
                    <a:pt x="0" y="0"/>
                  </a:moveTo>
                  <a:lnTo>
                    <a:pt x="1399" y="704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91499" name="Freeform 11"/>
            <p:cNvSpPr>
              <a:spLocks/>
            </p:cNvSpPr>
            <p:nvPr/>
          </p:nvSpPr>
          <p:spPr bwMode="auto">
            <a:xfrm rot="-969261">
              <a:off x="5376" y="3099"/>
              <a:ext cx="135" cy="126"/>
            </a:xfrm>
            <a:custGeom>
              <a:avLst/>
              <a:gdLst>
                <a:gd name="T0" fmla="*/ 0 w 135"/>
                <a:gd name="T1" fmla="*/ 0 h 126"/>
                <a:gd name="T2" fmla="*/ 135 w 135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26">
                  <a:moveTo>
                    <a:pt x="0" y="0"/>
                  </a:moveTo>
                  <a:lnTo>
                    <a:pt x="135" y="12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1500" name="Group 12"/>
          <p:cNvGrpSpPr>
            <a:grpSpLocks/>
          </p:cNvGrpSpPr>
          <p:nvPr/>
        </p:nvGrpSpPr>
        <p:grpSpPr bwMode="auto">
          <a:xfrm>
            <a:off x="533400" y="2933700"/>
            <a:ext cx="8077200" cy="2781300"/>
            <a:chOff x="336" y="1848"/>
            <a:chExt cx="5088" cy="1752"/>
          </a:xfrm>
        </p:grpSpPr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120" y="2277"/>
              <a:ext cx="3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>
              <a:off x="336" y="2832"/>
              <a:ext cx="5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91503" name="Group 15"/>
            <p:cNvGrpSpPr>
              <a:grpSpLocks/>
            </p:cNvGrpSpPr>
            <p:nvPr/>
          </p:nvGrpSpPr>
          <p:grpSpPr bwMode="auto">
            <a:xfrm>
              <a:off x="3270" y="2016"/>
              <a:ext cx="1530" cy="1584"/>
              <a:chOff x="2118" y="2016"/>
              <a:chExt cx="1530" cy="1584"/>
            </a:xfrm>
          </p:grpSpPr>
          <p:sp>
            <p:nvSpPr>
              <p:cNvPr id="191504" name="Line 16"/>
              <p:cNvSpPr>
                <a:spLocks noChangeShapeType="1"/>
              </p:cNvSpPr>
              <p:nvPr/>
            </p:nvSpPr>
            <p:spPr bwMode="auto">
              <a:xfrm>
                <a:off x="2880" y="2016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05" name="Line 17"/>
              <p:cNvSpPr>
                <a:spLocks noChangeShapeType="1"/>
              </p:cNvSpPr>
              <p:nvPr/>
            </p:nvSpPr>
            <p:spPr bwMode="auto">
              <a:xfrm>
                <a:off x="3648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06" name="Line 18"/>
              <p:cNvSpPr>
                <a:spLocks noChangeShapeType="1"/>
              </p:cNvSpPr>
              <p:nvPr/>
            </p:nvSpPr>
            <p:spPr bwMode="auto">
              <a:xfrm>
                <a:off x="2118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1507" name="Group 19"/>
            <p:cNvGrpSpPr>
              <a:grpSpLocks/>
            </p:cNvGrpSpPr>
            <p:nvPr/>
          </p:nvGrpSpPr>
          <p:grpSpPr bwMode="auto">
            <a:xfrm>
              <a:off x="3975" y="1848"/>
              <a:ext cx="126" cy="117"/>
              <a:chOff x="2832" y="708"/>
              <a:chExt cx="126" cy="117"/>
            </a:xfrm>
          </p:grpSpPr>
          <p:sp>
            <p:nvSpPr>
              <p:cNvPr id="191508" name="Freeform 20"/>
              <p:cNvSpPr>
                <a:spLocks/>
              </p:cNvSpPr>
              <p:nvPr/>
            </p:nvSpPr>
            <p:spPr bwMode="auto">
              <a:xfrm>
                <a:off x="2832" y="768"/>
                <a:ext cx="126" cy="1"/>
              </a:xfrm>
              <a:custGeom>
                <a:avLst/>
                <a:gdLst>
                  <a:gd name="T0" fmla="*/ 0 w 126"/>
                  <a:gd name="T1" fmla="*/ 0 h 1"/>
                  <a:gd name="T2" fmla="*/ 126 w 126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1">
                    <a:moveTo>
                      <a:pt x="0" y="0"/>
                    </a:moveTo>
                    <a:lnTo>
                      <a:pt x="126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09" name="Freeform 21"/>
              <p:cNvSpPr>
                <a:spLocks/>
              </p:cNvSpPr>
              <p:nvPr/>
            </p:nvSpPr>
            <p:spPr bwMode="auto">
              <a:xfrm>
                <a:off x="2898" y="708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1510" name="Rectangle 22"/>
            <p:cNvSpPr>
              <a:spLocks noChangeArrowheads="1"/>
            </p:cNvSpPr>
            <p:nvPr/>
          </p:nvSpPr>
          <p:spPr bwMode="auto">
            <a:xfrm>
              <a:off x="4662" y="2277"/>
              <a:ext cx="3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91511" name="Freeform 23"/>
          <p:cNvSpPr>
            <a:spLocks/>
          </p:cNvSpPr>
          <p:nvPr/>
        </p:nvSpPr>
        <p:spPr bwMode="auto">
          <a:xfrm>
            <a:off x="5176838" y="4795838"/>
            <a:ext cx="1158875" cy="4762"/>
          </a:xfrm>
          <a:custGeom>
            <a:avLst/>
            <a:gdLst>
              <a:gd name="T0" fmla="*/ 730 w 730"/>
              <a:gd name="T1" fmla="*/ 3 h 3"/>
              <a:gd name="T2" fmla="*/ 0 w 730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30" h="3">
                <a:moveTo>
                  <a:pt x="730" y="3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12" name="Freeform 24"/>
          <p:cNvSpPr>
            <a:spLocks/>
          </p:cNvSpPr>
          <p:nvPr/>
        </p:nvSpPr>
        <p:spPr bwMode="auto">
          <a:xfrm>
            <a:off x="1638300" y="5418138"/>
            <a:ext cx="4733925" cy="7937"/>
          </a:xfrm>
          <a:custGeom>
            <a:avLst/>
            <a:gdLst>
              <a:gd name="T0" fmla="*/ 2982 w 2982"/>
              <a:gd name="T1" fmla="*/ 0 h 5"/>
              <a:gd name="T2" fmla="*/ 0 w 2982"/>
              <a:gd name="T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82" h="5">
                <a:moveTo>
                  <a:pt x="2982" y="0"/>
                </a:moveTo>
                <a:lnTo>
                  <a:pt x="0" y="5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13" name="Freeform 25"/>
          <p:cNvSpPr>
            <a:spLocks/>
          </p:cNvSpPr>
          <p:nvPr/>
        </p:nvSpPr>
        <p:spPr bwMode="auto">
          <a:xfrm>
            <a:off x="6481763" y="4805363"/>
            <a:ext cx="1150937" cy="1587"/>
          </a:xfrm>
          <a:custGeom>
            <a:avLst/>
            <a:gdLst>
              <a:gd name="T0" fmla="*/ 725 w 725"/>
              <a:gd name="T1" fmla="*/ 0 h 1"/>
              <a:gd name="T2" fmla="*/ 0 w 725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5" h="1">
                <a:moveTo>
                  <a:pt x="725" y="0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14" name="Freeform 26"/>
          <p:cNvSpPr>
            <a:spLocks/>
          </p:cNvSpPr>
          <p:nvPr/>
        </p:nvSpPr>
        <p:spPr bwMode="auto">
          <a:xfrm>
            <a:off x="5500688" y="5588000"/>
            <a:ext cx="885825" cy="1588"/>
          </a:xfrm>
          <a:custGeom>
            <a:avLst/>
            <a:gdLst>
              <a:gd name="T0" fmla="*/ 558 w 558"/>
              <a:gd name="T1" fmla="*/ 0 h 1"/>
              <a:gd name="T2" fmla="*/ 0 w 55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8" h="1">
                <a:moveTo>
                  <a:pt x="558" y="0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6781800" y="4595813"/>
            <a:ext cx="53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3414713" y="5159375"/>
            <a:ext cx="53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5700713" y="5245100"/>
            <a:ext cx="53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5562600" y="4591050"/>
            <a:ext cx="53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19" name="Freeform 31"/>
          <p:cNvSpPr>
            <a:spLocks/>
          </p:cNvSpPr>
          <p:nvPr/>
        </p:nvSpPr>
        <p:spPr bwMode="auto">
          <a:xfrm>
            <a:off x="1590675" y="1400175"/>
            <a:ext cx="1588" cy="3086100"/>
          </a:xfrm>
          <a:custGeom>
            <a:avLst/>
            <a:gdLst>
              <a:gd name="T0" fmla="*/ 0 w 1"/>
              <a:gd name="T1" fmla="*/ 1944 h 1944"/>
              <a:gd name="T2" fmla="*/ 0 w 1"/>
              <a:gd name="T3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44">
                <a:moveTo>
                  <a:pt x="0" y="1944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20" name="Freeform 32"/>
          <p:cNvSpPr>
            <a:spLocks/>
          </p:cNvSpPr>
          <p:nvPr/>
        </p:nvSpPr>
        <p:spPr bwMode="auto">
          <a:xfrm>
            <a:off x="1590675" y="1423988"/>
            <a:ext cx="3932238" cy="2473325"/>
          </a:xfrm>
          <a:custGeom>
            <a:avLst/>
            <a:gdLst>
              <a:gd name="T0" fmla="*/ 2477 w 2477"/>
              <a:gd name="T1" fmla="*/ 1558 h 1558"/>
              <a:gd name="T2" fmla="*/ 0 w 2477"/>
              <a:gd name="T3" fmla="*/ 0 h 15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77" h="1558">
                <a:moveTo>
                  <a:pt x="2477" y="155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0" y="6038850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 beeld is vergroot en virtueel (schijnbaar).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22" name="Freeform 34"/>
          <p:cNvSpPr>
            <a:spLocks/>
          </p:cNvSpPr>
          <p:nvPr/>
        </p:nvSpPr>
        <p:spPr bwMode="auto">
          <a:xfrm>
            <a:off x="5505450" y="3914775"/>
            <a:ext cx="895350" cy="584200"/>
          </a:xfrm>
          <a:custGeom>
            <a:avLst/>
            <a:gdLst>
              <a:gd name="T0" fmla="*/ 0 w 564"/>
              <a:gd name="T1" fmla="*/ 0 h 368"/>
              <a:gd name="T2" fmla="*/ 564 w 564"/>
              <a:gd name="T3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4" h="368">
                <a:moveTo>
                  <a:pt x="0" y="0"/>
                </a:moveTo>
                <a:lnTo>
                  <a:pt x="564" y="36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1523" name="AutoShape 35"/>
          <p:cNvSpPr>
            <a:spLocks noChangeArrowheads="1"/>
          </p:cNvSpPr>
          <p:nvPr/>
        </p:nvSpPr>
        <p:spPr bwMode="auto">
          <a:xfrm>
            <a:off x="3779838" y="549275"/>
            <a:ext cx="2952750" cy="1295400"/>
          </a:xfrm>
          <a:prstGeom prst="wedgeRoundRectCallout">
            <a:avLst>
              <a:gd name="adj1" fmla="val -122741"/>
              <a:gd name="adj2" fmla="val 1960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Hier snijden de gebroken stralen elkaar schijnbaar!</a:t>
            </a:r>
          </a:p>
        </p:txBody>
      </p:sp>
      <p:sp>
        <p:nvSpPr>
          <p:cNvPr id="191524" name="AutoShape 36"/>
          <p:cNvSpPr>
            <a:spLocks noChangeArrowheads="1"/>
          </p:cNvSpPr>
          <p:nvPr/>
        </p:nvSpPr>
        <p:spPr bwMode="auto">
          <a:xfrm>
            <a:off x="6804025" y="549275"/>
            <a:ext cx="2339975" cy="1655763"/>
          </a:xfrm>
          <a:prstGeom prst="wedgeRoundRectCallout">
            <a:avLst>
              <a:gd name="adj1" fmla="val -43421"/>
              <a:gd name="adj2" fmla="val 16639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 gebroken stralen snijden elkaar niet . . .</a:t>
            </a:r>
          </a:p>
        </p:txBody>
      </p:sp>
      <p:sp>
        <p:nvSpPr>
          <p:cNvPr id="191525" name="Rectangle 37"/>
          <p:cNvSpPr>
            <a:spLocks noChangeArrowheads="1"/>
          </p:cNvSpPr>
          <p:nvPr/>
        </p:nvSpPr>
        <p:spPr bwMode="auto">
          <a:xfrm>
            <a:off x="0" y="6324600"/>
            <a:ext cx="2555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Toepassing: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26" name="Rectangle 38"/>
          <p:cNvSpPr>
            <a:spLocks noChangeArrowheads="1"/>
          </p:cNvSpPr>
          <p:nvPr/>
        </p:nvSpPr>
        <p:spPr bwMode="auto">
          <a:xfrm>
            <a:off x="2376488" y="6338888"/>
            <a:ext cx="370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Vergrootglas (loep)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27" name="AutoShape 39"/>
          <p:cNvSpPr>
            <a:spLocks noChangeArrowheads="1"/>
          </p:cNvSpPr>
          <p:nvPr/>
        </p:nvSpPr>
        <p:spPr bwMode="auto">
          <a:xfrm>
            <a:off x="4284663" y="692150"/>
            <a:ext cx="2952750" cy="1943100"/>
          </a:xfrm>
          <a:prstGeom prst="wedgeRoundRectCallout">
            <a:avLst>
              <a:gd name="adj1" fmla="val -141560"/>
              <a:gd name="adj2" fmla="val 7925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Als je door de lens kijkt staat hier schijnbaar een vergroot beeld!</a:t>
            </a:r>
          </a:p>
        </p:txBody>
      </p:sp>
    </p:spTree>
    <p:extLst>
      <p:ext uri="{BB962C8B-B14F-4D97-AF65-F5344CB8AC3E}">
        <p14:creationId xmlns:p14="http://schemas.microsoft.com/office/powerpoint/2010/main" val="4013172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75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75"/>
                                        <p:tgtEl>
                                          <p:spTgt spid="1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animBg="1"/>
      <p:bldP spid="191492" grpId="0" animBg="1"/>
      <p:bldP spid="191493" grpId="0" animBg="1"/>
      <p:bldP spid="191511" grpId="0" animBg="1"/>
      <p:bldP spid="191512" grpId="0" animBg="1"/>
      <p:bldP spid="191513" grpId="0" animBg="1"/>
      <p:bldP spid="191514" grpId="0" animBg="1"/>
      <p:bldP spid="191515" grpId="0" autoUpdateAnimBg="0"/>
      <p:bldP spid="191516" grpId="0" autoUpdateAnimBg="0"/>
      <p:bldP spid="191517" grpId="0" autoUpdateAnimBg="0"/>
      <p:bldP spid="191518" grpId="0" autoUpdateAnimBg="0"/>
      <p:bldP spid="191519" grpId="0" animBg="1"/>
      <p:bldP spid="191520" grpId="0" animBg="1"/>
      <p:bldP spid="191521" grpId="0" autoUpdateAnimBg="0"/>
      <p:bldP spid="191522" grpId="0" animBg="1"/>
      <p:bldP spid="191523" grpId="0" animBg="1"/>
      <p:bldP spid="191524" grpId="0" animBg="1"/>
      <p:bldP spid="191525" grpId="0" autoUpdateAnimBg="0"/>
      <p:bldP spid="191526" grpId="0" autoUpdateAnimBg="0"/>
      <p:bldP spid="1915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reeform 2" descr="40%"/>
          <p:cNvSpPr>
            <a:spLocks/>
          </p:cNvSpPr>
          <p:nvPr/>
        </p:nvSpPr>
        <p:spPr bwMode="auto">
          <a:xfrm>
            <a:off x="6400800" y="3219450"/>
            <a:ext cx="2743200" cy="3638550"/>
          </a:xfrm>
          <a:custGeom>
            <a:avLst/>
            <a:gdLst>
              <a:gd name="T0" fmla="*/ 0 w 1728"/>
              <a:gd name="T1" fmla="*/ 0 h 2292"/>
              <a:gd name="T2" fmla="*/ 0 w 1728"/>
              <a:gd name="T3" fmla="*/ 1584 h 2292"/>
              <a:gd name="T4" fmla="*/ 786 w 1728"/>
              <a:gd name="T5" fmla="*/ 2292 h 2292"/>
              <a:gd name="T6" fmla="*/ 1728 w 1728"/>
              <a:gd name="T7" fmla="*/ 2292 h 2292"/>
              <a:gd name="T8" fmla="*/ 1716 w 1728"/>
              <a:gd name="T9" fmla="*/ 600 h 2292"/>
              <a:gd name="T10" fmla="*/ 0 w 1728"/>
              <a:gd name="T11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8" h="2292">
                <a:moveTo>
                  <a:pt x="0" y="0"/>
                </a:moveTo>
                <a:lnTo>
                  <a:pt x="0" y="1584"/>
                </a:lnTo>
                <a:lnTo>
                  <a:pt x="786" y="2292"/>
                </a:lnTo>
                <a:lnTo>
                  <a:pt x="1728" y="2292"/>
                </a:lnTo>
                <a:lnTo>
                  <a:pt x="1716" y="600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15" name="Freeform 3" descr="40%"/>
          <p:cNvSpPr>
            <a:spLocks/>
          </p:cNvSpPr>
          <p:nvPr/>
        </p:nvSpPr>
        <p:spPr bwMode="auto">
          <a:xfrm>
            <a:off x="5486400" y="3219450"/>
            <a:ext cx="871538" cy="2495550"/>
          </a:xfrm>
          <a:custGeom>
            <a:avLst/>
            <a:gdLst>
              <a:gd name="T0" fmla="*/ 588 w 594"/>
              <a:gd name="T1" fmla="*/ 1572 h 1572"/>
              <a:gd name="T2" fmla="*/ 594 w 594"/>
              <a:gd name="T3" fmla="*/ 0 h 1572"/>
              <a:gd name="T4" fmla="*/ 0 w 594"/>
              <a:gd name="T5" fmla="*/ 426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4" h="1572">
                <a:moveTo>
                  <a:pt x="588" y="1572"/>
                </a:moveTo>
                <a:lnTo>
                  <a:pt x="594" y="0"/>
                </a:lnTo>
                <a:lnTo>
                  <a:pt x="0" y="426"/>
                </a:lnTo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Het voorwerp “binnen” het brandpunt (b):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7" name="Freeform 5"/>
          <p:cNvSpPr>
            <a:spLocks/>
          </p:cNvSpPr>
          <p:nvPr/>
        </p:nvSpPr>
        <p:spPr bwMode="auto">
          <a:xfrm>
            <a:off x="1604963" y="1428750"/>
            <a:ext cx="4752975" cy="4286250"/>
          </a:xfrm>
          <a:custGeom>
            <a:avLst/>
            <a:gdLst>
              <a:gd name="T0" fmla="*/ 0 w 2994"/>
              <a:gd name="T1" fmla="*/ 0 h 2700"/>
              <a:gd name="T2" fmla="*/ 2994 w 2994"/>
              <a:gd name="T3" fmla="*/ 2700 h 27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94" h="2700">
                <a:moveTo>
                  <a:pt x="0" y="0"/>
                </a:moveTo>
                <a:lnTo>
                  <a:pt x="2994" y="2700"/>
                </a:ln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92518" name="Group 6"/>
          <p:cNvGrpSpPr>
            <a:grpSpLocks/>
          </p:cNvGrpSpPr>
          <p:nvPr/>
        </p:nvGrpSpPr>
        <p:grpSpPr bwMode="auto">
          <a:xfrm>
            <a:off x="500063" y="1409700"/>
            <a:ext cx="8248650" cy="5067300"/>
            <a:chOff x="315" y="888"/>
            <a:chExt cx="5196" cy="3192"/>
          </a:xfrm>
        </p:grpSpPr>
        <p:sp>
          <p:nvSpPr>
            <p:cNvPr id="192519" name="Freeform 7"/>
            <p:cNvSpPr>
              <a:spLocks/>
            </p:cNvSpPr>
            <p:nvPr/>
          </p:nvSpPr>
          <p:spPr bwMode="auto">
            <a:xfrm>
              <a:off x="1011" y="888"/>
              <a:ext cx="1" cy="1955"/>
            </a:xfrm>
            <a:custGeom>
              <a:avLst/>
              <a:gdLst>
                <a:gd name="T0" fmla="*/ 1 w 1"/>
                <a:gd name="T1" fmla="*/ 1955 h 1955"/>
                <a:gd name="T2" fmla="*/ 0 w 1"/>
                <a:gd name="T3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55">
                  <a:moveTo>
                    <a:pt x="1" y="1955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92520" name="Group 8"/>
            <p:cNvGrpSpPr>
              <a:grpSpLocks/>
            </p:cNvGrpSpPr>
            <p:nvPr/>
          </p:nvGrpSpPr>
          <p:grpSpPr bwMode="auto">
            <a:xfrm>
              <a:off x="315" y="900"/>
              <a:ext cx="5196" cy="3180"/>
              <a:chOff x="315" y="900"/>
              <a:chExt cx="5196" cy="3180"/>
            </a:xfrm>
          </p:grpSpPr>
          <p:sp>
            <p:nvSpPr>
              <p:cNvPr id="192521" name="Freeform 9"/>
              <p:cNvSpPr>
                <a:spLocks/>
              </p:cNvSpPr>
              <p:nvPr/>
            </p:nvSpPr>
            <p:spPr bwMode="auto">
              <a:xfrm>
                <a:off x="3456" y="2459"/>
                <a:ext cx="1" cy="382"/>
              </a:xfrm>
              <a:custGeom>
                <a:avLst/>
                <a:gdLst>
                  <a:gd name="T0" fmla="*/ 0 w 1"/>
                  <a:gd name="T1" fmla="*/ 382 h 382"/>
                  <a:gd name="T2" fmla="*/ 0 w 1"/>
                  <a:gd name="T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82">
                    <a:moveTo>
                      <a:pt x="0" y="382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2522" name="Group 10"/>
              <p:cNvGrpSpPr>
                <a:grpSpLocks/>
              </p:cNvGrpSpPr>
              <p:nvPr/>
            </p:nvGrpSpPr>
            <p:grpSpPr bwMode="auto">
              <a:xfrm>
                <a:off x="315" y="900"/>
                <a:ext cx="5196" cy="3180"/>
                <a:chOff x="315" y="900"/>
                <a:chExt cx="5196" cy="3180"/>
              </a:xfrm>
            </p:grpSpPr>
            <p:sp>
              <p:nvSpPr>
                <p:cNvPr id="192523" name="Rectangle 11"/>
                <p:cNvSpPr>
                  <a:spLocks noChangeArrowheads="1"/>
                </p:cNvSpPr>
                <p:nvPr/>
              </p:nvSpPr>
              <p:spPr bwMode="auto">
                <a:xfrm>
                  <a:off x="4272" y="2895"/>
                  <a:ext cx="33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4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f</a:t>
                  </a:r>
                  <a:endParaRPr lang="nl-NL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19252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83" y="2892"/>
                  <a:ext cx="33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4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f</a:t>
                  </a:r>
                  <a:endParaRPr lang="nl-NL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192525" name="Group 13"/>
                <p:cNvGrpSpPr>
                  <a:grpSpLocks/>
                </p:cNvGrpSpPr>
                <p:nvPr/>
              </p:nvGrpSpPr>
              <p:grpSpPr bwMode="auto">
                <a:xfrm>
                  <a:off x="315" y="900"/>
                  <a:ext cx="5196" cy="3180"/>
                  <a:chOff x="315" y="876"/>
                  <a:chExt cx="5196" cy="3180"/>
                </a:xfrm>
              </p:grpSpPr>
              <p:sp>
                <p:nvSpPr>
                  <p:cNvPr id="192526" name="Freeform 14"/>
                  <p:cNvSpPr>
                    <a:spLocks/>
                  </p:cNvSpPr>
                  <p:nvPr/>
                </p:nvSpPr>
                <p:spPr bwMode="auto">
                  <a:xfrm>
                    <a:off x="3456" y="2450"/>
                    <a:ext cx="576" cy="4"/>
                  </a:xfrm>
                  <a:custGeom>
                    <a:avLst/>
                    <a:gdLst>
                      <a:gd name="T0" fmla="*/ 0 w 576"/>
                      <a:gd name="T1" fmla="*/ 4 h 4"/>
                      <a:gd name="T2" fmla="*/ 576 w 576"/>
                      <a:gd name="T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76" h="4">
                        <a:moveTo>
                          <a:pt x="0" y="4"/>
                        </a:moveTo>
                        <a:lnTo>
                          <a:pt x="576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925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456" y="2459"/>
                    <a:ext cx="1719" cy="1111"/>
                    <a:chOff x="3456" y="2459"/>
                    <a:chExt cx="1719" cy="1111"/>
                  </a:xfrm>
                </p:grpSpPr>
                <p:sp>
                  <p:nvSpPr>
                    <p:cNvPr id="192528" name="Freeform 16"/>
                    <p:cNvSpPr>
                      <a:spLocks/>
                    </p:cNvSpPr>
                    <p:nvPr/>
                  </p:nvSpPr>
                  <p:spPr bwMode="auto">
                    <a:xfrm rot="-660288">
                      <a:off x="5040" y="3444"/>
                      <a:ext cx="135" cy="126"/>
                    </a:xfrm>
                    <a:custGeom>
                      <a:avLst/>
                      <a:gdLst>
                        <a:gd name="T0" fmla="*/ 0 w 135"/>
                        <a:gd name="T1" fmla="*/ 0 h 126"/>
                        <a:gd name="T2" fmla="*/ 135 w 135"/>
                        <a:gd name="T3" fmla="*/ 126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35" h="126">
                          <a:moveTo>
                            <a:pt x="0" y="0"/>
                          </a:moveTo>
                          <a:lnTo>
                            <a:pt x="135" y="126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rgbClr val="FF3300"/>
                      </a:solidFill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25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456" y="2459"/>
                      <a:ext cx="1637" cy="1043"/>
                    </a:xfrm>
                    <a:custGeom>
                      <a:avLst/>
                      <a:gdLst>
                        <a:gd name="T0" fmla="*/ 0 w 1637"/>
                        <a:gd name="T1" fmla="*/ 0 h 1043"/>
                        <a:gd name="T2" fmla="*/ 1637 w 1637"/>
                        <a:gd name="T3" fmla="*/ 1043 h 10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637" h="1043">
                          <a:moveTo>
                            <a:pt x="0" y="0"/>
                          </a:moveTo>
                          <a:lnTo>
                            <a:pt x="1637" y="104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925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023" y="2450"/>
                    <a:ext cx="1488" cy="775"/>
                    <a:chOff x="4023" y="2450"/>
                    <a:chExt cx="1488" cy="775"/>
                  </a:xfrm>
                </p:grpSpPr>
                <p:sp>
                  <p:nvSpPr>
                    <p:cNvPr id="19253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023" y="2450"/>
                      <a:ext cx="1399" cy="704"/>
                    </a:xfrm>
                    <a:custGeom>
                      <a:avLst/>
                      <a:gdLst>
                        <a:gd name="T0" fmla="*/ 0 w 1399"/>
                        <a:gd name="T1" fmla="*/ 0 h 704"/>
                        <a:gd name="T2" fmla="*/ 1399 w 1399"/>
                        <a:gd name="T3" fmla="*/ 704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399" h="704">
                          <a:moveTo>
                            <a:pt x="0" y="0"/>
                          </a:moveTo>
                          <a:lnTo>
                            <a:pt x="1399" y="704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2532" name="Freeform 20"/>
                    <p:cNvSpPr>
                      <a:spLocks/>
                    </p:cNvSpPr>
                    <p:nvPr/>
                  </p:nvSpPr>
                  <p:spPr bwMode="auto">
                    <a:xfrm rot="-969261">
                      <a:off x="5376" y="3099"/>
                      <a:ext cx="135" cy="126"/>
                    </a:xfrm>
                    <a:custGeom>
                      <a:avLst/>
                      <a:gdLst>
                        <a:gd name="T0" fmla="*/ 0 w 135"/>
                        <a:gd name="T1" fmla="*/ 0 h 126"/>
                        <a:gd name="T2" fmla="*/ 135 w 135"/>
                        <a:gd name="T3" fmla="*/ 126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35" h="126">
                          <a:moveTo>
                            <a:pt x="0" y="0"/>
                          </a:moveTo>
                          <a:lnTo>
                            <a:pt x="135" y="126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rgbClr val="FF3300"/>
                      </a:solidFill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92533" name="Freeform 21"/>
                  <p:cNvSpPr>
                    <a:spLocks/>
                  </p:cNvSpPr>
                  <p:nvPr/>
                </p:nvSpPr>
                <p:spPr bwMode="auto">
                  <a:xfrm>
                    <a:off x="999" y="876"/>
                    <a:ext cx="3012" cy="1583"/>
                  </a:xfrm>
                  <a:custGeom>
                    <a:avLst/>
                    <a:gdLst>
                      <a:gd name="T0" fmla="*/ 0 w 3012"/>
                      <a:gd name="T1" fmla="*/ 0 h 1583"/>
                      <a:gd name="T2" fmla="*/ 3012 w 3012"/>
                      <a:gd name="T3" fmla="*/ 1583 h 1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012" h="1583">
                        <a:moveTo>
                          <a:pt x="0" y="0"/>
                        </a:moveTo>
                        <a:lnTo>
                          <a:pt x="3012" y="1583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FF33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9253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15" y="1848"/>
                    <a:ext cx="5088" cy="1752"/>
                    <a:chOff x="336" y="1848"/>
                    <a:chExt cx="5088" cy="1752"/>
                  </a:xfrm>
                </p:grpSpPr>
                <p:sp>
                  <p:nvSpPr>
                    <p:cNvPr id="19253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2277"/>
                      <a:ext cx="336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4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</a:t>
                      </a:r>
                      <a:endParaRPr lang="nl-NL" altLang="nl-NL" sz="4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9253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2832"/>
                      <a:ext cx="508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9253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70" y="2016"/>
                      <a:ext cx="1530" cy="1584"/>
                      <a:chOff x="2118" y="2016"/>
                      <a:chExt cx="1530" cy="1584"/>
                    </a:xfrm>
                  </p:grpSpPr>
                  <p:sp>
                    <p:nvSpPr>
                      <p:cNvPr id="192538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2016"/>
                        <a:ext cx="0" cy="158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253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8" y="2784"/>
                        <a:ext cx="0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254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8" y="2784"/>
                        <a:ext cx="0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92541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5" y="1848"/>
                      <a:ext cx="126" cy="117"/>
                      <a:chOff x="2832" y="708"/>
                      <a:chExt cx="126" cy="117"/>
                    </a:xfrm>
                  </p:grpSpPr>
                  <p:sp>
                    <p:nvSpPr>
                      <p:cNvPr id="19254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2" y="768"/>
                        <a:ext cx="126" cy="1"/>
                      </a:xfrm>
                      <a:custGeom>
                        <a:avLst/>
                        <a:gdLst>
                          <a:gd name="T0" fmla="*/ 0 w 126"/>
                          <a:gd name="T1" fmla="*/ 0 h 1"/>
                          <a:gd name="T2" fmla="*/ 126 w 126"/>
                          <a:gd name="T3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26" h="1">
                            <a:moveTo>
                              <a:pt x="0" y="0"/>
                            </a:moveTo>
                            <a:lnTo>
                              <a:pt x="126" y="0"/>
                            </a:lnTo>
                          </a:path>
                        </a:pathLst>
                      </a:custGeom>
                      <a:noFill/>
                      <a:ln w="28575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2543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8" y="708"/>
                        <a:ext cx="1" cy="117"/>
                      </a:xfrm>
                      <a:custGeom>
                        <a:avLst/>
                        <a:gdLst>
                          <a:gd name="T0" fmla="*/ 0 w 1"/>
                          <a:gd name="T1" fmla="*/ 0 h 117"/>
                          <a:gd name="T2" fmla="*/ 0 w 1"/>
                          <a:gd name="T3" fmla="*/ 117 h 1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" h="117">
                            <a:moveTo>
                              <a:pt x="0" y="0"/>
                            </a:moveTo>
                            <a:lnTo>
                              <a:pt x="0" y="117"/>
                            </a:lnTo>
                          </a:path>
                        </a:pathLst>
                      </a:custGeom>
                      <a:noFill/>
                      <a:ln w="28575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9254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2" y="2277"/>
                      <a:ext cx="336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4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</a:t>
                      </a:r>
                      <a:endParaRPr lang="nl-NL" altLang="nl-NL" sz="4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92545" name="Freeform 33"/>
                  <p:cNvSpPr>
                    <a:spLocks/>
                  </p:cNvSpPr>
                  <p:nvPr/>
                </p:nvSpPr>
                <p:spPr bwMode="auto">
                  <a:xfrm>
                    <a:off x="1008" y="3504"/>
                    <a:ext cx="2985" cy="11"/>
                  </a:xfrm>
                  <a:custGeom>
                    <a:avLst/>
                    <a:gdLst>
                      <a:gd name="T0" fmla="*/ 2985 w 2985"/>
                      <a:gd name="T1" fmla="*/ 0 h 11"/>
                      <a:gd name="T2" fmla="*/ 0 w 2985"/>
                      <a:gd name="T3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985" h="11">
                        <a:moveTo>
                          <a:pt x="2985" y="0"/>
                        </a:moveTo>
                        <a:lnTo>
                          <a:pt x="0" y="1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54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3348"/>
                    <a:ext cx="33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48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b</a:t>
                    </a:r>
                    <a:endParaRPr lang="nl-NL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9254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570" y="3384"/>
                    <a:ext cx="33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48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v</a:t>
                    </a:r>
                    <a:endParaRPr lang="nl-NL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92548" name="Freeform 36"/>
                  <p:cNvSpPr>
                    <a:spLocks/>
                  </p:cNvSpPr>
                  <p:nvPr/>
                </p:nvSpPr>
                <p:spPr bwMode="auto">
                  <a:xfrm>
                    <a:off x="1012" y="905"/>
                    <a:ext cx="2423" cy="1543"/>
                  </a:xfrm>
                  <a:custGeom>
                    <a:avLst/>
                    <a:gdLst>
                      <a:gd name="T0" fmla="*/ 2423 w 2423"/>
                      <a:gd name="T1" fmla="*/ 1543 h 1543"/>
                      <a:gd name="T2" fmla="*/ 0 w 2423"/>
                      <a:gd name="T3" fmla="*/ 0 h 15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23" h="1543">
                        <a:moveTo>
                          <a:pt x="2423" y="154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FF33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549" name="Freeform 37"/>
                  <p:cNvSpPr>
                    <a:spLocks/>
                  </p:cNvSpPr>
                  <p:nvPr/>
                </p:nvSpPr>
                <p:spPr bwMode="auto">
                  <a:xfrm>
                    <a:off x="3261" y="3021"/>
                    <a:ext cx="730" cy="3"/>
                  </a:xfrm>
                  <a:custGeom>
                    <a:avLst/>
                    <a:gdLst>
                      <a:gd name="T0" fmla="*/ 730 w 730"/>
                      <a:gd name="T1" fmla="*/ 3 h 3"/>
                      <a:gd name="T2" fmla="*/ 0 w 730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30" h="3">
                        <a:moveTo>
                          <a:pt x="730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550" name="Freeform 38"/>
                  <p:cNvSpPr>
                    <a:spLocks/>
                  </p:cNvSpPr>
                  <p:nvPr/>
                </p:nvSpPr>
                <p:spPr bwMode="auto">
                  <a:xfrm>
                    <a:off x="4083" y="3027"/>
                    <a:ext cx="725" cy="1"/>
                  </a:xfrm>
                  <a:custGeom>
                    <a:avLst/>
                    <a:gdLst>
                      <a:gd name="T0" fmla="*/ 725 w 725"/>
                      <a:gd name="T1" fmla="*/ 0 h 1"/>
                      <a:gd name="T2" fmla="*/ 0 w 725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25" h="1">
                        <a:moveTo>
                          <a:pt x="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551" name="Freeform 39"/>
                  <p:cNvSpPr>
                    <a:spLocks/>
                  </p:cNvSpPr>
                  <p:nvPr/>
                </p:nvSpPr>
                <p:spPr bwMode="auto">
                  <a:xfrm>
                    <a:off x="3465" y="3600"/>
                    <a:ext cx="558" cy="1"/>
                  </a:xfrm>
                  <a:custGeom>
                    <a:avLst/>
                    <a:gdLst>
                      <a:gd name="T0" fmla="*/ 558 w 558"/>
                      <a:gd name="T1" fmla="*/ 0 h 1"/>
                      <a:gd name="T2" fmla="*/ 0 w 55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58" h="1">
                        <a:moveTo>
                          <a:pt x="55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92552" name="Freeform 40"/>
          <p:cNvSpPr>
            <a:spLocks/>
          </p:cNvSpPr>
          <p:nvPr/>
        </p:nvSpPr>
        <p:spPr bwMode="auto">
          <a:xfrm>
            <a:off x="5500688" y="3200400"/>
            <a:ext cx="862012" cy="719138"/>
          </a:xfrm>
          <a:custGeom>
            <a:avLst/>
            <a:gdLst>
              <a:gd name="T0" fmla="*/ 0 w 543"/>
              <a:gd name="T1" fmla="*/ 453 h 453"/>
              <a:gd name="T2" fmla="*/ 543 w 543"/>
              <a:gd name="T3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3" h="453">
                <a:moveTo>
                  <a:pt x="0" y="453"/>
                </a:moveTo>
                <a:lnTo>
                  <a:pt x="543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3" name="Freeform 41"/>
          <p:cNvSpPr>
            <a:spLocks/>
          </p:cNvSpPr>
          <p:nvPr/>
        </p:nvSpPr>
        <p:spPr bwMode="auto">
          <a:xfrm>
            <a:off x="6372225" y="3190875"/>
            <a:ext cx="2771775" cy="981075"/>
          </a:xfrm>
          <a:custGeom>
            <a:avLst/>
            <a:gdLst>
              <a:gd name="T0" fmla="*/ 0 w 1746"/>
              <a:gd name="T1" fmla="*/ 0 h 618"/>
              <a:gd name="T2" fmla="*/ 1746 w 1746"/>
              <a:gd name="T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6" h="618">
                <a:moveTo>
                  <a:pt x="0" y="0"/>
                </a:moveTo>
                <a:lnTo>
                  <a:pt x="1746" y="61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4" name="Freeform 42"/>
          <p:cNvSpPr>
            <a:spLocks/>
          </p:cNvSpPr>
          <p:nvPr/>
        </p:nvSpPr>
        <p:spPr bwMode="auto">
          <a:xfrm>
            <a:off x="1603375" y="1423988"/>
            <a:ext cx="4797425" cy="1776412"/>
          </a:xfrm>
          <a:custGeom>
            <a:avLst/>
            <a:gdLst>
              <a:gd name="T0" fmla="*/ 0 w 3022"/>
              <a:gd name="T1" fmla="*/ 0 h 1119"/>
              <a:gd name="T2" fmla="*/ 0 w 3022"/>
              <a:gd name="T3" fmla="*/ 12 h 1119"/>
              <a:gd name="T4" fmla="*/ 3022 w 3022"/>
              <a:gd name="T5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22" h="1119">
                <a:moveTo>
                  <a:pt x="0" y="0"/>
                </a:moveTo>
                <a:lnTo>
                  <a:pt x="0" y="12"/>
                </a:lnTo>
                <a:lnTo>
                  <a:pt x="3022" y="1119"/>
                </a:ln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5" name="Freeform 43"/>
          <p:cNvSpPr>
            <a:spLocks/>
          </p:cNvSpPr>
          <p:nvPr/>
        </p:nvSpPr>
        <p:spPr bwMode="auto">
          <a:xfrm>
            <a:off x="6362700" y="5724525"/>
            <a:ext cx="1257300" cy="1096963"/>
          </a:xfrm>
          <a:custGeom>
            <a:avLst/>
            <a:gdLst>
              <a:gd name="T0" fmla="*/ 0 w 792"/>
              <a:gd name="T1" fmla="*/ 0 h 691"/>
              <a:gd name="T2" fmla="*/ 792 w 792"/>
              <a:gd name="T3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2" h="691">
                <a:moveTo>
                  <a:pt x="0" y="0"/>
                </a:moveTo>
                <a:lnTo>
                  <a:pt x="792" y="691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6" name="Freeform 44"/>
          <p:cNvSpPr>
            <a:spLocks/>
          </p:cNvSpPr>
          <p:nvPr/>
        </p:nvSpPr>
        <p:spPr bwMode="auto">
          <a:xfrm>
            <a:off x="5476875" y="3924300"/>
            <a:ext cx="895350" cy="1800225"/>
          </a:xfrm>
          <a:custGeom>
            <a:avLst/>
            <a:gdLst>
              <a:gd name="T0" fmla="*/ 0 w 564"/>
              <a:gd name="T1" fmla="*/ 0 h 1134"/>
              <a:gd name="T2" fmla="*/ 564 w 564"/>
              <a:gd name="T3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4" h="1134">
                <a:moveTo>
                  <a:pt x="0" y="0"/>
                </a:moveTo>
                <a:lnTo>
                  <a:pt x="564" y="1134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7" name="Freeform 45"/>
          <p:cNvSpPr>
            <a:spLocks/>
          </p:cNvSpPr>
          <p:nvPr/>
        </p:nvSpPr>
        <p:spPr bwMode="auto">
          <a:xfrm>
            <a:off x="5486400" y="3562350"/>
            <a:ext cx="876300" cy="361950"/>
          </a:xfrm>
          <a:custGeom>
            <a:avLst/>
            <a:gdLst>
              <a:gd name="T0" fmla="*/ 0 w 552"/>
              <a:gd name="T1" fmla="*/ 228 h 228"/>
              <a:gd name="T2" fmla="*/ 552 w 552"/>
              <a:gd name="T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" h="228">
                <a:moveTo>
                  <a:pt x="0" y="228"/>
                </a:moveTo>
                <a:lnTo>
                  <a:pt x="55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8" name="Freeform 46"/>
          <p:cNvSpPr>
            <a:spLocks/>
          </p:cNvSpPr>
          <p:nvPr/>
        </p:nvSpPr>
        <p:spPr bwMode="auto">
          <a:xfrm>
            <a:off x="1609725" y="1433513"/>
            <a:ext cx="4791075" cy="2147887"/>
          </a:xfrm>
          <a:custGeom>
            <a:avLst/>
            <a:gdLst>
              <a:gd name="T0" fmla="*/ 0 w 3018"/>
              <a:gd name="T1" fmla="*/ 0 h 1353"/>
              <a:gd name="T2" fmla="*/ 3018 w 3018"/>
              <a:gd name="T3" fmla="*/ 1353 h 13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8" h="1353">
                <a:moveTo>
                  <a:pt x="0" y="0"/>
                </a:moveTo>
                <a:lnTo>
                  <a:pt x="3018" y="1353"/>
                </a:ln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92559" name="Group 47"/>
          <p:cNvGrpSpPr>
            <a:grpSpLocks/>
          </p:cNvGrpSpPr>
          <p:nvPr/>
        </p:nvGrpSpPr>
        <p:grpSpPr bwMode="auto">
          <a:xfrm>
            <a:off x="6372225" y="3570288"/>
            <a:ext cx="2543175" cy="1154112"/>
            <a:chOff x="4014" y="2249"/>
            <a:chExt cx="1602" cy="727"/>
          </a:xfrm>
        </p:grpSpPr>
        <p:sp>
          <p:nvSpPr>
            <p:cNvPr id="192560" name="Freeform 48"/>
            <p:cNvSpPr>
              <a:spLocks/>
            </p:cNvSpPr>
            <p:nvPr/>
          </p:nvSpPr>
          <p:spPr bwMode="auto">
            <a:xfrm>
              <a:off x="4014" y="2249"/>
              <a:ext cx="1602" cy="727"/>
            </a:xfrm>
            <a:custGeom>
              <a:avLst/>
              <a:gdLst>
                <a:gd name="T0" fmla="*/ 0 w 1602"/>
                <a:gd name="T1" fmla="*/ 0 h 727"/>
                <a:gd name="T2" fmla="*/ 1602 w 1602"/>
                <a:gd name="T3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02" h="727">
                  <a:moveTo>
                    <a:pt x="0" y="0"/>
                  </a:moveTo>
                  <a:lnTo>
                    <a:pt x="1602" y="727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92561" name="Freeform 49"/>
            <p:cNvSpPr>
              <a:spLocks/>
            </p:cNvSpPr>
            <p:nvPr/>
          </p:nvSpPr>
          <p:spPr bwMode="auto">
            <a:xfrm>
              <a:off x="5418" y="2892"/>
              <a:ext cx="120" cy="48"/>
            </a:xfrm>
            <a:custGeom>
              <a:avLst/>
              <a:gdLst>
                <a:gd name="T0" fmla="*/ 0 w 120"/>
                <a:gd name="T1" fmla="*/ 0 h 48"/>
                <a:gd name="T2" fmla="*/ 120 w 120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48">
                  <a:moveTo>
                    <a:pt x="0" y="0"/>
                  </a:moveTo>
                  <a:lnTo>
                    <a:pt x="120" y="48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92562" name="AutoShape 50"/>
          <p:cNvSpPr>
            <a:spLocks noChangeArrowheads="1"/>
          </p:cNvSpPr>
          <p:nvPr/>
        </p:nvSpPr>
        <p:spPr bwMode="auto">
          <a:xfrm>
            <a:off x="6732588" y="620713"/>
            <a:ext cx="2411412" cy="2520950"/>
          </a:xfrm>
          <a:prstGeom prst="wedgeRoundRectCallout">
            <a:avLst>
              <a:gd name="adj1" fmla="val -261519"/>
              <a:gd name="adj2" fmla="val -2109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Het beeld is het (virtuele) snijpunt van de gebroken stralen!</a:t>
            </a:r>
          </a:p>
        </p:txBody>
      </p:sp>
      <p:sp>
        <p:nvSpPr>
          <p:cNvPr id="192563" name="AutoShape 51"/>
          <p:cNvSpPr>
            <a:spLocks noChangeArrowheads="1"/>
          </p:cNvSpPr>
          <p:nvPr/>
        </p:nvSpPr>
        <p:spPr bwMode="auto">
          <a:xfrm>
            <a:off x="3708400" y="5788025"/>
            <a:ext cx="2411413" cy="981075"/>
          </a:xfrm>
          <a:prstGeom prst="wedgeRoundRectCallout">
            <a:avLst>
              <a:gd name="adj1" fmla="val 39532"/>
              <a:gd name="adj2" fmla="val -25437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Hoe gaat deze straal verder?</a:t>
            </a:r>
          </a:p>
        </p:txBody>
      </p:sp>
      <p:sp>
        <p:nvSpPr>
          <p:cNvPr id="192564" name="AutoShape 52"/>
          <p:cNvSpPr>
            <a:spLocks noChangeArrowheads="1"/>
          </p:cNvSpPr>
          <p:nvPr/>
        </p:nvSpPr>
        <p:spPr bwMode="auto">
          <a:xfrm>
            <a:off x="6516688" y="981075"/>
            <a:ext cx="2411412" cy="1773238"/>
          </a:xfrm>
          <a:prstGeom prst="wedgeRoundRectCallout">
            <a:avLst>
              <a:gd name="adj1" fmla="val 44866"/>
              <a:gd name="adj2" fmla="val 23254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 deze stralen lijken te komen uit het beeld . . .</a:t>
            </a:r>
          </a:p>
        </p:txBody>
      </p:sp>
      <p:sp>
        <p:nvSpPr>
          <p:cNvPr id="192565" name="AutoShape 53"/>
          <p:cNvSpPr>
            <a:spLocks noChangeArrowheads="1"/>
          </p:cNvSpPr>
          <p:nvPr/>
        </p:nvSpPr>
        <p:spPr bwMode="auto">
          <a:xfrm>
            <a:off x="6443663" y="620713"/>
            <a:ext cx="2447925" cy="2232025"/>
          </a:xfrm>
          <a:prstGeom prst="wedgeRoundRectCallout">
            <a:avLst>
              <a:gd name="adj1" fmla="val -76394"/>
              <a:gd name="adj2" fmla="val 6635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Gebroken straal gaat verder alsof deze uit het beeld komt!</a:t>
            </a:r>
          </a:p>
        </p:txBody>
      </p:sp>
      <p:sp>
        <p:nvSpPr>
          <p:cNvPr id="192566" name="Rectangle 54"/>
          <p:cNvSpPr>
            <a:spLocks noChangeArrowheads="1"/>
          </p:cNvSpPr>
          <p:nvPr/>
        </p:nvSpPr>
        <p:spPr bwMode="auto">
          <a:xfrm>
            <a:off x="0" y="6324600"/>
            <a:ext cx="2555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Toepassing: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67" name="Rectangle 55"/>
          <p:cNvSpPr>
            <a:spLocks noChangeArrowheads="1"/>
          </p:cNvSpPr>
          <p:nvPr/>
        </p:nvSpPr>
        <p:spPr bwMode="auto">
          <a:xfrm>
            <a:off x="2376488" y="6338888"/>
            <a:ext cx="370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Vergrootglas (loep)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575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2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75"/>
                                        <p:tgtEl>
                                          <p:spTgt spid="19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75"/>
                                        <p:tgtEl>
                                          <p:spTgt spid="19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15" grpId="0" animBg="1"/>
      <p:bldP spid="192516" grpId="0" autoUpdateAnimBg="0"/>
      <p:bldP spid="192517" grpId="0" animBg="1"/>
      <p:bldP spid="192552" grpId="0" animBg="1"/>
      <p:bldP spid="192553" grpId="0" animBg="1"/>
      <p:bldP spid="192554" grpId="0" animBg="1"/>
      <p:bldP spid="192555" grpId="0" animBg="1"/>
      <p:bldP spid="192556" grpId="0" animBg="1"/>
      <p:bldP spid="192557" grpId="0" animBg="1"/>
      <p:bldP spid="192558" grpId="0" animBg="1"/>
      <p:bldP spid="192562" grpId="0" animBg="1"/>
      <p:bldP spid="192563" grpId="0" animBg="1"/>
      <p:bldP spid="192564" grpId="0" animBg="1"/>
      <p:bldP spid="192565" grpId="0" animBg="1"/>
      <p:bldP spid="192566" grpId="0" autoUpdateAnimBg="0"/>
      <p:bldP spid="1925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9538"/>
            <a:ext cx="9144000" cy="798512"/>
          </a:xfrm>
        </p:spPr>
        <p:txBody>
          <a:bodyPr/>
          <a:lstStyle/>
          <a:p>
            <a:pPr algn="l"/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Lenzenformule (Basis-BINAS):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68313" y="620713"/>
          <a:ext cx="34798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ergelijking" r:id="rId3" imgW="558720" imgH="355320" progId="Equation.3">
                  <p:embed/>
                </p:oleObj>
              </mc:Choice>
              <mc:Fallback>
                <p:oleObj name="Vergelijking" r:id="rId3" imgW="558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3479800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256540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voorwerpafstand in m (cm)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14166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= beeldafstand in m (cm)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76078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= brandpuntafstand in m (cm)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179388" y="5133975"/>
          <a:ext cx="160178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Vergelijking" r:id="rId5" imgW="393480" imgH="406080" progId="Equation.3">
                  <p:embed/>
                </p:oleObj>
              </mc:Choice>
              <mc:Fallback>
                <p:oleObj name="Vergelijking" r:id="rId5" imgW="393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133975"/>
                        <a:ext cx="160178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908175" y="5734050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in m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4581525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Lenssterkte S in dioptrie (Basis-BINAS)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5" name="AutoShape 23"/>
          <p:cNvSpPr>
            <a:spLocks noChangeArrowheads="1"/>
          </p:cNvSpPr>
          <p:nvPr/>
        </p:nvSpPr>
        <p:spPr bwMode="auto">
          <a:xfrm>
            <a:off x="3563938" y="5229225"/>
            <a:ext cx="5257800" cy="1439863"/>
          </a:xfrm>
          <a:prstGeom prst="wedgeRoundRectCallout">
            <a:avLst>
              <a:gd name="adj1" fmla="val -56792"/>
              <a:gd name="adj2" fmla="val 876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Een bril met f = 50 cm heeft een lenssterkte S = 1/0,50 = 2,0 dioptrie</a:t>
            </a:r>
          </a:p>
        </p:txBody>
      </p:sp>
    </p:spTree>
    <p:extLst>
      <p:ext uri="{BB962C8B-B14F-4D97-AF65-F5344CB8AC3E}">
        <p14:creationId xmlns:p14="http://schemas.microsoft.com/office/powerpoint/2010/main" val="823514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25" grpId="0" autoUpdateAnimBg="0"/>
      <p:bldP spid="38926" grpId="0" autoUpdateAnimBg="0"/>
      <p:bldP spid="38927" grpId="0" autoUpdateAnimBg="0"/>
      <p:bldP spid="38933" grpId="0" autoUpdateAnimBg="0"/>
      <p:bldP spid="38934" grpId="0" autoUpdateAnimBg="0"/>
      <p:bldP spid="389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Vergroting: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0" y="3284538"/>
            <a:ext cx="914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Vergroting (Basis-BINAS):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6241" name="Group 49"/>
          <p:cNvGrpSpPr>
            <a:grpSpLocks/>
          </p:cNvGrpSpPr>
          <p:nvPr/>
        </p:nvGrpSpPr>
        <p:grpSpPr bwMode="auto">
          <a:xfrm>
            <a:off x="179388" y="930275"/>
            <a:ext cx="8569325" cy="1292225"/>
            <a:chOff x="113" y="482"/>
            <a:chExt cx="5398" cy="814"/>
          </a:xfrm>
        </p:grpSpPr>
        <p:grpSp>
          <p:nvGrpSpPr>
            <p:cNvPr id="136237" name="Group 45"/>
            <p:cNvGrpSpPr>
              <a:grpSpLocks/>
            </p:cNvGrpSpPr>
            <p:nvPr/>
          </p:nvGrpSpPr>
          <p:grpSpPr bwMode="auto">
            <a:xfrm>
              <a:off x="113" y="482"/>
              <a:ext cx="3992" cy="780"/>
              <a:chOff x="113" y="482"/>
              <a:chExt cx="3992" cy="780"/>
            </a:xfrm>
          </p:grpSpPr>
          <p:sp>
            <p:nvSpPr>
              <p:cNvPr id="136207" name="Rectangle 15"/>
              <p:cNvSpPr>
                <a:spLocks noChangeArrowheads="1"/>
              </p:cNvSpPr>
              <p:nvPr/>
            </p:nvSpPr>
            <p:spPr bwMode="auto">
              <a:xfrm>
                <a:off x="113" y="654"/>
                <a:ext cx="1542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Vergroting =</a:t>
                </a:r>
                <a:r>
                  <a:rPr lang="en-US" altLang="nl-NL" sz="32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endParaRPr lang="nl-NL" altLang="nl-NL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36232" name="Group 40"/>
              <p:cNvGrpSpPr>
                <a:grpSpLocks/>
              </p:cNvGrpSpPr>
              <p:nvPr/>
            </p:nvGrpSpPr>
            <p:grpSpPr bwMode="auto">
              <a:xfrm>
                <a:off x="1679" y="482"/>
                <a:ext cx="2426" cy="780"/>
                <a:chOff x="2631" y="482"/>
                <a:chExt cx="2426" cy="780"/>
              </a:xfrm>
            </p:grpSpPr>
            <p:sp>
              <p:nvSpPr>
                <p:cNvPr id="136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631" y="482"/>
                  <a:ext cx="2426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hoogte van het beeld</a:t>
                  </a:r>
                  <a:endParaRPr lang="nl-NL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36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784" y="808"/>
                  <a:ext cx="1973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hoogte voorwerp</a:t>
                  </a:r>
                  <a:endParaRPr lang="nl-NL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36210" name="Line 18"/>
                <p:cNvSpPr>
                  <a:spLocks noChangeShapeType="1"/>
                </p:cNvSpPr>
                <p:nvPr/>
              </p:nvSpPr>
              <p:spPr bwMode="auto">
                <a:xfrm>
                  <a:off x="2658" y="899"/>
                  <a:ext cx="2313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6240" name="Group 48"/>
            <p:cNvGrpSpPr>
              <a:grpSpLocks/>
            </p:cNvGrpSpPr>
            <p:nvPr/>
          </p:nvGrpSpPr>
          <p:grpSpPr bwMode="auto">
            <a:xfrm>
              <a:off x="4198" y="487"/>
              <a:ext cx="1313" cy="809"/>
              <a:chOff x="2477" y="1344"/>
              <a:chExt cx="1313" cy="809"/>
            </a:xfrm>
          </p:grpSpPr>
          <p:sp>
            <p:nvSpPr>
              <p:cNvPr id="136229" name="Rectangle 37"/>
              <p:cNvSpPr>
                <a:spLocks noChangeArrowheads="1"/>
              </p:cNvSpPr>
              <p:nvPr/>
            </p:nvSpPr>
            <p:spPr bwMode="auto">
              <a:xfrm>
                <a:off x="2477" y="1512"/>
                <a:ext cx="500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of</a:t>
                </a:r>
                <a:endParaRPr lang="nl-NL" altLang="nl-NL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aphicFrame>
            <p:nvGraphicFramePr>
              <p:cNvPr id="136231" name="Object 39"/>
              <p:cNvGraphicFramePr>
                <a:graphicFrameLocks noChangeAspect="1"/>
              </p:cNvGraphicFramePr>
              <p:nvPr/>
            </p:nvGraphicFramePr>
            <p:xfrm>
              <a:off x="2903" y="1344"/>
              <a:ext cx="887" cy="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name="Vergelijking" r:id="rId3" imgW="431640" imgH="393480" progId="Equation.3">
                      <p:embed/>
                    </p:oleObj>
                  </mc:Choice>
                  <mc:Fallback>
                    <p:oleObj name="Vergelijking" r:id="rId3" imgW="43164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" y="1344"/>
                            <a:ext cx="887" cy="80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36243" name="Group 51"/>
          <p:cNvGrpSpPr>
            <a:grpSpLocks/>
          </p:cNvGrpSpPr>
          <p:nvPr/>
        </p:nvGrpSpPr>
        <p:grpSpPr bwMode="auto">
          <a:xfrm>
            <a:off x="34925" y="4060825"/>
            <a:ext cx="8713788" cy="1296988"/>
            <a:chOff x="22" y="2614"/>
            <a:chExt cx="5489" cy="817"/>
          </a:xfrm>
        </p:grpSpPr>
        <p:grpSp>
          <p:nvGrpSpPr>
            <p:cNvPr id="136234" name="Group 42"/>
            <p:cNvGrpSpPr>
              <a:grpSpLocks/>
            </p:cNvGrpSpPr>
            <p:nvPr/>
          </p:nvGrpSpPr>
          <p:grpSpPr bwMode="auto">
            <a:xfrm>
              <a:off x="22" y="2614"/>
              <a:ext cx="4139" cy="780"/>
              <a:chOff x="22" y="2750"/>
              <a:chExt cx="4139" cy="780"/>
            </a:xfrm>
          </p:grpSpPr>
          <p:sp>
            <p:nvSpPr>
              <p:cNvPr id="136224" name="Rectangle 32"/>
              <p:cNvSpPr>
                <a:spLocks noChangeArrowheads="1"/>
              </p:cNvSpPr>
              <p:nvPr/>
            </p:nvSpPr>
            <p:spPr bwMode="auto">
              <a:xfrm>
                <a:off x="22" y="2922"/>
                <a:ext cx="154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Vergroting =</a:t>
                </a:r>
                <a:r>
                  <a:rPr lang="en-US" altLang="nl-NL" sz="32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endParaRPr lang="nl-NL" altLang="nl-NL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36233" name="Group 41"/>
              <p:cNvGrpSpPr>
                <a:grpSpLocks/>
              </p:cNvGrpSpPr>
              <p:nvPr/>
            </p:nvGrpSpPr>
            <p:grpSpPr bwMode="auto">
              <a:xfrm>
                <a:off x="1583" y="2750"/>
                <a:ext cx="2578" cy="780"/>
                <a:chOff x="710" y="2750"/>
                <a:chExt cx="2578" cy="780"/>
              </a:xfrm>
            </p:grpSpPr>
            <p:sp>
              <p:nvSpPr>
                <p:cNvPr id="136225" name="Rectangle 33"/>
                <p:cNvSpPr>
                  <a:spLocks noChangeArrowheads="1"/>
                </p:cNvSpPr>
                <p:nvPr/>
              </p:nvSpPr>
              <p:spPr bwMode="auto">
                <a:xfrm>
                  <a:off x="710" y="2750"/>
                  <a:ext cx="257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  beeldafstand</a:t>
                  </a:r>
                  <a:endParaRPr lang="nl-NL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36226" name="Rectangle 34"/>
                <p:cNvSpPr>
                  <a:spLocks noChangeArrowheads="1"/>
                </p:cNvSpPr>
                <p:nvPr/>
              </p:nvSpPr>
              <p:spPr bwMode="auto">
                <a:xfrm>
                  <a:off x="873" y="3076"/>
                  <a:ext cx="2096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voorwerpsafstand</a:t>
                  </a:r>
                  <a:endParaRPr lang="nl-NL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36227" name="Line 35"/>
                <p:cNvSpPr>
                  <a:spLocks noChangeShapeType="1"/>
                </p:cNvSpPr>
                <p:nvPr/>
              </p:nvSpPr>
              <p:spPr bwMode="auto">
                <a:xfrm>
                  <a:off x="739" y="3167"/>
                  <a:ext cx="245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6242" name="Group 50"/>
            <p:cNvGrpSpPr>
              <a:grpSpLocks/>
            </p:cNvGrpSpPr>
            <p:nvPr/>
          </p:nvGrpSpPr>
          <p:grpSpPr bwMode="auto">
            <a:xfrm>
              <a:off x="4219" y="2622"/>
              <a:ext cx="1292" cy="809"/>
              <a:chOff x="2528" y="3382"/>
              <a:chExt cx="1292" cy="809"/>
            </a:xfrm>
          </p:grpSpPr>
          <p:graphicFrame>
            <p:nvGraphicFramePr>
              <p:cNvPr id="136235" name="Object 43"/>
              <p:cNvGraphicFramePr>
                <a:graphicFrameLocks noChangeAspect="1"/>
              </p:cNvGraphicFramePr>
              <p:nvPr/>
            </p:nvGraphicFramePr>
            <p:xfrm>
              <a:off x="2985" y="3382"/>
              <a:ext cx="835" cy="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7" name="Vergelijking" r:id="rId5" imgW="406080" imgH="393480" progId="Equation.3">
                      <p:embed/>
                    </p:oleObj>
                  </mc:Choice>
                  <mc:Fallback>
                    <p:oleObj name="Vergelijking" r:id="rId5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5" y="3382"/>
                            <a:ext cx="835" cy="80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6236" name="Rectangle 44"/>
              <p:cNvSpPr>
                <a:spLocks noChangeArrowheads="1"/>
              </p:cNvSpPr>
              <p:nvPr/>
            </p:nvSpPr>
            <p:spPr bwMode="auto">
              <a:xfrm>
                <a:off x="2528" y="3545"/>
                <a:ext cx="500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of</a:t>
                </a:r>
                <a:endParaRPr lang="nl-NL" altLang="nl-NL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36244" name="AutoShape 52"/>
          <p:cNvSpPr>
            <a:spLocks noChangeArrowheads="1"/>
          </p:cNvSpPr>
          <p:nvPr/>
        </p:nvSpPr>
        <p:spPr bwMode="auto">
          <a:xfrm>
            <a:off x="395288" y="5229225"/>
            <a:ext cx="4897437" cy="1152525"/>
          </a:xfrm>
          <a:prstGeom prst="wedgeRoundRectCallout">
            <a:avLst>
              <a:gd name="adj1" fmla="val 87894"/>
              <a:gd name="adj2" fmla="val -31900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Staat niet in je Basis-BINAS dus leren!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245" name="AutoShape 53"/>
          <p:cNvSpPr>
            <a:spLocks noChangeArrowheads="1"/>
          </p:cNvSpPr>
          <p:nvPr/>
        </p:nvSpPr>
        <p:spPr bwMode="auto">
          <a:xfrm>
            <a:off x="323850" y="5445125"/>
            <a:ext cx="4897438" cy="1152525"/>
          </a:xfrm>
          <a:prstGeom prst="wedgeRoundRectCallout">
            <a:avLst>
              <a:gd name="adj1" fmla="val 91167"/>
              <a:gd name="adj2" fmla="val -8539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Staat wel in je Basis-BINAS!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66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  <p:bldP spid="136218" grpId="0" autoUpdateAnimBg="0"/>
      <p:bldP spid="136244" grpId="0" animBg="1"/>
      <p:bldP spid="1362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Voorbeeld:</a:t>
            </a:r>
            <a:r>
              <a:rPr lang="en-US" altLang="nl-NL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Een gezicht staat 100 cm voor de lens</a:t>
            </a:r>
            <a:br>
              <a:rPr lang="en-US" altLang="nl-NL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van een digitaal fototoestel.</a:t>
            </a:r>
            <a:endParaRPr lang="nl-NL" altLang="nl-NL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6096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= 1/0,39 = 2,56 cm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-12700" y="990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 brandpuntafstand is 2,5 cm.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76600"/>
            <a:ext cx="1331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Opl.: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47244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0,01 + 1/b = 0,4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549910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1/b = 0,4 – 0,01 = 0,39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4038600"/>
            <a:ext cx="5219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1/100 + 1/b = 1/2,5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1574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Waar moet de lichtchip (het scherm) staan?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21336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Geg.: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042988" y="2111375"/>
            <a:ext cx="2724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100 cm,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-36513" y="2760663"/>
            <a:ext cx="16764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Gevr.: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258888" y="2760663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417" name="AutoShape 25"/>
          <p:cNvSpPr>
            <a:spLocks noChangeArrowheads="1"/>
          </p:cNvSpPr>
          <p:nvPr/>
        </p:nvSpPr>
        <p:spPr bwMode="auto">
          <a:xfrm>
            <a:off x="5114925" y="42863"/>
            <a:ext cx="1352550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18" name="AutoShape 26"/>
          <p:cNvSpPr>
            <a:spLocks noChangeArrowheads="1"/>
          </p:cNvSpPr>
          <p:nvPr/>
        </p:nvSpPr>
        <p:spPr bwMode="auto">
          <a:xfrm>
            <a:off x="4457700" y="1073150"/>
            <a:ext cx="1254125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68263" y="1657350"/>
            <a:ext cx="1079500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3205163" y="2111375"/>
            <a:ext cx="2592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= 2,5 cm.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9422" name="Group 30"/>
          <p:cNvGrpSpPr>
            <a:grpSpLocks/>
          </p:cNvGrpSpPr>
          <p:nvPr/>
        </p:nvGrpSpPr>
        <p:grpSpPr bwMode="auto">
          <a:xfrm>
            <a:off x="3132138" y="2781300"/>
            <a:ext cx="5689600" cy="3816350"/>
            <a:chOff x="1973" y="1752"/>
            <a:chExt cx="3584" cy="2404"/>
          </a:xfrm>
        </p:grpSpPr>
        <p:sp>
          <p:nvSpPr>
            <p:cNvPr id="59412" name="AutoShape 20"/>
            <p:cNvSpPr>
              <a:spLocks noChangeArrowheads="1"/>
            </p:cNvSpPr>
            <p:nvPr/>
          </p:nvSpPr>
          <p:spPr bwMode="auto">
            <a:xfrm>
              <a:off x="3288" y="2750"/>
              <a:ext cx="2269" cy="1406"/>
            </a:xfrm>
            <a:prstGeom prst="wedgeRoundRectCallout">
              <a:avLst>
                <a:gd name="adj1" fmla="val -87111"/>
                <a:gd name="adj2" fmla="val -79870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200" b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 welke formule uit Basis-BINAS komen b, v en f voor?</a:t>
              </a:r>
            </a:p>
          </p:txBody>
        </p:sp>
        <p:pic>
          <p:nvPicPr>
            <p:cNvPr id="59421" name="Picture 29" descr="mannetj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752"/>
              <a:ext cx="480" cy="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068388" y="3276600"/>
            <a:ext cx="597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1/v + 1/b = 1/f     (Basis-BINAS)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49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75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7" grpId="0" autoUpdateAnimBg="0"/>
      <p:bldP spid="59399" grpId="0" autoUpdateAnimBg="0"/>
      <p:bldP spid="59400" grpId="0" autoUpdateAnimBg="0"/>
      <p:bldP spid="59401" grpId="0" autoUpdateAnimBg="0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utoUpdateAnimBg="0"/>
      <p:bldP spid="59407" grpId="0" autoUpdateAnimBg="0"/>
      <p:bldP spid="59408" grpId="0"/>
      <p:bldP spid="59417" grpId="0" animBg="1"/>
      <p:bldP spid="59418" grpId="0" animBg="1"/>
      <p:bldP spid="59419" grpId="0" animBg="1"/>
      <p:bldP spid="59420" grpId="0" autoUpdateAnimBg="0"/>
      <p:bldP spid="5942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l"/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Vervolg:</a:t>
            </a:r>
            <a:r>
              <a:rPr lang="en-US" altLang="nl-NL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Hoe groot is het beeld van het 30 cm hoge gezicht? (b = 2,56 cm en v = 100 cm)?</a:t>
            </a:r>
            <a:endParaRPr lang="en-US" altLang="nl-NL" sz="36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26130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b/v                         (Basis-BINAS)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5005388"/>
            <a:ext cx="22685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B/V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-50800" y="400843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vergroting is dus 0,0256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-38100" y="33369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 = b/v = 2,56/100 = 0,0256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1020763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Geg.: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1258888" y="1020763"/>
            <a:ext cx="232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30 cm,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-9525" y="1500188"/>
            <a:ext cx="2371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Gevr.: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1476375" y="1514475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altLang="nl-NL" sz="36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694488" y="3429000"/>
            <a:ext cx="2449512" cy="2087563"/>
          </a:xfrm>
          <a:prstGeom prst="wedgeRoundRectCallout">
            <a:avLst>
              <a:gd name="adj1" fmla="val -76569"/>
              <a:gd name="adj2" fmla="val 7266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Dat is de hoogte van het beeld op de chip</a:t>
            </a:r>
            <a:r>
              <a:rPr lang="nl-NL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7732713" y="28575"/>
            <a:ext cx="1331912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1835150" y="42863"/>
            <a:ext cx="4392613" cy="5064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250825" y="5830888"/>
            <a:ext cx="66976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→ B 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 0,0256 . 30 cm = 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0,77 cm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2484438" y="5022850"/>
            <a:ext cx="4319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→</a:t>
            </a:r>
            <a:r>
              <a:rPr lang="en-US" altLang="nl-NL" sz="3600">
                <a:solidFill>
                  <a:srgbClr val="000000"/>
                </a:solidFill>
              </a:rPr>
              <a:t>  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0,0256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B/30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042988" y="3284538"/>
            <a:ext cx="2592387" cy="1655762"/>
          </a:xfrm>
          <a:prstGeom prst="wedgeRoundRectCallout">
            <a:avLst>
              <a:gd name="adj1" fmla="val 195681"/>
              <a:gd name="adj2" fmla="val 9525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Welke van beide formules kun je gebruiken?</a:t>
            </a: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539750" y="4797425"/>
            <a:ext cx="3960813" cy="576263"/>
          </a:xfrm>
          <a:prstGeom prst="wedgeRoundRectCallout">
            <a:avLst>
              <a:gd name="adj1" fmla="val 128074"/>
              <a:gd name="adj2" fmla="val -5964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Uit je Basis-BINAS</a:t>
            </a:r>
          </a:p>
        </p:txBody>
      </p:sp>
      <p:grpSp>
        <p:nvGrpSpPr>
          <p:cNvPr id="60451" name="Group 35"/>
          <p:cNvGrpSpPr>
            <a:grpSpLocks/>
          </p:cNvGrpSpPr>
          <p:nvPr/>
        </p:nvGrpSpPr>
        <p:grpSpPr bwMode="auto">
          <a:xfrm>
            <a:off x="7631113" y="4168775"/>
            <a:ext cx="1295400" cy="2570163"/>
            <a:chOff x="4807" y="2626"/>
            <a:chExt cx="816" cy="1619"/>
          </a:xfrm>
        </p:grpSpPr>
        <p:graphicFrame>
          <p:nvGraphicFramePr>
            <p:cNvPr id="60448" name="Object 32"/>
            <p:cNvGraphicFramePr>
              <a:graphicFrameLocks noChangeAspect="1"/>
            </p:cNvGraphicFramePr>
            <p:nvPr/>
          </p:nvGraphicFramePr>
          <p:xfrm>
            <a:off x="4829" y="2626"/>
            <a:ext cx="768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Vergelijking" r:id="rId3" imgW="406080" imgH="393480" progId="Equation.3">
                    <p:embed/>
                  </p:oleObj>
                </mc:Choice>
                <mc:Fallback>
                  <p:oleObj name="Vergelijking" r:id="rId3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" y="2626"/>
                          <a:ext cx="768" cy="74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49" name="Object 33"/>
            <p:cNvGraphicFramePr>
              <a:graphicFrameLocks noChangeAspect="1"/>
            </p:cNvGraphicFramePr>
            <p:nvPr/>
          </p:nvGraphicFramePr>
          <p:xfrm>
            <a:off x="4807" y="3501"/>
            <a:ext cx="816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Vergelijking" r:id="rId5" imgW="431640" imgH="393480" progId="Equation.3">
                    <p:embed/>
                  </p:oleObj>
                </mc:Choice>
                <mc:Fallback>
                  <p:oleObj name="Vergelijking" r:id="rId5" imgW="431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7" y="3501"/>
                          <a:ext cx="816" cy="74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-11113" y="2032000"/>
            <a:ext cx="177482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Opl.: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3455988" y="1017588"/>
            <a:ext cx="480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= 2,56 cm, v = 100 cm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468313" y="5589588"/>
            <a:ext cx="2592387" cy="1035050"/>
          </a:xfrm>
          <a:prstGeom prst="wedgeRoundRectCallout">
            <a:avLst>
              <a:gd name="adj1" fmla="val 223667"/>
              <a:gd name="adj2" fmla="val -35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Uit je hoofd leren!</a:t>
            </a: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6227763" y="1916113"/>
            <a:ext cx="2376487" cy="1368425"/>
          </a:xfrm>
          <a:prstGeom prst="wedgeRoundRectCallout">
            <a:avLst>
              <a:gd name="adj1" fmla="val -264694"/>
              <a:gd name="adj2" fmla="val -1090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Welke formules kun je gebruiken?</a:t>
            </a:r>
          </a:p>
        </p:txBody>
      </p:sp>
    </p:spTree>
    <p:extLst>
      <p:ext uri="{BB962C8B-B14F-4D97-AF65-F5344CB8AC3E}">
        <p14:creationId xmlns:p14="http://schemas.microsoft.com/office/powerpoint/2010/main" val="9680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5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75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22" grpId="0" autoUpdateAnimBg="0"/>
      <p:bldP spid="60432" grpId="0" autoUpdateAnimBg="0"/>
      <p:bldP spid="60433" grpId="0"/>
      <p:bldP spid="60434" grpId="0" autoUpdateAnimBg="0"/>
      <p:bldP spid="60435" grpId="0"/>
      <p:bldP spid="60440" grpId="0" animBg="1"/>
      <p:bldP spid="60442" grpId="0" animBg="1"/>
      <p:bldP spid="60443" grpId="0" animBg="1"/>
      <p:bldP spid="60446" grpId="0" animBg="1"/>
      <p:bldP spid="60447" grpId="0" animBg="1"/>
      <p:bldP spid="60450" grpId="0" autoUpdateAnimBg="0"/>
      <p:bldP spid="60452" grpId="0" autoUpdateAnimBg="0"/>
      <p:bldP spid="60453" grpId="0" animBg="1"/>
      <p:bldP spid="604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02" name="Line 66"/>
          <p:cNvSpPr>
            <a:spLocks noChangeShapeType="1"/>
          </p:cNvSpPr>
          <p:nvPr/>
        </p:nvSpPr>
        <p:spPr bwMode="auto">
          <a:xfrm>
            <a:off x="8197850" y="836613"/>
            <a:ext cx="0" cy="52562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54" name="Freeform 18"/>
          <p:cNvSpPr>
            <a:spLocks/>
          </p:cNvSpPr>
          <p:nvPr/>
        </p:nvSpPr>
        <p:spPr bwMode="auto">
          <a:xfrm>
            <a:off x="177800" y="1079500"/>
            <a:ext cx="8623300" cy="2854325"/>
          </a:xfrm>
          <a:custGeom>
            <a:avLst/>
            <a:gdLst>
              <a:gd name="T0" fmla="*/ 0 w 5432"/>
              <a:gd name="T1" fmla="*/ 0 h 1798"/>
              <a:gd name="T2" fmla="*/ 5432 w 5432"/>
              <a:gd name="T3" fmla="*/ 1798 h 17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32" h="1798">
                <a:moveTo>
                  <a:pt x="0" y="0"/>
                </a:moveTo>
                <a:lnTo>
                  <a:pt x="5432" y="179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80" name="Freeform 44"/>
          <p:cNvSpPr>
            <a:spLocks/>
          </p:cNvSpPr>
          <p:nvPr/>
        </p:nvSpPr>
        <p:spPr bwMode="auto">
          <a:xfrm>
            <a:off x="165100" y="3517900"/>
            <a:ext cx="8661400" cy="2908300"/>
          </a:xfrm>
          <a:custGeom>
            <a:avLst/>
            <a:gdLst>
              <a:gd name="T0" fmla="*/ 0 w 5456"/>
              <a:gd name="T1" fmla="*/ 1832 h 1832"/>
              <a:gd name="T2" fmla="*/ 5456 w 5456"/>
              <a:gd name="T3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56" h="1832">
                <a:moveTo>
                  <a:pt x="0" y="1832"/>
                </a:moveTo>
                <a:lnTo>
                  <a:pt x="545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82" name="Freeform 46"/>
          <p:cNvSpPr>
            <a:spLocks/>
          </p:cNvSpPr>
          <p:nvPr/>
        </p:nvSpPr>
        <p:spPr bwMode="auto">
          <a:xfrm>
            <a:off x="165100" y="1081088"/>
            <a:ext cx="8640763" cy="2857500"/>
          </a:xfrm>
          <a:custGeom>
            <a:avLst/>
            <a:gdLst>
              <a:gd name="T0" fmla="*/ 0 w 5443"/>
              <a:gd name="T1" fmla="*/ 7 h 1800"/>
              <a:gd name="T2" fmla="*/ 5059 w 5443"/>
              <a:gd name="T3" fmla="*/ 0 h 1800"/>
              <a:gd name="T4" fmla="*/ 5443 w 5443"/>
              <a:gd name="T5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3" h="1800">
                <a:moveTo>
                  <a:pt x="0" y="7"/>
                </a:moveTo>
                <a:lnTo>
                  <a:pt x="5059" y="0"/>
                </a:lnTo>
                <a:lnTo>
                  <a:pt x="5443" y="180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5867400" y="1484313"/>
            <a:ext cx="2520950" cy="576262"/>
          </a:xfrm>
          <a:prstGeom prst="wedgeRoundRectCallout">
            <a:avLst>
              <a:gd name="adj1" fmla="val 65995"/>
              <a:gd name="adj2" fmla="val 321074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</a:rPr>
              <a:t>B = 0,77 cm</a:t>
            </a:r>
            <a:endParaRPr lang="nl-NL" altLang="nl-NL" sz="2800" b="1">
              <a:solidFill>
                <a:srgbClr val="3333CC"/>
              </a:solidFill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6084888" y="2133600"/>
            <a:ext cx="1873250" cy="609600"/>
          </a:xfrm>
          <a:prstGeom prst="wedgeRoundRectCallout">
            <a:avLst>
              <a:gd name="adj1" fmla="val 49491"/>
              <a:gd name="adj2" fmla="val 18645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000000"/>
                </a:solidFill>
              </a:rPr>
              <a:t>f = 2,5 cm</a:t>
            </a:r>
            <a:endParaRPr lang="nl-NL" altLang="nl-NL" sz="2800" b="1">
              <a:solidFill>
                <a:srgbClr val="000000"/>
              </a:solidFill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De constructie bij deze portretfoto: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8280400" y="4111625"/>
            <a:ext cx="536575" cy="15875"/>
          </a:xfrm>
          <a:custGeom>
            <a:avLst/>
            <a:gdLst>
              <a:gd name="T0" fmla="*/ 338 w 338"/>
              <a:gd name="T1" fmla="*/ 0 h 10"/>
              <a:gd name="T2" fmla="*/ 0 w 338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8" h="10">
                <a:moveTo>
                  <a:pt x="338" y="0"/>
                </a:moveTo>
                <a:lnTo>
                  <a:pt x="0" y="10"/>
                </a:lnTo>
              </a:path>
            </a:pathLst>
          </a:custGeom>
          <a:noFill/>
          <a:ln w="38100" cmpd="sng">
            <a:solidFill>
              <a:srgbClr val="FF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77" name="AutoShape 41"/>
          <p:cNvSpPr>
            <a:spLocks noChangeArrowheads="1"/>
          </p:cNvSpPr>
          <p:nvPr/>
        </p:nvSpPr>
        <p:spPr bwMode="auto">
          <a:xfrm>
            <a:off x="827088" y="2852738"/>
            <a:ext cx="2514600" cy="555625"/>
          </a:xfrm>
          <a:prstGeom prst="wedgeRoundRectCallout">
            <a:avLst>
              <a:gd name="adj1" fmla="val -73801"/>
              <a:gd name="adj2" fmla="val 19713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</a:rPr>
              <a:t>V = 30 cm</a:t>
            </a:r>
            <a:endParaRPr lang="nl-NL" altLang="nl-NL" sz="2800" b="1">
              <a:solidFill>
                <a:srgbClr val="3333CC"/>
              </a:solidFill>
            </a:endParaRPr>
          </a:p>
        </p:txBody>
      </p:sp>
      <p:sp>
        <p:nvSpPr>
          <p:cNvPr id="91178" name="AutoShape 42"/>
          <p:cNvSpPr>
            <a:spLocks noChangeArrowheads="1"/>
          </p:cNvSpPr>
          <p:nvPr/>
        </p:nvSpPr>
        <p:spPr bwMode="auto">
          <a:xfrm>
            <a:off x="611188" y="4941888"/>
            <a:ext cx="1905000" cy="576262"/>
          </a:xfrm>
          <a:prstGeom prst="wedgeRoundRectCallout">
            <a:avLst>
              <a:gd name="adj1" fmla="val 22500"/>
              <a:gd name="adj2" fmla="val -17947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</a:rPr>
              <a:t>v=100 cm</a:t>
            </a:r>
            <a:endParaRPr lang="nl-NL" altLang="nl-NL" sz="2800" b="1">
              <a:solidFill>
                <a:srgbClr val="3333CC"/>
              </a:solidFill>
            </a:endParaRPr>
          </a:p>
        </p:txBody>
      </p:sp>
      <p:sp>
        <p:nvSpPr>
          <p:cNvPr id="91149" name="Freeform 13"/>
          <p:cNvSpPr>
            <a:spLocks/>
          </p:cNvSpPr>
          <p:nvPr/>
        </p:nvSpPr>
        <p:spPr bwMode="auto">
          <a:xfrm>
            <a:off x="179388" y="1028700"/>
            <a:ext cx="1587" cy="5399088"/>
          </a:xfrm>
          <a:custGeom>
            <a:avLst/>
            <a:gdLst>
              <a:gd name="T0" fmla="*/ 0 w 1"/>
              <a:gd name="T1" fmla="*/ 156 h 156"/>
              <a:gd name="T2" fmla="*/ 0 w 1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6">
                <a:moveTo>
                  <a:pt x="0" y="15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92" name="AutoShape 56"/>
          <p:cNvSpPr>
            <a:spLocks noChangeArrowheads="1"/>
          </p:cNvSpPr>
          <p:nvPr/>
        </p:nvSpPr>
        <p:spPr bwMode="auto">
          <a:xfrm>
            <a:off x="6227763" y="101600"/>
            <a:ext cx="1511300" cy="576263"/>
          </a:xfrm>
          <a:prstGeom prst="wedgeRoundRectCallout">
            <a:avLst>
              <a:gd name="adj1" fmla="val 114602"/>
              <a:gd name="adj2" fmla="val 11611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808080"/>
                </a:solidFill>
              </a:rPr>
              <a:t>scherm</a:t>
            </a:r>
          </a:p>
        </p:txBody>
      </p:sp>
      <p:sp>
        <p:nvSpPr>
          <p:cNvPr id="91197" name="Freeform 61"/>
          <p:cNvSpPr>
            <a:spLocks/>
          </p:cNvSpPr>
          <p:nvPr/>
        </p:nvSpPr>
        <p:spPr bwMode="auto">
          <a:xfrm>
            <a:off x="171450" y="4140200"/>
            <a:ext cx="8070850" cy="9525"/>
          </a:xfrm>
          <a:custGeom>
            <a:avLst/>
            <a:gdLst>
              <a:gd name="T0" fmla="*/ 0 w 5084"/>
              <a:gd name="T1" fmla="*/ 6 h 6"/>
              <a:gd name="T2" fmla="*/ 5084 w 5084"/>
              <a:gd name="T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84" h="6">
                <a:moveTo>
                  <a:pt x="0" y="6"/>
                </a:moveTo>
                <a:lnTo>
                  <a:pt x="5084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74" name="Freeform 38"/>
          <p:cNvSpPr>
            <a:spLocks/>
          </p:cNvSpPr>
          <p:nvPr/>
        </p:nvSpPr>
        <p:spPr bwMode="auto">
          <a:xfrm>
            <a:off x="8813800" y="825500"/>
            <a:ext cx="25400" cy="5765800"/>
          </a:xfrm>
          <a:custGeom>
            <a:avLst/>
            <a:gdLst>
              <a:gd name="T0" fmla="*/ 0 w 16"/>
              <a:gd name="T1" fmla="*/ 0 h 3632"/>
              <a:gd name="T2" fmla="*/ 16 w 16"/>
              <a:gd name="T3" fmla="*/ 3632 h 3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3632">
                <a:moveTo>
                  <a:pt x="0" y="0"/>
                </a:moveTo>
                <a:lnTo>
                  <a:pt x="16" y="3632"/>
                </a:lnTo>
              </a:path>
            </a:pathLst>
          </a:custGeom>
          <a:noFill/>
          <a:ln w="38100" cap="flat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199" name="AutoShape 63"/>
          <p:cNvSpPr>
            <a:spLocks noChangeArrowheads="1"/>
          </p:cNvSpPr>
          <p:nvPr/>
        </p:nvSpPr>
        <p:spPr bwMode="auto">
          <a:xfrm>
            <a:off x="3995738" y="5661025"/>
            <a:ext cx="2376487" cy="1006475"/>
          </a:xfrm>
          <a:prstGeom prst="wedgeRoundRectCallout">
            <a:avLst>
              <a:gd name="adj1" fmla="val -26287"/>
              <a:gd name="adj2" fmla="val -115144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</a:rPr>
              <a:t>Eén straal is genoeg!</a:t>
            </a:r>
            <a:endParaRPr lang="nl-NL" altLang="nl-NL" sz="2800" b="1">
              <a:solidFill>
                <a:srgbClr val="3333CC"/>
              </a:solidFill>
            </a:endParaRPr>
          </a:p>
        </p:txBody>
      </p:sp>
      <p:sp>
        <p:nvSpPr>
          <p:cNvPr id="91200" name="Freeform 64"/>
          <p:cNvSpPr>
            <a:spLocks/>
          </p:cNvSpPr>
          <p:nvPr/>
        </p:nvSpPr>
        <p:spPr bwMode="auto">
          <a:xfrm flipV="1">
            <a:off x="8820150" y="3500438"/>
            <a:ext cx="1588" cy="468312"/>
          </a:xfrm>
          <a:custGeom>
            <a:avLst/>
            <a:gdLst>
              <a:gd name="T0" fmla="*/ 0 w 1"/>
              <a:gd name="T1" fmla="*/ 156 h 156"/>
              <a:gd name="T2" fmla="*/ 0 w 1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6">
                <a:moveTo>
                  <a:pt x="0" y="15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1203" name="AutoShape 67"/>
          <p:cNvSpPr>
            <a:spLocks noChangeArrowheads="1"/>
          </p:cNvSpPr>
          <p:nvPr/>
        </p:nvSpPr>
        <p:spPr bwMode="auto">
          <a:xfrm>
            <a:off x="4716463" y="188913"/>
            <a:ext cx="3384550" cy="576262"/>
          </a:xfrm>
          <a:prstGeom prst="wedgeRoundRectCallout">
            <a:avLst>
              <a:gd name="adj1" fmla="val 51690"/>
              <a:gd name="adj2" fmla="val 15385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808080"/>
                </a:solidFill>
              </a:rPr>
              <a:t>Lens verlengen . . .</a:t>
            </a:r>
          </a:p>
        </p:txBody>
      </p:sp>
      <p:grpSp>
        <p:nvGrpSpPr>
          <p:cNvPr id="91212" name="Group 76"/>
          <p:cNvGrpSpPr>
            <a:grpSpLocks/>
          </p:cNvGrpSpPr>
          <p:nvPr/>
        </p:nvGrpSpPr>
        <p:grpSpPr bwMode="auto">
          <a:xfrm>
            <a:off x="109538" y="2159000"/>
            <a:ext cx="8793162" cy="2743200"/>
            <a:chOff x="69" y="1360"/>
            <a:chExt cx="5539" cy="1728"/>
          </a:xfrm>
        </p:grpSpPr>
        <p:sp>
          <p:nvSpPr>
            <p:cNvPr id="91204" name="Text Box 68"/>
            <p:cNvSpPr txBox="1">
              <a:spLocks noChangeArrowheads="1"/>
            </p:cNvSpPr>
            <p:nvPr/>
          </p:nvSpPr>
          <p:spPr bwMode="auto">
            <a:xfrm>
              <a:off x="5038" y="1360"/>
              <a:ext cx="3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b="1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</a:p>
          </p:txBody>
        </p:sp>
        <p:grpSp>
          <p:nvGrpSpPr>
            <p:cNvPr id="91211" name="Group 75"/>
            <p:cNvGrpSpPr>
              <a:grpSpLocks/>
            </p:cNvGrpSpPr>
            <p:nvPr/>
          </p:nvGrpSpPr>
          <p:grpSpPr bwMode="auto">
            <a:xfrm>
              <a:off x="69" y="1608"/>
              <a:ext cx="5539" cy="1480"/>
              <a:chOff x="69" y="1608"/>
              <a:chExt cx="5539" cy="1480"/>
            </a:xfrm>
          </p:grpSpPr>
          <p:sp>
            <p:nvSpPr>
              <p:cNvPr id="91160" name="Freeform 24"/>
              <p:cNvSpPr>
                <a:spLocks/>
              </p:cNvSpPr>
              <p:nvPr/>
            </p:nvSpPr>
            <p:spPr bwMode="auto">
              <a:xfrm>
                <a:off x="5157" y="1608"/>
                <a:ext cx="8" cy="1480"/>
              </a:xfrm>
              <a:custGeom>
                <a:avLst/>
                <a:gdLst>
                  <a:gd name="T0" fmla="*/ 0 w 8"/>
                  <a:gd name="T1" fmla="*/ 0 h 1480"/>
                  <a:gd name="T2" fmla="*/ 8 w 8"/>
                  <a:gd name="T3" fmla="*/ 148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480">
                    <a:moveTo>
                      <a:pt x="0" y="0"/>
                    </a:moveTo>
                    <a:lnTo>
                      <a:pt x="8" y="148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205" name="Freeform 69"/>
              <p:cNvSpPr>
                <a:spLocks/>
              </p:cNvSpPr>
              <p:nvPr/>
            </p:nvSpPr>
            <p:spPr bwMode="auto">
              <a:xfrm>
                <a:off x="69" y="2340"/>
                <a:ext cx="5539" cy="1"/>
              </a:xfrm>
              <a:custGeom>
                <a:avLst/>
                <a:gdLst>
                  <a:gd name="T0" fmla="*/ 5539 w 5539"/>
                  <a:gd name="T1" fmla="*/ 1 h 1"/>
                  <a:gd name="T2" fmla="*/ 0 w 5539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39" h="1">
                    <a:moveTo>
                      <a:pt x="5539" y="1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206" name="Line 70"/>
              <p:cNvSpPr>
                <a:spLocks noChangeShapeType="1"/>
              </p:cNvSpPr>
              <p:nvPr/>
            </p:nvSpPr>
            <p:spPr bwMode="auto">
              <a:xfrm>
                <a:off x="4807" y="229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207" name="Line 71"/>
              <p:cNvSpPr>
                <a:spLocks noChangeShapeType="1"/>
              </p:cNvSpPr>
              <p:nvPr/>
            </p:nvSpPr>
            <p:spPr bwMode="auto">
              <a:xfrm>
                <a:off x="5515" y="229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1179" name="AutoShape 43"/>
          <p:cNvSpPr>
            <a:spLocks noChangeArrowheads="1"/>
          </p:cNvSpPr>
          <p:nvPr/>
        </p:nvSpPr>
        <p:spPr bwMode="auto">
          <a:xfrm>
            <a:off x="6588125" y="6021388"/>
            <a:ext cx="2347913" cy="576262"/>
          </a:xfrm>
          <a:prstGeom prst="wedgeRoundRectCallout">
            <a:avLst>
              <a:gd name="adj1" fmla="val 35056"/>
              <a:gd name="adj2" fmla="val -367630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99"/>
                </a:solidFill>
              </a:rPr>
              <a:t>b = 2,56 cm</a:t>
            </a:r>
            <a:endParaRPr lang="nl-NL" altLang="nl-NL" sz="2800" b="1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0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02" grpId="0" animBg="1"/>
      <p:bldP spid="91154" grpId="0" animBg="1"/>
      <p:bldP spid="91180" grpId="0" animBg="1"/>
      <p:bldP spid="91182" grpId="0" animBg="1"/>
      <p:bldP spid="91138" grpId="0" animBg="1"/>
      <p:bldP spid="91139" grpId="0" animBg="1"/>
      <p:bldP spid="91140" grpId="0" autoUpdateAnimBg="0"/>
      <p:bldP spid="91168" grpId="0" animBg="1"/>
      <p:bldP spid="91177" grpId="0" animBg="1"/>
      <p:bldP spid="91178" grpId="0" animBg="1"/>
      <p:bldP spid="91149" grpId="0" animBg="1"/>
      <p:bldP spid="91192" grpId="0" animBg="1"/>
      <p:bldP spid="91197" grpId="0" animBg="1"/>
      <p:bldP spid="91174" grpId="0" animBg="1"/>
      <p:bldP spid="91199" grpId="0" animBg="1"/>
      <p:bldP spid="91200" grpId="0" animBg="1"/>
      <p:bldP spid="91203" grpId="0" animBg="1"/>
      <p:bldP spid="911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4573588" y="1087438"/>
            <a:ext cx="6350" cy="3560762"/>
            <a:chOff x="5276" y="687"/>
            <a:chExt cx="4" cy="2243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auto">
            <a:xfrm>
              <a:off x="5276" y="687"/>
              <a:ext cx="2" cy="482"/>
            </a:xfrm>
            <a:custGeom>
              <a:avLst/>
              <a:gdLst>
                <a:gd name="T0" fmla="*/ 2 w 2"/>
                <a:gd name="T1" fmla="*/ 0 h 482"/>
                <a:gd name="T2" fmla="*/ 0 w 2"/>
                <a:gd name="T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82">
                  <a:moveTo>
                    <a:pt x="2" y="0"/>
                  </a:moveTo>
                  <a:lnTo>
                    <a:pt x="0" y="48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56" name="Freeform 4"/>
            <p:cNvSpPr>
              <a:spLocks/>
            </p:cNvSpPr>
            <p:nvPr/>
          </p:nvSpPr>
          <p:spPr bwMode="auto">
            <a:xfrm>
              <a:off x="5278" y="2448"/>
              <a:ext cx="2" cy="482"/>
            </a:xfrm>
            <a:custGeom>
              <a:avLst/>
              <a:gdLst>
                <a:gd name="T0" fmla="*/ 2 w 2"/>
                <a:gd name="T1" fmla="*/ 0 h 482"/>
                <a:gd name="T2" fmla="*/ 0 w 2"/>
                <a:gd name="T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82">
                  <a:moveTo>
                    <a:pt x="2" y="0"/>
                  </a:moveTo>
                  <a:lnTo>
                    <a:pt x="0" y="48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0" y="3933825"/>
            <a:ext cx="2195513" cy="935038"/>
          </a:xfrm>
          <a:prstGeom prst="wedgeRoundRectCallout">
            <a:avLst>
              <a:gd name="adj1" fmla="val 149060"/>
              <a:gd name="adj2" fmla="val -1213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verschuifbare lens</a:t>
            </a:r>
            <a:endParaRPr lang="nl-NL" altLang="nl-NL" sz="2400">
              <a:solidFill>
                <a:srgbClr val="000000"/>
              </a:solidFill>
            </a:endParaRPr>
          </a:p>
        </p:txBody>
      </p:sp>
      <p:pic>
        <p:nvPicPr>
          <p:cNvPr id="177158" name="Picture 6" descr="Diafragm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0"/>
            <a:ext cx="2916238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159" name="Group 7"/>
          <p:cNvGrpSpPr>
            <a:grpSpLocks/>
          </p:cNvGrpSpPr>
          <p:nvPr/>
        </p:nvGrpSpPr>
        <p:grpSpPr bwMode="auto">
          <a:xfrm>
            <a:off x="4219575" y="1552575"/>
            <a:ext cx="280988" cy="2625725"/>
            <a:chOff x="2658" y="978"/>
            <a:chExt cx="177" cy="1654"/>
          </a:xfrm>
        </p:grpSpPr>
        <p:sp>
          <p:nvSpPr>
            <p:cNvPr id="177160" name="Oval 8"/>
            <p:cNvSpPr>
              <a:spLocks noChangeArrowheads="1"/>
            </p:cNvSpPr>
            <p:nvPr/>
          </p:nvSpPr>
          <p:spPr bwMode="auto">
            <a:xfrm>
              <a:off x="2658" y="989"/>
              <a:ext cx="177" cy="163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2681" y="2632"/>
              <a:ext cx="1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62" name="Line 10"/>
            <p:cNvSpPr>
              <a:spLocks noChangeShapeType="1"/>
            </p:cNvSpPr>
            <p:nvPr/>
          </p:nvSpPr>
          <p:spPr bwMode="auto">
            <a:xfrm>
              <a:off x="2684" y="978"/>
              <a:ext cx="1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77163" name="Picture 11" descr="gordijnslui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2916238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4" name="Freeform 12"/>
          <p:cNvSpPr>
            <a:spLocks/>
          </p:cNvSpPr>
          <p:nvPr/>
        </p:nvSpPr>
        <p:spPr bwMode="auto">
          <a:xfrm>
            <a:off x="2362200" y="1638300"/>
            <a:ext cx="5295900" cy="3257550"/>
          </a:xfrm>
          <a:custGeom>
            <a:avLst/>
            <a:gdLst>
              <a:gd name="T0" fmla="*/ 3336 w 3336"/>
              <a:gd name="T1" fmla="*/ 2052 h 2052"/>
              <a:gd name="T2" fmla="*/ 1260 w 3336"/>
              <a:gd name="T3" fmla="*/ 0 h 2052"/>
              <a:gd name="T4" fmla="*/ 0 w 3336"/>
              <a:gd name="T5" fmla="*/ 30 h 2052"/>
              <a:gd name="T6" fmla="*/ 6 w 3336"/>
              <a:gd name="T7" fmla="*/ 30 h 2052"/>
              <a:gd name="T8" fmla="*/ 1260 w 3336"/>
              <a:gd name="T9" fmla="*/ 1365 h 2052"/>
              <a:gd name="T10" fmla="*/ 3336 w 3336"/>
              <a:gd name="T11" fmla="*/ 2052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6" h="2052">
                <a:moveTo>
                  <a:pt x="3336" y="2052"/>
                </a:moveTo>
                <a:lnTo>
                  <a:pt x="1260" y="0"/>
                </a:lnTo>
                <a:lnTo>
                  <a:pt x="0" y="30"/>
                </a:lnTo>
                <a:lnTo>
                  <a:pt x="6" y="30"/>
                </a:lnTo>
                <a:lnTo>
                  <a:pt x="1260" y="1365"/>
                </a:lnTo>
                <a:lnTo>
                  <a:pt x="3336" y="205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65" name="Freeform 13"/>
          <p:cNvSpPr>
            <a:spLocks/>
          </p:cNvSpPr>
          <p:nvPr/>
        </p:nvSpPr>
        <p:spPr bwMode="auto">
          <a:xfrm>
            <a:off x="114300" y="1657350"/>
            <a:ext cx="7524750" cy="2933700"/>
          </a:xfrm>
          <a:custGeom>
            <a:avLst/>
            <a:gdLst>
              <a:gd name="T0" fmla="*/ 0 w 4740"/>
              <a:gd name="T1" fmla="*/ 198 h 1848"/>
              <a:gd name="T2" fmla="*/ 2676 w 4740"/>
              <a:gd name="T3" fmla="*/ 1443 h 1848"/>
              <a:gd name="T4" fmla="*/ 3852 w 4740"/>
              <a:gd name="T5" fmla="*/ 1044 h 1848"/>
              <a:gd name="T6" fmla="*/ 4740 w 4740"/>
              <a:gd name="T7" fmla="*/ 1848 h 1848"/>
              <a:gd name="T8" fmla="*/ 4739 w 4740"/>
              <a:gd name="T9" fmla="*/ 711 h 1848"/>
              <a:gd name="T10" fmla="*/ 3864 w 4740"/>
              <a:gd name="T11" fmla="*/ 1038 h 1848"/>
              <a:gd name="T12" fmla="*/ 3876 w 4740"/>
              <a:gd name="T13" fmla="*/ 1038 h 1848"/>
              <a:gd name="T14" fmla="*/ 2673 w 4740"/>
              <a:gd name="T15" fmla="*/ 0 h 1848"/>
              <a:gd name="T16" fmla="*/ 0 w 4740"/>
              <a:gd name="T17" fmla="*/ 19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0" h="1848">
                <a:moveTo>
                  <a:pt x="0" y="198"/>
                </a:moveTo>
                <a:lnTo>
                  <a:pt x="2676" y="1443"/>
                </a:lnTo>
                <a:lnTo>
                  <a:pt x="3852" y="1044"/>
                </a:lnTo>
                <a:lnTo>
                  <a:pt x="4740" y="1848"/>
                </a:lnTo>
                <a:lnTo>
                  <a:pt x="4739" y="711"/>
                </a:lnTo>
                <a:lnTo>
                  <a:pt x="3864" y="1038"/>
                </a:lnTo>
                <a:lnTo>
                  <a:pt x="3876" y="1038"/>
                </a:lnTo>
                <a:lnTo>
                  <a:pt x="2673" y="0"/>
                </a:lnTo>
                <a:lnTo>
                  <a:pt x="0" y="19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6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Camera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7167" name="Group 15"/>
          <p:cNvGrpSpPr>
            <a:grpSpLocks/>
          </p:cNvGrpSpPr>
          <p:nvPr/>
        </p:nvGrpSpPr>
        <p:grpSpPr bwMode="auto">
          <a:xfrm>
            <a:off x="323850" y="1603375"/>
            <a:ext cx="8077200" cy="2514600"/>
            <a:chOff x="204" y="1010"/>
            <a:chExt cx="5088" cy="1584"/>
          </a:xfrm>
        </p:grpSpPr>
        <p:sp>
          <p:nvSpPr>
            <p:cNvPr id="177168" name="Rectangle 16"/>
            <p:cNvSpPr>
              <a:spLocks noChangeArrowheads="1"/>
            </p:cNvSpPr>
            <p:nvPr/>
          </p:nvSpPr>
          <p:spPr bwMode="auto">
            <a:xfrm>
              <a:off x="1887" y="1530"/>
              <a:ext cx="14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7169" name="Line 17"/>
            <p:cNvSpPr>
              <a:spLocks noChangeShapeType="1"/>
            </p:cNvSpPr>
            <p:nvPr/>
          </p:nvSpPr>
          <p:spPr bwMode="auto">
            <a:xfrm>
              <a:off x="2748" y="1010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70" name="Line 18"/>
            <p:cNvSpPr>
              <a:spLocks noChangeShapeType="1"/>
            </p:cNvSpPr>
            <p:nvPr/>
          </p:nvSpPr>
          <p:spPr bwMode="auto">
            <a:xfrm>
              <a:off x="204" y="1810"/>
              <a:ext cx="5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71" name="Line 19"/>
            <p:cNvSpPr>
              <a:spLocks noChangeShapeType="1"/>
            </p:cNvSpPr>
            <p:nvPr/>
          </p:nvSpPr>
          <p:spPr bwMode="auto">
            <a:xfrm>
              <a:off x="3516" y="176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>
              <a:off x="1986" y="176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73" name="Rectangle 21"/>
            <p:cNvSpPr>
              <a:spLocks noChangeArrowheads="1"/>
            </p:cNvSpPr>
            <p:nvPr/>
          </p:nvSpPr>
          <p:spPr bwMode="auto">
            <a:xfrm>
              <a:off x="3412" y="1526"/>
              <a:ext cx="16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7174" name="Oval 22"/>
          <p:cNvSpPr>
            <a:spLocks noChangeAspect="1" noChangeArrowheads="1"/>
          </p:cNvSpPr>
          <p:nvPr/>
        </p:nvSpPr>
        <p:spPr bwMode="auto">
          <a:xfrm>
            <a:off x="85725" y="19383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75" name="AutoShape 23"/>
          <p:cNvSpPr>
            <a:spLocks noChangeArrowheads="1"/>
          </p:cNvSpPr>
          <p:nvPr/>
        </p:nvSpPr>
        <p:spPr bwMode="auto">
          <a:xfrm>
            <a:off x="250825" y="5300663"/>
            <a:ext cx="2952750" cy="1557337"/>
          </a:xfrm>
          <a:prstGeom prst="wedgeRoundRectCallout">
            <a:avLst>
              <a:gd name="adj1" fmla="val 95056"/>
              <a:gd name="adj2" fmla="val -9852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Regelbare diafragmaopening: Hoe groter hoe meer licht naar binnen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77176" name="Oval 24"/>
          <p:cNvSpPr>
            <a:spLocks noChangeAspect="1" noChangeArrowheads="1"/>
          </p:cNvSpPr>
          <p:nvPr/>
        </p:nvSpPr>
        <p:spPr bwMode="auto">
          <a:xfrm>
            <a:off x="2341563" y="16398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77" name="Oval 25"/>
          <p:cNvSpPr>
            <a:spLocks noChangeAspect="1" noChangeArrowheads="1"/>
          </p:cNvSpPr>
          <p:nvPr/>
        </p:nvSpPr>
        <p:spPr bwMode="auto">
          <a:xfrm>
            <a:off x="2614613" y="38052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78" name="Freeform 26"/>
          <p:cNvSpPr>
            <a:spLocks/>
          </p:cNvSpPr>
          <p:nvPr/>
        </p:nvSpPr>
        <p:spPr bwMode="auto">
          <a:xfrm>
            <a:off x="2659063" y="647700"/>
            <a:ext cx="5770562" cy="3213100"/>
          </a:xfrm>
          <a:custGeom>
            <a:avLst/>
            <a:gdLst>
              <a:gd name="T0" fmla="*/ 0 w 3635"/>
              <a:gd name="T1" fmla="*/ 2024 h 2024"/>
              <a:gd name="T2" fmla="*/ 1079 w 3635"/>
              <a:gd name="T3" fmla="*/ 2017 h 2024"/>
              <a:gd name="T4" fmla="*/ 3635 w 3635"/>
              <a:gd name="T5" fmla="*/ 0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5" h="2024">
                <a:moveTo>
                  <a:pt x="0" y="2024"/>
                </a:moveTo>
                <a:lnTo>
                  <a:pt x="1079" y="2017"/>
                </a:lnTo>
                <a:lnTo>
                  <a:pt x="3635" y="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79" name="Freeform 27"/>
          <p:cNvSpPr>
            <a:spLocks/>
          </p:cNvSpPr>
          <p:nvPr/>
        </p:nvSpPr>
        <p:spPr bwMode="auto">
          <a:xfrm>
            <a:off x="2616200" y="647700"/>
            <a:ext cx="5794375" cy="3201988"/>
          </a:xfrm>
          <a:custGeom>
            <a:avLst/>
            <a:gdLst>
              <a:gd name="T0" fmla="*/ 0 w 3650"/>
              <a:gd name="T1" fmla="*/ 2017 h 2017"/>
              <a:gd name="T2" fmla="*/ 3650 w 3650"/>
              <a:gd name="T3" fmla="*/ 0 h 20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50" h="2017">
                <a:moveTo>
                  <a:pt x="0" y="2017"/>
                </a:moveTo>
                <a:lnTo>
                  <a:pt x="3650" y="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0" name="Freeform 28"/>
          <p:cNvSpPr>
            <a:spLocks/>
          </p:cNvSpPr>
          <p:nvPr/>
        </p:nvSpPr>
        <p:spPr bwMode="auto">
          <a:xfrm>
            <a:off x="114300" y="1971675"/>
            <a:ext cx="7537450" cy="1612900"/>
          </a:xfrm>
          <a:custGeom>
            <a:avLst/>
            <a:gdLst>
              <a:gd name="T0" fmla="*/ 0 w 4748"/>
              <a:gd name="T1" fmla="*/ 0 h 1016"/>
              <a:gd name="T2" fmla="*/ 4748 w 4748"/>
              <a:gd name="T3" fmla="*/ 1016 h 10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8" h="1016">
                <a:moveTo>
                  <a:pt x="0" y="0"/>
                </a:moveTo>
                <a:lnTo>
                  <a:pt x="4748" y="1016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1" name="Freeform 29"/>
          <p:cNvSpPr>
            <a:spLocks/>
          </p:cNvSpPr>
          <p:nvPr/>
        </p:nvSpPr>
        <p:spPr bwMode="auto">
          <a:xfrm>
            <a:off x="114300" y="1971675"/>
            <a:ext cx="7524750" cy="2305050"/>
          </a:xfrm>
          <a:custGeom>
            <a:avLst/>
            <a:gdLst>
              <a:gd name="T0" fmla="*/ 0 w 4740"/>
              <a:gd name="T1" fmla="*/ 6 h 1452"/>
              <a:gd name="T2" fmla="*/ 2664 w 4740"/>
              <a:gd name="T3" fmla="*/ 0 h 1452"/>
              <a:gd name="T4" fmla="*/ 4740 w 4740"/>
              <a:gd name="T5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0" h="1452">
                <a:moveTo>
                  <a:pt x="0" y="6"/>
                </a:moveTo>
                <a:lnTo>
                  <a:pt x="2664" y="0"/>
                </a:lnTo>
                <a:lnTo>
                  <a:pt x="4740" y="1452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2" name="Freeform 30"/>
          <p:cNvSpPr>
            <a:spLocks/>
          </p:cNvSpPr>
          <p:nvPr/>
        </p:nvSpPr>
        <p:spPr bwMode="auto">
          <a:xfrm>
            <a:off x="2362200" y="1666875"/>
            <a:ext cx="5276850" cy="3200400"/>
          </a:xfrm>
          <a:custGeom>
            <a:avLst/>
            <a:gdLst>
              <a:gd name="T0" fmla="*/ 0 w 3324"/>
              <a:gd name="T1" fmla="*/ 0 h 2016"/>
              <a:gd name="T2" fmla="*/ 1280 w 3324"/>
              <a:gd name="T3" fmla="*/ 15 h 2016"/>
              <a:gd name="T4" fmla="*/ 3324 w 3324"/>
              <a:gd name="T5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4" h="2016">
                <a:moveTo>
                  <a:pt x="0" y="0"/>
                </a:moveTo>
                <a:lnTo>
                  <a:pt x="1280" y="15"/>
                </a:lnTo>
                <a:lnTo>
                  <a:pt x="3324" y="201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3" name="Freeform 31"/>
          <p:cNvSpPr>
            <a:spLocks/>
          </p:cNvSpPr>
          <p:nvPr/>
        </p:nvSpPr>
        <p:spPr bwMode="auto">
          <a:xfrm>
            <a:off x="2362200" y="1666875"/>
            <a:ext cx="5289550" cy="3209925"/>
          </a:xfrm>
          <a:custGeom>
            <a:avLst/>
            <a:gdLst>
              <a:gd name="T0" fmla="*/ 0 w 3332"/>
              <a:gd name="T1" fmla="*/ 0 h 2022"/>
              <a:gd name="T2" fmla="*/ 3332 w 3332"/>
              <a:gd name="T3" fmla="*/ 2022 h 20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32" h="2022">
                <a:moveTo>
                  <a:pt x="0" y="0"/>
                </a:moveTo>
                <a:lnTo>
                  <a:pt x="3332" y="2022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4" name="Freeform 32"/>
          <p:cNvSpPr>
            <a:spLocks/>
          </p:cNvSpPr>
          <p:nvPr/>
        </p:nvSpPr>
        <p:spPr bwMode="auto">
          <a:xfrm>
            <a:off x="4673600" y="1074738"/>
            <a:ext cx="1588" cy="3563937"/>
          </a:xfrm>
          <a:custGeom>
            <a:avLst/>
            <a:gdLst>
              <a:gd name="T0" fmla="*/ 0 w 1"/>
              <a:gd name="T1" fmla="*/ 0 h 2245"/>
              <a:gd name="T2" fmla="*/ 0 w 1"/>
              <a:gd name="T3" fmla="*/ 2245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45">
                <a:moveTo>
                  <a:pt x="0" y="0"/>
                </a:moveTo>
                <a:lnTo>
                  <a:pt x="0" y="224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5" name="Freeform 33"/>
          <p:cNvSpPr>
            <a:spLocks/>
          </p:cNvSpPr>
          <p:nvPr/>
        </p:nvSpPr>
        <p:spPr bwMode="auto">
          <a:xfrm>
            <a:off x="4067175" y="434975"/>
            <a:ext cx="3640138" cy="5008563"/>
          </a:xfrm>
          <a:custGeom>
            <a:avLst/>
            <a:gdLst>
              <a:gd name="T0" fmla="*/ 9 w 2293"/>
              <a:gd name="T1" fmla="*/ 668 h 3155"/>
              <a:gd name="T2" fmla="*/ 261 w 2293"/>
              <a:gd name="T3" fmla="*/ 668 h 3155"/>
              <a:gd name="T4" fmla="*/ 258 w 2293"/>
              <a:gd name="T5" fmla="*/ 389 h 3155"/>
              <a:gd name="T6" fmla="*/ 2293 w 2293"/>
              <a:gd name="T7" fmla="*/ 0 h 3155"/>
              <a:gd name="T8" fmla="*/ 2293 w 2293"/>
              <a:gd name="T9" fmla="*/ 3155 h 3155"/>
              <a:gd name="T10" fmla="*/ 260 w 2293"/>
              <a:gd name="T11" fmla="*/ 2686 h 3155"/>
              <a:gd name="T12" fmla="*/ 258 w 2293"/>
              <a:gd name="T13" fmla="*/ 2387 h 3155"/>
              <a:gd name="T14" fmla="*/ 0 w 2293"/>
              <a:gd name="T15" fmla="*/ 2387 h 3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3" h="3155">
                <a:moveTo>
                  <a:pt x="9" y="668"/>
                </a:moveTo>
                <a:lnTo>
                  <a:pt x="261" y="668"/>
                </a:lnTo>
                <a:lnTo>
                  <a:pt x="258" y="389"/>
                </a:lnTo>
                <a:lnTo>
                  <a:pt x="2293" y="0"/>
                </a:lnTo>
                <a:lnTo>
                  <a:pt x="2293" y="3155"/>
                </a:lnTo>
                <a:lnTo>
                  <a:pt x="260" y="2686"/>
                </a:lnTo>
                <a:lnTo>
                  <a:pt x="258" y="2387"/>
                </a:lnTo>
                <a:lnTo>
                  <a:pt x="0" y="2387"/>
                </a:lnTo>
              </a:path>
            </a:pathLst>
          </a:custGeom>
          <a:noFill/>
          <a:ln w="381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3678238" y="5661025"/>
            <a:ext cx="3168650" cy="1196975"/>
          </a:xfrm>
          <a:prstGeom prst="wedgeRoundRectCallout">
            <a:avLst>
              <a:gd name="adj1" fmla="val -18889"/>
              <a:gd name="adj2" fmla="val -13368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Sluiter: Hoe groter de sluitertijd hoe meer licht naar binnen.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77187" name="AutoShape 35"/>
          <p:cNvSpPr>
            <a:spLocks noChangeArrowheads="1"/>
          </p:cNvSpPr>
          <p:nvPr/>
        </p:nvSpPr>
        <p:spPr bwMode="auto">
          <a:xfrm>
            <a:off x="7086600" y="6096000"/>
            <a:ext cx="2057400" cy="533400"/>
          </a:xfrm>
          <a:prstGeom prst="wedgeRoundRectCallout">
            <a:avLst>
              <a:gd name="adj1" fmla="val -24227"/>
              <a:gd name="adj2" fmla="val -1952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negatief/chip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77188" name="AutoShape 36"/>
          <p:cNvSpPr>
            <a:spLocks noChangeArrowheads="1"/>
          </p:cNvSpPr>
          <p:nvPr/>
        </p:nvSpPr>
        <p:spPr bwMode="auto">
          <a:xfrm>
            <a:off x="0" y="6324600"/>
            <a:ext cx="2627313" cy="533400"/>
          </a:xfrm>
          <a:prstGeom prst="wedgeRoundRectCallout">
            <a:avLst>
              <a:gd name="adj1" fmla="val 167704"/>
              <a:gd name="adj2" fmla="val -2976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Camera-huis</a:t>
            </a:r>
            <a:endParaRPr lang="nl-NL" altLang="nl-NL" sz="2400" b="1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>
            <a:off x="4673600" y="1484313"/>
            <a:ext cx="0" cy="273685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77190" name="Group 38"/>
          <p:cNvGrpSpPr>
            <a:grpSpLocks/>
          </p:cNvGrpSpPr>
          <p:nvPr/>
        </p:nvGrpSpPr>
        <p:grpSpPr bwMode="auto">
          <a:xfrm>
            <a:off x="7740650" y="571500"/>
            <a:ext cx="1682750" cy="4724400"/>
            <a:chOff x="4874" y="360"/>
            <a:chExt cx="1060" cy="2976"/>
          </a:xfrm>
        </p:grpSpPr>
        <p:sp>
          <p:nvSpPr>
            <p:cNvPr id="177191" name="Rectangle 39"/>
            <p:cNvSpPr>
              <a:spLocks noChangeArrowheads="1"/>
            </p:cNvSpPr>
            <p:nvPr/>
          </p:nvSpPr>
          <p:spPr bwMode="auto">
            <a:xfrm>
              <a:off x="4921" y="360"/>
              <a:ext cx="833" cy="297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77192" name="Group 40"/>
            <p:cNvGrpSpPr>
              <a:grpSpLocks/>
            </p:cNvGrpSpPr>
            <p:nvPr/>
          </p:nvGrpSpPr>
          <p:grpSpPr bwMode="auto">
            <a:xfrm>
              <a:off x="4874" y="527"/>
              <a:ext cx="1060" cy="2552"/>
              <a:chOff x="4874" y="527"/>
              <a:chExt cx="1060" cy="2552"/>
            </a:xfrm>
          </p:grpSpPr>
          <p:sp>
            <p:nvSpPr>
              <p:cNvPr id="177193" name="Freeform 41" descr="70%"/>
              <p:cNvSpPr>
                <a:spLocks noChangeAspect="1"/>
              </p:cNvSpPr>
              <p:nvPr/>
            </p:nvSpPr>
            <p:spPr bwMode="auto">
              <a:xfrm>
                <a:off x="4874" y="1797"/>
                <a:ext cx="1060" cy="1075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pattFill prst="pct7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194" name="Freeform 42" descr="70%"/>
              <p:cNvSpPr>
                <a:spLocks noChangeAspect="1"/>
              </p:cNvSpPr>
              <p:nvPr/>
            </p:nvSpPr>
            <p:spPr bwMode="auto">
              <a:xfrm>
                <a:off x="5163" y="527"/>
                <a:ext cx="314" cy="318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195" name="Freeform 43"/>
              <p:cNvSpPr>
                <a:spLocks noChangeAspect="1"/>
              </p:cNvSpPr>
              <p:nvPr/>
            </p:nvSpPr>
            <p:spPr bwMode="auto">
              <a:xfrm>
                <a:off x="5302" y="3034"/>
                <a:ext cx="45" cy="45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77196" name="Picture 44" descr="portret kl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643438"/>
            <a:ext cx="6477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97" name="Line 45"/>
          <p:cNvSpPr>
            <a:spLocks noChangeShapeType="1"/>
          </p:cNvSpPr>
          <p:nvPr/>
        </p:nvSpPr>
        <p:spPr bwMode="auto">
          <a:xfrm>
            <a:off x="7643813" y="533400"/>
            <a:ext cx="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98" name="AutoShape 46"/>
          <p:cNvSpPr>
            <a:spLocks noChangeArrowheads="1"/>
          </p:cNvSpPr>
          <p:nvPr/>
        </p:nvSpPr>
        <p:spPr bwMode="auto">
          <a:xfrm>
            <a:off x="3851275" y="0"/>
            <a:ext cx="3168650" cy="1196975"/>
          </a:xfrm>
          <a:prstGeom prst="wedgeRoundRectCallout">
            <a:avLst>
              <a:gd name="adj1" fmla="val -95940"/>
              <a:gd name="adj2" fmla="val 84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drie stippen gaan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afbeelden . . .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99" name="AutoShape 47"/>
          <p:cNvSpPr>
            <a:spLocks noChangeArrowheads="1"/>
          </p:cNvSpPr>
          <p:nvPr/>
        </p:nvSpPr>
        <p:spPr bwMode="auto">
          <a:xfrm>
            <a:off x="3995738" y="0"/>
            <a:ext cx="2971800" cy="1295400"/>
          </a:xfrm>
          <a:prstGeom prst="wedgeRoundRectCallout">
            <a:avLst>
              <a:gd name="adj1" fmla="val 98611"/>
              <a:gd name="adj2" fmla="val 1160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Voor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en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achtergrond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 super onscherp! 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7200" name="Group 48"/>
          <p:cNvGrpSpPr>
            <a:grpSpLocks/>
          </p:cNvGrpSpPr>
          <p:nvPr/>
        </p:nvGrpSpPr>
        <p:grpSpPr bwMode="auto">
          <a:xfrm>
            <a:off x="2633663" y="635000"/>
            <a:ext cx="5799137" cy="3403600"/>
            <a:chOff x="1659" y="400"/>
            <a:chExt cx="3653" cy="2144"/>
          </a:xfrm>
        </p:grpSpPr>
        <p:sp>
          <p:nvSpPr>
            <p:cNvPr id="177201" name="Freeform 49"/>
            <p:cNvSpPr>
              <a:spLocks/>
            </p:cNvSpPr>
            <p:nvPr/>
          </p:nvSpPr>
          <p:spPr bwMode="auto">
            <a:xfrm>
              <a:off x="1659" y="528"/>
              <a:ext cx="3159" cy="2016"/>
            </a:xfrm>
            <a:custGeom>
              <a:avLst/>
              <a:gdLst>
                <a:gd name="T0" fmla="*/ 3159 w 3159"/>
                <a:gd name="T1" fmla="*/ 312 h 2016"/>
                <a:gd name="T2" fmla="*/ 3153 w 3159"/>
                <a:gd name="T3" fmla="*/ 0 h 2016"/>
                <a:gd name="T4" fmla="*/ 1089 w 3159"/>
                <a:gd name="T5" fmla="*/ 684 h 2016"/>
                <a:gd name="T6" fmla="*/ 0 w 3159"/>
                <a:gd name="T7" fmla="*/ 1902 h 2016"/>
                <a:gd name="T8" fmla="*/ 1085 w 3159"/>
                <a:gd name="T9" fmla="*/ 2016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2016">
                  <a:moveTo>
                    <a:pt x="3159" y="312"/>
                  </a:moveTo>
                  <a:lnTo>
                    <a:pt x="3153" y="0"/>
                  </a:lnTo>
                  <a:lnTo>
                    <a:pt x="1089" y="684"/>
                  </a:lnTo>
                  <a:lnTo>
                    <a:pt x="0" y="1902"/>
                  </a:lnTo>
                  <a:lnTo>
                    <a:pt x="1085" y="2016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202" name="Freeform 50"/>
            <p:cNvSpPr>
              <a:spLocks/>
            </p:cNvSpPr>
            <p:nvPr/>
          </p:nvSpPr>
          <p:spPr bwMode="auto">
            <a:xfrm>
              <a:off x="4812" y="400"/>
              <a:ext cx="500" cy="125"/>
            </a:xfrm>
            <a:custGeom>
              <a:avLst/>
              <a:gdLst>
                <a:gd name="T0" fmla="*/ 0 w 500"/>
                <a:gd name="T1" fmla="*/ 125 h 125"/>
                <a:gd name="T2" fmla="*/ 500 w 500"/>
                <a:gd name="T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0" h="125">
                  <a:moveTo>
                    <a:pt x="0" y="125"/>
                  </a:moveTo>
                  <a:lnTo>
                    <a:pt x="50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203" name="Freeform 51"/>
            <p:cNvSpPr>
              <a:spLocks/>
            </p:cNvSpPr>
            <p:nvPr/>
          </p:nvSpPr>
          <p:spPr bwMode="auto">
            <a:xfrm>
              <a:off x="4803" y="411"/>
              <a:ext cx="501" cy="435"/>
            </a:xfrm>
            <a:custGeom>
              <a:avLst/>
              <a:gdLst>
                <a:gd name="T0" fmla="*/ 0 w 501"/>
                <a:gd name="T1" fmla="*/ 435 h 435"/>
                <a:gd name="T2" fmla="*/ 501 w 501"/>
                <a:gd name="T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1" h="435">
                  <a:moveTo>
                    <a:pt x="0" y="435"/>
                  </a:moveTo>
                  <a:lnTo>
                    <a:pt x="501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7204" name="Line 52"/>
          <p:cNvSpPr>
            <a:spLocks noChangeShapeType="1"/>
          </p:cNvSpPr>
          <p:nvPr/>
        </p:nvSpPr>
        <p:spPr bwMode="auto">
          <a:xfrm>
            <a:off x="4578350" y="3044825"/>
            <a:ext cx="0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205" name="Line 53"/>
          <p:cNvSpPr>
            <a:spLocks noChangeShapeType="1"/>
          </p:cNvSpPr>
          <p:nvPr/>
        </p:nvSpPr>
        <p:spPr bwMode="auto">
          <a:xfrm>
            <a:off x="4572000" y="1817688"/>
            <a:ext cx="0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7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7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7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20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000"/>
                                        <p:tgtEl>
                                          <p:spTgt spid="17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7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 autoUpdateAnimBg="0"/>
      <p:bldP spid="177164" grpId="0" animBg="1"/>
      <p:bldP spid="177165" grpId="0" animBg="1"/>
      <p:bldP spid="177166" grpId="0" autoUpdateAnimBg="0"/>
      <p:bldP spid="177174" grpId="0" animBg="1"/>
      <p:bldP spid="177175" grpId="0" animBg="1" autoUpdateAnimBg="0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 autoUpdateAnimBg="0"/>
      <p:bldP spid="177187" grpId="0" animBg="1" autoUpdateAnimBg="0"/>
      <p:bldP spid="177188" grpId="0" animBg="1" autoUpdateAnimBg="0"/>
      <p:bldP spid="177189" grpId="0" animBg="1"/>
      <p:bldP spid="177197" grpId="0" animBg="1"/>
      <p:bldP spid="177198" grpId="0" animBg="1" autoUpdateAnimBg="0"/>
      <p:bldP spid="177204" grpId="0" animBg="1"/>
      <p:bldP spid="1772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6" name="Picture 12" descr="DSCN0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951038"/>
            <a:ext cx="1468438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8" name="AutoShape 4"/>
          <p:cNvSpPr>
            <a:spLocks noChangeArrowheads="1"/>
          </p:cNvSpPr>
          <p:nvPr/>
        </p:nvSpPr>
        <p:spPr bwMode="auto">
          <a:xfrm rot="16200000">
            <a:off x="612775" y="201612"/>
            <a:ext cx="2447925" cy="6261101"/>
          </a:xfrm>
          <a:prstGeom prst="can">
            <a:avLst>
              <a:gd name="adj" fmla="val 38709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34925" y="5734050"/>
            <a:ext cx="2413000" cy="790575"/>
          </a:xfrm>
          <a:prstGeom prst="wedgeRoundRectCallout">
            <a:avLst>
              <a:gd name="adj1" fmla="val -6315"/>
              <a:gd name="adj2" fmla="val -24277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evenwijdig</a:t>
            </a: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3635375" y="188913"/>
            <a:ext cx="2520950" cy="1150937"/>
          </a:xfrm>
          <a:prstGeom prst="wedgeRoundRectCallout">
            <a:avLst>
              <a:gd name="adj1" fmla="val 77958"/>
              <a:gd name="adj2" fmla="val 6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Divergent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(uit elkaar)</a:t>
            </a:r>
          </a:p>
        </p:txBody>
      </p:sp>
      <p:grpSp>
        <p:nvGrpSpPr>
          <p:cNvPr id="159777" name="Group 33"/>
          <p:cNvGrpSpPr>
            <a:grpSpLocks/>
          </p:cNvGrpSpPr>
          <p:nvPr/>
        </p:nvGrpSpPr>
        <p:grpSpPr bwMode="auto">
          <a:xfrm>
            <a:off x="4857750" y="-604838"/>
            <a:ext cx="6051550" cy="7921626"/>
            <a:chOff x="3060" y="-381"/>
            <a:chExt cx="3812" cy="4990"/>
          </a:xfrm>
        </p:grpSpPr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3060" y="1118"/>
              <a:ext cx="432" cy="2002"/>
            </a:xfrm>
            <a:custGeom>
              <a:avLst/>
              <a:gdLst>
                <a:gd name="T0" fmla="*/ 411 w 432"/>
                <a:gd name="T1" fmla="*/ 0 h 2002"/>
                <a:gd name="T2" fmla="*/ 0 w 432"/>
                <a:gd name="T3" fmla="*/ 176 h 2002"/>
                <a:gd name="T4" fmla="*/ 48 w 432"/>
                <a:gd name="T5" fmla="*/ 233 h 2002"/>
                <a:gd name="T6" fmla="*/ 93 w 432"/>
                <a:gd name="T7" fmla="*/ 298 h 2002"/>
                <a:gd name="T8" fmla="*/ 129 w 432"/>
                <a:gd name="T9" fmla="*/ 380 h 2002"/>
                <a:gd name="T10" fmla="*/ 161 w 432"/>
                <a:gd name="T11" fmla="*/ 470 h 2002"/>
                <a:gd name="T12" fmla="*/ 192 w 432"/>
                <a:gd name="T13" fmla="*/ 565 h 2002"/>
                <a:gd name="T14" fmla="*/ 222 w 432"/>
                <a:gd name="T15" fmla="*/ 676 h 2002"/>
                <a:gd name="T16" fmla="*/ 243 w 432"/>
                <a:gd name="T17" fmla="*/ 793 h 2002"/>
                <a:gd name="T18" fmla="*/ 252 w 432"/>
                <a:gd name="T19" fmla="*/ 906 h 2002"/>
                <a:gd name="T20" fmla="*/ 252 w 432"/>
                <a:gd name="T21" fmla="*/ 1010 h 2002"/>
                <a:gd name="T22" fmla="*/ 244 w 432"/>
                <a:gd name="T23" fmla="*/ 1122 h 2002"/>
                <a:gd name="T24" fmla="*/ 234 w 432"/>
                <a:gd name="T25" fmla="*/ 1220 h 2002"/>
                <a:gd name="T26" fmla="*/ 222 w 432"/>
                <a:gd name="T27" fmla="*/ 1307 h 2002"/>
                <a:gd name="T28" fmla="*/ 201 w 432"/>
                <a:gd name="T29" fmla="*/ 1424 h 2002"/>
                <a:gd name="T30" fmla="*/ 168 w 432"/>
                <a:gd name="T31" fmla="*/ 1538 h 2002"/>
                <a:gd name="T32" fmla="*/ 114 w 432"/>
                <a:gd name="T33" fmla="*/ 1682 h 2002"/>
                <a:gd name="T34" fmla="*/ 44 w 432"/>
                <a:gd name="T35" fmla="*/ 1831 h 2002"/>
                <a:gd name="T36" fmla="*/ 432 w 432"/>
                <a:gd name="T37" fmla="*/ 2002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" h="2002">
                  <a:moveTo>
                    <a:pt x="411" y="0"/>
                  </a:moveTo>
                  <a:lnTo>
                    <a:pt x="0" y="176"/>
                  </a:lnTo>
                  <a:lnTo>
                    <a:pt x="48" y="233"/>
                  </a:lnTo>
                  <a:lnTo>
                    <a:pt x="93" y="298"/>
                  </a:lnTo>
                  <a:lnTo>
                    <a:pt x="129" y="380"/>
                  </a:lnTo>
                  <a:lnTo>
                    <a:pt x="161" y="470"/>
                  </a:lnTo>
                  <a:lnTo>
                    <a:pt x="192" y="565"/>
                  </a:lnTo>
                  <a:lnTo>
                    <a:pt x="222" y="676"/>
                  </a:lnTo>
                  <a:lnTo>
                    <a:pt x="243" y="793"/>
                  </a:lnTo>
                  <a:lnTo>
                    <a:pt x="252" y="906"/>
                  </a:lnTo>
                  <a:lnTo>
                    <a:pt x="252" y="1010"/>
                  </a:lnTo>
                  <a:lnTo>
                    <a:pt x="244" y="1122"/>
                  </a:lnTo>
                  <a:lnTo>
                    <a:pt x="234" y="1220"/>
                  </a:lnTo>
                  <a:lnTo>
                    <a:pt x="222" y="1307"/>
                  </a:lnTo>
                  <a:lnTo>
                    <a:pt x="201" y="1424"/>
                  </a:lnTo>
                  <a:lnTo>
                    <a:pt x="168" y="1538"/>
                  </a:lnTo>
                  <a:lnTo>
                    <a:pt x="114" y="1682"/>
                  </a:lnTo>
                  <a:lnTo>
                    <a:pt x="44" y="1831"/>
                  </a:lnTo>
                  <a:lnTo>
                    <a:pt x="432" y="2002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9767" name="AutoShape 23"/>
            <p:cNvSpPr>
              <a:spLocks noChangeArrowheads="1"/>
            </p:cNvSpPr>
            <p:nvPr/>
          </p:nvSpPr>
          <p:spPr bwMode="auto">
            <a:xfrm rot="5400000">
              <a:off x="2642" y="378"/>
              <a:ext cx="4990" cy="3471"/>
            </a:xfrm>
            <a:custGeom>
              <a:avLst/>
              <a:gdLst>
                <a:gd name="G0" fmla="+- 6631 0 0"/>
                <a:gd name="G1" fmla="+- 21600 0 6631"/>
                <a:gd name="G2" fmla="*/ 6631 1 2"/>
                <a:gd name="G3" fmla="+- 21600 0 G2"/>
                <a:gd name="G4" fmla="+/ 6631 21600 2"/>
                <a:gd name="G5" fmla="+/ G1 0 2"/>
                <a:gd name="G6" fmla="*/ 21600 21600 6631"/>
                <a:gd name="G7" fmla="*/ G6 1 2"/>
                <a:gd name="G8" fmla="+- 21600 0 G7"/>
                <a:gd name="G9" fmla="*/ 21600 1 2"/>
                <a:gd name="G10" fmla="+- 6631 0 G9"/>
                <a:gd name="G11" fmla="?: G10 G8 0"/>
                <a:gd name="G12" fmla="?: G10 G7 21600"/>
                <a:gd name="T0" fmla="*/ 18284 w 21600"/>
                <a:gd name="T1" fmla="*/ 10800 h 21600"/>
                <a:gd name="T2" fmla="*/ 10800 w 21600"/>
                <a:gd name="T3" fmla="*/ 21600 h 21600"/>
                <a:gd name="T4" fmla="*/ 3316 w 21600"/>
                <a:gd name="T5" fmla="*/ 10800 h 21600"/>
                <a:gd name="T6" fmla="*/ 10800 w 21600"/>
                <a:gd name="T7" fmla="*/ 0 h 21600"/>
                <a:gd name="T8" fmla="*/ 5116 w 21600"/>
                <a:gd name="T9" fmla="*/ 5116 h 21600"/>
                <a:gd name="T10" fmla="*/ 16484 w 21600"/>
                <a:gd name="T11" fmla="*/ 164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31" y="21600"/>
                  </a:lnTo>
                  <a:lnTo>
                    <a:pt x="149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7714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51" grpId="0" animBg="1"/>
      <p:bldP spid="1597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7924800" y="571500"/>
            <a:ext cx="1209675" cy="4724400"/>
            <a:chOff x="4992" y="360"/>
            <a:chExt cx="762" cy="2976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4992" y="360"/>
              <a:ext cx="762" cy="297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0" name="Oval 4" descr="70%"/>
            <p:cNvSpPr>
              <a:spLocks noChangeAspect="1" noChangeArrowheads="1"/>
            </p:cNvSpPr>
            <p:nvPr/>
          </p:nvSpPr>
          <p:spPr bwMode="auto">
            <a:xfrm flipH="1">
              <a:off x="5375" y="525"/>
              <a:ext cx="76" cy="76"/>
            </a:xfrm>
            <a:prstGeom prst="ellipse">
              <a:avLst/>
            </a:prstGeom>
            <a:pattFill prst="pct70">
              <a:fgClr>
                <a:schemeClr val="accent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1" name="Oval 5" descr="70%"/>
            <p:cNvSpPr>
              <a:spLocks noChangeAspect="1" noChangeArrowheads="1"/>
            </p:cNvSpPr>
            <p:nvPr/>
          </p:nvSpPr>
          <p:spPr bwMode="auto">
            <a:xfrm>
              <a:off x="5265" y="2160"/>
              <a:ext cx="268" cy="268"/>
            </a:xfrm>
            <a:prstGeom prst="ellipse">
              <a:avLst/>
            </a:prstGeom>
            <a:pattFill prst="pct70">
              <a:fgClr>
                <a:schemeClr val="accent2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2" name="Oval 6"/>
            <p:cNvSpPr>
              <a:spLocks noChangeAspect="1" noChangeArrowheads="1"/>
            </p:cNvSpPr>
            <p:nvPr/>
          </p:nvSpPr>
          <p:spPr bwMode="auto">
            <a:xfrm>
              <a:off x="5391" y="3048"/>
              <a:ext cx="57" cy="5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4462463" y="1081088"/>
            <a:ext cx="22225" cy="3567112"/>
            <a:chOff x="2811" y="681"/>
            <a:chExt cx="14" cy="2247"/>
          </a:xfrm>
        </p:grpSpPr>
        <p:sp>
          <p:nvSpPr>
            <p:cNvPr id="178184" name="Freeform 8"/>
            <p:cNvSpPr>
              <a:spLocks/>
            </p:cNvSpPr>
            <p:nvPr/>
          </p:nvSpPr>
          <p:spPr bwMode="auto">
            <a:xfrm>
              <a:off x="2811" y="681"/>
              <a:ext cx="14" cy="1020"/>
            </a:xfrm>
            <a:custGeom>
              <a:avLst/>
              <a:gdLst>
                <a:gd name="T0" fmla="*/ 0 w 14"/>
                <a:gd name="T1" fmla="*/ 0 h 1020"/>
                <a:gd name="T2" fmla="*/ 14 w 14"/>
                <a:gd name="T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020">
                  <a:moveTo>
                    <a:pt x="0" y="0"/>
                  </a:moveTo>
                  <a:lnTo>
                    <a:pt x="14" y="1020"/>
                  </a:lnTo>
                </a:path>
              </a:pathLst>
            </a:custGeom>
            <a:noFill/>
            <a:ln w="76200">
              <a:pattFill prst="pct75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5" name="Freeform 9"/>
            <p:cNvSpPr>
              <a:spLocks/>
            </p:cNvSpPr>
            <p:nvPr/>
          </p:nvSpPr>
          <p:spPr bwMode="auto">
            <a:xfrm>
              <a:off x="2812" y="1957"/>
              <a:ext cx="13" cy="971"/>
            </a:xfrm>
            <a:custGeom>
              <a:avLst/>
              <a:gdLst>
                <a:gd name="T0" fmla="*/ 13 w 13"/>
                <a:gd name="T1" fmla="*/ 0 h 971"/>
                <a:gd name="T2" fmla="*/ 0 w 13"/>
                <a:gd name="T3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971">
                  <a:moveTo>
                    <a:pt x="13" y="0"/>
                  </a:moveTo>
                  <a:lnTo>
                    <a:pt x="0" y="971"/>
                  </a:lnTo>
                </a:path>
              </a:pathLst>
            </a:custGeom>
            <a:noFill/>
            <a:ln w="76200">
              <a:pattFill prst="pct75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8186" name="Freeform 10"/>
          <p:cNvSpPr>
            <a:spLocks/>
          </p:cNvSpPr>
          <p:nvPr/>
        </p:nvSpPr>
        <p:spPr bwMode="auto">
          <a:xfrm>
            <a:off x="2376488" y="1695450"/>
            <a:ext cx="5281612" cy="3200400"/>
          </a:xfrm>
          <a:custGeom>
            <a:avLst/>
            <a:gdLst>
              <a:gd name="T0" fmla="*/ 3327 w 3327"/>
              <a:gd name="T1" fmla="*/ 2016 h 2016"/>
              <a:gd name="T2" fmla="*/ 1337 w 3327"/>
              <a:gd name="T3" fmla="*/ 633 h 2016"/>
              <a:gd name="T4" fmla="*/ 0 w 3327"/>
              <a:gd name="T5" fmla="*/ 6 h 2016"/>
              <a:gd name="T6" fmla="*/ 18 w 3327"/>
              <a:gd name="T7" fmla="*/ 0 h 2016"/>
              <a:gd name="T8" fmla="*/ 1337 w 3327"/>
              <a:gd name="T9" fmla="*/ 898 h 2016"/>
              <a:gd name="T10" fmla="*/ 3327 w 3327"/>
              <a:gd name="T11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7" h="2016">
                <a:moveTo>
                  <a:pt x="3327" y="2016"/>
                </a:moveTo>
                <a:lnTo>
                  <a:pt x="1337" y="633"/>
                </a:lnTo>
                <a:lnTo>
                  <a:pt x="0" y="6"/>
                </a:lnTo>
                <a:lnTo>
                  <a:pt x="18" y="0"/>
                </a:lnTo>
                <a:lnTo>
                  <a:pt x="1337" y="898"/>
                </a:lnTo>
                <a:lnTo>
                  <a:pt x="3327" y="201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109538" y="2057400"/>
            <a:ext cx="7553325" cy="1760538"/>
          </a:xfrm>
          <a:custGeom>
            <a:avLst/>
            <a:gdLst>
              <a:gd name="T0" fmla="*/ 0 w 4758"/>
              <a:gd name="T1" fmla="*/ 0 h 1109"/>
              <a:gd name="T2" fmla="*/ 2784 w 4758"/>
              <a:gd name="T3" fmla="*/ 679 h 1109"/>
              <a:gd name="T4" fmla="*/ 3855 w 4758"/>
              <a:gd name="T5" fmla="*/ 792 h 1109"/>
              <a:gd name="T6" fmla="*/ 4758 w 4758"/>
              <a:gd name="T7" fmla="*/ 1109 h 1109"/>
              <a:gd name="T8" fmla="*/ 4740 w 4758"/>
              <a:gd name="T9" fmla="*/ 853 h 1109"/>
              <a:gd name="T10" fmla="*/ 3867 w 4758"/>
              <a:gd name="T11" fmla="*/ 786 h 1109"/>
              <a:gd name="T12" fmla="*/ 3879 w 4758"/>
              <a:gd name="T13" fmla="*/ 786 h 1109"/>
              <a:gd name="T14" fmla="*/ 2756 w 4758"/>
              <a:gd name="T15" fmla="*/ 405 h 1109"/>
              <a:gd name="T16" fmla="*/ 0 w 4758"/>
              <a:gd name="T1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8" h="1109">
                <a:moveTo>
                  <a:pt x="0" y="0"/>
                </a:moveTo>
                <a:lnTo>
                  <a:pt x="2784" y="679"/>
                </a:lnTo>
                <a:lnTo>
                  <a:pt x="3855" y="792"/>
                </a:lnTo>
                <a:lnTo>
                  <a:pt x="4758" y="1109"/>
                </a:lnTo>
                <a:lnTo>
                  <a:pt x="4740" y="853"/>
                </a:lnTo>
                <a:lnTo>
                  <a:pt x="3867" y="786"/>
                </a:lnTo>
                <a:lnTo>
                  <a:pt x="3879" y="786"/>
                </a:lnTo>
                <a:lnTo>
                  <a:pt x="2756" y="4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7643813" y="533400"/>
            <a:ext cx="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Scherptediepte bij klein diafragma: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347663" y="1338263"/>
            <a:ext cx="8077200" cy="2776537"/>
            <a:chOff x="336" y="843"/>
            <a:chExt cx="5088" cy="1749"/>
          </a:xfrm>
        </p:grpSpPr>
        <p:sp>
          <p:nvSpPr>
            <p:cNvPr id="178191" name="Rectangle 15"/>
            <p:cNvSpPr>
              <a:spLocks noChangeArrowheads="1"/>
            </p:cNvSpPr>
            <p:nvPr/>
          </p:nvSpPr>
          <p:spPr bwMode="auto">
            <a:xfrm>
              <a:off x="2002" y="1310"/>
              <a:ext cx="3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78192" name="Group 16"/>
            <p:cNvGrpSpPr>
              <a:grpSpLocks/>
            </p:cNvGrpSpPr>
            <p:nvPr/>
          </p:nvGrpSpPr>
          <p:grpSpPr bwMode="auto">
            <a:xfrm>
              <a:off x="336" y="843"/>
              <a:ext cx="5088" cy="1749"/>
              <a:chOff x="336" y="843"/>
              <a:chExt cx="5088" cy="1749"/>
            </a:xfrm>
          </p:grpSpPr>
          <p:grpSp>
            <p:nvGrpSpPr>
              <p:cNvPr id="178193" name="Group 17"/>
              <p:cNvGrpSpPr>
                <a:grpSpLocks/>
              </p:cNvGrpSpPr>
              <p:nvPr/>
            </p:nvGrpSpPr>
            <p:grpSpPr bwMode="auto">
              <a:xfrm>
                <a:off x="336" y="1008"/>
                <a:ext cx="5088" cy="1584"/>
                <a:chOff x="336" y="1008"/>
                <a:chExt cx="5088" cy="1584"/>
              </a:xfrm>
            </p:grpSpPr>
            <p:sp>
              <p:nvSpPr>
                <p:cNvPr id="178194" name="Line 18"/>
                <p:cNvSpPr>
                  <a:spLocks noChangeShapeType="1"/>
                </p:cNvSpPr>
                <p:nvPr/>
              </p:nvSpPr>
              <p:spPr bwMode="auto">
                <a:xfrm>
                  <a:off x="2880" y="1008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195" name="Line 19"/>
                <p:cNvSpPr>
                  <a:spLocks noChangeShapeType="1"/>
                </p:cNvSpPr>
                <p:nvPr/>
              </p:nvSpPr>
              <p:spPr bwMode="auto">
                <a:xfrm>
                  <a:off x="336" y="1824"/>
                  <a:ext cx="50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196" name="Line 20"/>
                <p:cNvSpPr>
                  <a:spLocks noChangeShapeType="1"/>
                </p:cNvSpPr>
                <p:nvPr/>
              </p:nvSpPr>
              <p:spPr bwMode="auto">
                <a:xfrm>
                  <a:off x="3648" y="177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197" name="Line 21"/>
                <p:cNvSpPr>
                  <a:spLocks noChangeShapeType="1"/>
                </p:cNvSpPr>
                <p:nvPr/>
              </p:nvSpPr>
              <p:spPr bwMode="auto">
                <a:xfrm>
                  <a:off x="2118" y="177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8198" name="Group 22"/>
              <p:cNvGrpSpPr>
                <a:grpSpLocks/>
              </p:cNvGrpSpPr>
              <p:nvPr/>
            </p:nvGrpSpPr>
            <p:grpSpPr bwMode="auto">
              <a:xfrm>
                <a:off x="2817" y="843"/>
                <a:ext cx="126" cy="117"/>
                <a:chOff x="2832" y="708"/>
                <a:chExt cx="126" cy="117"/>
              </a:xfrm>
            </p:grpSpPr>
            <p:sp>
              <p:nvSpPr>
                <p:cNvPr id="178199" name="Freeform 23"/>
                <p:cNvSpPr>
                  <a:spLocks/>
                </p:cNvSpPr>
                <p:nvPr/>
              </p:nvSpPr>
              <p:spPr bwMode="auto">
                <a:xfrm>
                  <a:off x="2832" y="768"/>
                  <a:ext cx="126" cy="1"/>
                </a:xfrm>
                <a:custGeom>
                  <a:avLst/>
                  <a:gdLst>
                    <a:gd name="T0" fmla="*/ 0 w 126"/>
                    <a:gd name="T1" fmla="*/ 0 h 1"/>
                    <a:gd name="T2" fmla="*/ 126 w 1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6" h="1">
                      <a:moveTo>
                        <a:pt x="0" y="0"/>
                      </a:moveTo>
                      <a:lnTo>
                        <a:pt x="126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200" name="Freeform 24"/>
                <p:cNvSpPr>
                  <a:spLocks/>
                </p:cNvSpPr>
                <p:nvPr/>
              </p:nvSpPr>
              <p:spPr bwMode="auto">
                <a:xfrm>
                  <a:off x="2898" y="708"/>
                  <a:ext cx="1" cy="117"/>
                </a:xfrm>
                <a:custGeom>
                  <a:avLst/>
                  <a:gdLst>
                    <a:gd name="T0" fmla="*/ 0 w 1"/>
                    <a:gd name="T1" fmla="*/ 0 h 117"/>
                    <a:gd name="T2" fmla="*/ 0 w 1"/>
                    <a:gd name="T3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17">
                      <a:moveTo>
                        <a:pt x="0" y="0"/>
                      </a:moveTo>
                      <a:lnTo>
                        <a:pt x="0" y="117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8201" name="Rectangle 25"/>
            <p:cNvSpPr>
              <a:spLocks noChangeArrowheads="1"/>
            </p:cNvSpPr>
            <p:nvPr/>
          </p:nvSpPr>
          <p:spPr bwMode="auto">
            <a:xfrm>
              <a:off x="3531" y="1313"/>
              <a:ext cx="3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nl-NL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8202" name="AutoShape 26"/>
          <p:cNvSpPr>
            <a:spLocks noChangeArrowheads="1"/>
          </p:cNvSpPr>
          <p:nvPr/>
        </p:nvSpPr>
        <p:spPr bwMode="auto">
          <a:xfrm>
            <a:off x="304800" y="5486400"/>
            <a:ext cx="2971800" cy="533400"/>
          </a:xfrm>
          <a:prstGeom prst="wedgeRoundRectCallout">
            <a:avLst>
              <a:gd name="adj1" fmla="val 91773"/>
              <a:gd name="adj2" fmla="val -5392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klein diafragma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78203" name="Freeform 27"/>
          <p:cNvSpPr>
            <a:spLocks/>
          </p:cNvSpPr>
          <p:nvPr/>
        </p:nvSpPr>
        <p:spPr bwMode="auto">
          <a:xfrm>
            <a:off x="2659063" y="647700"/>
            <a:ext cx="5770562" cy="3213100"/>
          </a:xfrm>
          <a:custGeom>
            <a:avLst/>
            <a:gdLst>
              <a:gd name="T0" fmla="*/ 0 w 3635"/>
              <a:gd name="T1" fmla="*/ 2024 h 2024"/>
              <a:gd name="T2" fmla="*/ 1079 w 3635"/>
              <a:gd name="T3" fmla="*/ 2017 h 2024"/>
              <a:gd name="T4" fmla="*/ 3635 w 3635"/>
              <a:gd name="T5" fmla="*/ 0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5" h="2024">
                <a:moveTo>
                  <a:pt x="0" y="2024"/>
                </a:moveTo>
                <a:lnTo>
                  <a:pt x="1079" y="2017"/>
                </a:lnTo>
                <a:lnTo>
                  <a:pt x="3635" y="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4" name="Freeform 28"/>
          <p:cNvSpPr>
            <a:spLocks/>
          </p:cNvSpPr>
          <p:nvPr/>
        </p:nvSpPr>
        <p:spPr bwMode="auto">
          <a:xfrm>
            <a:off x="2616200" y="647700"/>
            <a:ext cx="5794375" cy="3201988"/>
          </a:xfrm>
          <a:custGeom>
            <a:avLst/>
            <a:gdLst>
              <a:gd name="T0" fmla="*/ 0 w 3650"/>
              <a:gd name="T1" fmla="*/ 2017 h 2017"/>
              <a:gd name="T2" fmla="*/ 3650 w 3650"/>
              <a:gd name="T3" fmla="*/ 0 h 20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50" h="2017">
                <a:moveTo>
                  <a:pt x="0" y="2017"/>
                </a:moveTo>
                <a:lnTo>
                  <a:pt x="3650" y="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5" name="Freeform 29"/>
          <p:cNvSpPr>
            <a:spLocks/>
          </p:cNvSpPr>
          <p:nvPr/>
        </p:nvSpPr>
        <p:spPr bwMode="auto">
          <a:xfrm>
            <a:off x="119063" y="2060575"/>
            <a:ext cx="7532687" cy="1524000"/>
          </a:xfrm>
          <a:custGeom>
            <a:avLst/>
            <a:gdLst>
              <a:gd name="T0" fmla="*/ 0 w 4745"/>
              <a:gd name="T1" fmla="*/ 0 h 960"/>
              <a:gd name="T2" fmla="*/ 4745 w 4745"/>
              <a:gd name="T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5" h="960">
                <a:moveTo>
                  <a:pt x="0" y="0"/>
                </a:moveTo>
                <a:lnTo>
                  <a:pt x="4745" y="960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6" name="Freeform 30"/>
          <p:cNvSpPr>
            <a:spLocks/>
          </p:cNvSpPr>
          <p:nvPr/>
        </p:nvSpPr>
        <p:spPr bwMode="auto">
          <a:xfrm>
            <a:off x="119063" y="2046288"/>
            <a:ext cx="7519987" cy="2230437"/>
          </a:xfrm>
          <a:custGeom>
            <a:avLst/>
            <a:gdLst>
              <a:gd name="T0" fmla="*/ 0 w 4737"/>
              <a:gd name="T1" fmla="*/ 7 h 1405"/>
              <a:gd name="T2" fmla="*/ 2697 w 4737"/>
              <a:gd name="T3" fmla="*/ 0 h 1405"/>
              <a:gd name="T4" fmla="*/ 4737 w 4737"/>
              <a:gd name="T5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37" h="1405">
                <a:moveTo>
                  <a:pt x="0" y="7"/>
                </a:moveTo>
                <a:lnTo>
                  <a:pt x="2697" y="0"/>
                </a:lnTo>
                <a:lnTo>
                  <a:pt x="4737" y="1405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7" name="Freeform 31"/>
          <p:cNvSpPr>
            <a:spLocks/>
          </p:cNvSpPr>
          <p:nvPr/>
        </p:nvSpPr>
        <p:spPr bwMode="auto">
          <a:xfrm>
            <a:off x="2333625" y="1676400"/>
            <a:ext cx="5332413" cy="3228975"/>
          </a:xfrm>
          <a:custGeom>
            <a:avLst/>
            <a:gdLst>
              <a:gd name="T0" fmla="*/ 0 w 3359"/>
              <a:gd name="T1" fmla="*/ 0 h 2034"/>
              <a:gd name="T2" fmla="*/ 1298 w 3359"/>
              <a:gd name="T3" fmla="*/ 9 h 2034"/>
              <a:gd name="T4" fmla="*/ 3359 w 3359"/>
              <a:gd name="T5" fmla="*/ 2034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9" h="2034">
                <a:moveTo>
                  <a:pt x="0" y="0"/>
                </a:moveTo>
                <a:lnTo>
                  <a:pt x="1298" y="9"/>
                </a:lnTo>
                <a:lnTo>
                  <a:pt x="3359" y="2034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8" name="Freeform 32"/>
          <p:cNvSpPr>
            <a:spLocks/>
          </p:cNvSpPr>
          <p:nvPr/>
        </p:nvSpPr>
        <p:spPr bwMode="auto">
          <a:xfrm>
            <a:off x="2339975" y="1684338"/>
            <a:ext cx="5311775" cy="3192462"/>
          </a:xfrm>
          <a:custGeom>
            <a:avLst/>
            <a:gdLst>
              <a:gd name="T0" fmla="*/ 0 w 3346"/>
              <a:gd name="T1" fmla="*/ 0 h 2011"/>
              <a:gd name="T2" fmla="*/ 3346 w 3346"/>
              <a:gd name="T3" fmla="*/ 2011 h 20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46" h="2011">
                <a:moveTo>
                  <a:pt x="0" y="0"/>
                </a:moveTo>
                <a:lnTo>
                  <a:pt x="3346" y="2011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9" name="Freeform 33"/>
          <p:cNvSpPr>
            <a:spLocks/>
          </p:cNvSpPr>
          <p:nvPr/>
        </p:nvSpPr>
        <p:spPr bwMode="auto">
          <a:xfrm>
            <a:off x="4572000" y="1074738"/>
            <a:ext cx="1588" cy="3563937"/>
          </a:xfrm>
          <a:custGeom>
            <a:avLst/>
            <a:gdLst>
              <a:gd name="T0" fmla="*/ 0 w 1"/>
              <a:gd name="T1" fmla="*/ 0 h 2245"/>
              <a:gd name="T2" fmla="*/ 0 w 1"/>
              <a:gd name="T3" fmla="*/ 2245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45">
                <a:moveTo>
                  <a:pt x="0" y="0"/>
                </a:moveTo>
                <a:lnTo>
                  <a:pt x="0" y="2245"/>
                </a:lnTo>
              </a:path>
            </a:pathLst>
          </a:cu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0" name="Freeform 34"/>
          <p:cNvSpPr>
            <a:spLocks/>
          </p:cNvSpPr>
          <p:nvPr/>
        </p:nvSpPr>
        <p:spPr bwMode="auto">
          <a:xfrm>
            <a:off x="4333875" y="381000"/>
            <a:ext cx="3438525" cy="5029200"/>
          </a:xfrm>
          <a:custGeom>
            <a:avLst/>
            <a:gdLst>
              <a:gd name="T0" fmla="*/ 12 w 2166"/>
              <a:gd name="T1" fmla="*/ 726 h 3168"/>
              <a:gd name="T2" fmla="*/ 12 w 2166"/>
              <a:gd name="T3" fmla="*/ 402 h 3168"/>
              <a:gd name="T4" fmla="*/ 2166 w 2166"/>
              <a:gd name="T5" fmla="*/ 0 h 3168"/>
              <a:gd name="T6" fmla="*/ 2166 w 2166"/>
              <a:gd name="T7" fmla="*/ 3168 h 3168"/>
              <a:gd name="T8" fmla="*/ 0 w 2166"/>
              <a:gd name="T9" fmla="*/ 2700 h 3168"/>
              <a:gd name="T10" fmla="*/ 0 w 2166"/>
              <a:gd name="T11" fmla="*/ 235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6" h="3168">
                <a:moveTo>
                  <a:pt x="12" y="726"/>
                </a:moveTo>
                <a:lnTo>
                  <a:pt x="12" y="402"/>
                </a:lnTo>
                <a:lnTo>
                  <a:pt x="2166" y="0"/>
                </a:lnTo>
                <a:lnTo>
                  <a:pt x="2166" y="3168"/>
                </a:lnTo>
                <a:lnTo>
                  <a:pt x="0" y="2700"/>
                </a:lnTo>
                <a:lnTo>
                  <a:pt x="0" y="2358"/>
                </a:lnTo>
              </a:path>
            </a:pathLst>
          </a:custGeom>
          <a:noFill/>
          <a:ln w="381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1" name="AutoShape 35"/>
          <p:cNvSpPr>
            <a:spLocks noChangeArrowheads="1"/>
          </p:cNvSpPr>
          <p:nvPr/>
        </p:nvSpPr>
        <p:spPr bwMode="auto">
          <a:xfrm>
            <a:off x="3563938" y="6096000"/>
            <a:ext cx="3168650" cy="533400"/>
          </a:xfrm>
          <a:prstGeom prst="wedgeRoundRectCallout">
            <a:avLst>
              <a:gd name="adj1" fmla="val -17935"/>
              <a:gd name="adj2" fmla="val -37976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Sluiter/ belichtingstijd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78212" name="AutoShape 36"/>
          <p:cNvSpPr>
            <a:spLocks noChangeArrowheads="1"/>
          </p:cNvSpPr>
          <p:nvPr/>
        </p:nvSpPr>
        <p:spPr bwMode="auto">
          <a:xfrm>
            <a:off x="7086600" y="6096000"/>
            <a:ext cx="2057400" cy="533400"/>
          </a:xfrm>
          <a:prstGeom prst="wedgeRoundRectCallout">
            <a:avLst>
              <a:gd name="adj1" fmla="val -20755"/>
              <a:gd name="adj2" fmla="val -2089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negatief/chip</a:t>
            </a:r>
            <a:endParaRPr lang="nl-NL" altLang="nl-NL" sz="2400">
              <a:solidFill>
                <a:srgbClr val="000000"/>
              </a:solidFill>
            </a:endParaRPr>
          </a:p>
        </p:txBody>
      </p:sp>
      <p:grpSp>
        <p:nvGrpSpPr>
          <p:cNvPr id="178213" name="Group 37"/>
          <p:cNvGrpSpPr>
            <a:grpSpLocks/>
          </p:cNvGrpSpPr>
          <p:nvPr/>
        </p:nvGrpSpPr>
        <p:grpSpPr bwMode="auto">
          <a:xfrm>
            <a:off x="2633663" y="647700"/>
            <a:ext cx="5767387" cy="3209925"/>
            <a:chOff x="1659" y="408"/>
            <a:chExt cx="3633" cy="2022"/>
          </a:xfrm>
        </p:grpSpPr>
        <p:sp>
          <p:nvSpPr>
            <p:cNvPr id="178214" name="Freeform 38" descr="5%"/>
            <p:cNvSpPr>
              <a:spLocks/>
            </p:cNvSpPr>
            <p:nvPr/>
          </p:nvSpPr>
          <p:spPr bwMode="auto">
            <a:xfrm>
              <a:off x="4818" y="408"/>
              <a:ext cx="474" cy="296"/>
            </a:xfrm>
            <a:custGeom>
              <a:avLst/>
              <a:gdLst>
                <a:gd name="T0" fmla="*/ 0 w 474"/>
                <a:gd name="T1" fmla="*/ 232 h 296"/>
                <a:gd name="T2" fmla="*/ 474 w 474"/>
                <a:gd name="T3" fmla="*/ 0 h 296"/>
                <a:gd name="T4" fmla="*/ 0 w 474"/>
                <a:gd name="T5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296">
                  <a:moveTo>
                    <a:pt x="0" y="232"/>
                  </a:moveTo>
                  <a:lnTo>
                    <a:pt x="474" y="0"/>
                  </a:lnTo>
                  <a:lnTo>
                    <a:pt x="0" y="296"/>
                  </a:lnTo>
                </a:path>
              </a:pathLst>
            </a:custGeom>
            <a:pattFill prst="pct5">
              <a:fgClr>
                <a:schemeClr val="accent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215" name="Freeform 39"/>
            <p:cNvSpPr>
              <a:spLocks/>
            </p:cNvSpPr>
            <p:nvPr/>
          </p:nvSpPr>
          <p:spPr bwMode="auto">
            <a:xfrm>
              <a:off x="1659" y="640"/>
              <a:ext cx="3159" cy="1790"/>
            </a:xfrm>
            <a:custGeom>
              <a:avLst/>
              <a:gdLst>
                <a:gd name="T0" fmla="*/ 3159 w 3159"/>
                <a:gd name="T1" fmla="*/ 64 h 1790"/>
                <a:gd name="T2" fmla="*/ 3159 w 3159"/>
                <a:gd name="T3" fmla="*/ 0 h 1790"/>
                <a:gd name="T4" fmla="*/ 1175 w 3159"/>
                <a:gd name="T5" fmla="*/ 1042 h 1790"/>
                <a:gd name="T6" fmla="*/ 0 w 3159"/>
                <a:gd name="T7" fmla="*/ 1790 h 1790"/>
                <a:gd name="T8" fmla="*/ 1175 w 3159"/>
                <a:gd name="T9" fmla="*/ 1317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790">
                  <a:moveTo>
                    <a:pt x="3159" y="64"/>
                  </a:moveTo>
                  <a:lnTo>
                    <a:pt x="3159" y="0"/>
                  </a:lnTo>
                  <a:lnTo>
                    <a:pt x="1175" y="1042"/>
                  </a:lnTo>
                  <a:lnTo>
                    <a:pt x="0" y="1790"/>
                  </a:lnTo>
                  <a:lnTo>
                    <a:pt x="1175" y="1317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8216" name="AutoShape 40"/>
          <p:cNvSpPr>
            <a:spLocks noChangeArrowheads="1"/>
          </p:cNvSpPr>
          <p:nvPr/>
        </p:nvSpPr>
        <p:spPr bwMode="auto">
          <a:xfrm>
            <a:off x="4643438" y="4724400"/>
            <a:ext cx="2971800" cy="1901825"/>
          </a:xfrm>
          <a:prstGeom prst="wedgeRoundRectCallout">
            <a:avLst>
              <a:gd name="adj1" fmla="val 65333"/>
              <a:gd name="adj2" fmla="val -8614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Voor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en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achtergrond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 een stuk scherper!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217" name="Oval 41"/>
          <p:cNvSpPr>
            <a:spLocks noChangeAspect="1" noChangeArrowheads="1"/>
          </p:cNvSpPr>
          <p:nvPr/>
        </p:nvSpPr>
        <p:spPr bwMode="auto">
          <a:xfrm>
            <a:off x="2324100" y="16478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8" name="Oval 42"/>
          <p:cNvSpPr>
            <a:spLocks noChangeAspect="1" noChangeArrowheads="1"/>
          </p:cNvSpPr>
          <p:nvPr/>
        </p:nvSpPr>
        <p:spPr bwMode="auto">
          <a:xfrm>
            <a:off x="2614613" y="38052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9" name="Oval 43"/>
          <p:cNvSpPr>
            <a:spLocks noChangeAspect="1" noChangeArrowheads="1"/>
          </p:cNvSpPr>
          <p:nvPr/>
        </p:nvSpPr>
        <p:spPr bwMode="auto">
          <a:xfrm>
            <a:off x="57150" y="20145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20" name="AutoShape 44"/>
          <p:cNvSpPr>
            <a:spLocks noChangeArrowheads="1"/>
          </p:cNvSpPr>
          <p:nvPr/>
        </p:nvSpPr>
        <p:spPr bwMode="auto">
          <a:xfrm>
            <a:off x="4067175" y="5661025"/>
            <a:ext cx="3311525" cy="792163"/>
          </a:xfrm>
          <a:prstGeom prst="wedgeRoundRectCallout">
            <a:avLst>
              <a:gd name="adj1" fmla="val 24162"/>
              <a:gd name="adj2" fmla="val -276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</a:rPr>
              <a:t>Stippelen . . . kan niet door de lens verder!</a:t>
            </a:r>
            <a:endParaRPr lang="nl-NL" alt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9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8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8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6" grpId="0" animBg="1"/>
      <p:bldP spid="178187" grpId="0" animBg="1"/>
      <p:bldP spid="178188" grpId="0" animBg="1"/>
      <p:bldP spid="178189" grpId="0" autoUpdateAnimBg="0"/>
      <p:bldP spid="178202" grpId="0" animBg="1" autoUpdateAnimBg="0"/>
      <p:bldP spid="178203" grpId="0" animBg="1"/>
      <p:bldP spid="178204" grpId="0" animBg="1"/>
      <p:bldP spid="178205" grpId="0" animBg="1"/>
      <p:bldP spid="178206" grpId="0" animBg="1"/>
      <p:bldP spid="178207" grpId="0" animBg="1"/>
      <p:bldP spid="178208" grpId="0" animBg="1"/>
      <p:bldP spid="178209" grpId="0" animBg="1"/>
      <p:bldP spid="178210" grpId="0" animBg="1"/>
      <p:bldP spid="178211" grpId="0" animBg="1" autoUpdateAnimBg="0"/>
      <p:bldP spid="178212" grpId="0" animBg="1" autoUpdateAnimBg="0"/>
      <p:bldP spid="178216" grpId="0" animBg="1" autoUpdateAnimBg="0"/>
      <p:bldP spid="178217" grpId="0" animBg="1"/>
      <p:bldP spid="178218" grpId="0" animBg="1"/>
      <p:bldP spid="178219" grpId="0" animBg="1"/>
      <p:bldP spid="17822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Depthof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575425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6732588" y="0"/>
            <a:ext cx="2411412" cy="1944688"/>
          </a:xfrm>
          <a:prstGeom prst="wedgeRoundRectCallout">
            <a:avLst>
              <a:gd name="adj1" fmla="val -50329"/>
              <a:gd name="adj2" fmla="val -861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Groot diafragma: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voor- en achtergrond onscherp!</a:t>
            </a:r>
          </a:p>
        </p:txBody>
      </p:sp>
    </p:spTree>
    <p:extLst>
      <p:ext uri="{BB962C8B-B14F-4D97-AF65-F5344CB8AC3E}">
        <p14:creationId xmlns:p14="http://schemas.microsoft.com/office/powerpoint/2010/main" val="2722522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0" y="0"/>
            <a:ext cx="2703513" cy="6872288"/>
            <a:chOff x="0" y="0"/>
            <a:chExt cx="1703" cy="4329"/>
          </a:xfrm>
        </p:grpSpPr>
        <p:grpSp>
          <p:nvGrpSpPr>
            <p:cNvPr id="180227" name="Group 3"/>
            <p:cNvGrpSpPr>
              <a:grpSpLocks/>
            </p:cNvGrpSpPr>
            <p:nvPr/>
          </p:nvGrpSpPr>
          <p:grpSpPr bwMode="auto">
            <a:xfrm>
              <a:off x="465" y="0"/>
              <a:ext cx="1238" cy="4320"/>
              <a:chOff x="465" y="0"/>
              <a:chExt cx="1238" cy="4320"/>
            </a:xfrm>
          </p:grpSpPr>
          <p:pic>
            <p:nvPicPr>
              <p:cNvPr id="180228" name="Picture 4" descr="scherptediepte f4 fot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1296"/>
                <a:ext cx="1215" cy="3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229" name="Picture 5" descr="scherptediepte f 4 j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" y="0"/>
                <a:ext cx="1215" cy="1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0230" name="Text Box 6"/>
            <p:cNvSpPr txBox="1">
              <a:spLocks noChangeArrowheads="1"/>
            </p:cNvSpPr>
            <p:nvPr/>
          </p:nvSpPr>
          <p:spPr bwMode="auto">
            <a:xfrm>
              <a:off x="0" y="4079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D=f/4</a:t>
              </a:r>
              <a:endParaRPr lang="nl-NL" altLang="nl-NL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80231" name="Group 7"/>
          <p:cNvGrpSpPr>
            <a:grpSpLocks/>
          </p:cNvGrpSpPr>
          <p:nvPr/>
        </p:nvGrpSpPr>
        <p:grpSpPr bwMode="auto">
          <a:xfrm>
            <a:off x="3148013" y="0"/>
            <a:ext cx="2743200" cy="6865938"/>
            <a:chOff x="1776" y="0"/>
            <a:chExt cx="1728" cy="4325"/>
          </a:xfrm>
        </p:grpSpPr>
        <p:grpSp>
          <p:nvGrpSpPr>
            <p:cNvPr id="180232" name="Group 8"/>
            <p:cNvGrpSpPr>
              <a:grpSpLocks/>
            </p:cNvGrpSpPr>
            <p:nvPr/>
          </p:nvGrpSpPr>
          <p:grpSpPr bwMode="auto">
            <a:xfrm>
              <a:off x="2274" y="0"/>
              <a:ext cx="1230" cy="4320"/>
              <a:chOff x="2274" y="0"/>
              <a:chExt cx="1230" cy="4320"/>
            </a:xfrm>
          </p:grpSpPr>
          <p:pic>
            <p:nvPicPr>
              <p:cNvPr id="180233" name="Picture 9" descr="scherptediepte f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4" y="0"/>
                <a:ext cx="1215" cy="1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234" name="Picture 10" descr="scherptediepte f8 f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1305"/>
                <a:ext cx="1215" cy="3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1776" y="4075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D=f/8</a:t>
              </a:r>
              <a:endParaRPr lang="nl-NL" altLang="nl-NL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80236" name="Group 12"/>
          <p:cNvGrpSpPr>
            <a:grpSpLocks/>
          </p:cNvGrpSpPr>
          <p:nvPr/>
        </p:nvGrpSpPr>
        <p:grpSpPr bwMode="auto">
          <a:xfrm>
            <a:off x="6172200" y="0"/>
            <a:ext cx="2824163" cy="6858000"/>
            <a:chOff x="3501" y="0"/>
            <a:chExt cx="1779" cy="4320"/>
          </a:xfrm>
        </p:grpSpPr>
        <p:grpSp>
          <p:nvGrpSpPr>
            <p:cNvPr id="180237" name="Group 13"/>
            <p:cNvGrpSpPr>
              <a:grpSpLocks/>
            </p:cNvGrpSpPr>
            <p:nvPr/>
          </p:nvGrpSpPr>
          <p:grpSpPr bwMode="auto">
            <a:xfrm>
              <a:off x="4062" y="0"/>
              <a:ext cx="1218" cy="4320"/>
              <a:chOff x="4062" y="0"/>
              <a:chExt cx="1218" cy="4320"/>
            </a:xfrm>
          </p:grpSpPr>
          <p:pic>
            <p:nvPicPr>
              <p:cNvPr id="180238" name="Picture 14" descr="scherptediepte f 1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5" y="0"/>
                <a:ext cx="1215" cy="1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239" name="Picture 15" descr="scherptediepte f 16 fot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2" y="1316"/>
                <a:ext cx="1215" cy="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0240" name="Text Box 16"/>
            <p:cNvSpPr txBox="1">
              <a:spLocks noChangeArrowheads="1"/>
            </p:cNvSpPr>
            <p:nvPr/>
          </p:nvSpPr>
          <p:spPr bwMode="auto">
            <a:xfrm>
              <a:off x="3501" y="4070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D=f/16</a:t>
              </a:r>
              <a:endParaRPr lang="nl-NL" altLang="nl-NL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80241" name="Group 17"/>
          <p:cNvGrpSpPr>
            <a:grpSpLocks/>
          </p:cNvGrpSpPr>
          <p:nvPr/>
        </p:nvGrpSpPr>
        <p:grpSpPr bwMode="auto">
          <a:xfrm>
            <a:off x="784225" y="2090738"/>
            <a:ext cx="8199438" cy="4745037"/>
            <a:chOff x="494" y="1317"/>
            <a:chExt cx="5165" cy="2989"/>
          </a:xfrm>
        </p:grpSpPr>
        <p:sp>
          <p:nvSpPr>
            <p:cNvPr id="180242" name="Freeform 18"/>
            <p:cNvSpPr>
              <a:spLocks/>
            </p:cNvSpPr>
            <p:nvPr/>
          </p:nvSpPr>
          <p:spPr bwMode="auto">
            <a:xfrm>
              <a:off x="494" y="2981"/>
              <a:ext cx="5165" cy="1325"/>
            </a:xfrm>
            <a:custGeom>
              <a:avLst/>
              <a:gdLst>
                <a:gd name="T0" fmla="*/ 0 w 5165"/>
                <a:gd name="T1" fmla="*/ 0 h 1325"/>
                <a:gd name="T2" fmla="*/ 1197 w 5165"/>
                <a:gd name="T3" fmla="*/ 0 h 1325"/>
                <a:gd name="T4" fmla="*/ 1993 w 5165"/>
                <a:gd name="T5" fmla="*/ 219 h 1325"/>
                <a:gd name="T6" fmla="*/ 3218 w 5165"/>
                <a:gd name="T7" fmla="*/ 219 h 1325"/>
                <a:gd name="T8" fmla="*/ 3959 w 5165"/>
                <a:gd name="T9" fmla="*/ 1316 h 1325"/>
                <a:gd name="T10" fmla="*/ 5165 w 5165"/>
                <a:gd name="T11" fmla="*/ 132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5" h="1325">
                  <a:moveTo>
                    <a:pt x="0" y="0"/>
                  </a:moveTo>
                  <a:lnTo>
                    <a:pt x="1197" y="0"/>
                  </a:lnTo>
                  <a:lnTo>
                    <a:pt x="1993" y="219"/>
                  </a:lnTo>
                  <a:lnTo>
                    <a:pt x="3218" y="219"/>
                  </a:lnTo>
                  <a:lnTo>
                    <a:pt x="3959" y="1316"/>
                  </a:lnTo>
                  <a:lnTo>
                    <a:pt x="5165" y="1325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0243" name="Freeform 19"/>
            <p:cNvSpPr>
              <a:spLocks/>
            </p:cNvSpPr>
            <p:nvPr/>
          </p:nvSpPr>
          <p:spPr bwMode="auto">
            <a:xfrm>
              <a:off x="494" y="1317"/>
              <a:ext cx="5156" cy="1344"/>
            </a:xfrm>
            <a:custGeom>
              <a:avLst/>
              <a:gdLst>
                <a:gd name="T0" fmla="*/ 0 w 5156"/>
                <a:gd name="T1" fmla="*/ 1344 h 1344"/>
                <a:gd name="T2" fmla="*/ 1216 w 5156"/>
                <a:gd name="T3" fmla="*/ 1344 h 1344"/>
                <a:gd name="T4" fmla="*/ 2002 w 5156"/>
                <a:gd name="T5" fmla="*/ 1142 h 1344"/>
                <a:gd name="T6" fmla="*/ 3218 w 5156"/>
                <a:gd name="T7" fmla="*/ 1152 h 1344"/>
                <a:gd name="T8" fmla="*/ 3977 w 5156"/>
                <a:gd name="T9" fmla="*/ 0 h 1344"/>
                <a:gd name="T10" fmla="*/ 5156 w 5156"/>
                <a:gd name="T11" fmla="*/ 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6" h="1344">
                  <a:moveTo>
                    <a:pt x="0" y="1344"/>
                  </a:moveTo>
                  <a:lnTo>
                    <a:pt x="1216" y="1344"/>
                  </a:lnTo>
                  <a:lnTo>
                    <a:pt x="2002" y="1142"/>
                  </a:lnTo>
                  <a:lnTo>
                    <a:pt x="3218" y="1152"/>
                  </a:lnTo>
                  <a:lnTo>
                    <a:pt x="3977" y="0"/>
                  </a:lnTo>
                  <a:lnTo>
                    <a:pt x="5156" y="9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80244" name="AutoShape 20"/>
          <p:cNvSpPr>
            <a:spLocks noChangeArrowheads="1"/>
          </p:cNvSpPr>
          <p:nvPr/>
        </p:nvSpPr>
        <p:spPr bwMode="auto">
          <a:xfrm>
            <a:off x="2771775" y="188913"/>
            <a:ext cx="1584325" cy="1079500"/>
          </a:xfrm>
          <a:prstGeom prst="wedgeRoundRectCallout">
            <a:avLst>
              <a:gd name="adj1" fmla="val -125250"/>
              <a:gd name="adj2" fmla="val 2397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Groot diafragma</a:t>
            </a:r>
          </a:p>
        </p:txBody>
      </p:sp>
      <p:sp>
        <p:nvSpPr>
          <p:cNvPr id="180245" name="AutoShape 21"/>
          <p:cNvSpPr>
            <a:spLocks noChangeArrowheads="1"/>
          </p:cNvSpPr>
          <p:nvPr/>
        </p:nvSpPr>
        <p:spPr bwMode="auto">
          <a:xfrm>
            <a:off x="6011863" y="260350"/>
            <a:ext cx="1655762" cy="936625"/>
          </a:xfrm>
          <a:prstGeom prst="wedgeRoundRectCallout">
            <a:avLst>
              <a:gd name="adj1" fmla="val 69653"/>
              <a:gd name="adj2" fmla="val 2898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Klein diafragma</a:t>
            </a:r>
          </a:p>
        </p:txBody>
      </p:sp>
      <p:sp>
        <p:nvSpPr>
          <p:cNvPr id="180246" name="AutoShape 22"/>
          <p:cNvSpPr>
            <a:spLocks noChangeArrowheads="1"/>
          </p:cNvSpPr>
          <p:nvPr/>
        </p:nvSpPr>
        <p:spPr bwMode="auto">
          <a:xfrm>
            <a:off x="3348038" y="3644900"/>
            <a:ext cx="1800225" cy="1584325"/>
          </a:xfrm>
          <a:prstGeom prst="wedgeRoundRectCallout">
            <a:avLst>
              <a:gd name="adj1" fmla="val -81481"/>
              <a:gd name="adj2" fmla="val -2735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Voor en achtergrond erg onscherp!</a:t>
            </a:r>
          </a:p>
        </p:txBody>
      </p:sp>
      <p:sp>
        <p:nvSpPr>
          <p:cNvPr id="180247" name="AutoShape 23"/>
          <p:cNvSpPr>
            <a:spLocks noChangeArrowheads="1"/>
          </p:cNvSpPr>
          <p:nvPr/>
        </p:nvSpPr>
        <p:spPr bwMode="auto">
          <a:xfrm>
            <a:off x="5148263" y="333375"/>
            <a:ext cx="1871662" cy="1655763"/>
          </a:xfrm>
          <a:prstGeom prst="wedgeRoundRectCallout">
            <a:avLst>
              <a:gd name="adj1" fmla="val 51866"/>
              <a:gd name="adj2" fmla="val 18346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Voor en achtergrond veel scherper!</a:t>
            </a:r>
          </a:p>
        </p:txBody>
      </p:sp>
      <p:sp>
        <p:nvSpPr>
          <p:cNvPr id="180248" name="AutoShape 24"/>
          <p:cNvSpPr>
            <a:spLocks noChangeArrowheads="1"/>
          </p:cNvSpPr>
          <p:nvPr/>
        </p:nvSpPr>
        <p:spPr bwMode="auto">
          <a:xfrm>
            <a:off x="0" y="1268413"/>
            <a:ext cx="1258888" cy="719137"/>
          </a:xfrm>
          <a:prstGeom prst="wedgeRoundRectCallout">
            <a:avLst>
              <a:gd name="adj1" fmla="val -24778"/>
              <a:gd name="adj2" fmla="val 39260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</a:rPr>
              <a:t>Scherpte-diepte</a:t>
            </a:r>
          </a:p>
        </p:txBody>
      </p:sp>
      <p:sp>
        <p:nvSpPr>
          <p:cNvPr id="180249" name="AutoShape 25"/>
          <p:cNvSpPr>
            <a:spLocks/>
          </p:cNvSpPr>
          <p:nvPr/>
        </p:nvSpPr>
        <p:spPr bwMode="auto">
          <a:xfrm>
            <a:off x="468313" y="4221163"/>
            <a:ext cx="71437" cy="503237"/>
          </a:xfrm>
          <a:prstGeom prst="leftBrace">
            <a:avLst>
              <a:gd name="adj1" fmla="val 58704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4" grpId="0" animBg="1"/>
      <p:bldP spid="180245" grpId="0" animBg="1"/>
      <p:bldP spid="180246" grpId="0" animBg="1"/>
      <p:bldP spid="180247" grpId="0" animBg="1"/>
      <p:bldP spid="180248" grpId="0" animBg="1"/>
      <p:bldP spid="1802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Foto’s genomen met even groot diafragma maar met verschillende belichtingstijd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4323" name="Group 3"/>
          <p:cNvGrpSpPr>
            <a:grpSpLocks/>
          </p:cNvGrpSpPr>
          <p:nvPr/>
        </p:nvGrpSpPr>
        <p:grpSpPr bwMode="auto">
          <a:xfrm>
            <a:off x="0" y="622300"/>
            <a:ext cx="9174163" cy="6243638"/>
            <a:chOff x="0" y="392"/>
            <a:chExt cx="5779" cy="3933"/>
          </a:xfrm>
        </p:grpSpPr>
        <p:pic>
          <p:nvPicPr>
            <p:cNvPr id="184324" name="Picture 4" descr="sluitertijd 1_5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97"/>
              <a:ext cx="2899" cy="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25" name="Picture 5" descr="sluitertijd 1_2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"/>
              <a:ext cx="2888" cy="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4572000" y="620713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1/250 s</a:t>
            </a:r>
            <a:endParaRPr lang="nl-NL" altLang="nl-NL" sz="2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755650" y="6400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1/500 s</a:t>
            </a:r>
            <a:endParaRPr lang="nl-NL" altLang="nl-NL" sz="2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179388" y="4292600"/>
            <a:ext cx="3529012" cy="1441450"/>
          </a:xfrm>
          <a:prstGeom prst="wedgeRoundRectCallout">
            <a:avLst>
              <a:gd name="adj1" fmla="val 73750"/>
              <a:gd name="adj2" fmla="val 47245"/>
              <a:gd name="adj3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 minste licht op de chip</a:t>
            </a:r>
            <a:r>
              <a:rPr lang="nl-NL" altLang="nl-NL" sz="2800">
                <a:solidFill>
                  <a:srgbClr val="000000"/>
                </a:solidFill>
              </a:rPr>
              <a:t> </a:t>
            </a:r>
            <a:r>
              <a:rPr lang="nl-NL" altLang="nl-NL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 het kortst belicht.</a:t>
            </a:r>
          </a:p>
        </p:txBody>
      </p:sp>
    </p:spTree>
    <p:extLst>
      <p:ext uri="{BB962C8B-B14F-4D97-AF65-F5344CB8AC3E}">
        <p14:creationId xmlns:p14="http://schemas.microsoft.com/office/powerpoint/2010/main" val="3005597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6" grpId="0"/>
      <p:bldP spid="184327" grpId="0"/>
      <p:bldP spid="1843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Fotograferen van een bewegend voorwerp: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"/>
            <a:ext cx="9144000" cy="668338"/>
          </a:xfrm>
        </p:spPr>
        <p:txBody>
          <a:bodyPr/>
          <a:lstStyle/>
          <a:p>
            <a:pPr marL="609600" indent="-609600" algn="l"/>
            <a:r>
              <a:rPr lang="en-US" altLang="nl-NL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Deze foto wordt scherp als . . .</a:t>
            </a:r>
            <a:endParaRPr lang="nl-NL" altLang="nl-NL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1427163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De sluitertijd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800350" y="1427163"/>
            <a:ext cx="16764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klein is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-9525" y="90805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Het beeld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2138363" y="908050"/>
            <a:ext cx="6858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 het negatief/ chip komt.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0" y="1965325"/>
            <a:ext cx="7308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De hoeveel licht op de chip wordt dan 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7038975" y="1979613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 klein.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-28575" y="2436813"/>
            <a:ext cx="533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4a. Het diafragma moet dus 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4891088" y="2441575"/>
            <a:ext cx="1981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groot zijn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-28575" y="2874963"/>
            <a:ext cx="3348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4b. Of je moet . . .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3148013" y="2889250"/>
            <a:ext cx="1438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flitsen!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1262" name="Picture 14" descr="Bewegingnsonscherpte helico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288"/>
            <a:ext cx="4275138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63" name="Picture 15" descr="bewegingsonscherpte du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457575"/>
            <a:ext cx="363855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64" name="AutoShape 16"/>
          <p:cNvSpPr>
            <a:spLocks noChangeArrowheads="1"/>
          </p:cNvSpPr>
          <p:nvPr/>
        </p:nvSpPr>
        <p:spPr bwMode="auto">
          <a:xfrm>
            <a:off x="3375025" y="5994400"/>
            <a:ext cx="3502025" cy="863600"/>
          </a:xfrm>
          <a:prstGeom prst="wedgeRoundRectCallout">
            <a:avLst>
              <a:gd name="adj1" fmla="val -53398"/>
              <a:gd name="adj2" fmla="val -276287"/>
              <a:gd name="adj3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bewegingsonscherpte: lange belichtingstijd:</a:t>
            </a: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5292725" y="1458913"/>
            <a:ext cx="3851275" cy="863600"/>
          </a:xfrm>
          <a:prstGeom prst="wedgeRoundRectCallout">
            <a:avLst>
              <a:gd name="adj1" fmla="val -1565"/>
              <a:gd name="adj2" fmla="val 255514"/>
              <a:gd name="adj3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geen bewegingsonscherpte: korte belichtingstijd:</a:t>
            </a:r>
          </a:p>
        </p:txBody>
      </p:sp>
    </p:spTree>
    <p:extLst>
      <p:ext uri="{BB962C8B-B14F-4D97-AF65-F5344CB8AC3E}">
        <p14:creationId xmlns:p14="http://schemas.microsoft.com/office/powerpoint/2010/main" val="368910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 advAuto="1000"/>
      <p:bldP spid="181252" grpId="0" autoUpdateAnimBg="0"/>
      <p:bldP spid="181253" grpId="0" autoUpdateAnimBg="0"/>
      <p:bldP spid="181254" grpId="0" autoUpdateAnimBg="0"/>
      <p:bldP spid="181255" grpId="0" autoUpdateAnimBg="0"/>
      <p:bldP spid="181256" grpId="0" autoUpdateAnimBg="0"/>
      <p:bldP spid="181257" grpId="0" autoUpdateAnimBg="0"/>
      <p:bldP spid="181258" grpId="0" autoUpdateAnimBg="0"/>
      <p:bldP spid="181259" grpId="0" autoUpdateAnimBg="0"/>
      <p:bldP spid="181260" grpId="0" autoUpdateAnimBg="0"/>
      <p:bldP spid="181261" grpId="0" autoUpdateAnimBg="0"/>
      <p:bldP spid="181264" grpId="0" animBg="1"/>
      <p:bldP spid="1812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nachtopname_snelweg_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0"/>
            <a:ext cx="7235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 genomen bij weinig licht dus de sluitertijd is</a:t>
            </a:r>
            <a:endParaRPr lang="nl-NL" altLang="nl-NL"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019925" y="0"/>
            <a:ext cx="1152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groot.</a:t>
            </a:r>
            <a:endParaRPr lang="nl-NL" altLang="nl-NL" sz="2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-14288" y="333375"/>
            <a:ext cx="7235826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Dus een g</a:t>
            </a:r>
            <a:r>
              <a:rPr lang="en-US" altLang="nl-NL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rote bewegingsonscherpte.</a:t>
            </a:r>
            <a:endParaRPr lang="nl-NL" altLang="nl-NL"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451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76" grpId="0"/>
      <p:bldP spid="1822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Bewegingsonscherpte windmol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196975"/>
            <a:ext cx="3768725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299" name="Picture 3" descr="Bewegingsonscherpte mo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611188" y="4437063"/>
            <a:ext cx="2954337" cy="1800225"/>
          </a:xfrm>
          <a:prstGeom prst="wedgeRoundRectCallout">
            <a:avLst>
              <a:gd name="adj1" fmla="val 107551"/>
              <a:gd name="adj2" fmla="val -3359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Sluitertijd superklein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 is het (bijna) windstil?</a:t>
            </a:r>
          </a:p>
        </p:txBody>
      </p:sp>
    </p:spTree>
    <p:extLst>
      <p:ext uri="{BB962C8B-B14F-4D97-AF65-F5344CB8AC3E}">
        <p14:creationId xmlns:p14="http://schemas.microsoft.com/office/powerpoint/2010/main" val="1077931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270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marL="838200" indent="-838200"/>
            <a:r>
              <a:rPr lang="en-US" altLang="nl-N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Lenssoorten</a:t>
            </a:r>
            <a:endParaRPr lang="nl-NL" altLang="nl-NL" sz="3600"/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1289050" y="2422525"/>
            <a:ext cx="431800" cy="1993900"/>
          </a:xfrm>
          <a:prstGeom prst="moon">
            <a:avLst>
              <a:gd name="adj" fmla="val 55556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 rot="16200000">
            <a:off x="515145" y="5387181"/>
            <a:ext cx="2087562" cy="625475"/>
          </a:xfrm>
          <a:custGeom>
            <a:avLst/>
            <a:gdLst>
              <a:gd name="G0" fmla="+- 341 0 0"/>
              <a:gd name="G1" fmla="+- 11199870 0 0"/>
              <a:gd name="G2" fmla="+- 0 0 11199870"/>
              <a:gd name="T0" fmla="*/ 0 256 1"/>
              <a:gd name="T1" fmla="*/ 180 256 1"/>
              <a:gd name="G3" fmla="+- 11199870 T0 T1"/>
              <a:gd name="T2" fmla="*/ 0 256 1"/>
              <a:gd name="T3" fmla="*/ 90 256 1"/>
              <a:gd name="G4" fmla="+- 11199870 T2 T3"/>
              <a:gd name="G5" fmla="*/ G4 2 1"/>
              <a:gd name="T4" fmla="*/ 90 256 1"/>
              <a:gd name="T5" fmla="*/ 0 256 1"/>
              <a:gd name="G6" fmla="+- 11199870 T4 T5"/>
              <a:gd name="G7" fmla="*/ G6 2 1"/>
              <a:gd name="G8" fmla="abs 111998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341"/>
              <a:gd name="G18" fmla="*/ 341 1 2"/>
              <a:gd name="G19" fmla="+- G18 5400 0"/>
              <a:gd name="G20" fmla="cos G19 11199870"/>
              <a:gd name="G21" fmla="sin G19 11199870"/>
              <a:gd name="G22" fmla="+- G20 10800 0"/>
              <a:gd name="G23" fmla="+- G21 10800 0"/>
              <a:gd name="G24" fmla="+- 10800 0 G20"/>
              <a:gd name="G25" fmla="+- 341 10800 0"/>
              <a:gd name="G26" fmla="?: G9 G17 G25"/>
              <a:gd name="G27" fmla="?: G9 0 21600"/>
              <a:gd name="G28" fmla="cos 10800 11199870"/>
              <a:gd name="G29" fmla="sin 10800 11199870"/>
              <a:gd name="G30" fmla="sin 341 11199870"/>
              <a:gd name="G31" fmla="+- G28 10800 0"/>
              <a:gd name="G32" fmla="+- G29 10800 0"/>
              <a:gd name="G33" fmla="+- G30 10800 0"/>
              <a:gd name="G34" fmla="?: G4 0 G31"/>
              <a:gd name="G35" fmla="?: 11199870 G34 0"/>
              <a:gd name="G36" fmla="?: G6 G35 G31"/>
              <a:gd name="G37" fmla="+- 21600 0 G36"/>
              <a:gd name="G38" fmla="?: G4 0 G33"/>
              <a:gd name="G39" fmla="?: 111998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99 w 21600"/>
              <a:gd name="T15" fmla="*/ 11681 h 21600"/>
              <a:gd name="T16" fmla="*/ 10800 w 21600"/>
              <a:gd name="T17" fmla="*/ 10459 h 21600"/>
              <a:gd name="T18" fmla="*/ 16301 w 21600"/>
              <a:gd name="T19" fmla="*/ 1168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463" y="10853"/>
                </a:moveTo>
                <a:cubicBezTo>
                  <a:pt x="10460" y="10836"/>
                  <a:pt x="10459" y="10818"/>
                  <a:pt x="10459" y="10800"/>
                </a:cubicBezTo>
                <a:cubicBezTo>
                  <a:pt x="10459" y="10611"/>
                  <a:pt x="10611" y="10459"/>
                  <a:pt x="10800" y="10459"/>
                </a:cubicBezTo>
                <a:cubicBezTo>
                  <a:pt x="10988" y="10459"/>
                  <a:pt x="11141" y="10611"/>
                  <a:pt x="11141" y="10800"/>
                </a:cubicBezTo>
                <a:cubicBezTo>
                  <a:pt x="11141" y="10818"/>
                  <a:pt x="11139" y="10836"/>
                  <a:pt x="11136" y="10853"/>
                </a:cubicBezTo>
                <a:lnTo>
                  <a:pt x="21463" y="12508"/>
                </a:lnTo>
                <a:cubicBezTo>
                  <a:pt x="21554" y="11943"/>
                  <a:pt x="21600" y="1137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72"/>
                  <a:pt x="45" y="11943"/>
                  <a:pt x="136" y="1250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47461" name="Group 5"/>
          <p:cNvGrpSpPr>
            <a:grpSpLocks/>
          </p:cNvGrpSpPr>
          <p:nvPr/>
        </p:nvGrpSpPr>
        <p:grpSpPr bwMode="auto">
          <a:xfrm>
            <a:off x="1246188" y="146050"/>
            <a:ext cx="654050" cy="2087563"/>
            <a:chOff x="3379" y="1434"/>
            <a:chExt cx="412" cy="1315"/>
          </a:xfrm>
        </p:grpSpPr>
        <p:sp>
          <p:nvSpPr>
            <p:cNvPr id="147462" name="AutoShape 6"/>
            <p:cNvSpPr>
              <a:spLocks noChangeArrowheads="1"/>
            </p:cNvSpPr>
            <p:nvPr/>
          </p:nvSpPr>
          <p:spPr bwMode="auto">
            <a:xfrm rot="16200000">
              <a:off x="2936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63" name="AutoShape 7"/>
            <p:cNvSpPr>
              <a:spLocks noChangeArrowheads="1"/>
            </p:cNvSpPr>
            <p:nvPr/>
          </p:nvSpPr>
          <p:spPr bwMode="auto">
            <a:xfrm rot="5400000" flipH="1">
              <a:off x="2918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464" name="Group 8"/>
          <p:cNvGrpSpPr>
            <a:grpSpLocks/>
          </p:cNvGrpSpPr>
          <p:nvPr/>
        </p:nvGrpSpPr>
        <p:grpSpPr bwMode="auto">
          <a:xfrm>
            <a:off x="7167563" y="188913"/>
            <a:ext cx="647700" cy="2016125"/>
            <a:chOff x="1429" y="2568"/>
            <a:chExt cx="408" cy="1270"/>
          </a:xfrm>
        </p:grpSpPr>
        <p:sp>
          <p:nvSpPr>
            <p:cNvPr id="147465" name="AutoShape 9"/>
            <p:cNvSpPr>
              <a:spLocks noChangeArrowheads="1"/>
            </p:cNvSpPr>
            <p:nvPr/>
          </p:nvSpPr>
          <p:spPr bwMode="auto">
            <a:xfrm>
              <a:off x="1565" y="2578"/>
              <a:ext cx="272" cy="1256"/>
            </a:xfrm>
            <a:prstGeom prst="moon">
              <a:avLst>
                <a:gd name="adj" fmla="val 55556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66" name="AutoShape 10"/>
            <p:cNvSpPr>
              <a:spLocks noChangeArrowheads="1"/>
            </p:cNvSpPr>
            <p:nvPr/>
          </p:nvSpPr>
          <p:spPr bwMode="auto">
            <a:xfrm flipH="1">
              <a:off x="1429" y="2568"/>
              <a:ext cx="272" cy="1256"/>
            </a:xfrm>
            <a:prstGeom prst="moon">
              <a:avLst>
                <a:gd name="adj" fmla="val 55556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1474" y="2568"/>
              <a:ext cx="363" cy="272"/>
            </a:xfrm>
            <a:custGeom>
              <a:avLst/>
              <a:gdLst>
                <a:gd name="T0" fmla="*/ 0 w 363"/>
                <a:gd name="T1" fmla="*/ 0 h 272"/>
                <a:gd name="T2" fmla="*/ 363 w 363"/>
                <a:gd name="T3" fmla="*/ 0 h 272"/>
                <a:gd name="T4" fmla="*/ 181 w 363"/>
                <a:gd name="T5" fmla="*/ 272 h 272"/>
                <a:gd name="T6" fmla="*/ 0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0"/>
                  </a:moveTo>
                  <a:lnTo>
                    <a:pt x="363" y="0"/>
                  </a:lnTo>
                  <a:lnTo>
                    <a:pt x="181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 flipV="1">
              <a:off x="1437" y="3566"/>
              <a:ext cx="363" cy="272"/>
            </a:xfrm>
            <a:custGeom>
              <a:avLst/>
              <a:gdLst>
                <a:gd name="T0" fmla="*/ 0 w 363"/>
                <a:gd name="T1" fmla="*/ 0 h 272"/>
                <a:gd name="T2" fmla="*/ 363 w 363"/>
                <a:gd name="T3" fmla="*/ 0 h 272"/>
                <a:gd name="T4" fmla="*/ 181 w 363"/>
                <a:gd name="T5" fmla="*/ 272 h 272"/>
                <a:gd name="T6" fmla="*/ 0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0"/>
                  </a:moveTo>
                  <a:lnTo>
                    <a:pt x="363" y="0"/>
                  </a:lnTo>
                  <a:lnTo>
                    <a:pt x="181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469" name="Group 13"/>
          <p:cNvGrpSpPr>
            <a:grpSpLocks/>
          </p:cNvGrpSpPr>
          <p:nvPr/>
        </p:nvGrpSpPr>
        <p:grpSpPr bwMode="auto">
          <a:xfrm>
            <a:off x="7280275" y="4711700"/>
            <a:ext cx="647700" cy="2016125"/>
            <a:chOff x="2154" y="1480"/>
            <a:chExt cx="408" cy="1270"/>
          </a:xfrm>
        </p:grpSpPr>
        <p:grpSp>
          <p:nvGrpSpPr>
            <p:cNvPr id="147470" name="Group 14"/>
            <p:cNvGrpSpPr>
              <a:grpSpLocks/>
            </p:cNvGrpSpPr>
            <p:nvPr/>
          </p:nvGrpSpPr>
          <p:grpSpPr bwMode="auto">
            <a:xfrm>
              <a:off x="2154" y="1480"/>
              <a:ext cx="408" cy="1270"/>
              <a:chOff x="1429" y="2568"/>
              <a:chExt cx="408" cy="1270"/>
            </a:xfrm>
          </p:grpSpPr>
          <p:sp>
            <p:nvSpPr>
              <p:cNvPr id="147471" name="AutoShape 15"/>
              <p:cNvSpPr>
                <a:spLocks noChangeArrowheads="1"/>
              </p:cNvSpPr>
              <p:nvPr/>
            </p:nvSpPr>
            <p:spPr bwMode="auto">
              <a:xfrm>
                <a:off x="1565" y="2578"/>
                <a:ext cx="272" cy="1256"/>
              </a:xfrm>
              <a:prstGeom prst="moon">
                <a:avLst>
                  <a:gd name="adj" fmla="val 55556"/>
                </a:avLst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72" name="AutoShape 16"/>
              <p:cNvSpPr>
                <a:spLocks noChangeArrowheads="1"/>
              </p:cNvSpPr>
              <p:nvPr/>
            </p:nvSpPr>
            <p:spPr bwMode="auto">
              <a:xfrm flipH="1">
                <a:off x="1429" y="2568"/>
                <a:ext cx="272" cy="1256"/>
              </a:xfrm>
              <a:prstGeom prst="moon">
                <a:avLst>
                  <a:gd name="adj" fmla="val 555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73" name="Freeform 17"/>
              <p:cNvSpPr>
                <a:spLocks/>
              </p:cNvSpPr>
              <p:nvPr/>
            </p:nvSpPr>
            <p:spPr bwMode="auto">
              <a:xfrm>
                <a:off x="1474" y="2568"/>
                <a:ext cx="363" cy="272"/>
              </a:xfrm>
              <a:custGeom>
                <a:avLst/>
                <a:gdLst>
                  <a:gd name="T0" fmla="*/ 0 w 363"/>
                  <a:gd name="T1" fmla="*/ 0 h 272"/>
                  <a:gd name="T2" fmla="*/ 363 w 363"/>
                  <a:gd name="T3" fmla="*/ 0 h 272"/>
                  <a:gd name="T4" fmla="*/ 181 w 363"/>
                  <a:gd name="T5" fmla="*/ 272 h 272"/>
                  <a:gd name="T6" fmla="*/ 0 w 363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272">
                    <a:moveTo>
                      <a:pt x="0" y="0"/>
                    </a:moveTo>
                    <a:lnTo>
                      <a:pt x="363" y="0"/>
                    </a:lnTo>
                    <a:lnTo>
                      <a:pt x="181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74" name="Freeform 18"/>
              <p:cNvSpPr>
                <a:spLocks/>
              </p:cNvSpPr>
              <p:nvPr/>
            </p:nvSpPr>
            <p:spPr bwMode="auto">
              <a:xfrm flipV="1">
                <a:off x="1437" y="3566"/>
                <a:ext cx="363" cy="272"/>
              </a:xfrm>
              <a:custGeom>
                <a:avLst/>
                <a:gdLst>
                  <a:gd name="T0" fmla="*/ 0 w 363"/>
                  <a:gd name="T1" fmla="*/ 0 h 272"/>
                  <a:gd name="T2" fmla="*/ 363 w 363"/>
                  <a:gd name="T3" fmla="*/ 0 h 272"/>
                  <a:gd name="T4" fmla="*/ 181 w 363"/>
                  <a:gd name="T5" fmla="*/ 272 h 272"/>
                  <a:gd name="T6" fmla="*/ 0 w 363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272">
                    <a:moveTo>
                      <a:pt x="0" y="0"/>
                    </a:moveTo>
                    <a:lnTo>
                      <a:pt x="363" y="0"/>
                    </a:lnTo>
                    <a:lnTo>
                      <a:pt x="181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2327" y="1480"/>
              <a:ext cx="226" cy="12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476" name="Group 20"/>
          <p:cNvGrpSpPr>
            <a:grpSpLocks/>
          </p:cNvGrpSpPr>
          <p:nvPr/>
        </p:nvGrpSpPr>
        <p:grpSpPr bwMode="auto">
          <a:xfrm>
            <a:off x="7051675" y="2451100"/>
            <a:ext cx="876300" cy="1944688"/>
            <a:chOff x="3581" y="2931"/>
            <a:chExt cx="552" cy="1225"/>
          </a:xfrm>
        </p:grpSpPr>
        <p:sp>
          <p:nvSpPr>
            <p:cNvPr id="147477" name="Freeform 21"/>
            <p:cNvSpPr>
              <a:spLocks/>
            </p:cNvSpPr>
            <p:nvPr/>
          </p:nvSpPr>
          <p:spPr bwMode="auto">
            <a:xfrm>
              <a:off x="3639" y="2976"/>
              <a:ext cx="492" cy="1161"/>
            </a:xfrm>
            <a:custGeom>
              <a:avLst/>
              <a:gdLst>
                <a:gd name="T0" fmla="*/ 130 w 492"/>
                <a:gd name="T1" fmla="*/ 0 h 1161"/>
                <a:gd name="T2" fmla="*/ 420 w 492"/>
                <a:gd name="T3" fmla="*/ 3 h 1161"/>
                <a:gd name="T4" fmla="*/ 441 w 492"/>
                <a:gd name="T5" fmla="*/ 33 h 1161"/>
                <a:gd name="T6" fmla="*/ 483 w 492"/>
                <a:gd name="T7" fmla="*/ 279 h 1161"/>
                <a:gd name="T8" fmla="*/ 492 w 492"/>
                <a:gd name="T9" fmla="*/ 480 h 1161"/>
                <a:gd name="T10" fmla="*/ 486 w 492"/>
                <a:gd name="T11" fmla="*/ 678 h 1161"/>
                <a:gd name="T12" fmla="*/ 486 w 492"/>
                <a:gd name="T13" fmla="*/ 843 h 1161"/>
                <a:gd name="T14" fmla="*/ 462 w 492"/>
                <a:gd name="T15" fmla="*/ 1038 h 1161"/>
                <a:gd name="T16" fmla="*/ 435 w 492"/>
                <a:gd name="T17" fmla="*/ 1131 h 1161"/>
                <a:gd name="T18" fmla="*/ 402 w 492"/>
                <a:gd name="T19" fmla="*/ 1155 h 1161"/>
                <a:gd name="T20" fmla="*/ 0 w 492"/>
                <a:gd name="T21" fmla="*/ 1161 h 1161"/>
                <a:gd name="T22" fmla="*/ 123 w 492"/>
                <a:gd name="T23" fmla="*/ 1119 h 1161"/>
                <a:gd name="T24" fmla="*/ 195 w 492"/>
                <a:gd name="T25" fmla="*/ 1059 h 1161"/>
                <a:gd name="T26" fmla="*/ 288 w 492"/>
                <a:gd name="T27" fmla="*/ 912 h 1161"/>
                <a:gd name="T28" fmla="*/ 345 w 492"/>
                <a:gd name="T29" fmla="*/ 681 h 1161"/>
                <a:gd name="T30" fmla="*/ 342 w 492"/>
                <a:gd name="T31" fmla="*/ 489 h 1161"/>
                <a:gd name="T32" fmla="*/ 333 w 492"/>
                <a:gd name="T33" fmla="*/ 366 h 1161"/>
                <a:gd name="T34" fmla="*/ 288 w 492"/>
                <a:gd name="T35" fmla="*/ 252 h 1161"/>
                <a:gd name="T36" fmla="*/ 216 w 492"/>
                <a:gd name="T37" fmla="*/ 126 h 1161"/>
                <a:gd name="T38" fmla="*/ 162 w 492"/>
                <a:gd name="T39" fmla="*/ 54 h 1161"/>
                <a:gd name="T40" fmla="*/ 63 w 492"/>
                <a:gd name="T41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2" h="1161">
                  <a:moveTo>
                    <a:pt x="130" y="0"/>
                  </a:moveTo>
                  <a:lnTo>
                    <a:pt x="420" y="3"/>
                  </a:lnTo>
                  <a:lnTo>
                    <a:pt x="441" y="33"/>
                  </a:lnTo>
                  <a:lnTo>
                    <a:pt x="483" y="279"/>
                  </a:lnTo>
                  <a:lnTo>
                    <a:pt x="492" y="480"/>
                  </a:lnTo>
                  <a:lnTo>
                    <a:pt x="486" y="678"/>
                  </a:lnTo>
                  <a:lnTo>
                    <a:pt x="486" y="843"/>
                  </a:lnTo>
                  <a:lnTo>
                    <a:pt x="462" y="1038"/>
                  </a:lnTo>
                  <a:lnTo>
                    <a:pt x="435" y="1131"/>
                  </a:lnTo>
                  <a:lnTo>
                    <a:pt x="402" y="1155"/>
                  </a:lnTo>
                  <a:lnTo>
                    <a:pt x="0" y="1161"/>
                  </a:lnTo>
                  <a:lnTo>
                    <a:pt x="123" y="1119"/>
                  </a:lnTo>
                  <a:lnTo>
                    <a:pt x="195" y="1059"/>
                  </a:lnTo>
                  <a:lnTo>
                    <a:pt x="288" y="912"/>
                  </a:lnTo>
                  <a:lnTo>
                    <a:pt x="345" y="681"/>
                  </a:lnTo>
                  <a:lnTo>
                    <a:pt x="342" y="489"/>
                  </a:lnTo>
                  <a:lnTo>
                    <a:pt x="333" y="366"/>
                  </a:lnTo>
                  <a:lnTo>
                    <a:pt x="288" y="252"/>
                  </a:lnTo>
                  <a:lnTo>
                    <a:pt x="216" y="126"/>
                  </a:lnTo>
                  <a:lnTo>
                    <a:pt x="162" y="54"/>
                  </a:lnTo>
                  <a:lnTo>
                    <a:pt x="63" y="0"/>
                  </a:lnTo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3581" y="2931"/>
              <a:ext cx="552" cy="1225"/>
              <a:chOff x="3581" y="2931"/>
              <a:chExt cx="552" cy="1225"/>
            </a:xfrm>
          </p:grpSpPr>
          <p:grpSp>
            <p:nvGrpSpPr>
              <p:cNvPr id="147479" name="Group 23"/>
              <p:cNvGrpSpPr>
                <a:grpSpLocks/>
              </p:cNvGrpSpPr>
              <p:nvPr/>
            </p:nvGrpSpPr>
            <p:grpSpPr bwMode="auto">
              <a:xfrm>
                <a:off x="3588" y="2976"/>
                <a:ext cx="545" cy="1152"/>
                <a:chOff x="3572" y="2976"/>
                <a:chExt cx="545" cy="1152"/>
              </a:xfrm>
            </p:grpSpPr>
            <p:sp>
              <p:nvSpPr>
                <p:cNvPr id="147480" name="Arc 24"/>
                <p:cNvSpPr>
                  <a:spLocks/>
                </p:cNvSpPr>
                <p:nvPr/>
              </p:nvSpPr>
              <p:spPr bwMode="auto">
                <a:xfrm>
                  <a:off x="4026" y="2976"/>
                  <a:ext cx="91" cy="1152"/>
                </a:xfrm>
                <a:custGeom>
                  <a:avLst/>
                  <a:gdLst>
                    <a:gd name="G0" fmla="+- 2996 0 0"/>
                    <a:gd name="G1" fmla="+- 21600 0 0"/>
                    <a:gd name="G2" fmla="+- 21600 0 0"/>
                    <a:gd name="T0" fmla="*/ 2996 w 24596"/>
                    <a:gd name="T1" fmla="*/ 0 h 43200"/>
                    <a:gd name="T2" fmla="*/ 0 w 24596"/>
                    <a:gd name="T3" fmla="*/ 42991 h 43200"/>
                    <a:gd name="T4" fmla="*/ 2996 w 24596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96" h="43200" fill="none" extrusionOk="0">
                      <a:moveTo>
                        <a:pt x="2995" y="0"/>
                      </a:moveTo>
                      <a:cubicBezTo>
                        <a:pt x="14925" y="0"/>
                        <a:pt x="24596" y="9670"/>
                        <a:pt x="24596" y="21600"/>
                      </a:cubicBezTo>
                      <a:cubicBezTo>
                        <a:pt x="24596" y="33529"/>
                        <a:pt x="14925" y="43200"/>
                        <a:pt x="2996" y="43200"/>
                      </a:cubicBezTo>
                      <a:cubicBezTo>
                        <a:pt x="1993" y="43200"/>
                        <a:pt x="992" y="43130"/>
                        <a:pt x="-1" y="42991"/>
                      </a:cubicBezTo>
                    </a:path>
                    <a:path w="24596" h="43200" stroke="0" extrusionOk="0">
                      <a:moveTo>
                        <a:pt x="2995" y="0"/>
                      </a:moveTo>
                      <a:cubicBezTo>
                        <a:pt x="14925" y="0"/>
                        <a:pt x="24596" y="9670"/>
                        <a:pt x="24596" y="21600"/>
                      </a:cubicBezTo>
                      <a:cubicBezTo>
                        <a:pt x="24596" y="33529"/>
                        <a:pt x="14925" y="43200"/>
                        <a:pt x="2996" y="43200"/>
                      </a:cubicBezTo>
                      <a:cubicBezTo>
                        <a:pt x="1993" y="43200"/>
                        <a:pt x="992" y="43130"/>
                        <a:pt x="-1" y="42991"/>
                      </a:cubicBezTo>
                      <a:lnTo>
                        <a:pt x="299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7481" name="Group 25"/>
                <p:cNvGrpSpPr>
                  <a:grpSpLocks/>
                </p:cNvGrpSpPr>
                <p:nvPr/>
              </p:nvGrpSpPr>
              <p:grpSpPr bwMode="auto">
                <a:xfrm>
                  <a:off x="3572" y="2976"/>
                  <a:ext cx="454" cy="1152"/>
                  <a:chOff x="3572" y="2976"/>
                  <a:chExt cx="454" cy="1152"/>
                </a:xfrm>
              </p:grpSpPr>
              <p:sp>
                <p:nvSpPr>
                  <p:cNvPr id="147482" name="Arc 26"/>
                  <p:cNvSpPr>
                    <a:spLocks/>
                  </p:cNvSpPr>
                  <p:nvPr/>
                </p:nvSpPr>
                <p:spPr bwMode="auto">
                  <a:xfrm>
                    <a:off x="3572" y="2976"/>
                    <a:ext cx="397" cy="1152"/>
                  </a:xfrm>
                  <a:custGeom>
                    <a:avLst/>
                    <a:gdLst>
                      <a:gd name="G0" fmla="+- 2996 0 0"/>
                      <a:gd name="G1" fmla="+- 21600 0 0"/>
                      <a:gd name="G2" fmla="+- 21600 0 0"/>
                      <a:gd name="T0" fmla="*/ 2996 w 24596"/>
                      <a:gd name="T1" fmla="*/ 0 h 43200"/>
                      <a:gd name="T2" fmla="*/ 0 w 24596"/>
                      <a:gd name="T3" fmla="*/ 42991 h 43200"/>
                      <a:gd name="T4" fmla="*/ 2996 w 24596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596" h="43200" fill="none" extrusionOk="0">
                        <a:moveTo>
                          <a:pt x="2995" y="0"/>
                        </a:moveTo>
                        <a:cubicBezTo>
                          <a:pt x="14925" y="0"/>
                          <a:pt x="24596" y="9670"/>
                          <a:pt x="24596" y="21600"/>
                        </a:cubicBezTo>
                        <a:cubicBezTo>
                          <a:pt x="24596" y="33529"/>
                          <a:pt x="14925" y="43200"/>
                          <a:pt x="2996" y="43200"/>
                        </a:cubicBezTo>
                        <a:cubicBezTo>
                          <a:pt x="1993" y="43200"/>
                          <a:pt x="992" y="43130"/>
                          <a:pt x="-1" y="42991"/>
                        </a:cubicBezTo>
                      </a:path>
                      <a:path w="24596" h="43200" stroke="0" extrusionOk="0">
                        <a:moveTo>
                          <a:pt x="2995" y="0"/>
                        </a:moveTo>
                        <a:cubicBezTo>
                          <a:pt x="14925" y="0"/>
                          <a:pt x="24596" y="9670"/>
                          <a:pt x="24596" y="21600"/>
                        </a:cubicBezTo>
                        <a:cubicBezTo>
                          <a:pt x="24596" y="33529"/>
                          <a:pt x="14925" y="43200"/>
                          <a:pt x="2996" y="43200"/>
                        </a:cubicBezTo>
                        <a:cubicBezTo>
                          <a:pt x="1993" y="43200"/>
                          <a:pt x="992" y="43130"/>
                          <a:pt x="-1" y="42991"/>
                        </a:cubicBezTo>
                        <a:lnTo>
                          <a:pt x="2996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74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660" y="2976"/>
                    <a:ext cx="36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74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128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7485" name="Rectangle 29"/>
              <p:cNvSpPr>
                <a:spLocks noChangeArrowheads="1"/>
              </p:cNvSpPr>
              <p:nvPr/>
            </p:nvSpPr>
            <p:spPr bwMode="auto">
              <a:xfrm>
                <a:off x="3581" y="2931"/>
                <a:ext cx="91" cy="122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7486" name="Group 30"/>
          <p:cNvGrpSpPr>
            <a:grpSpLocks/>
          </p:cNvGrpSpPr>
          <p:nvPr/>
        </p:nvGrpSpPr>
        <p:grpSpPr bwMode="auto">
          <a:xfrm>
            <a:off x="5795963" y="384175"/>
            <a:ext cx="3049587" cy="1574800"/>
            <a:chOff x="99" y="832"/>
            <a:chExt cx="1921" cy="992"/>
          </a:xfrm>
        </p:grpSpPr>
        <p:sp>
          <p:nvSpPr>
            <p:cNvPr id="147487" name="Freeform 31"/>
            <p:cNvSpPr>
              <a:spLocks/>
            </p:cNvSpPr>
            <p:nvPr/>
          </p:nvSpPr>
          <p:spPr bwMode="auto">
            <a:xfrm>
              <a:off x="99" y="1344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88" name="Freeform 32"/>
            <p:cNvSpPr>
              <a:spLocks/>
            </p:cNvSpPr>
            <p:nvPr/>
          </p:nvSpPr>
          <p:spPr bwMode="auto">
            <a:xfrm>
              <a:off x="128" y="832"/>
              <a:ext cx="1860" cy="252"/>
            </a:xfrm>
            <a:custGeom>
              <a:avLst/>
              <a:gdLst>
                <a:gd name="T0" fmla="*/ 0 w 1860"/>
                <a:gd name="T1" fmla="*/ 252 h 252"/>
                <a:gd name="T2" fmla="*/ 936 w 1860"/>
                <a:gd name="T3" fmla="*/ 236 h 252"/>
                <a:gd name="T4" fmla="*/ 1040 w 1860"/>
                <a:gd name="T5" fmla="*/ 224 h 252"/>
                <a:gd name="T6" fmla="*/ 1144 w 1860"/>
                <a:gd name="T7" fmla="*/ 208 h 252"/>
                <a:gd name="T8" fmla="*/ 1860 w 1860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252">
                  <a:moveTo>
                    <a:pt x="0" y="252"/>
                  </a:moveTo>
                  <a:lnTo>
                    <a:pt x="936" y="236"/>
                  </a:lnTo>
                  <a:lnTo>
                    <a:pt x="1040" y="224"/>
                  </a:lnTo>
                  <a:lnTo>
                    <a:pt x="1144" y="208"/>
                  </a:lnTo>
                  <a:lnTo>
                    <a:pt x="186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89" name="Freeform 33"/>
            <p:cNvSpPr>
              <a:spLocks/>
            </p:cNvSpPr>
            <p:nvPr/>
          </p:nvSpPr>
          <p:spPr bwMode="auto">
            <a:xfrm>
              <a:off x="116" y="1584"/>
              <a:ext cx="1904" cy="240"/>
            </a:xfrm>
            <a:custGeom>
              <a:avLst/>
              <a:gdLst>
                <a:gd name="T0" fmla="*/ 0 w 1904"/>
                <a:gd name="T1" fmla="*/ 20 h 240"/>
                <a:gd name="T2" fmla="*/ 952 w 1904"/>
                <a:gd name="T3" fmla="*/ 0 h 240"/>
                <a:gd name="T4" fmla="*/ 1048 w 1904"/>
                <a:gd name="T5" fmla="*/ 8 h 240"/>
                <a:gd name="T6" fmla="*/ 1160 w 1904"/>
                <a:gd name="T7" fmla="*/ 24 h 240"/>
                <a:gd name="T8" fmla="*/ 1904 w 1904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4" h="240">
                  <a:moveTo>
                    <a:pt x="0" y="20"/>
                  </a:moveTo>
                  <a:lnTo>
                    <a:pt x="952" y="0"/>
                  </a:lnTo>
                  <a:lnTo>
                    <a:pt x="1048" y="8"/>
                  </a:lnTo>
                  <a:lnTo>
                    <a:pt x="1160" y="24"/>
                  </a:lnTo>
                  <a:lnTo>
                    <a:pt x="1904" y="24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490" name="Group 34"/>
          <p:cNvGrpSpPr>
            <a:grpSpLocks/>
          </p:cNvGrpSpPr>
          <p:nvPr/>
        </p:nvGrpSpPr>
        <p:grpSpPr bwMode="auto">
          <a:xfrm>
            <a:off x="6083300" y="2624138"/>
            <a:ext cx="3049588" cy="1574800"/>
            <a:chOff x="3651" y="1253"/>
            <a:chExt cx="1921" cy="992"/>
          </a:xfrm>
        </p:grpSpPr>
        <p:sp>
          <p:nvSpPr>
            <p:cNvPr id="147491" name="Freeform 35"/>
            <p:cNvSpPr>
              <a:spLocks/>
            </p:cNvSpPr>
            <p:nvPr/>
          </p:nvSpPr>
          <p:spPr bwMode="auto">
            <a:xfrm>
              <a:off x="3651" y="1765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92" name="Freeform 36"/>
            <p:cNvSpPr>
              <a:spLocks/>
            </p:cNvSpPr>
            <p:nvPr/>
          </p:nvSpPr>
          <p:spPr bwMode="auto">
            <a:xfrm>
              <a:off x="3680" y="1253"/>
              <a:ext cx="1860" cy="252"/>
            </a:xfrm>
            <a:custGeom>
              <a:avLst/>
              <a:gdLst>
                <a:gd name="T0" fmla="*/ 0 w 1860"/>
                <a:gd name="T1" fmla="*/ 252 h 252"/>
                <a:gd name="T2" fmla="*/ 940 w 1860"/>
                <a:gd name="T3" fmla="*/ 239 h 252"/>
                <a:gd name="T4" fmla="*/ 1033 w 1860"/>
                <a:gd name="T5" fmla="*/ 226 h 252"/>
                <a:gd name="T6" fmla="*/ 1124 w 1860"/>
                <a:gd name="T7" fmla="*/ 211 h 252"/>
                <a:gd name="T8" fmla="*/ 1860 w 1860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252">
                  <a:moveTo>
                    <a:pt x="0" y="252"/>
                  </a:moveTo>
                  <a:lnTo>
                    <a:pt x="940" y="239"/>
                  </a:lnTo>
                  <a:lnTo>
                    <a:pt x="1033" y="226"/>
                  </a:lnTo>
                  <a:lnTo>
                    <a:pt x="1124" y="211"/>
                  </a:lnTo>
                  <a:lnTo>
                    <a:pt x="186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93" name="Freeform 37"/>
            <p:cNvSpPr>
              <a:spLocks/>
            </p:cNvSpPr>
            <p:nvPr/>
          </p:nvSpPr>
          <p:spPr bwMode="auto">
            <a:xfrm>
              <a:off x="3668" y="2004"/>
              <a:ext cx="1904" cy="241"/>
            </a:xfrm>
            <a:custGeom>
              <a:avLst/>
              <a:gdLst>
                <a:gd name="T0" fmla="*/ 0 w 1904"/>
                <a:gd name="T1" fmla="*/ 21 h 241"/>
                <a:gd name="T2" fmla="*/ 964 w 1904"/>
                <a:gd name="T3" fmla="*/ 0 h 241"/>
                <a:gd name="T4" fmla="*/ 1051 w 1904"/>
                <a:gd name="T5" fmla="*/ 12 h 241"/>
                <a:gd name="T6" fmla="*/ 1141 w 1904"/>
                <a:gd name="T7" fmla="*/ 21 h 241"/>
                <a:gd name="T8" fmla="*/ 1904 w 1904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4" h="241">
                  <a:moveTo>
                    <a:pt x="0" y="21"/>
                  </a:moveTo>
                  <a:lnTo>
                    <a:pt x="964" y="0"/>
                  </a:lnTo>
                  <a:lnTo>
                    <a:pt x="1051" y="12"/>
                  </a:lnTo>
                  <a:lnTo>
                    <a:pt x="1141" y="21"/>
                  </a:lnTo>
                  <a:lnTo>
                    <a:pt x="1904" y="241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494" name="Group 38"/>
          <p:cNvGrpSpPr>
            <a:grpSpLocks/>
          </p:cNvGrpSpPr>
          <p:nvPr/>
        </p:nvGrpSpPr>
        <p:grpSpPr bwMode="auto">
          <a:xfrm>
            <a:off x="6011863" y="4899025"/>
            <a:ext cx="3049587" cy="1574800"/>
            <a:chOff x="235" y="2750"/>
            <a:chExt cx="1921" cy="992"/>
          </a:xfrm>
        </p:grpSpPr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235" y="3262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96" name="Freeform 40"/>
            <p:cNvSpPr>
              <a:spLocks/>
            </p:cNvSpPr>
            <p:nvPr/>
          </p:nvSpPr>
          <p:spPr bwMode="auto">
            <a:xfrm>
              <a:off x="264" y="2750"/>
              <a:ext cx="1860" cy="252"/>
            </a:xfrm>
            <a:custGeom>
              <a:avLst/>
              <a:gdLst>
                <a:gd name="T0" fmla="*/ 0 w 1860"/>
                <a:gd name="T1" fmla="*/ 252 h 252"/>
                <a:gd name="T2" fmla="*/ 884 w 1860"/>
                <a:gd name="T3" fmla="*/ 238 h 252"/>
                <a:gd name="T4" fmla="*/ 1032 w 1860"/>
                <a:gd name="T5" fmla="*/ 218 h 252"/>
                <a:gd name="T6" fmla="*/ 1172 w 1860"/>
                <a:gd name="T7" fmla="*/ 194 h 252"/>
                <a:gd name="T8" fmla="*/ 1860 w 1860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252">
                  <a:moveTo>
                    <a:pt x="0" y="252"/>
                  </a:moveTo>
                  <a:lnTo>
                    <a:pt x="884" y="238"/>
                  </a:lnTo>
                  <a:lnTo>
                    <a:pt x="1032" y="218"/>
                  </a:lnTo>
                  <a:lnTo>
                    <a:pt x="1172" y="194"/>
                  </a:lnTo>
                  <a:lnTo>
                    <a:pt x="186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497" name="Freeform 41"/>
            <p:cNvSpPr>
              <a:spLocks/>
            </p:cNvSpPr>
            <p:nvPr/>
          </p:nvSpPr>
          <p:spPr bwMode="auto">
            <a:xfrm>
              <a:off x="252" y="3504"/>
              <a:ext cx="1904" cy="238"/>
            </a:xfrm>
            <a:custGeom>
              <a:avLst/>
              <a:gdLst>
                <a:gd name="T0" fmla="*/ 0 w 1904"/>
                <a:gd name="T1" fmla="*/ 18 h 238"/>
                <a:gd name="T2" fmla="*/ 900 w 1904"/>
                <a:gd name="T3" fmla="*/ 0 h 238"/>
                <a:gd name="T4" fmla="*/ 1048 w 1904"/>
                <a:gd name="T5" fmla="*/ 20 h 238"/>
                <a:gd name="T6" fmla="*/ 1192 w 1904"/>
                <a:gd name="T7" fmla="*/ 36 h 238"/>
                <a:gd name="T8" fmla="*/ 1904 w 1904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4" h="238">
                  <a:moveTo>
                    <a:pt x="0" y="18"/>
                  </a:moveTo>
                  <a:lnTo>
                    <a:pt x="900" y="0"/>
                  </a:lnTo>
                  <a:lnTo>
                    <a:pt x="1048" y="20"/>
                  </a:lnTo>
                  <a:lnTo>
                    <a:pt x="1192" y="36"/>
                  </a:lnTo>
                  <a:lnTo>
                    <a:pt x="1904" y="238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498" name="Group 42"/>
          <p:cNvGrpSpPr>
            <a:grpSpLocks/>
          </p:cNvGrpSpPr>
          <p:nvPr/>
        </p:nvGrpSpPr>
        <p:grpSpPr bwMode="auto">
          <a:xfrm>
            <a:off x="381000" y="619125"/>
            <a:ext cx="3036888" cy="1163638"/>
            <a:chOff x="2154" y="2340"/>
            <a:chExt cx="1913" cy="733"/>
          </a:xfrm>
        </p:grpSpPr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2154" y="2704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2200" y="2592"/>
              <a:ext cx="1862" cy="481"/>
            </a:xfrm>
            <a:custGeom>
              <a:avLst/>
              <a:gdLst>
                <a:gd name="T0" fmla="*/ 0 w 1862"/>
                <a:gd name="T1" fmla="*/ 481 h 481"/>
                <a:gd name="T2" fmla="*/ 554 w 1862"/>
                <a:gd name="T3" fmla="*/ 468 h 481"/>
                <a:gd name="T4" fmla="*/ 878 w 1862"/>
                <a:gd name="T5" fmla="*/ 438 h 481"/>
                <a:gd name="T6" fmla="*/ 1862 w 1862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481"/>
                  </a:moveTo>
                  <a:lnTo>
                    <a:pt x="554" y="468"/>
                  </a:lnTo>
                  <a:lnTo>
                    <a:pt x="878" y="438"/>
                  </a:lnTo>
                  <a:lnTo>
                    <a:pt x="1862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2154" y="2340"/>
              <a:ext cx="1908" cy="474"/>
            </a:xfrm>
            <a:custGeom>
              <a:avLst/>
              <a:gdLst>
                <a:gd name="T0" fmla="*/ 0 w 1908"/>
                <a:gd name="T1" fmla="*/ 1 h 474"/>
                <a:gd name="T2" fmla="*/ 600 w 1908"/>
                <a:gd name="T3" fmla="*/ 0 h 474"/>
                <a:gd name="T4" fmla="*/ 924 w 1908"/>
                <a:gd name="T5" fmla="*/ 30 h 474"/>
                <a:gd name="T6" fmla="*/ 1908 w 1908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474">
                  <a:moveTo>
                    <a:pt x="0" y="1"/>
                  </a:moveTo>
                  <a:lnTo>
                    <a:pt x="600" y="0"/>
                  </a:lnTo>
                  <a:lnTo>
                    <a:pt x="924" y="30"/>
                  </a:lnTo>
                  <a:lnTo>
                    <a:pt x="1908" y="47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502" name="Group 46"/>
          <p:cNvGrpSpPr>
            <a:grpSpLocks/>
          </p:cNvGrpSpPr>
          <p:nvPr/>
        </p:nvGrpSpPr>
        <p:grpSpPr bwMode="auto">
          <a:xfrm>
            <a:off x="93663" y="2794000"/>
            <a:ext cx="3036887" cy="1223963"/>
            <a:chOff x="3651" y="2893"/>
            <a:chExt cx="1913" cy="771"/>
          </a:xfrm>
        </p:grpSpPr>
        <p:sp>
          <p:nvSpPr>
            <p:cNvPr id="147503" name="Freeform 47"/>
            <p:cNvSpPr>
              <a:spLocks/>
            </p:cNvSpPr>
            <p:nvPr/>
          </p:nvSpPr>
          <p:spPr bwMode="auto">
            <a:xfrm>
              <a:off x="3651" y="3295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3697" y="3183"/>
              <a:ext cx="1862" cy="481"/>
            </a:xfrm>
            <a:custGeom>
              <a:avLst/>
              <a:gdLst>
                <a:gd name="T0" fmla="*/ 0 w 1862"/>
                <a:gd name="T1" fmla="*/ 481 h 481"/>
                <a:gd name="T2" fmla="*/ 749 w 1862"/>
                <a:gd name="T3" fmla="*/ 471 h 481"/>
                <a:gd name="T4" fmla="*/ 893 w 1862"/>
                <a:gd name="T5" fmla="*/ 453 h 481"/>
                <a:gd name="T6" fmla="*/ 1862 w 1862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481"/>
                  </a:moveTo>
                  <a:lnTo>
                    <a:pt x="749" y="471"/>
                  </a:lnTo>
                  <a:lnTo>
                    <a:pt x="893" y="453"/>
                  </a:lnTo>
                  <a:lnTo>
                    <a:pt x="1862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505" name="Freeform 49"/>
            <p:cNvSpPr>
              <a:spLocks/>
            </p:cNvSpPr>
            <p:nvPr/>
          </p:nvSpPr>
          <p:spPr bwMode="auto">
            <a:xfrm flipV="1">
              <a:off x="3677" y="2893"/>
              <a:ext cx="1862" cy="481"/>
            </a:xfrm>
            <a:custGeom>
              <a:avLst/>
              <a:gdLst>
                <a:gd name="T0" fmla="*/ 0 w 1862"/>
                <a:gd name="T1" fmla="*/ 481 h 481"/>
                <a:gd name="T2" fmla="*/ 749 w 1862"/>
                <a:gd name="T3" fmla="*/ 471 h 481"/>
                <a:gd name="T4" fmla="*/ 893 w 1862"/>
                <a:gd name="T5" fmla="*/ 453 h 481"/>
                <a:gd name="T6" fmla="*/ 1862 w 1862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481"/>
                  </a:moveTo>
                  <a:lnTo>
                    <a:pt x="749" y="471"/>
                  </a:lnTo>
                  <a:lnTo>
                    <a:pt x="893" y="453"/>
                  </a:lnTo>
                  <a:lnTo>
                    <a:pt x="1862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7506" name="Group 50"/>
          <p:cNvGrpSpPr>
            <a:grpSpLocks/>
          </p:cNvGrpSpPr>
          <p:nvPr/>
        </p:nvGrpSpPr>
        <p:grpSpPr bwMode="auto">
          <a:xfrm>
            <a:off x="34925" y="5070475"/>
            <a:ext cx="3036888" cy="1222375"/>
            <a:chOff x="1882" y="664"/>
            <a:chExt cx="1913" cy="770"/>
          </a:xfrm>
        </p:grpSpPr>
        <p:sp>
          <p:nvSpPr>
            <p:cNvPr id="147507" name="Freeform 51"/>
            <p:cNvSpPr>
              <a:spLocks/>
            </p:cNvSpPr>
            <p:nvPr/>
          </p:nvSpPr>
          <p:spPr bwMode="auto">
            <a:xfrm>
              <a:off x="1882" y="1065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1928" y="978"/>
              <a:ext cx="1828" cy="456"/>
            </a:xfrm>
            <a:custGeom>
              <a:avLst/>
              <a:gdLst>
                <a:gd name="T0" fmla="*/ 0 w 1828"/>
                <a:gd name="T1" fmla="*/ 456 h 456"/>
                <a:gd name="T2" fmla="*/ 749 w 1828"/>
                <a:gd name="T3" fmla="*/ 446 h 456"/>
                <a:gd name="T4" fmla="*/ 934 w 1828"/>
                <a:gd name="T5" fmla="*/ 426 h 456"/>
                <a:gd name="T6" fmla="*/ 1828 w 1828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8" h="456">
                  <a:moveTo>
                    <a:pt x="0" y="456"/>
                  </a:moveTo>
                  <a:lnTo>
                    <a:pt x="749" y="446"/>
                  </a:lnTo>
                  <a:lnTo>
                    <a:pt x="934" y="426"/>
                  </a:lnTo>
                  <a:lnTo>
                    <a:pt x="1828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1908" y="664"/>
              <a:ext cx="1862" cy="481"/>
            </a:xfrm>
            <a:custGeom>
              <a:avLst/>
              <a:gdLst>
                <a:gd name="T0" fmla="*/ 0 w 1862"/>
                <a:gd name="T1" fmla="*/ 0 h 481"/>
                <a:gd name="T2" fmla="*/ 749 w 1862"/>
                <a:gd name="T3" fmla="*/ 10 h 481"/>
                <a:gd name="T4" fmla="*/ 954 w 1862"/>
                <a:gd name="T5" fmla="*/ 32 h 481"/>
                <a:gd name="T6" fmla="*/ 1862 w 1862"/>
                <a:gd name="T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0"/>
                  </a:moveTo>
                  <a:lnTo>
                    <a:pt x="749" y="10"/>
                  </a:lnTo>
                  <a:lnTo>
                    <a:pt x="954" y="32"/>
                  </a:lnTo>
                  <a:lnTo>
                    <a:pt x="1862" y="481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47510" name="AutoShape 54"/>
          <p:cNvSpPr>
            <a:spLocks noChangeArrowheads="1"/>
          </p:cNvSpPr>
          <p:nvPr/>
        </p:nvSpPr>
        <p:spPr bwMode="auto">
          <a:xfrm>
            <a:off x="3995738" y="620713"/>
            <a:ext cx="1584325" cy="1008062"/>
          </a:xfrm>
          <a:prstGeom prst="wedgeRoundRectCallout">
            <a:avLst>
              <a:gd name="adj1" fmla="val -67537"/>
              <a:gd name="adj2" fmla="val 22244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Positieve lens</a:t>
            </a:r>
          </a:p>
        </p:txBody>
      </p:sp>
      <p:sp>
        <p:nvSpPr>
          <p:cNvPr id="147511" name="AutoShape 55"/>
          <p:cNvSpPr>
            <a:spLocks/>
          </p:cNvSpPr>
          <p:nvPr/>
        </p:nvSpPr>
        <p:spPr bwMode="auto">
          <a:xfrm>
            <a:off x="3411538" y="549275"/>
            <a:ext cx="296862" cy="5761038"/>
          </a:xfrm>
          <a:prstGeom prst="rightBrace">
            <a:avLst>
              <a:gd name="adj1" fmla="val 16172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47512" name="AutoShape 56"/>
          <p:cNvSpPr>
            <a:spLocks/>
          </p:cNvSpPr>
          <p:nvPr/>
        </p:nvSpPr>
        <p:spPr bwMode="auto">
          <a:xfrm flipH="1">
            <a:off x="5508625" y="549275"/>
            <a:ext cx="296863" cy="5761038"/>
          </a:xfrm>
          <a:prstGeom prst="rightBrace">
            <a:avLst>
              <a:gd name="adj1" fmla="val 16172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47513" name="AutoShape 57"/>
          <p:cNvSpPr>
            <a:spLocks noChangeArrowheads="1"/>
          </p:cNvSpPr>
          <p:nvPr/>
        </p:nvSpPr>
        <p:spPr bwMode="auto">
          <a:xfrm>
            <a:off x="3708400" y="5661025"/>
            <a:ext cx="1871663" cy="1008063"/>
          </a:xfrm>
          <a:prstGeom prst="wedgeRoundRectCallout">
            <a:avLst>
              <a:gd name="adj1" fmla="val 44231"/>
              <a:gd name="adj2" fmla="val -26763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Negatieve lens</a:t>
            </a:r>
          </a:p>
        </p:txBody>
      </p:sp>
      <p:sp>
        <p:nvSpPr>
          <p:cNvPr id="147514" name="AutoShape 58"/>
          <p:cNvSpPr>
            <a:spLocks noChangeArrowheads="1"/>
          </p:cNvSpPr>
          <p:nvPr/>
        </p:nvSpPr>
        <p:spPr bwMode="auto">
          <a:xfrm>
            <a:off x="3995738" y="836613"/>
            <a:ext cx="1584325" cy="1008062"/>
          </a:xfrm>
          <a:prstGeom prst="wedgeRoundRectCallout">
            <a:avLst>
              <a:gd name="adj1" fmla="val -66431"/>
              <a:gd name="adj2" fmla="val 21740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Midden is dikker</a:t>
            </a:r>
          </a:p>
        </p:txBody>
      </p:sp>
      <p:sp>
        <p:nvSpPr>
          <p:cNvPr id="147515" name="AutoShape 59"/>
          <p:cNvSpPr>
            <a:spLocks noChangeArrowheads="1"/>
          </p:cNvSpPr>
          <p:nvPr/>
        </p:nvSpPr>
        <p:spPr bwMode="auto">
          <a:xfrm>
            <a:off x="3635375" y="5373688"/>
            <a:ext cx="1871663" cy="1008062"/>
          </a:xfrm>
          <a:prstGeom prst="wedgeRoundRectCallout">
            <a:avLst>
              <a:gd name="adj1" fmla="val 48051"/>
              <a:gd name="adj2" fmla="val -21267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Midden is dunner</a:t>
            </a:r>
          </a:p>
        </p:txBody>
      </p:sp>
      <p:sp>
        <p:nvSpPr>
          <p:cNvPr id="147517" name="AutoShape 61"/>
          <p:cNvSpPr>
            <a:spLocks noChangeArrowheads="1"/>
          </p:cNvSpPr>
          <p:nvPr/>
        </p:nvSpPr>
        <p:spPr bwMode="auto">
          <a:xfrm>
            <a:off x="2627313" y="4365625"/>
            <a:ext cx="2016125" cy="647700"/>
          </a:xfrm>
          <a:prstGeom prst="wedgeRoundRectCallout">
            <a:avLst>
              <a:gd name="adj1" fmla="val -102597"/>
              <a:gd name="adj2" fmla="val -17034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latin typeface="Comic Sans MS" pitchFamily="66" charset="0"/>
              </a:rPr>
              <a:t>contactlens</a:t>
            </a:r>
          </a:p>
        </p:txBody>
      </p:sp>
    </p:spTree>
    <p:extLst>
      <p:ext uri="{BB962C8B-B14F-4D97-AF65-F5344CB8AC3E}">
        <p14:creationId xmlns:p14="http://schemas.microsoft.com/office/powerpoint/2010/main" val="712270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7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59" grpId="0" animBg="1"/>
      <p:bldP spid="147460" grpId="0" animBg="1"/>
      <p:bldP spid="147510" grpId="0" animBg="1"/>
      <p:bldP spid="147511" grpId="0" animBg="1"/>
      <p:bldP spid="147512" grpId="0" animBg="1"/>
      <p:bldP spid="147513" grpId="0" animBg="1"/>
      <p:bldP spid="147514" grpId="0" animBg="1"/>
      <p:bldP spid="147515" grpId="0" animBg="1"/>
      <p:bldP spid="1475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DSCN0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959225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5" name="Picture 3" descr="DSCN0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44675"/>
            <a:ext cx="3959225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6" name="AutoShape 4"/>
          <p:cNvSpPr>
            <a:spLocks noChangeArrowheads="1"/>
          </p:cNvSpPr>
          <p:nvPr/>
        </p:nvSpPr>
        <p:spPr bwMode="auto">
          <a:xfrm>
            <a:off x="90488" y="6237288"/>
            <a:ext cx="1800225" cy="503237"/>
          </a:xfrm>
          <a:prstGeom prst="wedgeRoundRectCallout">
            <a:avLst>
              <a:gd name="adj1" fmla="val 2644"/>
              <a:gd name="adj2" fmla="val -59921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evenwijdig</a:t>
            </a:r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6300788" y="260350"/>
            <a:ext cx="2520950" cy="1150938"/>
          </a:xfrm>
          <a:prstGeom prst="wedgeRoundRectCallout">
            <a:avLst>
              <a:gd name="adj1" fmla="val 17505"/>
              <a:gd name="adj2" fmla="val 17331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divergent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(uit elkaar)</a:t>
            </a: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3924300" y="6092825"/>
            <a:ext cx="1943100" cy="574675"/>
          </a:xfrm>
          <a:prstGeom prst="wedgeRoundRectCallout">
            <a:avLst>
              <a:gd name="adj1" fmla="val -108495"/>
              <a:gd name="adj2" fmla="val -52348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convergent</a:t>
            </a:r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4932363" y="5373688"/>
            <a:ext cx="1800225" cy="503237"/>
          </a:xfrm>
          <a:prstGeom prst="wedgeRoundRectCallout">
            <a:avLst>
              <a:gd name="adj1" fmla="val -106616"/>
              <a:gd name="adj2" fmla="val -43517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divergent</a:t>
            </a:r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3276600" y="260350"/>
            <a:ext cx="2520950" cy="792163"/>
          </a:xfrm>
          <a:prstGeom prst="wedgeRoundRectCallout">
            <a:avLst>
              <a:gd name="adj1" fmla="val -52958"/>
              <a:gd name="adj2" fmla="val 31132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brandpunt</a:t>
            </a: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(Focus) F</a:t>
            </a:r>
          </a:p>
        </p:txBody>
      </p:sp>
      <p:sp>
        <p:nvSpPr>
          <p:cNvPr id="161801" name="Freeform 9"/>
          <p:cNvSpPr>
            <a:spLocks/>
          </p:cNvSpPr>
          <p:nvPr/>
        </p:nvSpPr>
        <p:spPr bwMode="auto">
          <a:xfrm>
            <a:off x="2209800" y="3251200"/>
            <a:ext cx="1031875" cy="1588"/>
          </a:xfrm>
          <a:custGeom>
            <a:avLst/>
            <a:gdLst>
              <a:gd name="T0" fmla="*/ 0 w 650"/>
              <a:gd name="T1" fmla="*/ 0 h 1"/>
              <a:gd name="T2" fmla="*/ 650 w 650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0" h="1">
                <a:moveTo>
                  <a:pt x="0" y="0"/>
                </a:moveTo>
                <a:lnTo>
                  <a:pt x="650" y="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0" y="188913"/>
            <a:ext cx="3203575" cy="863600"/>
          </a:xfrm>
          <a:prstGeom prst="wedgeRoundRectCallout">
            <a:avLst>
              <a:gd name="adj1" fmla="val 35032"/>
              <a:gd name="adj2" fmla="val 28970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brandpuntafstand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focusafstand f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584950" y="6026150"/>
            <a:ext cx="2520950" cy="574675"/>
          </a:xfrm>
          <a:prstGeom prst="wedgeRoundRectCallout">
            <a:avLst>
              <a:gd name="adj1" fmla="val -42130"/>
              <a:gd name="adj2" fmla="val -41160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negatieve lens</a:t>
            </a:r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1555750" y="5445125"/>
            <a:ext cx="2305050" cy="574675"/>
          </a:xfrm>
          <a:prstGeom prst="wedgeRoundRectCallout">
            <a:avLst>
              <a:gd name="adj1" fmla="val -22315"/>
              <a:gd name="adj2" fmla="val -3267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positieve lens</a:t>
            </a:r>
          </a:p>
        </p:txBody>
      </p:sp>
      <p:sp>
        <p:nvSpPr>
          <p:cNvPr id="161805" name="Freeform 13"/>
          <p:cNvSpPr>
            <a:spLocks/>
          </p:cNvSpPr>
          <p:nvPr/>
        </p:nvSpPr>
        <p:spPr bwMode="auto">
          <a:xfrm>
            <a:off x="2197100" y="2598738"/>
            <a:ext cx="36513" cy="1262062"/>
          </a:xfrm>
          <a:custGeom>
            <a:avLst/>
            <a:gdLst>
              <a:gd name="T0" fmla="*/ 23 w 23"/>
              <a:gd name="T1" fmla="*/ 0 h 795"/>
              <a:gd name="T2" fmla="*/ 0 w 23"/>
              <a:gd name="T3" fmla="*/ 795 h 7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" h="795">
                <a:moveTo>
                  <a:pt x="23" y="0"/>
                </a:moveTo>
                <a:lnTo>
                  <a:pt x="0" y="795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48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  <p:bldP spid="161797" grpId="0" animBg="1"/>
      <p:bldP spid="161798" grpId="0" animBg="1"/>
      <p:bldP spid="161799" grpId="0" animBg="1"/>
      <p:bldP spid="161800" grpId="0" animBg="1"/>
      <p:bldP spid="161801" grpId="0" animBg="1"/>
      <p:bldP spid="161802" grpId="0" animBg="1"/>
      <p:bldP spid="161803" grpId="0" animBg="1"/>
      <p:bldP spid="161804" grpId="0" animBg="1"/>
      <p:bldP spid="1618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marL="838200" indent="-838200" algn="l"/>
            <a:r>
              <a:rPr lang="nl-NL" altLang="nl-NL" sz="3600" b="1"/>
              <a:t>Soorten bundels</a:t>
            </a:r>
            <a:endParaRPr lang="nl-NL" altLang="nl-NL" sz="3600"/>
          </a:p>
        </p:txBody>
      </p:sp>
      <p:grpSp>
        <p:nvGrpSpPr>
          <p:cNvPr id="156727" name="Group 55"/>
          <p:cNvGrpSpPr>
            <a:grpSpLocks/>
          </p:cNvGrpSpPr>
          <p:nvPr/>
        </p:nvGrpSpPr>
        <p:grpSpPr bwMode="auto">
          <a:xfrm>
            <a:off x="1403350" y="1341438"/>
            <a:ext cx="5545138" cy="2087562"/>
            <a:chOff x="884" y="845"/>
            <a:chExt cx="3493" cy="1315"/>
          </a:xfrm>
        </p:grpSpPr>
        <p:sp>
          <p:nvSpPr>
            <p:cNvPr id="156726" name="Line 54"/>
            <p:cNvSpPr>
              <a:spLocks noChangeShapeType="1"/>
            </p:cNvSpPr>
            <p:nvPr/>
          </p:nvSpPr>
          <p:spPr bwMode="auto">
            <a:xfrm>
              <a:off x="884" y="1501"/>
              <a:ext cx="349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56675" name="Group 3"/>
            <p:cNvGrpSpPr>
              <a:grpSpLocks/>
            </p:cNvGrpSpPr>
            <p:nvPr/>
          </p:nvGrpSpPr>
          <p:grpSpPr bwMode="auto">
            <a:xfrm>
              <a:off x="1938" y="845"/>
              <a:ext cx="412" cy="1315"/>
              <a:chOff x="3379" y="1434"/>
              <a:chExt cx="412" cy="1315"/>
            </a:xfrm>
          </p:grpSpPr>
          <p:sp>
            <p:nvSpPr>
              <p:cNvPr id="156676" name="AutoShape 4"/>
              <p:cNvSpPr>
                <a:spLocks noChangeArrowheads="1"/>
              </p:cNvSpPr>
              <p:nvPr/>
            </p:nvSpPr>
            <p:spPr bwMode="auto">
              <a:xfrm rot="16200000">
                <a:off x="2936" y="1895"/>
                <a:ext cx="1315" cy="394"/>
              </a:xfrm>
              <a:custGeom>
                <a:avLst/>
                <a:gdLst>
                  <a:gd name="G0" fmla="+- 6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00"/>
                  <a:gd name="G18" fmla="*/ 6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6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6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0 w 21600"/>
                  <a:gd name="T15" fmla="*/ 10800 h 21600"/>
                  <a:gd name="T16" fmla="*/ 10800 w 21600"/>
                  <a:gd name="T17" fmla="*/ 10200 h 21600"/>
                  <a:gd name="T18" fmla="*/ 165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200" y="10800"/>
                    </a:moveTo>
                    <a:cubicBezTo>
                      <a:pt x="10200" y="10468"/>
                      <a:pt x="10468" y="10200"/>
                      <a:pt x="10800" y="10200"/>
                    </a:cubicBezTo>
                    <a:cubicBezTo>
                      <a:pt x="11131" y="10199"/>
                      <a:pt x="11399" y="10468"/>
                      <a:pt x="114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677" name="AutoShape 5"/>
              <p:cNvSpPr>
                <a:spLocks noChangeArrowheads="1"/>
              </p:cNvSpPr>
              <p:nvPr/>
            </p:nvSpPr>
            <p:spPr bwMode="auto">
              <a:xfrm rot="5400000" flipH="1">
                <a:off x="2918" y="1895"/>
                <a:ext cx="1315" cy="394"/>
              </a:xfrm>
              <a:custGeom>
                <a:avLst/>
                <a:gdLst>
                  <a:gd name="G0" fmla="+- 6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00"/>
                  <a:gd name="G18" fmla="*/ 6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6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6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0 w 21600"/>
                  <a:gd name="T15" fmla="*/ 10800 h 21600"/>
                  <a:gd name="T16" fmla="*/ 10800 w 21600"/>
                  <a:gd name="T17" fmla="*/ 10200 h 21600"/>
                  <a:gd name="T18" fmla="*/ 165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200" y="10800"/>
                    </a:moveTo>
                    <a:cubicBezTo>
                      <a:pt x="10200" y="10468"/>
                      <a:pt x="10468" y="10200"/>
                      <a:pt x="10800" y="10200"/>
                    </a:cubicBezTo>
                    <a:cubicBezTo>
                      <a:pt x="11131" y="10199"/>
                      <a:pt x="11399" y="10468"/>
                      <a:pt x="114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6713" name="Group 41"/>
          <p:cNvGrpSpPr>
            <a:grpSpLocks/>
          </p:cNvGrpSpPr>
          <p:nvPr/>
        </p:nvGrpSpPr>
        <p:grpSpPr bwMode="auto">
          <a:xfrm>
            <a:off x="2211388" y="1739900"/>
            <a:ext cx="4089400" cy="1335088"/>
            <a:chOff x="1393" y="1776"/>
            <a:chExt cx="2576" cy="841"/>
          </a:xfrm>
        </p:grpSpPr>
        <p:sp>
          <p:nvSpPr>
            <p:cNvPr id="156679" name="Freeform 7"/>
            <p:cNvSpPr>
              <a:spLocks/>
            </p:cNvSpPr>
            <p:nvPr/>
          </p:nvSpPr>
          <p:spPr bwMode="auto">
            <a:xfrm>
              <a:off x="1393" y="2187"/>
              <a:ext cx="2567" cy="1"/>
            </a:xfrm>
            <a:custGeom>
              <a:avLst/>
              <a:gdLst>
                <a:gd name="T0" fmla="*/ 0 w 2567"/>
                <a:gd name="T1" fmla="*/ 0 h 1"/>
                <a:gd name="T2" fmla="*/ 2567 w 256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67" h="1">
                  <a:moveTo>
                    <a:pt x="0" y="0"/>
                  </a:moveTo>
                  <a:lnTo>
                    <a:pt x="2567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6680" name="Freeform 8"/>
            <p:cNvSpPr>
              <a:spLocks/>
            </p:cNvSpPr>
            <p:nvPr/>
          </p:nvSpPr>
          <p:spPr bwMode="auto">
            <a:xfrm>
              <a:off x="1395" y="1776"/>
              <a:ext cx="2574" cy="768"/>
            </a:xfrm>
            <a:custGeom>
              <a:avLst/>
              <a:gdLst>
                <a:gd name="T0" fmla="*/ 0 w 2574"/>
                <a:gd name="T1" fmla="*/ 768 h 768"/>
                <a:gd name="T2" fmla="*/ 598 w 2574"/>
                <a:gd name="T3" fmla="*/ 767 h 768"/>
                <a:gd name="T4" fmla="*/ 922 w 2574"/>
                <a:gd name="T5" fmla="*/ 737 h 768"/>
                <a:gd name="T6" fmla="*/ 2574 w 2574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4" h="768">
                  <a:moveTo>
                    <a:pt x="0" y="768"/>
                  </a:moveTo>
                  <a:lnTo>
                    <a:pt x="598" y="767"/>
                  </a:lnTo>
                  <a:lnTo>
                    <a:pt x="922" y="737"/>
                  </a:lnTo>
                  <a:lnTo>
                    <a:pt x="2574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auto">
            <a:xfrm>
              <a:off x="1393" y="1823"/>
              <a:ext cx="2567" cy="794"/>
            </a:xfrm>
            <a:custGeom>
              <a:avLst/>
              <a:gdLst>
                <a:gd name="T0" fmla="*/ 0 w 2567"/>
                <a:gd name="T1" fmla="*/ 1 h 794"/>
                <a:gd name="T2" fmla="*/ 600 w 2567"/>
                <a:gd name="T3" fmla="*/ 0 h 794"/>
                <a:gd name="T4" fmla="*/ 924 w 2567"/>
                <a:gd name="T5" fmla="*/ 30 h 794"/>
                <a:gd name="T6" fmla="*/ 2567 w 2567"/>
                <a:gd name="T7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7" h="794">
                  <a:moveTo>
                    <a:pt x="0" y="1"/>
                  </a:moveTo>
                  <a:lnTo>
                    <a:pt x="600" y="0"/>
                  </a:lnTo>
                  <a:lnTo>
                    <a:pt x="924" y="30"/>
                  </a:lnTo>
                  <a:lnTo>
                    <a:pt x="2567" y="79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6711" name="Freeform 39"/>
          <p:cNvSpPr>
            <a:spLocks/>
          </p:cNvSpPr>
          <p:nvPr/>
        </p:nvSpPr>
        <p:spPr bwMode="auto">
          <a:xfrm>
            <a:off x="2209800" y="1811338"/>
            <a:ext cx="2590800" cy="1157287"/>
          </a:xfrm>
          <a:custGeom>
            <a:avLst/>
            <a:gdLst>
              <a:gd name="T0" fmla="*/ 0 w 1632"/>
              <a:gd name="T1" fmla="*/ 0 h 729"/>
              <a:gd name="T2" fmla="*/ 588 w 1632"/>
              <a:gd name="T3" fmla="*/ 0 h 729"/>
              <a:gd name="T4" fmla="*/ 918 w 1632"/>
              <a:gd name="T5" fmla="*/ 30 h 729"/>
              <a:gd name="T6" fmla="*/ 1632 w 1632"/>
              <a:gd name="T7" fmla="*/ 366 h 729"/>
              <a:gd name="T8" fmla="*/ 933 w 1632"/>
              <a:gd name="T9" fmla="*/ 684 h 729"/>
              <a:gd name="T10" fmla="*/ 597 w 1632"/>
              <a:gd name="T11" fmla="*/ 714 h 729"/>
              <a:gd name="T12" fmla="*/ 3 w 1632"/>
              <a:gd name="T13" fmla="*/ 72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2" h="729">
                <a:moveTo>
                  <a:pt x="0" y="0"/>
                </a:moveTo>
                <a:lnTo>
                  <a:pt x="588" y="0"/>
                </a:lnTo>
                <a:lnTo>
                  <a:pt x="918" y="30"/>
                </a:lnTo>
                <a:lnTo>
                  <a:pt x="1632" y="366"/>
                </a:lnTo>
                <a:lnTo>
                  <a:pt x="933" y="684"/>
                </a:lnTo>
                <a:lnTo>
                  <a:pt x="597" y="714"/>
                </a:lnTo>
                <a:lnTo>
                  <a:pt x="3" y="729"/>
                </a:lnTo>
              </a:path>
            </a:pathLst>
          </a:custGeom>
          <a:solidFill>
            <a:srgbClr val="FF505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6714" name="Freeform 42"/>
          <p:cNvSpPr>
            <a:spLocks/>
          </p:cNvSpPr>
          <p:nvPr/>
        </p:nvSpPr>
        <p:spPr bwMode="auto">
          <a:xfrm>
            <a:off x="4848225" y="1744663"/>
            <a:ext cx="1447800" cy="1314450"/>
          </a:xfrm>
          <a:custGeom>
            <a:avLst/>
            <a:gdLst>
              <a:gd name="T0" fmla="*/ 912 w 912"/>
              <a:gd name="T1" fmla="*/ 0 h 828"/>
              <a:gd name="T2" fmla="*/ 0 w 912"/>
              <a:gd name="T3" fmla="*/ 405 h 828"/>
              <a:gd name="T4" fmla="*/ 906 w 912"/>
              <a:gd name="T5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828">
                <a:moveTo>
                  <a:pt x="912" y="0"/>
                </a:moveTo>
                <a:lnTo>
                  <a:pt x="0" y="405"/>
                </a:lnTo>
                <a:lnTo>
                  <a:pt x="906" y="828"/>
                </a:lnTo>
              </a:path>
            </a:pathLst>
          </a:custGeom>
          <a:solidFill>
            <a:srgbClr val="FF505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6715" name="AutoShape 43"/>
          <p:cNvSpPr>
            <a:spLocks noChangeArrowheads="1"/>
          </p:cNvSpPr>
          <p:nvPr/>
        </p:nvSpPr>
        <p:spPr bwMode="auto">
          <a:xfrm>
            <a:off x="250825" y="4076700"/>
            <a:ext cx="2016125" cy="1008063"/>
          </a:xfrm>
          <a:prstGeom prst="wedgeRoundRectCallout">
            <a:avLst>
              <a:gd name="adj1" fmla="val 67796"/>
              <a:gd name="adj2" fmla="val -15314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Evenwijdige bundel</a:t>
            </a:r>
          </a:p>
        </p:txBody>
      </p:sp>
      <p:sp>
        <p:nvSpPr>
          <p:cNvPr id="156716" name="AutoShape 44"/>
          <p:cNvSpPr>
            <a:spLocks noChangeArrowheads="1"/>
          </p:cNvSpPr>
          <p:nvPr/>
        </p:nvSpPr>
        <p:spPr bwMode="auto">
          <a:xfrm>
            <a:off x="3059113" y="4221163"/>
            <a:ext cx="2232025" cy="1008062"/>
          </a:xfrm>
          <a:prstGeom prst="wedgeRoundRectCallout">
            <a:avLst>
              <a:gd name="adj1" fmla="val 2065"/>
              <a:gd name="adj2" fmla="val -19362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Convergente bundel</a:t>
            </a:r>
          </a:p>
        </p:txBody>
      </p:sp>
      <p:sp>
        <p:nvSpPr>
          <p:cNvPr id="156717" name="AutoShape 45"/>
          <p:cNvSpPr>
            <a:spLocks noChangeArrowheads="1"/>
          </p:cNvSpPr>
          <p:nvPr/>
        </p:nvSpPr>
        <p:spPr bwMode="auto">
          <a:xfrm>
            <a:off x="5651500" y="4292600"/>
            <a:ext cx="1944688" cy="1008063"/>
          </a:xfrm>
          <a:prstGeom prst="wedgeRoundRectCallout">
            <a:avLst>
              <a:gd name="adj1" fmla="val -19958"/>
              <a:gd name="adj2" fmla="val -15630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Divergente bundel</a:t>
            </a:r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34925" y="5516563"/>
            <a:ext cx="91440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co of con betekent “samen”: naar elkaar</a:t>
            </a:r>
            <a:endParaRPr lang="nl-NL" altLang="nl-NL" sz="3200">
              <a:solidFill>
                <a:srgbClr val="000000"/>
              </a:solidFill>
            </a:endParaRPr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34925" y="6237288"/>
            <a:ext cx="91440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Di of bi(s) betekent “twee”: uit elkaar</a:t>
            </a:r>
            <a:endParaRPr lang="nl-NL" altLang="nl-NL" sz="3200">
              <a:solidFill>
                <a:srgbClr val="000000"/>
              </a:solidFill>
            </a:endParaRPr>
          </a:p>
        </p:txBody>
      </p:sp>
      <p:sp>
        <p:nvSpPr>
          <p:cNvPr id="156720" name="AutoShape 48"/>
          <p:cNvSpPr>
            <a:spLocks noChangeArrowheads="1"/>
          </p:cNvSpPr>
          <p:nvPr/>
        </p:nvSpPr>
        <p:spPr bwMode="auto">
          <a:xfrm>
            <a:off x="5435600" y="188913"/>
            <a:ext cx="2089150" cy="1008062"/>
          </a:xfrm>
          <a:prstGeom prst="wedgeRoundRectCallout">
            <a:avLst>
              <a:gd name="adj1" fmla="val -78801"/>
              <a:gd name="adj2" fmla="val 16007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Dit punt heet . .</a:t>
            </a:r>
          </a:p>
        </p:txBody>
      </p:sp>
      <p:sp>
        <p:nvSpPr>
          <p:cNvPr id="156721" name="AutoShape 49"/>
          <p:cNvSpPr>
            <a:spLocks noChangeArrowheads="1"/>
          </p:cNvSpPr>
          <p:nvPr/>
        </p:nvSpPr>
        <p:spPr bwMode="auto">
          <a:xfrm>
            <a:off x="5219700" y="260350"/>
            <a:ext cx="2089150" cy="1008063"/>
          </a:xfrm>
          <a:prstGeom prst="wedgeRoundRectCallout">
            <a:avLst>
              <a:gd name="adj1" fmla="val -68769"/>
              <a:gd name="adj2" fmla="val 15661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brandpunt</a:t>
            </a:r>
          </a:p>
        </p:txBody>
      </p:sp>
      <p:sp>
        <p:nvSpPr>
          <p:cNvPr id="156722" name="Line 50"/>
          <p:cNvSpPr>
            <a:spLocks noChangeShapeType="1"/>
          </p:cNvSpPr>
          <p:nvPr/>
        </p:nvSpPr>
        <p:spPr bwMode="auto">
          <a:xfrm>
            <a:off x="3419475" y="1341438"/>
            <a:ext cx="0" cy="2087562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6723" name="Line 51"/>
          <p:cNvSpPr>
            <a:spLocks noChangeShapeType="1"/>
          </p:cNvSpPr>
          <p:nvPr/>
        </p:nvSpPr>
        <p:spPr bwMode="auto">
          <a:xfrm>
            <a:off x="3419475" y="2349500"/>
            <a:ext cx="1439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6724" name="AutoShape 52"/>
          <p:cNvSpPr>
            <a:spLocks noChangeArrowheads="1"/>
          </p:cNvSpPr>
          <p:nvPr/>
        </p:nvSpPr>
        <p:spPr bwMode="auto">
          <a:xfrm>
            <a:off x="1547813" y="549275"/>
            <a:ext cx="3313112" cy="574675"/>
          </a:xfrm>
          <a:prstGeom prst="wedgeRoundRectCallout">
            <a:avLst>
              <a:gd name="adj1" fmla="val 30356"/>
              <a:gd name="adj2" fmla="val 24226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latin typeface="Comic Sans MS" pitchFamily="66" charset="0"/>
              </a:rPr>
              <a:t>Brandpuntafstand f</a:t>
            </a:r>
          </a:p>
        </p:txBody>
      </p:sp>
      <p:sp>
        <p:nvSpPr>
          <p:cNvPr id="156725" name="AutoShape 53"/>
          <p:cNvSpPr>
            <a:spLocks noChangeArrowheads="1"/>
          </p:cNvSpPr>
          <p:nvPr/>
        </p:nvSpPr>
        <p:spPr bwMode="auto">
          <a:xfrm>
            <a:off x="6588125" y="2781300"/>
            <a:ext cx="2232025" cy="1368425"/>
          </a:xfrm>
          <a:prstGeom prst="wedgeRoundRectCallout">
            <a:avLst>
              <a:gd name="adj1" fmla="val -33926"/>
              <a:gd name="adj2" fmla="val -7540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latin typeface="Comic Sans MS" pitchFamily="66" charset="0"/>
              </a:rPr>
              <a:t>hoofdas (door midden van de lens)</a:t>
            </a:r>
          </a:p>
        </p:txBody>
      </p:sp>
    </p:spTree>
    <p:extLst>
      <p:ext uri="{BB962C8B-B14F-4D97-AF65-F5344CB8AC3E}">
        <p14:creationId xmlns:p14="http://schemas.microsoft.com/office/powerpoint/2010/main" val="653417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6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711" grpId="0" animBg="1"/>
      <p:bldP spid="156714" grpId="0" animBg="1"/>
      <p:bldP spid="156715" grpId="0" animBg="1"/>
      <p:bldP spid="156716" grpId="0" animBg="1"/>
      <p:bldP spid="156717" grpId="0" animBg="1"/>
      <p:bldP spid="156718" grpId="0" autoUpdateAnimBg="0"/>
      <p:bldP spid="156719" grpId="0" autoUpdateAnimBg="0"/>
      <p:bldP spid="156720" grpId="0" animBg="1"/>
      <p:bldP spid="156721" grpId="0" animBg="1"/>
      <p:bldP spid="156722" grpId="0" animBg="1"/>
      <p:bldP spid="156723" grpId="0" animBg="1"/>
      <p:bldP spid="156724" grpId="0" animBg="1"/>
      <p:bldP spid="1567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marL="838200" indent="-838200" algn="l"/>
            <a:r>
              <a:rPr lang="nl-NL" altLang="nl-NL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 </a:t>
            </a:r>
            <a:r>
              <a:rPr lang="nl-NL" altLang="nl-NL" sz="40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boller</a:t>
            </a:r>
            <a:r>
              <a:rPr lang="nl-NL" altLang="nl-NL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lens . . .</a:t>
            </a:r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1463675" y="981075"/>
            <a:ext cx="654050" cy="2087563"/>
            <a:chOff x="3379" y="1434"/>
            <a:chExt cx="412" cy="1315"/>
          </a:xfrm>
        </p:grpSpPr>
        <p:sp>
          <p:nvSpPr>
            <p:cNvPr id="154630" name="AutoShape 6"/>
            <p:cNvSpPr>
              <a:spLocks noChangeArrowheads="1"/>
            </p:cNvSpPr>
            <p:nvPr/>
          </p:nvSpPr>
          <p:spPr bwMode="auto">
            <a:xfrm rot="16200000">
              <a:off x="2936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31" name="AutoShape 7"/>
            <p:cNvSpPr>
              <a:spLocks noChangeArrowheads="1"/>
            </p:cNvSpPr>
            <p:nvPr/>
          </p:nvSpPr>
          <p:spPr bwMode="auto">
            <a:xfrm rot="5400000" flipH="1">
              <a:off x="2918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666" name="Group 42"/>
          <p:cNvGrpSpPr>
            <a:grpSpLocks/>
          </p:cNvGrpSpPr>
          <p:nvPr/>
        </p:nvGrpSpPr>
        <p:grpSpPr bwMode="auto">
          <a:xfrm>
            <a:off x="598488" y="1454150"/>
            <a:ext cx="3036887" cy="1163638"/>
            <a:chOff x="2154" y="2340"/>
            <a:chExt cx="1913" cy="733"/>
          </a:xfrm>
        </p:grpSpPr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2154" y="2704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68" name="Freeform 44"/>
            <p:cNvSpPr>
              <a:spLocks/>
            </p:cNvSpPr>
            <p:nvPr/>
          </p:nvSpPr>
          <p:spPr bwMode="auto">
            <a:xfrm>
              <a:off x="2200" y="2592"/>
              <a:ext cx="1862" cy="481"/>
            </a:xfrm>
            <a:custGeom>
              <a:avLst/>
              <a:gdLst>
                <a:gd name="T0" fmla="*/ 0 w 1862"/>
                <a:gd name="T1" fmla="*/ 481 h 481"/>
                <a:gd name="T2" fmla="*/ 554 w 1862"/>
                <a:gd name="T3" fmla="*/ 468 h 481"/>
                <a:gd name="T4" fmla="*/ 878 w 1862"/>
                <a:gd name="T5" fmla="*/ 438 h 481"/>
                <a:gd name="T6" fmla="*/ 1862 w 1862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481"/>
                  </a:moveTo>
                  <a:lnTo>
                    <a:pt x="554" y="468"/>
                  </a:lnTo>
                  <a:lnTo>
                    <a:pt x="878" y="438"/>
                  </a:lnTo>
                  <a:lnTo>
                    <a:pt x="1862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69" name="Freeform 45"/>
            <p:cNvSpPr>
              <a:spLocks/>
            </p:cNvSpPr>
            <p:nvPr/>
          </p:nvSpPr>
          <p:spPr bwMode="auto">
            <a:xfrm>
              <a:off x="2154" y="2340"/>
              <a:ext cx="1908" cy="474"/>
            </a:xfrm>
            <a:custGeom>
              <a:avLst/>
              <a:gdLst>
                <a:gd name="T0" fmla="*/ 0 w 1908"/>
                <a:gd name="T1" fmla="*/ 1 h 474"/>
                <a:gd name="T2" fmla="*/ 600 w 1908"/>
                <a:gd name="T3" fmla="*/ 0 h 474"/>
                <a:gd name="T4" fmla="*/ 924 w 1908"/>
                <a:gd name="T5" fmla="*/ 30 h 474"/>
                <a:gd name="T6" fmla="*/ 1908 w 1908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474">
                  <a:moveTo>
                    <a:pt x="0" y="1"/>
                  </a:moveTo>
                  <a:lnTo>
                    <a:pt x="600" y="0"/>
                  </a:lnTo>
                  <a:lnTo>
                    <a:pt x="924" y="30"/>
                  </a:lnTo>
                  <a:lnTo>
                    <a:pt x="1908" y="47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4708" name="Rectangle 84"/>
          <p:cNvSpPr>
            <a:spLocks noChangeArrowheads="1"/>
          </p:cNvSpPr>
          <p:nvPr/>
        </p:nvSpPr>
        <p:spPr bwMode="auto">
          <a:xfrm>
            <a:off x="0" y="3500438"/>
            <a:ext cx="4211638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 te </a:t>
            </a:r>
            <a:r>
              <a:rPr lang="nl-NL" altLang="nl-NL" sz="40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kleiner</a:t>
            </a: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. . .</a:t>
            </a:r>
          </a:p>
        </p:txBody>
      </p:sp>
      <p:grpSp>
        <p:nvGrpSpPr>
          <p:cNvPr id="154709" name="Group 85"/>
          <p:cNvGrpSpPr>
            <a:grpSpLocks/>
          </p:cNvGrpSpPr>
          <p:nvPr/>
        </p:nvGrpSpPr>
        <p:grpSpPr bwMode="auto">
          <a:xfrm>
            <a:off x="4932363" y="981075"/>
            <a:ext cx="287337" cy="2087563"/>
            <a:chOff x="3379" y="1434"/>
            <a:chExt cx="412" cy="1315"/>
          </a:xfrm>
        </p:grpSpPr>
        <p:sp>
          <p:nvSpPr>
            <p:cNvPr id="154710" name="AutoShape 86"/>
            <p:cNvSpPr>
              <a:spLocks noChangeArrowheads="1"/>
            </p:cNvSpPr>
            <p:nvPr/>
          </p:nvSpPr>
          <p:spPr bwMode="auto">
            <a:xfrm rot="16200000">
              <a:off x="2936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711" name="AutoShape 87"/>
            <p:cNvSpPr>
              <a:spLocks noChangeArrowheads="1"/>
            </p:cNvSpPr>
            <p:nvPr/>
          </p:nvSpPr>
          <p:spPr bwMode="auto">
            <a:xfrm rot="5400000" flipH="1">
              <a:off x="2918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716" name="Group 92"/>
          <p:cNvGrpSpPr>
            <a:grpSpLocks/>
          </p:cNvGrpSpPr>
          <p:nvPr/>
        </p:nvGrpSpPr>
        <p:grpSpPr bwMode="auto">
          <a:xfrm>
            <a:off x="4067175" y="1454150"/>
            <a:ext cx="4911725" cy="1149350"/>
            <a:chOff x="2562" y="916"/>
            <a:chExt cx="3094" cy="724"/>
          </a:xfrm>
        </p:grpSpPr>
        <p:sp>
          <p:nvSpPr>
            <p:cNvPr id="154713" name="Freeform 89"/>
            <p:cNvSpPr>
              <a:spLocks/>
            </p:cNvSpPr>
            <p:nvPr/>
          </p:nvSpPr>
          <p:spPr bwMode="auto">
            <a:xfrm>
              <a:off x="2562" y="1280"/>
              <a:ext cx="3085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714" name="Freeform 90"/>
            <p:cNvSpPr>
              <a:spLocks/>
            </p:cNvSpPr>
            <p:nvPr/>
          </p:nvSpPr>
          <p:spPr bwMode="auto">
            <a:xfrm>
              <a:off x="2572" y="1208"/>
              <a:ext cx="3076" cy="432"/>
            </a:xfrm>
            <a:custGeom>
              <a:avLst/>
              <a:gdLst>
                <a:gd name="T0" fmla="*/ 0 w 3076"/>
                <a:gd name="T1" fmla="*/ 432 h 432"/>
                <a:gd name="T2" fmla="*/ 548 w 3076"/>
                <a:gd name="T3" fmla="*/ 432 h 432"/>
                <a:gd name="T4" fmla="*/ 692 w 3076"/>
                <a:gd name="T5" fmla="*/ 420 h 432"/>
                <a:gd name="T6" fmla="*/ 3076 w 3076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6" h="432">
                  <a:moveTo>
                    <a:pt x="0" y="432"/>
                  </a:moveTo>
                  <a:lnTo>
                    <a:pt x="548" y="432"/>
                  </a:lnTo>
                  <a:lnTo>
                    <a:pt x="692" y="420"/>
                  </a:lnTo>
                  <a:lnTo>
                    <a:pt x="3076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715" name="Freeform 91"/>
            <p:cNvSpPr>
              <a:spLocks/>
            </p:cNvSpPr>
            <p:nvPr/>
          </p:nvSpPr>
          <p:spPr bwMode="auto">
            <a:xfrm>
              <a:off x="2562" y="916"/>
              <a:ext cx="3094" cy="436"/>
            </a:xfrm>
            <a:custGeom>
              <a:avLst/>
              <a:gdLst>
                <a:gd name="T0" fmla="*/ 0 w 3094"/>
                <a:gd name="T1" fmla="*/ 1 h 436"/>
                <a:gd name="T2" fmla="*/ 562 w 3094"/>
                <a:gd name="T3" fmla="*/ 0 h 436"/>
                <a:gd name="T4" fmla="*/ 702 w 3094"/>
                <a:gd name="T5" fmla="*/ 4 h 436"/>
                <a:gd name="T6" fmla="*/ 3094 w 3094"/>
                <a:gd name="T7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4" h="436">
                  <a:moveTo>
                    <a:pt x="0" y="1"/>
                  </a:moveTo>
                  <a:lnTo>
                    <a:pt x="562" y="0"/>
                  </a:lnTo>
                  <a:lnTo>
                    <a:pt x="702" y="4"/>
                  </a:lnTo>
                  <a:lnTo>
                    <a:pt x="3094" y="436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4717" name="Rectangle 93"/>
          <p:cNvSpPr>
            <a:spLocks noChangeArrowheads="1"/>
          </p:cNvSpPr>
          <p:nvPr/>
        </p:nvSpPr>
        <p:spPr bwMode="auto">
          <a:xfrm>
            <a:off x="4068763" y="3497263"/>
            <a:ext cx="48244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brandpuntafstand f.</a:t>
            </a:r>
          </a:p>
        </p:txBody>
      </p:sp>
      <p:sp>
        <p:nvSpPr>
          <p:cNvPr id="154718" name="Line 94"/>
          <p:cNvSpPr>
            <a:spLocks noChangeShapeType="1"/>
          </p:cNvSpPr>
          <p:nvPr/>
        </p:nvSpPr>
        <p:spPr bwMode="auto">
          <a:xfrm>
            <a:off x="1763713" y="2124075"/>
            <a:ext cx="14398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4719" name="Freeform 95"/>
          <p:cNvSpPr>
            <a:spLocks/>
          </p:cNvSpPr>
          <p:nvPr/>
        </p:nvSpPr>
        <p:spPr bwMode="auto">
          <a:xfrm>
            <a:off x="5089525" y="2108200"/>
            <a:ext cx="3241675" cy="15875"/>
          </a:xfrm>
          <a:custGeom>
            <a:avLst/>
            <a:gdLst>
              <a:gd name="T0" fmla="*/ 0 w 2042"/>
              <a:gd name="T1" fmla="*/ 10 h 10"/>
              <a:gd name="T2" fmla="*/ 2042 w 2042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42" h="10">
                <a:moveTo>
                  <a:pt x="0" y="10"/>
                </a:moveTo>
                <a:lnTo>
                  <a:pt x="2042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33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708" grpId="0" autoUpdateAnimBg="0"/>
      <p:bldP spid="154717" grpId="0" autoUpdateAnimBg="0"/>
      <p:bldP spid="154718" grpId="0" animBg="1"/>
      <p:bldP spid="1547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0" y="0"/>
            <a:ext cx="428466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Bij de optici</a:t>
            </a:r>
            <a:r>
              <a:rPr lang="en-US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ë</a:t>
            </a: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. .</a:t>
            </a:r>
          </a:p>
        </p:txBody>
      </p:sp>
      <p:pic>
        <p:nvPicPr>
          <p:cNvPr id="162831" name="Picture 15" descr="optic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0" y="3284538"/>
            <a:ext cx="9144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wordt niet de brandpuntafstand f gebruikt</a:t>
            </a:r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maar de lenssterkte S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0" y="5734050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is de lenssterkte in </a:t>
            </a:r>
            <a:r>
              <a:rPr lang="nl-NL" altLang="nl-NL" sz="40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dioptrie</a:t>
            </a:r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aphicFrame>
        <p:nvGraphicFramePr>
          <p:cNvPr id="162836" name="Object 20"/>
          <p:cNvGraphicFramePr>
            <a:graphicFrameLocks noChangeAspect="1"/>
          </p:cNvGraphicFramePr>
          <p:nvPr/>
        </p:nvGraphicFramePr>
        <p:xfrm>
          <a:off x="223838" y="4619625"/>
          <a:ext cx="1181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ergelijking" r:id="rId4" imgW="393480" imgH="380880" progId="Equation.3">
                  <p:embed/>
                </p:oleObj>
              </mc:Choice>
              <mc:Fallback>
                <p:oleObj name="Vergelijking" r:id="rId4" imgW="393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4619625"/>
                        <a:ext cx="118110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is de brandpuntafstand in </a:t>
            </a:r>
            <a:r>
              <a:rPr lang="nl-NL" altLang="nl-NL" sz="40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</p:txBody>
      </p:sp>
      <p:sp>
        <p:nvSpPr>
          <p:cNvPr id="162839" name="AutoShape 23"/>
          <p:cNvSpPr>
            <a:spLocks noChangeArrowheads="1"/>
          </p:cNvSpPr>
          <p:nvPr/>
        </p:nvSpPr>
        <p:spPr bwMode="auto">
          <a:xfrm>
            <a:off x="4932363" y="4292600"/>
            <a:ext cx="3816350" cy="1079500"/>
          </a:xfrm>
          <a:prstGeom prst="wedgeRoundRectCallout">
            <a:avLst>
              <a:gd name="adj1" fmla="val -132944"/>
              <a:gd name="adj2" fmla="val 4250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Formule staat in de Basis-BINAS</a:t>
            </a:r>
          </a:p>
        </p:txBody>
      </p:sp>
    </p:spTree>
    <p:extLst>
      <p:ext uri="{BB962C8B-B14F-4D97-AF65-F5344CB8AC3E}">
        <p14:creationId xmlns:p14="http://schemas.microsoft.com/office/powerpoint/2010/main" val="1597933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0" grpId="0" autoUpdateAnimBg="0"/>
      <p:bldP spid="162832" grpId="0" autoUpdateAnimBg="0"/>
      <p:bldP spid="162833" grpId="0" autoUpdateAnimBg="0"/>
      <p:bldP spid="162834" grpId="0" autoUpdateAnimBg="0"/>
      <p:bldP spid="162838" grpId="0" autoUpdateAnimBg="0"/>
      <p:bldP spid="1628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 1.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 lens heeft een brandpuntafstand van 20 cm. Bereken de lenssterkte.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0" y="1700213"/>
            <a:ext cx="1476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Geg.: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0" y="2420938"/>
            <a:ext cx="15478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Gevr.: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0" y="3213100"/>
            <a:ext cx="13319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Opl.: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1258888" y="1700213"/>
            <a:ext cx="4176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= 20 cm = 0,20 m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1331913" y="2416175"/>
            <a:ext cx="611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nl-NL" altLang="nl-NL" sz="4000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3858" name="Object 18"/>
          <p:cNvGraphicFramePr>
            <a:graphicFrameLocks noChangeAspect="1"/>
          </p:cNvGraphicFramePr>
          <p:nvPr/>
        </p:nvGraphicFramePr>
        <p:xfrm>
          <a:off x="1374775" y="3035300"/>
          <a:ext cx="1181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ergelijking" r:id="rId3" imgW="393480" imgH="380880" progId="Equation.3">
                  <p:embed/>
                </p:oleObj>
              </mc:Choice>
              <mc:Fallback>
                <p:oleObj name="Vergelijking" r:id="rId3" imgW="393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035300"/>
                        <a:ext cx="1181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9" name="Object 19"/>
          <p:cNvGraphicFramePr>
            <a:graphicFrameLocks noChangeAspect="1"/>
          </p:cNvGraphicFramePr>
          <p:nvPr/>
        </p:nvGraphicFramePr>
        <p:xfrm>
          <a:off x="2914650" y="3032125"/>
          <a:ext cx="1181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ergelijking" r:id="rId5" imgW="393480" imgH="419040" progId="Equation.3">
                  <p:embed/>
                </p:oleObj>
              </mc:Choice>
              <mc:Fallback>
                <p:oleObj name="Vergelijking" r:id="rId5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032125"/>
                        <a:ext cx="1181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0" name="Object 20"/>
          <p:cNvGraphicFramePr>
            <a:graphicFrameLocks noChangeAspect="1"/>
          </p:cNvGraphicFramePr>
          <p:nvPr/>
        </p:nvGraphicFramePr>
        <p:xfrm>
          <a:off x="4164013" y="3368675"/>
          <a:ext cx="255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ergelijking" r:id="rId7" imgW="850680" imgH="203040" progId="Equation.3">
                  <p:embed/>
                </p:oleObj>
              </mc:Choice>
              <mc:Fallback>
                <p:oleObj name="Vergelijking" r:id="rId7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368675"/>
                        <a:ext cx="2552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0050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utoUpdateAnimBg="0"/>
      <p:bldP spid="163845" grpId="0" autoUpdateAnimBg="0"/>
      <p:bldP spid="163850" grpId="0" autoUpdateAnimBg="0"/>
      <p:bldP spid="163851" grpId="0" autoUpdateAnimBg="0"/>
      <p:bldP spid="163852" grpId="0" autoUpdateAnimBg="0"/>
      <p:bldP spid="163853" grpId="0" autoUpdateAnimBg="0"/>
      <p:bldP spid="163854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1625</Words>
  <Application>Microsoft Office PowerPoint</Application>
  <PresentationFormat>Diavoorstelling (4:3)</PresentationFormat>
  <Paragraphs>328</Paragraphs>
  <Slides>37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9" baseType="lpstr">
      <vt:lpstr>Standaardontwerp</vt:lpstr>
      <vt:lpstr>Vergelijking</vt:lpstr>
      <vt:lpstr>   Lenzen</vt:lpstr>
      <vt:lpstr>PowerPoint-presentatie</vt:lpstr>
      <vt:lpstr>PowerPoint-presentatie</vt:lpstr>
      <vt:lpstr>Lenssoorten</vt:lpstr>
      <vt:lpstr>PowerPoint-presentatie</vt:lpstr>
      <vt:lpstr>Soorten bundels</vt:lpstr>
      <vt:lpstr>Hoe boller de lens . . .</vt:lpstr>
      <vt:lpstr>PowerPoint-presentatie</vt:lpstr>
      <vt:lpstr>PowerPoint-presentatie</vt:lpstr>
      <vt:lpstr>PowerPoint-presentatie</vt:lpstr>
      <vt:lpstr>• Drie speciale stralen bij een + lens:</vt:lpstr>
      <vt:lpstr>• Twee formules voor de vergroting: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Blinde vlek (ligt aan de “neuskant”)</vt:lpstr>
      <vt:lpstr>• Willekeurige stralen en lichtbundel naar de lens:</vt:lpstr>
      <vt:lpstr>• Het voorwerp in het hoofdbrandpunt</vt:lpstr>
      <vt:lpstr>• Het voorwerp “binnen” het brandpunt (a):</vt:lpstr>
      <vt:lpstr>• Het voorwerp “binnen” het brandpunt (b):</vt:lpstr>
      <vt:lpstr>• Lenzenformule (Basis-BINAS):</vt:lpstr>
      <vt:lpstr>PowerPoint-presentatie</vt:lpstr>
      <vt:lpstr>Voorbeeld: Een gezicht staat 100 cm voor de lens   van een digitaal fototoestel.</vt:lpstr>
      <vt:lpstr>Vervolg: Hoe groot is het beeld van het 30 cm hoge gezicht? (b = 2,56 cm en v = 100 cm)?</vt:lpstr>
      <vt:lpstr>• De constructie bij deze portretfoto:</vt:lpstr>
      <vt:lpstr>• Camera</vt:lpstr>
      <vt:lpstr>• Scherptediepte bij klein diafragma:</vt:lpstr>
      <vt:lpstr>PowerPoint-presentatie</vt:lpstr>
      <vt:lpstr>PowerPoint-presentatie</vt:lpstr>
      <vt:lpstr>PowerPoint-presentatie</vt:lpstr>
      <vt:lpstr>Fotograferen van een bewegend voorwerp:</vt:lpstr>
      <vt:lpstr>PowerPoint-presentatie</vt:lpstr>
      <vt:lpstr>PowerPoint-presentatie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Lenzen</dc:title>
  <dc:creator>Ton&amp;Els</dc:creator>
  <cp:lastModifiedBy>Ton&amp;Els</cp:lastModifiedBy>
  <cp:revision>4</cp:revision>
  <dcterms:created xsi:type="dcterms:W3CDTF">2018-10-06T21:19:46Z</dcterms:created>
  <dcterms:modified xsi:type="dcterms:W3CDTF">2021-04-24T16:12:47Z</dcterms:modified>
</cp:coreProperties>
</file>