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B2F5A-0111-492C-9FD3-01186F164BA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2778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D874A-3ADC-4119-9271-1C6707EC595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95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9D2C8-1A05-489F-AA8B-0D4B52A4F1E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261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4A7B5-AF50-4FFC-8C4A-51BA3891A37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3147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0959-ADC5-4C91-B6BE-F9670501B86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639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01A4-9770-4DA7-8A5F-037868BC1A1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7340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CA885-03CE-4DDE-9FED-AA3B6C8EB17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14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F2352-8D1B-408C-A2EF-B1825E76BE0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960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9F0C-93E1-4507-84D6-1B0ADEA01E2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982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48FF6-6BB9-461C-8DF7-617FEAB4086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12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0835-BA00-423B-B8E4-95D3C0F5C7A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5928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2EC886-7085-451A-AC68-17A1772FB351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tijmensen.nl/" TargetMode="Externa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slide" Target="slide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70809_hefbomen01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hooltv.nl/beeldbank/clip/20070809_hefbomen02" TargetMode="External"/><Relationship Id="rId5" Type="http://schemas.openxmlformats.org/officeDocument/2006/relationships/hyperlink" Target="http://www.schooltv.nl/beeldbank/clip/20101018_hefboom01" TargetMode="External"/><Relationship Id="rId4" Type="http://schemas.openxmlformats.org/officeDocument/2006/relationships/hyperlink" Target="http://www.schooltv.nl/beeldbank/clip/20051031_hefbomen0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schooltv.nl/beeldbank/clip/20051031_hefbomen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507288" cy="544513"/>
          </a:xfrm>
        </p:spPr>
        <p:txBody>
          <a:bodyPr/>
          <a:lstStyle/>
          <a:p>
            <a:pPr algn="l"/>
            <a:r>
              <a:rPr lang="en-US" altLang="nl-NL" sz="3600" b="1" u="sng" dirty="0" err="1">
                <a:solidFill>
                  <a:srgbClr val="FF0000"/>
                </a:solidFill>
              </a:rPr>
              <a:t>Krachten</a:t>
            </a:r>
            <a:endParaRPr lang="nl-NL" altLang="nl-NL" sz="3600" b="1" u="sng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5688013"/>
          </a:xfrm>
          <a:noFill/>
        </p:spPr>
        <p:txBody>
          <a:bodyPr/>
          <a:lstStyle/>
          <a:p>
            <a:pPr marL="609600" indent="-609600" algn="l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n-US" altLang="nl-NL" b="1" dirty="0" err="1">
                <a:hlinkClick r:id="rId2" action="ppaction://hlinksldjump"/>
              </a:rPr>
              <a:t>Soorten</a:t>
            </a:r>
            <a:r>
              <a:rPr lang="en-US" altLang="nl-NL" b="1" dirty="0">
                <a:hlinkClick r:id="rId2" action="ppaction://hlinksldjump"/>
              </a:rPr>
              <a:t> </a:t>
            </a:r>
            <a:r>
              <a:rPr lang="en-US" altLang="nl-NL" b="1" dirty="0" err="1">
                <a:hlinkClick r:id="rId2" action="ppaction://hlinksldjump"/>
              </a:rPr>
              <a:t>krachten</a:t>
            </a:r>
            <a:r>
              <a:rPr lang="en-US" altLang="nl-NL" b="1" dirty="0">
                <a:hlinkClick r:id="rId2" action="ppaction://hlinksldjump"/>
              </a:rPr>
              <a:t> </a:t>
            </a:r>
            <a:endParaRPr lang="en-US" altLang="nl-NL" b="1" dirty="0"/>
          </a:p>
          <a:p>
            <a:pPr marL="609600" indent="-609600" algn="l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n-US" altLang="nl-NL" b="1" dirty="0" err="1">
                <a:hlinkClick r:id="rId3" action="ppaction://hlinksldjump"/>
              </a:rPr>
              <a:t>krachten</a:t>
            </a:r>
            <a:r>
              <a:rPr lang="en-US" altLang="nl-NL" b="1" dirty="0">
                <a:hlinkClick r:id="rId3" action="ppaction://hlinksldjump"/>
              </a:rPr>
              <a:t> </a:t>
            </a:r>
            <a:r>
              <a:rPr lang="en-US" altLang="nl-NL" b="1" dirty="0" err="1">
                <a:hlinkClick r:id="rId3" action="ppaction://hlinksldjump"/>
              </a:rPr>
              <a:t>tekenen</a:t>
            </a:r>
            <a:endParaRPr lang="en-US" altLang="nl-NL" b="1" dirty="0"/>
          </a:p>
          <a:p>
            <a:pPr marL="609600" indent="-609600" algn="l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n-US" altLang="nl-NL" b="1" dirty="0" err="1">
                <a:hlinkClick r:id="rId4" action="ppaction://hlinksldjump"/>
              </a:rPr>
              <a:t>krachten</a:t>
            </a:r>
            <a:r>
              <a:rPr lang="en-US" altLang="nl-NL" b="1" dirty="0">
                <a:hlinkClick r:id="rId4" action="ppaction://hlinksldjump"/>
              </a:rPr>
              <a:t> </a:t>
            </a:r>
            <a:r>
              <a:rPr lang="en-US" altLang="nl-NL" b="1" dirty="0" err="1">
                <a:hlinkClick r:id="rId4" action="ppaction://hlinksldjump"/>
              </a:rPr>
              <a:t>meten</a:t>
            </a:r>
            <a:r>
              <a:rPr lang="en-US" altLang="nl-NL" b="1" dirty="0">
                <a:hlinkClick r:id="rId4" action="ppaction://hlinksldjump"/>
              </a:rPr>
              <a:t> </a:t>
            </a:r>
            <a:r>
              <a:rPr lang="en-US" altLang="nl-NL" b="1" dirty="0" err="1">
                <a:hlinkClick r:id="rId4" action="ppaction://hlinksldjump"/>
              </a:rPr>
              <a:t>en</a:t>
            </a:r>
            <a:r>
              <a:rPr lang="en-US" altLang="nl-NL" b="1" dirty="0">
                <a:hlinkClick r:id="rId4" action="ppaction://hlinksldjump"/>
              </a:rPr>
              <a:t> op </a:t>
            </a:r>
            <a:r>
              <a:rPr lang="en-US" altLang="nl-NL" b="1" dirty="0" err="1">
                <a:hlinkClick r:id="rId4" action="ppaction://hlinksldjump"/>
              </a:rPr>
              <a:t>schaal</a:t>
            </a:r>
            <a:r>
              <a:rPr lang="en-US" altLang="nl-NL" b="1" dirty="0">
                <a:hlinkClick r:id="rId4" action="ppaction://hlinksldjump"/>
              </a:rPr>
              <a:t> </a:t>
            </a:r>
            <a:r>
              <a:rPr lang="en-US" altLang="nl-NL" b="1" dirty="0" err="1">
                <a:hlinkClick r:id="rId4" action="ppaction://hlinksldjump"/>
              </a:rPr>
              <a:t>tekenen</a:t>
            </a:r>
            <a:endParaRPr lang="en-US" altLang="nl-NL" b="1" dirty="0"/>
          </a:p>
          <a:p>
            <a:pPr marL="609600" indent="-609600" algn="l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n-US" altLang="nl-NL" b="1" dirty="0" err="1">
                <a:hlinkClick r:id="rId5" action="ppaction://hlinksldjump"/>
              </a:rPr>
              <a:t>hefboomwet</a:t>
            </a:r>
            <a:endParaRPr lang="en-US" altLang="nl-NL" b="1" dirty="0"/>
          </a:p>
          <a:p>
            <a:pPr marL="609600" indent="-609600" algn="l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n-US" altLang="nl-NL" b="1" dirty="0" err="1">
                <a:hlinkClick r:id="rId6" action="ppaction://hlinksldjump"/>
              </a:rPr>
              <a:t>hefboom</a:t>
            </a:r>
            <a:r>
              <a:rPr lang="en-US" altLang="nl-NL" b="1" dirty="0">
                <a:hlinkClick r:id="rId6" action="ppaction://hlinksldjump"/>
              </a:rPr>
              <a:t>: </a:t>
            </a:r>
            <a:r>
              <a:rPr lang="en-US" altLang="nl-NL" b="1" dirty="0" err="1">
                <a:hlinkClick r:id="rId6" action="ppaction://hlinksldjump"/>
              </a:rPr>
              <a:t>voorbeelden</a:t>
            </a:r>
            <a:endParaRPr lang="en-US" altLang="nl-NL" b="1" dirty="0"/>
          </a:p>
          <a:p>
            <a:pPr marL="609600" indent="-609600" algn="l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n-US" altLang="nl-NL" b="1">
                <a:hlinkClick r:id="rId7" action="ppaction://hlinksldjump"/>
              </a:rPr>
              <a:t>hefboom</a:t>
            </a:r>
            <a:r>
              <a:rPr lang="en-US" altLang="nl-NL" b="1" dirty="0">
                <a:hlinkClick r:id="rId7" action="ppaction://hlinksldjump"/>
              </a:rPr>
              <a:t>: </a:t>
            </a:r>
            <a:r>
              <a:rPr lang="en-US" altLang="nl-NL" b="1" dirty="0" err="1">
                <a:hlinkClick r:id="rId7" action="ppaction://hlinksldjump"/>
              </a:rPr>
              <a:t>Beeldbankfilmpjes</a:t>
            </a:r>
            <a:endParaRPr lang="en-US" altLang="nl-NL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</a:t>
            </a: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8"/>
              </a:rPr>
              <a:t>www.agtijmensen.nl</a:t>
            </a: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05102018</a:t>
            </a:r>
            <a:endParaRPr lang="nl-NL" altLang="nl-N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78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83" name="Group 31"/>
          <p:cNvGrpSpPr>
            <a:grpSpLocks/>
          </p:cNvGrpSpPr>
          <p:nvPr/>
        </p:nvGrpSpPr>
        <p:grpSpPr bwMode="auto">
          <a:xfrm>
            <a:off x="38100" y="44450"/>
            <a:ext cx="8458200" cy="3790950"/>
            <a:chOff x="216" y="346"/>
            <a:chExt cx="5328" cy="2388"/>
          </a:xfrm>
        </p:grpSpPr>
        <p:grpSp>
          <p:nvGrpSpPr>
            <p:cNvPr id="74779" name="Group 27"/>
            <p:cNvGrpSpPr>
              <a:grpSpLocks/>
            </p:cNvGrpSpPr>
            <p:nvPr/>
          </p:nvGrpSpPr>
          <p:grpSpPr bwMode="auto">
            <a:xfrm>
              <a:off x="216" y="346"/>
              <a:ext cx="5328" cy="2388"/>
              <a:chOff x="216" y="966"/>
              <a:chExt cx="5328" cy="2388"/>
            </a:xfrm>
          </p:grpSpPr>
          <p:sp>
            <p:nvSpPr>
              <p:cNvPr id="74778" name="Oval 26"/>
              <p:cNvSpPr>
                <a:spLocks noChangeAspect="1" noChangeArrowheads="1"/>
              </p:cNvSpPr>
              <p:nvPr/>
            </p:nvSpPr>
            <p:spPr bwMode="auto">
              <a:xfrm>
                <a:off x="4932" y="2376"/>
                <a:ext cx="499" cy="499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4777" name="Group 25"/>
              <p:cNvGrpSpPr>
                <a:grpSpLocks/>
              </p:cNvGrpSpPr>
              <p:nvPr/>
            </p:nvGrpSpPr>
            <p:grpSpPr bwMode="auto">
              <a:xfrm>
                <a:off x="216" y="966"/>
                <a:ext cx="5328" cy="2388"/>
                <a:chOff x="216" y="966"/>
                <a:chExt cx="5328" cy="2388"/>
              </a:xfrm>
            </p:grpSpPr>
            <p:sp>
              <p:nvSpPr>
                <p:cNvPr id="7477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55" y="989"/>
                  <a:ext cx="1587" cy="1587"/>
                </a:xfrm>
                <a:prstGeom prst="ellipse">
                  <a:avLst/>
                </a:pr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74774" name="Picture 22" descr="hefboom_2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" y="966"/>
                  <a:ext cx="5328" cy="2388"/>
                </a:xfrm>
                <a:prstGeom prst="rect">
                  <a:avLst/>
                </a:prstGeom>
                <a:solidFill>
                  <a:srgbClr val="FFFFFF">
                    <a:alpha val="22000"/>
                  </a:srgbClr>
                </a:solidFill>
              </p:spPr>
            </p:pic>
          </p:grpSp>
        </p:grpSp>
        <p:sp>
          <p:nvSpPr>
            <p:cNvPr id="74782" name="Oval 30"/>
            <p:cNvSpPr>
              <a:spLocks noChangeAspect="1" noChangeArrowheads="1"/>
            </p:cNvSpPr>
            <p:nvPr/>
          </p:nvSpPr>
          <p:spPr bwMode="auto">
            <a:xfrm>
              <a:off x="951" y="20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44450" y="0"/>
            <a:ext cx="2871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Hefboomwet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3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4780" name="Freeform 28"/>
          <p:cNvSpPr>
            <a:spLocks/>
          </p:cNvSpPr>
          <p:nvPr/>
        </p:nvSpPr>
        <p:spPr bwMode="auto">
          <a:xfrm>
            <a:off x="977900" y="2649538"/>
            <a:ext cx="1588" cy="4138612"/>
          </a:xfrm>
          <a:custGeom>
            <a:avLst/>
            <a:gdLst>
              <a:gd name="T0" fmla="*/ 1 w 1"/>
              <a:gd name="T1" fmla="*/ 0 h 2254"/>
              <a:gd name="T2" fmla="*/ 0 w 1"/>
              <a:gd name="T3" fmla="*/ 2254 h 22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54">
                <a:moveTo>
                  <a:pt x="1" y="0"/>
                </a:moveTo>
                <a:lnTo>
                  <a:pt x="0" y="225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81" name="Freeform 29"/>
          <p:cNvSpPr>
            <a:spLocks/>
          </p:cNvSpPr>
          <p:nvPr/>
        </p:nvSpPr>
        <p:spPr bwMode="auto">
          <a:xfrm>
            <a:off x="7683500" y="3162300"/>
            <a:ext cx="14288" cy="204788"/>
          </a:xfrm>
          <a:custGeom>
            <a:avLst/>
            <a:gdLst>
              <a:gd name="T0" fmla="*/ 9 w 9"/>
              <a:gd name="T1" fmla="*/ 0 h 1602"/>
              <a:gd name="T2" fmla="*/ 0 w 9"/>
              <a:gd name="T3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1602">
                <a:moveTo>
                  <a:pt x="9" y="0"/>
                </a:moveTo>
                <a:lnTo>
                  <a:pt x="0" y="160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84" name="Freeform 32"/>
          <p:cNvSpPr>
            <a:spLocks/>
          </p:cNvSpPr>
          <p:nvPr/>
        </p:nvSpPr>
        <p:spPr bwMode="auto">
          <a:xfrm>
            <a:off x="1250950" y="2755900"/>
            <a:ext cx="6432550" cy="520700"/>
          </a:xfrm>
          <a:custGeom>
            <a:avLst/>
            <a:gdLst>
              <a:gd name="T0" fmla="*/ 0 w 4052"/>
              <a:gd name="T1" fmla="*/ 0 h 328"/>
              <a:gd name="T2" fmla="*/ 4052 w 4052"/>
              <a:gd name="T3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52" h="328">
                <a:moveTo>
                  <a:pt x="0" y="0"/>
                </a:moveTo>
                <a:lnTo>
                  <a:pt x="4052" y="32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85" name="Freeform 33"/>
          <p:cNvSpPr>
            <a:spLocks noChangeAspect="1"/>
          </p:cNvSpPr>
          <p:nvPr/>
        </p:nvSpPr>
        <p:spPr bwMode="auto">
          <a:xfrm>
            <a:off x="995363" y="2728913"/>
            <a:ext cx="257175" cy="25400"/>
          </a:xfrm>
          <a:custGeom>
            <a:avLst/>
            <a:gdLst>
              <a:gd name="T0" fmla="*/ 0 w 162"/>
              <a:gd name="T1" fmla="*/ 0 h 16"/>
              <a:gd name="T2" fmla="*/ 162 w 162"/>
              <a:gd name="T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2" h="16">
                <a:moveTo>
                  <a:pt x="0" y="0"/>
                </a:moveTo>
                <a:lnTo>
                  <a:pt x="162" y="16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954088" y="5780088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nl-NL" altLang="nl-NL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1000 N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3708400" y="3187700"/>
            <a:ext cx="280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arm r</a:t>
            </a:r>
            <a:r>
              <a:rPr lang="nl-NL" altLang="nl-NL" sz="24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20 cm</a:t>
            </a:r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7143750" y="350043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nl-NL" altLang="nl-NL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50 N</a:t>
            </a:r>
          </a:p>
        </p:txBody>
      </p:sp>
      <p:grpSp>
        <p:nvGrpSpPr>
          <p:cNvPr id="74795" name="Group 43"/>
          <p:cNvGrpSpPr>
            <a:grpSpLocks/>
          </p:cNvGrpSpPr>
          <p:nvPr/>
        </p:nvGrpSpPr>
        <p:grpSpPr bwMode="auto">
          <a:xfrm>
            <a:off x="1098550" y="2852738"/>
            <a:ext cx="2305050" cy="1152525"/>
            <a:chOff x="884" y="1797"/>
            <a:chExt cx="1452" cy="726"/>
          </a:xfrm>
        </p:grpSpPr>
        <p:sp>
          <p:nvSpPr>
            <p:cNvPr id="74791" name="Text Box 39"/>
            <p:cNvSpPr txBox="1">
              <a:spLocks noChangeArrowheads="1"/>
            </p:cNvSpPr>
            <p:nvPr/>
          </p:nvSpPr>
          <p:spPr bwMode="auto">
            <a:xfrm>
              <a:off x="884" y="2235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arm r</a:t>
              </a:r>
              <a:r>
                <a:rPr lang="nl-NL" altLang="nl-NL" sz="2400" b="1" baseline="-25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  <a: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= 1 cm</a:t>
              </a:r>
            </a:p>
          </p:txBody>
        </p:sp>
        <p:sp>
          <p:nvSpPr>
            <p:cNvPr id="74792" name="Freeform 40"/>
            <p:cNvSpPr>
              <a:spLocks/>
            </p:cNvSpPr>
            <p:nvPr/>
          </p:nvSpPr>
          <p:spPr bwMode="auto">
            <a:xfrm>
              <a:off x="884" y="1797"/>
              <a:ext cx="364" cy="515"/>
            </a:xfrm>
            <a:custGeom>
              <a:avLst/>
              <a:gdLst>
                <a:gd name="T0" fmla="*/ 0 w 364"/>
                <a:gd name="T1" fmla="*/ 0 h 515"/>
                <a:gd name="T2" fmla="*/ 364 w 364"/>
                <a:gd name="T3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4" h="515">
                  <a:moveTo>
                    <a:pt x="0" y="0"/>
                  </a:moveTo>
                  <a:lnTo>
                    <a:pt x="364" y="515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74794" name="Oval 42"/>
          <p:cNvSpPr>
            <a:spLocks noChangeArrowheads="1"/>
          </p:cNvSpPr>
          <p:nvPr/>
        </p:nvSpPr>
        <p:spPr bwMode="auto">
          <a:xfrm>
            <a:off x="7397750" y="2936875"/>
            <a:ext cx="698500" cy="698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6" name="Rectangle 44"/>
          <p:cNvSpPr>
            <a:spLocks noChangeArrowheads="1"/>
          </p:cNvSpPr>
          <p:nvPr/>
        </p:nvSpPr>
        <p:spPr bwMode="auto">
          <a:xfrm>
            <a:off x="3205163" y="4395788"/>
            <a:ext cx="60753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Als de arm 20 keer zo </a:t>
            </a:r>
            <a:r>
              <a:rPr lang="en-US" altLang="nl-NL" sz="3200" b="1">
                <a:solidFill>
                  <a:srgbClr val="FF0000"/>
                </a:solidFill>
              </a:rPr>
              <a:t>groot</a:t>
            </a:r>
            <a:r>
              <a:rPr lang="en-US" altLang="nl-NL" sz="3200" b="1">
                <a:solidFill>
                  <a:srgbClr val="3333CC"/>
                </a:solidFill>
              </a:rPr>
              <a:t> is . .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4797" name="Rectangle 45"/>
          <p:cNvSpPr>
            <a:spLocks noChangeArrowheads="1"/>
          </p:cNvSpPr>
          <p:nvPr/>
        </p:nvSpPr>
        <p:spPr bwMode="auto">
          <a:xfrm>
            <a:off x="3200400" y="4870450"/>
            <a:ext cx="60753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dan is de kracht 20 keer zo . . .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7964488" y="4930775"/>
            <a:ext cx="1138237" cy="431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klein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3251200" y="5673725"/>
            <a:ext cx="5795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Hefboomwet in formulevorm: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3348038" y="6183313"/>
            <a:ext cx="2881312" cy="549275"/>
          </a:xfrm>
          <a:prstGeom prst="rect">
            <a:avLst/>
          </a:prstGeom>
          <a:noFill/>
          <a:ln w="38100" cap="rnd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F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. r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= 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. r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endParaRPr lang="nl-NL" altLang="nl-NL" sz="3200" b="1" baseline="-25000">
              <a:solidFill>
                <a:srgbClr val="3333CC"/>
              </a:solidFill>
            </a:endParaRPr>
          </a:p>
        </p:txBody>
      </p:sp>
      <p:grpSp>
        <p:nvGrpSpPr>
          <p:cNvPr id="74803" name="Group 51"/>
          <p:cNvGrpSpPr>
            <a:grpSpLocks/>
          </p:cNvGrpSpPr>
          <p:nvPr/>
        </p:nvGrpSpPr>
        <p:grpSpPr bwMode="auto">
          <a:xfrm>
            <a:off x="3132138" y="3933825"/>
            <a:ext cx="6075362" cy="1554163"/>
            <a:chOff x="1911" y="2542"/>
            <a:chExt cx="3827" cy="979"/>
          </a:xfrm>
        </p:grpSpPr>
        <p:sp>
          <p:nvSpPr>
            <p:cNvPr id="74801" name="Rectangle 49"/>
            <p:cNvSpPr>
              <a:spLocks noChangeArrowheads="1"/>
            </p:cNvSpPr>
            <p:nvPr/>
          </p:nvSpPr>
          <p:spPr bwMode="auto">
            <a:xfrm>
              <a:off x="1911" y="2542"/>
              <a:ext cx="382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3200" b="1">
                  <a:solidFill>
                    <a:srgbClr val="FF0000"/>
                  </a:solidFill>
                </a:rPr>
                <a:t>Hefboomwet in woorden:</a:t>
              </a:r>
              <a:endParaRPr lang="nl-NL" altLang="nl-NL" sz="3200" b="1">
                <a:solidFill>
                  <a:srgbClr val="FF0000"/>
                </a:solidFill>
              </a:endParaRPr>
            </a:p>
          </p:txBody>
        </p:sp>
        <p:sp>
          <p:nvSpPr>
            <p:cNvPr id="74802" name="Rectangle 50"/>
            <p:cNvSpPr>
              <a:spLocks noChangeArrowheads="1"/>
            </p:cNvSpPr>
            <p:nvPr/>
          </p:nvSpPr>
          <p:spPr bwMode="auto">
            <a:xfrm>
              <a:off x="1970" y="2886"/>
              <a:ext cx="3584" cy="635"/>
            </a:xfrm>
            <a:prstGeom prst="rect">
              <a:avLst/>
            </a:prstGeom>
            <a:noFill/>
            <a:ln w="38100" cap="rnd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74804" name="AutoShape 52"/>
          <p:cNvSpPr>
            <a:spLocks noChangeArrowheads="1"/>
          </p:cNvSpPr>
          <p:nvPr/>
        </p:nvSpPr>
        <p:spPr bwMode="auto">
          <a:xfrm>
            <a:off x="6227763" y="404813"/>
            <a:ext cx="1873250" cy="574675"/>
          </a:xfrm>
          <a:prstGeom prst="wedgeRoundRectCallout">
            <a:avLst>
              <a:gd name="adj1" fmla="val -313727"/>
              <a:gd name="adj2" fmla="val 35110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draaipunt</a:t>
            </a:r>
          </a:p>
        </p:txBody>
      </p: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6164263" y="4959350"/>
            <a:ext cx="469900" cy="371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x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4808" name="Rectangle 56"/>
          <p:cNvSpPr>
            <a:spLocks noChangeArrowheads="1"/>
          </p:cNvSpPr>
          <p:nvPr/>
        </p:nvSpPr>
        <p:spPr bwMode="auto">
          <a:xfrm>
            <a:off x="5270500" y="4495800"/>
            <a:ext cx="525463" cy="3603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x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4805" name="AutoShape 53"/>
          <p:cNvSpPr>
            <a:spLocks noChangeArrowheads="1"/>
          </p:cNvSpPr>
          <p:nvPr/>
        </p:nvSpPr>
        <p:spPr bwMode="auto">
          <a:xfrm>
            <a:off x="5364163" y="620713"/>
            <a:ext cx="3168650" cy="574675"/>
          </a:xfrm>
          <a:prstGeom prst="wedgeRoundRectCallout">
            <a:avLst>
              <a:gd name="adj1" fmla="val -71644"/>
              <a:gd name="adj2" fmla="val 95220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1000 . 1 = 50 . 20 !</a:t>
            </a:r>
          </a:p>
        </p:txBody>
      </p:sp>
      <p:sp>
        <p:nvSpPr>
          <p:cNvPr id="74818" name="AutoShape 66"/>
          <p:cNvSpPr>
            <a:spLocks noChangeArrowheads="1"/>
          </p:cNvSpPr>
          <p:nvPr/>
        </p:nvSpPr>
        <p:spPr bwMode="auto">
          <a:xfrm>
            <a:off x="5003800" y="260350"/>
            <a:ext cx="3816350" cy="865188"/>
          </a:xfrm>
          <a:prstGeom prst="wedgeRoundRectCallout">
            <a:avLst>
              <a:gd name="adj1" fmla="val -43218"/>
              <a:gd name="adj2" fmla="val 27128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arm r = afstand van kracht tot draaipunt</a:t>
            </a:r>
          </a:p>
        </p:txBody>
      </p:sp>
    </p:spTree>
    <p:extLst>
      <p:ext uri="{BB962C8B-B14F-4D97-AF65-F5344CB8AC3E}">
        <p14:creationId xmlns:p14="http://schemas.microsoft.com/office/powerpoint/2010/main" val="1255282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7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7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4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  <p:bldP spid="74780" grpId="0" animBg="1"/>
      <p:bldP spid="74781" grpId="0" animBg="1"/>
      <p:bldP spid="74784" grpId="0" animBg="1"/>
      <p:bldP spid="74785" grpId="0" animBg="1"/>
      <p:bldP spid="74786" grpId="0"/>
      <p:bldP spid="74788" grpId="0"/>
      <p:bldP spid="74790" grpId="0"/>
      <p:bldP spid="74794" grpId="0" animBg="1"/>
      <p:bldP spid="74796" grpId="0"/>
      <p:bldP spid="74797" grpId="0"/>
      <p:bldP spid="74798" grpId="0" animBg="1"/>
      <p:bldP spid="74799" grpId="0"/>
      <p:bldP spid="74800" grpId="0" animBg="1"/>
      <p:bldP spid="74804" grpId="0" animBg="1"/>
      <p:bldP spid="74807" grpId="0" animBg="1"/>
      <p:bldP spid="74808" grpId="0" animBg="1"/>
      <p:bldP spid="74805" grpId="0" animBg="1"/>
      <p:bldP spid="748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82" name="Rectangle 82"/>
          <p:cNvSpPr>
            <a:spLocks noChangeArrowheads="1"/>
          </p:cNvSpPr>
          <p:nvPr/>
        </p:nvSpPr>
        <p:spPr bwMode="auto">
          <a:xfrm>
            <a:off x="34925" y="5229225"/>
            <a:ext cx="9109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3. r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is   ………….   zo  …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grpSp>
        <p:nvGrpSpPr>
          <p:cNvPr id="76896" name="Group 96"/>
          <p:cNvGrpSpPr>
            <a:grpSpLocks/>
          </p:cNvGrpSpPr>
          <p:nvPr/>
        </p:nvGrpSpPr>
        <p:grpSpPr bwMode="auto">
          <a:xfrm>
            <a:off x="-180975" y="836613"/>
            <a:ext cx="9310688" cy="2087562"/>
            <a:chOff x="-114" y="527"/>
            <a:chExt cx="5865" cy="1315"/>
          </a:xfrm>
        </p:grpSpPr>
        <p:grpSp>
          <p:nvGrpSpPr>
            <p:cNvPr id="76877" name="Group 77"/>
            <p:cNvGrpSpPr>
              <a:grpSpLocks/>
            </p:cNvGrpSpPr>
            <p:nvPr/>
          </p:nvGrpSpPr>
          <p:grpSpPr bwMode="auto">
            <a:xfrm>
              <a:off x="-114" y="527"/>
              <a:ext cx="5865" cy="1315"/>
              <a:chOff x="-82" y="391"/>
              <a:chExt cx="5865" cy="1315"/>
            </a:xfrm>
          </p:grpSpPr>
          <p:grpSp>
            <p:nvGrpSpPr>
              <p:cNvPr id="76876" name="Group 76"/>
              <p:cNvGrpSpPr>
                <a:grpSpLocks/>
              </p:cNvGrpSpPr>
              <p:nvPr/>
            </p:nvGrpSpPr>
            <p:grpSpPr bwMode="auto">
              <a:xfrm>
                <a:off x="-82" y="391"/>
                <a:ext cx="5865" cy="1315"/>
                <a:chOff x="158" y="391"/>
                <a:chExt cx="5865" cy="1315"/>
              </a:xfrm>
            </p:grpSpPr>
            <p:grpSp>
              <p:nvGrpSpPr>
                <p:cNvPr id="76873" name="Group 73"/>
                <p:cNvGrpSpPr>
                  <a:grpSpLocks/>
                </p:cNvGrpSpPr>
                <p:nvPr/>
              </p:nvGrpSpPr>
              <p:grpSpPr bwMode="auto">
                <a:xfrm>
                  <a:off x="158" y="391"/>
                  <a:ext cx="5865" cy="1315"/>
                  <a:chOff x="158" y="391"/>
                  <a:chExt cx="5865" cy="1315"/>
                </a:xfrm>
              </p:grpSpPr>
              <p:sp>
                <p:nvSpPr>
                  <p:cNvPr id="76865" name="Freeform 65"/>
                  <p:cNvSpPr>
                    <a:spLocks/>
                  </p:cNvSpPr>
                  <p:nvPr/>
                </p:nvSpPr>
                <p:spPr bwMode="auto">
                  <a:xfrm>
                    <a:off x="158" y="1704"/>
                    <a:ext cx="5865" cy="2"/>
                  </a:xfrm>
                  <a:custGeom>
                    <a:avLst/>
                    <a:gdLst>
                      <a:gd name="T0" fmla="*/ 0 w 5865"/>
                      <a:gd name="T1" fmla="*/ 2 h 2"/>
                      <a:gd name="T2" fmla="*/ 5865 w 5865"/>
                      <a:gd name="T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865" h="2">
                        <a:moveTo>
                          <a:pt x="0" y="2"/>
                        </a:moveTo>
                        <a:lnTo>
                          <a:pt x="5865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6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436"/>
                    <a:ext cx="4534" cy="4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6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91"/>
                    <a:ext cx="90" cy="131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6868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6" y="442"/>
                    <a:ext cx="34" cy="3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6875" name="Group 75"/>
                <p:cNvGrpSpPr>
                  <a:grpSpLocks/>
                </p:cNvGrpSpPr>
                <p:nvPr/>
              </p:nvGrpSpPr>
              <p:grpSpPr bwMode="auto">
                <a:xfrm>
                  <a:off x="820" y="444"/>
                  <a:ext cx="953" cy="983"/>
                  <a:chOff x="820" y="444"/>
                  <a:chExt cx="953" cy="983"/>
                </a:xfrm>
              </p:grpSpPr>
              <p:pic>
                <p:nvPicPr>
                  <p:cNvPr id="76864" name="Picture 64" descr="kist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0" y="859"/>
                    <a:ext cx="953" cy="5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686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307" y="444"/>
                    <a:ext cx="0" cy="953"/>
                  </a:xfrm>
                  <a:prstGeom prst="line">
                    <a:avLst/>
                  </a:prstGeom>
                  <a:noFill/>
                  <a:ln w="38100">
                    <a:pattFill prst="sphere">
                      <a:fgClr>
                        <a:srgbClr val="8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6817" name="Text Box 17"/>
              <p:cNvSpPr txBox="1">
                <a:spLocks noChangeArrowheads="1"/>
              </p:cNvSpPr>
              <p:nvPr/>
            </p:nvSpPr>
            <p:spPr bwMode="auto">
              <a:xfrm>
                <a:off x="748" y="959"/>
                <a:ext cx="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200 kg</a:t>
                </a:r>
              </a:p>
            </p:txBody>
          </p:sp>
        </p:grpSp>
        <p:sp>
          <p:nvSpPr>
            <p:cNvPr id="76878" name="Freeform 78"/>
            <p:cNvSpPr>
              <a:spLocks/>
            </p:cNvSpPr>
            <p:nvPr/>
          </p:nvSpPr>
          <p:spPr bwMode="auto">
            <a:xfrm>
              <a:off x="5584" y="586"/>
              <a:ext cx="2" cy="470"/>
            </a:xfrm>
            <a:custGeom>
              <a:avLst/>
              <a:gdLst>
                <a:gd name="T0" fmla="*/ 2 w 2"/>
                <a:gd name="T1" fmla="*/ 0 h 470"/>
                <a:gd name="T2" fmla="*/ 0 w 2"/>
                <a:gd name="T3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70">
                  <a:moveTo>
                    <a:pt x="2" y="0"/>
                  </a:moveTo>
                  <a:lnTo>
                    <a:pt x="0" y="470"/>
                  </a:lnTo>
                </a:path>
              </a:pathLst>
            </a:custGeom>
            <a:noFill/>
            <a:ln w="38100" cmpd="sng">
              <a:pattFill prst="sphere">
                <a:fgClr>
                  <a:srgbClr val="8000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pic>
          <p:nvPicPr>
            <p:cNvPr id="76879" name="Picture 79" descr="mannetje 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981"/>
              <a:ext cx="396" cy="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Hefboomwet: Oplossen door beredeneren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4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6811" name="Freeform 11"/>
          <p:cNvSpPr>
            <a:spLocks/>
          </p:cNvSpPr>
          <p:nvPr/>
        </p:nvSpPr>
        <p:spPr bwMode="auto">
          <a:xfrm>
            <a:off x="1647825" y="2001838"/>
            <a:ext cx="1588" cy="1439862"/>
          </a:xfrm>
          <a:custGeom>
            <a:avLst/>
            <a:gdLst>
              <a:gd name="T0" fmla="*/ 1 w 1"/>
              <a:gd name="T1" fmla="*/ 0 h 2254"/>
              <a:gd name="T2" fmla="*/ 0 w 1"/>
              <a:gd name="T3" fmla="*/ 2254 h 22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54">
                <a:moveTo>
                  <a:pt x="1" y="0"/>
                </a:moveTo>
                <a:lnTo>
                  <a:pt x="0" y="225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1690688" y="3043238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nl-NL" altLang="nl-NL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2000 N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5219700" y="47625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 m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1547813" y="47625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1,5 m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38100" y="3429000"/>
            <a:ext cx="910590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i="1" u="sng">
                <a:solidFill>
                  <a:srgbClr val="3333CC"/>
                </a:solidFill>
              </a:rPr>
              <a:t>Beredeneer</a:t>
            </a:r>
            <a:r>
              <a:rPr lang="en-US" altLang="nl-NL" sz="3200" b="1">
                <a:solidFill>
                  <a:srgbClr val="3333CC"/>
                </a:solidFill>
              </a:rPr>
              <a:t> met hoeveel kracht het mannetje moet trekken.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0" name="Rectangle 80"/>
          <p:cNvSpPr>
            <a:spLocks noChangeArrowheads="1"/>
          </p:cNvSpPr>
          <p:nvPr/>
        </p:nvSpPr>
        <p:spPr bwMode="auto">
          <a:xfrm>
            <a:off x="34925" y="4352925"/>
            <a:ext cx="9109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1. F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=     . . . . .     en r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=   . . .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1" name="Rectangle 81"/>
          <p:cNvSpPr>
            <a:spLocks noChangeArrowheads="1"/>
          </p:cNvSpPr>
          <p:nvPr/>
        </p:nvSpPr>
        <p:spPr bwMode="auto">
          <a:xfrm>
            <a:off x="34925" y="4797425"/>
            <a:ext cx="9109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2. r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=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3" name="Rectangle 83"/>
          <p:cNvSpPr>
            <a:spLocks noChangeArrowheads="1"/>
          </p:cNvSpPr>
          <p:nvPr/>
        </p:nvSpPr>
        <p:spPr bwMode="auto">
          <a:xfrm>
            <a:off x="22225" y="5661025"/>
            <a:ext cx="9109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4. 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is …..  zo   …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4" name="Rectangle 84"/>
          <p:cNvSpPr>
            <a:spLocks noChangeArrowheads="1"/>
          </p:cNvSpPr>
          <p:nvPr/>
        </p:nvSpPr>
        <p:spPr bwMode="auto">
          <a:xfrm>
            <a:off x="12700" y="6092825"/>
            <a:ext cx="9109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5. 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=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7" name="Rectangle 87"/>
          <p:cNvSpPr>
            <a:spLocks noChangeArrowheads="1"/>
          </p:cNvSpPr>
          <p:nvPr/>
        </p:nvSpPr>
        <p:spPr bwMode="auto">
          <a:xfrm>
            <a:off x="1619250" y="4365625"/>
            <a:ext cx="1462088" cy="5762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2000 N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8" name="Rectangle 88"/>
          <p:cNvSpPr>
            <a:spLocks noChangeArrowheads="1"/>
          </p:cNvSpPr>
          <p:nvPr/>
        </p:nvSpPr>
        <p:spPr bwMode="auto">
          <a:xfrm>
            <a:off x="4356100" y="4360863"/>
            <a:ext cx="1150938" cy="5762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1,5 m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9" name="Rectangle 89"/>
          <p:cNvSpPr>
            <a:spLocks noChangeArrowheads="1"/>
          </p:cNvSpPr>
          <p:nvPr/>
        </p:nvSpPr>
        <p:spPr bwMode="auto">
          <a:xfrm>
            <a:off x="1258888" y="4905375"/>
            <a:ext cx="1150937" cy="3603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6 m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90" name="Rectangle 90"/>
          <p:cNvSpPr>
            <a:spLocks noChangeArrowheads="1"/>
          </p:cNvSpPr>
          <p:nvPr/>
        </p:nvSpPr>
        <p:spPr bwMode="auto">
          <a:xfrm>
            <a:off x="1320800" y="5302250"/>
            <a:ext cx="2016125" cy="431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6/1,5 = 4 x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91" name="Rectangle 91"/>
          <p:cNvSpPr>
            <a:spLocks noChangeArrowheads="1"/>
          </p:cNvSpPr>
          <p:nvPr/>
        </p:nvSpPr>
        <p:spPr bwMode="auto">
          <a:xfrm>
            <a:off x="3995738" y="5227638"/>
            <a:ext cx="1366837" cy="5762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groot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92" name="Rectangle 92"/>
          <p:cNvSpPr>
            <a:spLocks noChangeArrowheads="1"/>
          </p:cNvSpPr>
          <p:nvPr/>
        </p:nvSpPr>
        <p:spPr bwMode="auto">
          <a:xfrm>
            <a:off x="1374775" y="5759450"/>
            <a:ext cx="749300" cy="358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4 x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94" name="Rectangle 94"/>
          <p:cNvSpPr>
            <a:spLocks noChangeArrowheads="1"/>
          </p:cNvSpPr>
          <p:nvPr/>
        </p:nvSpPr>
        <p:spPr bwMode="auto">
          <a:xfrm>
            <a:off x="1331913" y="6176963"/>
            <a:ext cx="1944687" cy="406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2000/4 =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85" name="Rectangle 85"/>
          <p:cNvSpPr>
            <a:spLocks noChangeArrowheads="1"/>
          </p:cNvSpPr>
          <p:nvPr/>
        </p:nvSpPr>
        <p:spPr bwMode="auto">
          <a:xfrm>
            <a:off x="2917825" y="6173788"/>
            <a:ext cx="15843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3333CC"/>
                </a:solidFill>
              </a:rPr>
              <a:t>500 N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93" name="Rectangle 93"/>
          <p:cNvSpPr>
            <a:spLocks noChangeArrowheads="1"/>
          </p:cNvSpPr>
          <p:nvPr/>
        </p:nvSpPr>
        <p:spPr bwMode="auto">
          <a:xfrm>
            <a:off x="2700338" y="5734050"/>
            <a:ext cx="1366837" cy="4191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klein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6898" name="Freeform 98"/>
          <p:cNvSpPr>
            <a:spLocks/>
          </p:cNvSpPr>
          <p:nvPr/>
        </p:nvSpPr>
        <p:spPr bwMode="auto">
          <a:xfrm>
            <a:off x="8880475" y="908050"/>
            <a:ext cx="1588" cy="360363"/>
          </a:xfrm>
          <a:custGeom>
            <a:avLst/>
            <a:gdLst>
              <a:gd name="T0" fmla="*/ 1 w 1"/>
              <a:gd name="T1" fmla="*/ 0 h 2254"/>
              <a:gd name="T2" fmla="*/ 0 w 1"/>
              <a:gd name="T3" fmla="*/ 2254 h 22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54">
                <a:moveTo>
                  <a:pt x="1" y="0"/>
                </a:moveTo>
                <a:lnTo>
                  <a:pt x="0" y="225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6899" name="Text Box 99"/>
          <p:cNvSpPr txBox="1">
            <a:spLocks noChangeArrowheads="1"/>
          </p:cNvSpPr>
          <p:nvPr/>
        </p:nvSpPr>
        <p:spPr bwMode="auto">
          <a:xfrm>
            <a:off x="6719888" y="996950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nl-NL" altLang="nl-NL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500 N</a:t>
            </a:r>
          </a:p>
        </p:txBody>
      </p:sp>
      <p:sp>
        <p:nvSpPr>
          <p:cNvPr id="76901" name="AutoShape 101"/>
          <p:cNvSpPr>
            <a:spLocks noChangeArrowheads="1"/>
          </p:cNvSpPr>
          <p:nvPr/>
        </p:nvSpPr>
        <p:spPr bwMode="auto">
          <a:xfrm>
            <a:off x="5724525" y="4724400"/>
            <a:ext cx="3168650" cy="1727200"/>
          </a:xfrm>
          <a:prstGeom prst="wedgeRoundRectCallout">
            <a:avLst>
              <a:gd name="adj1" fmla="val 29759"/>
              <a:gd name="adj2" fmla="val -24117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 deze hefboom kun je met </a:t>
            </a:r>
            <a:r>
              <a:rPr lang="nl-NL" altLang="nl-NL" sz="24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500 N</a:t>
            </a: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een gewicht van </a:t>
            </a:r>
            <a:r>
              <a:rPr lang="nl-NL" altLang="nl-NL" sz="24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2000 N</a:t>
            </a: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tillen!</a:t>
            </a:r>
          </a:p>
        </p:txBody>
      </p:sp>
    </p:spTree>
    <p:extLst>
      <p:ext uri="{BB962C8B-B14F-4D97-AF65-F5344CB8AC3E}">
        <p14:creationId xmlns:p14="http://schemas.microsoft.com/office/powerpoint/2010/main" val="3470679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6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82" grpId="0"/>
      <p:bldP spid="76809" grpId="0"/>
      <p:bldP spid="76811" grpId="0" animBg="1"/>
      <p:bldP spid="76815" grpId="0"/>
      <p:bldP spid="76816" grpId="0"/>
      <p:bldP spid="76819" grpId="0"/>
      <p:bldP spid="76825" grpId="0"/>
      <p:bldP spid="76880" grpId="0"/>
      <p:bldP spid="76881" grpId="0"/>
      <p:bldP spid="76883" grpId="0"/>
      <p:bldP spid="76884" grpId="0"/>
      <p:bldP spid="76887" grpId="0" animBg="1"/>
      <p:bldP spid="76888" grpId="0" animBg="1"/>
      <p:bldP spid="76889" grpId="0" animBg="1"/>
      <p:bldP spid="76890" grpId="0" animBg="1"/>
      <p:bldP spid="76891" grpId="0" animBg="1"/>
      <p:bldP spid="76892" grpId="0" animBg="1"/>
      <p:bldP spid="76894" grpId="0" animBg="1"/>
      <p:bldP spid="76885" grpId="0"/>
      <p:bldP spid="76893" grpId="0" animBg="1"/>
      <p:bldP spid="76898" grpId="0" animBg="1"/>
      <p:bldP spid="76899" grpId="0"/>
      <p:bldP spid="769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-180975" y="836613"/>
            <a:ext cx="9310688" cy="2087562"/>
            <a:chOff x="-114" y="527"/>
            <a:chExt cx="5865" cy="1315"/>
          </a:xfrm>
        </p:grpSpPr>
        <p:grpSp>
          <p:nvGrpSpPr>
            <p:cNvPr id="77835" name="Group 11"/>
            <p:cNvGrpSpPr>
              <a:grpSpLocks/>
            </p:cNvGrpSpPr>
            <p:nvPr/>
          </p:nvGrpSpPr>
          <p:grpSpPr bwMode="auto">
            <a:xfrm>
              <a:off x="-114" y="527"/>
              <a:ext cx="5865" cy="1315"/>
              <a:chOff x="-82" y="391"/>
              <a:chExt cx="5865" cy="1315"/>
            </a:xfrm>
          </p:grpSpPr>
          <p:grpSp>
            <p:nvGrpSpPr>
              <p:cNvPr id="77836" name="Group 12"/>
              <p:cNvGrpSpPr>
                <a:grpSpLocks/>
              </p:cNvGrpSpPr>
              <p:nvPr/>
            </p:nvGrpSpPr>
            <p:grpSpPr bwMode="auto">
              <a:xfrm>
                <a:off x="-82" y="391"/>
                <a:ext cx="5865" cy="1315"/>
                <a:chOff x="158" y="391"/>
                <a:chExt cx="5865" cy="1315"/>
              </a:xfrm>
            </p:grpSpPr>
            <p:grpSp>
              <p:nvGrpSpPr>
                <p:cNvPr id="77837" name="Group 13"/>
                <p:cNvGrpSpPr>
                  <a:grpSpLocks/>
                </p:cNvGrpSpPr>
                <p:nvPr/>
              </p:nvGrpSpPr>
              <p:grpSpPr bwMode="auto">
                <a:xfrm>
                  <a:off x="158" y="391"/>
                  <a:ext cx="5865" cy="1315"/>
                  <a:chOff x="158" y="391"/>
                  <a:chExt cx="5865" cy="1315"/>
                </a:xfrm>
              </p:grpSpPr>
              <p:sp>
                <p:nvSpPr>
                  <p:cNvPr id="77838" name="Freeform 14"/>
                  <p:cNvSpPr>
                    <a:spLocks/>
                  </p:cNvSpPr>
                  <p:nvPr/>
                </p:nvSpPr>
                <p:spPr bwMode="auto">
                  <a:xfrm>
                    <a:off x="158" y="1704"/>
                    <a:ext cx="5865" cy="2"/>
                  </a:xfrm>
                  <a:custGeom>
                    <a:avLst/>
                    <a:gdLst>
                      <a:gd name="T0" fmla="*/ 0 w 5865"/>
                      <a:gd name="T1" fmla="*/ 2 h 2"/>
                      <a:gd name="T2" fmla="*/ 5865 w 5865"/>
                      <a:gd name="T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865" h="2">
                        <a:moveTo>
                          <a:pt x="0" y="2"/>
                        </a:moveTo>
                        <a:lnTo>
                          <a:pt x="5865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783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436"/>
                    <a:ext cx="4534" cy="4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784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91"/>
                    <a:ext cx="90" cy="131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7841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6" y="442"/>
                    <a:ext cx="34" cy="3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7842" name="Group 18"/>
                <p:cNvGrpSpPr>
                  <a:grpSpLocks/>
                </p:cNvGrpSpPr>
                <p:nvPr/>
              </p:nvGrpSpPr>
              <p:grpSpPr bwMode="auto">
                <a:xfrm>
                  <a:off x="820" y="444"/>
                  <a:ext cx="953" cy="983"/>
                  <a:chOff x="820" y="444"/>
                  <a:chExt cx="953" cy="983"/>
                </a:xfrm>
              </p:grpSpPr>
              <p:pic>
                <p:nvPicPr>
                  <p:cNvPr id="77843" name="Picture 19" descr="kist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0" y="859"/>
                    <a:ext cx="953" cy="5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784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307" y="444"/>
                    <a:ext cx="0" cy="953"/>
                  </a:xfrm>
                  <a:prstGeom prst="line">
                    <a:avLst/>
                  </a:prstGeom>
                  <a:noFill/>
                  <a:ln w="38100">
                    <a:pattFill prst="sphere">
                      <a:fgClr>
                        <a:srgbClr val="800000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7845" name="Text Box 21"/>
              <p:cNvSpPr txBox="1">
                <a:spLocks noChangeArrowheads="1"/>
              </p:cNvSpPr>
              <p:nvPr/>
            </p:nvSpPr>
            <p:spPr bwMode="auto">
              <a:xfrm>
                <a:off x="748" y="959"/>
                <a:ext cx="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200 kg</a:t>
                </a:r>
              </a:p>
            </p:txBody>
          </p:sp>
        </p:grpSp>
        <p:sp>
          <p:nvSpPr>
            <p:cNvPr id="77846" name="Freeform 22"/>
            <p:cNvSpPr>
              <a:spLocks/>
            </p:cNvSpPr>
            <p:nvPr/>
          </p:nvSpPr>
          <p:spPr bwMode="auto">
            <a:xfrm>
              <a:off x="5584" y="586"/>
              <a:ext cx="2" cy="470"/>
            </a:xfrm>
            <a:custGeom>
              <a:avLst/>
              <a:gdLst>
                <a:gd name="T0" fmla="*/ 2 w 2"/>
                <a:gd name="T1" fmla="*/ 0 h 470"/>
                <a:gd name="T2" fmla="*/ 0 w 2"/>
                <a:gd name="T3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70">
                  <a:moveTo>
                    <a:pt x="2" y="0"/>
                  </a:moveTo>
                  <a:lnTo>
                    <a:pt x="0" y="470"/>
                  </a:lnTo>
                </a:path>
              </a:pathLst>
            </a:custGeom>
            <a:noFill/>
            <a:ln w="38100" cmpd="sng">
              <a:pattFill prst="sphere">
                <a:fgClr>
                  <a:srgbClr val="8000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pic>
          <p:nvPicPr>
            <p:cNvPr id="77847" name="Picture 23" descr="mannetje 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981"/>
              <a:ext cx="396" cy="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Hefboomwet: Oplossen door berekenen</a:t>
            </a:r>
            <a:endParaRPr lang="nl-NL" altLang="nl-NL" sz="3200" b="1" u="sng">
              <a:solidFill>
                <a:srgbClr val="FF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4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7828" name="Freeform 4"/>
          <p:cNvSpPr>
            <a:spLocks/>
          </p:cNvSpPr>
          <p:nvPr/>
        </p:nvSpPr>
        <p:spPr bwMode="auto">
          <a:xfrm>
            <a:off x="1647825" y="2001838"/>
            <a:ext cx="1588" cy="1439862"/>
          </a:xfrm>
          <a:custGeom>
            <a:avLst/>
            <a:gdLst>
              <a:gd name="T0" fmla="*/ 1 w 1"/>
              <a:gd name="T1" fmla="*/ 0 h 2254"/>
              <a:gd name="T2" fmla="*/ 0 w 1"/>
              <a:gd name="T3" fmla="*/ 2254 h 22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54">
                <a:moveTo>
                  <a:pt x="1" y="0"/>
                </a:moveTo>
                <a:lnTo>
                  <a:pt x="0" y="225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71550" y="335756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nl-NL" altLang="nl-NL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2000 N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219700" y="47625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 m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47813" y="47625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1,5 m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8100" y="3725863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i="1" u="sng">
                <a:solidFill>
                  <a:srgbClr val="3333CC"/>
                </a:solidFill>
              </a:rPr>
              <a:t>Bereken</a:t>
            </a:r>
            <a:r>
              <a:rPr lang="en-US" altLang="nl-NL" sz="3200" b="1">
                <a:solidFill>
                  <a:srgbClr val="3333CC"/>
                </a:solidFill>
              </a:rPr>
              <a:t> met hoeveel kracht het mannetje moet trekken.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169988" y="5491163"/>
            <a:ext cx="28813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F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. r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= 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. r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endParaRPr lang="nl-NL" altLang="nl-NL" sz="3200" b="1" baseline="-25000">
              <a:solidFill>
                <a:srgbClr val="3333CC"/>
              </a:solidFill>
            </a:endParaRP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34925" y="4614863"/>
            <a:ext cx="11525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Geg.: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34925" y="5059363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Gevr.: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34925" y="5478463"/>
            <a:ext cx="11525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Opl.: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4884738" y="6346825"/>
            <a:ext cx="283051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= 3000/6 =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1042988" y="4614863"/>
            <a:ext cx="25209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F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= 2000 N,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3287713" y="4614863"/>
            <a:ext cx="20764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r</a:t>
            </a:r>
            <a:r>
              <a:rPr lang="en-US" altLang="nl-NL" sz="3200" b="1" baseline="-25000">
                <a:solidFill>
                  <a:srgbClr val="3333CC"/>
                </a:solidFill>
              </a:rPr>
              <a:t>1</a:t>
            </a:r>
            <a:r>
              <a:rPr lang="en-US" altLang="nl-NL" sz="3200" b="1">
                <a:solidFill>
                  <a:srgbClr val="3333CC"/>
                </a:solidFill>
              </a:rPr>
              <a:t> = 1,5 m,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7296150" y="6394450"/>
            <a:ext cx="15843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3333CC"/>
                </a:solidFill>
              </a:rPr>
              <a:t>500 N</a:t>
            </a:r>
            <a:r>
              <a:rPr lang="en-US" altLang="nl-NL" sz="3200" b="1">
                <a:solidFill>
                  <a:srgbClr val="3333CC"/>
                </a:solidFill>
              </a:rPr>
              <a:t>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5291138" y="4606925"/>
            <a:ext cx="17287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r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= 6 m   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63" name="Rectangle 39"/>
          <p:cNvSpPr>
            <a:spLocks noChangeArrowheads="1"/>
          </p:cNvSpPr>
          <p:nvPr/>
        </p:nvSpPr>
        <p:spPr bwMode="auto">
          <a:xfrm>
            <a:off x="1220788" y="5046663"/>
            <a:ext cx="25209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1017588" y="5916613"/>
            <a:ext cx="3409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2000 . 1,5 = 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. 6</a:t>
            </a:r>
            <a:endParaRPr lang="nl-NL" altLang="nl-NL" sz="3200" b="1" baseline="-25000">
              <a:solidFill>
                <a:srgbClr val="3333CC"/>
              </a:solidFill>
            </a:endParaRPr>
          </a:p>
        </p:txBody>
      </p:sp>
      <p:sp>
        <p:nvSpPr>
          <p:cNvPr id="77866" name="Rectangle 42"/>
          <p:cNvSpPr>
            <a:spLocks noChangeArrowheads="1"/>
          </p:cNvSpPr>
          <p:nvPr/>
        </p:nvSpPr>
        <p:spPr bwMode="auto">
          <a:xfrm>
            <a:off x="4402138" y="5924550"/>
            <a:ext cx="3409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  <a:cs typeface="Times New Roman" pitchFamily="18" charset="0"/>
              </a:rPr>
              <a:t>→ 3</a:t>
            </a:r>
            <a:r>
              <a:rPr lang="en-US" altLang="nl-NL" sz="3200" b="1">
                <a:solidFill>
                  <a:srgbClr val="3333CC"/>
                </a:solidFill>
              </a:rPr>
              <a:t>000 = F</a:t>
            </a:r>
            <a:r>
              <a:rPr lang="en-US" altLang="nl-NL" sz="3200" b="1" baseline="-25000">
                <a:solidFill>
                  <a:srgbClr val="3333CC"/>
                </a:solidFill>
              </a:rPr>
              <a:t>2</a:t>
            </a:r>
            <a:r>
              <a:rPr lang="en-US" altLang="nl-NL" sz="3200" b="1">
                <a:solidFill>
                  <a:srgbClr val="3333CC"/>
                </a:solidFill>
              </a:rPr>
              <a:t> . 6</a:t>
            </a:r>
            <a:endParaRPr lang="nl-NL" altLang="nl-NL" sz="3200" b="1" baseline="-25000">
              <a:solidFill>
                <a:srgbClr val="3333CC"/>
              </a:solidFill>
            </a:endParaRPr>
          </a:p>
        </p:txBody>
      </p:sp>
      <p:sp>
        <p:nvSpPr>
          <p:cNvPr id="77867" name="Freeform 43"/>
          <p:cNvSpPr>
            <a:spLocks/>
          </p:cNvSpPr>
          <p:nvPr/>
        </p:nvSpPr>
        <p:spPr bwMode="auto">
          <a:xfrm>
            <a:off x="8880475" y="908050"/>
            <a:ext cx="1588" cy="360363"/>
          </a:xfrm>
          <a:custGeom>
            <a:avLst/>
            <a:gdLst>
              <a:gd name="T0" fmla="*/ 1 w 1"/>
              <a:gd name="T1" fmla="*/ 0 h 2254"/>
              <a:gd name="T2" fmla="*/ 0 w 1"/>
              <a:gd name="T3" fmla="*/ 2254 h 22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54">
                <a:moveTo>
                  <a:pt x="1" y="0"/>
                </a:moveTo>
                <a:lnTo>
                  <a:pt x="0" y="225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6719888" y="996950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nl-NL" altLang="nl-NL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500 N</a:t>
            </a:r>
          </a:p>
        </p:txBody>
      </p:sp>
    </p:spTree>
    <p:extLst>
      <p:ext uri="{BB962C8B-B14F-4D97-AF65-F5344CB8AC3E}">
        <p14:creationId xmlns:p14="http://schemas.microsoft.com/office/powerpoint/2010/main" val="1877256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8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8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78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8" grpId="0" animBg="1"/>
      <p:bldP spid="77829" grpId="0" autoUpdateAnimBg="0"/>
      <p:bldP spid="77830" grpId="0" autoUpdateAnimBg="0"/>
      <p:bldP spid="77831" grpId="0"/>
      <p:bldP spid="77832" grpId="0" autoUpdateAnimBg="0"/>
      <p:bldP spid="77833" grpId="0"/>
      <p:bldP spid="77848" grpId="0" autoUpdateAnimBg="0"/>
      <p:bldP spid="77849" grpId="0" autoUpdateAnimBg="0"/>
      <p:bldP spid="77850" grpId="0" autoUpdateAnimBg="0"/>
      <p:bldP spid="77852" grpId="0" autoUpdateAnimBg="0"/>
      <p:bldP spid="77853" grpId="0" autoUpdateAnimBg="0"/>
      <p:bldP spid="77854" grpId="0" autoUpdateAnimBg="0"/>
      <p:bldP spid="77861" grpId="0" autoUpdateAnimBg="0"/>
      <p:bldP spid="77862" grpId="0" autoUpdateAnimBg="0"/>
      <p:bldP spid="77863" grpId="0" autoUpdateAnimBg="0"/>
      <p:bldP spid="77864" grpId="0"/>
      <p:bldP spid="77866" grpId="0"/>
      <p:bldP spid="77867" grpId="0" animBg="1"/>
      <p:bldP spid="778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233613" y="6143625"/>
            <a:ext cx="69103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FF0000"/>
                </a:solidFill>
              </a:rPr>
              <a:t>Archimedes (200 jaar v.Chr.):</a:t>
            </a:r>
            <a:br>
              <a:rPr lang="en-US" altLang="nl-NL" sz="2400" b="1">
                <a:solidFill>
                  <a:srgbClr val="FF0000"/>
                </a:solidFill>
              </a:rPr>
            </a:br>
            <a:r>
              <a:rPr lang="en-US" altLang="nl-NL" sz="2400" b="1">
                <a:solidFill>
                  <a:srgbClr val="FF0000"/>
                </a:solidFill>
              </a:rPr>
              <a:t>Geef mij een steunpunt en ik til de aarde op!</a:t>
            </a:r>
            <a:endParaRPr lang="nl-NL" altLang="nl-NL" sz="2400" b="1">
              <a:solidFill>
                <a:srgbClr val="FF0000"/>
              </a:solidFill>
            </a:endParaRPr>
          </a:p>
        </p:txBody>
      </p:sp>
      <p:grpSp>
        <p:nvGrpSpPr>
          <p:cNvPr id="82953" name="Group 9"/>
          <p:cNvGrpSpPr>
            <a:grpSpLocks/>
          </p:cNvGrpSpPr>
          <p:nvPr/>
        </p:nvGrpSpPr>
        <p:grpSpPr bwMode="auto">
          <a:xfrm>
            <a:off x="0" y="654050"/>
            <a:ext cx="9144000" cy="3854450"/>
            <a:chOff x="0" y="305"/>
            <a:chExt cx="5760" cy="2428"/>
          </a:xfrm>
        </p:grpSpPr>
        <p:pic>
          <p:nvPicPr>
            <p:cNvPr id="82950" name="Picture 6" descr="Hefboom b 2007 technopolis 0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5"/>
              <a:ext cx="5760" cy="2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0" y="2478"/>
              <a:ext cx="190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b="1">
                  <a:solidFill>
                    <a:srgbClr val="FF0000"/>
                  </a:solidFill>
                </a:rPr>
                <a:t>Bron: www.technopolis.be</a:t>
              </a:r>
              <a:endParaRPr lang="nl-NL" altLang="nl-NL" sz="1800" b="1">
                <a:solidFill>
                  <a:srgbClr val="FF0000"/>
                </a:solidFill>
              </a:endParaRPr>
            </a:p>
          </p:txBody>
        </p:sp>
      </p:grpSp>
      <p:pic>
        <p:nvPicPr>
          <p:cNvPr id="82952" name="Picture 8" descr="hefboom archim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2268538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8100" y="47625"/>
            <a:ext cx="7451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Met een hefboom kun je alles optillen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04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45" name="Group 49"/>
          <p:cNvGrpSpPr>
            <a:grpSpLocks/>
          </p:cNvGrpSpPr>
          <p:nvPr/>
        </p:nvGrpSpPr>
        <p:grpSpPr bwMode="auto">
          <a:xfrm>
            <a:off x="204788" y="533400"/>
            <a:ext cx="4030662" cy="2001838"/>
            <a:chOff x="129" y="336"/>
            <a:chExt cx="2539" cy="1261"/>
          </a:xfrm>
        </p:grpSpPr>
        <p:grpSp>
          <p:nvGrpSpPr>
            <p:cNvPr id="80930" name="Group 34"/>
            <p:cNvGrpSpPr>
              <a:grpSpLocks/>
            </p:cNvGrpSpPr>
            <p:nvPr/>
          </p:nvGrpSpPr>
          <p:grpSpPr bwMode="auto">
            <a:xfrm>
              <a:off x="129" y="336"/>
              <a:ext cx="2539" cy="1261"/>
              <a:chOff x="129" y="336"/>
              <a:chExt cx="2539" cy="1261"/>
            </a:xfrm>
          </p:grpSpPr>
          <p:grpSp>
            <p:nvGrpSpPr>
              <p:cNvPr id="80927" name="Group 31"/>
              <p:cNvGrpSpPr>
                <a:grpSpLocks/>
              </p:cNvGrpSpPr>
              <p:nvPr/>
            </p:nvGrpSpPr>
            <p:grpSpPr bwMode="auto">
              <a:xfrm>
                <a:off x="129" y="674"/>
                <a:ext cx="2539" cy="923"/>
                <a:chOff x="129" y="674"/>
                <a:chExt cx="2539" cy="923"/>
              </a:xfrm>
            </p:grpSpPr>
            <p:pic>
              <p:nvPicPr>
                <p:cNvPr id="80921" name="Picture 25" descr="kist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540000">
                  <a:off x="204" y="674"/>
                  <a:ext cx="1521" cy="9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0922" name="Freeform 26"/>
                <p:cNvSpPr>
                  <a:spLocks/>
                </p:cNvSpPr>
                <p:nvPr/>
              </p:nvSpPr>
              <p:spPr bwMode="auto">
                <a:xfrm>
                  <a:off x="129" y="1596"/>
                  <a:ext cx="2539" cy="1"/>
                </a:xfrm>
                <a:custGeom>
                  <a:avLst/>
                  <a:gdLst>
                    <a:gd name="T0" fmla="*/ 0 w 2527"/>
                    <a:gd name="T1" fmla="*/ 0 h 1"/>
                    <a:gd name="T2" fmla="*/ 2527 w 2527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527" h="1">
                      <a:moveTo>
                        <a:pt x="0" y="0"/>
                      </a:moveTo>
                      <a:lnTo>
                        <a:pt x="2527" y="1"/>
                      </a:lnTo>
                    </a:path>
                  </a:pathLst>
                </a:custGeom>
                <a:noFill/>
                <a:ln w="28575" cmpd="sng">
                  <a:solidFill>
                    <a:srgbClr val="8000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0923" name="Freeform 27"/>
              <p:cNvSpPr>
                <a:spLocks/>
              </p:cNvSpPr>
              <p:nvPr/>
            </p:nvSpPr>
            <p:spPr bwMode="auto">
              <a:xfrm>
                <a:off x="1687" y="336"/>
                <a:ext cx="96" cy="1234"/>
              </a:xfrm>
              <a:custGeom>
                <a:avLst/>
                <a:gdLst>
                  <a:gd name="T0" fmla="*/ 89 w 96"/>
                  <a:gd name="T1" fmla="*/ 0 h 1234"/>
                  <a:gd name="T2" fmla="*/ 96 w 96"/>
                  <a:gd name="T3" fmla="*/ 1233 h 1234"/>
                  <a:gd name="T4" fmla="*/ 0 w 96"/>
                  <a:gd name="T5" fmla="*/ 1234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1234">
                    <a:moveTo>
                      <a:pt x="89" y="0"/>
                    </a:moveTo>
                    <a:lnTo>
                      <a:pt x="96" y="1233"/>
                    </a:lnTo>
                    <a:lnTo>
                      <a:pt x="0" y="123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943" name="Rectangle 47"/>
            <p:cNvSpPr>
              <a:spLocks noChangeArrowheads="1"/>
            </p:cNvSpPr>
            <p:nvPr/>
          </p:nvSpPr>
          <p:spPr bwMode="auto">
            <a:xfrm rot="-1558464">
              <a:off x="631" y="965"/>
              <a:ext cx="81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300 kg</a:t>
              </a:r>
              <a:endPara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80915" name="Freeform 19"/>
          <p:cNvSpPr>
            <a:spLocks/>
          </p:cNvSpPr>
          <p:nvPr/>
        </p:nvSpPr>
        <p:spPr bwMode="auto">
          <a:xfrm>
            <a:off x="2892425" y="542925"/>
            <a:ext cx="7938" cy="1979613"/>
          </a:xfrm>
          <a:custGeom>
            <a:avLst/>
            <a:gdLst>
              <a:gd name="T0" fmla="*/ 0 w 5"/>
              <a:gd name="T1" fmla="*/ 0 h 1194"/>
              <a:gd name="T2" fmla="*/ 5 w 5"/>
              <a:gd name="T3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" h="1194">
                <a:moveTo>
                  <a:pt x="0" y="0"/>
                </a:moveTo>
                <a:lnTo>
                  <a:pt x="5" y="1194"/>
                </a:lnTo>
              </a:path>
            </a:pathLst>
          </a:custGeom>
          <a:noFill/>
          <a:ln w="38100" cmpd="sng">
            <a:solidFill>
              <a:srgbClr val="CC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80901" name="Picture 5" descr="IMG_0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703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IMG_0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5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pic>
        <p:nvPicPr>
          <p:cNvPr id="80909" name="Picture 13" descr="IMG_01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38175"/>
            <a:ext cx="43180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10" name="Freeform 14"/>
          <p:cNvSpPr>
            <a:spLocks/>
          </p:cNvSpPr>
          <p:nvPr/>
        </p:nvSpPr>
        <p:spPr bwMode="auto">
          <a:xfrm>
            <a:off x="2843213" y="547688"/>
            <a:ext cx="179387" cy="1587"/>
          </a:xfrm>
          <a:custGeom>
            <a:avLst/>
            <a:gdLst>
              <a:gd name="T0" fmla="*/ 0 w 504"/>
              <a:gd name="T1" fmla="*/ 0 h 1"/>
              <a:gd name="T2" fmla="*/ 504 w 50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4" h="1">
                <a:moveTo>
                  <a:pt x="0" y="0"/>
                </a:moveTo>
                <a:lnTo>
                  <a:pt x="504" y="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13" name="Freeform 17"/>
          <p:cNvSpPr>
            <a:spLocks/>
          </p:cNvSpPr>
          <p:nvPr/>
        </p:nvSpPr>
        <p:spPr bwMode="auto">
          <a:xfrm flipH="1">
            <a:off x="65088" y="5203825"/>
            <a:ext cx="1079500" cy="1588"/>
          </a:xfrm>
          <a:custGeom>
            <a:avLst/>
            <a:gdLst>
              <a:gd name="T0" fmla="*/ 0 w 504"/>
              <a:gd name="T1" fmla="*/ 0 h 1"/>
              <a:gd name="T2" fmla="*/ 504 w 50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4" h="1">
                <a:moveTo>
                  <a:pt x="0" y="0"/>
                </a:moveTo>
                <a:lnTo>
                  <a:pt x="504" y="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14" name="Freeform 18"/>
          <p:cNvSpPr>
            <a:spLocks/>
          </p:cNvSpPr>
          <p:nvPr/>
        </p:nvSpPr>
        <p:spPr bwMode="auto">
          <a:xfrm rot="3063858">
            <a:off x="3686175" y="3906838"/>
            <a:ext cx="179387" cy="1588"/>
          </a:xfrm>
          <a:custGeom>
            <a:avLst/>
            <a:gdLst>
              <a:gd name="T0" fmla="*/ 0 w 504"/>
              <a:gd name="T1" fmla="*/ 0 h 1"/>
              <a:gd name="T2" fmla="*/ 504 w 50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4" h="1">
                <a:moveTo>
                  <a:pt x="0" y="0"/>
                </a:moveTo>
                <a:lnTo>
                  <a:pt x="504" y="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16" name="Freeform 20"/>
          <p:cNvSpPr>
            <a:spLocks/>
          </p:cNvSpPr>
          <p:nvPr/>
        </p:nvSpPr>
        <p:spPr bwMode="auto">
          <a:xfrm>
            <a:off x="2727325" y="2593975"/>
            <a:ext cx="117475" cy="1588"/>
          </a:xfrm>
          <a:custGeom>
            <a:avLst/>
            <a:gdLst>
              <a:gd name="T0" fmla="*/ 0 w 74"/>
              <a:gd name="T1" fmla="*/ 0 h 1"/>
              <a:gd name="T2" fmla="*/ 74 w 7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" h="1">
                <a:moveTo>
                  <a:pt x="0" y="0"/>
                </a:moveTo>
                <a:lnTo>
                  <a:pt x="74" y="0"/>
                </a:lnTo>
              </a:path>
            </a:pathLst>
          </a:custGeom>
          <a:noFill/>
          <a:ln w="38100" cmpd="sng">
            <a:solidFill>
              <a:srgbClr val="CC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17" name="Oval 21"/>
          <p:cNvSpPr>
            <a:spLocks noChangeArrowheads="1"/>
          </p:cNvSpPr>
          <p:nvPr/>
        </p:nvSpPr>
        <p:spPr bwMode="auto">
          <a:xfrm>
            <a:off x="3276600" y="3451225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18" name="AutoShape 22"/>
          <p:cNvSpPr>
            <a:spLocks noChangeArrowheads="1"/>
          </p:cNvSpPr>
          <p:nvPr/>
        </p:nvSpPr>
        <p:spPr bwMode="auto">
          <a:xfrm>
            <a:off x="6011863" y="404813"/>
            <a:ext cx="2520950" cy="863600"/>
          </a:xfrm>
          <a:prstGeom prst="wedgeRoundRectCallout">
            <a:avLst>
              <a:gd name="adj1" fmla="val -126069"/>
              <a:gd name="adj2" fmla="val 8897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nl-NL" altLang="nl-NL" sz="2400" baseline="-25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nl-NL" altLang="nl-NL" sz="24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is 15 x zo groot. . .</a:t>
            </a:r>
          </a:p>
        </p:txBody>
      </p:sp>
      <p:sp>
        <p:nvSpPr>
          <p:cNvPr id="80919" name="AutoShape 23"/>
          <p:cNvSpPr>
            <a:spLocks noChangeArrowheads="1"/>
          </p:cNvSpPr>
          <p:nvPr/>
        </p:nvSpPr>
        <p:spPr bwMode="auto">
          <a:xfrm>
            <a:off x="5724525" y="2708275"/>
            <a:ext cx="2663825" cy="504825"/>
          </a:xfrm>
          <a:prstGeom prst="wedgeRoundRectCallout">
            <a:avLst>
              <a:gd name="adj1" fmla="val -141718"/>
              <a:gd name="adj2" fmla="val -42452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Dus F</a:t>
            </a:r>
            <a:r>
              <a:rPr lang="nl-NL" altLang="nl-NL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is . . .</a:t>
            </a:r>
          </a:p>
        </p:txBody>
      </p:sp>
      <p:sp>
        <p:nvSpPr>
          <p:cNvPr id="80920" name="Oval 24"/>
          <p:cNvSpPr>
            <a:spLocks noChangeAspect="1" noChangeArrowheads="1"/>
          </p:cNvSpPr>
          <p:nvPr/>
        </p:nvSpPr>
        <p:spPr bwMode="auto">
          <a:xfrm>
            <a:off x="2809875" y="249237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26" name="AutoShape 30"/>
          <p:cNvSpPr>
            <a:spLocks noChangeArrowheads="1"/>
          </p:cNvSpPr>
          <p:nvPr/>
        </p:nvSpPr>
        <p:spPr bwMode="auto">
          <a:xfrm>
            <a:off x="5508625" y="4437063"/>
            <a:ext cx="2305050" cy="574675"/>
          </a:xfrm>
          <a:prstGeom prst="wedgeRoundRectCallout">
            <a:avLst>
              <a:gd name="adj1" fmla="val -163704"/>
              <a:gd name="adj2" fmla="val -36823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draaipunt</a:t>
            </a:r>
          </a:p>
        </p:txBody>
      </p:sp>
      <p:sp>
        <p:nvSpPr>
          <p:cNvPr id="80928" name="Oval 32"/>
          <p:cNvSpPr>
            <a:spLocks noChangeAspect="1" noChangeArrowheads="1"/>
          </p:cNvSpPr>
          <p:nvPr/>
        </p:nvSpPr>
        <p:spPr bwMode="auto">
          <a:xfrm>
            <a:off x="950913" y="55943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29" name="AutoShape 33"/>
          <p:cNvSpPr>
            <a:spLocks noChangeArrowheads="1"/>
          </p:cNvSpPr>
          <p:nvPr/>
        </p:nvSpPr>
        <p:spPr bwMode="auto">
          <a:xfrm>
            <a:off x="5867400" y="5516563"/>
            <a:ext cx="2952750" cy="935037"/>
          </a:xfrm>
          <a:prstGeom prst="wedgeRoundRectCallout">
            <a:avLst>
              <a:gd name="adj1" fmla="val -118819"/>
              <a:gd name="adj2" fmla="val -21129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Grote arm . . .,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Kleine kracht!</a:t>
            </a:r>
          </a:p>
        </p:txBody>
      </p:sp>
      <p:sp>
        <p:nvSpPr>
          <p:cNvPr id="80911" name="Freeform 15"/>
          <p:cNvSpPr>
            <a:spLocks/>
          </p:cNvSpPr>
          <p:nvPr/>
        </p:nvSpPr>
        <p:spPr bwMode="auto">
          <a:xfrm rot="5400000">
            <a:off x="2155032" y="3002756"/>
            <a:ext cx="1079500" cy="1587"/>
          </a:xfrm>
          <a:custGeom>
            <a:avLst/>
            <a:gdLst>
              <a:gd name="T0" fmla="*/ 0 w 504"/>
              <a:gd name="T1" fmla="*/ 0 h 1"/>
              <a:gd name="T2" fmla="*/ 504 w 50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4" h="1">
                <a:moveTo>
                  <a:pt x="0" y="0"/>
                </a:moveTo>
                <a:lnTo>
                  <a:pt x="504" y="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1163638" y="6092825"/>
            <a:ext cx="3025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breekijzer of koevoet</a:t>
            </a:r>
            <a:endParaRPr lang="nl-NL" altLang="nl-NL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33" name="Rectangle 37"/>
          <p:cNvSpPr>
            <a:spLocks noChangeArrowheads="1"/>
          </p:cNvSpPr>
          <p:nvPr/>
        </p:nvSpPr>
        <p:spPr bwMode="auto">
          <a:xfrm>
            <a:off x="34925" y="-80963"/>
            <a:ext cx="9099550" cy="5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Hefbomen in de praktijk 1/2:</a:t>
            </a:r>
            <a:endParaRPr lang="nl-NL" altLang="nl-NL" sz="3200" b="1" u="sng">
              <a:solidFill>
                <a:srgbClr val="FF0000"/>
              </a:solidFill>
            </a:endParaRPr>
          </a:p>
        </p:txBody>
      </p:sp>
      <p:sp>
        <p:nvSpPr>
          <p:cNvPr id="80934" name="AutoShape 38"/>
          <p:cNvSpPr>
            <a:spLocks noChangeArrowheads="1"/>
          </p:cNvSpPr>
          <p:nvPr/>
        </p:nvSpPr>
        <p:spPr bwMode="auto">
          <a:xfrm>
            <a:off x="6227763" y="1773238"/>
            <a:ext cx="2305050" cy="574675"/>
          </a:xfrm>
          <a:prstGeom prst="wedgeRoundRectCallout">
            <a:avLst>
              <a:gd name="adj1" fmla="val -274792"/>
              <a:gd name="adj2" fmla="val 61906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draaipunt</a:t>
            </a:r>
          </a:p>
        </p:txBody>
      </p:sp>
      <p:sp>
        <p:nvSpPr>
          <p:cNvPr id="80931" name="Oval 35"/>
          <p:cNvSpPr>
            <a:spLocks noChangeArrowheads="1"/>
          </p:cNvSpPr>
          <p:nvPr/>
        </p:nvSpPr>
        <p:spPr bwMode="auto">
          <a:xfrm>
            <a:off x="2411413" y="142875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0935" name="Rectangle 39"/>
          <p:cNvSpPr>
            <a:spLocks noChangeArrowheads="1"/>
          </p:cNvSpPr>
          <p:nvPr/>
        </p:nvSpPr>
        <p:spPr bwMode="auto">
          <a:xfrm>
            <a:off x="3276600" y="430213"/>
            <a:ext cx="12334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FF0000"/>
                </a:solidFill>
              </a:rPr>
              <a:t>= </a:t>
            </a:r>
            <a:r>
              <a:rPr lang="en-US" altLang="nl-NL" sz="2000" b="1" u="sng">
                <a:solidFill>
                  <a:srgbClr val="FF0000"/>
                </a:solidFill>
              </a:rPr>
              <a:t>100 N</a:t>
            </a:r>
            <a:endParaRPr lang="nl-NL" altLang="nl-NL" sz="2000" b="1" u="sng">
              <a:solidFill>
                <a:srgbClr val="FF0000"/>
              </a:solidFill>
            </a:endParaRPr>
          </a:p>
        </p:txBody>
      </p:sp>
      <p:sp>
        <p:nvSpPr>
          <p:cNvPr id="80939" name="Rectangle 43"/>
          <p:cNvSpPr>
            <a:spLocks noChangeArrowheads="1"/>
          </p:cNvSpPr>
          <p:nvPr/>
        </p:nvSpPr>
        <p:spPr bwMode="auto">
          <a:xfrm>
            <a:off x="1331913" y="2781300"/>
            <a:ext cx="1944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FF0000"/>
                </a:solidFill>
              </a:rPr>
              <a:t>F</a:t>
            </a:r>
            <a:r>
              <a:rPr lang="en-US" altLang="nl-NL" sz="2000" b="1" baseline="-25000">
                <a:solidFill>
                  <a:srgbClr val="FF0000"/>
                </a:solidFill>
              </a:rPr>
              <a:t>1 </a:t>
            </a:r>
            <a:r>
              <a:rPr lang="en-US" altLang="nl-NL" sz="2000" b="1">
                <a:solidFill>
                  <a:srgbClr val="FF0000"/>
                </a:solidFill>
              </a:rPr>
              <a:t>= 1500N</a:t>
            </a:r>
            <a:endParaRPr lang="nl-NL" altLang="nl-NL" sz="2000" b="1">
              <a:solidFill>
                <a:srgbClr val="FF0000"/>
              </a:solidFill>
            </a:endParaRPr>
          </a:p>
        </p:txBody>
      </p:sp>
      <p:sp>
        <p:nvSpPr>
          <p:cNvPr id="80940" name="Rectangle 44"/>
          <p:cNvSpPr>
            <a:spLocks noChangeArrowheads="1"/>
          </p:cNvSpPr>
          <p:nvPr/>
        </p:nvSpPr>
        <p:spPr bwMode="auto">
          <a:xfrm>
            <a:off x="2678113" y="2466975"/>
            <a:ext cx="1173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CC00FF"/>
                </a:solidFill>
              </a:rPr>
              <a:t>r</a:t>
            </a:r>
            <a:r>
              <a:rPr lang="en-US" altLang="nl-NL" sz="2000" b="1" baseline="-25000">
                <a:solidFill>
                  <a:srgbClr val="CC00FF"/>
                </a:solidFill>
              </a:rPr>
              <a:t>1</a:t>
            </a:r>
            <a:r>
              <a:rPr lang="en-US" altLang="nl-NL" sz="2000" b="1">
                <a:solidFill>
                  <a:srgbClr val="CC00FF"/>
                </a:solidFill>
              </a:rPr>
              <a:t>= 5 cm</a:t>
            </a:r>
            <a:endParaRPr lang="nl-NL" altLang="nl-NL" sz="2000" b="1">
              <a:solidFill>
                <a:srgbClr val="CC00FF"/>
              </a:solidFill>
            </a:endParaRPr>
          </a:p>
        </p:txBody>
      </p:sp>
      <p:sp>
        <p:nvSpPr>
          <p:cNvPr id="80941" name="Rectangle 45"/>
          <p:cNvSpPr>
            <a:spLocks noChangeArrowheads="1"/>
          </p:cNvSpPr>
          <p:nvPr/>
        </p:nvSpPr>
        <p:spPr bwMode="auto">
          <a:xfrm>
            <a:off x="2916238" y="1341438"/>
            <a:ext cx="1511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CC00FF"/>
                </a:solidFill>
              </a:rPr>
              <a:t>r</a:t>
            </a:r>
            <a:r>
              <a:rPr lang="en-US" altLang="nl-NL" sz="2000" b="1" baseline="-25000">
                <a:solidFill>
                  <a:srgbClr val="CC00FF"/>
                </a:solidFill>
              </a:rPr>
              <a:t>2 </a:t>
            </a:r>
            <a:r>
              <a:rPr lang="en-US" altLang="nl-NL" sz="2000" b="1">
                <a:solidFill>
                  <a:srgbClr val="CC00FF"/>
                </a:solidFill>
              </a:rPr>
              <a:t>= 75 cm</a:t>
            </a:r>
            <a:endParaRPr lang="nl-NL" altLang="nl-NL" sz="2000" b="1">
              <a:solidFill>
                <a:srgbClr val="CC00FF"/>
              </a:solidFill>
            </a:endParaRPr>
          </a:p>
        </p:txBody>
      </p:sp>
      <p:sp>
        <p:nvSpPr>
          <p:cNvPr id="80942" name="Rectangle 46"/>
          <p:cNvSpPr>
            <a:spLocks noChangeArrowheads="1"/>
          </p:cNvSpPr>
          <p:nvPr/>
        </p:nvSpPr>
        <p:spPr bwMode="auto">
          <a:xfrm>
            <a:off x="2898775" y="442913"/>
            <a:ext cx="431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FF0000"/>
                </a:solidFill>
              </a:rPr>
              <a:t>F</a:t>
            </a:r>
            <a:r>
              <a:rPr lang="en-US" altLang="nl-NL" sz="2000" b="1" baseline="-25000">
                <a:solidFill>
                  <a:srgbClr val="FF0000"/>
                </a:solidFill>
              </a:rPr>
              <a:t>2</a:t>
            </a:r>
            <a:endParaRPr lang="nl-NL" altLang="nl-NL" sz="2000" b="1">
              <a:solidFill>
                <a:srgbClr val="FF0000"/>
              </a:solidFill>
            </a:endParaRPr>
          </a:p>
        </p:txBody>
      </p:sp>
      <p:sp>
        <p:nvSpPr>
          <p:cNvPr id="80944" name="Rectangle 48"/>
          <p:cNvSpPr>
            <a:spLocks noChangeArrowheads="1"/>
          </p:cNvSpPr>
          <p:nvPr/>
        </p:nvSpPr>
        <p:spPr bwMode="auto">
          <a:xfrm>
            <a:off x="3276600" y="431800"/>
            <a:ext cx="180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FF0000"/>
                </a:solidFill>
              </a:rPr>
              <a:t>= 15 x zo klein</a:t>
            </a:r>
            <a:endParaRPr lang="nl-NL" altLang="nl-NL" sz="2000" b="1">
              <a:solidFill>
                <a:srgbClr val="FF0000"/>
              </a:solidFill>
            </a:endParaRPr>
          </a:p>
        </p:txBody>
      </p:sp>
      <p:pic>
        <p:nvPicPr>
          <p:cNvPr id="80946" name="Picture 50" descr="Verfblik ope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6848475" cy="4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63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0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5" grpId="0" animBg="1"/>
      <p:bldP spid="80910" grpId="0" animBg="1"/>
      <p:bldP spid="80913" grpId="0" animBg="1"/>
      <p:bldP spid="80914" grpId="0" animBg="1"/>
      <p:bldP spid="80916" grpId="0" animBg="1"/>
      <p:bldP spid="80917" grpId="0" animBg="1"/>
      <p:bldP spid="80918" grpId="0" animBg="1"/>
      <p:bldP spid="80919" grpId="0" animBg="1"/>
      <p:bldP spid="80920" grpId="0" animBg="1"/>
      <p:bldP spid="80926" grpId="0" animBg="1"/>
      <p:bldP spid="80928" grpId="0" animBg="1"/>
      <p:bldP spid="80929" grpId="0" animBg="1"/>
      <p:bldP spid="80911" grpId="0" animBg="1"/>
      <p:bldP spid="80932" grpId="0"/>
      <p:bldP spid="80933" grpId="0" autoUpdateAnimBg="0"/>
      <p:bldP spid="80934" grpId="0" animBg="1"/>
      <p:bldP spid="80931" grpId="0" animBg="1"/>
      <p:bldP spid="80935" grpId="0"/>
      <p:bldP spid="80939" grpId="0"/>
      <p:bldP spid="80940" grpId="0"/>
      <p:bldP spid="80941" grpId="0"/>
      <p:bldP spid="80942" grpId="0"/>
      <p:bldP spid="809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Flessenwip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792538"/>
            <a:ext cx="270668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3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pic>
        <p:nvPicPr>
          <p:cNvPr id="79878" name="Picture 6" descr="IMG_01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810000"/>
            <a:ext cx="381635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2" name="Picture 10" descr="kruiw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33413"/>
            <a:ext cx="2706687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4" name="Picture 12" descr="snoeischa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2879725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34925" y="-80963"/>
            <a:ext cx="9099550" cy="5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Hefbomen in de praktijk 2/2:</a:t>
            </a:r>
            <a:endParaRPr lang="nl-NL" altLang="nl-NL" sz="3200" b="1" u="sng">
              <a:solidFill>
                <a:srgbClr val="FF0000"/>
              </a:solidFill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6011863" y="404813"/>
            <a:ext cx="2520950" cy="503237"/>
          </a:xfrm>
          <a:prstGeom prst="wedgeRoundRectCallout">
            <a:avLst>
              <a:gd name="adj1" fmla="val -198616"/>
              <a:gd name="adj2" fmla="val 33485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arm is . . .</a:t>
            </a:r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>
            <a:off x="5508625" y="2492375"/>
            <a:ext cx="3384550" cy="431800"/>
          </a:xfrm>
          <a:prstGeom prst="wedgeRoundRectCallout">
            <a:avLst>
              <a:gd name="adj1" fmla="val -146199"/>
              <a:gd name="adj2" fmla="val 5331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Dus de kracht is . . .</a:t>
            </a:r>
          </a:p>
        </p:txBody>
      </p:sp>
      <p:pic>
        <p:nvPicPr>
          <p:cNvPr id="79894" name="Picture 22" descr="Deurkruk_verlenger_23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57463"/>
            <a:ext cx="357505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971550" y="5157788"/>
            <a:ext cx="1368425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9896" name="Freeform 24"/>
          <p:cNvSpPr>
            <a:spLocks/>
          </p:cNvSpPr>
          <p:nvPr/>
        </p:nvSpPr>
        <p:spPr bwMode="auto">
          <a:xfrm>
            <a:off x="6667500" y="3987800"/>
            <a:ext cx="1793875" cy="1096963"/>
          </a:xfrm>
          <a:custGeom>
            <a:avLst/>
            <a:gdLst>
              <a:gd name="T0" fmla="*/ 1130 w 1130"/>
              <a:gd name="T1" fmla="*/ 691 h 691"/>
              <a:gd name="T2" fmla="*/ 0 w 1130"/>
              <a:gd name="T3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30" h="691">
                <a:moveTo>
                  <a:pt x="1130" y="691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9897" name="Freeform 25"/>
          <p:cNvSpPr>
            <a:spLocks/>
          </p:cNvSpPr>
          <p:nvPr/>
        </p:nvSpPr>
        <p:spPr bwMode="auto">
          <a:xfrm>
            <a:off x="2114550" y="1238250"/>
            <a:ext cx="107950" cy="1733550"/>
          </a:xfrm>
          <a:custGeom>
            <a:avLst/>
            <a:gdLst>
              <a:gd name="T0" fmla="*/ 0 w 68"/>
              <a:gd name="T1" fmla="*/ 0 h 1092"/>
              <a:gd name="T2" fmla="*/ 68 w 68"/>
              <a:gd name="T3" fmla="*/ 1092 h 10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1092">
                <a:moveTo>
                  <a:pt x="0" y="0"/>
                </a:moveTo>
                <a:lnTo>
                  <a:pt x="68" y="109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07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utoUpdateAnimBg="0"/>
      <p:bldP spid="79888" grpId="0" animBg="1"/>
      <p:bldP spid="79889" grpId="0" animBg="1"/>
      <p:bldP spid="79895" grpId="0" animBg="1"/>
      <p:bldP spid="79896" grpId="0" animBg="1"/>
      <p:bldP spid="798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44450" y="0"/>
            <a:ext cx="6711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Hefbomen: Beeldbank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0" y="836613"/>
            <a:ext cx="9182100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 dirty="0">
                <a:solidFill>
                  <a:srgbClr val="FF0000"/>
                </a:solidFill>
                <a:hlinkClick r:id="rId3"/>
              </a:rPr>
              <a:t>1. Meer </a:t>
            </a:r>
            <a:r>
              <a:rPr lang="en-US" altLang="nl-NL" sz="2400" b="1" dirty="0" err="1">
                <a:solidFill>
                  <a:srgbClr val="FF0000"/>
                </a:solidFill>
                <a:hlinkClick r:id="rId3"/>
              </a:rPr>
              <a:t>kracht</a:t>
            </a:r>
            <a:r>
              <a:rPr lang="en-US" altLang="nl-NL" sz="2400" b="1" dirty="0">
                <a:solidFill>
                  <a:srgbClr val="FF0000"/>
                </a:solidFill>
                <a:hlinkClick r:id="rId3"/>
              </a:rPr>
              <a:t> door het </a:t>
            </a:r>
            <a:r>
              <a:rPr lang="en-US" altLang="nl-NL" sz="2400" b="1" dirty="0" err="1">
                <a:solidFill>
                  <a:srgbClr val="FF0000"/>
                </a:solidFill>
                <a:hlinkClick r:id="rId3"/>
              </a:rPr>
              <a:t>gebruik</a:t>
            </a:r>
            <a:r>
              <a:rPr lang="en-US" altLang="nl-NL" sz="2400" b="1" dirty="0">
                <a:solidFill>
                  <a:srgbClr val="FF0000"/>
                </a:solidFill>
                <a:hlinkClick r:id="rId3"/>
              </a:rPr>
              <a:t> van </a:t>
            </a:r>
            <a:r>
              <a:rPr lang="en-US" altLang="nl-NL" sz="2400" b="1" dirty="0" err="1">
                <a:solidFill>
                  <a:srgbClr val="FF0000"/>
                </a:solidFill>
                <a:hlinkClick r:id="rId3"/>
              </a:rPr>
              <a:t>een</a:t>
            </a:r>
            <a:r>
              <a:rPr lang="en-US" altLang="nl-NL" sz="24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nl-NL" sz="2400" b="1" dirty="0" err="1">
                <a:solidFill>
                  <a:srgbClr val="FF0000"/>
                </a:solidFill>
                <a:hlinkClick r:id="rId3"/>
              </a:rPr>
              <a:t>hefboom</a:t>
            </a:r>
            <a:r>
              <a:rPr lang="en-US" altLang="nl-NL" sz="2400" b="1" dirty="0">
                <a:solidFill>
                  <a:srgbClr val="FF0000"/>
                </a:solidFill>
                <a:hlinkClick r:id="rId3"/>
              </a:rPr>
              <a:t>: </a:t>
            </a:r>
            <a:r>
              <a:rPr lang="en-US" altLang="nl-NL" sz="2400" b="1" dirty="0" err="1">
                <a:solidFill>
                  <a:srgbClr val="FF0000"/>
                </a:solidFill>
                <a:hlinkClick r:id="rId3"/>
              </a:rPr>
              <a:t>Beeldbank</a:t>
            </a:r>
            <a:endParaRPr lang="nl-NL" altLang="nl-NL" sz="2400" b="1" dirty="0">
              <a:solidFill>
                <a:srgbClr val="FF0000"/>
              </a:solidFill>
            </a:endParaRP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0" y="1649413"/>
            <a:ext cx="9182100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 dirty="0">
                <a:solidFill>
                  <a:srgbClr val="FF0000"/>
                </a:solidFill>
                <a:hlinkClick r:id="rId4"/>
              </a:rPr>
              <a:t>2. </a:t>
            </a:r>
            <a:r>
              <a:rPr lang="en-US" altLang="nl-NL" sz="2400" b="1" dirty="0" err="1">
                <a:solidFill>
                  <a:srgbClr val="FF0000"/>
                </a:solidFill>
                <a:hlinkClick r:id="rId4"/>
              </a:rPr>
              <a:t>Hefboomprincipe</a:t>
            </a:r>
            <a:r>
              <a:rPr lang="en-US" altLang="nl-NL" sz="2400" b="1" dirty="0">
                <a:solidFill>
                  <a:srgbClr val="FF0000"/>
                </a:solidFill>
                <a:hlinkClick r:id="rId4"/>
              </a:rPr>
              <a:t>: Hoe </a:t>
            </a:r>
            <a:r>
              <a:rPr lang="en-US" altLang="nl-NL" sz="2400" b="1" dirty="0" err="1">
                <a:solidFill>
                  <a:srgbClr val="FF0000"/>
                </a:solidFill>
                <a:hlinkClick r:id="rId4"/>
              </a:rPr>
              <a:t>werkt</a:t>
            </a:r>
            <a:r>
              <a:rPr lang="en-US" altLang="nl-NL" sz="2400" b="1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altLang="nl-NL" sz="2400" b="1" dirty="0" err="1">
                <a:solidFill>
                  <a:srgbClr val="FF0000"/>
                </a:solidFill>
                <a:hlinkClick r:id="rId4"/>
              </a:rPr>
              <a:t>een</a:t>
            </a:r>
            <a:r>
              <a:rPr lang="en-US" altLang="nl-NL" sz="2400" b="1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altLang="nl-NL" sz="2400" b="1" dirty="0" err="1">
                <a:solidFill>
                  <a:srgbClr val="FF0000"/>
                </a:solidFill>
                <a:hlinkClick r:id="rId4"/>
              </a:rPr>
              <a:t>hefboom</a:t>
            </a:r>
            <a:r>
              <a:rPr lang="en-US" altLang="nl-NL" sz="2400" b="1" dirty="0">
                <a:solidFill>
                  <a:srgbClr val="FF0000"/>
                </a:solidFill>
                <a:hlinkClick r:id="rId4"/>
              </a:rPr>
              <a:t>: </a:t>
            </a:r>
            <a:r>
              <a:rPr lang="en-US" altLang="nl-NL" sz="2400" b="1" dirty="0" err="1">
                <a:solidFill>
                  <a:srgbClr val="FF0000"/>
                </a:solidFill>
                <a:hlinkClick r:id="rId4"/>
              </a:rPr>
              <a:t>Beeldbank</a:t>
            </a:r>
            <a:endParaRPr lang="nl-NL" altLang="nl-NL" sz="2400" b="1" dirty="0">
              <a:solidFill>
                <a:srgbClr val="FF0000"/>
              </a:solidFill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-38100" y="2484438"/>
            <a:ext cx="9182100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FF0000"/>
                </a:solidFill>
                <a:hlinkClick r:id="rId5"/>
              </a:rPr>
              <a:t>3. Hefbomen in de praktijk: Beeldbank</a:t>
            </a:r>
            <a:endParaRPr lang="nl-NL" altLang="nl-NL" sz="2400" b="1">
              <a:solidFill>
                <a:srgbClr val="FF0000"/>
              </a:solidFill>
            </a:endParaRP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6350" y="3303588"/>
            <a:ext cx="9182100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FF0000"/>
                </a:solidFill>
                <a:hlinkClick r:id="rId6"/>
              </a:rPr>
              <a:t>4. Klauwhamer als hefboom: Beeldbank</a:t>
            </a:r>
            <a:endParaRPr lang="nl-NL" altLang="nl-NL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5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85" grpId="0"/>
      <p:bldP spid="66586" grpId="0"/>
      <p:bldP spid="66587" grpId="0"/>
      <p:bldP spid="665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4450" y="3357563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dirty="0" err="1">
                <a:solidFill>
                  <a:srgbClr val="FF0000"/>
                </a:solidFill>
              </a:rPr>
              <a:t>Einde</a:t>
            </a:r>
            <a:endParaRPr lang="nl-NL" altLang="nl-NL" sz="3200" b="1" dirty="0">
              <a:solidFill>
                <a:srgbClr val="FF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>
                <a:solidFill>
                  <a:srgbClr val="000000"/>
                </a:solidFill>
                <a:hlinkClick r:id="" action="ppaction://hlinkshowjump?jump=firstslide"/>
              </a:rPr>
              <a:t>menu</a:t>
            </a:r>
            <a:endParaRPr lang="nl-NL" altLang="nl-NL" sz="2000" b="1" baseline="30000">
              <a:solidFill>
                <a:srgbClr val="00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65738" y="245950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3600" b="1" u="sng" kern="0" dirty="0" err="1">
                <a:solidFill>
                  <a:srgbClr val="FF0000"/>
                </a:solidFill>
                <a:ea typeface="+mj-ea"/>
                <a:cs typeface="+mj-cs"/>
              </a:rPr>
              <a:t>Krachten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385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4450" y="0"/>
            <a:ext cx="6711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Soorten krachten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69694" name="Group 62"/>
          <p:cNvGraphicFramePr>
            <a:graphicFrameLocks noGrp="1"/>
          </p:cNvGraphicFramePr>
          <p:nvPr/>
        </p:nvGraphicFramePr>
        <p:xfrm>
          <a:off x="247650" y="620713"/>
          <a:ext cx="8675688" cy="5226051"/>
        </p:xfrm>
        <a:graphic>
          <a:graphicData uri="http://schemas.openxmlformats.org/drawingml/2006/table">
            <a:tbl>
              <a:tblPr/>
              <a:tblGrid>
                <a:gridCol w="4108450"/>
                <a:gridCol w="4567238"/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38125" y="1163638"/>
            <a:ext cx="2965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Zwaartekracht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38125" y="1765300"/>
            <a:ext cx="3254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Spierkracht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38125" y="2344738"/>
            <a:ext cx="3254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Windkracht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00025" y="4065588"/>
            <a:ext cx="3254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Wrijvingskracht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25425" y="3490913"/>
            <a:ext cx="3254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Veerkracht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200025" y="2892425"/>
            <a:ext cx="3254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Spankracht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46063" y="620713"/>
            <a:ext cx="26781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Kracht</a:t>
            </a:r>
            <a:r>
              <a:rPr lang="en-US" altLang="nl-NL" sz="3200" b="1" u="sng">
                <a:solidFill>
                  <a:srgbClr val="FF0000"/>
                </a:solidFill>
              </a:rPr>
              <a:t>  </a:t>
            </a:r>
            <a:r>
              <a:rPr lang="en-US" altLang="nl-NL" sz="3200" b="1" u="sng">
                <a:solidFill>
                  <a:srgbClr val="3333CC"/>
                </a:solidFill>
              </a:rPr>
              <a:t>             </a:t>
            </a:r>
            <a:endParaRPr lang="nl-NL" altLang="nl-NL" sz="3200" b="1" u="sng">
              <a:solidFill>
                <a:srgbClr val="3333CC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427538" y="1176338"/>
            <a:ext cx="5124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Aarde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4440238" y="1727200"/>
            <a:ext cx="5124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Spier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4440238" y="2332038"/>
            <a:ext cx="5124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Wind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4427538" y="4065588"/>
            <a:ext cx="5102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Grond, lucht, water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4440238" y="3490913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Veer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4440238" y="2892425"/>
            <a:ext cx="5162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Touw e.d.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4454525" y="646113"/>
            <a:ext cx="5199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Oorzaak van deze kracht</a:t>
            </a:r>
            <a:r>
              <a:rPr lang="en-US" altLang="nl-NL" sz="3200" b="1" u="sng">
                <a:solidFill>
                  <a:srgbClr val="3333CC"/>
                </a:solidFill>
              </a:rPr>
              <a:t> </a:t>
            </a:r>
            <a:endParaRPr lang="nl-NL" altLang="nl-NL" sz="3200" b="1" u="sng">
              <a:solidFill>
                <a:srgbClr val="3333CC"/>
              </a:solidFill>
            </a:endParaRPr>
          </a:p>
        </p:txBody>
      </p: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225425" y="4646613"/>
            <a:ext cx="3914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Magnetische 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4452938" y="4646613"/>
            <a:ext cx="5102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Magneet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225425" y="5222875"/>
            <a:ext cx="3914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Stuwkracht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96" name="Rectangle 64"/>
          <p:cNvSpPr>
            <a:spLocks noChangeArrowheads="1"/>
          </p:cNvSpPr>
          <p:nvPr/>
        </p:nvSpPr>
        <p:spPr bwMode="auto">
          <a:xfrm>
            <a:off x="4452938" y="5222875"/>
            <a:ext cx="5102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3333CC"/>
                </a:solidFill>
              </a:rPr>
              <a:t>Motor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69697" name="AutoShape 65"/>
          <p:cNvSpPr>
            <a:spLocks noChangeArrowheads="1"/>
          </p:cNvSpPr>
          <p:nvPr/>
        </p:nvSpPr>
        <p:spPr bwMode="auto">
          <a:xfrm>
            <a:off x="5076825" y="260350"/>
            <a:ext cx="3600450" cy="936625"/>
          </a:xfrm>
          <a:prstGeom prst="wedgeRoundRectCallout">
            <a:avLst>
              <a:gd name="adj1" fmla="val -51898"/>
              <a:gd name="adj2" fmla="val 37830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Als je over de grond rijdt of glijdt</a:t>
            </a:r>
          </a:p>
        </p:txBody>
      </p:sp>
      <p:sp>
        <p:nvSpPr>
          <p:cNvPr id="69698" name="AutoShape 66"/>
          <p:cNvSpPr>
            <a:spLocks noChangeArrowheads="1"/>
          </p:cNvSpPr>
          <p:nvPr/>
        </p:nvSpPr>
        <p:spPr bwMode="auto">
          <a:xfrm>
            <a:off x="5292725" y="476250"/>
            <a:ext cx="3600450" cy="1368425"/>
          </a:xfrm>
          <a:prstGeom prst="wedgeRoundRectCallout">
            <a:avLst>
              <a:gd name="adj1" fmla="val -26500"/>
              <a:gd name="adj2" fmla="val 22181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Als je door de lucht beweegt (zoals meestal het geval is)</a:t>
            </a:r>
          </a:p>
        </p:txBody>
      </p:sp>
      <p:sp>
        <p:nvSpPr>
          <p:cNvPr id="69699" name="AutoShape 67"/>
          <p:cNvSpPr>
            <a:spLocks noChangeArrowheads="1"/>
          </p:cNvSpPr>
          <p:nvPr/>
        </p:nvSpPr>
        <p:spPr bwMode="auto">
          <a:xfrm>
            <a:off x="5508625" y="692150"/>
            <a:ext cx="3600450" cy="1368425"/>
          </a:xfrm>
          <a:prstGeom prst="wedgeRoundRectCallout">
            <a:avLst>
              <a:gd name="adj1" fmla="val -46"/>
              <a:gd name="adj2" fmla="val 21067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Als het voorwerp door het water beweegt (zwemmer, schip)</a:t>
            </a:r>
          </a:p>
        </p:txBody>
      </p:sp>
    </p:spTree>
    <p:extLst>
      <p:ext uri="{BB962C8B-B14F-4D97-AF65-F5344CB8AC3E}">
        <p14:creationId xmlns:p14="http://schemas.microsoft.com/office/powerpoint/2010/main" val="3525067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6" grpId="0"/>
      <p:bldP spid="69637" grpId="0"/>
      <p:bldP spid="69638" grpId="0"/>
      <p:bldP spid="69639" grpId="0"/>
      <p:bldP spid="69640" grpId="0"/>
      <p:bldP spid="69641" grpId="0"/>
      <p:bldP spid="69643" grpId="0"/>
      <p:bldP spid="69644" grpId="0"/>
      <p:bldP spid="69645" grpId="0"/>
      <p:bldP spid="69646" grpId="0"/>
      <p:bldP spid="69647" grpId="0"/>
      <p:bldP spid="69648" grpId="0"/>
      <p:bldP spid="69649" grpId="0"/>
      <p:bldP spid="69680" grpId="0"/>
      <p:bldP spid="69686" grpId="0"/>
      <p:bldP spid="69687" grpId="0"/>
      <p:bldP spid="69695" grpId="0"/>
      <p:bldP spid="69696" grpId="0"/>
      <p:bldP spid="69697" grpId="0" animBg="1"/>
      <p:bldP spid="69698" grpId="0" animBg="1"/>
      <p:bldP spid="6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78" name="Group 70"/>
          <p:cNvGrpSpPr>
            <a:grpSpLocks/>
          </p:cNvGrpSpPr>
          <p:nvPr/>
        </p:nvGrpSpPr>
        <p:grpSpPr bwMode="auto">
          <a:xfrm>
            <a:off x="4741863" y="3738563"/>
            <a:ext cx="936625" cy="2660650"/>
            <a:chOff x="2920" y="2112"/>
            <a:chExt cx="590" cy="1676"/>
          </a:xfrm>
        </p:grpSpPr>
        <p:sp>
          <p:nvSpPr>
            <p:cNvPr id="68673" name="Freeform 65"/>
            <p:cNvSpPr>
              <a:spLocks/>
            </p:cNvSpPr>
            <p:nvPr/>
          </p:nvSpPr>
          <p:spPr bwMode="auto">
            <a:xfrm>
              <a:off x="2922" y="2112"/>
              <a:ext cx="588" cy="1671"/>
            </a:xfrm>
            <a:custGeom>
              <a:avLst/>
              <a:gdLst>
                <a:gd name="T0" fmla="*/ 579 w 588"/>
                <a:gd name="T1" fmla="*/ 0 h 1671"/>
                <a:gd name="T2" fmla="*/ 0 w 588"/>
                <a:gd name="T3" fmla="*/ 894 h 1671"/>
                <a:gd name="T4" fmla="*/ 0 w 588"/>
                <a:gd name="T5" fmla="*/ 1671 h 1671"/>
                <a:gd name="T6" fmla="*/ 588 w 588"/>
                <a:gd name="T7" fmla="*/ 747 h 1671"/>
                <a:gd name="T8" fmla="*/ 579 w 588"/>
                <a:gd name="T9" fmla="*/ 0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1671">
                  <a:moveTo>
                    <a:pt x="579" y="0"/>
                  </a:moveTo>
                  <a:lnTo>
                    <a:pt x="0" y="894"/>
                  </a:lnTo>
                  <a:lnTo>
                    <a:pt x="0" y="1671"/>
                  </a:lnTo>
                  <a:lnTo>
                    <a:pt x="588" y="747"/>
                  </a:lnTo>
                  <a:lnTo>
                    <a:pt x="579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DDDDD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8677" name="Freeform 69"/>
            <p:cNvSpPr>
              <a:spLocks/>
            </p:cNvSpPr>
            <p:nvPr/>
          </p:nvSpPr>
          <p:spPr bwMode="auto">
            <a:xfrm>
              <a:off x="2920" y="2112"/>
              <a:ext cx="588" cy="1676"/>
            </a:xfrm>
            <a:custGeom>
              <a:avLst/>
              <a:gdLst>
                <a:gd name="T0" fmla="*/ 588 w 588"/>
                <a:gd name="T1" fmla="*/ 0 h 1676"/>
                <a:gd name="T2" fmla="*/ 0 w 588"/>
                <a:gd name="T3" fmla="*/ 1676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8" h="1676">
                  <a:moveTo>
                    <a:pt x="588" y="0"/>
                  </a:moveTo>
                  <a:lnTo>
                    <a:pt x="0" y="1676"/>
                  </a:lnTo>
                </a:path>
              </a:pathLst>
            </a:custGeom>
            <a:noFill/>
            <a:ln w="3175" cap="rnd" cmpd="sng">
              <a:solidFill>
                <a:srgbClr val="DDDDDD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De krachten tekenen die op een vlieger werken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68656" name="Text Box 48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pic>
        <p:nvPicPr>
          <p:cNvPr id="68657" name="Picture 49" descr="vlieger%20w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8575"/>
            <a:ext cx="25527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667" name="Group 59"/>
          <p:cNvGrpSpPr>
            <a:grpSpLocks/>
          </p:cNvGrpSpPr>
          <p:nvPr/>
        </p:nvGrpSpPr>
        <p:grpSpPr bwMode="auto">
          <a:xfrm>
            <a:off x="3729038" y="3357563"/>
            <a:ext cx="2317750" cy="3384550"/>
            <a:chOff x="2290" y="1525"/>
            <a:chExt cx="1460" cy="2132"/>
          </a:xfrm>
        </p:grpSpPr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>
              <a:off x="3387" y="1525"/>
              <a:ext cx="363" cy="6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 flipH="1">
              <a:off x="2290" y="1752"/>
              <a:ext cx="1225" cy="190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8661" name="Line 53"/>
          <p:cNvSpPr>
            <a:spLocks noChangeAspect="1" noChangeShapeType="1"/>
          </p:cNvSpPr>
          <p:nvPr/>
        </p:nvSpPr>
        <p:spPr bwMode="auto">
          <a:xfrm>
            <a:off x="5675313" y="3741738"/>
            <a:ext cx="1587" cy="1187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8662" name="Freeform 54"/>
          <p:cNvSpPr>
            <a:spLocks noChangeAspect="1"/>
          </p:cNvSpPr>
          <p:nvPr/>
        </p:nvSpPr>
        <p:spPr bwMode="auto">
          <a:xfrm>
            <a:off x="4741863" y="3733800"/>
            <a:ext cx="931862" cy="1439863"/>
          </a:xfrm>
          <a:custGeom>
            <a:avLst/>
            <a:gdLst>
              <a:gd name="T0" fmla="*/ 932 w 932"/>
              <a:gd name="T1" fmla="*/ 0 h 1439"/>
              <a:gd name="T2" fmla="*/ 0 w 932"/>
              <a:gd name="T3" fmla="*/ 1439 h 14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2" h="1439">
                <a:moveTo>
                  <a:pt x="932" y="0"/>
                </a:moveTo>
                <a:lnTo>
                  <a:pt x="0" y="143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8668" name="Text Box 60"/>
          <p:cNvSpPr txBox="1">
            <a:spLocks noChangeArrowheads="1"/>
          </p:cNvSpPr>
          <p:nvPr/>
        </p:nvSpPr>
        <p:spPr bwMode="auto">
          <a:xfrm>
            <a:off x="6588125" y="102711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windkracht</a:t>
            </a:r>
          </a:p>
        </p:txBody>
      </p:sp>
      <p:sp>
        <p:nvSpPr>
          <p:cNvPr id="68669" name="Text Box 61"/>
          <p:cNvSpPr txBox="1">
            <a:spLocks noChangeArrowheads="1"/>
          </p:cNvSpPr>
          <p:nvPr/>
        </p:nvSpPr>
        <p:spPr bwMode="auto">
          <a:xfrm>
            <a:off x="5495925" y="4894263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zwaartekracht</a:t>
            </a:r>
          </a:p>
        </p:txBody>
      </p:sp>
      <p:sp>
        <p:nvSpPr>
          <p:cNvPr id="68670" name="Text Box 62"/>
          <p:cNvSpPr txBox="1">
            <a:spLocks noChangeArrowheads="1"/>
          </p:cNvSpPr>
          <p:nvPr/>
        </p:nvSpPr>
        <p:spPr bwMode="auto">
          <a:xfrm>
            <a:off x="3276600" y="488156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spankracht</a:t>
            </a:r>
          </a:p>
        </p:txBody>
      </p:sp>
      <p:sp>
        <p:nvSpPr>
          <p:cNvPr id="68671" name="Text Box 63"/>
          <p:cNvSpPr txBox="1">
            <a:spLocks noChangeArrowheads="1"/>
          </p:cNvSpPr>
          <p:nvPr/>
        </p:nvSpPr>
        <p:spPr bwMode="auto">
          <a:xfrm>
            <a:off x="128588" y="620713"/>
            <a:ext cx="8964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Teken </a:t>
            </a:r>
            <a:r>
              <a:rPr lang="nl-NL" altLang="nl-NL" sz="2000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schematisch</a:t>
            </a: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 vlieger en de krachten die er op werken.</a:t>
            </a:r>
          </a:p>
        </p:txBody>
      </p:sp>
      <p:sp>
        <p:nvSpPr>
          <p:cNvPr id="68676" name="Freeform 68"/>
          <p:cNvSpPr>
            <a:spLocks noChangeAspect="1"/>
          </p:cNvSpPr>
          <p:nvPr/>
        </p:nvSpPr>
        <p:spPr bwMode="auto">
          <a:xfrm>
            <a:off x="5673725" y="1150938"/>
            <a:ext cx="914400" cy="2603500"/>
          </a:xfrm>
          <a:custGeom>
            <a:avLst/>
            <a:gdLst>
              <a:gd name="T0" fmla="*/ 0 w 576"/>
              <a:gd name="T1" fmla="*/ 1640 h 1640"/>
              <a:gd name="T2" fmla="*/ 576 w 576"/>
              <a:gd name="T3" fmla="*/ 0 h 16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1640">
                <a:moveTo>
                  <a:pt x="0" y="1640"/>
                </a:moveTo>
                <a:lnTo>
                  <a:pt x="576" y="0"/>
                </a:lnTo>
              </a:path>
            </a:pathLst>
          </a:cu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8679" name="Text Box 71"/>
          <p:cNvSpPr txBox="1">
            <a:spLocks noChangeArrowheads="1"/>
          </p:cNvSpPr>
          <p:nvPr/>
        </p:nvSpPr>
        <p:spPr bwMode="auto">
          <a:xfrm>
            <a:off x="6011863" y="418465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vlieger</a:t>
            </a: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3779838" y="641667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touw</a:t>
            </a:r>
          </a:p>
        </p:txBody>
      </p:sp>
    </p:spTree>
    <p:extLst>
      <p:ext uri="{BB962C8B-B14F-4D97-AF65-F5344CB8AC3E}">
        <p14:creationId xmlns:p14="http://schemas.microsoft.com/office/powerpoint/2010/main" val="60511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61" grpId="0" animBg="1"/>
      <p:bldP spid="68662" grpId="0" animBg="1"/>
      <p:bldP spid="68668" grpId="0"/>
      <p:bldP spid="68669" grpId="0"/>
      <p:bldP spid="68670" grpId="0"/>
      <p:bldP spid="68671" grpId="0"/>
      <p:bldP spid="68676" grpId="0" animBg="1"/>
      <p:bldP spid="68679" grpId="0"/>
      <p:bldP spid="686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De krachten tekenen die op een vliegtuig werken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229350" y="3213100"/>
            <a:ext cx="1885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stuwkracht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871913" y="3716338"/>
            <a:ext cx="2068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wrijvingskracht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28588" y="620713"/>
            <a:ext cx="8964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Teken schematisch het vliegtuig en de krachten die er op werken.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5943600" y="3556000"/>
            <a:ext cx="144463" cy="1428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6013450" y="3640138"/>
            <a:ext cx="0" cy="215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084888" y="4724400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zwaartekracht</a:t>
            </a:r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6084888" y="3644900"/>
            <a:ext cx="1439862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H="1">
            <a:off x="4500563" y="3657600"/>
            <a:ext cx="14398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6084888" y="1916113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liftkracht</a:t>
            </a:r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V="1">
            <a:off x="6024563" y="1400175"/>
            <a:ext cx="0" cy="2159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2484438" y="5373688"/>
            <a:ext cx="2376487" cy="1295400"/>
          </a:xfrm>
          <a:prstGeom prst="wedgeRoundRectCallout">
            <a:avLst>
              <a:gd name="adj1" fmla="val 123745"/>
              <a:gd name="adj2" fmla="val -28799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kracht van de lucht op de vleugels</a:t>
            </a:r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>
            <a:off x="179388" y="5805488"/>
            <a:ext cx="3671887" cy="865187"/>
          </a:xfrm>
          <a:prstGeom prst="wedgeRoundRectCallout">
            <a:avLst>
              <a:gd name="adj1" fmla="val 52463"/>
              <a:gd name="adj2" fmla="val -25073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Altijd tegen de bewegingsrichting in.</a:t>
            </a:r>
          </a:p>
        </p:txBody>
      </p:sp>
      <p:pic>
        <p:nvPicPr>
          <p:cNvPr id="70680" name="Picture 24" descr="vliegtuig_7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38455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6084888" y="3716338"/>
            <a:ext cx="2976562" cy="936625"/>
            <a:chOff x="3833" y="2341"/>
            <a:chExt cx="1875" cy="590"/>
          </a:xfrm>
        </p:grpSpPr>
        <p:sp>
          <p:nvSpPr>
            <p:cNvPr id="70681" name="Text Box 25"/>
            <p:cNvSpPr txBox="1">
              <a:spLocks noChangeArrowheads="1"/>
            </p:cNvSpPr>
            <p:nvPr/>
          </p:nvSpPr>
          <p:spPr bwMode="auto">
            <a:xfrm>
              <a:off x="4846" y="2681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vliegtuig</a:t>
              </a:r>
            </a:p>
          </p:txBody>
        </p:sp>
        <p:sp>
          <p:nvSpPr>
            <p:cNvPr id="70682" name="Line 26"/>
            <p:cNvSpPr>
              <a:spLocks noChangeShapeType="1"/>
            </p:cNvSpPr>
            <p:nvPr/>
          </p:nvSpPr>
          <p:spPr bwMode="auto">
            <a:xfrm>
              <a:off x="3833" y="2341"/>
              <a:ext cx="1043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467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7" grpId="0"/>
      <p:bldP spid="70669" grpId="0"/>
      <p:bldP spid="70670" grpId="0"/>
      <p:bldP spid="70672" grpId="0" animBg="1"/>
      <p:bldP spid="70664" grpId="0" animBg="1"/>
      <p:bldP spid="70668" grpId="0"/>
      <p:bldP spid="70674" grpId="0" animBg="1"/>
      <p:bldP spid="70675" grpId="0" animBg="1"/>
      <p:bldP spid="70676" grpId="0"/>
      <p:bldP spid="70677" grpId="0" animBg="1"/>
      <p:bldP spid="70678" grpId="0" animBg="1"/>
      <p:bldP spid="706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De krachten tekenen die op een brancard werken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8588" y="620713"/>
            <a:ext cx="8964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Teken </a:t>
            </a:r>
            <a:r>
              <a:rPr lang="nl-NL" altLang="nl-NL" sz="2000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schematisch</a:t>
            </a: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 brancard en de krachten die er op werken.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6432550" y="4294188"/>
            <a:ext cx="0" cy="215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410325" y="5984875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zwaartekracht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924300" y="285273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spierkracht 1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718050" y="4233863"/>
            <a:ext cx="3384550" cy="73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4730750" y="3225800"/>
            <a:ext cx="0" cy="10795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 flipV="1">
            <a:off x="8070850" y="3205163"/>
            <a:ext cx="0" cy="1079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71705" name="Picture 25" descr="brancard%20po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427413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7164388" y="2827338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spierkracht 2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6616700" y="38846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brancard</a:t>
            </a:r>
          </a:p>
        </p:txBody>
      </p:sp>
    </p:spTree>
    <p:extLst>
      <p:ext uri="{BB962C8B-B14F-4D97-AF65-F5344CB8AC3E}">
        <p14:creationId xmlns:p14="http://schemas.microsoft.com/office/powerpoint/2010/main" val="1356073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6" grpId="0"/>
      <p:bldP spid="71688" grpId="0" animBg="1"/>
      <p:bldP spid="71689" grpId="0"/>
      <p:bldP spid="71692" grpId="0"/>
      <p:bldP spid="71699" grpId="0" animBg="1"/>
      <p:bldP spid="71693" grpId="0" animBg="1"/>
      <p:bldP spid="71703" grpId="0" animBg="1"/>
      <p:bldP spid="71706" grpId="0"/>
      <p:bldP spid="717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De krachten tekenen die op een brancard werken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28588" y="620713"/>
            <a:ext cx="8964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Teken </a:t>
            </a:r>
            <a:r>
              <a:rPr lang="nl-NL" altLang="nl-NL" sz="2000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schematisch</a:t>
            </a: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 brancard en de krachten die er op werken.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5457825" y="4289425"/>
            <a:ext cx="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435600" y="5300663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zwaartekracht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924300" y="296068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spierkracht 1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718050" y="4233863"/>
            <a:ext cx="3384550" cy="73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4730750" y="3414713"/>
            <a:ext cx="0" cy="809625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V="1">
            <a:off x="8089900" y="3960813"/>
            <a:ext cx="0" cy="26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7164388" y="3549650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spierkracht 2</a:t>
            </a:r>
          </a:p>
        </p:txBody>
      </p:sp>
      <p:grpSp>
        <p:nvGrpSpPr>
          <p:cNvPr id="81944" name="Group 24"/>
          <p:cNvGrpSpPr>
            <a:grpSpLocks/>
          </p:cNvGrpSpPr>
          <p:nvPr/>
        </p:nvGrpSpPr>
        <p:grpSpPr bwMode="auto">
          <a:xfrm>
            <a:off x="539750" y="1125538"/>
            <a:ext cx="3427413" cy="2435225"/>
            <a:chOff x="340" y="709"/>
            <a:chExt cx="2159" cy="1534"/>
          </a:xfrm>
        </p:grpSpPr>
        <p:grpSp>
          <p:nvGrpSpPr>
            <p:cNvPr id="81942" name="Group 22"/>
            <p:cNvGrpSpPr>
              <a:grpSpLocks/>
            </p:cNvGrpSpPr>
            <p:nvPr/>
          </p:nvGrpSpPr>
          <p:grpSpPr bwMode="auto">
            <a:xfrm>
              <a:off x="340" y="709"/>
              <a:ext cx="2159" cy="1534"/>
              <a:chOff x="340" y="709"/>
              <a:chExt cx="2159" cy="1534"/>
            </a:xfrm>
          </p:grpSpPr>
          <p:pic>
            <p:nvPicPr>
              <p:cNvPr id="81931" name="Picture 11" descr="brancard%20post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709"/>
                <a:ext cx="2159" cy="1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933" name="Freeform 13"/>
              <p:cNvSpPr>
                <a:spLocks/>
              </p:cNvSpPr>
              <p:nvPr/>
            </p:nvSpPr>
            <p:spPr bwMode="auto">
              <a:xfrm>
                <a:off x="1080" y="1344"/>
                <a:ext cx="1076" cy="339"/>
              </a:xfrm>
              <a:custGeom>
                <a:avLst/>
                <a:gdLst>
                  <a:gd name="T0" fmla="*/ 1058 w 1076"/>
                  <a:gd name="T1" fmla="*/ 311 h 339"/>
                  <a:gd name="T2" fmla="*/ 1068 w 1076"/>
                  <a:gd name="T3" fmla="*/ 284 h 339"/>
                  <a:gd name="T4" fmla="*/ 1076 w 1076"/>
                  <a:gd name="T5" fmla="*/ 239 h 339"/>
                  <a:gd name="T6" fmla="*/ 1073 w 1076"/>
                  <a:gd name="T7" fmla="*/ 180 h 339"/>
                  <a:gd name="T8" fmla="*/ 1055 w 1076"/>
                  <a:gd name="T9" fmla="*/ 120 h 339"/>
                  <a:gd name="T10" fmla="*/ 1017 w 1076"/>
                  <a:gd name="T11" fmla="*/ 102 h 339"/>
                  <a:gd name="T12" fmla="*/ 989 w 1076"/>
                  <a:gd name="T13" fmla="*/ 123 h 339"/>
                  <a:gd name="T14" fmla="*/ 968 w 1076"/>
                  <a:gd name="T15" fmla="*/ 155 h 339"/>
                  <a:gd name="T16" fmla="*/ 963 w 1076"/>
                  <a:gd name="T17" fmla="*/ 188 h 339"/>
                  <a:gd name="T18" fmla="*/ 962 w 1076"/>
                  <a:gd name="T19" fmla="*/ 210 h 339"/>
                  <a:gd name="T20" fmla="*/ 938 w 1076"/>
                  <a:gd name="T21" fmla="*/ 226 h 339"/>
                  <a:gd name="T22" fmla="*/ 927 w 1076"/>
                  <a:gd name="T23" fmla="*/ 222 h 339"/>
                  <a:gd name="T24" fmla="*/ 915 w 1076"/>
                  <a:gd name="T25" fmla="*/ 170 h 339"/>
                  <a:gd name="T26" fmla="*/ 875 w 1076"/>
                  <a:gd name="T27" fmla="*/ 117 h 339"/>
                  <a:gd name="T28" fmla="*/ 830 w 1076"/>
                  <a:gd name="T29" fmla="*/ 101 h 339"/>
                  <a:gd name="T30" fmla="*/ 801 w 1076"/>
                  <a:gd name="T31" fmla="*/ 119 h 339"/>
                  <a:gd name="T32" fmla="*/ 797 w 1076"/>
                  <a:gd name="T33" fmla="*/ 177 h 339"/>
                  <a:gd name="T34" fmla="*/ 783 w 1076"/>
                  <a:gd name="T35" fmla="*/ 195 h 339"/>
                  <a:gd name="T36" fmla="*/ 615 w 1076"/>
                  <a:gd name="T37" fmla="*/ 135 h 339"/>
                  <a:gd name="T38" fmla="*/ 303 w 1076"/>
                  <a:gd name="T39" fmla="*/ 136 h 339"/>
                  <a:gd name="T40" fmla="*/ 258 w 1076"/>
                  <a:gd name="T41" fmla="*/ 0 h 339"/>
                  <a:gd name="T42" fmla="*/ 44 w 1076"/>
                  <a:gd name="T43" fmla="*/ 14 h 339"/>
                  <a:gd name="T44" fmla="*/ 36 w 1076"/>
                  <a:gd name="T45" fmla="*/ 35 h 339"/>
                  <a:gd name="T46" fmla="*/ 33 w 1076"/>
                  <a:gd name="T47" fmla="*/ 93 h 339"/>
                  <a:gd name="T48" fmla="*/ 32 w 1076"/>
                  <a:gd name="T49" fmla="*/ 155 h 339"/>
                  <a:gd name="T50" fmla="*/ 20 w 1076"/>
                  <a:gd name="T51" fmla="*/ 195 h 339"/>
                  <a:gd name="T52" fmla="*/ 11 w 1076"/>
                  <a:gd name="T53" fmla="*/ 224 h 339"/>
                  <a:gd name="T54" fmla="*/ 0 w 1076"/>
                  <a:gd name="T55" fmla="*/ 228 h 339"/>
                  <a:gd name="T56" fmla="*/ 15 w 1076"/>
                  <a:gd name="T57" fmla="*/ 252 h 339"/>
                  <a:gd name="T58" fmla="*/ 30 w 1076"/>
                  <a:gd name="T59" fmla="*/ 279 h 339"/>
                  <a:gd name="T60" fmla="*/ 144 w 1076"/>
                  <a:gd name="T61" fmla="*/ 305 h 339"/>
                  <a:gd name="T62" fmla="*/ 257 w 1076"/>
                  <a:gd name="T63" fmla="*/ 321 h 339"/>
                  <a:gd name="T64" fmla="*/ 435 w 1076"/>
                  <a:gd name="T65" fmla="*/ 336 h 339"/>
                  <a:gd name="T66" fmla="*/ 627 w 1076"/>
                  <a:gd name="T67" fmla="*/ 339 h 339"/>
                  <a:gd name="T68" fmla="*/ 834 w 1076"/>
                  <a:gd name="T69" fmla="*/ 338 h 339"/>
                  <a:gd name="T70" fmla="*/ 963 w 1076"/>
                  <a:gd name="T71" fmla="*/ 326 h 339"/>
                  <a:gd name="T72" fmla="*/ 1058 w 1076"/>
                  <a:gd name="T73" fmla="*/ 31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6" h="339">
                    <a:moveTo>
                      <a:pt x="1058" y="311"/>
                    </a:moveTo>
                    <a:lnTo>
                      <a:pt x="1068" y="284"/>
                    </a:lnTo>
                    <a:lnTo>
                      <a:pt x="1076" y="239"/>
                    </a:lnTo>
                    <a:lnTo>
                      <a:pt x="1073" y="180"/>
                    </a:lnTo>
                    <a:lnTo>
                      <a:pt x="1055" y="120"/>
                    </a:lnTo>
                    <a:lnTo>
                      <a:pt x="1017" y="102"/>
                    </a:lnTo>
                    <a:lnTo>
                      <a:pt x="989" y="123"/>
                    </a:lnTo>
                    <a:lnTo>
                      <a:pt x="968" y="155"/>
                    </a:lnTo>
                    <a:lnTo>
                      <a:pt x="963" y="188"/>
                    </a:lnTo>
                    <a:lnTo>
                      <a:pt x="962" y="210"/>
                    </a:lnTo>
                    <a:lnTo>
                      <a:pt x="938" y="226"/>
                    </a:lnTo>
                    <a:lnTo>
                      <a:pt x="927" y="222"/>
                    </a:lnTo>
                    <a:lnTo>
                      <a:pt x="915" y="170"/>
                    </a:lnTo>
                    <a:lnTo>
                      <a:pt x="875" y="117"/>
                    </a:lnTo>
                    <a:lnTo>
                      <a:pt x="830" y="101"/>
                    </a:lnTo>
                    <a:lnTo>
                      <a:pt x="801" y="119"/>
                    </a:lnTo>
                    <a:lnTo>
                      <a:pt x="797" y="177"/>
                    </a:lnTo>
                    <a:lnTo>
                      <a:pt x="783" y="195"/>
                    </a:lnTo>
                    <a:lnTo>
                      <a:pt x="615" y="135"/>
                    </a:lnTo>
                    <a:lnTo>
                      <a:pt x="303" y="136"/>
                    </a:lnTo>
                    <a:lnTo>
                      <a:pt x="258" y="0"/>
                    </a:lnTo>
                    <a:lnTo>
                      <a:pt x="44" y="14"/>
                    </a:lnTo>
                    <a:lnTo>
                      <a:pt x="36" y="35"/>
                    </a:lnTo>
                    <a:lnTo>
                      <a:pt x="33" y="93"/>
                    </a:lnTo>
                    <a:lnTo>
                      <a:pt x="32" y="155"/>
                    </a:lnTo>
                    <a:lnTo>
                      <a:pt x="20" y="195"/>
                    </a:lnTo>
                    <a:lnTo>
                      <a:pt x="11" y="224"/>
                    </a:lnTo>
                    <a:lnTo>
                      <a:pt x="0" y="228"/>
                    </a:lnTo>
                    <a:lnTo>
                      <a:pt x="15" y="252"/>
                    </a:lnTo>
                    <a:lnTo>
                      <a:pt x="30" y="279"/>
                    </a:lnTo>
                    <a:lnTo>
                      <a:pt x="144" y="305"/>
                    </a:lnTo>
                    <a:lnTo>
                      <a:pt x="257" y="321"/>
                    </a:lnTo>
                    <a:lnTo>
                      <a:pt x="435" y="336"/>
                    </a:lnTo>
                    <a:lnTo>
                      <a:pt x="627" y="339"/>
                    </a:lnTo>
                    <a:lnTo>
                      <a:pt x="834" y="338"/>
                    </a:lnTo>
                    <a:lnTo>
                      <a:pt x="963" y="326"/>
                    </a:lnTo>
                    <a:lnTo>
                      <a:pt x="1058" y="31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4" name="Freeform 14"/>
              <p:cNvSpPr>
                <a:spLocks/>
              </p:cNvSpPr>
              <p:nvPr/>
            </p:nvSpPr>
            <p:spPr bwMode="auto">
              <a:xfrm>
                <a:off x="1965" y="1475"/>
                <a:ext cx="93" cy="205"/>
              </a:xfrm>
              <a:custGeom>
                <a:avLst/>
                <a:gdLst>
                  <a:gd name="T0" fmla="*/ 39 w 93"/>
                  <a:gd name="T1" fmla="*/ 66 h 205"/>
                  <a:gd name="T2" fmla="*/ 20 w 93"/>
                  <a:gd name="T3" fmla="*/ 133 h 205"/>
                  <a:gd name="T4" fmla="*/ 0 w 93"/>
                  <a:gd name="T5" fmla="*/ 205 h 205"/>
                  <a:gd name="T6" fmla="*/ 72 w 93"/>
                  <a:gd name="T7" fmla="*/ 199 h 205"/>
                  <a:gd name="T8" fmla="*/ 66 w 93"/>
                  <a:gd name="T9" fmla="*/ 163 h 205"/>
                  <a:gd name="T10" fmla="*/ 65 w 93"/>
                  <a:gd name="T11" fmla="*/ 123 h 205"/>
                  <a:gd name="T12" fmla="*/ 69 w 93"/>
                  <a:gd name="T13" fmla="*/ 94 h 205"/>
                  <a:gd name="T14" fmla="*/ 93 w 93"/>
                  <a:gd name="T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205">
                    <a:moveTo>
                      <a:pt x="39" y="66"/>
                    </a:moveTo>
                    <a:lnTo>
                      <a:pt x="20" y="133"/>
                    </a:lnTo>
                    <a:lnTo>
                      <a:pt x="0" y="205"/>
                    </a:lnTo>
                    <a:lnTo>
                      <a:pt x="72" y="199"/>
                    </a:lnTo>
                    <a:lnTo>
                      <a:pt x="66" y="163"/>
                    </a:lnTo>
                    <a:lnTo>
                      <a:pt x="65" y="123"/>
                    </a:lnTo>
                    <a:lnTo>
                      <a:pt x="69" y="94"/>
                    </a:lnTo>
                    <a:lnTo>
                      <a:pt x="93" y="0"/>
                    </a:lnTo>
                  </a:path>
                </a:pathLst>
              </a:custGeom>
              <a:noFill/>
              <a:ln w="1905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39" name="Freeform 19"/>
              <p:cNvSpPr>
                <a:spLocks/>
              </p:cNvSpPr>
              <p:nvPr/>
            </p:nvSpPr>
            <p:spPr bwMode="auto">
              <a:xfrm>
                <a:off x="1959" y="1661"/>
                <a:ext cx="77" cy="21"/>
              </a:xfrm>
              <a:custGeom>
                <a:avLst/>
                <a:gdLst>
                  <a:gd name="T0" fmla="*/ 12 w 77"/>
                  <a:gd name="T1" fmla="*/ 1 h 21"/>
                  <a:gd name="T2" fmla="*/ 74 w 77"/>
                  <a:gd name="T3" fmla="*/ 0 h 21"/>
                  <a:gd name="T4" fmla="*/ 77 w 77"/>
                  <a:gd name="T5" fmla="*/ 16 h 21"/>
                  <a:gd name="T6" fmla="*/ 0 w 77"/>
                  <a:gd name="T7" fmla="*/ 21 h 21"/>
                  <a:gd name="T8" fmla="*/ 6 w 77"/>
                  <a:gd name="T9" fmla="*/ 9 h 21"/>
                  <a:gd name="T10" fmla="*/ 12 w 77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">
                    <a:moveTo>
                      <a:pt x="12" y="1"/>
                    </a:moveTo>
                    <a:lnTo>
                      <a:pt x="74" y="0"/>
                    </a:lnTo>
                    <a:lnTo>
                      <a:pt x="77" y="16"/>
                    </a:lnTo>
                    <a:lnTo>
                      <a:pt x="0" y="21"/>
                    </a:lnTo>
                    <a:lnTo>
                      <a:pt x="6" y="9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CCCC"/>
              </a:solidFill>
              <a:ln w="1270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1943" name="Picture 23" descr="poppetje op ru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8" y="1458"/>
              <a:ext cx="445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616700" y="38846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brancard</a:t>
            </a:r>
          </a:p>
        </p:txBody>
      </p:sp>
    </p:spTree>
    <p:extLst>
      <p:ext uri="{BB962C8B-B14F-4D97-AF65-F5344CB8AC3E}">
        <p14:creationId xmlns:p14="http://schemas.microsoft.com/office/powerpoint/2010/main" val="1712714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0"/>
      <p:bldP spid="81925" grpId="0" animBg="1"/>
      <p:bldP spid="81926" grpId="0"/>
      <p:bldP spid="81927" grpId="0"/>
      <p:bldP spid="81928" grpId="0" animBg="1"/>
      <p:bldP spid="81929" grpId="0" animBg="1"/>
      <p:bldP spid="81930" grpId="0" animBg="1"/>
      <p:bldP spid="81932" grpId="0"/>
      <p:bldP spid="819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77" name="Group 73"/>
          <p:cNvGrpSpPr>
            <a:grpSpLocks/>
          </p:cNvGrpSpPr>
          <p:nvPr/>
        </p:nvGrpSpPr>
        <p:grpSpPr bwMode="auto">
          <a:xfrm>
            <a:off x="7164388" y="185738"/>
            <a:ext cx="1028700" cy="4241800"/>
            <a:chOff x="4513" y="117"/>
            <a:chExt cx="648" cy="2672"/>
          </a:xfrm>
        </p:grpSpPr>
        <p:grpSp>
          <p:nvGrpSpPr>
            <p:cNvPr id="72775" name="Group 71"/>
            <p:cNvGrpSpPr>
              <a:grpSpLocks/>
            </p:cNvGrpSpPr>
            <p:nvPr/>
          </p:nvGrpSpPr>
          <p:grpSpPr bwMode="auto">
            <a:xfrm>
              <a:off x="4513" y="117"/>
              <a:ext cx="648" cy="2672"/>
              <a:chOff x="4500" y="117"/>
              <a:chExt cx="648" cy="2672"/>
            </a:xfrm>
          </p:grpSpPr>
          <p:grpSp>
            <p:nvGrpSpPr>
              <p:cNvPr id="72774" name="Group 70"/>
              <p:cNvGrpSpPr>
                <a:grpSpLocks/>
              </p:cNvGrpSpPr>
              <p:nvPr/>
            </p:nvGrpSpPr>
            <p:grpSpPr bwMode="auto">
              <a:xfrm>
                <a:off x="4500" y="117"/>
                <a:ext cx="648" cy="2672"/>
                <a:chOff x="4500" y="117"/>
                <a:chExt cx="648" cy="2672"/>
              </a:xfrm>
            </p:grpSpPr>
            <p:pic>
              <p:nvPicPr>
                <p:cNvPr id="72723" name="Picture 19" descr="Eén kilogram_mass_on_a_newtonmeter-SPL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00" y="117"/>
                  <a:ext cx="648" cy="2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773" name="Rectangle 69"/>
                <p:cNvSpPr>
                  <a:spLocks noChangeArrowheads="1"/>
                </p:cNvSpPr>
                <p:nvPr/>
              </p:nvSpPr>
              <p:spPr bwMode="auto">
                <a:xfrm>
                  <a:off x="4663" y="454"/>
                  <a:ext cx="91" cy="6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772" name="Group 68"/>
                <p:cNvGrpSpPr>
                  <a:grpSpLocks/>
                </p:cNvGrpSpPr>
                <p:nvPr/>
              </p:nvGrpSpPr>
              <p:grpSpPr bwMode="auto">
                <a:xfrm>
                  <a:off x="4608" y="409"/>
                  <a:ext cx="294" cy="722"/>
                  <a:chOff x="4608" y="409"/>
                  <a:chExt cx="294" cy="722"/>
                </a:xfrm>
              </p:grpSpPr>
              <p:sp>
                <p:nvSpPr>
                  <p:cNvPr id="72758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8" y="996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10-</a:t>
                    </a:r>
                  </a:p>
                </p:txBody>
              </p:sp>
              <p:sp>
                <p:nvSpPr>
                  <p:cNvPr id="72760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" y="409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0-</a:t>
                    </a:r>
                  </a:p>
                </p:txBody>
              </p:sp>
              <p:sp>
                <p:nvSpPr>
                  <p:cNvPr id="72761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0" y="468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1-</a:t>
                    </a:r>
                  </a:p>
                </p:txBody>
              </p:sp>
              <p:sp>
                <p:nvSpPr>
                  <p:cNvPr id="72762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1" y="527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2-</a:t>
                    </a:r>
                  </a:p>
                </p:txBody>
              </p:sp>
              <p:sp>
                <p:nvSpPr>
                  <p:cNvPr id="72763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1" y="586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3-</a:t>
                    </a:r>
                  </a:p>
                </p:txBody>
              </p:sp>
              <p:sp>
                <p:nvSpPr>
                  <p:cNvPr id="72764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1" y="643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4-</a:t>
                    </a:r>
                  </a:p>
                </p:txBody>
              </p:sp>
              <p:sp>
                <p:nvSpPr>
                  <p:cNvPr id="72766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1" y="761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6-</a:t>
                    </a:r>
                  </a:p>
                </p:txBody>
              </p:sp>
              <p:sp>
                <p:nvSpPr>
                  <p:cNvPr id="72767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2" y="819"/>
                    <a:ext cx="22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7-</a:t>
                    </a:r>
                  </a:p>
                </p:txBody>
              </p:sp>
              <p:sp>
                <p:nvSpPr>
                  <p:cNvPr id="72768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2" y="879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8-</a:t>
                    </a:r>
                  </a:p>
                </p:txBody>
              </p:sp>
              <p:sp>
                <p:nvSpPr>
                  <p:cNvPr id="7276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2" y="937"/>
                    <a:ext cx="260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nl-NL" altLang="nl-NL" sz="800" b="1">
                        <a:solidFill>
                          <a:srgbClr val="000000"/>
                        </a:solidFill>
                        <a:latin typeface="Arial" charset="0"/>
                      </a:rPr>
                      <a:t>9-</a:t>
                    </a:r>
                  </a:p>
                </p:txBody>
              </p:sp>
            </p:grpSp>
          </p:grpSp>
          <p:sp>
            <p:nvSpPr>
              <p:cNvPr id="72765" name="Text Box 61"/>
              <p:cNvSpPr txBox="1">
                <a:spLocks noChangeArrowheads="1"/>
              </p:cNvSpPr>
              <p:nvPr/>
            </p:nvSpPr>
            <p:spPr bwMode="auto">
              <a:xfrm>
                <a:off x="4641" y="701"/>
                <a:ext cx="260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800" b="1">
                    <a:solidFill>
                      <a:srgbClr val="000000"/>
                    </a:solidFill>
                    <a:latin typeface="Arial" charset="0"/>
                  </a:rPr>
                  <a:t>5-</a:t>
                </a:r>
              </a:p>
            </p:txBody>
          </p:sp>
        </p:grpSp>
        <p:sp>
          <p:nvSpPr>
            <p:cNvPr id="72756" name="Line 52"/>
            <p:cNvSpPr>
              <a:spLocks noChangeShapeType="1"/>
            </p:cNvSpPr>
            <p:nvPr/>
          </p:nvSpPr>
          <p:spPr bwMode="auto">
            <a:xfrm>
              <a:off x="4769" y="1071"/>
              <a:ext cx="3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Kracht meten en op schaal tekenen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3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28588" y="620713"/>
            <a:ext cx="667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Krachten meet je met een krachtmeter (newtonmeter)</a:t>
            </a:r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7670800" y="4078288"/>
            <a:ext cx="9525" cy="1433512"/>
          </a:xfrm>
          <a:custGeom>
            <a:avLst/>
            <a:gdLst>
              <a:gd name="T0" fmla="*/ 6 w 6"/>
              <a:gd name="T1" fmla="*/ 0 h 903"/>
              <a:gd name="T2" fmla="*/ 0 w 6"/>
              <a:gd name="T3" fmla="*/ 903 h 9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903">
                <a:moveTo>
                  <a:pt x="6" y="0"/>
                </a:moveTo>
                <a:lnTo>
                  <a:pt x="0" y="903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281863" y="3860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kg</a:t>
            </a:r>
          </a:p>
        </p:txBody>
      </p: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6310313" y="1481138"/>
            <a:ext cx="1119187" cy="396875"/>
            <a:chOff x="3952" y="943"/>
            <a:chExt cx="705" cy="250"/>
          </a:xfrm>
        </p:grpSpPr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3952" y="943"/>
              <a:ext cx="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10 N</a:t>
              </a:r>
            </a:p>
          </p:txBody>
        </p:sp>
        <p:sp>
          <p:nvSpPr>
            <p:cNvPr id="72724" name="Line 20"/>
            <p:cNvSpPr>
              <a:spLocks noChangeShapeType="1"/>
            </p:cNvSpPr>
            <p:nvPr/>
          </p:nvSpPr>
          <p:spPr bwMode="auto">
            <a:xfrm>
              <a:off x="4430" y="1079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138113" y="3116263"/>
            <a:ext cx="6675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Hoe teken je een kracht van 10 N?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133350" y="3548063"/>
            <a:ext cx="667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Kies een </a:t>
            </a: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krachten-schaal</a:t>
            </a: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bijv 1 cm = 5 N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28588" y="4038600"/>
            <a:ext cx="6675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 N teken je dan als een pijl van  . . .  cm.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5013325" y="4051300"/>
            <a:ext cx="6477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grpSp>
        <p:nvGrpSpPr>
          <p:cNvPr id="72748" name="Group 44"/>
          <p:cNvGrpSpPr>
            <a:grpSpLocks/>
          </p:cNvGrpSpPr>
          <p:nvPr/>
        </p:nvGrpSpPr>
        <p:grpSpPr bwMode="auto">
          <a:xfrm>
            <a:off x="6681788" y="4076700"/>
            <a:ext cx="2160587" cy="2159000"/>
            <a:chOff x="2925" y="2841"/>
            <a:chExt cx="1361" cy="1360"/>
          </a:xfrm>
        </p:grpSpPr>
        <p:grpSp>
          <p:nvGrpSpPr>
            <p:cNvPr id="72738" name="Group 34"/>
            <p:cNvGrpSpPr>
              <a:grpSpLocks noChangeAspect="1"/>
            </p:cNvGrpSpPr>
            <p:nvPr/>
          </p:nvGrpSpPr>
          <p:grpSpPr bwMode="auto">
            <a:xfrm>
              <a:off x="3379" y="2841"/>
              <a:ext cx="453" cy="1360"/>
              <a:chOff x="2290" y="3113"/>
              <a:chExt cx="227" cy="681"/>
            </a:xfrm>
          </p:grpSpPr>
          <p:sp>
            <p:nvSpPr>
              <p:cNvPr id="7273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2290" y="3113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73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2290" y="333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73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290" y="3567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747" name="Group 43"/>
            <p:cNvGrpSpPr>
              <a:grpSpLocks/>
            </p:cNvGrpSpPr>
            <p:nvPr/>
          </p:nvGrpSpPr>
          <p:grpSpPr bwMode="auto">
            <a:xfrm>
              <a:off x="2925" y="2841"/>
              <a:ext cx="1361" cy="1360"/>
              <a:chOff x="2925" y="2840"/>
              <a:chExt cx="1361" cy="1360"/>
            </a:xfrm>
          </p:grpSpPr>
          <p:grpSp>
            <p:nvGrpSpPr>
              <p:cNvPr id="72739" name="Group 35"/>
              <p:cNvGrpSpPr>
                <a:grpSpLocks noChangeAspect="1"/>
              </p:cNvGrpSpPr>
              <p:nvPr/>
            </p:nvGrpSpPr>
            <p:grpSpPr bwMode="auto">
              <a:xfrm>
                <a:off x="3833" y="2840"/>
                <a:ext cx="453" cy="1360"/>
                <a:chOff x="2290" y="3113"/>
                <a:chExt cx="227" cy="681"/>
              </a:xfrm>
            </p:grpSpPr>
            <p:sp>
              <p:nvSpPr>
                <p:cNvPr id="72740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41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42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743" name="Group 39"/>
              <p:cNvGrpSpPr>
                <a:grpSpLocks noChangeAspect="1"/>
              </p:cNvGrpSpPr>
              <p:nvPr/>
            </p:nvGrpSpPr>
            <p:grpSpPr bwMode="auto">
              <a:xfrm>
                <a:off x="2925" y="2840"/>
                <a:ext cx="453" cy="1360"/>
                <a:chOff x="2290" y="3113"/>
                <a:chExt cx="227" cy="681"/>
              </a:xfrm>
            </p:grpSpPr>
            <p:sp>
              <p:nvSpPr>
                <p:cNvPr id="72744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45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46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2749" name="AutoShape 45"/>
          <p:cNvSpPr>
            <a:spLocks noChangeArrowheads="1"/>
          </p:cNvSpPr>
          <p:nvPr/>
        </p:nvSpPr>
        <p:spPr bwMode="auto">
          <a:xfrm>
            <a:off x="179388" y="6021388"/>
            <a:ext cx="3024187" cy="574675"/>
          </a:xfrm>
          <a:prstGeom prst="wedgeRoundRectCallout">
            <a:avLst>
              <a:gd name="adj1" fmla="val 164278"/>
              <a:gd name="adj2" fmla="val -19972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hokje is 1 x 1 cm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77788" y="1100138"/>
            <a:ext cx="6315075" cy="47625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Op 1 kg werkt een zwaartekracht van 10 N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7235825" y="5516563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 N</a:t>
            </a:r>
          </a:p>
        </p:txBody>
      </p:sp>
      <p:grpSp>
        <p:nvGrpSpPr>
          <p:cNvPr id="72755" name="Group 51"/>
          <p:cNvGrpSpPr>
            <a:grpSpLocks/>
          </p:cNvGrpSpPr>
          <p:nvPr/>
        </p:nvGrpSpPr>
        <p:grpSpPr bwMode="auto">
          <a:xfrm>
            <a:off x="4749800" y="138113"/>
            <a:ext cx="3341688" cy="4368800"/>
            <a:chOff x="2957" y="210"/>
            <a:chExt cx="2105" cy="2752"/>
          </a:xfrm>
        </p:grpSpPr>
        <p:grpSp>
          <p:nvGrpSpPr>
            <p:cNvPr id="72729" name="Group 25"/>
            <p:cNvGrpSpPr>
              <a:grpSpLocks/>
            </p:cNvGrpSpPr>
            <p:nvPr/>
          </p:nvGrpSpPr>
          <p:grpSpPr bwMode="auto">
            <a:xfrm>
              <a:off x="3288" y="210"/>
              <a:ext cx="1774" cy="2752"/>
              <a:chOff x="3606" y="210"/>
              <a:chExt cx="1774" cy="2752"/>
            </a:xfrm>
          </p:grpSpPr>
          <p:pic>
            <p:nvPicPr>
              <p:cNvPr id="72726" name="Picture 22" descr="krachtmeter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" y="210"/>
                <a:ext cx="504" cy="2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728" name="Group 24"/>
              <p:cNvGrpSpPr>
                <a:grpSpLocks/>
              </p:cNvGrpSpPr>
              <p:nvPr/>
            </p:nvGrpSpPr>
            <p:grpSpPr bwMode="auto">
              <a:xfrm>
                <a:off x="3606" y="1026"/>
                <a:ext cx="1398" cy="288"/>
                <a:chOff x="2200" y="1683"/>
                <a:chExt cx="1398" cy="288"/>
              </a:xfrm>
            </p:grpSpPr>
            <p:sp>
              <p:nvSpPr>
                <p:cNvPr id="727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200" y="1683"/>
                  <a:ext cx="6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400">
                      <a:solidFill>
                        <a:srgbClr val="CC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</a:rPr>
                    <a:t>veer</a:t>
                  </a:r>
                </a:p>
              </p:txBody>
            </p:sp>
            <p:sp>
              <p:nvSpPr>
                <p:cNvPr id="72727" name="Line 23"/>
                <p:cNvSpPr>
                  <a:spLocks noChangeShapeType="1"/>
                </p:cNvSpPr>
                <p:nvPr/>
              </p:nvSpPr>
              <p:spPr bwMode="auto">
                <a:xfrm>
                  <a:off x="2691" y="1850"/>
                  <a:ext cx="907" cy="0"/>
                </a:xfrm>
                <a:prstGeom prst="line">
                  <a:avLst/>
                </a:prstGeom>
                <a:noFill/>
                <a:ln w="38100">
                  <a:solidFill>
                    <a:srgbClr val="CC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753" name="Text Box 49"/>
            <p:cNvSpPr txBox="1">
              <a:spLocks noChangeArrowheads="1"/>
            </p:cNvSpPr>
            <p:nvPr/>
          </p:nvSpPr>
          <p:spPr bwMode="auto">
            <a:xfrm>
              <a:off x="2957" y="1672"/>
              <a:ext cx="1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schaalverdeling</a:t>
              </a:r>
            </a:p>
          </p:txBody>
        </p:sp>
        <p:sp>
          <p:nvSpPr>
            <p:cNvPr id="72754" name="Line 50"/>
            <p:cNvSpPr>
              <a:spLocks noChangeShapeType="1"/>
            </p:cNvSpPr>
            <p:nvPr/>
          </p:nvSpPr>
          <p:spPr bwMode="auto">
            <a:xfrm>
              <a:off x="4422" y="1842"/>
              <a:ext cx="27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672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8" grpId="0"/>
      <p:bldP spid="72709" grpId="0" animBg="1"/>
      <p:bldP spid="72710" grpId="0"/>
      <p:bldP spid="72730" grpId="0"/>
      <p:bldP spid="72731" grpId="0"/>
      <p:bldP spid="72732" grpId="0"/>
      <p:bldP spid="72733" grpId="0" animBg="1"/>
      <p:bldP spid="72749" grpId="0" animBg="1"/>
      <p:bldP spid="72750" grpId="0" animBg="1"/>
      <p:bldP spid="727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4450" y="0"/>
            <a:ext cx="909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 u="sng">
                <a:solidFill>
                  <a:srgbClr val="FF0000"/>
                </a:solidFill>
              </a:rPr>
              <a:t>De krachten op de brancard op schaal tekenen</a:t>
            </a:r>
            <a:endParaRPr lang="nl-NL" altLang="nl-NL" sz="2800" b="1">
              <a:solidFill>
                <a:srgbClr val="FF0000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2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82550" y="527050"/>
            <a:ext cx="8964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Geg.: De zwaartekracht is 150 N en spierkracht 1 is 100 N.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435600" y="5935663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zwaartekracht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987800" y="305593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spierkracht 1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4718050" y="4868863"/>
            <a:ext cx="3384550" cy="73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4730750" y="4138613"/>
            <a:ext cx="0" cy="719137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7164388" y="308451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spierkracht 2</a:t>
            </a:r>
          </a:p>
        </p:txBody>
      </p:sp>
      <p:grpSp>
        <p:nvGrpSpPr>
          <p:cNvPr id="83980" name="Group 12"/>
          <p:cNvGrpSpPr>
            <a:grpSpLocks/>
          </p:cNvGrpSpPr>
          <p:nvPr/>
        </p:nvGrpSpPr>
        <p:grpSpPr bwMode="auto">
          <a:xfrm>
            <a:off x="539750" y="1857375"/>
            <a:ext cx="3427413" cy="2435225"/>
            <a:chOff x="340" y="709"/>
            <a:chExt cx="2159" cy="1534"/>
          </a:xfrm>
        </p:grpSpPr>
        <p:grpSp>
          <p:nvGrpSpPr>
            <p:cNvPr id="83981" name="Group 13"/>
            <p:cNvGrpSpPr>
              <a:grpSpLocks/>
            </p:cNvGrpSpPr>
            <p:nvPr/>
          </p:nvGrpSpPr>
          <p:grpSpPr bwMode="auto">
            <a:xfrm>
              <a:off x="340" y="709"/>
              <a:ext cx="2159" cy="1534"/>
              <a:chOff x="340" y="709"/>
              <a:chExt cx="2159" cy="1534"/>
            </a:xfrm>
          </p:grpSpPr>
          <p:pic>
            <p:nvPicPr>
              <p:cNvPr id="83982" name="Picture 14" descr="brancard%20post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709"/>
                <a:ext cx="2159" cy="1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983" name="Freeform 15"/>
              <p:cNvSpPr>
                <a:spLocks/>
              </p:cNvSpPr>
              <p:nvPr/>
            </p:nvSpPr>
            <p:spPr bwMode="auto">
              <a:xfrm>
                <a:off x="1080" y="1344"/>
                <a:ext cx="1076" cy="339"/>
              </a:xfrm>
              <a:custGeom>
                <a:avLst/>
                <a:gdLst>
                  <a:gd name="T0" fmla="*/ 1058 w 1076"/>
                  <a:gd name="T1" fmla="*/ 311 h 339"/>
                  <a:gd name="T2" fmla="*/ 1068 w 1076"/>
                  <a:gd name="T3" fmla="*/ 284 h 339"/>
                  <a:gd name="T4" fmla="*/ 1076 w 1076"/>
                  <a:gd name="T5" fmla="*/ 239 h 339"/>
                  <a:gd name="T6" fmla="*/ 1073 w 1076"/>
                  <a:gd name="T7" fmla="*/ 180 h 339"/>
                  <a:gd name="T8" fmla="*/ 1055 w 1076"/>
                  <a:gd name="T9" fmla="*/ 120 h 339"/>
                  <a:gd name="T10" fmla="*/ 1017 w 1076"/>
                  <a:gd name="T11" fmla="*/ 102 h 339"/>
                  <a:gd name="T12" fmla="*/ 989 w 1076"/>
                  <a:gd name="T13" fmla="*/ 123 h 339"/>
                  <a:gd name="T14" fmla="*/ 968 w 1076"/>
                  <a:gd name="T15" fmla="*/ 155 h 339"/>
                  <a:gd name="T16" fmla="*/ 963 w 1076"/>
                  <a:gd name="T17" fmla="*/ 188 h 339"/>
                  <a:gd name="T18" fmla="*/ 962 w 1076"/>
                  <a:gd name="T19" fmla="*/ 210 h 339"/>
                  <a:gd name="T20" fmla="*/ 938 w 1076"/>
                  <a:gd name="T21" fmla="*/ 226 h 339"/>
                  <a:gd name="T22" fmla="*/ 927 w 1076"/>
                  <a:gd name="T23" fmla="*/ 222 h 339"/>
                  <a:gd name="T24" fmla="*/ 915 w 1076"/>
                  <a:gd name="T25" fmla="*/ 170 h 339"/>
                  <a:gd name="T26" fmla="*/ 875 w 1076"/>
                  <a:gd name="T27" fmla="*/ 117 h 339"/>
                  <a:gd name="T28" fmla="*/ 830 w 1076"/>
                  <a:gd name="T29" fmla="*/ 101 h 339"/>
                  <a:gd name="T30" fmla="*/ 801 w 1076"/>
                  <a:gd name="T31" fmla="*/ 119 h 339"/>
                  <a:gd name="T32" fmla="*/ 797 w 1076"/>
                  <a:gd name="T33" fmla="*/ 177 h 339"/>
                  <a:gd name="T34" fmla="*/ 783 w 1076"/>
                  <a:gd name="T35" fmla="*/ 195 h 339"/>
                  <a:gd name="T36" fmla="*/ 615 w 1076"/>
                  <a:gd name="T37" fmla="*/ 135 h 339"/>
                  <a:gd name="T38" fmla="*/ 303 w 1076"/>
                  <a:gd name="T39" fmla="*/ 136 h 339"/>
                  <a:gd name="T40" fmla="*/ 258 w 1076"/>
                  <a:gd name="T41" fmla="*/ 0 h 339"/>
                  <a:gd name="T42" fmla="*/ 44 w 1076"/>
                  <a:gd name="T43" fmla="*/ 14 h 339"/>
                  <a:gd name="T44" fmla="*/ 36 w 1076"/>
                  <a:gd name="T45" fmla="*/ 35 h 339"/>
                  <a:gd name="T46" fmla="*/ 33 w 1076"/>
                  <a:gd name="T47" fmla="*/ 93 h 339"/>
                  <a:gd name="T48" fmla="*/ 32 w 1076"/>
                  <a:gd name="T49" fmla="*/ 155 h 339"/>
                  <a:gd name="T50" fmla="*/ 20 w 1076"/>
                  <a:gd name="T51" fmla="*/ 195 h 339"/>
                  <a:gd name="T52" fmla="*/ 11 w 1076"/>
                  <a:gd name="T53" fmla="*/ 224 h 339"/>
                  <a:gd name="T54" fmla="*/ 0 w 1076"/>
                  <a:gd name="T55" fmla="*/ 228 h 339"/>
                  <a:gd name="T56" fmla="*/ 15 w 1076"/>
                  <a:gd name="T57" fmla="*/ 252 h 339"/>
                  <a:gd name="T58" fmla="*/ 30 w 1076"/>
                  <a:gd name="T59" fmla="*/ 279 h 339"/>
                  <a:gd name="T60" fmla="*/ 144 w 1076"/>
                  <a:gd name="T61" fmla="*/ 305 h 339"/>
                  <a:gd name="T62" fmla="*/ 257 w 1076"/>
                  <a:gd name="T63" fmla="*/ 321 h 339"/>
                  <a:gd name="T64" fmla="*/ 435 w 1076"/>
                  <a:gd name="T65" fmla="*/ 336 h 339"/>
                  <a:gd name="T66" fmla="*/ 627 w 1076"/>
                  <a:gd name="T67" fmla="*/ 339 h 339"/>
                  <a:gd name="T68" fmla="*/ 834 w 1076"/>
                  <a:gd name="T69" fmla="*/ 338 h 339"/>
                  <a:gd name="T70" fmla="*/ 963 w 1076"/>
                  <a:gd name="T71" fmla="*/ 326 h 339"/>
                  <a:gd name="T72" fmla="*/ 1058 w 1076"/>
                  <a:gd name="T73" fmla="*/ 31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6" h="339">
                    <a:moveTo>
                      <a:pt x="1058" y="311"/>
                    </a:moveTo>
                    <a:lnTo>
                      <a:pt x="1068" y="284"/>
                    </a:lnTo>
                    <a:lnTo>
                      <a:pt x="1076" y="239"/>
                    </a:lnTo>
                    <a:lnTo>
                      <a:pt x="1073" y="180"/>
                    </a:lnTo>
                    <a:lnTo>
                      <a:pt x="1055" y="120"/>
                    </a:lnTo>
                    <a:lnTo>
                      <a:pt x="1017" y="102"/>
                    </a:lnTo>
                    <a:lnTo>
                      <a:pt x="989" y="123"/>
                    </a:lnTo>
                    <a:lnTo>
                      <a:pt x="968" y="155"/>
                    </a:lnTo>
                    <a:lnTo>
                      <a:pt x="963" y="188"/>
                    </a:lnTo>
                    <a:lnTo>
                      <a:pt x="962" y="210"/>
                    </a:lnTo>
                    <a:lnTo>
                      <a:pt x="938" y="226"/>
                    </a:lnTo>
                    <a:lnTo>
                      <a:pt x="927" y="222"/>
                    </a:lnTo>
                    <a:lnTo>
                      <a:pt x="915" y="170"/>
                    </a:lnTo>
                    <a:lnTo>
                      <a:pt x="875" y="117"/>
                    </a:lnTo>
                    <a:lnTo>
                      <a:pt x="830" y="101"/>
                    </a:lnTo>
                    <a:lnTo>
                      <a:pt x="801" y="119"/>
                    </a:lnTo>
                    <a:lnTo>
                      <a:pt x="797" y="177"/>
                    </a:lnTo>
                    <a:lnTo>
                      <a:pt x="783" y="195"/>
                    </a:lnTo>
                    <a:lnTo>
                      <a:pt x="615" y="135"/>
                    </a:lnTo>
                    <a:lnTo>
                      <a:pt x="303" y="136"/>
                    </a:lnTo>
                    <a:lnTo>
                      <a:pt x="258" y="0"/>
                    </a:lnTo>
                    <a:lnTo>
                      <a:pt x="44" y="14"/>
                    </a:lnTo>
                    <a:lnTo>
                      <a:pt x="36" y="35"/>
                    </a:lnTo>
                    <a:lnTo>
                      <a:pt x="33" y="93"/>
                    </a:lnTo>
                    <a:lnTo>
                      <a:pt x="32" y="155"/>
                    </a:lnTo>
                    <a:lnTo>
                      <a:pt x="20" y="195"/>
                    </a:lnTo>
                    <a:lnTo>
                      <a:pt x="11" y="224"/>
                    </a:lnTo>
                    <a:lnTo>
                      <a:pt x="0" y="228"/>
                    </a:lnTo>
                    <a:lnTo>
                      <a:pt x="15" y="252"/>
                    </a:lnTo>
                    <a:lnTo>
                      <a:pt x="30" y="279"/>
                    </a:lnTo>
                    <a:lnTo>
                      <a:pt x="144" y="305"/>
                    </a:lnTo>
                    <a:lnTo>
                      <a:pt x="257" y="321"/>
                    </a:lnTo>
                    <a:lnTo>
                      <a:pt x="435" y="336"/>
                    </a:lnTo>
                    <a:lnTo>
                      <a:pt x="627" y="339"/>
                    </a:lnTo>
                    <a:lnTo>
                      <a:pt x="834" y="338"/>
                    </a:lnTo>
                    <a:lnTo>
                      <a:pt x="963" y="326"/>
                    </a:lnTo>
                    <a:lnTo>
                      <a:pt x="1058" y="31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984" name="Freeform 16"/>
              <p:cNvSpPr>
                <a:spLocks/>
              </p:cNvSpPr>
              <p:nvPr/>
            </p:nvSpPr>
            <p:spPr bwMode="auto">
              <a:xfrm>
                <a:off x="1965" y="1475"/>
                <a:ext cx="93" cy="205"/>
              </a:xfrm>
              <a:custGeom>
                <a:avLst/>
                <a:gdLst>
                  <a:gd name="T0" fmla="*/ 39 w 93"/>
                  <a:gd name="T1" fmla="*/ 66 h 205"/>
                  <a:gd name="T2" fmla="*/ 20 w 93"/>
                  <a:gd name="T3" fmla="*/ 133 h 205"/>
                  <a:gd name="T4" fmla="*/ 0 w 93"/>
                  <a:gd name="T5" fmla="*/ 205 h 205"/>
                  <a:gd name="T6" fmla="*/ 72 w 93"/>
                  <a:gd name="T7" fmla="*/ 199 h 205"/>
                  <a:gd name="T8" fmla="*/ 66 w 93"/>
                  <a:gd name="T9" fmla="*/ 163 h 205"/>
                  <a:gd name="T10" fmla="*/ 65 w 93"/>
                  <a:gd name="T11" fmla="*/ 123 h 205"/>
                  <a:gd name="T12" fmla="*/ 69 w 93"/>
                  <a:gd name="T13" fmla="*/ 94 h 205"/>
                  <a:gd name="T14" fmla="*/ 93 w 93"/>
                  <a:gd name="T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205">
                    <a:moveTo>
                      <a:pt x="39" y="66"/>
                    </a:moveTo>
                    <a:lnTo>
                      <a:pt x="20" y="133"/>
                    </a:lnTo>
                    <a:lnTo>
                      <a:pt x="0" y="205"/>
                    </a:lnTo>
                    <a:lnTo>
                      <a:pt x="72" y="199"/>
                    </a:lnTo>
                    <a:lnTo>
                      <a:pt x="66" y="163"/>
                    </a:lnTo>
                    <a:lnTo>
                      <a:pt x="65" y="123"/>
                    </a:lnTo>
                    <a:lnTo>
                      <a:pt x="69" y="94"/>
                    </a:lnTo>
                    <a:lnTo>
                      <a:pt x="93" y="0"/>
                    </a:lnTo>
                  </a:path>
                </a:pathLst>
              </a:custGeom>
              <a:noFill/>
              <a:ln w="1905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985" name="Freeform 17"/>
              <p:cNvSpPr>
                <a:spLocks/>
              </p:cNvSpPr>
              <p:nvPr/>
            </p:nvSpPr>
            <p:spPr bwMode="auto">
              <a:xfrm>
                <a:off x="1959" y="1661"/>
                <a:ext cx="77" cy="21"/>
              </a:xfrm>
              <a:custGeom>
                <a:avLst/>
                <a:gdLst>
                  <a:gd name="T0" fmla="*/ 12 w 77"/>
                  <a:gd name="T1" fmla="*/ 1 h 21"/>
                  <a:gd name="T2" fmla="*/ 74 w 77"/>
                  <a:gd name="T3" fmla="*/ 0 h 21"/>
                  <a:gd name="T4" fmla="*/ 77 w 77"/>
                  <a:gd name="T5" fmla="*/ 16 h 21"/>
                  <a:gd name="T6" fmla="*/ 0 w 77"/>
                  <a:gd name="T7" fmla="*/ 21 h 21"/>
                  <a:gd name="T8" fmla="*/ 6 w 77"/>
                  <a:gd name="T9" fmla="*/ 9 h 21"/>
                  <a:gd name="T10" fmla="*/ 12 w 77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1">
                    <a:moveTo>
                      <a:pt x="12" y="1"/>
                    </a:moveTo>
                    <a:lnTo>
                      <a:pt x="74" y="0"/>
                    </a:lnTo>
                    <a:lnTo>
                      <a:pt x="77" y="16"/>
                    </a:lnTo>
                    <a:lnTo>
                      <a:pt x="0" y="21"/>
                    </a:lnTo>
                    <a:lnTo>
                      <a:pt x="6" y="9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CCCC"/>
              </a:solidFill>
              <a:ln w="12700" cmpd="sng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3986" name="Picture 18" descr="poppetje op ru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8" y="1458"/>
              <a:ext cx="445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6227763" y="45196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brancard</a:t>
            </a:r>
          </a:p>
        </p:txBody>
      </p:sp>
      <p:grpSp>
        <p:nvGrpSpPr>
          <p:cNvPr id="83988" name="Group 20"/>
          <p:cNvGrpSpPr>
            <a:grpSpLocks noChangeAspect="1"/>
          </p:cNvGrpSpPr>
          <p:nvPr/>
        </p:nvGrpSpPr>
        <p:grpSpPr bwMode="auto">
          <a:xfrm>
            <a:off x="4187825" y="3789363"/>
            <a:ext cx="1079500" cy="1077912"/>
            <a:chOff x="2925" y="2841"/>
            <a:chExt cx="1361" cy="1360"/>
          </a:xfrm>
        </p:grpSpPr>
        <p:grpSp>
          <p:nvGrpSpPr>
            <p:cNvPr id="83989" name="Group 21"/>
            <p:cNvGrpSpPr>
              <a:grpSpLocks noChangeAspect="1"/>
            </p:cNvGrpSpPr>
            <p:nvPr/>
          </p:nvGrpSpPr>
          <p:grpSpPr bwMode="auto">
            <a:xfrm>
              <a:off x="3379" y="2841"/>
              <a:ext cx="453" cy="1360"/>
              <a:chOff x="2290" y="3113"/>
              <a:chExt cx="227" cy="681"/>
            </a:xfrm>
          </p:grpSpPr>
          <p:sp>
            <p:nvSpPr>
              <p:cNvPr id="8399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90" y="3113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991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290" y="333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992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290" y="3567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993" name="Group 25"/>
            <p:cNvGrpSpPr>
              <a:grpSpLocks noChangeAspect="1"/>
            </p:cNvGrpSpPr>
            <p:nvPr/>
          </p:nvGrpSpPr>
          <p:grpSpPr bwMode="auto">
            <a:xfrm>
              <a:off x="2925" y="2841"/>
              <a:ext cx="1361" cy="1360"/>
              <a:chOff x="2925" y="2840"/>
              <a:chExt cx="1361" cy="1360"/>
            </a:xfrm>
          </p:grpSpPr>
          <p:grpSp>
            <p:nvGrpSpPr>
              <p:cNvPr id="83994" name="Group 26"/>
              <p:cNvGrpSpPr>
                <a:grpSpLocks noChangeAspect="1"/>
              </p:cNvGrpSpPr>
              <p:nvPr/>
            </p:nvGrpSpPr>
            <p:grpSpPr bwMode="auto">
              <a:xfrm>
                <a:off x="3833" y="2840"/>
                <a:ext cx="453" cy="1360"/>
                <a:chOff x="2290" y="3113"/>
                <a:chExt cx="227" cy="681"/>
              </a:xfrm>
            </p:grpSpPr>
            <p:sp>
              <p:nvSpPr>
                <p:cNvPr id="83995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996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997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3998" name="Group 30"/>
              <p:cNvGrpSpPr>
                <a:grpSpLocks noChangeAspect="1"/>
              </p:cNvGrpSpPr>
              <p:nvPr/>
            </p:nvGrpSpPr>
            <p:grpSpPr bwMode="auto">
              <a:xfrm>
                <a:off x="2925" y="2840"/>
                <a:ext cx="453" cy="1360"/>
                <a:chOff x="2290" y="3113"/>
                <a:chExt cx="227" cy="681"/>
              </a:xfrm>
            </p:grpSpPr>
            <p:sp>
              <p:nvSpPr>
                <p:cNvPr id="83999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00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01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84016" name="Group 48"/>
          <p:cNvGrpSpPr>
            <a:grpSpLocks noChangeAspect="1"/>
          </p:cNvGrpSpPr>
          <p:nvPr/>
        </p:nvGrpSpPr>
        <p:grpSpPr bwMode="auto">
          <a:xfrm>
            <a:off x="7524750" y="3790950"/>
            <a:ext cx="1079500" cy="1077913"/>
            <a:chOff x="2925" y="2841"/>
            <a:chExt cx="1361" cy="1360"/>
          </a:xfrm>
        </p:grpSpPr>
        <p:grpSp>
          <p:nvGrpSpPr>
            <p:cNvPr id="84017" name="Group 49"/>
            <p:cNvGrpSpPr>
              <a:grpSpLocks noChangeAspect="1"/>
            </p:cNvGrpSpPr>
            <p:nvPr/>
          </p:nvGrpSpPr>
          <p:grpSpPr bwMode="auto">
            <a:xfrm>
              <a:off x="3379" y="2841"/>
              <a:ext cx="453" cy="1360"/>
              <a:chOff x="2290" y="3113"/>
              <a:chExt cx="227" cy="681"/>
            </a:xfrm>
          </p:grpSpPr>
          <p:sp>
            <p:nvSpPr>
              <p:cNvPr id="84018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2290" y="3113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9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2290" y="333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020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2290" y="3567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021" name="Group 53"/>
            <p:cNvGrpSpPr>
              <a:grpSpLocks noChangeAspect="1"/>
            </p:cNvGrpSpPr>
            <p:nvPr/>
          </p:nvGrpSpPr>
          <p:grpSpPr bwMode="auto">
            <a:xfrm>
              <a:off x="2925" y="2841"/>
              <a:ext cx="1361" cy="1360"/>
              <a:chOff x="2925" y="2840"/>
              <a:chExt cx="1361" cy="1360"/>
            </a:xfrm>
          </p:grpSpPr>
          <p:grpSp>
            <p:nvGrpSpPr>
              <p:cNvPr id="84022" name="Group 54"/>
              <p:cNvGrpSpPr>
                <a:grpSpLocks noChangeAspect="1"/>
              </p:cNvGrpSpPr>
              <p:nvPr/>
            </p:nvGrpSpPr>
            <p:grpSpPr bwMode="auto">
              <a:xfrm>
                <a:off x="3833" y="2840"/>
                <a:ext cx="453" cy="1360"/>
                <a:chOff x="2290" y="3113"/>
                <a:chExt cx="227" cy="681"/>
              </a:xfrm>
            </p:grpSpPr>
            <p:sp>
              <p:nvSpPr>
                <p:cNvPr id="8402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24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2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4026" name="Group 58"/>
              <p:cNvGrpSpPr>
                <a:grpSpLocks noChangeAspect="1"/>
              </p:cNvGrpSpPr>
              <p:nvPr/>
            </p:nvGrpSpPr>
            <p:grpSpPr bwMode="auto">
              <a:xfrm>
                <a:off x="2925" y="2840"/>
                <a:ext cx="453" cy="1360"/>
                <a:chOff x="2290" y="3113"/>
                <a:chExt cx="227" cy="681"/>
              </a:xfrm>
            </p:grpSpPr>
            <p:sp>
              <p:nvSpPr>
                <p:cNvPr id="8402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28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2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84030" name="Group 62"/>
          <p:cNvGrpSpPr>
            <a:grpSpLocks noChangeAspect="1"/>
          </p:cNvGrpSpPr>
          <p:nvPr/>
        </p:nvGrpSpPr>
        <p:grpSpPr bwMode="auto">
          <a:xfrm>
            <a:off x="4924425" y="4941888"/>
            <a:ext cx="1079500" cy="1077912"/>
            <a:chOff x="2925" y="2841"/>
            <a:chExt cx="1361" cy="1360"/>
          </a:xfrm>
        </p:grpSpPr>
        <p:grpSp>
          <p:nvGrpSpPr>
            <p:cNvPr id="84031" name="Group 63"/>
            <p:cNvGrpSpPr>
              <a:grpSpLocks noChangeAspect="1"/>
            </p:cNvGrpSpPr>
            <p:nvPr/>
          </p:nvGrpSpPr>
          <p:grpSpPr bwMode="auto">
            <a:xfrm>
              <a:off x="3379" y="2841"/>
              <a:ext cx="453" cy="1360"/>
              <a:chOff x="2290" y="3113"/>
              <a:chExt cx="227" cy="681"/>
            </a:xfrm>
          </p:grpSpPr>
          <p:sp>
            <p:nvSpPr>
              <p:cNvPr id="84032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290" y="3113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3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290" y="333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03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290" y="3567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4035" name="Group 67"/>
            <p:cNvGrpSpPr>
              <a:grpSpLocks noChangeAspect="1"/>
            </p:cNvGrpSpPr>
            <p:nvPr/>
          </p:nvGrpSpPr>
          <p:grpSpPr bwMode="auto">
            <a:xfrm>
              <a:off x="2925" y="2841"/>
              <a:ext cx="1361" cy="1360"/>
              <a:chOff x="2925" y="2840"/>
              <a:chExt cx="1361" cy="1360"/>
            </a:xfrm>
          </p:grpSpPr>
          <p:grpSp>
            <p:nvGrpSpPr>
              <p:cNvPr id="84036" name="Group 68"/>
              <p:cNvGrpSpPr>
                <a:grpSpLocks noChangeAspect="1"/>
              </p:cNvGrpSpPr>
              <p:nvPr/>
            </p:nvGrpSpPr>
            <p:grpSpPr bwMode="auto">
              <a:xfrm>
                <a:off x="3833" y="2840"/>
                <a:ext cx="453" cy="1360"/>
                <a:chOff x="2290" y="3113"/>
                <a:chExt cx="227" cy="681"/>
              </a:xfrm>
            </p:grpSpPr>
            <p:sp>
              <p:nvSpPr>
                <p:cNvPr id="8403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3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3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4040" name="Group 72"/>
              <p:cNvGrpSpPr>
                <a:grpSpLocks noChangeAspect="1"/>
              </p:cNvGrpSpPr>
              <p:nvPr/>
            </p:nvGrpSpPr>
            <p:grpSpPr bwMode="auto">
              <a:xfrm>
                <a:off x="2925" y="2840"/>
                <a:ext cx="453" cy="1360"/>
                <a:chOff x="2290" y="3113"/>
                <a:chExt cx="227" cy="681"/>
              </a:xfrm>
            </p:grpSpPr>
            <p:sp>
              <p:nvSpPr>
                <p:cNvPr id="8404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113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4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339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04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3567"/>
                  <a:ext cx="227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84044" name="Text Box 76"/>
          <p:cNvSpPr txBox="1">
            <a:spLocks noChangeArrowheads="1"/>
          </p:cNvSpPr>
          <p:nvPr/>
        </p:nvSpPr>
        <p:spPr bwMode="auto">
          <a:xfrm>
            <a:off x="85725" y="1320800"/>
            <a:ext cx="506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Kies een krachtenschaal, bijvoorbeeld:</a:t>
            </a:r>
          </a:p>
        </p:txBody>
      </p:sp>
      <p:sp>
        <p:nvSpPr>
          <p:cNvPr id="84045" name="Line 77"/>
          <p:cNvSpPr>
            <a:spLocks noChangeShapeType="1"/>
          </p:cNvSpPr>
          <p:nvPr/>
        </p:nvSpPr>
        <p:spPr bwMode="auto">
          <a:xfrm>
            <a:off x="5448300" y="4927600"/>
            <a:ext cx="0" cy="14398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4046" name="Line 78"/>
          <p:cNvSpPr>
            <a:spLocks noChangeShapeType="1"/>
          </p:cNvSpPr>
          <p:nvPr/>
        </p:nvSpPr>
        <p:spPr bwMode="auto">
          <a:xfrm flipV="1">
            <a:off x="4732338" y="3425825"/>
            <a:ext cx="0" cy="1439863"/>
          </a:xfrm>
          <a:prstGeom prst="line">
            <a:avLst/>
          </a:prstGeom>
          <a:noFill/>
          <a:ln w="38100">
            <a:solidFill>
              <a:srgbClr val="CC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4047" name="Line 79"/>
          <p:cNvSpPr>
            <a:spLocks noChangeShapeType="1"/>
          </p:cNvSpPr>
          <p:nvPr/>
        </p:nvSpPr>
        <p:spPr bwMode="auto">
          <a:xfrm flipV="1">
            <a:off x="8078788" y="3419475"/>
            <a:ext cx="0" cy="14398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4064" name="Text Box 96"/>
          <p:cNvSpPr txBox="1">
            <a:spLocks noChangeArrowheads="1"/>
          </p:cNvSpPr>
          <p:nvPr/>
        </p:nvSpPr>
        <p:spPr bwMode="auto">
          <a:xfrm>
            <a:off x="5402263" y="52879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150 N</a:t>
            </a:r>
          </a:p>
        </p:txBody>
      </p:sp>
      <p:sp>
        <p:nvSpPr>
          <p:cNvPr id="84065" name="Text Box 97"/>
          <p:cNvSpPr txBox="1">
            <a:spLocks noChangeArrowheads="1"/>
          </p:cNvSpPr>
          <p:nvPr/>
        </p:nvSpPr>
        <p:spPr bwMode="auto">
          <a:xfrm>
            <a:off x="8112125" y="45180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50 N</a:t>
            </a:r>
          </a:p>
        </p:txBody>
      </p:sp>
      <p:sp>
        <p:nvSpPr>
          <p:cNvPr id="84066" name="Text Box 98"/>
          <p:cNvSpPr txBox="1">
            <a:spLocks noChangeArrowheads="1"/>
          </p:cNvSpPr>
          <p:nvPr/>
        </p:nvSpPr>
        <p:spPr bwMode="auto">
          <a:xfrm>
            <a:off x="4668838" y="431323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100 N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8080375" y="4510088"/>
            <a:ext cx="0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5457825" y="4924425"/>
            <a:ext cx="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4068" name="Text Box 100"/>
          <p:cNvSpPr txBox="1">
            <a:spLocks noChangeArrowheads="1"/>
          </p:cNvSpPr>
          <p:nvPr/>
        </p:nvSpPr>
        <p:spPr bwMode="auto">
          <a:xfrm>
            <a:off x="82550" y="958850"/>
            <a:ext cx="493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Teken de krachten op schaal.</a:t>
            </a:r>
          </a:p>
        </p:txBody>
      </p:sp>
      <p:sp>
        <p:nvSpPr>
          <p:cNvPr id="84069" name="Text Box 101"/>
          <p:cNvSpPr txBox="1">
            <a:spLocks noChangeArrowheads="1"/>
          </p:cNvSpPr>
          <p:nvPr/>
        </p:nvSpPr>
        <p:spPr bwMode="auto">
          <a:xfrm>
            <a:off x="4694238" y="1316038"/>
            <a:ext cx="182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cm = 50 N</a:t>
            </a:r>
          </a:p>
        </p:txBody>
      </p:sp>
    </p:spTree>
    <p:extLst>
      <p:ext uri="{BB962C8B-B14F-4D97-AF65-F5344CB8AC3E}">
        <p14:creationId xmlns:p14="http://schemas.microsoft.com/office/powerpoint/2010/main" val="2316000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8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8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2" grpId="0"/>
      <p:bldP spid="83974" grpId="0"/>
      <p:bldP spid="83975" grpId="0"/>
      <p:bldP spid="83976" grpId="0" animBg="1"/>
      <p:bldP spid="83977" grpId="0" animBg="1"/>
      <p:bldP spid="83979" grpId="0"/>
      <p:bldP spid="83987" grpId="0"/>
      <p:bldP spid="84044" grpId="0"/>
      <p:bldP spid="84045" grpId="0" animBg="1"/>
      <p:bldP spid="84045" grpId="1" animBg="1"/>
      <p:bldP spid="84046" grpId="0" animBg="1"/>
      <p:bldP spid="84046" grpId="1" animBg="1"/>
      <p:bldP spid="84047" grpId="0" animBg="1"/>
      <p:bldP spid="84047" grpId="1" animBg="1"/>
      <p:bldP spid="84064" grpId="0"/>
      <p:bldP spid="84065" grpId="0"/>
      <p:bldP spid="84066" grpId="0"/>
      <p:bldP spid="83978" grpId="0" animBg="1"/>
      <p:bldP spid="83973" grpId="0" animBg="1"/>
      <p:bldP spid="84068" grpId="0"/>
      <p:bldP spid="840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54" name="Group 26"/>
          <p:cNvGrpSpPr>
            <a:grpSpLocks/>
          </p:cNvGrpSpPr>
          <p:nvPr/>
        </p:nvGrpSpPr>
        <p:grpSpPr bwMode="auto">
          <a:xfrm rot="669697">
            <a:off x="1751013" y="2054225"/>
            <a:ext cx="4968875" cy="720725"/>
            <a:chOff x="1111" y="2885"/>
            <a:chExt cx="3130" cy="454"/>
          </a:xfrm>
        </p:grpSpPr>
        <p:sp>
          <p:nvSpPr>
            <p:cNvPr id="73755" name="Rectangle 27"/>
            <p:cNvSpPr>
              <a:spLocks noChangeArrowheads="1"/>
            </p:cNvSpPr>
            <p:nvPr/>
          </p:nvSpPr>
          <p:spPr bwMode="auto">
            <a:xfrm>
              <a:off x="1156" y="3203"/>
              <a:ext cx="3085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pic>
          <p:nvPicPr>
            <p:cNvPr id="73756" name="Picture 28" descr="poppetje op ru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3910" flipH="1">
              <a:off x="1111" y="2885"/>
              <a:ext cx="687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1751013" y="2054225"/>
            <a:ext cx="4968875" cy="720725"/>
            <a:chOff x="1111" y="2885"/>
            <a:chExt cx="3130" cy="454"/>
          </a:xfrm>
        </p:grpSpPr>
        <p:sp>
          <p:nvSpPr>
            <p:cNvPr id="73751" name="Rectangle 23"/>
            <p:cNvSpPr>
              <a:spLocks noChangeArrowheads="1"/>
            </p:cNvSpPr>
            <p:nvPr/>
          </p:nvSpPr>
          <p:spPr bwMode="auto">
            <a:xfrm>
              <a:off x="1156" y="3203"/>
              <a:ext cx="3085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pic>
          <p:nvPicPr>
            <p:cNvPr id="73752" name="Picture 24" descr="poppetje op ru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3910" flipH="1">
              <a:off x="1111" y="2885"/>
              <a:ext cx="687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749" name="Group 21"/>
          <p:cNvGrpSpPr>
            <a:grpSpLocks/>
          </p:cNvGrpSpPr>
          <p:nvPr/>
        </p:nvGrpSpPr>
        <p:grpSpPr bwMode="auto">
          <a:xfrm rot="20880000">
            <a:off x="1763713" y="2057400"/>
            <a:ext cx="4968875" cy="720725"/>
            <a:chOff x="1111" y="2885"/>
            <a:chExt cx="3130" cy="454"/>
          </a:xfrm>
        </p:grpSpPr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1156" y="3203"/>
              <a:ext cx="3085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pic>
          <p:nvPicPr>
            <p:cNvPr id="73746" name="Picture 18" descr="poppetje op ru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3910" flipH="1">
              <a:off x="1111" y="2885"/>
              <a:ext cx="687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4450" y="0"/>
            <a:ext cx="6711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 u="sng">
                <a:solidFill>
                  <a:srgbClr val="FF0000"/>
                </a:solidFill>
              </a:rPr>
              <a:t>Hefboom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43888" y="6438900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</a:pPr>
            <a:r>
              <a:rPr lang="en-US" altLang="nl-NL" sz="2000" b="1" dirty="0">
                <a:solidFill>
                  <a:srgbClr val="000000"/>
                </a:solidFill>
                <a:hlinkClick r:id="rId3" action="ppaction://hlinksldjump"/>
              </a:rPr>
              <a:t>menu</a:t>
            </a:r>
            <a:endParaRPr lang="nl-NL" altLang="nl-N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8100" y="6048375"/>
            <a:ext cx="8101013" cy="549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 dirty="0" err="1">
                <a:solidFill>
                  <a:schemeClr val="tx1"/>
                </a:solidFill>
                <a:hlinkClick r:id="rId4"/>
              </a:rPr>
              <a:t>Hefboomprincipe</a:t>
            </a:r>
            <a:r>
              <a:rPr lang="en-US" altLang="nl-NL" sz="2400" b="1" dirty="0">
                <a:solidFill>
                  <a:schemeClr val="tx1"/>
                </a:solidFill>
                <a:hlinkClick r:id="rId4"/>
              </a:rPr>
              <a:t>: Hoe </a:t>
            </a:r>
            <a:r>
              <a:rPr lang="en-US" altLang="nl-NL" sz="2400" b="1" dirty="0" err="1">
                <a:solidFill>
                  <a:schemeClr val="tx1"/>
                </a:solidFill>
                <a:hlinkClick r:id="rId4"/>
              </a:rPr>
              <a:t>werkt</a:t>
            </a:r>
            <a:r>
              <a:rPr lang="en-US" altLang="nl-NL" sz="2400" b="1" dirty="0">
                <a:solidFill>
                  <a:schemeClr val="tx1"/>
                </a:solidFill>
                <a:hlinkClick r:id="rId4"/>
              </a:rPr>
              <a:t> </a:t>
            </a:r>
            <a:r>
              <a:rPr lang="en-US" altLang="nl-NL" sz="2400" b="1" dirty="0" err="1">
                <a:solidFill>
                  <a:schemeClr val="tx1"/>
                </a:solidFill>
                <a:hlinkClick r:id="rId4"/>
              </a:rPr>
              <a:t>een</a:t>
            </a:r>
            <a:r>
              <a:rPr lang="en-US" altLang="nl-NL" sz="2400" b="1" dirty="0">
                <a:solidFill>
                  <a:schemeClr val="tx1"/>
                </a:solidFill>
                <a:hlinkClick r:id="rId4"/>
              </a:rPr>
              <a:t> </a:t>
            </a:r>
            <a:r>
              <a:rPr lang="en-US" altLang="nl-NL" sz="2400" b="1" dirty="0" err="1">
                <a:solidFill>
                  <a:schemeClr val="tx1"/>
                </a:solidFill>
                <a:hlinkClick r:id="rId4"/>
              </a:rPr>
              <a:t>hefboom</a:t>
            </a:r>
            <a:r>
              <a:rPr lang="en-US" altLang="nl-NL" sz="2400" b="1" dirty="0">
                <a:solidFill>
                  <a:schemeClr val="tx1"/>
                </a:solidFill>
                <a:hlinkClick r:id="rId4"/>
              </a:rPr>
              <a:t>: </a:t>
            </a:r>
            <a:r>
              <a:rPr lang="en-US" altLang="nl-NL" sz="2400" b="1" dirty="0" err="1">
                <a:solidFill>
                  <a:schemeClr val="tx1"/>
                </a:solidFill>
                <a:hlinkClick r:id="rId4"/>
              </a:rPr>
              <a:t>Beeldbank</a:t>
            </a:r>
            <a:endParaRPr lang="nl-NL" altLang="nl-NL" sz="2400" b="1" dirty="0">
              <a:solidFill>
                <a:schemeClr val="tx1"/>
              </a:solidFill>
            </a:endParaRPr>
          </a:p>
        </p:txBody>
      </p:sp>
      <p:grpSp>
        <p:nvGrpSpPr>
          <p:cNvPr id="73748" name="Group 20"/>
          <p:cNvGrpSpPr>
            <a:grpSpLocks/>
          </p:cNvGrpSpPr>
          <p:nvPr/>
        </p:nvGrpSpPr>
        <p:grpSpPr bwMode="auto">
          <a:xfrm>
            <a:off x="1403350" y="2419350"/>
            <a:ext cx="5988050" cy="722313"/>
            <a:chOff x="884" y="3113"/>
            <a:chExt cx="3772" cy="455"/>
          </a:xfrm>
        </p:grpSpPr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884" y="3566"/>
              <a:ext cx="3772" cy="2"/>
            </a:xfrm>
            <a:custGeom>
              <a:avLst/>
              <a:gdLst>
                <a:gd name="T0" fmla="*/ 0 w 3772"/>
                <a:gd name="T1" fmla="*/ 0 h 2"/>
                <a:gd name="T2" fmla="*/ 3772 w 3772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72" h="2">
                  <a:moveTo>
                    <a:pt x="0" y="0"/>
                  </a:moveTo>
                  <a:lnTo>
                    <a:pt x="3772" y="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73747" name="Group 19"/>
            <p:cNvGrpSpPr>
              <a:grpSpLocks/>
            </p:cNvGrpSpPr>
            <p:nvPr/>
          </p:nvGrpSpPr>
          <p:grpSpPr bwMode="auto">
            <a:xfrm>
              <a:off x="2608" y="3113"/>
              <a:ext cx="136" cy="453"/>
              <a:chOff x="2608" y="3113"/>
              <a:chExt cx="136" cy="453"/>
            </a:xfrm>
          </p:grpSpPr>
          <p:sp>
            <p:nvSpPr>
              <p:cNvPr id="73743" name="Rectangle 15"/>
              <p:cNvSpPr>
                <a:spLocks noChangeArrowheads="1"/>
              </p:cNvSpPr>
              <p:nvPr/>
            </p:nvSpPr>
            <p:spPr bwMode="auto">
              <a:xfrm>
                <a:off x="2608" y="3113"/>
                <a:ext cx="136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744" name="Oval 16"/>
              <p:cNvSpPr>
                <a:spLocks noChangeAspect="1" noChangeArrowheads="1"/>
              </p:cNvSpPr>
              <p:nvPr/>
            </p:nvSpPr>
            <p:spPr bwMode="auto">
              <a:xfrm>
                <a:off x="2653" y="3204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73745" name="Picture 17" descr="poppetje naar link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467">
            <a:off x="4029075" y="762000"/>
            <a:ext cx="11906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3" name="Picture 25" descr="poppetje naar link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577">
            <a:off x="5013325" y="838200"/>
            <a:ext cx="11906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7" name="Picture 29" descr="poppetje naar link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290">
            <a:off x="6194425" y="1293813"/>
            <a:ext cx="11906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2411413" y="2962275"/>
            <a:ext cx="0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4813300" y="2433638"/>
            <a:ext cx="0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6600825" y="3016250"/>
            <a:ext cx="0" cy="143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5605463" y="2565400"/>
            <a:ext cx="0" cy="143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2339975" y="2571750"/>
            <a:ext cx="0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2316163" y="2205038"/>
            <a:ext cx="0" cy="7191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0" y="4581525"/>
            <a:ext cx="66595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3333CC"/>
                </a:solidFill>
              </a:rPr>
              <a:t>Of er evenwicht is hangt af van:</a:t>
            </a:r>
            <a:endParaRPr lang="nl-NL" altLang="nl-NL" sz="2400" b="1">
              <a:solidFill>
                <a:srgbClr val="3333CC"/>
              </a:solidFill>
            </a:endParaRP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-7938" y="4941888"/>
            <a:ext cx="66595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3333CC"/>
                </a:solidFill>
              </a:rPr>
              <a:t>De grootte van de krachten en . . .</a:t>
            </a:r>
            <a:endParaRPr lang="nl-NL" altLang="nl-NL" sz="2400" b="1">
              <a:solidFill>
                <a:srgbClr val="3333CC"/>
              </a:solidFill>
            </a:endParaRPr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-3175" y="5310188"/>
            <a:ext cx="66595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>
                <a:solidFill>
                  <a:srgbClr val="3333CC"/>
                </a:solidFill>
              </a:rPr>
              <a:t>de afstand tot het draaipunt.</a:t>
            </a:r>
            <a:endParaRPr lang="nl-NL" altLang="nl-NL" sz="2400" b="1">
              <a:solidFill>
                <a:srgbClr val="3333CC"/>
              </a:solidFill>
            </a:endParaRPr>
          </a:p>
        </p:txBody>
      </p:sp>
      <p:sp>
        <p:nvSpPr>
          <p:cNvPr id="73768" name="AutoShape 40"/>
          <p:cNvSpPr>
            <a:spLocks noChangeArrowheads="1"/>
          </p:cNvSpPr>
          <p:nvPr/>
        </p:nvSpPr>
        <p:spPr bwMode="auto">
          <a:xfrm>
            <a:off x="323850" y="4005263"/>
            <a:ext cx="1727200" cy="574675"/>
          </a:xfrm>
          <a:prstGeom prst="wedgeRoundRectCallout">
            <a:avLst>
              <a:gd name="adj1" fmla="val 177389"/>
              <a:gd name="adj2" fmla="val -29475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draaipunt</a:t>
            </a:r>
          </a:p>
        </p:txBody>
      </p:sp>
    </p:spTree>
    <p:extLst>
      <p:ext uri="{BB962C8B-B14F-4D97-AF65-F5344CB8AC3E}">
        <p14:creationId xmlns:p14="http://schemas.microsoft.com/office/powerpoint/2010/main" val="3770603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3" grpId="0" animBg="1"/>
      <p:bldP spid="73759" grpId="0" animBg="1"/>
      <p:bldP spid="73759" grpId="1" animBg="1"/>
      <p:bldP spid="73760" grpId="0" animBg="1"/>
      <p:bldP spid="73760" grpId="1" animBg="1"/>
      <p:bldP spid="73761" grpId="0" animBg="1"/>
      <p:bldP spid="73762" grpId="0" animBg="1"/>
      <p:bldP spid="73762" grpId="1" animBg="1"/>
      <p:bldP spid="73763" grpId="0" animBg="1"/>
      <p:bldP spid="73763" grpId="1" animBg="1"/>
      <p:bldP spid="73764" grpId="0" animBg="1"/>
      <p:bldP spid="73765" grpId="0"/>
      <p:bldP spid="73766" grpId="0"/>
      <p:bldP spid="73767" grpId="0"/>
      <p:bldP spid="73768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763</Words>
  <Application>Microsoft Office PowerPoint</Application>
  <PresentationFormat>Diavoorstelling (4:3)</PresentationFormat>
  <Paragraphs>201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Standaardontwerp</vt:lpstr>
      <vt:lpstr>Krachten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Krachten</dc:title>
  <dc:creator>Ton&amp;Els</dc:creator>
  <cp:lastModifiedBy>Ton&amp;Els</cp:lastModifiedBy>
  <cp:revision>8</cp:revision>
  <dcterms:created xsi:type="dcterms:W3CDTF">2018-10-06T21:17:33Z</dcterms:created>
  <dcterms:modified xsi:type="dcterms:W3CDTF">2021-02-11T17:29:40Z</dcterms:modified>
</cp:coreProperties>
</file>