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74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9EE"/>
    <a:srgbClr val="EAEBEF"/>
    <a:srgbClr val="E9EAEE"/>
    <a:srgbClr val="B09465"/>
    <a:srgbClr val="F5FFFF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90" autoAdjust="0"/>
  </p:normalViewPr>
  <p:slideViewPr>
    <p:cSldViewPr>
      <p:cViewPr varScale="1">
        <p:scale>
          <a:sx n="73" d="100"/>
          <a:sy n="73" d="100"/>
        </p:scale>
        <p:origin x="166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7387E-3002-4C84-A7DC-F946C253E6D1}" type="datetimeFigureOut">
              <a:rPr lang="nl-NL" smtClean="0"/>
              <a:t>27-6-2024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9D29D-B4E3-4011-9A9D-7880BF3FA30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5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9D29D-B4E3-4011-9A9D-7880BF3FA30E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577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B2F5A-0111-492C-9FD3-01186F164BA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2778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4A7B5-AF50-4FFC-8C4A-51BA3891A37C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33147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30959-ADC5-4C91-B6BE-F9670501B86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6395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0301A4-9770-4DA7-8A5F-037868BC1A1D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7340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CA885-03CE-4DDE-9FED-AA3B6C8EB17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0142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F2352-8D1B-408C-A2EF-B1825E76BE0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9604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19F0C-93E1-4507-84D6-1B0ADEA01E2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49982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48FF6-6BB9-461C-8DF7-617FEAB4086D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112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B0835-BA00-423B-B8E4-95D3C0F5C7A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5928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D874A-3ADC-4119-9271-1C6707EC595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995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9D2C8-1A05-489F-AA8B-0D4B52A4F1E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2616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2EC886-7085-451A-AC68-17A1772FB351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7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5.xml"/><Relationship Id="rId3" Type="http://schemas.openxmlformats.org/officeDocument/2006/relationships/image" Target="../media/image3.jpeg"/><Relationship Id="rId7" Type="http://schemas.openxmlformats.org/officeDocument/2006/relationships/slide" Target="slide5.xml"/><Relationship Id="rId12" Type="http://schemas.openxmlformats.org/officeDocument/2006/relationships/slide" Target="slide14.xml"/><Relationship Id="rId2" Type="http://schemas.openxmlformats.org/officeDocument/2006/relationships/image" Target="../media/image2.jpg"/><Relationship Id="rId16" Type="http://schemas.openxmlformats.org/officeDocument/2006/relationships/hyperlink" Target="http://www.agtijmensen.nl/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11" Type="http://schemas.openxmlformats.org/officeDocument/2006/relationships/slide" Target="slide10.xml"/><Relationship Id="rId5" Type="http://schemas.openxmlformats.org/officeDocument/2006/relationships/slide" Target="slide3.xml"/><Relationship Id="rId15" Type="http://schemas.openxmlformats.org/officeDocument/2006/relationships/image" Target="../media/image4.png"/><Relationship Id="rId10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tv.nl/beeldbank/clip/20051031_hefbomen02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slide" Target="slide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hyperlink" Target="https://schooltv.nl/video-item/de-hefboom-voor-huis-tuin-en-keuken-en-ver-daar-buiten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28D37BC-7489-EC26-8F06-499F69859C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04664"/>
            <a:ext cx="3096000" cy="1749928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EBE02023-2614-3929-96E8-A1AB01D587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298436"/>
            <a:ext cx="3096000" cy="1298858"/>
          </a:xfrm>
          <a:prstGeom prst="rect">
            <a:avLst/>
          </a:prstGeom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765175"/>
            <a:ext cx="9144000" cy="4893647"/>
          </a:xfrm>
          <a:noFill/>
        </p:spPr>
        <p:txBody>
          <a:bodyPr>
            <a:spAutoFit/>
          </a:bodyPr>
          <a:lstStyle/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Soorten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die op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vlieger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werken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die op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vliegtuig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werken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die op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balk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werken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1/2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die op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balk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werken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2/2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kracht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op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schaal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tekenen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hefboom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hefboomwet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woorden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hefboom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praktijk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1/2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hefboom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praktijk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2/2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4500" indent="-444500" algn="l">
              <a:buClr>
                <a:srgbClr val="00B0F0"/>
              </a:buClr>
              <a:buFont typeface="Wingdings" pitchFamily="2" charset="2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Hefbomen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praktijk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Schooltv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(video)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77"/>
            <a:ext cx="4608512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hefbomen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8744127-F729-0274-87D7-C1D4F034E6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5122"/>
            <a:ext cx="817549" cy="288000"/>
          </a:xfrm>
          <a:prstGeom prst="rect">
            <a:avLst/>
          </a:prstGeom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C857C12E-5856-C60A-91B5-0B8E93B9F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039" y="6542546"/>
            <a:ext cx="3240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10042024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780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ldLvl="2"/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96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029307"/>
              </p:ext>
            </p:extLst>
          </p:nvPr>
        </p:nvGraphicFramePr>
        <p:xfrm>
          <a:off x="247650" y="620713"/>
          <a:ext cx="8675688" cy="5226051"/>
        </p:xfrm>
        <a:graphic>
          <a:graphicData uri="http://schemas.openxmlformats.org/drawingml/2006/table">
            <a:tbl>
              <a:tblPr/>
              <a:tblGrid>
                <a:gridCol w="2956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l-NL" altLang="nl-NL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255144" y="1224420"/>
            <a:ext cx="29654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Zwaartekracht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255144" y="1802727"/>
            <a:ext cx="3254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Spierkracht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255144" y="2381034"/>
            <a:ext cx="3254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255144" y="4115955"/>
            <a:ext cx="3254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Wrijvingskracht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255144" y="3537648"/>
            <a:ext cx="3254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Veerkracht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255144" y="2959341"/>
            <a:ext cx="32543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Spankracht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255144" y="646113"/>
            <a:ext cx="26781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endParaRPr lang="nl-NL" altLang="nl-NL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3213787" y="1224420"/>
            <a:ext cx="3909506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3213787" y="1802727"/>
            <a:ext cx="3909506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Spier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6" name="Rectangle 14"/>
          <p:cNvSpPr>
            <a:spLocks noChangeArrowheads="1"/>
          </p:cNvSpPr>
          <p:nvPr/>
        </p:nvSpPr>
        <p:spPr bwMode="auto">
          <a:xfrm>
            <a:off x="3213787" y="2381034"/>
            <a:ext cx="3909506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7" name="Rectangle 15"/>
          <p:cNvSpPr>
            <a:spLocks noChangeArrowheads="1"/>
          </p:cNvSpPr>
          <p:nvPr/>
        </p:nvSpPr>
        <p:spPr bwMode="auto">
          <a:xfrm>
            <a:off x="3213788" y="4115955"/>
            <a:ext cx="38925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Grond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lucht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water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3213787" y="3537648"/>
            <a:ext cx="391919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Spiraal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)veer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3213787" y="2959341"/>
            <a:ext cx="393857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Touw e.d.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80" name="Rectangle 48"/>
          <p:cNvSpPr>
            <a:spLocks noChangeArrowheads="1"/>
          </p:cNvSpPr>
          <p:nvPr/>
        </p:nvSpPr>
        <p:spPr bwMode="auto">
          <a:xfrm>
            <a:off x="3213787" y="646113"/>
            <a:ext cx="3966429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Oorzaak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l-NL" altLang="nl-NL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86" name="Rectangle 54"/>
          <p:cNvSpPr>
            <a:spLocks noChangeArrowheads="1"/>
          </p:cNvSpPr>
          <p:nvPr/>
        </p:nvSpPr>
        <p:spPr bwMode="auto">
          <a:xfrm>
            <a:off x="255144" y="4694262"/>
            <a:ext cx="39147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Magnetische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87" name="Rectangle 55"/>
          <p:cNvSpPr>
            <a:spLocks noChangeArrowheads="1"/>
          </p:cNvSpPr>
          <p:nvPr/>
        </p:nvSpPr>
        <p:spPr bwMode="auto">
          <a:xfrm>
            <a:off x="3213788" y="4694262"/>
            <a:ext cx="38925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Magneet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95" name="Rectangle 63"/>
          <p:cNvSpPr>
            <a:spLocks noChangeArrowheads="1"/>
          </p:cNvSpPr>
          <p:nvPr/>
        </p:nvSpPr>
        <p:spPr bwMode="auto">
          <a:xfrm>
            <a:off x="245055" y="5272570"/>
            <a:ext cx="39147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Stuwkracht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96" name="Rectangle 64"/>
          <p:cNvSpPr>
            <a:spLocks noChangeArrowheads="1"/>
          </p:cNvSpPr>
          <p:nvPr/>
        </p:nvSpPr>
        <p:spPr bwMode="auto">
          <a:xfrm>
            <a:off x="3213788" y="5272570"/>
            <a:ext cx="38925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59E9B42-5554-AF41-72E7-B1806ED652B1}"/>
              </a:ext>
            </a:extLst>
          </p:cNvPr>
          <p:cNvSpPr txBox="1"/>
          <p:nvPr/>
        </p:nvSpPr>
        <p:spPr>
          <a:xfrm>
            <a:off x="3323440" y="4717678"/>
            <a:ext cx="3168352" cy="40011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Bij een auto, fiets of slee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514A8ED-34C7-9043-ECE5-237E45F63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882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Soorten krachten</a:t>
            </a:r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AC2ACE46-DCB7-5679-AAE2-0A8D1681EDED}"/>
              </a:ext>
            </a:extLst>
          </p:cNvPr>
          <p:cNvGrpSpPr/>
          <p:nvPr/>
        </p:nvGrpSpPr>
        <p:grpSpPr>
          <a:xfrm>
            <a:off x="4486554" y="4565949"/>
            <a:ext cx="3285846" cy="551839"/>
            <a:chOff x="4486554" y="5208308"/>
            <a:chExt cx="3285846" cy="551839"/>
          </a:xfrm>
        </p:grpSpPr>
        <p:cxnSp>
          <p:nvCxnSpPr>
            <p:cNvPr id="8" name="Rechte verbindingslijn met pijl 7">
              <a:extLst>
                <a:ext uri="{FF2B5EF4-FFF2-40B4-BE49-F238E27FC236}">
                  <a16:creationId xmlns:a16="http://schemas.microsoft.com/office/drawing/2014/main" id="{2D72FFF4-1C1D-6FB3-8BB8-A1E2A860ECAA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644008" y="5208308"/>
              <a:ext cx="0" cy="36004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7E200CBA-4E47-A886-4F6C-D33685C15BE2}"/>
                </a:ext>
              </a:extLst>
            </p:cNvPr>
            <p:cNvSpPr txBox="1"/>
            <p:nvPr/>
          </p:nvSpPr>
          <p:spPr>
            <a:xfrm>
              <a:off x="4486554" y="5360037"/>
              <a:ext cx="3285846" cy="40011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Bij een vliegtuig in de lucht</a:t>
              </a: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F33855DB-86FD-CDC3-A4D5-9BC0ACFD3B36}"/>
              </a:ext>
            </a:extLst>
          </p:cNvPr>
          <p:cNvGrpSpPr/>
          <p:nvPr/>
        </p:nvGrpSpPr>
        <p:grpSpPr>
          <a:xfrm>
            <a:off x="5404007" y="4577092"/>
            <a:ext cx="3708000" cy="540696"/>
            <a:chOff x="5404006" y="3455497"/>
            <a:chExt cx="4045720" cy="540696"/>
          </a:xfrm>
        </p:grpSpPr>
        <p:cxnSp>
          <p:nvCxnSpPr>
            <p:cNvPr id="10" name="Rechte verbindingslijn met pijl 9">
              <a:extLst>
                <a:ext uri="{FF2B5EF4-FFF2-40B4-BE49-F238E27FC236}">
                  <a16:creationId xmlns:a16="http://schemas.microsoft.com/office/drawing/2014/main" id="{F4E3D0F5-5EA5-7255-5F14-2CBB6CF7A6B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414893" y="3455497"/>
              <a:ext cx="0" cy="36004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kstvak 2">
              <a:extLst>
                <a:ext uri="{FF2B5EF4-FFF2-40B4-BE49-F238E27FC236}">
                  <a16:creationId xmlns:a16="http://schemas.microsoft.com/office/drawing/2014/main" id="{04BAEE45-AFD6-9083-C065-256A2D2B1DE3}"/>
                </a:ext>
              </a:extLst>
            </p:cNvPr>
            <p:cNvSpPr txBox="1"/>
            <p:nvPr/>
          </p:nvSpPr>
          <p:spPr>
            <a:xfrm>
              <a:off x="5404006" y="3596083"/>
              <a:ext cx="4045720" cy="40011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txBody>
            <a:bodyPr wrap="square" lIns="36000" rIns="36000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Bij een zwemmer of bij een boot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50673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69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6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69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69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69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5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6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5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69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6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  <p:bldP spid="69637" grpId="0"/>
      <p:bldP spid="69638" grpId="0"/>
      <p:bldP spid="69639" grpId="0"/>
      <p:bldP spid="69640" grpId="0"/>
      <p:bldP spid="69641" grpId="0"/>
      <p:bldP spid="69643" grpId="0"/>
      <p:bldP spid="69644" grpId="0"/>
      <p:bldP spid="69645" grpId="0"/>
      <p:bldP spid="69646" grpId="0"/>
      <p:bldP spid="69647" grpId="0"/>
      <p:bldP spid="69648" grpId="0"/>
      <p:bldP spid="69649" grpId="0"/>
      <p:bldP spid="69680" grpId="0"/>
      <p:bldP spid="69686" grpId="0"/>
      <p:bldP spid="69687" grpId="0"/>
      <p:bldP spid="69695" grpId="0"/>
      <p:bldP spid="69696" grpId="0"/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78" name="Group 70"/>
          <p:cNvGrpSpPr>
            <a:grpSpLocks/>
          </p:cNvGrpSpPr>
          <p:nvPr/>
        </p:nvGrpSpPr>
        <p:grpSpPr bwMode="auto">
          <a:xfrm>
            <a:off x="4741863" y="3738563"/>
            <a:ext cx="936625" cy="2660650"/>
            <a:chOff x="2920" y="2112"/>
            <a:chExt cx="590" cy="1676"/>
          </a:xfrm>
        </p:grpSpPr>
        <p:sp>
          <p:nvSpPr>
            <p:cNvPr id="68673" name="Freeform 65"/>
            <p:cNvSpPr>
              <a:spLocks/>
            </p:cNvSpPr>
            <p:nvPr/>
          </p:nvSpPr>
          <p:spPr bwMode="auto">
            <a:xfrm>
              <a:off x="2922" y="2112"/>
              <a:ext cx="588" cy="1671"/>
            </a:xfrm>
            <a:custGeom>
              <a:avLst/>
              <a:gdLst>
                <a:gd name="T0" fmla="*/ 579 w 588"/>
                <a:gd name="T1" fmla="*/ 0 h 1671"/>
                <a:gd name="T2" fmla="*/ 0 w 588"/>
                <a:gd name="T3" fmla="*/ 894 h 1671"/>
                <a:gd name="T4" fmla="*/ 0 w 588"/>
                <a:gd name="T5" fmla="*/ 1671 h 1671"/>
                <a:gd name="T6" fmla="*/ 588 w 588"/>
                <a:gd name="T7" fmla="*/ 747 h 1671"/>
                <a:gd name="T8" fmla="*/ 579 w 588"/>
                <a:gd name="T9" fmla="*/ 0 h 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8" h="1671">
                  <a:moveTo>
                    <a:pt x="579" y="0"/>
                  </a:moveTo>
                  <a:lnTo>
                    <a:pt x="0" y="894"/>
                  </a:lnTo>
                  <a:lnTo>
                    <a:pt x="0" y="1671"/>
                  </a:lnTo>
                  <a:lnTo>
                    <a:pt x="588" y="747"/>
                  </a:lnTo>
                  <a:lnTo>
                    <a:pt x="579" y="0"/>
                  </a:lnTo>
                  <a:close/>
                </a:path>
              </a:pathLst>
            </a:custGeom>
            <a:noFill/>
            <a:ln w="3175" cap="flat" cmpd="sng">
              <a:solidFill>
                <a:srgbClr val="DDDDDD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68677" name="Freeform 69"/>
            <p:cNvSpPr>
              <a:spLocks/>
            </p:cNvSpPr>
            <p:nvPr/>
          </p:nvSpPr>
          <p:spPr bwMode="auto">
            <a:xfrm>
              <a:off x="2920" y="2112"/>
              <a:ext cx="588" cy="1676"/>
            </a:xfrm>
            <a:custGeom>
              <a:avLst/>
              <a:gdLst>
                <a:gd name="T0" fmla="*/ 588 w 588"/>
                <a:gd name="T1" fmla="*/ 0 h 1676"/>
                <a:gd name="T2" fmla="*/ 0 w 588"/>
                <a:gd name="T3" fmla="*/ 1676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8" h="1676">
                  <a:moveTo>
                    <a:pt x="588" y="0"/>
                  </a:moveTo>
                  <a:lnTo>
                    <a:pt x="0" y="1676"/>
                  </a:lnTo>
                </a:path>
              </a:pathLst>
            </a:custGeom>
            <a:noFill/>
            <a:ln w="3175" cap="rnd" cmpd="sng">
              <a:solidFill>
                <a:srgbClr val="DDDDDD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pic>
        <p:nvPicPr>
          <p:cNvPr id="68657" name="Picture 49" descr="vlieger%20w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98575"/>
            <a:ext cx="2552700" cy="381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667" name="Group 59"/>
          <p:cNvGrpSpPr>
            <a:grpSpLocks/>
          </p:cNvGrpSpPr>
          <p:nvPr/>
        </p:nvGrpSpPr>
        <p:grpSpPr bwMode="auto">
          <a:xfrm>
            <a:off x="3729038" y="3357563"/>
            <a:ext cx="2317750" cy="3384550"/>
            <a:chOff x="2290" y="1525"/>
            <a:chExt cx="1460" cy="2132"/>
          </a:xfrm>
        </p:grpSpPr>
        <p:sp>
          <p:nvSpPr>
            <p:cNvPr id="68658" name="Line 50"/>
            <p:cNvSpPr>
              <a:spLocks noChangeShapeType="1"/>
            </p:cNvSpPr>
            <p:nvPr/>
          </p:nvSpPr>
          <p:spPr bwMode="auto">
            <a:xfrm>
              <a:off x="3387" y="1525"/>
              <a:ext cx="363" cy="6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68659" name="Line 51"/>
            <p:cNvSpPr>
              <a:spLocks noChangeShapeType="1"/>
            </p:cNvSpPr>
            <p:nvPr/>
          </p:nvSpPr>
          <p:spPr bwMode="auto">
            <a:xfrm flipH="1">
              <a:off x="2290" y="1752"/>
              <a:ext cx="1225" cy="1905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68661" name="Line 53"/>
          <p:cNvSpPr>
            <a:spLocks noChangeAspect="1" noChangeShapeType="1"/>
          </p:cNvSpPr>
          <p:nvPr/>
        </p:nvSpPr>
        <p:spPr bwMode="auto">
          <a:xfrm>
            <a:off x="5675313" y="3741738"/>
            <a:ext cx="1587" cy="11874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8662" name="Freeform 54"/>
          <p:cNvSpPr>
            <a:spLocks noChangeAspect="1"/>
          </p:cNvSpPr>
          <p:nvPr/>
        </p:nvSpPr>
        <p:spPr bwMode="auto">
          <a:xfrm>
            <a:off x="4741863" y="3733800"/>
            <a:ext cx="931862" cy="1439863"/>
          </a:xfrm>
          <a:custGeom>
            <a:avLst/>
            <a:gdLst>
              <a:gd name="T0" fmla="*/ 932 w 932"/>
              <a:gd name="T1" fmla="*/ 0 h 1439"/>
              <a:gd name="T2" fmla="*/ 0 w 932"/>
              <a:gd name="T3" fmla="*/ 1439 h 143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32" h="1439">
                <a:moveTo>
                  <a:pt x="932" y="0"/>
                </a:moveTo>
                <a:lnTo>
                  <a:pt x="0" y="1439"/>
                </a:lnTo>
              </a:path>
            </a:pathLst>
          </a:custGeom>
          <a:noFill/>
          <a:ln w="25400" cmpd="sng">
            <a:solidFill>
              <a:schemeClr val="accent2"/>
            </a:solidFill>
            <a:round/>
            <a:headEnd type="non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8668" name="Text Box 60"/>
          <p:cNvSpPr txBox="1">
            <a:spLocks noChangeArrowheads="1"/>
          </p:cNvSpPr>
          <p:nvPr/>
        </p:nvSpPr>
        <p:spPr bwMode="auto">
          <a:xfrm>
            <a:off x="6588125" y="1027113"/>
            <a:ext cx="16557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windkracht</a:t>
            </a:r>
          </a:p>
        </p:txBody>
      </p:sp>
      <p:sp>
        <p:nvSpPr>
          <p:cNvPr id="68669" name="Text Box 61"/>
          <p:cNvSpPr txBox="1">
            <a:spLocks noChangeArrowheads="1"/>
          </p:cNvSpPr>
          <p:nvPr/>
        </p:nvSpPr>
        <p:spPr bwMode="auto">
          <a:xfrm>
            <a:off x="5526571" y="4848413"/>
            <a:ext cx="2244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zwaartekracht</a:t>
            </a:r>
          </a:p>
        </p:txBody>
      </p:sp>
      <p:sp>
        <p:nvSpPr>
          <p:cNvPr id="68670" name="Text Box 62"/>
          <p:cNvSpPr txBox="1">
            <a:spLocks noChangeArrowheads="1"/>
          </p:cNvSpPr>
          <p:nvPr/>
        </p:nvSpPr>
        <p:spPr bwMode="auto">
          <a:xfrm>
            <a:off x="2987676" y="4881563"/>
            <a:ext cx="1944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spankracht</a:t>
            </a:r>
          </a:p>
        </p:txBody>
      </p:sp>
      <p:sp>
        <p:nvSpPr>
          <p:cNvPr id="68671" name="Text Box 63"/>
          <p:cNvSpPr txBox="1">
            <a:spLocks noChangeArrowheads="1"/>
          </p:cNvSpPr>
          <p:nvPr/>
        </p:nvSpPr>
        <p:spPr bwMode="auto">
          <a:xfrm>
            <a:off x="128588" y="620713"/>
            <a:ext cx="89646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Teken </a:t>
            </a:r>
            <a:r>
              <a:rPr lang="nl-NL" altLang="nl-NL" sz="2400" i="1">
                <a:latin typeface="Arial" panose="020B0604020202020204" pitchFamily="34" charset="0"/>
                <a:cs typeface="Arial" panose="020B0604020202020204" pitchFamily="34" charset="0"/>
              </a:rPr>
              <a:t>schematisch</a:t>
            </a: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 de vlieger en de krachten die er op werken.</a:t>
            </a:r>
          </a:p>
        </p:txBody>
      </p:sp>
      <p:sp>
        <p:nvSpPr>
          <p:cNvPr id="68676" name="Freeform 68"/>
          <p:cNvSpPr>
            <a:spLocks noChangeAspect="1"/>
          </p:cNvSpPr>
          <p:nvPr/>
        </p:nvSpPr>
        <p:spPr bwMode="auto">
          <a:xfrm>
            <a:off x="5673725" y="1150938"/>
            <a:ext cx="914400" cy="2603500"/>
          </a:xfrm>
          <a:custGeom>
            <a:avLst/>
            <a:gdLst>
              <a:gd name="T0" fmla="*/ 0 w 576"/>
              <a:gd name="T1" fmla="*/ 1640 h 1640"/>
              <a:gd name="T2" fmla="*/ 576 w 576"/>
              <a:gd name="T3" fmla="*/ 0 h 16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76" h="1640">
                <a:moveTo>
                  <a:pt x="0" y="1640"/>
                </a:moveTo>
                <a:lnTo>
                  <a:pt x="576" y="0"/>
                </a:lnTo>
              </a:path>
            </a:pathLst>
          </a:custGeom>
          <a:noFill/>
          <a:ln w="25400">
            <a:solidFill>
              <a:srgbClr val="CC00FF"/>
            </a:solidFill>
            <a:round/>
            <a:headEnd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8679" name="Text Box 71"/>
          <p:cNvSpPr txBox="1">
            <a:spLocks noChangeArrowheads="1"/>
          </p:cNvSpPr>
          <p:nvPr/>
        </p:nvSpPr>
        <p:spPr bwMode="auto">
          <a:xfrm>
            <a:off x="6011862" y="4184650"/>
            <a:ext cx="12964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vlieger</a:t>
            </a:r>
          </a:p>
        </p:txBody>
      </p:sp>
      <p:sp>
        <p:nvSpPr>
          <p:cNvPr id="68680" name="Text Box 72"/>
          <p:cNvSpPr txBox="1">
            <a:spLocks noChangeArrowheads="1"/>
          </p:cNvSpPr>
          <p:nvPr/>
        </p:nvSpPr>
        <p:spPr bwMode="auto">
          <a:xfrm>
            <a:off x="3779838" y="6416675"/>
            <a:ext cx="1079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touw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78A7AC7-FAEE-1F3E-72B5-85E053718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0FB333-D52E-A72F-1F9E-C74E07AF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5"/>
            <a:ext cx="7772400" cy="523220"/>
          </a:xfr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krachten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tekenen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die op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vlieger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werken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605110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8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8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8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61" grpId="0" animBg="1"/>
      <p:bldP spid="68662" grpId="0" animBg="1"/>
      <p:bldP spid="68668" grpId="0"/>
      <p:bldP spid="68669" grpId="0"/>
      <p:bldP spid="68670" grpId="0"/>
      <p:bldP spid="68671" grpId="0"/>
      <p:bldP spid="68676" grpId="0" animBg="1"/>
      <p:bldP spid="68679" grpId="0"/>
      <p:bldP spid="6868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6229350" y="3182647"/>
            <a:ext cx="1885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stuwkracht</a:t>
            </a: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3491882" y="3685885"/>
            <a:ext cx="24485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wrijvingskracht</a:t>
            </a:r>
          </a:p>
        </p:txBody>
      </p: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-619" y="551140"/>
            <a:ext cx="92679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schematisch het vliegtuig en de krachten die er op werken.</a:t>
            </a:r>
          </a:p>
        </p:txBody>
      </p:sp>
      <p:sp>
        <p:nvSpPr>
          <p:cNvPr id="70672" name="Rectangle 16"/>
          <p:cNvSpPr>
            <a:spLocks noChangeArrowheads="1"/>
          </p:cNvSpPr>
          <p:nvPr/>
        </p:nvSpPr>
        <p:spPr bwMode="auto">
          <a:xfrm>
            <a:off x="5943600" y="3556000"/>
            <a:ext cx="144463" cy="1428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>
            <a:off x="6013450" y="3640138"/>
            <a:ext cx="0" cy="2159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6084888" y="4693947"/>
            <a:ext cx="2244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zwaartekracht</a:t>
            </a:r>
          </a:p>
        </p:txBody>
      </p:sp>
      <p:sp>
        <p:nvSpPr>
          <p:cNvPr id="70674" name="Line 18"/>
          <p:cNvSpPr>
            <a:spLocks noChangeShapeType="1"/>
          </p:cNvSpPr>
          <p:nvPr/>
        </p:nvSpPr>
        <p:spPr bwMode="auto">
          <a:xfrm>
            <a:off x="6084888" y="3644900"/>
            <a:ext cx="1439862" cy="0"/>
          </a:xfrm>
          <a:prstGeom prst="line">
            <a:avLst/>
          </a:prstGeom>
          <a:noFill/>
          <a:ln w="25400">
            <a:solidFill>
              <a:srgbClr val="CC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0675" name="Line 19"/>
          <p:cNvSpPr>
            <a:spLocks noChangeShapeType="1"/>
          </p:cNvSpPr>
          <p:nvPr/>
        </p:nvSpPr>
        <p:spPr bwMode="auto">
          <a:xfrm flipH="1">
            <a:off x="4500563" y="3657600"/>
            <a:ext cx="1439862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0676" name="Text Box 20"/>
          <p:cNvSpPr txBox="1">
            <a:spLocks noChangeArrowheads="1"/>
          </p:cNvSpPr>
          <p:nvPr/>
        </p:nvSpPr>
        <p:spPr bwMode="auto">
          <a:xfrm>
            <a:off x="6084888" y="1885660"/>
            <a:ext cx="1511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liftkracht</a:t>
            </a:r>
          </a:p>
        </p:txBody>
      </p:sp>
      <p:sp>
        <p:nvSpPr>
          <p:cNvPr id="70677" name="Line 21"/>
          <p:cNvSpPr>
            <a:spLocks noChangeShapeType="1"/>
          </p:cNvSpPr>
          <p:nvPr/>
        </p:nvSpPr>
        <p:spPr bwMode="auto">
          <a:xfrm flipV="1">
            <a:off x="6024563" y="1400175"/>
            <a:ext cx="0" cy="2159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pic>
        <p:nvPicPr>
          <p:cNvPr id="70680" name="Picture 24" descr="vliegtuig_7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38"/>
            <a:ext cx="3384550" cy="27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683" name="Group 27"/>
          <p:cNvGrpSpPr>
            <a:grpSpLocks/>
          </p:cNvGrpSpPr>
          <p:nvPr/>
        </p:nvGrpSpPr>
        <p:grpSpPr bwMode="auto">
          <a:xfrm>
            <a:off x="6084888" y="3685887"/>
            <a:ext cx="2976562" cy="1001713"/>
            <a:chOff x="3833" y="2341"/>
            <a:chExt cx="1875" cy="631"/>
          </a:xfrm>
        </p:grpSpPr>
        <p:sp>
          <p:nvSpPr>
            <p:cNvPr id="70681" name="Text Box 25"/>
            <p:cNvSpPr txBox="1">
              <a:spLocks noChangeArrowheads="1"/>
            </p:cNvSpPr>
            <p:nvPr/>
          </p:nvSpPr>
          <p:spPr bwMode="auto">
            <a:xfrm>
              <a:off x="4846" y="2681"/>
              <a:ext cx="86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vliegtuig</a:t>
              </a:r>
            </a:p>
          </p:txBody>
        </p:sp>
        <p:sp>
          <p:nvSpPr>
            <p:cNvPr id="70682" name="Line 26"/>
            <p:cNvSpPr>
              <a:spLocks noChangeShapeType="1"/>
            </p:cNvSpPr>
            <p:nvPr/>
          </p:nvSpPr>
          <p:spPr bwMode="auto">
            <a:xfrm>
              <a:off x="3833" y="2341"/>
              <a:ext cx="1043" cy="4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A79FEBB3-F563-F0A2-E33B-3D666B603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BA2B70A-DBED-D5C8-DC91-6F36605AE89D}"/>
              </a:ext>
            </a:extLst>
          </p:cNvPr>
          <p:cNvSpPr txBox="1"/>
          <p:nvPr/>
        </p:nvSpPr>
        <p:spPr>
          <a:xfrm>
            <a:off x="1331902" y="4149080"/>
            <a:ext cx="4248000" cy="40011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Altijd tegen de bewegingsrichting in.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9D21D83-467F-E130-E82D-E36D8C8AD9AE}"/>
              </a:ext>
            </a:extLst>
          </p:cNvPr>
          <p:cNvSpPr txBox="1"/>
          <p:nvPr/>
        </p:nvSpPr>
        <p:spPr>
          <a:xfrm>
            <a:off x="4616215" y="2259922"/>
            <a:ext cx="4319960" cy="40011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Kracht van de lucht op de vleugel.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A51C171-1D1A-66EB-F0F5-11F89F47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634"/>
            <a:ext cx="8581529" cy="523220"/>
          </a:xfr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krachten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tekenen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die op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vliegtuig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074679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0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0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0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7" grpId="0"/>
      <p:bldP spid="70669" grpId="0"/>
      <p:bldP spid="70670" grpId="0"/>
      <p:bldP spid="70672" grpId="0" animBg="1"/>
      <p:bldP spid="70664" grpId="0" animBg="1"/>
      <p:bldP spid="70668" grpId="0"/>
      <p:bldP spid="70674" grpId="0" animBg="1"/>
      <p:bldP spid="70675" grpId="0" animBg="1"/>
      <p:bldP spid="70676" grpId="0"/>
      <p:bldP spid="70677" grpId="0" animBg="1"/>
      <p:bldP spid="3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AC2B77A-8F3D-87BF-2294-D638BF6E0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36712"/>
            <a:ext cx="4945380" cy="2895600"/>
          </a:xfrm>
          <a:prstGeom prst="rect">
            <a:avLst/>
          </a:prstGeom>
        </p:spPr>
      </p:pic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2935991" y="4255611"/>
            <a:ext cx="2244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zwaartekracht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395536" y="1112588"/>
            <a:ext cx="20875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spierkracht 1</a:t>
            </a:r>
          </a:p>
        </p:txBody>
      </p:sp>
      <p:sp>
        <p:nvSpPr>
          <p:cNvPr id="71693" name="Line 13"/>
          <p:cNvSpPr>
            <a:spLocks noChangeShapeType="1"/>
          </p:cNvSpPr>
          <p:nvPr/>
        </p:nvSpPr>
        <p:spPr bwMode="auto">
          <a:xfrm flipV="1">
            <a:off x="1371024" y="1585210"/>
            <a:ext cx="0" cy="1079500"/>
          </a:xfrm>
          <a:prstGeom prst="line">
            <a:avLst/>
          </a:prstGeom>
          <a:noFill/>
          <a:ln w="25400">
            <a:solidFill>
              <a:srgbClr val="CC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1703" name="Line 23"/>
          <p:cNvSpPr>
            <a:spLocks noChangeShapeType="1"/>
          </p:cNvSpPr>
          <p:nvPr/>
        </p:nvSpPr>
        <p:spPr bwMode="auto">
          <a:xfrm flipV="1">
            <a:off x="4442696" y="1585210"/>
            <a:ext cx="0" cy="1079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1706" name="Text Box 26"/>
          <p:cNvSpPr txBox="1">
            <a:spLocks noChangeArrowheads="1"/>
          </p:cNvSpPr>
          <p:nvPr/>
        </p:nvSpPr>
        <p:spPr bwMode="auto">
          <a:xfrm>
            <a:off x="3635624" y="1087188"/>
            <a:ext cx="20875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spierkracht 2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6D93FB2-C381-68CE-AFFE-708C043B5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9D372D5-7A7B-15F6-8585-A8F6806B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26"/>
            <a:ext cx="8998788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op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balk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1/2</a:t>
            </a:r>
            <a:endParaRPr lang="nl-NL" sz="2800" dirty="0"/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>
            <a:off x="2903786" y="2532266"/>
            <a:ext cx="0" cy="2159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E13E785-366C-B840-177D-2D68D4F37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13" y="4797152"/>
            <a:ext cx="7491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de zwaartekracht in het midden van de balk.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CD232DF7-F607-D5F1-5DC6-939DE9EAA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13" y="5641504"/>
            <a:ext cx="7491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Beide spierkrachten zijn even groot.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B5A9372E-AC9A-E968-BFAC-BAC30399D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13" y="606367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Beide spierkrachten zijn 2x zo klein als de zwaartekracht.</a:t>
            </a:r>
          </a:p>
        </p:txBody>
      </p:sp>
      <p:sp>
        <p:nvSpPr>
          <p:cNvPr id="11" name="Text Box 9">
            <a:extLst>
              <a:ext uri="{FF2B5EF4-FFF2-40B4-BE49-F238E27FC236}">
                <a16:creationId xmlns:a16="http://schemas.microsoft.com/office/drawing/2014/main" id="{9A52A321-41EE-CA7D-1F1B-49E80AE4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113" y="5219328"/>
            <a:ext cx="7491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beide spierkrachten.</a:t>
            </a:r>
          </a:p>
        </p:txBody>
      </p:sp>
    </p:spTree>
    <p:extLst>
      <p:ext uri="{BB962C8B-B14F-4D97-AF65-F5344CB8AC3E}">
        <p14:creationId xmlns:p14="http://schemas.microsoft.com/office/powerpoint/2010/main" val="13560732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9" grpId="0"/>
      <p:bldP spid="71692" grpId="0"/>
      <p:bldP spid="71693" grpId="0" animBg="1"/>
      <p:bldP spid="71703" grpId="0" animBg="1"/>
      <p:bldP spid="71706" grpId="0"/>
      <p:bldP spid="71688" grpId="0" animBg="1"/>
      <p:bldP spid="6" grpId="0"/>
      <p:bldP spid="7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B84987EF-0168-E4AE-61AA-407C38B53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7027"/>
            <a:ext cx="4945380" cy="2895600"/>
          </a:xfrm>
          <a:prstGeom prst="rect">
            <a:avLst/>
          </a:prstGeom>
        </p:spPr>
      </p:pic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3260944" y="4255611"/>
            <a:ext cx="2244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zwaartekracht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395536" y="1400819"/>
            <a:ext cx="20875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spierkracht 1</a:t>
            </a:r>
          </a:p>
        </p:txBody>
      </p:sp>
      <p:sp>
        <p:nvSpPr>
          <p:cNvPr id="71693" name="Line 13"/>
          <p:cNvSpPr>
            <a:spLocks noChangeShapeType="1"/>
          </p:cNvSpPr>
          <p:nvPr/>
        </p:nvSpPr>
        <p:spPr bwMode="auto">
          <a:xfrm flipV="1">
            <a:off x="1371024" y="1821134"/>
            <a:ext cx="0" cy="828000"/>
          </a:xfrm>
          <a:prstGeom prst="line">
            <a:avLst/>
          </a:prstGeom>
          <a:noFill/>
          <a:ln w="25400">
            <a:solidFill>
              <a:srgbClr val="CC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 dirty="0">
              <a:solidFill>
                <a:srgbClr val="000000"/>
              </a:solidFill>
            </a:endParaRPr>
          </a:p>
        </p:txBody>
      </p:sp>
      <p:sp>
        <p:nvSpPr>
          <p:cNvPr id="71703" name="Line 23"/>
          <p:cNvSpPr>
            <a:spLocks noChangeShapeType="1"/>
          </p:cNvSpPr>
          <p:nvPr/>
        </p:nvSpPr>
        <p:spPr bwMode="auto">
          <a:xfrm flipV="1">
            <a:off x="4442696" y="1281134"/>
            <a:ext cx="0" cy="1368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 dirty="0">
              <a:solidFill>
                <a:srgbClr val="000000"/>
              </a:solidFill>
            </a:endParaRPr>
          </a:p>
        </p:txBody>
      </p:sp>
      <p:sp>
        <p:nvSpPr>
          <p:cNvPr id="71706" name="Text Box 26"/>
          <p:cNvSpPr txBox="1">
            <a:spLocks noChangeArrowheads="1"/>
          </p:cNvSpPr>
          <p:nvPr/>
        </p:nvSpPr>
        <p:spPr bwMode="auto">
          <a:xfrm>
            <a:off x="3491880" y="879103"/>
            <a:ext cx="20875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spierkracht 2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96D93FB2-C381-68CE-AFFE-708C043B5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9D372D5-7A7B-15F6-8585-A8F6806B7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26"/>
            <a:ext cx="8998788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die op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balk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werken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2/2</a:t>
            </a:r>
            <a:endParaRPr lang="nl-NL" sz="2800" dirty="0"/>
          </a:p>
        </p:txBody>
      </p:sp>
      <p:sp>
        <p:nvSpPr>
          <p:cNvPr id="71688" name="Line 8"/>
          <p:cNvSpPr>
            <a:spLocks noChangeShapeType="1"/>
          </p:cNvSpPr>
          <p:nvPr/>
        </p:nvSpPr>
        <p:spPr bwMode="auto">
          <a:xfrm>
            <a:off x="3228739" y="2532266"/>
            <a:ext cx="0" cy="2159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7E13E785-366C-B840-177D-2D68D4F37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398" y="5041957"/>
            <a:ext cx="7491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de zwaartekracht in het midden van de balk.</a:t>
            </a: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CD232DF7-F607-D5F1-5DC6-939DE9EAA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398" y="5847655"/>
            <a:ext cx="91458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Spierkracht 2 is nu </a:t>
            </a:r>
            <a:r>
              <a:rPr lang="nl-NL" alt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groter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dan spierkracht 1!</a:t>
            </a: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483B8B80-6A8A-0B2E-CE09-99AA548D4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398" y="5444806"/>
            <a:ext cx="74916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beide spierkrachten.</a:t>
            </a:r>
          </a:p>
        </p:txBody>
      </p:sp>
    </p:spTree>
    <p:extLst>
      <p:ext uri="{BB962C8B-B14F-4D97-AF65-F5344CB8AC3E}">
        <p14:creationId xmlns:p14="http://schemas.microsoft.com/office/powerpoint/2010/main" val="31051566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7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9" grpId="0"/>
      <p:bldP spid="71692" grpId="0"/>
      <p:bldP spid="71693" grpId="0" animBg="1"/>
      <p:bldP spid="71703" grpId="0" animBg="1"/>
      <p:bldP spid="71706" grpId="0"/>
      <p:bldP spid="3" grpId="0"/>
      <p:bldP spid="71688" grpId="0" animBg="1"/>
      <p:bldP spid="6" grpId="0"/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77" name="Group 73"/>
          <p:cNvGrpSpPr>
            <a:grpSpLocks/>
          </p:cNvGrpSpPr>
          <p:nvPr/>
        </p:nvGrpSpPr>
        <p:grpSpPr bwMode="auto">
          <a:xfrm>
            <a:off x="7718686" y="185738"/>
            <a:ext cx="900114" cy="4284664"/>
            <a:chOff x="4558" y="117"/>
            <a:chExt cx="567" cy="2699"/>
          </a:xfrm>
        </p:grpSpPr>
        <p:grpSp>
          <p:nvGrpSpPr>
            <p:cNvPr id="72775" name="Group 71"/>
            <p:cNvGrpSpPr>
              <a:grpSpLocks/>
            </p:cNvGrpSpPr>
            <p:nvPr/>
          </p:nvGrpSpPr>
          <p:grpSpPr bwMode="auto">
            <a:xfrm>
              <a:off x="4558" y="117"/>
              <a:ext cx="567" cy="2699"/>
              <a:chOff x="4545" y="117"/>
              <a:chExt cx="567" cy="2699"/>
            </a:xfrm>
          </p:grpSpPr>
          <p:grpSp>
            <p:nvGrpSpPr>
              <p:cNvPr id="72774" name="Group 70"/>
              <p:cNvGrpSpPr>
                <a:grpSpLocks/>
              </p:cNvGrpSpPr>
              <p:nvPr/>
            </p:nvGrpSpPr>
            <p:grpSpPr bwMode="auto">
              <a:xfrm>
                <a:off x="4545" y="117"/>
                <a:ext cx="567" cy="2699"/>
                <a:chOff x="4545" y="117"/>
                <a:chExt cx="567" cy="2699"/>
              </a:xfrm>
            </p:grpSpPr>
            <p:pic>
              <p:nvPicPr>
                <p:cNvPr id="72723" name="Picture 19" descr="Eén kilogram_mass_on_a_newtonmeter-SPL"/>
                <p:cNvPicPr>
                  <a:picLocks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945" r="4630"/>
                <a:stretch/>
              </p:blipFill>
              <p:spPr bwMode="auto">
                <a:xfrm>
                  <a:off x="4545" y="117"/>
                  <a:ext cx="567" cy="2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773" name="Rectangle 69"/>
                <p:cNvSpPr>
                  <a:spLocks noChangeArrowheads="1"/>
                </p:cNvSpPr>
                <p:nvPr/>
              </p:nvSpPr>
              <p:spPr bwMode="auto">
                <a:xfrm>
                  <a:off x="4663" y="454"/>
                  <a:ext cx="91" cy="65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72772" name="Group 68"/>
                <p:cNvGrpSpPr>
                  <a:grpSpLocks/>
                </p:cNvGrpSpPr>
                <p:nvPr/>
              </p:nvGrpSpPr>
              <p:grpSpPr bwMode="auto">
                <a:xfrm>
                  <a:off x="4608" y="409"/>
                  <a:ext cx="294" cy="722"/>
                  <a:chOff x="4608" y="409"/>
                  <a:chExt cx="294" cy="722"/>
                </a:xfrm>
              </p:grpSpPr>
              <p:sp>
                <p:nvSpPr>
                  <p:cNvPr id="72758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08" y="996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10-</a:t>
                    </a:r>
                  </a:p>
                </p:txBody>
              </p:sp>
              <p:sp>
                <p:nvSpPr>
                  <p:cNvPr id="72760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38" y="409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0-</a:t>
                    </a:r>
                  </a:p>
                </p:txBody>
              </p:sp>
              <p:sp>
                <p:nvSpPr>
                  <p:cNvPr id="72761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0" y="468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1-</a:t>
                    </a:r>
                  </a:p>
                </p:txBody>
              </p:sp>
              <p:sp>
                <p:nvSpPr>
                  <p:cNvPr id="72762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1" y="527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2-</a:t>
                    </a:r>
                  </a:p>
                </p:txBody>
              </p:sp>
              <p:sp>
                <p:nvSpPr>
                  <p:cNvPr id="72763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1" y="586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3-</a:t>
                    </a:r>
                  </a:p>
                </p:txBody>
              </p:sp>
              <p:sp>
                <p:nvSpPr>
                  <p:cNvPr id="72764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1" y="643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4-</a:t>
                    </a:r>
                  </a:p>
                </p:txBody>
              </p:sp>
              <p:sp>
                <p:nvSpPr>
                  <p:cNvPr id="72766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1" y="761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6-</a:t>
                    </a:r>
                  </a:p>
                </p:txBody>
              </p:sp>
              <p:sp>
                <p:nvSpPr>
                  <p:cNvPr id="72767" name="Text Box 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2" y="819"/>
                    <a:ext cx="226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7-</a:t>
                    </a:r>
                  </a:p>
                </p:txBody>
              </p:sp>
              <p:sp>
                <p:nvSpPr>
                  <p:cNvPr id="72768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2" y="879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8-</a:t>
                    </a:r>
                  </a:p>
                </p:txBody>
              </p:sp>
              <p:sp>
                <p:nvSpPr>
                  <p:cNvPr id="72769" name="Text Box 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42" y="937"/>
                    <a:ext cx="260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 fontAlgn="base">
                      <a:spcBef>
                        <a:spcPct val="50000"/>
                      </a:spcBef>
                      <a:spcAft>
                        <a:spcPct val="0"/>
                      </a:spcAft>
                    </a:pPr>
                    <a:r>
                      <a:rPr lang="nl-NL" altLang="nl-NL" sz="800" b="1">
                        <a:solidFill>
                          <a:srgbClr val="000000"/>
                        </a:solidFill>
                        <a:latin typeface="Arial" charset="0"/>
                      </a:rPr>
                      <a:t>9-</a:t>
                    </a:r>
                  </a:p>
                </p:txBody>
              </p:sp>
            </p:grpSp>
          </p:grpSp>
          <p:sp>
            <p:nvSpPr>
              <p:cNvPr id="72765" name="Text Box 61"/>
              <p:cNvSpPr txBox="1">
                <a:spLocks noChangeArrowheads="1"/>
              </p:cNvSpPr>
              <p:nvPr/>
            </p:nvSpPr>
            <p:spPr bwMode="auto">
              <a:xfrm>
                <a:off x="4641" y="701"/>
                <a:ext cx="260" cy="1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800" b="1">
                    <a:solidFill>
                      <a:srgbClr val="000000"/>
                    </a:solidFill>
                    <a:latin typeface="Arial" charset="0"/>
                  </a:rPr>
                  <a:t>5-</a:t>
                </a:r>
              </a:p>
            </p:txBody>
          </p:sp>
        </p:grpSp>
        <p:sp>
          <p:nvSpPr>
            <p:cNvPr id="72756" name="Line 52"/>
            <p:cNvSpPr>
              <a:spLocks noChangeShapeType="1"/>
            </p:cNvSpPr>
            <p:nvPr/>
          </p:nvSpPr>
          <p:spPr bwMode="auto">
            <a:xfrm>
              <a:off x="4769" y="1071"/>
              <a:ext cx="34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-2686" y="600214"/>
            <a:ext cx="74972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Krachten meet je met een krachtmeter (newtonmeter)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7764711" y="3860800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 kg</a:t>
            </a:r>
          </a:p>
        </p:txBody>
      </p:sp>
      <p:grpSp>
        <p:nvGrpSpPr>
          <p:cNvPr id="72725" name="Group 21"/>
          <p:cNvGrpSpPr>
            <a:grpSpLocks/>
          </p:cNvGrpSpPr>
          <p:nvPr/>
        </p:nvGrpSpPr>
        <p:grpSpPr bwMode="auto">
          <a:xfrm>
            <a:off x="6793161" y="1512848"/>
            <a:ext cx="1119187" cy="461963"/>
            <a:chOff x="3952" y="943"/>
            <a:chExt cx="705" cy="291"/>
          </a:xfrm>
        </p:grpSpPr>
        <p:sp>
          <p:nvSpPr>
            <p:cNvPr id="72721" name="Text Box 17"/>
            <p:cNvSpPr txBox="1">
              <a:spLocks noChangeArrowheads="1"/>
            </p:cNvSpPr>
            <p:nvPr/>
          </p:nvSpPr>
          <p:spPr bwMode="auto">
            <a:xfrm>
              <a:off x="3952" y="943"/>
              <a:ext cx="5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10 N</a:t>
              </a:r>
            </a:p>
          </p:txBody>
        </p:sp>
        <p:sp>
          <p:nvSpPr>
            <p:cNvPr id="72724" name="Line 20"/>
            <p:cNvSpPr>
              <a:spLocks noChangeShapeType="1"/>
            </p:cNvSpPr>
            <p:nvPr/>
          </p:nvSpPr>
          <p:spPr bwMode="auto">
            <a:xfrm>
              <a:off x="4430" y="1079"/>
              <a:ext cx="22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730" name="Text Box 26"/>
          <p:cNvSpPr txBox="1">
            <a:spLocks noChangeArrowheads="1"/>
          </p:cNvSpPr>
          <p:nvPr/>
        </p:nvSpPr>
        <p:spPr bwMode="auto">
          <a:xfrm>
            <a:off x="-2685" y="4222444"/>
            <a:ext cx="6675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Hoe teken je een kracht van 10 N?</a:t>
            </a:r>
          </a:p>
        </p:txBody>
      </p:sp>
      <p:sp>
        <p:nvSpPr>
          <p:cNvPr id="72731" name="Text Box 27"/>
          <p:cNvSpPr txBox="1">
            <a:spLocks noChangeArrowheads="1"/>
          </p:cNvSpPr>
          <p:nvPr/>
        </p:nvSpPr>
        <p:spPr bwMode="auto">
          <a:xfrm>
            <a:off x="-2685" y="4654244"/>
            <a:ext cx="6675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Kies een krachten-schaal, 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bijv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1 cm = 2 N</a:t>
            </a:r>
          </a:p>
        </p:txBody>
      </p:sp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-2685" y="5132040"/>
            <a:ext cx="6675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10 N teken je dan als een pijl van</a:t>
            </a:r>
          </a:p>
        </p:txBody>
      </p:sp>
      <p:sp>
        <p:nvSpPr>
          <p:cNvPr id="72750" name="Text Box 46"/>
          <p:cNvSpPr txBox="1">
            <a:spLocks noChangeArrowheads="1"/>
          </p:cNvSpPr>
          <p:nvPr/>
        </p:nvSpPr>
        <p:spPr bwMode="auto">
          <a:xfrm>
            <a:off x="-2685" y="1131846"/>
            <a:ext cx="6315075" cy="476250"/>
          </a:xfrm>
          <a:prstGeom prst="rect">
            <a:avLst/>
          </a:prstGeom>
          <a:noFill/>
          <a:ln w="19050" cap="rnd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Op 1 kg werkt een zwaartekracht van 10 N</a:t>
            </a:r>
          </a:p>
        </p:txBody>
      </p:sp>
      <p:grpSp>
        <p:nvGrpSpPr>
          <p:cNvPr id="72755" name="Group 51"/>
          <p:cNvGrpSpPr>
            <a:grpSpLocks/>
          </p:cNvGrpSpPr>
          <p:nvPr/>
        </p:nvGrpSpPr>
        <p:grpSpPr bwMode="auto">
          <a:xfrm>
            <a:off x="5110541" y="188871"/>
            <a:ext cx="3484566" cy="4284663"/>
            <a:chOff x="2957" y="222"/>
            <a:chExt cx="2195" cy="2699"/>
          </a:xfrm>
        </p:grpSpPr>
        <p:grpSp>
          <p:nvGrpSpPr>
            <p:cNvPr id="72729" name="Group 25"/>
            <p:cNvGrpSpPr>
              <a:grpSpLocks/>
            </p:cNvGrpSpPr>
            <p:nvPr/>
          </p:nvGrpSpPr>
          <p:grpSpPr bwMode="auto">
            <a:xfrm>
              <a:off x="3288" y="222"/>
              <a:ext cx="1864" cy="2699"/>
              <a:chOff x="3606" y="222"/>
              <a:chExt cx="1864" cy="2699"/>
            </a:xfrm>
          </p:grpSpPr>
          <p:pic>
            <p:nvPicPr>
              <p:cNvPr id="72726" name="Picture 22" descr="krachtmeter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3" y="222"/>
                <a:ext cx="567" cy="26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72728" name="Group 24"/>
              <p:cNvGrpSpPr>
                <a:grpSpLocks/>
              </p:cNvGrpSpPr>
              <p:nvPr/>
            </p:nvGrpSpPr>
            <p:grpSpPr bwMode="auto">
              <a:xfrm>
                <a:off x="3606" y="1026"/>
                <a:ext cx="1398" cy="288"/>
                <a:chOff x="2200" y="1683"/>
                <a:chExt cx="1398" cy="288"/>
              </a:xfrm>
            </p:grpSpPr>
            <p:sp>
              <p:nvSpPr>
                <p:cNvPr id="7271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2200" y="1683"/>
                  <a:ext cx="635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sz="2400">
                      <a:latin typeface="Arial" panose="020B0604020202020204" pitchFamily="34" charset="0"/>
                      <a:cs typeface="Arial" panose="020B0604020202020204" pitchFamily="34" charset="0"/>
                    </a:rPr>
                    <a:t>veer</a:t>
                  </a:r>
                </a:p>
              </p:txBody>
            </p:sp>
            <p:sp>
              <p:nvSpPr>
                <p:cNvPr id="72727" name="Line 23"/>
                <p:cNvSpPr>
                  <a:spLocks noChangeShapeType="1"/>
                </p:cNvSpPr>
                <p:nvPr/>
              </p:nvSpPr>
              <p:spPr bwMode="auto">
                <a:xfrm>
                  <a:off x="2691" y="1850"/>
                  <a:ext cx="907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2753" name="Text Box 49"/>
            <p:cNvSpPr txBox="1">
              <a:spLocks noChangeArrowheads="1"/>
            </p:cNvSpPr>
            <p:nvPr/>
          </p:nvSpPr>
          <p:spPr bwMode="auto">
            <a:xfrm>
              <a:off x="2957" y="1672"/>
              <a:ext cx="154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schaalverdeling</a:t>
              </a:r>
            </a:p>
          </p:txBody>
        </p:sp>
        <p:sp>
          <p:nvSpPr>
            <p:cNvPr id="72754" name="Line 50"/>
            <p:cNvSpPr>
              <a:spLocks noChangeShapeType="1"/>
            </p:cNvSpPr>
            <p:nvPr/>
          </p:nvSpPr>
          <p:spPr bwMode="auto">
            <a:xfrm>
              <a:off x="4422" y="1842"/>
              <a:ext cx="27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3974397C-AF01-6A03-7CF5-BCC08B8A5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440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8">
            <a:extLst>
              <a:ext uri="{FF2B5EF4-FFF2-40B4-BE49-F238E27FC236}">
                <a16:creationId xmlns:a16="http://schemas.microsoft.com/office/drawing/2014/main" id="{2D9398AE-2502-842F-1224-0592AA2D7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446" y="5132040"/>
            <a:ext cx="13515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:a16="http://schemas.microsoft.com/office/drawing/2014/main" id="{B06C5AB7-0980-4C83-ED68-AAE857F8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446" y="5132040"/>
            <a:ext cx="93844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5 cm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8153648" y="4078288"/>
            <a:ext cx="9525" cy="1692000"/>
          </a:xfrm>
          <a:custGeom>
            <a:avLst/>
            <a:gdLst>
              <a:gd name="T0" fmla="*/ 6 w 6"/>
              <a:gd name="T1" fmla="*/ 0 h 903"/>
              <a:gd name="T2" fmla="*/ 0 w 6"/>
              <a:gd name="T3" fmla="*/ 903 h 90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" h="903">
                <a:moveTo>
                  <a:pt x="6" y="0"/>
                </a:moveTo>
                <a:lnTo>
                  <a:pt x="0" y="903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994B04-F433-3EA1-0F45-9CD8EB9008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4057134" y="2708274"/>
            <a:ext cx="5457825" cy="2762250"/>
          </a:xfrm>
          <a:prstGeom prst="rect">
            <a:avLst/>
          </a:prstGeom>
        </p:spPr>
      </p:pic>
      <p:sp>
        <p:nvSpPr>
          <p:cNvPr id="72751" name="Text Box 47"/>
          <p:cNvSpPr txBox="1">
            <a:spLocks noChangeArrowheads="1"/>
          </p:cNvSpPr>
          <p:nvPr/>
        </p:nvSpPr>
        <p:spPr bwMode="auto">
          <a:xfrm>
            <a:off x="8091075" y="5210742"/>
            <a:ext cx="1008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10 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2317355-B38A-D0DE-3982-DEFC116A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" y="2495"/>
            <a:ext cx="8458200" cy="523220"/>
          </a:xfrm>
        </p:spPr>
        <p:txBody>
          <a:bodyPr wrap="square"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schaal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endParaRPr lang="nl-NL" sz="2800" dirty="0"/>
          </a:p>
        </p:txBody>
      </p:sp>
      <p:sp>
        <p:nvSpPr>
          <p:cNvPr id="6" name="Text Box 46">
            <a:extLst>
              <a:ext uri="{FF2B5EF4-FFF2-40B4-BE49-F238E27FC236}">
                <a16:creationId xmlns:a16="http://schemas.microsoft.com/office/drawing/2014/main" id="{54DC28C3-80E5-DB05-0C38-653478572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29" y="5861006"/>
            <a:ext cx="9070184" cy="461665"/>
          </a:xfrm>
          <a:prstGeom prst="rect">
            <a:avLst/>
          </a:prstGeom>
          <a:noFill/>
          <a:ln w="19050" cap="rnd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zwaartekracht teken je vanuit </a:t>
            </a:r>
            <a:r>
              <a:rPr lang="nl-NL" altLang="nl-NL" sz="2400" i="1" dirty="0">
                <a:latin typeface="Arial" panose="020B0604020202020204" pitchFamily="34" charset="0"/>
                <a:cs typeface="Arial" panose="020B0604020202020204" pitchFamily="34" charset="0"/>
              </a:rPr>
              <a:t>het midden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van het voorwerp.</a:t>
            </a:r>
          </a:p>
        </p:txBody>
      </p:sp>
    </p:spTree>
    <p:extLst>
      <p:ext uri="{BB962C8B-B14F-4D97-AF65-F5344CB8AC3E}">
        <p14:creationId xmlns:p14="http://schemas.microsoft.com/office/powerpoint/2010/main" val="25346726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50"/>
                                        <p:tgtEl>
                                          <p:spTgt spid="7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2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" fill="hold"/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" fill="hold"/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72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72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72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6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  <p:bldP spid="72710" grpId="0"/>
      <p:bldP spid="72730" grpId="0"/>
      <p:bldP spid="72731" grpId="0"/>
      <p:bldP spid="72732" grpId="0"/>
      <p:bldP spid="72750" grpId="0"/>
      <p:bldP spid="3" grpId="0"/>
      <p:bldP spid="4" grpId="0"/>
      <p:bldP spid="72709" grpId="0" animBg="1"/>
      <p:bldP spid="72751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B91FD09-62A1-D73D-DBE1-E9BBE03F31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505072" y="2727626"/>
            <a:ext cx="5457825" cy="2762250"/>
          </a:xfrm>
          <a:prstGeom prst="rect">
            <a:avLst/>
          </a:prstGeom>
        </p:spPr>
      </p:pic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-2685" y="489989"/>
            <a:ext cx="89646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.: De zwaartekracht is 400 N en spierkracht 1 is 200 N.</a:t>
            </a:r>
          </a:p>
        </p:txBody>
      </p:sp>
      <p:sp>
        <p:nvSpPr>
          <p:cNvPr id="83977" name="Line 9"/>
          <p:cNvSpPr>
            <a:spLocks noChangeShapeType="1"/>
          </p:cNvSpPr>
          <p:nvPr/>
        </p:nvSpPr>
        <p:spPr bwMode="auto">
          <a:xfrm flipV="1">
            <a:off x="4598576" y="3429000"/>
            <a:ext cx="0" cy="720000"/>
          </a:xfrm>
          <a:prstGeom prst="line">
            <a:avLst/>
          </a:prstGeom>
          <a:noFill/>
          <a:ln w="25400">
            <a:solidFill>
              <a:srgbClr val="CC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FC0D336-0AD9-53F9-0891-A2F74874F9CC}"/>
              </a:ext>
            </a:extLst>
          </p:cNvPr>
          <p:cNvGrpSpPr/>
          <p:nvPr/>
        </p:nvGrpSpPr>
        <p:grpSpPr>
          <a:xfrm>
            <a:off x="3722253" y="2564904"/>
            <a:ext cx="5452292" cy="3846041"/>
            <a:chOff x="3722253" y="2564904"/>
            <a:chExt cx="5452292" cy="3846041"/>
          </a:xfrm>
        </p:grpSpPr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5421004" y="5949280"/>
              <a:ext cx="224472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zwaartekracht</a:t>
              </a: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89202474-6AC9-1061-CEA2-04A114706137}"/>
                </a:ext>
              </a:extLst>
            </p:cNvPr>
            <p:cNvGrpSpPr/>
            <p:nvPr/>
          </p:nvGrpSpPr>
          <p:grpSpPr>
            <a:xfrm>
              <a:off x="3722253" y="2564904"/>
              <a:ext cx="5452292" cy="3434082"/>
              <a:chOff x="3722253" y="2564904"/>
              <a:chExt cx="5452292" cy="3434082"/>
            </a:xfrm>
          </p:grpSpPr>
          <p:grpSp>
            <p:nvGrpSpPr>
              <p:cNvPr id="16" name="Groep 15">
                <a:extLst>
                  <a:ext uri="{FF2B5EF4-FFF2-40B4-BE49-F238E27FC236}">
                    <a16:creationId xmlns:a16="http://schemas.microsoft.com/office/drawing/2014/main" id="{671E566C-EC91-82CD-5E89-54A3A1779601}"/>
                  </a:ext>
                </a:extLst>
              </p:cNvPr>
              <p:cNvGrpSpPr/>
              <p:nvPr/>
            </p:nvGrpSpPr>
            <p:grpSpPr>
              <a:xfrm>
                <a:off x="4598907" y="3003217"/>
                <a:ext cx="3561647" cy="2995769"/>
                <a:chOff x="801126" y="4580365"/>
                <a:chExt cx="3561647" cy="2995769"/>
              </a:xfrm>
            </p:grpSpPr>
            <p:grpSp>
              <p:nvGrpSpPr>
                <p:cNvPr id="15" name="Groep 14">
                  <a:extLst>
                    <a:ext uri="{FF2B5EF4-FFF2-40B4-BE49-F238E27FC236}">
                      <a16:creationId xmlns:a16="http://schemas.microsoft.com/office/drawing/2014/main" id="{4EDA8560-BC02-59DF-D037-FA3EA57B54A5}"/>
                    </a:ext>
                  </a:extLst>
                </p:cNvPr>
                <p:cNvGrpSpPr/>
                <p:nvPr/>
              </p:nvGrpSpPr>
              <p:grpSpPr>
                <a:xfrm>
                  <a:off x="801126" y="4580365"/>
                  <a:ext cx="3561647" cy="1080000"/>
                  <a:chOff x="801126" y="4580365"/>
                  <a:chExt cx="3561647" cy="1080000"/>
                </a:xfrm>
              </p:grpSpPr>
              <p:sp>
                <p:nvSpPr>
                  <p:cNvPr id="11" name="Line 9">
                    <a:extLst>
                      <a:ext uri="{FF2B5EF4-FFF2-40B4-BE49-F238E27FC236}">
                        <a16:creationId xmlns:a16="http://schemas.microsoft.com/office/drawing/2014/main" id="{5D36346F-2E0D-08DD-C689-9B201428A7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01126" y="4580365"/>
                    <a:ext cx="0" cy="1080000"/>
                  </a:xfrm>
                  <a:prstGeom prst="line">
                    <a:avLst/>
                  </a:prstGeom>
                  <a:noFill/>
                  <a:ln w="25400">
                    <a:solidFill>
                      <a:srgbClr val="CC00FF"/>
                    </a:solidFill>
                    <a:prstDash val="dash"/>
                    <a:round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2" name="Line 10">
                    <a:extLst>
                      <a:ext uri="{FF2B5EF4-FFF2-40B4-BE49-F238E27FC236}">
                        <a16:creationId xmlns:a16="http://schemas.microsoft.com/office/drawing/2014/main" id="{A7CCD1CB-B446-D874-BE65-FF153DB1C3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62773" y="4580365"/>
                    <a:ext cx="0" cy="1080000"/>
                  </a:xfrm>
                  <a:prstGeom prst="line">
                    <a:avLst/>
                  </a:prstGeom>
                  <a:noFill/>
                  <a:ln w="25400">
                    <a:solidFill>
                      <a:schemeClr val="accent2"/>
                    </a:solidFill>
                    <a:prstDash val="dash"/>
                    <a:round/>
                    <a:headEnd/>
                    <a:tailEnd type="non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13" name="Line 5">
                  <a:extLst>
                    <a:ext uri="{FF2B5EF4-FFF2-40B4-BE49-F238E27FC236}">
                      <a16:creationId xmlns:a16="http://schemas.microsoft.com/office/drawing/2014/main" id="{410146A2-5C80-FC9F-610F-D9399056D2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56736" y="5776134"/>
                  <a:ext cx="0" cy="180000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prstDash val="dash"/>
                  <a:round/>
                  <a:headEnd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83975" name="Text Box 7"/>
              <p:cNvSpPr txBox="1">
                <a:spLocks noChangeArrowheads="1"/>
              </p:cNvSpPr>
              <p:nvPr/>
            </p:nvSpPr>
            <p:spPr bwMode="auto">
              <a:xfrm>
                <a:off x="3722253" y="2621277"/>
                <a:ext cx="2087563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spierkracht 1</a:t>
                </a:r>
              </a:p>
            </p:txBody>
          </p:sp>
          <p:sp>
            <p:nvSpPr>
              <p:cNvPr id="83979" name="Text Box 11"/>
              <p:cNvSpPr txBox="1">
                <a:spLocks noChangeArrowheads="1"/>
              </p:cNvSpPr>
              <p:nvPr/>
            </p:nvSpPr>
            <p:spPr bwMode="auto">
              <a:xfrm>
                <a:off x="7086983" y="2564904"/>
                <a:ext cx="2087562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spierkracht 2</a:t>
                </a:r>
              </a:p>
            </p:txBody>
          </p:sp>
        </p:grpSp>
      </p:grpSp>
      <p:sp>
        <p:nvSpPr>
          <p:cNvPr id="83987" name="Text Box 19"/>
          <p:cNvSpPr txBox="1">
            <a:spLocks noChangeArrowheads="1"/>
          </p:cNvSpPr>
          <p:nvPr/>
        </p:nvSpPr>
        <p:spPr bwMode="auto">
          <a:xfrm>
            <a:off x="4630367" y="4121637"/>
            <a:ext cx="15726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brancard</a:t>
            </a:r>
          </a:p>
        </p:txBody>
      </p:sp>
      <p:sp>
        <p:nvSpPr>
          <p:cNvPr id="84044" name="Text Box 76"/>
          <p:cNvSpPr txBox="1">
            <a:spLocks noChangeArrowheads="1"/>
          </p:cNvSpPr>
          <p:nvPr/>
        </p:nvSpPr>
        <p:spPr bwMode="auto">
          <a:xfrm>
            <a:off x="-2685" y="1320800"/>
            <a:ext cx="54605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Kies een krachtenschaal, bijvoorbeeld:</a:t>
            </a:r>
          </a:p>
        </p:txBody>
      </p:sp>
      <p:sp>
        <p:nvSpPr>
          <p:cNvPr id="84064" name="Text Box 96"/>
          <p:cNvSpPr txBox="1">
            <a:spLocks noChangeArrowheads="1"/>
          </p:cNvSpPr>
          <p:nvPr/>
        </p:nvSpPr>
        <p:spPr bwMode="auto">
          <a:xfrm>
            <a:off x="6338367" y="4879594"/>
            <a:ext cx="10419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400 N</a:t>
            </a:r>
          </a:p>
        </p:txBody>
      </p:sp>
      <p:sp>
        <p:nvSpPr>
          <p:cNvPr id="84065" name="Text Box 97"/>
          <p:cNvSpPr txBox="1">
            <a:spLocks noChangeArrowheads="1"/>
          </p:cNvSpPr>
          <p:nvPr/>
        </p:nvSpPr>
        <p:spPr bwMode="auto">
          <a:xfrm>
            <a:off x="8221625" y="3764640"/>
            <a:ext cx="11105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200 N</a:t>
            </a:r>
          </a:p>
        </p:txBody>
      </p:sp>
      <p:sp>
        <p:nvSpPr>
          <p:cNvPr id="84066" name="Text Box 98"/>
          <p:cNvSpPr txBox="1">
            <a:spLocks noChangeArrowheads="1"/>
          </p:cNvSpPr>
          <p:nvPr/>
        </p:nvSpPr>
        <p:spPr bwMode="auto">
          <a:xfrm>
            <a:off x="4555714" y="3559853"/>
            <a:ext cx="11144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200 N</a:t>
            </a:r>
          </a:p>
        </p:txBody>
      </p:sp>
      <p:sp>
        <p:nvSpPr>
          <p:cNvPr id="83978" name="Line 10"/>
          <p:cNvSpPr>
            <a:spLocks noChangeShapeType="1"/>
          </p:cNvSpPr>
          <p:nvPr/>
        </p:nvSpPr>
        <p:spPr bwMode="auto">
          <a:xfrm flipV="1">
            <a:off x="8162065" y="3400719"/>
            <a:ext cx="0" cy="720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>
            <a:off x="6352649" y="4189894"/>
            <a:ext cx="0" cy="1368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4068" name="Text Box 100"/>
          <p:cNvSpPr txBox="1">
            <a:spLocks noChangeArrowheads="1"/>
          </p:cNvSpPr>
          <p:nvPr/>
        </p:nvSpPr>
        <p:spPr bwMode="auto">
          <a:xfrm>
            <a:off x="-2685" y="905395"/>
            <a:ext cx="49323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Teken de krachten op schaal.</a:t>
            </a:r>
          </a:p>
        </p:txBody>
      </p:sp>
      <p:sp>
        <p:nvSpPr>
          <p:cNvPr id="84069" name="Text Box 101"/>
          <p:cNvSpPr txBox="1">
            <a:spLocks noChangeArrowheads="1"/>
          </p:cNvSpPr>
          <p:nvPr/>
        </p:nvSpPr>
        <p:spPr bwMode="auto">
          <a:xfrm>
            <a:off x="5267325" y="1320800"/>
            <a:ext cx="23260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 cm = 100 N</a:t>
            </a:r>
          </a:p>
        </p:txBody>
      </p:sp>
      <p:grpSp>
        <p:nvGrpSpPr>
          <p:cNvPr id="3" name="Group 22">
            <a:extLst>
              <a:ext uri="{FF2B5EF4-FFF2-40B4-BE49-F238E27FC236}">
                <a16:creationId xmlns:a16="http://schemas.microsoft.com/office/drawing/2014/main" id="{27BF0784-2C4A-5962-ABE8-E0E98EFA5AF6}"/>
              </a:ext>
            </a:extLst>
          </p:cNvPr>
          <p:cNvGrpSpPr>
            <a:grpSpLocks/>
          </p:cNvGrpSpPr>
          <p:nvPr/>
        </p:nvGrpSpPr>
        <p:grpSpPr bwMode="auto">
          <a:xfrm>
            <a:off x="251520" y="1916832"/>
            <a:ext cx="3427413" cy="2435225"/>
            <a:chOff x="340" y="709"/>
            <a:chExt cx="2159" cy="1534"/>
          </a:xfrm>
        </p:grpSpPr>
        <p:pic>
          <p:nvPicPr>
            <p:cNvPr id="5" name="Picture 11" descr="brancard%20post">
              <a:extLst>
                <a:ext uri="{FF2B5EF4-FFF2-40B4-BE49-F238E27FC236}">
                  <a16:creationId xmlns:a16="http://schemas.microsoft.com/office/drawing/2014/main" id="{6C7D242F-A701-5977-DFA7-A18FE89C39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709"/>
              <a:ext cx="2159" cy="1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24103231-17EE-4544-47B6-AF32FF94C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" y="1344"/>
              <a:ext cx="1076" cy="339"/>
            </a:xfrm>
            <a:custGeom>
              <a:avLst/>
              <a:gdLst>
                <a:gd name="T0" fmla="*/ 1058 w 1076"/>
                <a:gd name="T1" fmla="*/ 311 h 339"/>
                <a:gd name="T2" fmla="*/ 1068 w 1076"/>
                <a:gd name="T3" fmla="*/ 284 h 339"/>
                <a:gd name="T4" fmla="*/ 1076 w 1076"/>
                <a:gd name="T5" fmla="*/ 239 h 339"/>
                <a:gd name="T6" fmla="*/ 1073 w 1076"/>
                <a:gd name="T7" fmla="*/ 180 h 339"/>
                <a:gd name="T8" fmla="*/ 1055 w 1076"/>
                <a:gd name="T9" fmla="*/ 120 h 339"/>
                <a:gd name="T10" fmla="*/ 1017 w 1076"/>
                <a:gd name="T11" fmla="*/ 102 h 339"/>
                <a:gd name="T12" fmla="*/ 989 w 1076"/>
                <a:gd name="T13" fmla="*/ 123 h 339"/>
                <a:gd name="T14" fmla="*/ 968 w 1076"/>
                <a:gd name="T15" fmla="*/ 155 h 339"/>
                <a:gd name="T16" fmla="*/ 963 w 1076"/>
                <a:gd name="T17" fmla="*/ 188 h 339"/>
                <a:gd name="T18" fmla="*/ 962 w 1076"/>
                <a:gd name="T19" fmla="*/ 210 h 339"/>
                <a:gd name="T20" fmla="*/ 938 w 1076"/>
                <a:gd name="T21" fmla="*/ 226 h 339"/>
                <a:gd name="T22" fmla="*/ 927 w 1076"/>
                <a:gd name="T23" fmla="*/ 222 h 339"/>
                <a:gd name="T24" fmla="*/ 915 w 1076"/>
                <a:gd name="T25" fmla="*/ 170 h 339"/>
                <a:gd name="T26" fmla="*/ 875 w 1076"/>
                <a:gd name="T27" fmla="*/ 117 h 339"/>
                <a:gd name="T28" fmla="*/ 830 w 1076"/>
                <a:gd name="T29" fmla="*/ 101 h 339"/>
                <a:gd name="T30" fmla="*/ 801 w 1076"/>
                <a:gd name="T31" fmla="*/ 119 h 339"/>
                <a:gd name="T32" fmla="*/ 797 w 1076"/>
                <a:gd name="T33" fmla="*/ 177 h 339"/>
                <a:gd name="T34" fmla="*/ 783 w 1076"/>
                <a:gd name="T35" fmla="*/ 195 h 339"/>
                <a:gd name="T36" fmla="*/ 615 w 1076"/>
                <a:gd name="T37" fmla="*/ 135 h 339"/>
                <a:gd name="T38" fmla="*/ 303 w 1076"/>
                <a:gd name="T39" fmla="*/ 136 h 339"/>
                <a:gd name="T40" fmla="*/ 258 w 1076"/>
                <a:gd name="T41" fmla="*/ 0 h 339"/>
                <a:gd name="T42" fmla="*/ 44 w 1076"/>
                <a:gd name="T43" fmla="*/ 14 h 339"/>
                <a:gd name="T44" fmla="*/ 36 w 1076"/>
                <a:gd name="T45" fmla="*/ 35 h 339"/>
                <a:gd name="T46" fmla="*/ 33 w 1076"/>
                <a:gd name="T47" fmla="*/ 93 h 339"/>
                <a:gd name="T48" fmla="*/ 32 w 1076"/>
                <a:gd name="T49" fmla="*/ 155 h 339"/>
                <a:gd name="T50" fmla="*/ 20 w 1076"/>
                <a:gd name="T51" fmla="*/ 195 h 339"/>
                <a:gd name="T52" fmla="*/ 11 w 1076"/>
                <a:gd name="T53" fmla="*/ 224 h 339"/>
                <a:gd name="T54" fmla="*/ 0 w 1076"/>
                <a:gd name="T55" fmla="*/ 228 h 339"/>
                <a:gd name="T56" fmla="*/ 15 w 1076"/>
                <a:gd name="T57" fmla="*/ 252 h 339"/>
                <a:gd name="T58" fmla="*/ 30 w 1076"/>
                <a:gd name="T59" fmla="*/ 279 h 339"/>
                <a:gd name="T60" fmla="*/ 144 w 1076"/>
                <a:gd name="T61" fmla="*/ 305 h 339"/>
                <a:gd name="T62" fmla="*/ 257 w 1076"/>
                <a:gd name="T63" fmla="*/ 321 h 339"/>
                <a:gd name="T64" fmla="*/ 435 w 1076"/>
                <a:gd name="T65" fmla="*/ 336 h 339"/>
                <a:gd name="T66" fmla="*/ 627 w 1076"/>
                <a:gd name="T67" fmla="*/ 339 h 339"/>
                <a:gd name="T68" fmla="*/ 834 w 1076"/>
                <a:gd name="T69" fmla="*/ 338 h 339"/>
                <a:gd name="T70" fmla="*/ 963 w 1076"/>
                <a:gd name="T71" fmla="*/ 326 h 339"/>
                <a:gd name="T72" fmla="*/ 1058 w 1076"/>
                <a:gd name="T73" fmla="*/ 311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76" h="339">
                  <a:moveTo>
                    <a:pt x="1058" y="311"/>
                  </a:moveTo>
                  <a:lnTo>
                    <a:pt x="1068" y="284"/>
                  </a:lnTo>
                  <a:lnTo>
                    <a:pt x="1076" y="239"/>
                  </a:lnTo>
                  <a:lnTo>
                    <a:pt x="1073" y="180"/>
                  </a:lnTo>
                  <a:lnTo>
                    <a:pt x="1055" y="120"/>
                  </a:lnTo>
                  <a:lnTo>
                    <a:pt x="1017" y="102"/>
                  </a:lnTo>
                  <a:lnTo>
                    <a:pt x="989" y="123"/>
                  </a:lnTo>
                  <a:lnTo>
                    <a:pt x="968" y="155"/>
                  </a:lnTo>
                  <a:lnTo>
                    <a:pt x="963" y="188"/>
                  </a:lnTo>
                  <a:lnTo>
                    <a:pt x="962" y="210"/>
                  </a:lnTo>
                  <a:lnTo>
                    <a:pt x="938" y="226"/>
                  </a:lnTo>
                  <a:lnTo>
                    <a:pt x="927" y="222"/>
                  </a:lnTo>
                  <a:lnTo>
                    <a:pt x="915" y="170"/>
                  </a:lnTo>
                  <a:lnTo>
                    <a:pt x="875" y="117"/>
                  </a:lnTo>
                  <a:lnTo>
                    <a:pt x="830" y="101"/>
                  </a:lnTo>
                  <a:lnTo>
                    <a:pt x="801" y="119"/>
                  </a:lnTo>
                  <a:lnTo>
                    <a:pt x="797" y="177"/>
                  </a:lnTo>
                  <a:lnTo>
                    <a:pt x="783" y="195"/>
                  </a:lnTo>
                  <a:lnTo>
                    <a:pt x="615" y="135"/>
                  </a:lnTo>
                  <a:lnTo>
                    <a:pt x="303" y="136"/>
                  </a:lnTo>
                  <a:lnTo>
                    <a:pt x="258" y="0"/>
                  </a:lnTo>
                  <a:lnTo>
                    <a:pt x="44" y="14"/>
                  </a:lnTo>
                  <a:lnTo>
                    <a:pt x="36" y="35"/>
                  </a:lnTo>
                  <a:lnTo>
                    <a:pt x="33" y="93"/>
                  </a:lnTo>
                  <a:lnTo>
                    <a:pt x="32" y="155"/>
                  </a:lnTo>
                  <a:lnTo>
                    <a:pt x="20" y="195"/>
                  </a:lnTo>
                  <a:lnTo>
                    <a:pt x="11" y="224"/>
                  </a:lnTo>
                  <a:lnTo>
                    <a:pt x="0" y="228"/>
                  </a:lnTo>
                  <a:lnTo>
                    <a:pt x="15" y="252"/>
                  </a:lnTo>
                  <a:lnTo>
                    <a:pt x="30" y="279"/>
                  </a:lnTo>
                  <a:lnTo>
                    <a:pt x="144" y="305"/>
                  </a:lnTo>
                  <a:lnTo>
                    <a:pt x="257" y="321"/>
                  </a:lnTo>
                  <a:lnTo>
                    <a:pt x="435" y="336"/>
                  </a:lnTo>
                  <a:lnTo>
                    <a:pt x="627" y="339"/>
                  </a:lnTo>
                  <a:lnTo>
                    <a:pt x="834" y="338"/>
                  </a:lnTo>
                  <a:lnTo>
                    <a:pt x="963" y="326"/>
                  </a:lnTo>
                  <a:lnTo>
                    <a:pt x="1058" y="311"/>
                  </a:lnTo>
                  <a:close/>
                </a:path>
              </a:pathLst>
            </a:custGeom>
            <a:solidFill>
              <a:srgbClr val="F5FFFF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0BE90D49-E92A-7AD3-0583-0300A1B2A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5" y="1475"/>
              <a:ext cx="93" cy="205"/>
            </a:xfrm>
            <a:custGeom>
              <a:avLst/>
              <a:gdLst>
                <a:gd name="T0" fmla="*/ 39 w 93"/>
                <a:gd name="T1" fmla="*/ 66 h 205"/>
                <a:gd name="T2" fmla="*/ 20 w 93"/>
                <a:gd name="T3" fmla="*/ 133 h 205"/>
                <a:gd name="T4" fmla="*/ 0 w 93"/>
                <a:gd name="T5" fmla="*/ 205 h 205"/>
                <a:gd name="T6" fmla="*/ 72 w 93"/>
                <a:gd name="T7" fmla="*/ 199 h 205"/>
                <a:gd name="T8" fmla="*/ 66 w 93"/>
                <a:gd name="T9" fmla="*/ 163 h 205"/>
                <a:gd name="T10" fmla="*/ 65 w 93"/>
                <a:gd name="T11" fmla="*/ 123 h 205"/>
                <a:gd name="T12" fmla="*/ 69 w 93"/>
                <a:gd name="T13" fmla="*/ 94 h 205"/>
                <a:gd name="T14" fmla="*/ 93 w 93"/>
                <a:gd name="T15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205">
                  <a:moveTo>
                    <a:pt x="39" y="66"/>
                  </a:moveTo>
                  <a:lnTo>
                    <a:pt x="20" y="133"/>
                  </a:lnTo>
                  <a:lnTo>
                    <a:pt x="0" y="205"/>
                  </a:lnTo>
                  <a:lnTo>
                    <a:pt x="72" y="199"/>
                  </a:lnTo>
                  <a:lnTo>
                    <a:pt x="66" y="163"/>
                  </a:lnTo>
                  <a:lnTo>
                    <a:pt x="65" y="123"/>
                  </a:lnTo>
                  <a:lnTo>
                    <a:pt x="69" y="94"/>
                  </a:lnTo>
                  <a:lnTo>
                    <a:pt x="93" y="0"/>
                  </a:lnTo>
                </a:path>
              </a:pathLst>
            </a:custGeom>
            <a:noFill/>
            <a:ln w="19050" cmpd="sng">
              <a:solidFill>
                <a:srgbClr val="3333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1F7D05EA-C7A7-E38A-2220-26037E9D9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9" y="1661"/>
              <a:ext cx="77" cy="21"/>
            </a:xfrm>
            <a:custGeom>
              <a:avLst/>
              <a:gdLst>
                <a:gd name="T0" fmla="*/ 12 w 77"/>
                <a:gd name="T1" fmla="*/ 1 h 21"/>
                <a:gd name="T2" fmla="*/ 74 w 77"/>
                <a:gd name="T3" fmla="*/ 0 h 21"/>
                <a:gd name="T4" fmla="*/ 77 w 77"/>
                <a:gd name="T5" fmla="*/ 16 h 21"/>
                <a:gd name="T6" fmla="*/ 0 w 77"/>
                <a:gd name="T7" fmla="*/ 21 h 21"/>
                <a:gd name="T8" fmla="*/ 6 w 77"/>
                <a:gd name="T9" fmla="*/ 9 h 21"/>
                <a:gd name="T10" fmla="*/ 12 w 77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12" y="1"/>
                  </a:moveTo>
                  <a:lnTo>
                    <a:pt x="74" y="0"/>
                  </a:lnTo>
                  <a:lnTo>
                    <a:pt x="77" y="16"/>
                  </a:lnTo>
                  <a:lnTo>
                    <a:pt x="0" y="21"/>
                  </a:lnTo>
                  <a:lnTo>
                    <a:pt x="6" y="9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FFCCCC"/>
            </a:solidFill>
            <a:ln w="12700" cmpd="sng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4586072" y="4115478"/>
            <a:ext cx="3600000" cy="730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1C755F05-0BCC-EFBE-56AD-5C58C3AF7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4728BAA-0C89-B5CB-F3CB-558A7D7C6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2247141" y="2806012"/>
            <a:ext cx="5457825" cy="276225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17AB074C-934E-D8F2-C277-D1766E194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4035965" y="2724274"/>
            <a:ext cx="5457825" cy="2762250"/>
          </a:xfrm>
          <a:prstGeom prst="rect">
            <a:avLst/>
          </a:prstGeom>
        </p:spPr>
      </p:pic>
      <p:sp>
        <p:nvSpPr>
          <p:cNvPr id="19" name="Titel 18">
            <a:extLst>
              <a:ext uri="{FF2B5EF4-FFF2-40B4-BE49-F238E27FC236}">
                <a16:creationId xmlns:a16="http://schemas.microsoft.com/office/drawing/2014/main" id="{2E6A1C99-EB62-150F-90CC-7AC3AD4DC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5" y="18406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brancard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schaal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tekenen</a:t>
            </a:r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3160003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8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84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8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8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50"/>
                                        <p:tgtEl>
                                          <p:spTgt spid="8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/>
      <p:bldP spid="83977" grpId="0" animBg="1"/>
      <p:bldP spid="83987" grpId="0"/>
      <p:bldP spid="84044" grpId="0"/>
      <p:bldP spid="84064" grpId="0"/>
      <p:bldP spid="84065" grpId="0"/>
      <p:bldP spid="84066" grpId="0"/>
      <p:bldP spid="83978" grpId="0" animBg="1"/>
      <p:bldP spid="83973" grpId="0" animBg="1"/>
      <p:bldP spid="84068" grpId="0"/>
      <p:bldP spid="84069" grpId="0"/>
      <p:bldP spid="83976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54" name="Group 26"/>
          <p:cNvGrpSpPr>
            <a:grpSpLocks/>
          </p:cNvGrpSpPr>
          <p:nvPr/>
        </p:nvGrpSpPr>
        <p:grpSpPr bwMode="auto">
          <a:xfrm rot="669697">
            <a:off x="1751013" y="2054225"/>
            <a:ext cx="4968875" cy="720725"/>
            <a:chOff x="1111" y="2885"/>
            <a:chExt cx="3130" cy="454"/>
          </a:xfrm>
        </p:grpSpPr>
        <p:sp>
          <p:nvSpPr>
            <p:cNvPr id="73755" name="Rectangle 27"/>
            <p:cNvSpPr>
              <a:spLocks noChangeArrowheads="1"/>
            </p:cNvSpPr>
            <p:nvPr/>
          </p:nvSpPr>
          <p:spPr bwMode="auto">
            <a:xfrm>
              <a:off x="1156" y="3203"/>
              <a:ext cx="3085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pic>
          <p:nvPicPr>
            <p:cNvPr id="73756" name="Picture 28" descr="poppetje op ru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3910" flipH="1">
              <a:off x="1111" y="2885"/>
              <a:ext cx="687" cy="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750" name="Group 22"/>
          <p:cNvGrpSpPr>
            <a:grpSpLocks/>
          </p:cNvGrpSpPr>
          <p:nvPr/>
        </p:nvGrpSpPr>
        <p:grpSpPr bwMode="auto">
          <a:xfrm>
            <a:off x="1751013" y="2054225"/>
            <a:ext cx="4968875" cy="720725"/>
            <a:chOff x="1111" y="2885"/>
            <a:chExt cx="3130" cy="454"/>
          </a:xfrm>
        </p:grpSpPr>
        <p:sp>
          <p:nvSpPr>
            <p:cNvPr id="73751" name="Rectangle 23"/>
            <p:cNvSpPr>
              <a:spLocks noChangeArrowheads="1"/>
            </p:cNvSpPr>
            <p:nvPr/>
          </p:nvSpPr>
          <p:spPr bwMode="auto">
            <a:xfrm>
              <a:off x="1156" y="3203"/>
              <a:ext cx="3085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pic>
          <p:nvPicPr>
            <p:cNvPr id="73752" name="Picture 24" descr="poppetje op ru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3910" flipH="1">
              <a:off x="1111" y="2885"/>
              <a:ext cx="687" cy="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-5443" y="6279703"/>
            <a:ext cx="8101013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Hefboomprincipe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Hoe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werkt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hefboom: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Beeldbank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745" name="Picture 17" descr="poppetje naar link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5467">
            <a:off x="4029075" y="762000"/>
            <a:ext cx="11906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53" name="Picture 25" descr="poppetje naar link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4577">
            <a:off x="5013325" y="838200"/>
            <a:ext cx="11906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57" name="Picture 29" descr="poppetje naar link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290">
            <a:off x="6194425" y="1293813"/>
            <a:ext cx="119062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59" name="Line 31"/>
          <p:cNvSpPr>
            <a:spLocks noChangeShapeType="1"/>
          </p:cNvSpPr>
          <p:nvPr/>
        </p:nvSpPr>
        <p:spPr bwMode="auto">
          <a:xfrm>
            <a:off x="2411413" y="2962275"/>
            <a:ext cx="0" cy="719138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0" name="Line 32"/>
          <p:cNvSpPr>
            <a:spLocks noChangeShapeType="1"/>
          </p:cNvSpPr>
          <p:nvPr/>
        </p:nvSpPr>
        <p:spPr bwMode="auto">
          <a:xfrm>
            <a:off x="4813300" y="2433638"/>
            <a:ext cx="0" cy="14398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1" name="Line 33"/>
          <p:cNvSpPr>
            <a:spLocks noChangeShapeType="1"/>
          </p:cNvSpPr>
          <p:nvPr/>
        </p:nvSpPr>
        <p:spPr bwMode="auto">
          <a:xfrm>
            <a:off x="6600825" y="3016250"/>
            <a:ext cx="0" cy="14398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2" name="Line 34"/>
          <p:cNvSpPr>
            <a:spLocks noChangeShapeType="1"/>
          </p:cNvSpPr>
          <p:nvPr/>
        </p:nvSpPr>
        <p:spPr bwMode="auto">
          <a:xfrm>
            <a:off x="5605463" y="2565400"/>
            <a:ext cx="0" cy="14398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3" name="Line 35"/>
          <p:cNvSpPr>
            <a:spLocks noChangeShapeType="1"/>
          </p:cNvSpPr>
          <p:nvPr/>
        </p:nvSpPr>
        <p:spPr bwMode="auto">
          <a:xfrm>
            <a:off x="2339975" y="2571750"/>
            <a:ext cx="0" cy="719138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4" name="Line 36"/>
          <p:cNvSpPr>
            <a:spLocks noChangeShapeType="1"/>
          </p:cNvSpPr>
          <p:nvPr/>
        </p:nvSpPr>
        <p:spPr bwMode="auto">
          <a:xfrm>
            <a:off x="2316163" y="2205038"/>
            <a:ext cx="0" cy="719137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3765" name="Rectangle 37"/>
          <p:cNvSpPr>
            <a:spLocks noChangeArrowheads="1"/>
          </p:cNvSpPr>
          <p:nvPr/>
        </p:nvSpPr>
        <p:spPr bwMode="auto">
          <a:xfrm>
            <a:off x="-7938" y="4602311"/>
            <a:ext cx="66595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er evenwicht is hangt af van:</a:t>
            </a:r>
            <a:endParaRPr lang="nl-NL" altLang="nl-NL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66" name="Rectangle 38"/>
          <p:cNvSpPr>
            <a:spLocks noChangeArrowheads="1"/>
          </p:cNvSpPr>
          <p:nvPr/>
        </p:nvSpPr>
        <p:spPr bwMode="auto">
          <a:xfrm>
            <a:off x="-7937" y="5116971"/>
            <a:ext cx="53000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grootte</a:t>
            </a: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de </a:t>
            </a: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krachten</a:t>
            </a: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de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767" name="Rectangle 39"/>
          <p:cNvSpPr>
            <a:spLocks noChangeArrowheads="1"/>
          </p:cNvSpPr>
          <p:nvPr/>
        </p:nvSpPr>
        <p:spPr bwMode="auto">
          <a:xfrm>
            <a:off x="5177947" y="5116971"/>
            <a:ext cx="4148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afstand</a:t>
            </a: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 het </a:t>
            </a:r>
            <a:r>
              <a:rPr lang="en-US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draaipunt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68EFF75-FFB5-30A0-2372-91E2981DE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8">
            <a:extLst>
              <a:ext uri="{FF2B5EF4-FFF2-40B4-BE49-F238E27FC236}">
                <a16:creationId xmlns:a16="http://schemas.microsoft.com/office/drawing/2014/main" id="{9ED3D1F5-1161-87F7-DB87-24141894B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947" y="5116971"/>
            <a:ext cx="13941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749" name="Group 21"/>
          <p:cNvGrpSpPr>
            <a:grpSpLocks/>
          </p:cNvGrpSpPr>
          <p:nvPr/>
        </p:nvGrpSpPr>
        <p:grpSpPr bwMode="auto">
          <a:xfrm rot="20880000">
            <a:off x="1763713" y="2041078"/>
            <a:ext cx="4968875" cy="720725"/>
            <a:chOff x="1111" y="2885"/>
            <a:chExt cx="3130" cy="454"/>
          </a:xfrm>
        </p:grpSpPr>
        <p:sp>
          <p:nvSpPr>
            <p:cNvPr id="73742" name="Rectangle 14"/>
            <p:cNvSpPr>
              <a:spLocks noChangeArrowheads="1"/>
            </p:cNvSpPr>
            <p:nvPr/>
          </p:nvSpPr>
          <p:spPr bwMode="auto">
            <a:xfrm>
              <a:off x="1156" y="3203"/>
              <a:ext cx="3085" cy="4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pic>
          <p:nvPicPr>
            <p:cNvPr id="73746" name="Picture 18" descr="poppetje op ru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23910" flipH="1">
              <a:off x="1111" y="2885"/>
              <a:ext cx="687" cy="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D9F759F3-CC43-8704-7061-B431AF1FBFA7}"/>
              </a:ext>
            </a:extLst>
          </p:cNvPr>
          <p:cNvGrpSpPr/>
          <p:nvPr/>
        </p:nvGrpSpPr>
        <p:grpSpPr>
          <a:xfrm>
            <a:off x="1403350" y="2416696"/>
            <a:ext cx="5988050" cy="722313"/>
            <a:chOff x="1403350" y="2419350"/>
            <a:chExt cx="5988050" cy="722313"/>
          </a:xfrm>
        </p:grpSpPr>
        <p:grpSp>
          <p:nvGrpSpPr>
            <p:cNvPr id="73748" name="Group 20"/>
            <p:cNvGrpSpPr>
              <a:grpSpLocks/>
            </p:cNvGrpSpPr>
            <p:nvPr/>
          </p:nvGrpSpPr>
          <p:grpSpPr bwMode="auto">
            <a:xfrm>
              <a:off x="1403350" y="2419350"/>
              <a:ext cx="5988050" cy="722313"/>
              <a:chOff x="884" y="3113"/>
              <a:chExt cx="3772" cy="455"/>
            </a:xfrm>
          </p:grpSpPr>
          <p:sp>
            <p:nvSpPr>
              <p:cNvPr id="73741" name="Freeform 13"/>
              <p:cNvSpPr>
                <a:spLocks/>
              </p:cNvSpPr>
              <p:nvPr/>
            </p:nvSpPr>
            <p:spPr bwMode="auto">
              <a:xfrm>
                <a:off x="884" y="3566"/>
                <a:ext cx="3772" cy="2"/>
              </a:xfrm>
              <a:custGeom>
                <a:avLst/>
                <a:gdLst>
                  <a:gd name="T0" fmla="*/ 0 w 3772"/>
                  <a:gd name="T1" fmla="*/ 0 h 2"/>
                  <a:gd name="T2" fmla="*/ 3772 w 3772"/>
                  <a:gd name="T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772" h="2">
                    <a:moveTo>
                      <a:pt x="0" y="0"/>
                    </a:moveTo>
                    <a:lnTo>
                      <a:pt x="3772" y="2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3747" name="Group 19"/>
              <p:cNvGrpSpPr>
                <a:grpSpLocks/>
              </p:cNvGrpSpPr>
              <p:nvPr/>
            </p:nvGrpSpPr>
            <p:grpSpPr bwMode="auto">
              <a:xfrm>
                <a:off x="2608" y="3113"/>
                <a:ext cx="136" cy="453"/>
                <a:chOff x="2608" y="3113"/>
                <a:chExt cx="136" cy="453"/>
              </a:xfrm>
            </p:grpSpPr>
            <p:sp>
              <p:nvSpPr>
                <p:cNvPr id="73743" name="Rectangle 15"/>
                <p:cNvSpPr>
                  <a:spLocks noChangeArrowheads="1"/>
                </p:cNvSpPr>
                <p:nvPr/>
              </p:nvSpPr>
              <p:spPr bwMode="auto">
                <a:xfrm>
                  <a:off x="2608" y="3113"/>
                  <a:ext cx="136" cy="4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3744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2653" y="3204"/>
                  <a:ext cx="45" cy="45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8179C26A-7274-4579-3943-FF49F9FC41C0}"/>
                </a:ext>
              </a:extLst>
            </p:cNvPr>
            <p:cNvSpPr txBox="1"/>
            <p:nvPr/>
          </p:nvSpPr>
          <p:spPr>
            <a:xfrm>
              <a:off x="4060963" y="2580608"/>
              <a:ext cx="4467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sp>
        <p:nvSpPr>
          <p:cNvPr id="6" name="Tekstvak 5">
            <a:extLst>
              <a:ext uri="{FF2B5EF4-FFF2-40B4-BE49-F238E27FC236}">
                <a16:creationId xmlns:a16="http://schemas.microsoft.com/office/drawing/2014/main" id="{A94E6DE6-A0F8-056D-EEE3-1EB538994AF1}"/>
              </a:ext>
            </a:extLst>
          </p:cNvPr>
          <p:cNvSpPr txBox="1"/>
          <p:nvPr/>
        </p:nvSpPr>
        <p:spPr>
          <a:xfrm>
            <a:off x="2505720" y="3254137"/>
            <a:ext cx="2232241" cy="40011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O is het draaipunt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6E8434D-19BE-2429-3740-F8DC29C9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938" y="3367"/>
            <a:ext cx="7772400" cy="523220"/>
          </a:xfrm>
        </p:spPr>
        <p:txBody>
          <a:bodyPr>
            <a:spAutoFit/>
          </a:bodyPr>
          <a:lstStyle/>
          <a:p>
            <a:pPr algn="l"/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hefboom</a:t>
            </a:r>
          </a:p>
        </p:txBody>
      </p:sp>
    </p:spTree>
    <p:extLst>
      <p:ext uri="{BB962C8B-B14F-4D97-AF65-F5344CB8AC3E}">
        <p14:creationId xmlns:p14="http://schemas.microsoft.com/office/powerpoint/2010/main" val="37706038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"/>
                                        <p:tgtEl>
                                          <p:spTgt spid="73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"/>
                                        <p:tgtEl>
                                          <p:spTgt spid="73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"/>
                                        <p:tgtEl>
                                          <p:spTgt spid="7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"/>
                                        <p:tgtEl>
                                          <p:spTgt spid="73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10"/>
                                        <p:tgtEl>
                                          <p:spTgt spid="73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"/>
                            </p:stCondLst>
                            <p:childTnLst>
                              <p:par>
                                <p:cTn id="3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10"/>
                                        <p:tgtEl>
                                          <p:spTgt spid="73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"/>
                                        <p:tgtEl>
                                          <p:spTgt spid="7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"/>
                                        <p:tgtEl>
                                          <p:spTgt spid="7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"/>
                                        <p:tgtEl>
                                          <p:spTgt spid="7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"/>
                                        <p:tgtEl>
                                          <p:spTgt spid="7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10"/>
                                        <p:tgtEl>
                                          <p:spTgt spid="73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10"/>
                                        <p:tgtEl>
                                          <p:spTgt spid="73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"/>
                            </p:stCondLst>
                            <p:childTnLst>
                              <p:par>
                                <p:cTn id="6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10"/>
                                        <p:tgtEl>
                                          <p:spTgt spid="73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"/>
                                        <p:tgtEl>
                                          <p:spTgt spid="7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10"/>
                                        <p:tgtEl>
                                          <p:spTgt spid="73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withGroup">
                            <p:stCondLst>
                              <p:cond delay="4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0"/>
                                        <p:tgtEl>
                                          <p:spTgt spid="7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"/>
                                        <p:tgtEl>
                                          <p:spTgt spid="7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/>
      <p:bldP spid="73759" grpId="0" animBg="1"/>
      <p:bldP spid="73759" grpId="1" animBg="1"/>
      <p:bldP spid="73760" grpId="0" animBg="1"/>
      <p:bldP spid="73760" grpId="1" animBg="1"/>
      <p:bldP spid="73761" grpId="0" animBg="1"/>
      <p:bldP spid="73762" grpId="0" animBg="1"/>
      <p:bldP spid="73762" grpId="1" animBg="1"/>
      <p:bldP spid="73763" grpId="0" animBg="1"/>
      <p:bldP spid="73763" grpId="1" animBg="1"/>
      <p:bldP spid="73764" grpId="0" animBg="1"/>
      <p:bldP spid="73765" grpId="0"/>
      <p:bldP spid="73766" grpId="0"/>
      <p:bldP spid="73767" grpId="0"/>
      <p:bldP spid="3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2732DDC4-D697-55EE-EE80-55925312D503}"/>
              </a:ext>
            </a:extLst>
          </p:cNvPr>
          <p:cNvSpPr txBox="1"/>
          <p:nvPr/>
        </p:nvSpPr>
        <p:spPr>
          <a:xfrm>
            <a:off x="2619376" y="5741988"/>
            <a:ext cx="5372206" cy="101566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Het product van kracht F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en arm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is gelijk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aan het product van kracht F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en arm r</a:t>
            </a:r>
            <a:r>
              <a:rPr lang="nl-NL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1000 x 1 = 50 x 20</a:t>
            </a:r>
          </a:p>
        </p:txBody>
      </p:sp>
      <p:grpSp>
        <p:nvGrpSpPr>
          <p:cNvPr id="48" name="Groep 47">
            <a:extLst>
              <a:ext uri="{FF2B5EF4-FFF2-40B4-BE49-F238E27FC236}">
                <a16:creationId xmlns:a16="http://schemas.microsoft.com/office/drawing/2014/main" id="{906E5C14-F81D-ABAC-BE74-C18F04FF7104}"/>
              </a:ext>
            </a:extLst>
          </p:cNvPr>
          <p:cNvGrpSpPr/>
          <p:nvPr/>
        </p:nvGrpSpPr>
        <p:grpSpPr>
          <a:xfrm>
            <a:off x="161352" y="605448"/>
            <a:ext cx="9001705" cy="2429337"/>
            <a:chOff x="161352" y="605448"/>
            <a:chExt cx="9001705" cy="2429337"/>
          </a:xfrm>
        </p:grpSpPr>
        <p:grpSp>
          <p:nvGrpSpPr>
            <p:cNvPr id="43" name="Groep 42">
              <a:extLst>
                <a:ext uri="{FF2B5EF4-FFF2-40B4-BE49-F238E27FC236}">
                  <a16:creationId xmlns:a16="http://schemas.microsoft.com/office/drawing/2014/main" id="{7EAB7576-B4CD-4A45-1899-6F923B6C3068}"/>
                </a:ext>
              </a:extLst>
            </p:cNvPr>
            <p:cNvGrpSpPr/>
            <p:nvPr/>
          </p:nvGrpSpPr>
          <p:grpSpPr>
            <a:xfrm>
              <a:off x="161352" y="605448"/>
              <a:ext cx="9001705" cy="2333627"/>
              <a:chOff x="161352" y="173528"/>
              <a:chExt cx="9001705" cy="2333627"/>
            </a:xfrm>
          </p:grpSpPr>
          <p:grpSp>
            <p:nvGrpSpPr>
              <p:cNvPr id="13" name="Groep 12">
                <a:extLst>
                  <a:ext uri="{FF2B5EF4-FFF2-40B4-BE49-F238E27FC236}">
                    <a16:creationId xmlns:a16="http://schemas.microsoft.com/office/drawing/2014/main" id="{2EC1EDDE-91AC-F199-45FB-44D7FB179401}"/>
                  </a:ext>
                </a:extLst>
              </p:cNvPr>
              <p:cNvGrpSpPr/>
              <p:nvPr/>
            </p:nvGrpSpPr>
            <p:grpSpPr>
              <a:xfrm>
                <a:off x="161352" y="173528"/>
                <a:ext cx="1800000" cy="1800000"/>
                <a:chOff x="3185235" y="598441"/>
                <a:chExt cx="1800000" cy="1800000"/>
              </a:xfrm>
            </p:grpSpPr>
            <p:sp>
              <p:nvSpPr>
                <p:cNvPr id="6" name="Ovaal 5">
                  <a:extLst>
                    <a:ext uri="{FF2B5EF4-FFF2-40B4-BE49-F238E27FC236}">
                      <a16:creationId xmlns:a16="http://schemas.microsoft.com/office/drawing/2014/main" id="{8ABD4193-96DB-097D-1935-A68B417E147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85235" y="598441"/>
                  <a:ext cx="1800000" cy="1800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51000">
                      <a:schemeClr val="bg1">
                        <a:lumMod val="65000"/>
                      </a:schemeClr>
                    </a:gs>
                    <a:gs pos="91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scene3d>
                  <a:camera prst="orthographicFront"/>
                  <a:lightRig rig="twoPt" dir="t"/>
                </a:scene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" name="Tekstvak 9">
                  <a:extLst>
                    <a:ext uri="{FF2B5EF4-FFF2-40B4-BE49-F238E27FC236}">
                      <a16:creationId xmlns:a16="http://schemas.microsoft.com/office/drawing/2014/main" id="{022F83C6-BE81-08E5-13C6-DF7CD2983C42}"/>
                    </a:ext>
                  </a:extLst>
                </p:cNvPr>
                <p:cNvSpPr txBox="1"/>
                <p:nvPr/>
              </p:nvSpPr>
              <p:spPr>
                <a:xfrm>
                  <a:off x="3222428" y="1151689"/>
                  <a:ext cx="1725614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4000" b="1" dirty="0">
                      <a:latin typeface="Arial Narrow" panose="020B0606020202030204" pitchFamily="34" charset="0"/>
                      <a:cs typeface="Arial" panose="020B0604020202020204" pitchFamily="34" charset="0"/>
                    </a:rPr>
                    <a:t>100 kg</a:t>
                  </a:r>
                </a:p>
              </p:txBody>
            </p:sp>
          </p:grpSp>
          <p:grpSp>
            <p:nvGrpSpPr>
              <p:cNvPr id="12" name="Groep 11">
                <a:extLst>
                  <a:ext uri="{FF2B5EF4-FFF2-40B4-BE49-F238E27FC236}">
                    <a16:creationId xmlns:a16="http://schemas.microsoft.com/office/drawing/2014/main" id="{90E447F6-B8C4-A6C7-2357-0AD3AD10FEE8}"/>
                  </a:ext>
                </a:extLst>
              </p:cNvPr>
              <p:cNvGrpSpPr/>
              <p:nvPr/>
            </p:nvGrpSpPr>
            <p:grpSpPr>
              <a:xfrm>
                <a:off x="7980487" y="1325528"/>
                <a:ext cx="1182570" cy="648000"/>
                <a:chOff x="6701439" y="1023430"/>
                <a:chExt cx="1182570" cy="648000"/>
              </a:xfrm>
            </p:grpSpPr>
            <p:sp>
              <p:nvSpPr>
                <p:cNvPr id="8" name="Ovaal 7">
                  <a:extLst>
                    <a:ext uri="{FF2B5EF4-FFF2-40B4-BE49-F238E27FC236}">
                      <a16:creationId xmlns:a16="http://schemas.microsoft.com/office/drawing/2014/main" id="{1D65C095-B0BB-5F6E-16FA-131B670CAE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68724" y="1023430"/>
                  <a:ext cx="648000" cy="64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51000">
                      <a:schemeClr val="bg1">
                        <a:lumMod val="65000"/>
                      </a:schemeClr>
                    </a:gs>
                    <a:gs pos="91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scene3d>
                  <a:camera prst="orthographicFront"/>
                  <a:lightRig rig="twoPt" dir="t"/>
                </a:scene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" name="Tekstvak 10">
                  <a:extLst>
                    <a:ext uri="{FF2B5EF4-FFF2-40B4-BE49-F238E27FC236}">
                      <a16:creationId xmlns:a16="http://schemas.microsoft.com/office/drawing/2014/main" id="{54105CE2-5B29-C9D8-2C98-C55B219B4F71}"/>
                    </a:ext>
                  </a:extLst>
                </p:cNvPr>
                <p:cNvSpPr txBox="1"/>
                <p:nvPr/>
              </p:nvSpPr>
              <p:spPr>
                <a:xfrm>
                  <a:off x="6701439" y="1135626"/>
                  <a:ext cx="118257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2400" b="1" dirty="0">
                      <a:latin typeface="Arial Narrow" panose="020B0606020202030204" pitchFamily="34" charset="0"/>
                      <a:cs typeface="Arial" panose="020B0604020202020204" pitchFamily="34" charset="0"/>
                    </a:rPr>
                    <a:t>5 kg</a:t>
                  </a:r>
                </a:p>
              </p:txBody>
            </p: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26366B6A-B6E0-EAF8-150B-332A3576A865}"/>
                  </a:ext>
                </a:extLst>
              </p:cNvPr>
              <p:cNvGrpSpPr/>
              <p:nvPr/>
            </p:nvGrpSpPr>
            <p:grpSpPr>
              <a:xfrm>
                <a:off x="828464" y="1975669"/>
                <a:ext cx="7920000" cy="531486"/>
                <a:chOff x="400595" y="1975669"/>
                <a:chExt cx="7920000" cy="531486"/>
              </a:xfrm>
            </p:grpSpPr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7FEA7A13-B9BB-FF62-0F5B-75E6EEFA1802}"/>
                    </a:ext>
                  </a:extLst>
                </p:cNvPr>
                <p:cNvGrpSpPr/>
                <p:nvPr/>
              </p:nvGrpSpPr>
              <p:grpSpPr>
                <a:xfrm>
                  <a:off x="400595" y="1975669"/>
                  <a:ext cx="7920000" cy="216000"/>
                  <a:chOff x="400595" y="1975669"/>
                  <a:chExt cx="7920000" cy="216000"/>
                </a:xfrm>
              </p:grpSpPr>
              <p:sp>
                <p:nvSpPr>
                  <p:cNvPr id="14" name="Rechthoek 13">
                    <a:extLst>
                      <a:ext uri="{FF2B5EF4-FFF2-40B4-BE49-F238E27FC236}">
                        <a16:creationId xmlns:a16="http://schemas.microsoft.com/office/drawing/2014/main" id="{1819AA48-579C-B56C-9AB2-AB10EF531354}"/>
                      </a:ext>
                    </a:extLst>
                  </p:cNvPr>
                  <p:cNvSpPr/>
                  <p:nvPr/>
                </p:nvSpPr>
                <p:spPr>
                  <a:xfrm>
                    <a:off x="400595" y="1975669"/>
                    <a:ext cx="7920000" cy="216000"/>
                  </a:xfrm>
                  <a:prstGeom prst="rect">
                    <a:avLst/>
                  </a:prstGeom>
                  <a:pattFill prst="narHorz">
                    <a:fgClr>
                      <a:srgbClr val="B09465"/>
                    </a:fgClr>
                    <a:bgClr>
                      <a:schemeClr val="accent5">
                        <a:lumMod val="40000"/>
                        <a:lumOff val="60000"/>
                      </a:schemeClr>
                    </a:bgClr>
                  </a:pattFill>
                  <a:ln w="12700">
                    <a:solidFill>
                      <a:srgbClr val="B09465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cxnSp>
                <p:nvCxnSpPr>
                  <p:cNvPr id="16" name="Rechte verbindingslijn 15">
                    <a:extLst>
                      <a:ext uri="{FF2B5EF4-FFF2-40B4-BE49-F238E27FC236}">
                        <a16:creationId xmlns:a16="http://schemas.microsoft.com/office/drawing/2014/main" id="{438DE472-0FDC-9634-507A-6DE24430FE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53546" y="2011669"/>
                    <a:ext cx="0" cy="180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Rechte verbindingslijn 16">
                    <a:extLst>
                      <a:ext uri="{FF2B5EF4-FFF2-40B4-BE49-F238E27FC236}">
                        <a16:creationId xmlns:a16="http://schemas.microsoft.com/office/drawing/2014/main" id="{C8141026-D559-7492-F29B-8E7F7251C4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11560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Rechte verbindingslijn 17">
                    <a:extLst>
                      <a:ext uri="{FF2B5EF4-FFF2-40B4-BE49-F238E27FC236}">
                        <a16:creationId xmlns:a16="http://schemas.microsoft.com/office/drawing/2014/main" id="{1AB2739E-976F-BD75-45FD-34FD93F0BC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562122" y="2011669"/>
                    <a:ext cx="0" cy="180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Rechte verbindingslijn 18">
                    <a:extLst>
                      <a:ext uri="{FF2B5EF4-FFF2-40B4-BE49-F238E27FC236}">
                        <a16:creationId xmlns:a16="http://schemas.microsoft.com/office/drawing/2014/main" id="{2160F42C-1808-7A08-961D-58AC6CF34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70702" y="2011669"/>
                    <a:ext cx="0" cy="180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Rechte verbindingslijn 19">
                    <a:extLst>
                      <a:ext uri="{FF2B5EF4-FFF2-40B4-BE49-F238E27FC236}">
                        <a16:creationId xmlns:a16="http://schemas.microsoft.com/office/drawing/2014/main" id="{E4D5D370-2FEE-0915-423D-7E6416E85A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29844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Rechte verbindingslijn 20">
                    <a:extLst>
                      <a:ext uri="{FF2B5EF4-FFF2-40B4-BE49-F238E27FC236}">
                        <a16:creationId xmlns:a16="http://schemas.microsoft.com/office/drawing/2014/main" id="{56B7F025-D6B2-25D8-EA1B-08C07901D84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8986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Rechte verbindingslijn 21">
                    <a:extLst>
                      <a:ext uri="{FF2B5EF4-FFF2-40B4-BE49-F238E27FC236}">
                        <a16:creationId xmlns:a16="http://schemas.microsoft.com/office/drawing/2014/main" id="{963FAFCC-A239-4629-CB7C-64864E3FB3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48128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Rechte verbindingslijn 22">
                    <a:extLst>
                      <a:ext uri="{FF2B5EF4-FFF2-40B4-BE49-F238E27FC236}">
                        <a16:creationId xmlns:a16="http://schemas.microsoft.com/office/drawing/2014/main" id="{24DD98D1-9C6C-1D9E-50C1-E0FF4C100B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07270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Rechte verbindingslijn 23">
                    <a:extLst>
                      <a:ext uri="{FF2B5EF4-FFF2-40B4-BE49-F238E27FC236}">
                        <a16:creationId xmlns:a16="http://schemas.microsoft.com/office/drawing/2014/main" id="{6059206F-0E90-C264-C542-E42AA41188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435258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Rechte verbindingslijn 24">
                    <a:extLst>
                      <a:ext uri="{FF2B5EF4-FFF2-40B4-BE49-F238E27FC236}">
                        <a16:creationId xmlns:a16="http://schemas.microsoft.com/office/drawing/2014/main" id="{747F7E58-AF27-5171-7070-BC489EF6CF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794400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Rechte verbindingslijn 25">
                    <a:extLst>
                      <a:ext uri="{FF2B5EF4-FFF2-40B4-BE49-F238E27FC236}">
                        <a16:creationId xmlns:a16="http://schemas.microsoft.com/office/drawing/2014/main" id="{7170F129-0614-1608-43FB-2C3E38D101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6412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Rechte verbindingslijn 26">
                    <a:extLst>
                      <a:ext uri="{FF2B5EF4-FFF2-40B4-BE49-F238E27FC236}">
                        <a16:creationId xmlns:a16="http://schemas.microsoft.com/office/drawing/2014/main" id="{2D61B659-62B1-3F99-0077-0870AC4728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25554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Rechte verbindingslijn 27">
                    <a:extLst>
                      <a:ext uri="{FF2B5EF4-FFF2-40B4-BE49-F238E27FC236}">
                        <a16:creationId xmlns:a16="http://schemas.microsoft.com/office/drawing/2014/main" id="{D065ABE8-148C-735E-0C4A-A4E5B68A55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02980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Rechte verbindingslijn 28">
                    <a:extLst>
                      <a:ext uri="{FF2B5EF4-FFF2-40B4-BE49-F238E27FC236}">
                        <a16:creationId xmlns:a16="http://schemas.microsoft.com/office/drawing/2014/main" id="{9B84DC2D-F956-7720-8FCD-5BDF63BA6C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84696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Rechte verbindingslijn 29">
                    <a:extLst>
                      <a:ext uri="{FF2B5EF4-FFF2-40B4-BE49-F238E27FC236}">
                        <a16:creationId xmlns:a16="http://schemas.microsoft.com/office/drawing/2014/main" id="{B097742C-5A98-1F81-DDB3-20AD05A3C3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43838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1AE1D355-1102-B6FF-9E7C-024E3B51189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21264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612318BF-12A1-1C57-118F-0475B2995E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639548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884828BC-154B-4E38-2531-33206FA888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357832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74959E35-D15B-5F1E-8E93-DCFCFEE880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716974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BA4DEAC2-057B-7E30-BAD9-D26F8FAAB7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076116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Rechte verbindingslijn 37">
                    <a:extLst>
                      <a:ext uri="{FF2B5EF4-FFF2-40B4-BE49-F238E27FC236}">
                        <a16:creationId xmlns:a16="http://schemas.microsoft.com/office/drawing/2014/main" id="{A3405198-F310-7E50-D801-494F078507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280406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Rechte verbindingslijn 38">
                    <a:extLst>
                      <a:ext uri="{FF2B5EF4-FFF2-40B4-BE49-F238E27FC236}">
                        <a16:creationId xmlns:a16="http://schemas.microsoft.com/office/drawing/2014/main" id="{A2EFB91A-3153-23A8-65B3-13F272F318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98690" y="2083669"/>
                    <a:ext cx="0" cy="10800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" name="Gelijkbenige driehoek 40">
                  <a:extLst>
                    <a:ext uri="{FF2B5EF4-FFF2-40B4-BE49-F238E27FC236}">
                      <a16:creationId xmlns:a16="http://schemas.microsoft.com/office/drawing/2014/main" id="{DEFFE348-2697-BCAD-8634-242CFFDF635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88473" y="2196810"/>
                  <a:ext cx="360000" cy="310345"/>
                </a:xfrm>
                <a:prstGeom prst="triangle">
                  <a:avLst/>
                </a:prstGeom>
                <a:solidFill>
                  <a:srgbClr val="B09465"/>
                </a:solidFill>
                <a:ln>
                  <a:solidFill>
                    <a:srgbClr val="B0946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sp>
          <p:nvSpPr>
            <p:cNvPr id="46" name="Text Box 38">
              <a:extLst>
                <a:ext uri="{FF2B5EF4-FFF2-40B4-BE49-F238E27FC236}">
                  <a16:creationId xmlns:a16="http://schemas.microsoft.com/office/drawing/2014/main" id="{7728EA32-03B3-352F-6339-242E561A9B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7994" y="2634675"/>
              <a:ext cx="41907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</p:grpSp>
      <p:sp>
        <p:nvSpPr>
          <p:cNvPr id="74763" name="Rectangle 1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2685" y="13028"/>
            <a:ext cx="2871788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hefboomwet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780" name="Freeform 28"/>
          <p:cNvSpPr>
            <a:spLocks/>
          </p:cNvSpPr>
          <p:nvPr/>
        </p:nvSpPr>
        <p:spPr bwMode="auto">
          <a:xfrm>
            <a:off x="1034560" y="2408053"/>
            <a:ext cx="1588" cy="4320000"/>
          </a:xfrm>
          <a:custGeom>
            <a:avLst/>
            <a:gdLst>
              <a:gd name="T0" fmla="*/ 1 w 1"/>
              <a:gd name="T1" fmla="*/ 0 h 2254"/>
              <a:gd name="T2" fmla="*/ 0 w 1"/>
              <a:gd name="T3" fmla="*/ 2254 h 225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254">
                <a:moveTo>
                  <a:pt x="1" y="0"/>
                </a:moveTo>
                <a:lnTo>
                  <a:pt x="0" y="2254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4781" name="Freeform 29"/>
          <p:cNvSpPr>
            <a:spLocks/>
          </p:cNvSpPr>
          <p:nvPr/>
        </p:nvSpPr>
        <p:spPr bwMode="auto">
          <a:xfrm>
            <a:off x="8581415" y="2409038"/>
            <a:ext cx="0" cy="216000"/>
          </a:xfrm>
          <a:custGeom>
            <a:avLst/>
            <a:gdLst>
              <a:gd name="T0" fmla="*/ 9 w 9"/>
              <a:gd name="T1" fmla="*/ 0 h 1602"/>
              <a:gd name="T2" fmla="*/ 0 w 9"/>
              <a:gd name="T3" fmla="*/ 1602 h 160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" h="1602">
                <a:moveTo>
                  <a:pt x="9" y="0"/>
                </a:moveTo>
                <a:lnTo>
                  <a:pt x="0" y="1602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4784" name="Freeform 32"/>
          <p:cNvSpPr>
            <a:spLocks/>
          </p:cNvSpPr>
          <p:nvPr/>
        </p:nvSpPr>
        <p:spPr bwMode="auto">
          <a:xfrm>
            <a:off x="1396342" y="2564904"/>
            <a:ext cx="7200000" cy="0"/>
          </a:xfrm>
          <a:custGeom>
            <a:avLst/>
            <a:gdLst>
              <a:gd name="T0" fmla="*/ 0 w 4052"/>
              <a:gd name="T1" fmla="*/ 0 h 328"/>
              <a:gd name="T2" fmla="*/ 4052 w 4052"/>
              <a:gd name="T3" fmla="*/ 328 h 32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052" h="328">
                <a:moveTo>
                  <a:pt x="0" y="0"/>
                </a:moveTo>
                <a:lnTo>
                  <a:pt x="4052" y="328"/>
                </a:lnTo>
              </a:path>
            </a:pathLst>
          </a:custGeom>
          <a:noFill/>
          <a:ln w="38100" cmpd="sng">
            <a:solidFill>
              <a:srgbClr val="00B0F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4785" name="Freeform 33"/>
          <p:cNvSpPr>
            <a:spLocks/>
          </p:cNvSpPr>
          <p:nvPr/>
        </p:nvSpPr>
        <p:spPr bwMode="auto">
          <a:xfrm>
            <a:off x="1027475" y="2564904"/>
            <a:ext cx="396000" cy="0"/>
          </a:xfrm>
          <a:custGeom>
            <a:avLst/>
            <a:gdLst>
              <a:gd name="T0" fmla="*/ 0 w 162"/>
              <a:gd name="T1" fmla="*/ 0 h 16"/>
              <a:gd name="T2" fmla="*/ 162 w 162"/>
              <a:gd name="T3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2" h="16">
                <a:moveTo>
                  <a:pt x="0" y="0"/>
                </a:moveTo>
                <a:lnTo>
                  <a:pt x="162" y="16"/>
                </a:lnTo>
              </a:path>
            </a:pathLst>
          </a:custGeom>
          <a:noFill/>
          <a:ln w="38100" cmpd="sng">
            <a:solidFill>
              <a:srgbClr val="00B05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>
            <a:off x="3670168" y="2566813"/>
            <a:ext cx="2806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arm r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20 cm</a:t>
            </a:r>
          </a:p>
        </p:txBody>
      </p:sp>
      <p:grpSp>
        <p:nvGrpSpPr>
          <p:cNvPr id="74795" name="Group 43"/>
          <p:cNvGrpSpPr>
            <a:grpSpLocks/>
          </p:cNvGrpSpPr>
          <p:nvPr/>
        </p:nvGrpSpPr>
        <p:grpSpPr bwMode="auto">
          <a:xfrm>
            <a:off x="1219213" y="2708083"/>
            <a:ext cx="2406650" cy="760413"/>
            <a:chOff x="884" y="1797"/>
            <a:chExt cx="1516" cy="479"/>
          </a:xfrm>
        </p:grpSpPr>
        <p:sp>
          <p:nvSpPr>
            <p:cNvPr id="74791" name="Text Box 39"/>
            <p:cNvSpPr txBox="1">
              <a:spLocks noChangeArrowheads="1"/>
            </p:cNvSpPr>
            <p:nvPr/>
          </p:nvSpPr>
          <p:spPr bwMode="auto">
            <a:xfrm>
              <a:off x="948" y="1988"/>
              <a:ext cx="14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arm r</a:t>
              </a:r>
              <a:r>
                <a:rPr lang="nl-NL" altLang="nl-NL" sz="2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nl-NL" alt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 = 1 cm</a:t>
              </a:r>
            </a:p>
          </p:txBody>
        </p:sp>
        <p:sp>
          <p:nvSpPr>
            <p:cNvPr id="74792" name="Freeform 40"/>
            <p:cNvSpPr>
              <a:spLocks/>
            </p:cNvSpPr>
            <p:nvPr/>
          </p:nvSpPr>
          <p:spPr bwMode="auto">
            <a:xfrm>
              <a:off x="884" y="1797"/>
              <a:ext cx="364" cy="291"/>
            </a:xfrm>
            <a:custGeom>
              <a:avLst/>
              <a:gdLst>
                <a:gd name="T0" fmla="*/ 0 w 364"/>
                <a:gd name="T1" fmla="*/ 0 h 515"/>
                <a:gd name="T2" fmla="*/ 364 w 364"/>
                <a:gd name="T3" fmla="*/ 515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4" h="515">
                  <a:moveTo>
                    <a:pt x="0" y="0"/>
                  </a:moveTo>
                  <a:lnTo>
                    <a:pt x="364" y="515"/>
                  </a:lnTo>
                </a:path>
              </a:pathLst>
            </a:custGeom>
            <a:noFill/>
            <a:ln w="25400" cmpd="sng">
              <a:solidFill>
                <a:srgbClr val="00B050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4796" name="Rectangle 44"/>
          <p:cNvSpPr>
            <a:spLocks noChangeArrowheads="1"/>
          </p:cNvSpPr>
          <p:nvPr/>
        </p:nvSpPr>
        <p:spPr bwMode="auto">
          <a:xfrm>
            <a:off x="2457078" y="4178347"/>
            <a:ext cx="60753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de arm 20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97" name="Rectangle 45"/>
          <p:cNvSpPr>
            <a:spLocks noChangeArrowheads="1"/>
          </p:cNvSpPr>
          <p:nvPr/>
        </p:nvSpPr>
        <p:spPr bwMode="auto">
          <a:xfrm>
            <a:off x="2457078" y="4653009"/>
            <a:ext cx="50676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is 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98" name="Rectangle 46"/>
          <p:cNvSpPr>
            <a:spLocks noChangeArrowheads="1"/>
          </p:cNvSpPr>
          <p:nvPr/>
        </p:nvSpPr>
        <p:spPr bwMode="auto">
          <a:xfrm>
            <a:off x="6209134" y="4653009"/>
            <a:ext cx="113823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799" name="Rectangle 47"/>
          <p:cNvSpPr>
            <a:spLocks noChangeArrowheads="1"/>
          </p:cNvSpPr>
          <p:nvPr/>
        </p:nvSpPr>
        <p:spPr bwMode="auto">
          <a:xfrm>
            <a:off x="2483768" y="5301208"/>
            <a:ext cx="57959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hefboomwet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formulevorm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800" name="Rectangle 48"/>
          <p:cNvSpPr>
            <a:spLocks noChangeArrowheads="1"/>
          </p:cNvSpPr>
          <p:nvPr/>
        </p:nvSpPr>
        <p:spPr bwMode="auto">
          <a:xfrm>
            <a:off x="2566712" y="5776689"/>
            <a:ext cx="2881312" cy="461665"/>
          </a:xfrm>
          <a:prstGeom prst="rect">
            <a:avLst/>
          </a:prstGeom>
          <a:noFill/>
          <a:ln w="38100" cap="rnd">
            <a:noFill/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r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F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r</a:t>
            </a:r>
            <a:r>
              <a:rPr lang="en-US" altLang="nl-NL" sz="2400" baseline="-25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sz="2400" baseline="-25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801" name="Rectangle 49"/>
          <p:cNvSpPr>
            <a:spLocks noChangeArrowheads="1"/>
          </p:cNvSpPr>
          <p:nvPr/>
        </p:nvSpPr>
        <p:spPr bwMode="auto">
          <a:xfrm>
            <a:off x="2457078" y="3717032"/>
            <a:ext cx="60753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hefboomwet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woorden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CA2046CD-EE4D-B357-8B4A-22B530F5A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98C666E8-F239-FD59-CAC9-1523CC80C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078" y="4178347"/>
            <a:ext cx="47070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de arm </a:t>
            </a: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. 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3FB1185A-CA8B-545D-BFDA-B33DFC55D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078" y="4653009"/>
            <a:ext cx="48510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is 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34">
            <a:extLst>
              <a:ext uri="{FF2B5EF4-FFF2-40B4-BE49-F238E27FC236}">
                <a16:creationId xmlns:a16="http://schemas.microsoft.com/office/drawing/2014/main" id="{105814CD-D0E0-B603-4FFB-687A45EE5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134" y="4657474"/>
            <a:ext cx="1258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</a:p>
        </p:txBody>
      </p:sp>
      <p:sp>
        <p:nvSpPr>
          <p:cNvPr id="45" name="Tekstvak 44">
            <a:extLst>
              <a:ext uri="{FF2B5EF4-FFF2-40B4-BE49-F238E27FC236}">
                <a16:creationId xmlns:a16="http://schemas.microsoft.com/office/drawing/2014/main" id="{1AA9B7A9-6C36-C272-0751-F64C0587F010}"/>
              </a:ext>
            </a:extLst>
          </p:cNvPr>
          <p:cNvSpPr txBox="1"/>
          <p:nvPr/>
        </p:nvSpPr>
        <p:spPr>
          <a:xfrm>
            <a:off x="1736513" y="2765871"/>
            <a:ext cx="5940000" cy="40011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arm r is de afstand van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draapunt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O tot de kracht.</a:t>
            </a:r>
          </a:p>
        </p:txBody>
      </p:sp>
      <p:sp>
        <p:nvSpPr>
          <p:cNvPr id="47" name="Bijschrift: lijn 46">
            <a:extLst>
              <a:ext uri="{FF2B5EF4-FFF2-40B4-BE49-F238E27FC236}">
                <a16:creationId xmlns:a16="http://schemas.microsoft.com/office/drawing/2014/main" id="{4628BCBD-F7C1-016A-C91A-C2A6B5E857F3}"/>
              </a:ext>
            </a:extLst>
          </p:cNvPr>
          <p:cNvSpPr/>
          <p:nvPr/>
        </p:nvSpPr>
        <p:spPr>
          <a:xfrm>
            <a:off x="2566712" y="1442130"/>
            <a:ext cx="1861272" cy="612648"/>
          </a:xfrm>
          <a:prstGeom prst="borderCallout1">
            <a:avLst>
              <a:gd name="adj1" fmla="val 42823"/>
              <a:gd name="adj2" fmla="val 647"/>
              <a:gd name="adj3" fmla="val 195954"/>
              <a:gd name="adj4" fmla="val -64217"/>
            </a:avLst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Draaipunt O</a:t>
            </a:r>
          </a:p>
        </p:txBody>
      </p:sp>
      <p:sp>
        <p:nvSpPr>
          <p:cNvPr id="52" name="Text Box 34">
            <a:extLst>
              <a:ext uri="{FF2B5EF4-FFF2-40B4-BE49-F238E27FC236}">
                <a16:creationId xmlns:a16="http://schemas.microsoft.com/office/drawing/2014/main" id="{6A3F7900-2E20-F1DF-DDAE-5BB66E3ED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38" y="6047269"/>
            <a:ext cx="1979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 1000 N</a:t>
            </a:r>
          </a:p>
        </p:txBody>
      </p:sp>
      <p:sp>
        <p:nvSpPr>
          <p:cNvPr id="53" name="Text Box 34">
            <a:extLst>
              <a:ext uri="{FF2B5EF4-FFF2-40B4-BE49-F238E27FC236}">
                <a16:creationId xmlns:a16="http://schemas.microsoft.com/office/drawing/2014/main" id="{B9199E0B-8536-F8C8-C024-06040700E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6343" y="2746886"/>
            <a:ext cx="1518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50 N</a:t>
            </a:r>
          </a:p>
        </p:txBody>
      </p:sp>
    </p:spTree>
    <p:extLst>
      <p:ext uri="{BB962C8B-B14F-4D97-AF65-F5344CB8AC3E}">
        <p14:creationId xmlns:p14="http://schemas.microsoft.com/office/powerpoint/2010/main" val="12552820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4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7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4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4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25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74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7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7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74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74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7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50"/>
                                        <p:tgtEl>
                                          <p:spTgt spid="7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4763" grpId="0"/>
      <p:bldP spid="74780" grpId="0" animBg="1"/>
      <p:bldP spid="74781" grpId="0" animBg="1"/>
      <p:bldP spid="74784" grpId="0" animBg="1"/>
      <p:bldP spid="74785" grpId="0" animBg="1"/>
      <p:bldP spid="74788" grpId="0"/>
      <p:bldP spid="74796" grpId="0"/>
      <p:bldP spid="74796" grpId="1"/>
      <p:bldP spid="74797" grpId="0"/>
      <p:bldP spid="74797" grpId="1"/>
      <p:bldP spid="74798" grpId="0"/>
      <p:bldP spid="74798" grpId="1"/>
      <p:bldP spid="74799" grpId="0"/>
      <p:bldP spid="74800" grpId="0"/>
      <p:bldP spid="74801" grpId="0"/>
      <p:bldP spid="3" grpId="0"/>
      <p:bldP spid="4" grpId="0"/>
      <p:bldP spid="5" grpId="0"/>
      <p:bldP spid="45" grpId="0" animBg="1"/>
      <p:bldP spid="47" grpId="0" animBg="1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E6050679-1A63-8858-2EE8-F9F25B92D087}"/>
              </a:ext>
            </a:extLst>
          </p:cNvPr>
          <p:cNvSpPr txBox="1"/>
          <p:nvPr/>
        </p:nvSpPr>
        <p:spPr>
          <a:xfrm>
            <a:off x="976391" y="5213755"/>
            <a:ext cx="1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1548649-BC41-F5F3-D8AC-CE11DE0D2563}"/>
              </a:ext>
            </a:extLst>
          </p:cNvPr>
          <p:cNvSpPr txBox="1"/>
          <p:nvPr/>
        </p:nvSpPr>
        <p:spPr>
          <a:xfrm>
            <a:off x="1698533" y="5713093"/>
            <a:ext cx="1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</a:t>
            </a:r>
          </a:p>
        </p:txBody>
      </p:sp>
      <p:sp>
        <p:nvSpPr>
          <p:cNvPr id="76882" name="Rectangle 82"/>
          <p:cNvSpPr>
            <a:spLocks noChangeArrowheads="1"/>
          </p:cNvSpPr>
          <p:nvPr/>
        </p:nvSpPr>
        <p:spPr bwMode="auto">
          <a:xfrm>
            <a:off x="1547664" y="5213755"/>
            <a:ext cx="20682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groot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896" name="Group 96"/>
          <p:cNvGrpSpPr>
            <a:grpSpLocks/>
          </p:cNvGrpSpPr>
          <p:nvPr/>
        </p:nvGrpSpPr>
        <p:grpSpPr bwMode="auto">
          <a:xfrm>
            <a:off x="-180975" y="836613"/>
            <a:ext cx="9310688" cy="2087562"/>
            <a:chOff x="-114" y="527"/>
            <a:chExt cx="5865" cy="1315"/>
          </a:xfrm>
        </p:grpSpPr>
        <p:grpSp>
          <p:nvGrpSpPr>
            <p:cNvPr id="76877" name="Group 77"/>
            <p:cNvGrpSpPr>
              <a:grpSpLocks/>
            </p:cNvGrpSpPr>
            <p:nvPr/>
          </p:nvGrpSpPr>
          <p:grpSpPr bwMode="auto">
            <a:xfrm>
              <a:off x="-114" y="527"/>
              <a:ext cx="5865" cy="1315"/>
              <a:chOff x="-82" y="391"/>
              <a:chExt cx="5865" cy="1315"/>
            </a:xfrm>
          </p:grpSpPr>
          <p:grpSp>
            <p:nvGrpSpPr>
              <p:cNvPr id="76876" name="Group 76"/>
              <p:cNvGrpSpPr>
                <a:grpSpLocks/>
              </p:cNvGrpSpPr>
              <p:nvPr/>
            </p:nvGrpSpPr>
            <p:grpSpPr bwMode="auto">
              <a:xfrm>
                <a:off x="-82" y="391"/>
                <a:ext cx="5865" cy="1315"/>
                <a:chOff x="158" y="391"/>
                <a:chExt cx="5865" cy="1315"/>
              </a:xfrm>
            </p:grpSpPr>
            <p:grpSp>
              <p:nvGrpSpPr>
                <p:cNvPr id="76873" name="Group 73"/>
                <p:cNvGrpSpPr>
                  <a:grpSpLocks/>
                </p:cNvGrpSpPr>
                <p:nvPr/>
              </p:nvGrpSpPr>
              <p:grpSpPr bwMode="auto">
                <a:xfrm>
                  <a:off x="158" y="391"/>
                  <a:ext cx="5865" cy="1315"/>
                  <a:chOff x="158" y="391"/>
                  <a:chExt cx="5865" cy="1315"/>
                </a:xfrm>
              </p:grpSpPr>
              <p:sp>
                <p:nvSpPr>
                  <p:cNvPr id="76865" name="Freeform 65"/>
                  <p:cNvSpPr>
                    <a:spLocks/>
                  </p:cNvSpPr>
                  <p:nvPr/>
                </p:nvSpPr>
                <p:spPr bwMode="auto">
                  <a:xfrm>
                    <a:off x="158" y="1704"/>
                    <a:ext cx="5865" cy="2"/>
                  </a:xfrm>
                  <a:custGeom>
                    <a:avLst/>
                    <a:gdLst>
                      <a:gd name="T0" fmla="*/ 0 w 5865"/>
                      <a:gd name="T1" fmla="*/ 2 h 2"/>
                      <a:gd name="T2" fmla="*/ 5865 w 5865"/>
                      <a:gd name="T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5865" h="2">
                        <a:moveTo>
                          <a:pt x="0" y="2"/>
                        </a:moveTo>
                        <a:lnTo>
                          <a:pt x="5865" y="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6867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316" y="436"/>
                    <a:ext cx="4534" cy="45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6866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1837" y="391"/>
                    <a:ext cx="90" cy="1315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6868" name="Oval 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66" y="442"/>
                    <a:ext cx="34" cy="3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76875" name="Group 75"/>
                <p:cNvGrpSpPr>
                  <a:grpSpLocks/>
                </p:cNvGrpSpPr>
                <p:nvPr/>
              </p:nvGrpSpPr>
              <p:grpSpPr bwMode="auto">
                <a:xfrm>
                  <a:off x="820" y="444"/>
                  <a:ext cx="953" cy="983"/>
                  <a:chOff x="820" y="444"/>
                  <a:chExt cx="953" cy="983"/>
                </a:xfrm>
              </p:grpSpPr>
              <p:pic>
                <p:nvPicPr>
                  <p:cNvPr id="76864" name="Picture 64" descr="kist 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0" y="859"/>
                    <a:ext cx="953" cy="56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76869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1307" y="444"/>
                    <a:ext cx="0" cy="953"/>
                  </a:xfrm>
                  <a:prstGeom prst="line">
                    <a:avLst/>
                  </a:prstGeom>
                  <a:noFill/>
                  <a:ln w="38100">
                    <a:pattFill prst="sphere">
                      <a:fgClr>
                        <a:srgbClr val="800000"/>
                      </a:fgClr>
                      <a:bgClr>
                        <a:srgbClr val="FFFFFF"/>
                      </a:bgClr>
                    </a:patt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76817" name="Text Box 17"/>
              <p:cNvSpPr txBox="1">
                <a:spLocks noChangeArrowheads="1"/>
              </p:cNvSpPr>
              <p:nvPr/>
            </p:nvSpPr>
            <p:spPr bwMode="auto">
              <a:xfrm>
                <a:off x="748" y="959"/>
                <a:ext cx="8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Comic Sans MS" pitchFamily="66" charset="0"/>
                  </a:rPr>
                  <a:t>200 kg</a:t>
                </a:r>
              </a:p>
            </p:txBody>
          </p:sp>
        </p:grpSp>
        <p:sp>
          <p:nvSpPr>
            <p:cNvPr id="76878" name="Freeform 78"/>
            <p:cNvSpPr>
              <a:spLocks/>
            </p:cNvSpPr>
            <p:nvPr/>
          </p:nvSpPr>
          <p:spPr bwMode="auto">
            <a:xfrm>
              <a:off x="5584" y="586"/>
              <a:ext cx="2" cy="470"/>
            </a:xfrm>
            <a:custGeom>
              <a:avLst/>
              <a:gdLst>
                <a:gd name="T0" fmla="*/ 2 w 2"/>
                <a:gd name="T1" fmla="*/ 0 h 470"/>
                <a:gd name="T2" fmla="*/ 0 w 2"/>
                <a:gd name="T3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70">
                  <a:moveTo>
                    <a:pt x="2" y="0"/>
                  </a:moveTo>
                  <a:lnTo>
                    <a:pt x="0" y="470"/>
                  </a:lnTo>
                </a:path>
              </a:pathLst>
            </a:custGeom>
            <a:noFill/>
            <a:ln w="38100" cmpd="sng">
              <a:pattFill prst="sphere">
                <a:fgClr>
                  <a:srgbClr val="800000"/>
                </a:fgClr>
                <a:bgClr>
                  <a:srgbClr val="FFFFFF"/>
                </a:bgClr>
              </a:patt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pic>
          <p:nvPicPr>
            <p:cNvPr id="76879" name="Picture 79" descr="mannetje b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" y="981"/>
              <a:ext cx="396" cy="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809" name="Rectangle 9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4450" y="0"/>
            <a:ext cx="9099550" cy="5492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hefboomwetgebruiken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met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redenering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811" name="Freeform 11"/>
          <p:cNvSpPr>
            <a:spLocks/>
          </p:cNvSpPr>
          <p:nvPr/>
        </p:nvSpPr>
        <p:spPr bwMode="auto">
          <a:xfrm>
            <a:off x="1647825" y="2001838"/>
            <a:ext cx="1588" cy="1439862"/>
          </a:xfrm>
          <a:custGeom>
            <a:avLst/>
            <a:gdLst>
              <a:gd name="T0" fmla="*/ 1 w 1"/>
              <a:gd name="T1" fmla="*/ 0 h 2254"/>
              <a:gd name="T2" fmla="*/ 0 w 1"/>
              <a:gd name="T3" fmla="*/ 2254 h 225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254">
                <a:moveTo>
                  <a:pt x="1" y="0"/>
                </a:moveTo>
                <a:lnTo>
                  <a:pt x="0" y="2254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1690688" y="3115122"/>
            <a:ext cx="237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5219700" y="495722"/>
            <a:ext cx="792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6 m</a:t>
            </a:r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1547813" y="495722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1,5 m</a:t>
            </a:r>
          </a:p>
        </p:txBody>
      </p:sp>
      <p:sp>
        <p:nvSpPr>
          <p:cNvPr id="76825" name="Rectangle 25"/>
          <p:cNvSpPr>
            <a:spLocks noChangeArrowheads="1"/>
          </p:cNvSpPr>
          <p:nvPr/>
        </p:nvSpPr>
        <p:spPr bwMode="auto">
          <a:xfrm>
            <a:off x="12798" y="3706961"/>
            <a:ext cx="91059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i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Beredeneer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hoeveel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mannetje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trekken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0" name="Rectangle 80"/>
          <p:cNvSpPr>
            <a:spLocks noChangeArrowheads="1"/>
          </p:cNvSpPr>
          <p:nvPr/>
        </p:nvSpPr>
        <p:spPr bwMode="auto">
          <a:xfrm>
            <a:off x="12798" y="4208572"/>
            <a:ext cx="1101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76881" name="Rectangle 81"/>
          <p:cNvSpPr>
            <a:spLocks noChangeArrowheads="1"/>
          </p:cNvSpPr>
          <p:nvPr/>
        </p:nvSpPr>
        <p:spPr bwMode="auto">
          <a:xfrm>
            <a:off x="5613" y="4710183"/>
            <a:ext cx="1101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3" name="Rectangle 83"/>
          <p:cNvSpPr>
            <a:spLocks noChangeArrowheads="1"/>
          </p:cNvSpPr>
          <p:nvPr/>
        </p:nvSpPr>
        <p:spPr bwMode="auto">
          <a:xfrm>
            <a:off x="42029" y="5713093"/>
            <a:ext cx="18129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Dus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4" name="Rectangle 84"/>
          <p:cNvSpPr>
            <a:spLocks noChangeArrowheads="1"/>
          </p:cNvSpPr>
          <p:nvPr/>
        </p:nvSpPr>
        <p:spPr bwMode="auto">
          <a:xfrm>
            <a:off x="12798" y="6215015"/>
            <a:ext cx="12690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7" name="Rectangle 87"/>
          <p:cNvSpPr>
            <a:spLocks noChangeArrowheads="1"/>
          </p:cNvSpPr>
          <p:nvPr/>
        </p:nvSpPr>
        <p:spPr bwMode="auto">
          <a:xfrm>
            <a:off x="899592" y="4208572"/>
            <a:ext cx="146208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 N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8" name="Rectangle 88"/>
          <p:cNvSpPr>
            <a:spLocks noChangeArrowheads="1"/>
          </p:cNvSpPr>
          <p:nvPr/>
        </p:nvSpPr>
        <p:spPr bwMode="auto">
          <a:xfrm>
            <a:off x="3006825" y="4208572"/>
            <a:ext cx="115093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m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9" name="Rectangle 89"/>
          <p:cNvSpPr>
            <a:spLocks noChangeArrowheads="1"/>
          </p:cNvSpPr>
          <p:nvPr/>
        </p:nvSpPr>
        <p:spPr bwMode="auto">
          <a:xfrm>
            <a:off x="930115" y="4710183"/>
            <a:ext cx="115093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90" name="Rectangle 90"/>
          <p:cNvSpPr>
            <a:spLocks noChangeArrowheads="1"/>
          </p:cNvSpPr>
          <p:nvPr/>
        </p:nvSpPr>
        <p:spPr bwMode="auto">
          <a:xfrm>
            <a:off x="966964" y="5213755"/>
            <a:ext cx="61277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x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92" name="Rectangle 92"/>
          <p:cNvSpPr>
            <a:spLocks noChangeArrowheads="1"/>
          </p:cNvSpPr>
          <p:nvPr/>
        </p:nvSpPr>
        <p:spPr bwMode="auto">
          <a:xfrm>
            <a:off x="1723232" y="5713093"/>
            <a:ext cx="74930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4x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94" name="Rectangle 94"/>
          <p:cNvSpPr>
            <a:spLocks noChangeArrowheads="1"/>
          </p:cNvSpPr>
          <p:nvPr/>
        </p:nvSpPr>
        <p:spPr bwMode="auto">
          <a:xfrm>
            <a:off x="1043608" y="6215015"/>
            <a:ext cx="150224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2000/4 =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85" name="Rectangle 85"/>
          <p:cNvSpPr>
            <a:spLocks noChangeArrowheads="1"/>
          </p:cNvSpPr>
          <p:nvPr/>
        </p:nvSpPr>
        <p:spPr bwMode="auto">
          <a:xfrm>
            <a:off x="2339752" y="6215015"/>
            <a:ext cx="158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N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93" name="Rectangle 93"/>
          <p:cNvSpPr>
            <a:spLocks noChangeArrowheads="1"/>
          </p:cNvSpPr>
          <p:nvPr/>
        </p:nvSpPr>
        <p:spPr bwMode="auto">
          <a:xfrm>
            <a:off x="2202203" y="5713093"/>
            <a:ext cx="222990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898" name="Freeform 98"/>
          <p:cNvSpPr>
            <a:spLocks/>
          </p:cNvSpPr>
          <p:nvPr/>
        </p:nvSpPr>
        <p:spPr bwMode="auto">
          <a:xfrm>
            <a:off x="8861621" y="908050"/>
            <a:ext cx="1588" cy="360363"/>
          </a:xfrm>
          <a:custGeom>
            <a:avLst/>
            <a:gdLst>
              <a:gd name="T0" fmla="*/ 1 w 1"/>
              <a:gd name="T1" fmla="*/ 0 h 2254"/>
              <a:gd name="T2" fmla="*/ 0 w 1"/>
              <a:gd name="T3" fmla="*/ 2254 h 225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254">
                <a:moveTo>
                  <a:pt x="1" y="0"/>
                </a:moveTo>
                <a:lnTo>
                  <a:pt x="0" y="2254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6899" name="Text Box 99"/>
          <p:cNvSpPr txBox="1">
            <a:spLocks noChangeArrowheads="1"/>
          </p:cNvSpPr>
          <p:nvPr/>
        </p:nvSpPr>
        <p:spPr bwMode="auto">
          <a:xfrm>
            <a:off x="8243888" y="1068834"/>
            <a:ext cx="563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70B8B4CD-8625-2E0F-3A3E-DEFD71B77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66372BC-8297-37CC-D87D-608AA763F69A}"/>
              </a:ext>
            </a:extLst>
          </p:cNvPr>
          <p:cNvSpPr txBox="1"/>
          <p:nvPr/>
        </p:nvSpPr>
        <p:spPr>
          <a:xfrm>
            <a:off x="899592" y="4208572"/>
            <a:ext cx="1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 .</a:t>
            </a:r>
          </a:p>
        </p:txBody>
      </p:sp>
      <p:sp>
        <p:nvSpPr>
          <p:cNvPr id="4" name="Rectangle 80">
            <a:extLst>
              <a:ext uri="{FF2B5EF4-FFF2-40B4-BE49-F238E27FC236}">
                <a16:creationId xmlns:a16="http://schemas.microsoft.com/office/drawing/2014/main" id="{A4792F95-F039-53E5-7D5A-7226ED6B0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4208572"/>
            <a:ext cx="12049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752F237-D926-DDAA-9AB3-B59D7EF751F2}"/>
              </a:ext>
            </a:extLst>
          </p:cNvPr>
          <p:cNvSpPr txBox="1"/>
          <p:nvPr/>
        </p:nvSpPr>
        <p:spPr>
          <a:xfrm>
            <a:off x="3006825" y="4208572"/>
            <a:ext cx="1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</a:p>
        </p:txBody>
      </p:sp>
      <p:sp>
        <p:nvSpPr>
          <p:cNvPr id="6" name="Rectangle 82">
            <a:extLst>
              <a:ext uri="{FF2B5EF4-FFF2-40B4-BE49-F238E27FC236}">
                <a16:creationId xmlns:a16="http://schemas.microsoft.com/office/drawing/2014/main" id="{E7BFAB3B-8BF5-31D5-0FCA-089E2FF2D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8" y="5213755"/>
            <a:ext cx="12088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4FCBC88-5AAF-C038-2F1C-EC93F3522110}"/>
              </a:ext>
            </a:extLst>
          </p:cNvPr>
          <p:cNvSpPr txBox="1"/>
          <p:nvPr/>
        </p:nvSpPr>
        <p:spPr>
          <a:xfrm>
            <a:off x="930115" y="4710183"/>
            <a:ext cx="1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80752922-FD38-262B-A8D7-AE8DF97CA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7882" y="3096047"/>
            <a:ext cx="2376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 2000 N</a:t>
            </a:r>
          </a:p>
        </p:txBody>
      </p:sp>
      <p:sp>
        <p:nvSpPr>
          <p:cNvPr id="11" name="Text Box 99">
            <a:extLst>
              <a:ext uri="{FF2B5EF4-FFF2-40B4-BE49-F238E27FC236}">
                <a16:creationId xmlns:a16="http://schemas.microsoft.com/office/drawing/2014/main" id="{047B405D-15DE-C345-A53F-CDA9F215C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277" y="1083555"/>
            <a:ext cx="2087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500 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CD687CB-1C4A-85BB-6D33-53AABCA1D143}"/>
              </a:ext>
            </a:extLst>
          </p:cNvPr>
          <p:cNvSpPr txBox="1"/>
          <p:nvPr/>
        </p:nvSpPr>
        <p:spPr>
          <a:xfrm>
            <a:off x="4400221" y="5820815"/>
            <a:ext cx="4321725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Met deze hefboom kun je met 500 N een gewicht van 2000 N optillen.</a:t>
            </a:r>
          </a:p>
        </p:txBody>
      </p:sp>
    </p:spTree>
    <p:extLst>
      <p:ext uri="{BB962C8B-B14F-4D97-AF65-F5344CB8AC3E}">
        <p14:creationId xmlns:p14="http://schemas.microsoft.com/office/powerpoint/2010/main" val="34706799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6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7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7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7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withGroup">
                            <p:stCondLst>
                              <p:cond delay="51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1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7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7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7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7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76882" grpId="0"/>
      <p:bldP spid="76809" grpId="0"/>
      <p:bldP spid="76811" grpId="0" animBg="1"/>
      <p:bldP spid="76815" grpId="0"/>
      <p:bldP spid="76816" grpId="0"/>
      <p:bldP spid="76819" grpId="0"/>
      <p:bldP spid="76825" grpId="0"/>
      <p:bldP spid="76880" grpId="0"/>
      <p:bldP spid="76881" grpId="0"/>
      <p:bldP spid="76883" grpId="0"/>
      <p:bldP spid="76884" grpId="0"/>
      <p:bldP spid="76887" grpId="0"/>
      <p:bldP spid="76888" grpId="0"/>
      <p:bldP spid="76889" grpId="0"/>
      <p:bldP spid="76890" grpId="0"/>
      <p:bldP spid="76892" grpId="0"/>
      <p:bldP spid="76894" grpId="0"/>
      <p:bldP spid="76885" grpId="0"/>
      <p:bldP spid="76893" grpId="0"/>
      <p:bldP spid="76898" grpId="0" animBg="1"/>
      <p:bldP spid="76899" grpId="0"/>
      <p:bldP spid="76899" grpId="1"/>
      <p:bldP spid="3" grpId="0"/>
      <p:bldP spid="4" grpId="0"/>
      <p:bldP spid="5" grpId="0"/>
      <p:bldP spid="6" grpId="0"/>
      <p:bldP spid="9" grpId="0"/>
      <p:bldP spid="10" grpId="0"/>
      <p:bldP spid="11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34" name="Group 10"/>
          <p:cNvGrpSpPr>
            <a:grpSpLocks/>
          </p:cNvGrpSpPr>
          <p:nvPr/>
        </p:nvGrpSpPr>
        <p:grpSpPr bwMode="auto">
          <a:xfrm>
            <a:off x="-180975" y="836613"/>
            <a:ext cx="9310688" cy="2087562"/>
            <a:chOff x="-114" y="527"/>
            <a:chExt cx="5865" cy="1315"/>
          </a:xfrm>
        </p:grpSpPr>
        <p:grpSp>
          <p:nvGrpSpPr>
            <p:cNvPr id="77835" name="Group 11"/>
            <p:cNvGrpSpPr>
              <a:grpSpLocks/>
            </p:cNvGrpSpPr>
            <p:nvPr/>
          </p:nvGrpSpPr>
          <p:grpSpPr bwMode="auto">
            <a:xfrm>
              <a:off x="-114" y="527"/>
              <a:ext cx="5865" cy="1315"/>
              <a:chOff x="-82" y="391"/>
              <a:chExt cx="5865" cy="1315"/>
            </a:xfrm>
          </p:grpSpPr>
          <p:grpSp>
            <p:nvGrpSpPr>
              <p:cNvPr id="77836" name="Group 12"/>
              <p:cNvGrpSpPr>
                <a:grpSpLocks/>
              </p:cNvGrpSpPr>
              <p:nvPr/>
            </p:nvGrpSpPr>
            <p:grpSpPr bwMode="auto">
              <a:xfrm>
                <a:off x="-82" y="391"/>
                <a:ext cx="5865" cy="1315"/>
                <a:chOff x="158" y="391"/>
                <a:chExt cx="5865" cy="1315"/>
              </a:xfrm>
            </p:grpSpPr>
            <p:grpSp>
              <p:nvGrpSpPr>
                <p:cNvPr id="77837" name="Group 13"/>
                <p:cNvGrpSpPr>
                  <a:grpSpLocks/>
                </p:cNvGrpSpPr>
                <p:nvPr/>
              </p:nvGrpSpPr>
              <p:grpSpPr bwMode="auto">
                <a:xfrm>
                  <a:off x="158" y="391"/>
                  <a:ext cx="5865" cy="1315"/>
                  <a:chOff x="158" y="391"/>
                  <a:chExt cx="5865" cy="1315"/>
                </a:xfrm>
              </p:grpSpPr>
              <p:sp>
                <p:nvSpPr>
                  <p:cNvPr id="77838" name="Freeform 14"/>
                  <p:cNvSpPr>
                    <a:spLocks/>
                  </p:cNvSpPr>
                  <p:nvPr/>
                </p:nvSpPr>
                <p:spPr bwMode="auto">
                  <a:xfrm>
                    <a:off x="158" y="1704"/>
                    <a:ext cx="5865" cy="2"/>
                  </a:xfrm>
                  <a:custGeom>
                    <a:avLst/>
                    <a:gdLst>
                      <a:gd name="T0" fmla="*/ 0 w 5865"/>
                      <a:gd name="T1" fmla="*/ 2 h 2"/>
                      <a:gd name="T2" fmla="*/ 5865 w 5865"/>
                      <a:gd name="T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5865" h="2">
                        <a:moveTo>
                          <a:pt x="0" y="2"/>
                        </a:moveTo>
                        <a:lnTo>
                          <a:pt x="5865" y="0"/>
                        </a:lnTo>
                      </a:path>
                    </a:pathLst>
                  </a:custGeom>
                  <a:noFill/>
                  <a:ln w="38100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7839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1316" y="436"/>
                    <a:ext cx="4534" cy="45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784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1837" y="391"/>
                    <a:ext cx="90" cy="1315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77841" name="Oval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66" y="442"/>
                    <a:ext cx="34" cy="34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77842" name="Group 18"/>
                <p:cNvGrpSpPr>
                  <a:grpSpLocks/>
                </p:cNvGrpSpPr>
                <p:nvPr/>
              </p:nvGrpSpPr>
              <p:grpSpPr bwMode="auto">
                <a:xfrm>
                  <a:off x="820" y="444"/>
                  <a:ext cx="953" cy="983"/>
                  <a:chOff x="820" y="444"/>
                  <a:chExt cx="953" cy="983"/>
                </a:xfrm>
              </p:grpSpPr>
              <p:pic>
                <p:nvPicPr>
                  <p:cNvPr id="77843" name="Picture 19" descr="kist 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0" y="859"/>
                    <a:ext cx="953" cy="568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77844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307" y="444"/>
                    <a:ext cx="0" cy="953"/>
                  </a:xfrm>
                  <a:prstGeom prst="line">
                    <a:avLst/>
                  </a:prstGeom>
                  <a:noFill/>
                  <a:ln w="38100">
                    <a:pattFill prst="sphere">
                      <a:fgClr>
                        <a:srgbClr val="800000"/>
                      </a:fgClr>
                      <a:bgClr>
                        <a:srgbClr val="FFFFFF"/>
                      </a:bgClr>
                    </a:patt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77845" name="Text Box 21"/>
              <p:cNvSpPr txBox="1">
                <a:spLocks noChangeArrowheads="1"/>
              </p:cNvSpPr>
              <p:nvPr/>
            </p:nvSpPr>
            <p:spPr bwMode="auto">
              <a:xfrm>
                <a:off x="748" y="959"/>
                <a:ext cx="8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Comic Sans MS" pitchFamily="66" charset="0"/>
                  </a:rPr>
                  <a:t>200 kg</a:t>
                </a:r>
              </a:p>
            </p:txBody>
          </p:sp>
        </p:grpSp>
        <p:sp>
          <p:nvSpPr>
            <p:cNvPr id="77846" name="Freeform 22"/>
            <p:cNvSpPr>
              <a:spLocks/>
            </p:cNvSpPr>
            <p:nvPr/>
          </p:nvSpPr>
          <p:spPr bwMode="auto">
            <a:xfrm>
              <a:off x="5584" y="586"/>
              <a:ext cx="2" cy="470"/>
            </a:xfrm>
            <a:custGeom>
              <a:avLst/>
              <a:gdLst>
                <a:gd name="T0" fmla="*/ 2 w 2"/>
                <a:gd name="T1" fmla="*/ 0 h 470"/>
                <a:gd name="T2" fmla="*/ 0 w 2"/>
                <a:gd name="T3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70">
                  <a:moveTo>
                    <a:pt x="2" y="0"/>
                  </a:moveTo>
                  <a:lnTo>
                    <a:pt x="0" y="470"/>
                  </a:lnTo>
                </a:path>
              </a:pathLst>
            </a:custGeom>
            <a:noFill/>
            <a:ln w="38100" cmpd="sng">
              <a:pattFill prst="sphere">
                <a:fgClr>
                  <a:srgbClr val="800000"/>
                </a:fgClr>
                <a:bgClr>
                  <a:srgbClr val="FFFFFF"/>
                </a:bgClr>
              </a:patt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pic>
          <p:nvPicPr>
            <p:cNvPr id="77847" name="Picture 23" descr="mannetje b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" y="981"/>
              <a:ext cx="396" cy="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742" y="-5826"/>
            <a:ext cx="909955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hefboomwet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formulevorm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gebruiken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828" name="Freeform 4"/>
          <p:cNvSpPr>
            <a:spLocks/>
          </p:cNvSpPr>
          <p:nvPr/>
        </p:nvSpPr>
        <p:spPr bwMode="auto">
          <a:xfrm>
            <a:off x="1647825" y="2001838"/>
            <a:ext cx="1588" cy="1439862"/>
          </a:xfrm>
          <a:custGeom>
            <a:avLst/>
            <a:gdLst>
              <a:gd name="T0" fmla="*/ 1 w 1"/>
              <a:gd name="T1" fmla="*/ 0 h 2254"/>
              <a:gd name="T2" fmla="*/ 0 w 1"/>
              <a:gd name="T3" fmla="*/ 2254 h 225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254">
                <a:moveTo>
                  <a:pt x="1" y="0"/>
                </a:moveTo>
                <a:lnTo>
                  <a:pt x="0" y="2254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971550" y="3357563"/>
            <a:ext cx="237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2000 N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5219700" y="476250"/>
            <a:ext cx="792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>
                <a:latin typeface="Arial" panose="020B0604020202020204" pitchFamily="34" charset="0"/>
                <a:cs typeface="Arial" panose="020B0604020202020204" pitchFamily="34" charset="0"/>
              </a:rPr>
              <a:t>6 m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1547813" y="4762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1,5 m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-2783" y="396334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Bereken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hoeveel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kracht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mannetje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trekken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1042988" y="5408761"/>
            <a:ext cx="2881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chemeClr val="accent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r</a:t>
            </a:r>
            <a:r>
              <a:rPr lang="en-US" altLang="nl-NL" sz="24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F</a:t>
            </a:r>
            <a:r>
              <a:rPr lang="en-US" altLang="nl-NL" sz="24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r</a:t>
            </a:r>
            <a:r>
              <a:rPr lang="en-US" altLang="nl-NL" sz="2400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sz="2400" baseline="-25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48" name="Rectangle 24"/>
          <p:cNvSpPr>
            <a:spLocks noChangeArrowheads="1"/>
          </p:cNvSpPr>
          <p:nvPr/>
        </p:nvSpPr>
        <p:spPr bwMode="auto">
          <a:xfrm>
            <a:off x="-2783" y="4445149"/>
            <a:ext cx="1152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49" name="Rectangle 25"/>
          <p:cNvSpPr>
            <a:spLocks noChangeArrowheads="1"/>
          </p:cNvSpPr>
          <p:nvPr/>
        </p:nvSpPr>
        <p:spPr bwMode="auto">
          <a:xfrm>
            <a:off x="-2783" y="4926955"/>
            <a:ext cx="13684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0" name="Rectangle 26"/>
          <p:cNvSpPr>
            <a:spLocks noChangeArrowheads="1"/>
          </p:cNvSpPr>
          <p:nvPr/>
        </p:nvSpPr>
        <p:spPr bwMode="auto">
          <a:xfrm>
            <a:off x="-2783" y="5408761"/>
            <a:ext cx="1152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2" name="Rectangle 28"/>
          <p:cNvSpPr>
            <a:spLocks noChangeArrowheads="1"/>
          </p:cNvSpPr>
          <p:nvPr/>
        </p:nvSpPr>
        <p:spPr bwMode="auto">
          <a:xfrm>
            <a:off x="1018034" y="6372374"/>
            <a:ext cx="28305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3000/6 =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3" name="Rectangle 29"/>
          <p:cNvSpPr>
            <a:spLocks noChangeArrowheads="1"/>
          </p:cNvSpPr>
          <p:nvPr/>
        </p:nvSpPr>
        <p:spPr bwMode="auto">
          <a:xfrm>
            <a:off x="1042988" y="4445149"/>
            <a:ext cx="2520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2000 N,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54" name="Rectangle 30"/>
          <p:cNvSpPr>
            <a:spLocks noChangeArrowheads="1"/>
          </p:cNvSpPr>
          <p:nvPr/>
        </p:nvSpPr>
        <p:spPr bwMode="auto">
          <a:xfrm>
            <a:off x="2929487" y="4445149"/>
            <a:ext cx="20764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1,5 m,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1" name="Rectangle 37"/>
          <p:cNvSpPr>
            <a:spLocks noChangeArrowheads="1"/>
          </p:cNvSpPr>
          <p:nvPr/>
        </p:nvSpPr>
        <p:spPr bwMode="auto">
          <a:xfrm>
            <a:off x="2953524" y="6372374"/>
            <a:ext cx="15843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N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2" name="Rectangle 38"/>
          <p:cNvSpPr>
            <a:spLocks noChangeArrowheads="1"/>
          </p:cNvSpPr>
          <p:nvPr/>
        </p:nvSpPr>
        <p:spPr bwMode="auto">
          <a:xfrm>
            <a:off x="4499992" y="4445149"/>
            <a:ext cx="17287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6 m   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3" name="Rectangle 39"/>
          <p:cNvSpPr>
            <a:spLocks noChangeArrowheads="1"/>
          </p:cNvSpPr>
          <p:nvPr/>
        </p:nvSpPr>
        <p:spPr bwMode="auto">
          <a:xfrm>
            <a:off x="1042988" y="4926955"/>
            <a:ext cx="2520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4" name="Rectangle 40"/>
          <p:cNvSpPr>
            <a:spLocks noChangeArrowheads="1"/>
          </p:cNvSpPr>
          <p:nvPr/>
        </p:nvSpPr>
        <p:spPr bwMode="auto">
          <a:xfrm>
            <a:off x="1018034" y="5890567"/>
            <a:ext cx="3409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chemeClr val="accent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 . 1,5 =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6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6" name="Rectangle 42"/>
          <p:cNvSpPr>
            <a:spLocks noChangeArrowheads="1"/>
          </p:cNvSpPr>
          <p:nvPr/>
        </p:nvSpPr>
        <p:spPr bwMode="auto">
          <a:xfrm>
            <a:off x="3569907" y="5890567"/>
            <a:ext cx="3409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ap="rnd">
                <a:solidFill>
                  <a:schemeClr val="accent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3000 = F</a:t>
            </a:r>
            <a:r>
              <a:rPr lang="en-US" altLang="nl-NL" sz="24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6</a:t>
            </a:r>
            <a:endParaRPr lang="nl-NL" altLang="nl-NL" sz="24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867" name="Freeform 43"/>
          <p:cNvSpPr>
            <a:spLocks/>
          </p:cNvSpPr>
          <p:nvPr/>
        </p:nvSpPr>
        <p:spPr bwMode="auto">
          <a:xfrm>
            <a:off x="8880475" y="908050"/>
            <a:ext cx="1588" cy="360363"/>
          </a:xfrm>
          <a:custGeom>
            <a:avLst/>
            <a:gdLst>
              <a:gd name="T0" fmla="*/ 1 w 1"/>
              <a:gd name="T1" fmla="*/ 0 h 2254"/>
              <a:gd name="T2" fmla="*/ 0 w 1"/>
              <a:gd name="T3" fmla="*/ 2254 h 225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2254">
                <a:moveTo>
                  <a:pt x="1" y="0"/>
                </a:moveTo>
                <a:lnTo>
                  <a:pt x="0" y="2254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7868" name="Text Box 44"/>
          <p:cNvSpPr txBox="1">
            <a:spLocks noChangeArrowheads="1"/>
          </p:cNvSpPr>
          <p:nvPr/>
        </p:nvSpPr>
        <p:spPr bwMode="auto">
          <a:xfrm>
            <a:off x="6719888" y="996950"/>
            <a:ext cx="2087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 500 N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350E836C-CB82-671F-5BCA-1941C63C9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6E0F738C-271E-E9E4-51E2-35E19AE45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0336" y="996950"/>
            <a:ext cx="60711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nl-NL" altLang="nl-NL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564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7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8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785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78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78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7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7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7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7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7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7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utoUpdateAnimBg="0"/>
      <p:bldP spid="77828" grpId="0" animBg="1"/>
      <p:bldP spid="77829" grpId="0" autoUpdateAnimBg="0"/>
      <p:bldP spid="77830" grpId="0" autoUpdateAnimBg="0"/>
      <p:bldP spid="77831" grpId="0"/>
      <p:bldP spid="77832" grpId="0" autoUpdateAnimBg="0"/>
      <p:bldP spid="77833" grpId="0"/>
      <p:bldP spid="77848" grpId="0" autoUpdateAnimBg="0"/>
      <p:bldP spid="77849" grpId="0" autoUpdateAnimBg="0"/>
      <p:bldP spid="77850" grpId="0" autoUpdateAnimBg="0"/>
      <p:bldP spid="77852" grpId="0" autoUpdateAnimBg="0"/>
      <p:bldP spid="77853" grpId="0" autoUpdateAnimBg="0"/>
      <p:bldP spid="77854" grpId="0" autoUpdateAnimBg="0"/>
      <p:bldP spid="77861" grpId="0" autoUpdateAnimBg="0"/>
      <p:bldP spid="77862" grpId="0" autoUpdateAnimBg="0"/>
      <p:bldP spid="77863" grpId="0" autoUpdateAnimBg="0"/>
      <p:bldP spid="77864" grpId="0"/>
      <p:bldP spid="77866" grpId="0"/>
      <p:bldP spid="77867" grpId="0" animBg="1"/>
      <p:bldP spid="77868" grpId="0"/>
      <p:bldP spid="3" grpId="0" autoUpdateAnimBg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2233613" y="6143625"/>
            <a:ext cx="6910387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Archimedes (200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v.Chr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.):</a:t>
            </a:r>
            <a:b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Geef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mij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steunpunt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aarde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op!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953" name="Group 9"/>
          <p:cNvGrpSpPr>
            <a:grpSpLocks/>
          </p:cNvGrpSpPr>
          <p:nvPr/>
        </p:nvGrpSpPr>
        <p:grpSpPr bwMode="auto">
          <a:xfrm>
            <a:off x="0" y="654050"/>
            <a:ext cx="9144000" cy="3927475"/>
            <a:chOff x="0" y="305"/>
            <a:chExt cx="5760" cy="2474"/>
          </a:xfrm>
        </p:grpSpPr>
        <p:pic>
          <p:nvPicPr>
            <p:cNvPr id="82950" name="Picture 6" descr="Hefboom b 2007 technopolis 0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05"/>
              <a:ext cx="5760" cy="2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951" name="Rectangle 7"/>
            <p:cNvSpPr>
              <a:spLocks noChangeArrowheads="1"/>
            </p:cNvSpPr>
            <p:nvPr/>
          </p:nvSpPr>
          <p:spPr bwMode="auto">
            <a:xfrm>
              <a:off x="0" y="2478"/>
              <a:ext cx="2472" cy="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Bron</a:t>
              </a:r>
              <a:r>
                <a:rPr lang="en-US" altLang="nl-NL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www.technopolis.be</a:t>
              </a:r>
              <a:endPara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2952" name="Picture 8" descr="hefboom archimed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525"/>
            <a:ext cx="2268538" cy="226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54" name="Rectangle 10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11112" y="9525"/>
            <a:ext cx="7451725" cy="5492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hefboom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alles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optillen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1B51033-BD93-47C7-D434-B53F3A3BB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D2D9294B-6BF1-7AB2-26A8-98F14D0D1B9B}"/>
              </a:ext>
            </a:extLst>
          </p:cNvPr>
          <p:cNvGrpSpPr/>
          <p:nvPr/>
        </p:nvGrpSpPr>
        <p:grpSpPr>
          <a:xfrm>
            <a:off x="6109568" y="1589200"/>
            <a:ext cx="2016000" cy="553334"/>
            <a:chOff x="6109568" y="1589200"/>
            <a:chExt cx="2016000" cy="553334"/>
          </a:xfrm>
        </p:grpSpPr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FF465273-CF4F-D3AF-7A67-307780595DE4}"/>
                </a:ext>
              </a:extLst>
            </p:cNvPr>
            <p:cNvCxnSpPr/>
            <p:nvPr/>
          </p:nvCxnSpPr>
          <p:spPr>
            <a:xfrm>
              <a:off x="6109568" y="1962534"/>
              <a:ext cx="2016000" cy="180000"/>
            </a:xfrm>
            <a:prstGeom prst="line">
              <a:avLst/>
            </a:prstGeom>
            <a:ln w="25400">
              <a:solidFill>
                <a:schemeClr val="bg1"/>
              </a:solidFill>
              <a:headEnd type="stealth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581820E2-2624-58E9-65CD-4F6FE0445480}"/>
                </a:ext>
              </a:extLst>
            </p:cNvPr>
            <p:cNvSpPr txBox="1"/>
            <p:nvPr/>
          </p:nvSpPr>
          <p:spPr>
            <a:xfrm>
              <a:off x="6749988" y="1589200"/>
              <a:ext cx="8640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m</a:t>
              </a:r>
            </a:p>
          </p:txBody>
        </p: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499312A1-BEE6-E6D6-7471-A184D206928C}"/>
              </a:ext>
            </a:extLst>
          </p:cNvPr>
          <p:cNvGrpSpPr/>
          <p:nvPr/>
        </p:nvGrpSpPr>
        <p:grpSpPr>
          <a:xfrm>
            <a:off x="323528" y="1340454"/>
            <a:ext cx="5760640" cy="627178"/>
            <a:chOff x="323528" y="1340454"/>
            <a:chExt cx="5760640" cy="627178"/>
          </a:xfrm>
        </p:grpSpPr>
        <p:cxnSp>
          <p:nvCxnSpPr>
            <p:cNvPr id="4" name="Rechte verbindingslijn 3">
              <a:extLst>
                <a:ext uri="{FF2B5EF4-FFF2-40B4-BE49-F238E27FC236}">
                  <a16:creationId xmlns:a16="http://schemas.microsoft.com/office/drawing/2014/main" id="{CF20F136-CEEF-2F5C-4F83-EBFB17E75B86}"/>
                </a:ext>
              </a:extLst>
            </p:cNvPr>
            <p:cNvCxnSpPr/>
            <p:nvPr/>
          </p:nvCxnSpPr>
          <p:spPr>
            <a:xfrm>
              <a:off x="323528" y="1463576"/>
              <a:ext cx="5760640" cy="504056"/>
            </a:xfrm>
            <a:prstGeom prst="line">
              <a:avLst/>
            </a:prstGeom>
            <a:ln w="25400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BD67BF8E-8322-AA05-7320-4068CA10EC55}"/>
                </a:ext>
              </a:extLst>
            </p:cNvPr>
            <p:cNvSpPr txBox="1"/>
            <p:nvPr/>
          </p:nvSpPr>
          <p:spPr>
            <a:xfrm>
              <a:off x="3060204" y="1340454"/>
              <a:ext cx="8640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320451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/>
      <p:bldP spid="829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ep 37">
            <a:extLst>
              <a:ext uri="{FF2B5EF4-FFF2-40B4-BE49-F238E27FC236}">
                <a16:creationId xmlns:a16="http://schemas.microsoft.com/office/drawing/2014/main" id="{F701C4CE-24BC-6142-1A74-46C86FE18431}"/>
              </a:ext>
            </a:extLst>
          </p:cNvPr>
          <p:cNvGrpSpPr/>
          <p:nvPr/>
        </p:nvGrpSpPr>
        <p:grpSpPr>
          <a:xfrm>
            <a:off x="204788" y="422314"/>
            <a:ext cx="4030662" cy="2970000"/>
            <a:chOff x="204788" y="-358888"/>
            <a:chExt cx="4030662" cy="2970000"/>
          </a:xfrm>
        </p:grpSpPr>
        <p:grpSp>
          <p:nvGrpSpPr>
            <p:cNvPr id="80945" name="Group 49"/>
            <p:cNvGrpSpPr>
              <a:grpSpLocks/>
            </p:cNvGrpSpPr>
            <p:nvPr/>
          </p:nvGrpSpPr>
          <p:grpSpPr bwMode="auto">
            <a:xfrm>
              <a:off x="204788" y="533400"/>
              <a:ext cx="4030662" cy="2001838"/>
              <a:chOff x="129" y="336"/>
              <a:chExt cx="2539" cy="1261"/>
            </a:xfrm>
          </p:grpSpPr>
          <p:grpSp>
            <p:nvGrpSpPr>
              <p:cNvPr id="80930" name="Group 34"/>
              <p:cNvGrpSpPr>
                <a:grpSpLocks/>
              </p:cNvGrpSpPr>
              <p:nvPr/>
            </p:nvGrpSpPr>
            <p:grpSpPr bwMode="auto">
              <a:xfrm>
                <a:off x="129" y="336"/>
                <a:ext cx="2539" cy="1261"/>
                <a:chOff x="129" y="336"/>
                <a:chExt cx="2539" cy="1261"/>
              </a:xfrm>
            </p:grpSpPr>
            <p:sp>
              <p:nvSpPr>
                <p:cNvPr id="80923" name="Freeform 27"/>
                <p:cNvSpPr>
                  <a:spLocks/>
                </p:cNvSpPr>
                <p:nvPr/>
              </p:nvSpPr>
              <p:spPr bwMode="auto">
                <a:xfrm>
                  <a:off x="1687" y="336"/>
                  <a:ext cx="96" cy="1234"/>
                </a:xfrm>
                <a:custGeom>
                  <a:avLst/>
                  <a:gdLst>
                    <a:gd name="T0" fmla="*/ 89 w 96"/>
                    <a:gd name="T1" fmla="*/ 0 h 1234"/>
                    <a:gd name="T2" fmla="*/ 96 w 96"/>
                    <a:gd name="T3" fmla="*/ 1233 h 1234"/>
                    <a:gd name="T4" fmla="*/ 0 w 96"/>
                    <a:gd name="T5" fmla="*/ 1234 h 1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6" h="1234">
                      <a:moveTo>
                        <a:pt x="89" y="0"/>
                      </a:moveTo>
                      <a:lnTo>
                        <a:pt x="96" y="1233"/>
                      </a:lnTo>
                      <a:lnTo>
                        <a:pt x="0" y="1234"/>
                      </a:lnTo>
                    </a:path>
                  </a:pathLst>
                </a:custGeom>
                <a:noFill/>
                <a:ln w="57150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80927" name="Group 31"/>
                <p:cNvGrpSpPr>
                  <a:grpSpLocks/>
                </p:cNvGrpSpPr>
                <p:nvPr/>
              </p:nvGrpSpPr>
              <p:grpSpPr bwMode="auto">
                <a:xfrm>
                  <a:off x="129" y="674"/>
                  <a:ext cx="2539" cy="923"/>
                  <a:chOff x="129" y="674"/>
                  <a:chExt cx="2539" cy="923"/>
                </a:xfrm>
              </p:grpSpPr>
              <p:pic>
                <p:nvPicPr>
                  <p:cNvPr id="80921" name="Picture 25" descr="kist 2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21540000">
                    <a:off x="204" y="674"/>
                    <a:ext cx="1521" cy="90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80922" name="Freeform 26"/>
                  <p:cNvSpPr>
                    <a:spLocks/>
                  </p:cNvSpPr>
                  <p:nvPr/>
                </p:nvSpPr>
                <p:spPr bwMode="auto">
                  <a:xfrm>
                    <a:off x="129" y="1596"/>
                    <a:ext cx="2539" cy="1"/>
                  </a:xfrm>
                  <a:custGeom>
                    <a:avLst/>
                    <a:gdLst>
                      <a:gd name="T0" fmla="*/ 0 w 2527"/>
                      <a:gd name="T1" fmla="*/ 0 h 1"/>
                      <a:gd name="T2" fmla="*/ 2527 w 2527"/>
                      <a:gd name="T3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2527" h="1">
                        <a:moveTo>
                          <a:pt x="0" y="0"/>
                        </a:moveTo>
                        <a:lnTo>
                          <a:pt x="2527" y="1"/>
                        </a:lnTo>
                      </a:path>
                    </a:pathLst>
                  </a:custGeom>
                  <a:noFill/>
                  <a:ln w="28575" cmpd="sng">
                    <a:solidFill>
                      <a:srgbClr val="800000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80943" name="Rectangle 47"/>
              <p:cNvSpPr>
                <a:spLocks noChangeArrowheads="1"/>
              </p:cNvSpPr>
              <p:nvPr/>
            </p:nvSpPr>
            <p:spPr bwMode="auto">
              <a:xfrm rot="-1558464">
                <a:off x="631" y="965"/>
                <a:ext cx="816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algn="ctr"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nl-NL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latin typeface="Comic Sans MS" pitchFamily="66" charset="0"/>
                  </a:rPr>
                  <a:t>300 kg</a:t>
                </a:r>
                <a:endParaRPr lang="nl-NL" altLang="nl-NL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Comic Sans MS" pitchFamily="66" charset="0"/>
                </a:endParaRPr>
              </a:p>
            </p:txBody>
          </p:sp>
        </p:grpSp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BB747C76-01F8-1F43-54C8-CF40F91AE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0000">
              <a:off x="2648416" y="-358888"/>
              <a:ext cx="1552179" cy="2970000"/>
            </a:xfrm>
            <a:prstGeom prst="rect">
              <a:avLst/>
            </a:prstGeom>
          </p:spPr>
        </p:pic>
      </p:grpSp>
      <p:sp>
        <p:nvSpPr>
          <p:cNvPr id="80915" name="Freeform 19"/>
          <p:cNvSpPr>
            <a:spLocks/>
          </p:cNvSpPr>
          <p:nvPr/>
        </p:nvSpPr>
        <p:spPr bwMode="auto">
          <a:xfrm>
            <a:off x="2892425" y="1324127"/>
            <a:ext cx="7938" cy="1979613"/>
          </a:xfrm>
          <a:custGeom>
            <a:avLst/>
            <a:gdLst>
              <a:gd name="T0" fmla="*/ 0 w 5"/>
              <a:gd name="T1" fmla="*/ 0 h 1194"/>
              <a:gd name="T2" fmla="*/ 5 w 5"/>
              <a:gd name="T3" fmla="*/ 1194 h 119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" h="1194">
                <a:moveTo>
                  <a:pt x="0" y="0"/>
                </a:moveTo>
                <a:lnTo>
                  <a:pt x="5" y="1194"/>
                </a:lnTo>
              </a:path>
            </a:pathLst>
          </a:custGeom>
          <a:noFill/>
          <a:ln w="25400" cmpd="sng">
            <a:solidFill>
              <a:srgbClr val="00B0F0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pic>
        <p:nvPicPr>
          <p:cNvPr id="80901" name="Picture 5" descr="IMG_01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70300"/>
            <a:ext cx="4030663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4" name="Picture 8" descr="IMG_01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4318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10" name="Freeform 14"/>
          <p:cNvSpPr>
            <a:spLocks/>
          </p:cNvSpPr>
          <p:nvPr/>
        </p:nvSpPr>
        <p:spPr bwMode="auto">
          <a:xfrm>
            <a:off x="2843213" y="1328890"/>
            <a:ext cx="179387" cy="1587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lg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0914" name="Freeform 18"/>
          <p:cNvSpPr>
            <a:spLocks noChangeAspect="1"/>
          </p:cNvSpPr>
          <p:nvPr/>
        </p:nvSpPr>
        <p:spPr bwMode="auto">
          <a:xfrm rot="3063858">
            <a:off x="3665623" y="3948899"/>
            <a:ext cx="288000" cy="2550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0932" name="Rectangle 36"/>
          <p:cNvSpPr>
            <a:spLocks noChangeArrowheads="1"/>
          </p:cNvSpPr>
          <p:nvPr/>
        </p:nvSpPr>
        <p:spPr bwMode="auto">
          <a:xfrm>
            <a:off x="1163638" y="6264101"/>
            <a:ext cx="30257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breekijzer</a:t>
            </a:r>
            <a:r>
              <a:rPr lang="en-US" altLang="nl-NL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nl-NL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koevoet</a:t>
            </a:r>
            <a:endParaRPr lang="nl-NL" altLang="nl-NL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33" name="Rectangle 3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2254" y="-8943"/>
            <a:ext cx="909955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Hefbomen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praktijk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1/2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942" name="Rectangle 46"/>
          <p:cNvSpPr>
            <a:spLocks noChangeArrowheads="1"/>
          </p:cNvSpPr>
          <p:nvPr/>
        </p:nvSpPr>
        <p:spPr bwMode="auto">
          <a:xfrm>
            <a:off x="2881313" y="1295552"/>
            <a:ext cx="6429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nl-NL" sz="24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nl-NL" altLang="nl-NL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FD83F44-8AB2-D858-66E8-B6FC43645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1C217AB5-6B2B-4DE1-17EE-24BFFD881F1D}"/>
              </a:ext>
            </a:extLst>
          </p:cNvPr>
          <p:cNvGrpSpPr>
            <a:grpSpLocks noChangeAspect="1"/>
          </p:cNvGrpSpPr>
          <p:nvPr/>
        </p:nvGrpSpPr>
        <p:grpSpPr>
          <a:xfrm>
            <a:off x="4635499" y="486717"/>
            <a:ext cx="4320000" cy="2905402"/>
            <a:chOff x="946854" y="1217067"/>
            <a:chExt cx="6848475" cy="4605931"/>
          </a:xfrm>
        </p:grpSpPr>
        <p:pic>
          <p:nvPicPr>
            <p:cNvPr id="80946" name="Picture 50" descr="Verfblik opene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854" y="1217067"/>
              <a:ext cx="6848475" cy="4503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kstvak 2">
              <a:extLst>
                <a:ext uri="{FF2B5EF4-FFF2-40B4-BE49-F238E27FC236}">
                  <a16:creationId xmlns:a16="http://schemas.microsoft.com/office/drawing/2014/main" id="{7D28A174-2E45-A93F-B8CC-4CA66088A9BF}"/>
                </a:ext>
              </a:extLst>
            </p:cNvPr>
            <p:cNvSpPr txBox="1"/>
            <p:nvPr/>
          </p:nvSpPr>
          <p:spPr>
            <a:xfrm>
              <a:off x="953198" y="4700787"/>
              <a:ext cx="4801374" cy="112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Een verfblik openen </a:t>
              </a:r>
            </a:p>
            <a:p>
              <a:r>
                <a:rPr lang="nl-NL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 een </a:t>
              </a:r>
              <a:r>
                <a:rPr lang="nl-NL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schroevedraaier</a:t>
              </a:r>
              <a:endPara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66315EBA-0DE8-AF4C-75A6-EDE2DAF17721}"/>
              </a:ext>
            </a:extLst>
          </p:cNvPr>
          <p:cNvGrpSpPr/>
          <p:nvPr/>
        </p:nvGrpSpPr>
        <p:grpSpPr>
          <a:xfrm>
            <a:off x="2626967" y="3266253"/>
            <a:ext cx="371081" cy="461665"/>
            <a:chOff x="2626967" y="2485051"/>
            <a:chExt cx="371081" cy="461665"/>
          </a:xfrm>
        </p:grpSpPr>
        <p:sp>
          <p:nvSpPr>
            <p:cNvPr id="80920" name="Oval 24"/>
            <p:cNvSpPr>
              <a:spLocks noChangeAspect="1" noChangeArrowheads="1"/>
            </p:cNvSpPr>
            <p:nvPr/>
          </p:nvSpPr>
          <p:spPr bwMode="auto">
            <a:xfrm>
              <a:off x="2809875" y="2492375"/>
              <a:ext cx="71438" cy="714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5" name="Rectangle 43">
              <a:extLst>
                <a:ext uri="{FF2B5EF4-FFF2-40B4-BE49-F238E27FC236}">
                  <a16:creationId xmlns:a16="http://schemas.microsoft.com/office/drawing/2014/main" id="{6173D93A-023D-888D-945C-E5AD273B0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6967" y="2485051"/>
              <a:ext cx="3710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2D2BD068-C875-E518-5025-054C9BF03DEC}"/>
              </a:ext>
            </a:extLst>
          </p:cNvPr>
          <p:cNvGrpSpPr/>
          <p:nvPr/>
        </p:nvGrpSpPr>
        <p:grpSpPr>
          <a:xfrm>
            <a:off x="624084" y="5435789"/>
            <a:ext cx="398266" cy="461665"/>
            <a:chOff x="624084" y="5435789"/>
            <a:chExt cx="398266" cy="461665"/>
          </a:xfrm>
        </p:grpSpPr>
        <p:sp>
          <p:nvSpPr>
            <p:cNvPr id="80928" name="Oval 32"/>
            <p:cNvSpPr>
              <a:spLocks noChangeAspect="1" noChangeArrowheads="1"/>
            </p:cNvSpPr>
            <p:nvPr/>
          </p:nvSpPr>
          <p:spPr bwMode="auto">
            <a:xfrm>
              <a:off x="950913" y="5594350"/>
              <a:ext cx="71437" cy="714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6" name="Rectangle 43">
              <a:extLst>
                <a:ext uri="{FF2B5EF4-FFF2-40B4-BE49-F238E27FC236}">
                  <a16:creationId xmlns:a16="http://schemas.microsoft.com/office/drawing/2014/main" id="{4DFB9F70-2A39-A909-5698-5631C4DC8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084" y="5435789"/>
              <a:ext cx="3710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A6475516-8A43-7E53-C0D7-558A94010FF4}"/>
              </a:ext>
            </a:extLst>
          </p:cNvPr>
          <p:cNvSpPr txBox="1"/>
          <p:nvPr/>
        </p:nvSpPr>
        <p:spPr>
          <a:xfrm>
            <a:off x="2987357" y="1858057"/>
            <a:ext cx="2472887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Een grote arm dus 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een kleine kracht.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6E021444-6B75-3656-EE71-A4EEAEC04937}"/>
              </a:ext>
            </a:extLst>
          </p:cNvPr>
          <p:cNvCxnSpPr>
            <a:cxnSpLocks noChangeAspect="1"/>
          </p:cNvCxnSpPr>
          <p:nvPr/>
        </p:nvCxnSpPr>
        <p:spPr>
          <a:xfrm rot="-60000">
            <a:off x="5296727" y="784583"/>
            <a:ext cx="1656000" cy="1649951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618770BE-A8CE-EF2B-BA3C-36639720C0CC}"/>
              </a:ext>
            </a:extLst>
          </p:cNvPr>
          <p:cNvCxnSpPr>
            <a:cxnSpLocks/>
          </p:cNvCxnSpPr>
          <p:nvPr/>
        </p:nvCxnSpPr>
        <p:spPr>
          <a:xfrm flipV="1">
            <a:off x="1022350" y="3733092"/>
            <a:ext cx="2635203" cy="2020127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met pijl 18">
            <a:extLst>
              <a:ext uri="{FF2B5EF4-FFF2-40B4-BE49-F238E27FC236}">
                <a16:creationId xmlns:a16="http://schemas.microsoft.com/office/drawing/2014/main" id="{BF4B6E77-CC41-A1C2-B012-4CCEB1F9D953}"/>
              </a:ext>
            </a:extLst>
          </p:cNvPr>
          <p:cNvCxnSpPr>
            <a:cxnSpLocks/>
          </p:cNvCxnSpPr>
          <p:nvPr/>
        </p:nvCxnSpPr>
        <p:spPr>
          <a:xfrm flipV="1">
            <a:off x="6749683" y="5139566"/>
            <a:ext cx="1944000" cy="61912"/>
          </a:xfrm>
          <a:prstGeom prst="straightConnector1">
            <a:avLst/>
          </a:prstGeom>
          <a:ln w="25400">
            <a:solidFill>
              <a:srgbClr val="00B0F0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8">
            <a:extLst>
              <a:ext uri="{FF2B5EF4-FFF2-40B4-BE49-F238E27FC236}">
                <a16:creationId xmlns:a16="http://schemas.microsoft.com/office/drawing/2014/main" id="{2FC4D6DA-ED61-14FA-B9F5-1B983654426A}"/>
              </a:ext>
            </a:extLst>
          </p:cNvPr>
          <p:cNvSpPr>
            <a:spLocks/>
          </p:cNvSpPr>
          <p:nvPr/>
        </p:nvSpPr>
        <p:spPr bwMode="auto">
          <a:xfrm rot="5400000">
            <a:off x="8554046" y="5185850"/>
            <a:ext cx="360000" cy="1588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453FEDBD-AF50-B13E-727B-1BDEECB0A1B1}"/>
              </a:ext>
            </a:extLst>
          </p:cNvPr>
          <p:cNvSpPr>
            <a:spLocks noChangeAspect="1"/>
          </p:cNvSpPr>
          <p:nvPr/>
        </p:nvSpPr>
        <p:spPr bwMode="auto">
          <a:xfrm rot="12284768" flipH="1">
            <a:off x="5339787" y="494443"/>
            <a:ext cx="117517" cy="360000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24D42190-1C01-7563-FE30-D61734B4F97D}"/>
              </a:ext>
            </a:extLst>
          </p:cNvPr>
          <p:cNvGrpSpPr/>
          <p:nvPr/>
        </p:nvGrpSpPr>
        <p:grpSpPr>
          <a:xfrm>
            <a:off x="6948217" y="2256462"/>
            <a:ext cx="395007" cy="461665"/>
            <a:chOff x="2809875" y="2333266"/>
            <a:chExt cx="395007" cy="461665"/>
          </a:xfrm>
        </p:grpSpPr>
        <p:sp>
          <p:nvSpPr>
            <p:cNvPr id="27" name="Oval 24">
              <a:extLst>
                <a:ext uri="{FF2B5EF4-FFF2-40B4-BE49-F238E27FC236}">
                  <a16:creationId xmlns:a16="http://schemas.microsoft.com/office/drawing/2014/main" id="{7206C875-AFB4-C3B1-0CEF-6D3A009965A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09875" y="2492375"/>
              <a:ext cx="71438" cy="714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28" name="Rectangle 43">
              <a:extLst>
                <a:ext uri="{FF2B5EF4-FFF2-40B4-BE49-F238E27FC236}">
                  <a16:creationId xmlns:a16="http://schemas.microsoft.com/office/drawing/2014/main" id="{CA84C57C-F7F7-4E52-8659-F5A3DDB1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801" y="2333266"/>
              <a:ext cx="3710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0103AA22-72E4-3E4E-58CA-D71EA63B1476}"/>
              </a:ext>
            </a:extLst>
          </p:cNvPr>
          <p:cNvGrpSpPr/>
          <p:nvPr/>
        </p:nvGrpSpPr>
        <p:grpSpPr>
          <a:xfrm>
            <a:off x="6504912" y="5149424"/>
            <a:ext cx="371081" cy="540319"/>
            <a:chOff x="2660053" y="2492375"/>
            <a:chExt cx="371081" cy="540319"/>
          </a:xfrm>
        </p:grpSpPr>
        <p:sp>
          <p:nvSpPr>
            <p:cNvPr id="30" name="Oval 24">
              <a:extLst>
                <a:ext uri="{FF2B5EF4-FFF2-40B4-BE49-F238E27FC236}">
                  <a16:creationId xmlns:a16="http://schemas.microsoft.com/office/drawing/2014/main" id="{0DAE7F52-E8AD-BD3F-32A3-BF3A90A68F4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09875" y="2492375"/>
              <a:ext cx="71438" cy="714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31" name="Rectangle 43">
              <a:extLst>
                <a:ext uri="{FF2B5EF4-FFF2-40B4-BE49-F238E27FC236}">
                  <a16:creationId xmlns:a16="http://schemas.microsoft.com/office/drawing/2014/main" id="{E01A0E21-7385-B2EA-366C-879A1157A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0053" y="2571029"/>
              <a:ext cx="37108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2639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0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8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250"/>
                                        <p:tgtEl>
                                          <p:spTgt spid="8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5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8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25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15" grpId="0" animBg="1"/>
      <p:bldP spid="80910" grpId="0" animBg="1"/>
      <p:bldP spid="80914" grpId="0" animBg="1"/>
      <p:bldP spid="80932" grpId="0"/>
      <p:bldP spid="80933" grpId="0" autoUpdateAnimBg="0"/>
      <p:bldP spid="80942" grpId="0"/>
      <p:bldP spid="11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84" name="Picture 12" descr="snoeischa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2879725" cy="29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E6C1CA8-EF39-DF61-48A5-40BD854AA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787670"/>
            <a:ext cx="4320000" cy="2880000"/>
          </a:xfrm>
          <a:prstGeom prst="rect">
            <a:avLst/>
          </a:prstGeom>
        </p:spPr>
      </p:pic>
      <p:pic>
        <p:nvPicPr>
          <p:cNvPr id="79879" name="Picture 7" descr="Flessenwipper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72"/>
          <a:stretch/>
        </p:blipFill>
        <p:spPr bwMode="auto">
          <a:xfrm>
            <a:off x="5652120" y="3792539"/>
            <a:ext cx="2706688" cy="287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82" name="Picture 10" descr="kruiwag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883" y="633413"/>
            <a:ext cx="2706687" cy="29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87" name="Rectangle 1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644" y="-1946"/>
            <a:ext cx="909955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Hefbomen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praktijk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2/2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895" name="Line 23"/>
          <p:cNvSpPr>
            <a:spLocks noChangeAspect="1" noChangeShapeType="1"/>
          </p:cNvSpPr>
          <p:nvPr/>
        </p:nvSpPr>
        <p:spPr bwMode="auto">
          <a:xfrm flipH="1">
            <a:off x="698848" y="5293166"/>
            <a:ext cx="1548000" cy="327424"/>
          </a:xfrm>
          <a:prstGeom prst="line">
            <a:avLst/>
          </a:prstGeom>
          <a:noFill/>
          <a:ln w="25400">
            <a:solidFill>
              <a:srgbClr val="00B0F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9896" name="Freeform 24"/>
          <p:cNvSpPr>
            <a:spLocks noChangeAspect="1"/>
          </p:cNvSpPr>
          <p:nvPr/>
        </p:nvSpPr>
        <p:spPr bwMode="auto">
          <a:xfrm>
            <a:off x="6293246" y="4072774"/>
            <a:ext cx="1584000" cy="968624"/>
          </a:xfrm>
          <a:custGeom>
            <a:avLst/>
            <a:gdLst>
              <a:gd name="T0" fmla="*/ 1130 w 1130"/>
              <a:gd name="T1" fmla="*/ 691 h 691"/>
              <a:gd name="T2" fmla="*/ 0 w 1130"/>
              <a:gd name="T3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30" h="691">
                <a:moveTo>
                  <a:pt x="1130" y="691"/>
                </a:moveTo>
                <a:lnTo>
                  <a:pt x="0" y="0"/>
                </a:lnTo>
              </a:path>
            </a:pathLst>
          </a:custGeom>
          <a:noFill/>
          <a:ln w="25400" cmpd="sng">
            <a:solidFill>
              <a:srgbClr val="00B0F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79897" name="Freeform 25"/>
          <p:cNvSpPr>
            <a:spLocks/>
          </p:cNvSpPr>
          <p:nvPr/>
        </p:nvSpPr>
        <p:spPr bwMode="auto">
          <a:xfrm>
            <a:off x="2158028" y="1232315"/>
            <a:ext cx="107950" cy="1733550"/>
          </a:xfrm>
          <a:custGeom>
            <a:avLst/>
            <a:gdLst>
              <a:gd name="T0" fmla="*/ 0 w 68"/>
              <a:gd name="T1" fmla="*/ 0 h 1092"/>
              <a:gd name="T2" fmla="*/ 68 w 68"/>
              <a:gd name="T3" fmla="*/ 1092 h 109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8" h="1092">
                <a:moveTo>
                  <a:pt x="0" y="0"/>
                </a:moveTo>
                <a:lnTo>
                  <a:pt x="68" y="1092"/>
                </a:lnTo>
              </a:path>
            </a:pathLst>
          </a:custGeom>
          <a:noFill/>
          <a:ln w="25400" cmpd="sng">
            <a:solidFill>
              <a:srgbClr val="00B0F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EA0A7FC-4DE3-69F7-BAA7-B503E2DE2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Line 23">
            <a:extLst>
              <a:ext uri="{FF2B5EF4-FFF2-40B4-BE49-F238E27FC236}">
                <a16:creationId xmlns:a16="http://schemas.microsoft.com/office/drawing/2014/main" id="{09F8557D-1FEF-3002-5C33-226D785884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61235" y="2708920"/>
            <a:ext cx="1584449" cy="576064"/>
          </a:xfrm>
          <a:prstGeom prst="line">
            <a:avLst/>
          </a:prstGeom>
          <a:noFill/>
          <a:ln w="25400">
            <a:solidFill>
              <a:srgbClr val="00B0F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DBF5469B-32D4-5EA9-8FC3-562945CE8024}"/>
              </a:ext>
            </a:extLst>
          </p:cNvPr>
          <p:cNvSpPr>
            <a:spLocks/>
          </p:cNvSpPr>
          <p:nvPr/>
        </p:nvSpPr>
        <p:spPr bwMode="auto">
          <a:xfrm rot="17754814">
            <a:off x="7740656" y="4905063"/>
            <a:ext cx="360000" cy="1588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" name="Freeform 18">
            <a:extLst>
              <a:ext uri="{FF2B5EF4-FFF2-40B4-BE49-F238E27FC236}">
                <a16:creationId xmlns:a16="http://schemas.microsoft.com/office/drawing/2014/main" id="{5F9615DE-F401-294A-6AFE-85D23EC1B8A7}"/>
              </a:ext>
            </a:extLst>
          </p:cNvPr>
          <p:cNvSpPr>
            <a:spLocks/>
          </p:cNvSpPr>
          <p:nvPr/>
        </p:nvSpPr>
        <p:spPr bwMode="auto">
          <a:xfrm rot="14979906">
            <a:off x="7542188" y="2547031"/>
            <a:ext cx="360000" cy="1588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0" name="Freeform 18">
            <a:extLst>
              <a:ext uri="{FF2B5EF4-FFF2-40B4-BE49-F238E27FC236}">
                <a16:creationId xmlns:a16="http://schemas.microsoft.com/office/drawing/2014/main" id="{A6C85995-82E5-1034-C265-BF498DF0814A}"/>
              </a:ext>
            </a:extLst>
          </p:cNvPr>
          <p:cNvSpPr>
            <a:spLocks/>
          </p:cNvSpPr>
          <p:nvPr/>
        </p:nvSpPr>
        <p:spPr bwMode="auto">
          <a:xfrm rot="4587747">
            <a:off x="576370" y="5824812"/>
            <a:ext cx="360000" cy="1588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11" name="Freeform 18">
            <a:extLst>
              <a:ext uri="{FF2B5EF4-FFF2-40B4-BE49-F238E27FC236}">
                <a16:creationId xmlns:a16="http://schemas.microsoft.com/office/drawing/2014/main" id="{409B2CE5-E821-36E0-F696-CF796162DCFA}"/>
              </a:ext>
            </a:extLst>
          </p:cNvPr>
          <p:cNvSpPr>
            <a:spLocks/>
          </p:cNvSpPr>
          <p:nvPr/>
        </p:nvSpPr>
        <p:spPr bwMode="auto">
          <a:xfrm rot="10534494">
            <a:off x="1906454" y="3029816"/>
            <a:ext cx="360000" cy="1588"/>
          </a:xfrm>
          <a:custGeom>
            <a:avLst/>
            <a:gdLst>
              <a:gd name="T0" fmla="*/ 0 w 504"/>
              <a:gd name="T1" fmla="*/ 0 h 1"/>
              <a:gd name="T2" fmla="*/ 504 w 504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04" h="1">
                <a:moveTo>
                  <a:pt x="0" y="0"/>
                </a:moveTo>
                <a:lnTo>
                  <a:pt x="504" y="1"/>
                </a:lnTo>
              </a:path>
            </a:pathLst>
          </a:custGeom>
          <a:noFill/>
          <a:ln w="25400" cmpd="sng">
            <a:solidFill>
              <a:srgbClr val="FF0000"/>
            </a:solidFill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0738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250"/>
                                        <p:tgtEl>
                                          <p:spTgt spid="7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5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250"/>
                                        <p:tgtEl>
                                          <p:spTgt spid="7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5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250"/>
                                        <p:tgtEl>
                                          <p:spTgt spid="7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7" grpId="0" autoUpdateAnimBg="0"/>
      <p:bldP spid="79895" grpId="0" animBg="1"/>
      <p:bldP spid="79896" grpId="0" animBg="1"/>
      <p:bldP spid="79897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350" y="3503"/>
            <a:ext cx="671195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Hefbomen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de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praktijk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Beeldbank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587" name="Rectangle 27">
            <a:hlinkClick r:id="rId2"/>
          </p:cNvPr>
          <p:cNvSpPr>
            <a:spLocks noChangeArrowheads="1"/>
          </p:cNvSpPr>
          <p:nvPr/>
        </p:nvSpPr>
        <p:spPr bwMode="auto">
          <a:xfrm>
            <a:off x="14063" y="980728"/>
            <a:ext cx="6286129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Hefbomen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praktijk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Schooltv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(video)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AD4E47F-C532-E541-F915-DDED7BB8F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2855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67944" y="3154362"/>
            <a:ext cx="1008112" cy="5492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Einde</a:t>
            </a: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1851F97-4CAC-B5BD-A360-5A3FCC1D6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8534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3858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</p:bldLst>
  </p:timing>
</p:sld>
</file>

<file path=ppt/theme/theme1.xml><?xml version="1.0" encoding="utf-8"?>
<a:theme xmlns:a="http://schemas.openxmlformats.org/drawingml/2006/main" name="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885</Words>
  <Application>Microsoft Office PowerPoint</Application>
  <PresentationFormat>Diavoorstelling (4:3)</PresentationFormat>
  <Paragraphs>221</Paragraphs>
  <Slides>17</Slides>
  <Notes>1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Comic Sans MS</vt:lpstr>
      <vt:lpstr>Times New Roman</vt:lpstr>
      <vt:lpstr>Wingdings</vt:lpstr>
      <vt:lpstr>Standaardontwerp</vt:lpstr>
      <vt:lpstr>Krachten en hefbomen</vt:lpstr>
      <vt:lpstr>Soorten krachten</vt:lpstr>
      <vt:lpstr>De krachten tekenen die op een vlieger werken</vt:lpstr>
      <vt:lpstr>De krachten tekenen die op een vliegtuig werken</vt:lpstr>
      <vt:lpstr>De krachten tekenen die op een balk werken 1/2</vt:lpstr>
      <vt:lpstr>De krachten tekenen die op een balk werken 2/2</vt:lpstr>
      <vt:lpstr>Kracht meten en op schaal tekenen</vt:lpstr>
      <vt:lpstr>De krachten op de brancard op schaal tekenen</vt:lpstr>
      <vt:lpstr>De hefboom</vt:lpstr>
      <vt:lpstr>De hefboomwet</vt:lpstr>
      <vt:lpstr>De hefboomwetgebruiken met een redenering</vt:lpstr>
      <vt:lpstr>De hefboomwet in formulevorm gebruiken</vt:lpstr>
      <vt:lpstr>Met een hefboom kun je alles optillen</vt:lpstr>
      <vt:lpstr>Hefbomen in de praktijk 1/2</vt:lpstr>
      <vt:lpstr>Hefbomen in de praktijk 2/2</vt:lpstr>
      <vt:lpstr>Hefbomen in de praktijk: Beeldbank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Krachten</dc:title>
  <dc:creator>Ton Tijmensen</dc:creator>
  <cp:lastModifiedBy>Ton Tijmensen</cp:lastModifiedBy>
  <cp:revision>37</cp:revision>
  <dcterms:created xsi:type="dcterms:W3CDTF">2018-10-06T21:17:33Z</dcterms:created>
  <dcterms:modified xsi:type="dcterms:W3CDTF">2024-06-27T15:45:50Z</dcterms:modified>
</cp:coreProperties>
</file>