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1" r:id="rId2"/>
    <p:sldId id="316" r:id="rId3"/>
    <p:sldId id="257" r:id="rId4"/>
    <p:sldId id="258" r:id="rId5"/>
    <p:sldId id="259" r:id="rId6"/>
    <p:sldId id="260" r:id="rId7"/>
    <p:sldId id="317" r:id="rId8"/>
    <p:sldId id="315" r:id="rId9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389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0095D-041A-4D2E-8B09-A92972D6915E}" type="datetimeFigureOut">
              <a:rPr lang="nl-NL" smtClean="0"/>
              <a:t>4-10-2026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7CC3A-F79E-4CCF-A45E-E765A4C556D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4760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0D30B-C1F6-4FD6-80EC-32265D2DFF50}" type="slidenum">
              <a:rPr lang="nl-NL" altLang="nl-NL">
                <a:solidFill>
                  <a:prstClr val="black"/>
                </a:solidFill>
              </a:rPr>
              <a:pPr/>
              <a:t>2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20925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60D30B-C1F6-4FD6-80EC-32265D2DFF50}" type="slidenum">
              <a:rPr lang="nl-NL" altLang="nl-NL">
                <a:solidFill>
                  <a:prstClr val="black"/>
                </a:solidFill>
              </a:rPr>
              <a:pPr/>
              <a:t>3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A1B9EE-7FF0-4AB9-94D8-7D00B4859DF6}" type="slidenum">
              <a:rPr lang="nl-NL" altLang="nl-NL">
                <a:solidFill>
                  <a:prstClr val="black"/>
                </a:solidFill>
              </a:rPr>
              <a:pPr/>
              <a:t>4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FB7C16-A08B-46C8-B0F8-328516CADD7A}" type="slidenum">
              <a:rPr lang="nl-NL" altLang="nl-NL">
                <a:solidFill>
                  <a:prstClr val="black"/>
                </a:solidFill>
              </a:rPr>
              <a:pPr/>
              <a:t>5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5245A-346E-4F39-AD8D-D056BE5FBBB2}" type="slidenum">
              <a:rPr lang="nl-NL" altLang="nl-NL">
                <a:solidFill>
                  <a:prstClr val="black"/>
                </a:solidFill>
              </a:rPr>
              <a:pPr/>
              <a:t>6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5245A-346E-4F39-AD8D-D056BE5FBBB2}" type="slidenum">
              <a:rPr lang="nl-NL" altLang="nl-NL">
                <a:solidFill>
                  <a:prstClr val="black"/>
                </a:solidFill>
              </a:rPr>
              <a:pPr/>
              <a:t>7</a:t>
            </a:fld>
            <a:endParaRPr lang="nl-NL" altLang="nl-NL">
              <a:solidFill>
                <a:prstClr val="black"/>
              </a:solidFill>
            </a:endParaRPr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l-NL" altLang="nl-NL" dirty="0"/>
          </a:p>
        </p:txBody>
      </p:sp>
    </p:spTree>
    <p:extLst>
      <p:ext uri="{BB962C8B-B14F-4D97-AF65-F5344CB8AC3E}">
        <p14:creationId xmlns:p14="http://schemas.microsoft.com/office/powerpoint/2010/main" val="564639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BB74E2-23CA-4FED-8D01-2962DD4FD013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431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AF11D9-0A21-49DE-B35C-A7AB453324D1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12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95CBDB-F290-46A7-AC3B-691AAE21ECCF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84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108AA-0E9C-447F-984D-71D4EEF39066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77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FBBBB0-1B35-4695-8AA7-A4E23B634384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10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84605A-353A-4FB0-A57F-DFC8A2CB5386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76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D0980-416F-433B-BF76-32B21D781866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936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489868-4D31-4E0A-9999-E7E3FBA95EBE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871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21E76E-4071-4A29-883F-490E943F692A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467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CB2B0E-7485-431B-A5DB-9D652920C9CE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267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8735FF-2B76-4D0A-9801-AD6C646762B8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503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61837E0-7A46-49BB-B671-8C1BB54F315A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95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el, tekst en 2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nl-NL" altLang="nl-NL">
              <a:solidFill>
                <a:srgbClr val="000000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277B06F-3A53-43E8-AB18-A540ABFF3D23}" type="slidenum">
              <a:rPr lang="nl-NL" altLang="nl-NL">
                <a:solidFill>
                  <a:srgbClr val="000000"/>
                </a:solidFill>
              </a:rPr>
              <a:pPr/>
              <a:t>‹nr.›</a:t>
            </a:fld>
            <a:endParaRPr lang="nl-NL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99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altLang="nl-NL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FE9C6FD-464D-4837-BCF8-5610A366B83B}" type="slidenum">
              <a:rPr lang="nl-NL" altLang="nl-NL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nl-NL" altLang="nl-NL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764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gtijmensen.nl/" TargetMode="External"/><Relationship Id="rId13" Type="http://schemas.openxmlformats.org/officeDocument/2006/relationships/image" Target="../media/image6.jpeg"/><Relationship Id="rId3" Type="http://schemas.openxmlformats.org/officeDocument/2006/relationships/slide" Target="slide3.xml"/><Relationship Id="rId7" Type="http://schemas.openxmlformats.org/officeDocument/2006/relationships/image" Target="../media/image3.png"/><Relationship Id="rId12" Type="http://schemas.openxmlformats.org/officeDocument/2006/relationships/image" Target="../media/image5.web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4.jpeg"/><Relationship Id="rId5" Type="http://schemas.openxmlformats.org/officeDocument/2006/relationships/slide" Target="slide5.xml"/><Relationship Id="rId10" Type="http://schemas.openxmlformats.org/officeDocument/2006/relationships/slide" Target="slide7.xml"/><Relationship Id="rId4" Type="http://schemas.openxmlformats.org/officeDocument/2006/relationships/slide" Target="slide4.xml"/><Relationship Id="rId9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ages.google.com/imgres?imgurl=http://www.technopolis.be/content/images/experimenten/preview277.jpg&amp;imgrefurl=http://www.technopolis.be/nl/index.php?n%3D4%26e%3D360%26s%3D373%26exp%3D277%26PHPSESSID%3D3a4cb&amp;usg=__Wta2Is74jxeOZssQ6C6skV-aNY8=&amp;h=150&amp;w=150&amp;sz=32&amp;hl=nl&amp;start=8&amp;tbnid=eGS-gNpWJRc4pM:&amp;tbnh=96&amp;tbnw=96&amp;prev=/images?q%3Dbrandende%2Blucifer%26hl%3Dnl%26lr%3D%26safe%3Doff%26sa%3DN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5.web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7677"/>
            <a:ext cx="9144000" cy="523220"/>
          </a:xfrm>
        </p:spPr>
        <p:txBody>
          <a:bodyPr>
            <a:spAutoFit/>
          </a:bodyPr>
          <a:lstStyle/>
          <a:p>
            <a:pPr algn="l"/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n-US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gasbrander</a:t>
            </a:r>
            <a:r>
              <a:rPr lang="en-US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l-NL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l-NL" altLang="nl-NL" sz="2800" dirty="0" err="1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Teclubrander</a:t>
            </a:r>
            <a:r>
              <a:rPr lang="nl-NL" altLang="nl-NL" sz="28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093144"/>
            <a:ext cx="9144000" cy="461665"/>
          </a:xfrm>
        </p:spPr>
        <p:txBody>
          <a:bodyPr>
            <a:spAutoFit/>
          </a:bodyPr>
          <a:lstStyle/>
          <a:p>
            <a:pPr algn="l"/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onderdelen</a:t>
            </a:r>
            <a:r>
              <a:rPr lang="en-US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van de </a:t>
            </a:r>
            <a:r>
              <a:rPr lang="en-US" altLang="nl-NL" sz="24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gasbrander</a:t>
            </a:r>
            <a:endParaRPr lang="nl-NL" altLang="nl-NL" sz="24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840" y="160510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doorsnede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van de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gasbrander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59C0385-72EC-4D99-3B72-A12579AC7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9" y="211705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gasbrander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aansteken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(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gele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vlam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A5C59E-9650-A281-8886-430E82B35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40" y="2629012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gasbrander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met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een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blauwe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ruisende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vlam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81CE1EEA-FED8-5DCB-82F3-73E6F86BA1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75122"/>
            <a:ext cx="817549" cy="288000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:a16="http://schemas.microsoft.com/office/drawing/2014/main" id="{E3675DE2-84AC-179B-DF0B-99CA2CFE5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039" y="6542546"/>
            <a:ext cx="324036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 sz="4400">
                <a:solidFill>
                  <a:schemeClr val="tx2"/>
                </a:solidFill>
                <a:latin typeface="Arial" charset="0"/>
              </a:defRPr>
            </a:lvl1pPr>
            <a:lvl2pPr algn="ctr"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www.agtijmensen.nl</a:t>
            </a:r>
            <a:r>
              <a:rPr lang="en-US" altLang="nl-NL" sz="1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nl-NL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18012026</a:t>
            </a:r>
            <a:endParaRPr lang="nl-NL" altLang="nl-NL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AC79EFC-E5AA-FB31-4250-FE1CBCC81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40" y="581188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altLang="nl-NL" sz="24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altLang="nl-NL" sz="2400" kern="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Veiligheid</a:t>
            </a:r>
            <a:endParaRPr lang="nl-NL" altLang="nl-NL" sz="2400" kern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529B4F4-37F6-DAF2-9203-00EE6B7DE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9" y="3140968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609600" indent="-609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990600" indent="-5334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371600" indent="-4572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52600" indent="-381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09800" indent="-381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6670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1242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5814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038600" indent="-3810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Teclubrander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US" altLang="nl-NL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altLang="nl-NL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Bunsenbrander</a:t>
            </a:r>
            <a:endParaRPr lang="nl-NL" altLang="nl-NL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DEC49A02-9A82-59AD-8BA2-5E624325C2F6}"/>
              </a:ext>
            </a:extLst>
          </p:cNvPr>
          <p:cNvGrpSpPr/>
          <p:nvPr/>
        </p:nvGrpSpPr>
        <p:grpSpPr>
          <a:xfrm>
            <a:off x="195285" y="3717032"/>
            <a:ext cx="8625187" cy="2823357"/>
            <a:chOff x="195285" y="3717032"/>
            <a:chExt cx="8625187" cy="2823357"/>
          </a:xfrm>
        </p:grpSpPr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D0457DCE-399B-DF9F-B838-88C13511C123}"/>
                </a:ext>
              </a:extLst>
            </p:cNvPr>
            <p:cNvGrpSpPr/>
            <p:nvPr/>
          </p:nvGrpSpPr>
          <p:grpSpPr>
            <a:xfrm>
              <a:off x="195285" y="3717032"/>
              <a:ext cx="8625187" cy="2823357"/>
              <a:chOff x="195285" y="3717032"/>
              <a:chExt cx="8625187" cy="2823357"/>
            </a:xfrm>
          </p:grpSpPr>
          <p:pic>
            <p:nvPicPr>
              <p:cNvPr id="21" name="Picture 14" descr="DSCN0060">
                <a:extLst>
                  <a:ext uri="{FF2B5EF4-FFF2-40B4-BE49-F238E27FC236}">
                    <a16:creationId xmlns:a16="http://schemas.microsoft.com/office/drawing/2014/main" id="{EBB210E7-7930-8ADF-F125-806871A2AD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285" y="3717032"/>
                <a:ext cx="4739737" cy="280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6F8129BE-889A-D307-64DF-7CBB52A2B70A}"/>
                  </a:ext>
                </a:extLst>
              </p:cNvPr>
              <p:cNvGrpSpPr/>
              <p:nvPr/>
            </p:nvGrpSpPr>
            <p:grpSpPr>
              <a:xfrm>
                <a:off x="7005956" y="3724250"/>
                <a:ext cx="1814516" cy="2816139"/>
                <a:chOff x="7005956" y="3724250"/>
                <a:chExt cx="1814516" cy="2816139"/>
              </a:xfrm>
            </p:grpSpPr>
            <p:pic>
              <p:nvPicPr>
                <p:cNvPr id="6" name="Afbeelding 5">
                  <a:extLst>
                    <a:ext uri="{FF2B5EF4-FFF2-40B4-BE49-F238E27FC236}">
                      <a16:creationId xmlns:a16="http://schemas.microsoft.com/office/drawing/2014/main" id="{0BA33D67-F900-3205-0BBE-5B796CC5C7F3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5275" t="18466" r="39632" b="45700"/>
                <a:stretch/>
              </p:blipFill>
              <p:spPr>
                <a:xfrm>
                  <a:off x="7005956" y="3724250"/>
                  <a:ext cx="792000" cy="2808000"/>
                </a:xfrm>
                <a:prstGeom prst="rect">
                  <a:avLst/>
                </a:prstGeom>
              </p:spPr>
            </p:pic>
            <p:pic>
              <p:nvPicPr>
                <p:cNvPr id="12" name="Afbeelding 11">
                  <a:extLst>
                    <a:ext uri="{FF2B5EF4-FFF2-40B4-BE49-F238E27FC236}">
                      <a16:creationId xmlns:a16="http://schemas.microsoft.com/office/drawing/2014/main" id="{CA7B77DA-4FBF-C10E-5082-9E8B4D5B9B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0345" t="18466" r="24539" b="45700"/>
                <a:stretch/>
              </p:blipFill>
              <p:spPr>
                <a:xfrm>
                  <a:off x="8028472" y="3724250"/>
                  <a:ext cx="792000" cy="2816139"/>
                </a:xfrm>
                <a:prstGeom prst="rect">
                  <a:avLst/>
                </a:prstGeom>
              </p:spPr>
            </p:pic>
          </p:grpSp>
        </p:grpSp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BFA1C19F-89AA-9042-F230-F3FA8E319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65"/>
            <a:stretch>
              <a:fillRect/>
            </a:stretch>
          </p:blipFill>
          <p:spPr>
            <a:xfrm>
              <a:off x="5165538" y="3732389"/>
              <a:ext cx="1656184" cy="280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950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8"/>
    </mc:Choice>
    <mc:Fallback xmlns="">
      <p:transition spd="slow" advTm="6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 autoUpdateAnimBg="0"/>
      <p:bldP spid="2052" grpId="0" autoUpdateAnimBg="0"/>
      <p:bldP spid="4" grpId="0" autoUpdateAnimBg="0"/>
      <p:bldP spid="5" grpId="0" autoUpdateAnimBg="0"/>
      <p:bldP spid="9" grpId="0"/>
      <p:bldP spid="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920"/>
            <a:ext cx="8229600" cy="523220"/>
          </a:xfrm>
          <a:noFill/>
        </p:spPr>
        <p:txBody>
          <a:bodyPr>
            <a:spAutoFit/>
          </a:bodyPr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Veiligheid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187450" y="5013325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nl-NL" altLang="nl-NL" sz="240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18442" name="Freeform 10"/>
          <p:cNvSpPr>
            <a:spLocks/>
          </p:cNvSpPr>
          <p:nvPr/>
        </p:nvSpPr>
        <p:spPr bwMode="auto">
          <a:xfrm>
            <a:off x="711200" y="3919538"/>
            <a:ext cx="14288" cy="695325"/>
          </a:xfrm>
          <a:custGeom>
            <a:avLst/>
            <a:gdLst>
              <a:gd name="T0" fmla="*/ 9 w 9"/>
              <a:gd name="T1" fmla="*/ 438 h 438"/>
              <a:gd name="T2" fmla="*/ 0 w 9"/>
              <a:gd name="T3" fmla="*/ 0 h 43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9" h="438">
                <a:moveTo>
                  <a:pt x="9" y="438"/>
                </a:moveTo>
                <a:lnTo>
                  <a:pt x="0" y="0"/>
                </a:lnTo>
              </a:path>
            </a:pathLst>
          </a:custGeom>
          <a:noFill/>
          <a:ln w="38100" cmpd="sng">
            <a:solidFill>
              <a:schemeClr val="bg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539750" y="3500438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FFFFFF"/>
                </a:solidFill>
                <a:latin typeface="Comic Sans MS" pitchFamily="66" charset="0"/>
                <a:cs typeface="Arial" charset="0"/>
              </a:rPr>
              <a:t>gasschroef</a:t>
            </a:r>
          </a:p>
        </p:txBody>
      </p:sp>
      <p:sp>
        <p:nvSpPr>
          <p:cNvPr id="18450" name="Freeform 18"/>
          <p:cNvSpPr>
            <a:spLocks/>
          </p:cNvSpPr>
          <p:nvPr/>
        </p:nvSpPr>
        <p:spPr bwMode="auto">
          <a:xfrm>
            <a:off x="1898650" y="4749800"/>
            <a:ext cx="1233488" cy="1588"/>
          </a:xfrm>
          <a:custGeom>
            <a:avLst/>
            <a:gdLst>
              <a:gd name="T0" fmla="*/ 0 w 777"/>
              <a:gd name="T1" fmla="*/ 0 h 1"/>
              <a:gd name="T2" fmla="*/ 777 w 777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77" h="1">
                <a:moveTo>
                  <a:pt x="0" y="0"/>
                </a:moveTo>
                <a:lnTo>
                  <a:pt x="777" y="0"/>
                </a:lnTo>
              </a:path>
            </a:pathLst>
          </a:custGeom>
          <a:noFill/>
          <a:ln w="38100" cmpd="sng">
            <a:solidFill>
              <a:schemeClr val="bg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451" name="Text Box 19"/>
          <p:cNvSpPr txBox="1">
            <a:spLocks noChangeArrowheads="1"/>
          </p:cNvSpPr>
          <p:nvPr/>
        </p:nvSpPr>
        <p:spPr bwMode="auto">
          <a:xfrm>
            <a:off x="3067050" y="4508500"/>
            <a:ext cx="17929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FFFFFF"/>
                </a:solidFill>
                <a:latin typeface="Comic Sans MS" pitchFamily="66" charset="0"/>
                <a:cs typeface="Arial" charset="0"/>
              </a:rPr>
              <a:t>luchtschijf</a:t>
            </a:r>
          </a:p>
        </p:txBody>
      </p:sp>
      <p:sp>
        <p:nvSpPr>
          <p:cNvPr id="8" name="Text Box 146">
            <a:extLst>
              <a:ext uri="{FF2B5EF4-FFF2-40B4-BE49-F238E27FC236}">
                <a16:creationId xmlns:a16="http://schemas.microsoft.com/office/drawing/2014/main" id="{5BF40152-B037-6E82-1583-D61C28E52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38" descr="labjas en bril">
            <a:extLst>
              <a:ext uri="{FF2B5EF4-FFF2-40B4-BE49-F238E27FC236}">
                <a16:creationId xmlns:a16="http://schemas.microsoft.com/office/drawing/2014/main" id="{7A33ED58-B0D7-FB93-5574-D8BA3790A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7" y="532140"/>
            <a:ext cx="4305344" cy="576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1AF9ED4-6BEE-B59A-6ED2-DACEACE7ABF0}"/>
              </a:ext>
            </a:extLst>
          </p:cNvPr>
          <p:cNvSpPr txBox="1"/>
          <p:nvPr/>
        </p:nvSpPr>
        <p:spPr>
          <a:xfrm>
            <a:off x="4689643" y="404664"/>
            <a:ext cx="4346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1. Draag een laboratoriumjas</a:t>
            </a:r>
          </a:p>
          <a:p>
            <a:pPr indent="357188"/>
            <a:r>
              <a:rPr lang="nl-NL" sz="2400" dirty="0"/>
              <a:t>(dichtgeknoopt)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8CC6CD7-9D84-4683-F027-CE7A8820E4B7}"/>
              </a:ext>
            </a:extLst>
          </p:cNvPr>
          <p:cNvSpPr txBox="1"/>
          <p:nvPr/>
        </p:nvSpPr>
        <p:spPr>
          <a:xfrm>
            <a:off x="4689643" y="1301844"/>
            <a:ext cx="434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2. Draag een veiligheidsbril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14F245F-72FB-C188-7281-07167911A784}"/>
              </a:ext>
            </a:extLst>
          </p:cNvPr>
          <p:cNvSpPr txBox="1"/>
          <p:nvPr/>
        </p:nvSpPr>
        <p:spPr>
          <a:xfrm>
            <a:off x="4689643" y="1829692"/>
            <a:ext cx="434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3. Lang haar in een staart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5AFAB9F-E99A-0910-F6A7-FD187EBE5976}"/>
              </a:ext>
            </a:extLst>
          </p:cNvPr>
          <p:cNvSpPr txBox="1"/>
          <p:nvPr/>
        </p:nvSpPr>
        <p:spPr>
          <a:xfrm>
            <a:off x="4689643" y="2357539"/>
            <a:ext cx="4346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4. Geen mouwen (armen)</a:t>
            </a:r>
          </a:p>
          <a:p>
            <a:pPr indent="357188"/>
            <a:r>
              <a:rPr lang="nl-NL" sz="2400" dirty="0"/>
              <a:t>boven de gasvlam</a:t>
            </a:r>
          </a:p>
        </p:txBody>
      </p:sp>
    </p:spTree>
    <p:extLst>
      <p:ext uri="{BB962C8B-B14F-4D97-AF65-F5344CB8AC3E}">
        <p14:creationId xmlns:p14="http://schemas.microsoft.com/office/powerpoint/2010/main" val="75818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920"/>
            <a:ext cx="8229600" cy="523220"/>
          </a:xfrm>
          <a:noFill/>
        </p:spPr>
        <p:txBody>
          <a:bodyPr>
            <a:spAutoFit/>
          </a:bodyPr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onderdelen van de gasbrander (</a:t>
            </a:r>
            <a:r>
              <a:rPr lang="nl-NL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Teclubrander</a:t>
            </a:r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1187450" y="5350498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nl-NL" altLang="nl-NL" sz="240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18447" name="Text Box 15"/>
          <p:cNvSpPr txBox="1">
            <a:spLocks noChangeArrowheads="1"/>
          </p:cNvSpPr>
          <p:nvPr/>
        </p:nvSpPr>
        <p:spPr bwMode="auto">
          <a:xfrm>
            <a:off x="0" y="649840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Met de luchtring regel je de </a:t>
            </a:r>
            <a:r>
              <a:rPr lang="nl-NL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luchtoevoer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(vlamkleur/temperatuur)</a:t>
            </a:r>
          </a:p>
        </p:txBody>
      </p:sp>
      <p:sp>
        <p:nvSpPr>
          <p:cNvPr id="8" name="Text Box 146">
            <a:extLst>
              <a:ext uri="{FF2B5EF4-FFF2-40B4-BE49-F238E27FC236}">
                <a16:creationId xmlns:a16="http://schemas.microsoft.com/office/drawing/2014/main" id="{5BF40152-B037-6E82-1583-D61C28E52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400AFB45-55C2-61D4-B164-9DA85CE6E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33" y="3850865"/>
            <a:ext cx="2160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gasschroef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45395E82-038E-8161-DD09-2BFDF8516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71" y="1646546"/>
            <a:ext cx="2389881" cy="5310846"/>
          </a:xfrm>
          <a:prstGeom prst="rect">
            <a:avLst/>
          </a:prstGeom>
        </p:spPr>
      </p:pic>
      <p:sp>
        <p:nvSpPr>
          <p:cNvPr id="16" name="Text Box 15">
            <a:extLst>
              <a:ext uri="{FF2B5EF4-FFF2-40B4-BE49-F238E27FC236}">
                <a16:creationId xmlns:a16="http://schemas.microsoft.com/office/drawing/2014/main" id="{40201F46-1E25-6298-14B5-C93D6EB67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9204"/>
            <a:ext cx="866865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Met de gasschroef regelt je de gastoevoer (vlamgrootte)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9D722731-7CE8-001C-12C9-EBEE73F87573}"/>
              </a:ext>
            </a:extLst>
          </p:cNvPr>
          <p:cNvGrpSpPr/>
          <p:nvPr/>
        </p:nvGrpSpPr>
        <p:grpSpPr>
          <a:xfrm>
            <a:off x="2029846" y="3211322"/>
            <a:ext cx="3690730" cy="461665"/>
            <a:chOff x="-148005" y="3911228"/>
            <a:chExt cx="3690730" cy="461665"/>
          </a:xfrm>
        </p:grpSpPr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1D9E216A-D2C6-7876-4864-8BBE050A705F}"/>
                </a:ext>
              </a:extLst>
            </p:cNvPr>
            <p:cNvSpPr txBox="1"/>
            <p:nvPr/>
          </p:nvSpPr>
          <p:spPr>
            <a:xfrm>
              <a:off x="1065075" y="3911228"/>
              <a:ext cx="2477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schoorsteen</a:t>
              </a:r>
              <a:endParaRPr lang="nl-NL" sz="2400" dirty="0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A16EAA99-7684-7446-1393-68D5D676A00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-148005" y="4161903"/>
              <a:ext cx="1836000" cy="0"/>
            </a:xfrm>
            <a:custGeom>
              <a:avLst/>
              <a:gdLst>
                <a:gd name="T0" fmla="*/ 353 w 353"/>
                <a:gd name="T1" fmla="*/ 0 h 4"/>
                <a:gd name="T2" fmla="*/ 0 w 353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3" h="4">
                  <a:moveTo>
                    <a:pt x="353" y="0"/>
                  </a:moveTo>
                  <a:lnTo>
                    <a:pt x="0" y="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2" name="Groep 21">
            <a:extLst>
              <a:ext uri="{FF2B5EF4-FFF2-40B4-BE49-F238E27FC236}">
                <a16:creationId xmlns:a16="http://schemas.microsoft.com/office/drawing/2014/main" id="{6F251FA4-7383-E534-B86B-CAFD108A6DB2}"/>
              </a:ext>
            </a:extLst>
          </p:cNvPr>
          <p:cNvGrpSpPr/>
          <p:nvPr/>
        </p:nvGrpSpPr>
        <p:grpSpPr>
          <a:xfrm>
            <a:off x="1001763" y="5425752"/>
            <a:ext cx="4493766" cy="461665"/>
            <a:chOff x="-1100127" y="3931106"/>
            <a:chExt cx="4493766" cy="461665"/>
          </a:xfrm>
        </p:grpSpPr>
        <p:sp>
          <p:nvSpPr>
            <p:cNvPr id="23" name="Tekstvak 22">
              <a:extLst>
                <a:ext uri="{FF2B5EF4-FFF2-40B4-BE49-F238E27FC236}">
                  <a16:creationId xmlns:a16="http://schemas.microsoft.com/office/drawing/2014/main" id="{AF38262B-83D0-D09F-A151-53598E1811DC}"/>
                </a:ext>
              </a:extLst>
            </p:cNvPr>
            <p:cNvSpPr txBox="1"/>
            <p:nvPr/>
          </p:nvSpPr>
          <p:spPr>
            <a:xfrm>
              <a:off x="1475440" y="3931106"/>
              <a:ext cx="19181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gasschroef</a:t>
              </a:r>
              <a:endParaRPr lang="nl-NL" sz="2400" dirty="0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07B80A0B-3CB9-5F2E-ABA6-D1844F8F101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-1100127" y="4211598"/>
              <a:ext cx="2808000" cy="0"/>
            </a:xfrm>
            <a:custGeom>
              <a:avLst/>
              <a:gdLst>
                <a:gd name="T0" fmla="*/ 353 w 353"/>
                <a:gd name="T1" fmla="*/ 0 h 4"/>
                <a:gd name="T2" fmla="*/ 0 w 353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3" h="4">
                  <a:moveTo>
                    <a:pt x="353" y="0"/>
                  </a:moveTo>
                  <a:lnTo>
                    <a:pt x="0" y="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5" name="Groep 24">
            <a:extLst>
              <a:ext uri="{FF2B5EF4-FFF2-40B4-BE49-F238E27FC236}">
                <a16:creationId xmlns:a16="http://schemas.microsoft.com/office/drawing/2014/main" id="{A0A972A1-326A-2604-29D9-F81FC3C05966}"/>
              </a:ext>
            </a:extLst>
          </p:cNvPr>
          <p:cNvGrpSpPr/>
          <p:nvPr/>
        </p:nvGrpSpPr>
        <p:grpSpPr>
          <a:xfrm>
            <a:off x="2029513" y="5066096"/>
            <a:ext cx="3138523" cy="461665"/>
            <a:chOff x="-85274" y="4000679"/>
            <a:chExt cx="3138523" cy="461665"/>
          </a:xfrm>
        </p:grpSpPr>
        <p:sp>
          <p:nvSpPr>
            <p:cNvPr id="26" name="Tekstvak 25">
              <a:extLst>
                <a:ext uri="{FF2B5EF4-FFF2-40B4-BE49-F238E27FC236}">
                  <a16:creationId xmlns:a16="http://schemas.microsoft.com/office/drawing/2014/main" id="{BEC99D8B-144E-944E-EB11-180423E9F85F}"/>
                </a:ext>
              </a:extLst>
            </p:cNvPr>
            <p:cNvSpPr txBox="1"/>
            <p:nvPr/>
          </p:nvSpPr>
          <p:spPr>
            <a:xfrm>
              <a:off x="575599" y="4000679"/>
              <a:ext cx="2477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luchtring</a:t>
              </a:r>
              <a:endParaRPr lang="nl-NL" sz="2400" dirty="0"/>
            </a:p>
          </p:txBody>
        </p:sp>
        <p:sp>
          <p:nvSpPr>
            <p:cNvPr id="27" name="Freeform 15">
              <a:extLst>
                <a:ext uri="{FF2B5EF4-FFF2-40B4-BE49-F238E27FC236}">
                  <a16:creationId xmlns:a16="http://schemas.microsoft.com/office/drawing/2014/main" id="{E95272A2-756D-EB7E-1C95-A1E9E361EF1E}"/>
                </a:ext>
              </a:extLst>
            </p:cNvPr>
            <p:cNvSpPr>
              <a:spLocks/>
            </p:cNvSpPr>
            <p:nvPr/>
          </p:nvSpPr>
          <p:spPr bwMode="auto">
            <a:xfrm rot="11220000">
              <a:off x="-85274" y="4150933"/>
              <a:ext cx="1764000" cy="0"/>
            </a:xfrm>
            <a:custGeom>
              <a:avLst/>
              <a:gdLst>
                <a:gd name="T0" fmla="*/ 353 w 353"/>
                <a:gd name="T1" fmla="*/ 0 h 4"/>
                <a:gd name="T2" fmla="*/ 0 w 353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3" h="4">
                  <a:moveTo>
                    <a:pt x="353" y="0"/>
                  </a:moveTo>
                  <a:lnTo>
                    <a:pt x="0" y="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28" name="Groep 27">
            <a:extLst>
              <a:ext uri="{FF2B5EF4-FFF2-40B4-BE49-F238E27FC236}">
                <a16:creationId xmlns:a16="http://schemas.microsoft.com/office/drawing/2014/main" id="{DA702602-C3A5-3A49-CFF1-19F14B0485D1}"/>
              </a:ext>
            </a:extLst>
          </p:cNvPr>
          <p:cNvGrpSpPr/>
          <p:nvPr/>
        </p:nvGrpSpPr>
        <p:grpSpPr>
          <a:xfrm>
            <a:off x="2657729" y="4687782"/>
            <a:ext cx="2873859" cy="461665"/>
            <a:chOff x="738439" y="3911228"/>
            <a:chExt cx="2873859" cy="461665"/>
          </a:xfrm>
        </p:grpSpPr>
        <p:sp>
          <p:nvSpPr>
            <p:cNvPr id="29" name="Tekstvak 28">
              <a:extLst>
                <a:ext uri="{FF2B5EF4-FFF2-40B4-BE49-F238E27FC236}">
                  <a16:creationId xmlns:a16="http://schemas.microsoft.com/office/drawing/2014/main" id="{149EE1E3-6A57-6E3C-3678-2C6D9BE45949}"/>
                </a:ext>
              </a:extLst>
            </p:cNvPr>
            <p:cNvSpPr txBox="1"/>
            <p:nvPr/>
          </p:nvSpPr>
          <p:spPr>
            <a:xfrm>
              <a:off x="1134648" y="3911228"/>
              <a:ext cx="2477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NL" altLang="nl-NL" sz="2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gastoevoer</a:t>
              </a:r>
              <a:endParaRPr lang="nl-NL" sz="2400" dirty="0">
                <a:solidFill>
                  <a:srgbClr val="FF0000"/>
                </a:solidFill>
              </a:endParaRPr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AA7303B3-A502-6D3D-97E2-F8516F7DA61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38439" y="4161903"/>
              <a:ext cx="1152000" cy="0"/>
            </a:xfrm>
            <a:custGeom>
              <a:avLst/>
              <a:gdLst>
                <a:gd name="T0" fmla="*/ 353 w 353"/>
                <a:gd name="T1" fmla="*/ 0 h 4"/>
                <a:gd name="T2" fmla="*/ 0 w 353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3" h="4">
                  <a:moveTo>
                    <a:pt x="353" y="0"/>
                  </a:moveTo>
                  <a:lnTo>
                    <a:pt x="0" y="4"/>
                  </a:ln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FF0000"/>
                </a:solidFill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25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47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 21">
            <a:extLst>
              <a:ext uri="{FF2B5EF4-FFF2-40B4-BE49-F238E27FC236}">
                <a16:creationId xmlns:a16="http://schemas.microsoft.com/office/drawing/2014/main" id="{758B4B4F-9210-7DE2-F722-2AAC8A5952F9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2" r="44721"/>
          <a:stretch/>
        </p:blipFill>
        <p:spPr>
          <a:xfrm>
            <a:off x="2857186" y="1288638"/>
            <a:ext cx="2273263" cy="5688000"/>
          </a:xfrm>
          <a:prstGeom prst="rect">
            <a:avLst/>
          </a:prstGeom>
        </p:spPr>
      </p:pic>
      <p:sp>
        <p:nvSpPr>
          <p:cNvPr id="95241" name="Rectangle 9"/>
          <p:cNvSpPr>
            <a:spLocks noGrp="1" noChangeArrowheads="1"/>
          </p:cNvSpPr>
          <p:nvPr>
            <p:ph type="title"/>
          </p:nvPr>
        </p:nvSpPr>
        <p:spPr>
          <a:xfrm>
            <a:off x="14288" y="8662"/>
            <a:ext cx="8229600" cy="523220"/>
          </a:xfrm>
          <a:noFill/>
        </p:spPr>
        <p:txBody>
          <a:bodyPr>
            <a:spAutoFit/>
          </a:bodyPr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Doorsnede van een gasbrander (</a:t>
            </a:r>
            <a:r>
              <a:rPr lang="nl-NL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teclubrander</a:t>
            </a:r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952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5243" name="Text Box 11"/>
          <p:cNvSpPr txBox="1">
            <a:spLocks noChangeArrowheads="1"/>
          </p:cNvSpPr>
          <p:nvPr/>
        </p:nvSpPr>
        <p:spPr bwMode="auto">
          <a:xfrm>
            <a:off x="4993" y="5013325"/>
            <a:ext cx="1152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nl-NL" altLang="nl-NL" sz="2400">
              <a:solidFill>
                <a:srgbClr val="000000"/>
              </a:solidFill>
              <a:latin typeface="Comic Sans MS" pitchFamily="66" charset="0"/>
              <a:cs typeface="Arial" charset="0"/>
            </a:endParaRPr>
          </a:p>
        </p:txBody>
      </p:sp>
      <p:sp>
        <p:nvSpPr>
          <p:cNvPr id="95244" name="Line 12"/>
          <p:cNvSpPr>
            <a:spLocks noChangeShapeType="1"/>
          </p:cNvSpPr>
          <p:nvPr/>
        </p:nvSpPr>
        <p:spPr bwMode="auto">
          <a:xfrm flipV="1">
            <a:off x="1450372" y="5084763"/>
            <a:ext cx="576263" cy="36036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5245" name="Line 13"/>
          <p:cNvSpPr>
            <a:spLocks noChangeShapeType="1"/>
          </p:cNvSpPr>
          <p:nvPr/>
        </p:nvSpPr>
        <p:spPr bwMode="auto">
          <a:xfrm flipV="1">
            <a:off x="2026635" y="4941888"/>
            <a:ext cx="287337" cy="14287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6D4E91A1-AE64-3564-F125-4BF9059BB8DE}"/>
              </a:ext>
            </a:extLst>
          </p:cNvPr>
          <p:cNvGrpSpPr/>
          <p:nvPr/>
        </p:nvGrpSpPr>
        <p:grpSpPr>
          <a:xfrm>
            <a:off x="400234" y="5311147"/>
            <a:ext cx="2459038" cy="457200"/>
            <a:chOff x="1073937" y="5600894"/>
            <a:chExt cx="2459038" cy="457200"/>
          </a:xfrm>
        </p:grpSpPr>
        <p:sp>
          <p:nvSpPr>
            <p:cNvPr id="95247" name="Freeform 15"/>
            <p:cNvSpPr>
              <a:spLocks/>
            </p:cNvSpPr>
            <p:nvPr/>
          </p:nvSpPr>
          <p:spPr bwMode="auto">
            <a:xfrm>
              <a:off x="2972587" y="5826319"/>
              <a:ext cx="560388" cy="6350"/>
            </a:xfrm>
            <a:custGeom>
              <a:avLst/>
              <a:gdLst>
                <a:gd name="T0" fmla="*/ 353 w 353"/>
                <a:gd name="T1" fmla="*/ 0 h 4"/>
                <a:gd name="T2" fmla="*/ 0 w 353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3" h="4">
                  <a:moveTo>
                    <a:pt x="353" y="0"/>
                  </a:moveTo>
                  <a:lnTo>
                    <a:pt x="0" y="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5248" name="Text Box 16"/>
            <p:cNvSpPr txBox="1">
              <a:spLocks noChangeArrowheads="1"/>
            </p:cNvSpPr>
            <p:nvPr/>
          </p:nvSpPr>
          <p:spPr bwMode="auto">
            <a:xfrm>
              <a:off x="1073937" y="5600894"/>
              <a:ext cx="19431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gasschroef</a:t>
              </a:r>
            </a:p>
          </p:txBody>
        </p:sp>
      </p:grpSp>
      <p:grpSp>
        <p:nvGrpSpPr>
          <p:cNvPr id="61" name="Groep 60">
            <a:extLst>
              <a:ext uri="{FF2B5EF4-FFF2-40B4-BE49-F238E27FC236}">
                <a16:creationId xmlns:a16="http://schemas.microsoft.com/office/drawing/2014/main" id="{C371FF83-9803-51FF-D076-865FC3795453}"/>
              </a:ext>
            </a:extLst>
          </p:cNvPr>
          <p:cNvGrpSpPr/>
          <p:nvPr/>
        </p:nvGrpSpPr>
        <p:grpSpPr>
          <a:xfrm>
            <a:off x="4409352" y="4854152"/>
            <a:ext cx="2919600" cy="457200"/>
            <a:chOff x="3900598" y="5115001"/>
            <a:chExt cx="2919600" cy="457200"/>
          </a:xfrm>
        </p:grpSpPr>
        <p:sp>
          <p:nvSpPr>
            <p:cNvPr id="95251" name="Freeform 19"/>
            <p:cNvSpPr>
              <a:spLocks/>
            </p:cNvSpPr>
            <p:nvPr/>
          </p:nvSpPr>
          <p:spPr bwMode="auto">
            <a:xfrm>
              <a:off x="3900598" y="5353338"/>
              <a:ext cx="1224000" cy="0"/>
            </a:xfrm>
            <a:custGeom>
              <a:avLst/>
              <a:gdLst>
                <a:gd name="T0" fmla="*/ 0 w 990"/>
                <a:gd name="T1" fmla="*/ 342 h 342"/>
                <a:gd name="T2" fmla="*/ 990 w 990"/>
                <a:gd name="T3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90" h="342">
                  <a:moveTo>
                    <a:pt x="0" y="342"/>
                  </a:moveTo>
                  <a:lnTo>
                    <a:pt x="990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95252" name="Text Box 20"/>
            <p:cNvSpPr txBox="1">
              <a:spLocks noChangeArrowheads="1"/>
            </p:cNvSpPr>
            <p:nvPr/>
          </p:nvSpPr>
          <p:spPr bwMode="auto">
            <a:xfrm>
              <a:off x="5053743" y="5115001"/>
              <a:ext cx="1766455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luchtring</a:t>
              </a:r>
            </a:p>
          </p:txBody>
        </p:sp>
      </p:grpSp>
      <p:sp>
        <p:nvSpPr>
          <p:cNvPr id="95262" name="Text Box 30"/>
          <p:cNvSpPr txBox="1">
            <a:spLocks noChangeArrowheads="1"/>
          </p:cNvSpPr>
          <p:nvPr/>
        </p:nvSpPr>
        <p:spPr bwMode="auto">
          <a:xfrm>
            <a:off x="1040436" y="4665510"/>
            <a:ext cx="190187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</a:pPr>
            <a:r>
              <a:rPr lang="nl-NL" altLang="nl-NL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luchttoevoer</a:t>
            </a:r>
          </a:p>
        </p:txBody>
      </p:sp>
      <p:sp>
        <p:nvSpPr>
          <p:cNvPr id="95268" name="Freeform 36"/>
          <p:cNvSpPr>
            <a:spLocks/>
          </p:cNvSpPr>
          <p:nvPr/>
        </p:nvSpPr>
        <p:spPr bwMode="auto">
          <a:xfrm>
            <a:off x="3034697" y="5216525"/>
            <a:ext cx="158750" cy="12700"/>
          </a:xfrm>
          <a:custGeom>
            <a:avLst/>
            <a:gdLst>
              <a:gd name="T0" fmla="*/ 100 w 100"/>
              <a:gd name="T1" fmla="*/ 0 h 8"/>
              <a:gd name="T2" fmla="*/ 0 w 100"/>
              <a:gd name="T3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0" h="8">
                <a:moveTo>
                  <a:pt x="100" y="0"/>
                </a:moveTo>
                <a:lnTo>
                  <a:pt x="0" y="8"/>
                </a:lnTo>
              </a:path>
            </a:pathLst>
          </a:custGeom>
          <a:noFill/>
          <a:ln w="38100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2" name="Text Box 146">
            <a:extLst>
              <a:ext uri="{FF2B5EF4-FFF2-40B4-BE49-F238E27FC236}">
                <a16:creationId xmlns:a16="http://schemas.microsoft.com/office/drawing/2014/main" id="{F3EFACE8-A876-D478-89C0-39C8E5483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B01F7100-9425-BD80-5C3B-838CE64B3878}"/>
              </a:ext>
            </a:extLst>
          </p:cNvPr>
          <p:cNvSpPr/>
          <p:nvPr/>
        </p:nvSpPr>
        <p:spPr>
          <a:xfrm>
            <a:off x="2870237" y="4585998"/>
            <a:ext cx="725557" cy="360000"/>
          </a:xfrm>
          <a:custGeom>
            <a:avLst/>
            <a:gdLst>
              <a:gd name="connsiteX0" fmla="*/ 0 w 725557"/>
              <a:gd name="connsiteY0" fmla="*/ 785191 h 795130"/>
              <a:gd name="connsiteX1" fmla="*/ 725557 w 725557"/>
              <a:gd name="connsiteY1" fmla="*/ 795130 h 795130"/>
              <a:gd name="connsiteX2" fmla="*/ 725557 w 725557"/>
              <a:gd name="connsiteY2" fmla="*/ 0 h 79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5557" h="795130">
                <a:moveTo>
                  <a:pt x="0" y="785191"/>
                </a:moveTo>
                <a:lnTo>
                  <a:pt x="725557" y="795130"/>
                </a:lnTo>
                <a:lnTo>
                  <a:pt x="725557" y="0"/>
                </a:lnTo>
              </a:path>
            </a:pathLst>
          </a:custGeom>
          <a:noFill/>
          <a:ln w="38100">
            <a:solidFill>
              <a:srgbClr val="00B0F0"/>
            </a:solidFill>
            <a:headEnd type="none" w="lg" len="lg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Vrije vorm: vorm 10">
            <a:extLst>
              <a:ext uri="{FF2B5EF4-FFF2-40B4-BE49-F238E27FC236}">
                <a16:creationId xmlns:a16="http://schemas.microsoft.com/office/drawing/2014/main" id="{BB04CF7F-47ED-AB88-F86B-BF89972D23A7}"/>
              </a:ext>
            </a:extLst>
          </p:cNvPr>
          <p:cNvSpPr/>
          <p:nvPr/>
        </p:nvSpPr>
        <p:spPr>
          <a:xfrm>
            <a:off x="4060083" y="4585998"/>
            <a:ext cx="725557" cy="360000"/>
          </a:xfrm>
          <a:custGeom>
            <a:avLst/>
            <a:gdLst>
              <a:gd name="connsiteX0" fmla="*/ 0 w 725557"/>
              <a:gd name="connsiteY0" fmla="*/ 785191 h 795130"/>
              <a:gd name="connsiteX1" fmla="*/ 725557 w 725557"/>
              <a:gd name="connsiteY1" fmla="*/ 795130 h 795130"/>
              <a:gd name="connsiteX2" fmla="*/ 725557 w 725557"/>
              <a:gd name="connsiteY2" fmla="*/ 0 h 79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5557" h="795130">
                <a:moveTo>
                  <a:pt x="0" y="785191"/>
                </a:moveTo>
                <a:lnTo>
                  <a:pt x="725557" y="795130"/>
                </a:lnTo>
                <a:lnTo>
                  <a:pt x="725557" y="0"/>
                </a:lnTo>
              </a:path>
            </a:pathLst>
          </a:custGeom>
          <a:noFill/>
          <a:ln w="38100">
            <a:solidFill>
              <a:srgbClr val="00B0F0"/>
            </a:solidFill>
            <a:headEnd type="none" w="lg" len="lg"/>
            <a:tailEnd type="triangle" w="med" len="med"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25" name="Groep 24">
            <a:extLst>
              <a:ext uri="{FF2B5EF4-FFF2-40B4-BE49-F238E27FC236}">
                <a16:creationId xmlns:a16="http://schemas.microsoft.com/office/drawing/2014/main" id="{515E8C36-208A-7C74-F37A-78C1E177FF33}"/>
              </a:ext>
            </a:extLst>
          </p:cNvPr>
          <p:cNvGrpSpPr/>
          <p:nvPr/>
        </p:nvGrpSpPr>
        <p:grpSpPr>
          <a:xfrm>
            <a:off x="4343625" y="4171152"/>
            <a:ext cx="4456527" cy="734832"/>
            <a:chOff x="3770809" y="4191472"/>
            <a:chExt cx="4456527" cy="734832"/>
          </a:xfrm>
        </p:grpSpPr>
        <p:sp>
          <p:nvSpPr>
            <p:cNvPr id="21" name="Tekstvak 20">
              <a:extLst>
                <a:ext uri="{FF2B5EF4-FFF2-40B4-BE49-F238E27FC236}">
                  <a16:creationId xmlns:a16="http://schemas.microsoft.com/office/drawing/2014/main" id="{3F217652-3F43-EE08-B7BE-D87C992D8F94}"/>
                </a:ext>
              </a:extLst>
            </p:cNvPr>
            <p:cNvSpPr txBox="1"/>
            <p:nvPr/>
          </p:nvSpPr>
          <p:spPr>
            <a:xfrm>
              <a:off x="5004048" y="4191472"/>
              <a:ext cx="32232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kier voor luchttoevoer</a:t>
              </a:r>
              <a:endParaRPr lang="nl-NL" sz="2400" dirty="0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F65A9CDB-3E82-F4B0-EB88-0B029C771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0809" y="4422304"/>
              <a:ext cx="1296000" cy="504000"/>
            </a:xfrm>
            <a:custGeom>
              <a:avLst/>
              <a:gdLst>
                <a:gd name="T0" fmla="*/ 0 w 990"/>
                <a:gd name="T1" fmla="*/ 342 h 342"/>
                <a:gd name="T2" fmla="*/ 990 w 990"/>
                <a:gd name="T3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90" h="342">
                  <a:moveTo>
                    <a:pt x="0" y="342"/>
                  </a:moveTo>
                  <a:lnTo>
                    <a:pt x="990" y="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18" name="Groep 17">
            <a:extLst>
              <a:ext uri="{FF2B5EF4-FFF2-40B4-BE49-F238E27FC236}">
                <a16:creationId xmlns:a16="http://schemas.microsoft.com/office/drawing/2014/main" id="{FCCB9273-E32F-954F-9DC1-0FDC4F7CB78C}"/>
              </a:ext>
            </a:extLst>
          </p:cNvPr>
          <p:cNvGrpSpPr/>
          <p:nvPr/>
        </p:nvGrpSpPr>
        <p:grpSpPr>
          <a:xfrm>
            <a:off x="460945" y="3730253"/>
            <a:ext cx="3447299" cy="830997"/>
            <a:chOff x="1134648" y="3730253"/>
            <a:chExt cx="3447299" cy="830997"/>
          </a:xfrm>
        </p:grpSpPr>
        <p:sp>
          <p:nvSpPr>
            <p:cNvPr id="16" name="Tekstvak 15">
              <a:extLst>
                <a:ext uri="{FF2B5EF4-FFF2-40B4-BE49-F238E27FC236}">
                  <a16:creationId xmlns:a16="http://schemas.microsoft.com/office/drawing/2014/main" id="{178B68C9-235D-0029-9179-7E19491CB490}"/>
                </a:ext>
              </a:extLst>
            </p:cNvPr>
            <p:cNvSpPr txBox="1"/>
            <p:nvPr/>
          </p:nvSpPr>
          <p:spPr>
            <a:xfrm>
              <a:off x="1134648" y="3730253"/>
              <a:ext cx="24776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mengsel van gas en lucht</a:t>
              </a:r>
              <a:endParaRPr lang="nl-NL" sz="2400" dirty="0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B6F290F2-30C6-C3B7-ADCA-CC77FB1E3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947" y="4142730"/>
              <a:ext cx="1008000" cy="6350"/>
            </a:xfrm>
            <a:custGeom>
              <a:avLst/>
              <a:gdLst>
                <a:gd name="T0" fmla="*/ 353 w 353"/>
                <a:gd name="T1" fmla="*/ 0 h 4"/>
                <a:gd name="T2" fmla="*/ 0 w 353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3" h="4">
                  <a:moveTo>
                    <a:pt x="353" y="0"/>
                  </a:moveTo>
                  <a:lnTo>
                    <a:pt x="0" y="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95239" name="Groep 95238">
            <a:extLst>
              <a:ext uri="{FF2B5EF4-FFF2-40B4-BE49-F238E27FC236}">
                <a16:creationId xmlns:a16="http://schemas.microsoft.com/office/drawing/2014/main" id="{B426665E-B096-28E6-95A5-635AC6E62759}"/>
              </a:ext>
            </a:extLst>
          </p:cNvPr>
          <p:cNvGrpSpPr/>
          <p:nvPr/>
        </p:nvGrpSpPr>
        <p:grpSpPr>
          <a:xfrm>
            <a:off x="3890358" y="4330218"/>
            <a:ext cx="3493800" cy="1440000"/>
            <a:chOff x="3187893" y="4330218"/>
            <a:chExt cx="3493800" cy="1440000"/>
          </a:xfrm>
        </p:grpSpPr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178A74B2-6B4E-EEFC-E17A-E301470BD66F}"/>
                </a:ext>
              </a:extLst>
            </p:cNvPr>
            <p:cNvGrpSpPr/>
            <p:nvPr/>
          </p:nvGrpSpPr>
          <p:grpSpPr>
            <a:xfrm>
              <a:off x="3187893" y="4330218"/>
              <a:ext cx="3493800" cy="1440000"/>
              <a:chOff x="4573184" y="4635966"/>
              <a:chExt cx="3493800" cy="1385322"/>
            </a:xfrm>
          </p:grpSpPr>
          <p:sp>
            <p:nvSpPr>
              <p:cNvPr id="95254" name="Text Box 22"/>
              <p:cNvSpPr txBox="1">
                <a:spLocks noChangeArrowheads="1"/>
              </p:cNvSpPr>
              <p:nvPr/>
            </p:nvSpPr>
            <p:spPr bwMode="auto">
              <a:xfrm>
                <a:off x="6238079" y="5564088"/>
                <a:ext cx="1828905" cy="4572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fontAlgn="base">
                  <a:spcBef>
                    <a:spcPct val="50000"/>
                  </a:spcBef>
                  <a:spcAft>
                    <a:spcPct val="0"/>
                  </a:spcAft>
                </a:pPr>
                <a:r>
                  <a:rPr lang="nl-NL" altLang="nl-NL" sz="2400" dirty="0">
                    <a:solidFill>
                      <a:srgbClr val="FF33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gastoevoer</a:t>
                </a:r>
              </a:p>
            </p:txBody>
          </p:sp>
          <p:sp>
            <p:nvSpPr>
              <p:cNvPr id="95255" name="Freeform 23"/>
              <p:cNvSpPr>
                <a:spLocks/>
              </p:cNvSpPr>
              <p:nvPr/>
            </p:nvSpPr>
            <p:spPr bwMode="auto">
              <a:xfrm>
                <a:off x="4573184" y="4635966"/>
                <a:ext cx="1368000" cy="1188000"/>
              </a:xfrm>
              <a:custGeom>
                <a:avLst/>
                <a:gdLst>
                  <a:gd name="T0" fmla="*/ 1249 w 1249"/>
                  <a:gd name="T1" fmla="*/ 692 h 699"/>
                  <a:gd name="T2" fmla="*/ 0 w 1249"/>
                  <a:gd name="T3" fmla="*/ 699 h 699"/>
                  <a:gd name="T4" fmla="*/ 0 w 1249"/>
                  <a:gd name="T5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49" h="699">
                    <a:moveTo>
                      <a:pt x="1249" y="692"/>
                    </a:moveTo>
                    <a:lnTo>
                      <a:pt x="0" y="699"/>
                    </a:lnTo>
                    <a:lnTo>
                      <a:pt x="0" y="0"/>
                    </a:lnTo>
                  </a:path>
                </a:pathLst>
              </a:custGeom>
              <a:noFill/>
              <a:ln w="38100" cmpd="sng">
                <a:solidFill>
                  <a:srgbClr val="FF3300"/>
                </a:solidFill>
                <a:prstDash val="sysDash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nl-NL" sz="24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5237" name="Freeform 19">
              <a:extLst>
                <a:ext uri="{FF2B5EF4-FFF2-40B4-BE49-F238E27FC236}">
                  <a16:creationId xmlns:a16="http://schemas.microsoft.com/office/drawing/2014/main" id="{FDDAA985-F5DA-BEC6-68B0-1F69C5BC9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6776" y="5542922"/>
              <a:ext cx="468000" cy="0"/>
            </a:xfrm>
            <a:custGeom>
              <a:avLst/>
              <a:gdLst>
                <a:gd name="T0" fmla="*/ 0 w 990"/>
                <a:gd name="T1" fmla="*/ 342 h 342"/>
                <a:gd name="T2" fmla="*/ 990 w 990"/>
                <a:gd name="T3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990" h="342">
                  <a:moveTo>
                    <a:pt x="0" y="342"/>
                  </a:moveTo>
                  <a:lnTo>
                    <a:pt x="990" y="0"/>
                  </a:lnTo>
                </a:path>
              </a:pathLst>
            </a:custGeom>
            <a:noFill/>
            <a:ln w="38100" cmpd="sng">
              <a:solidFill>
                <a:srgbClr val="FF0000"/>
              </a:solidFill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95240" name="Groep 95239">
            <a:extLst>
              <a:ext uri="{FF2B5EF4-FFF2-40B4-BE49-F238E27FC236}">
                <a16:creationId xmlns:a16="http://schemas.microsoft.com/office/drawing/2014/main" id="{C5C1854B-E981-7948-90F3-88E8F0D9EF30}"/>
              </a:ext>
            </a:extLst>
          </p:cNvPr>
          <p:cNvGrpSpPr/>
          <p:nvPr/>
        </p:nvGrpSpPr>
        <p:grpSpPr>
          <a:xfrm>
            <a:off x="179512" y="2816116"/>
            <a:ext cx="3447299" cy="461665"/>
            <a:chOff x="1134648" y="3911228"/>
            <a:chExt cx="3447299" cy="461665"/>
          </a:xfrm>
        </p:grpSpPr>
        <p:sp>
          <p:nvSpPr>
            <p:cNvPr id="95246" name="Tekstvak 95245">
              <a:extLst>
                <a:ext uri="{FF2B5EF4-FFF2-40B4-BE49-F238E27FC236}">
                  <a16:creationId xmlns:a16="http://schemas.microsoft.com/office/drawing/2014/main" id="{D851A8BC-50BD-2BCD-AA7C-06DE492F6EB3}"/>
                </a:ext>
              </a:extLst>
            </p:cNvPr>
            <p:cNvSpPr txBox="1"/>
            <p:nvPr/>
          </p:nvSpPr>
          <p:spPr>
            <a:xfrm>
              <a:off x="1134648" y="3911228"/>
              <a:ext cx="2477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nl-NL" altLang="nl-NL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schoorsteen</a:t>
              </a:r>
              <a:endParaRPr lang="nl-NL" sz="2400" dirty="0"/>
            </a:p>
          </p:txBody>
        </p:sp>
        <p:sp>
          <p:nvSpPr>
            <p:cNvPr id="95249" name="Freeform 15">
              <a:extLst>
                <a:ext uri="{FF2B5EF4-FFF2-40B4-BE49-F238E27FC236}">
                  <a16:creationId xmlns:a16="http://schemas.microsoft.com/office/drawing/2014/main" id="{4F771806-C022-F773-0BA7-4CF99524F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947" y="4142730"/>
              <a:ext cx="1008000" cy="6350"/>
            </a:xfrm>
            <a:custGeom>
              <a:avLst/>
              <a:gdLst>
                <a:gd name="T0" fmla="*/ 353 w 353"/>
                <a:gd name="T1" fmla="*/ 0 h 4"/>
                <a:gd name="T2" fmla="*/ 0 w 353"/>
                <a:gd name="T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3" h="4">
                  <a:moveTo>
                    <a:pt x="353" y="0"/>
                  </a:moveTo>
                  <a:lnTo>
                    <a:pt x="0" y="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</p:grpSp>
      <p:grpSp>
        <p:nvGrpSpPr>
          <p:cNvPr id="62" name="Groep 61">
            <a:extLst>
              <a:ext uri="{FF2B5EF4-FFF2-40B4-BE49-F238E27FC236}">
                <a16:creationId xmlns:a16="http://schemas.microsoft.com/office/drawing/2014/main" id="{F083E0AA-3DB7-E947-1CD5-C6D1C3008121}"/>
              </a:ext>
            </a:extLst>
          </p:cNvPr>
          <p:cNvGrpSpPr>
            <a:grpSpLocks noChangeAspect="1"/>
          </p:cNvGrpSpPr>
          <p:nvPr/>
        </p:nvGrpSpPr>
        <p:grpSpPr>
          <a:xfrm>
            <a:off x="3638512" y="2287764"/>
            <a:ext cx="467102" cy="2300636"/>
            <a:chOff x="3075338" y="1922185"/>
            <a:chExt cx="595368" cy="2928081"/>
          </a:xfrm>
        </p:grpSpPr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E45B67F9-FABD-3011-D83C-0D2DDD520D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75749" y="4190349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D8F4B4AA-DAE8-5E58-7F8F-9DB0D10624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72994" y="4636080"/>
              <a:ext cx="72000" cy="7199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E28D7886-667B-ED81-4082-10E7E2A188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46130" y="2540444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9C3DA570-2803-83F9-491F-02B1C92FF2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99734" y="2987544"/>
              <a:ext cx="72000" cy="7199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5E509D3C-3027-28D2-38DA-C5B63592E8B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21150" y="2273779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76607755-30A8-E520-55B7-D43A2649B8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11749" y="2865226"/>
              <a:ext cx="72000" cy="7199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6BC79DDE-58A6-70C8-86BB-220375ED73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0400" y="1922185"/>
              <a:ext cx="72000" cy="7199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C35F2EFF-E06C-B5CE-5A0C-093A5A372B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20490" y="2760898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A0C96ABF-8921-D034-54C7-488F710EEBD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82130" y="3123678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Ovaal 40">
              <a:extLst>
                <a:ext uri="{FF2B5EF4-FFF2-40B4-BE49-F238E27FC236}">
                  <a16:creationId xmlns:a16="http://schemas.microsoft.com/office/drawing/2014/main" id="{58198A41-4CE2-AA2D-1956-7C12F932B9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05946" y="3393000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Ovaal 41">
              <a:extLst>
                <a:ext uri="{FF2B5EF4-FFF2-40B4-BE49-F238E27FC236}">
                  <a16:creationId xmlns:a16="http://schemas.microsoft.com/office/drawing/2014/main" id="{FF2FE596-3586-8154-A7F0-B79C7448E55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0922" y="3654061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Ovaal 42">
              <a:extLst>
                <a:ext uri="{FF2B5EF4-FFF2-40B4-BE49-F238E27FC236}">
                  <a16:creationId xmlns:a16="http://schemas.microsoft.com/office/drawing/2014/main" id="{A712BDCE-28E5-7F54-D6AC-36E60BA834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91490" y="4345299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Ovaal 43">
              <a:extLst>
                <a:ext uri="{FF2B5EF4-FFF2-40B4-BE49-F238E27FC236}">
                  <a16:creationId xmlns:a16="http://schemas.microsoft.com/office/drawing/2014/main" id="{E616C9E2-BAE2-B97E-C09A-6C845E434C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27490" y="3999899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Ovaal 44">
              <a:extLst>
                <a:ext uri="{FF2B5EF4-FFF2-40B4-BE49-F238E27FC236}">
                  <a16:creationId xmlns:a16="http://schemas.microsoft.com/office/drawing/2014/main" id="{32E0A18E-C9C9-2FB6-22AA-60F6F0BB18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51949" y="4438644"/>
              <a:ext cx="72000" cy="7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Ovaal 45">
              <a:extLst>
                <a:ext uri="{FF2B5EF4-FFF2-40B4-BE49-F238E27FC236}">
                  <a16:creationId xmlns:a16="http://schemas.microsoft.com/office/drawing/2014/main" id="{CD687387-6A96-A4BF-9852-56F8B55BE30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56489" y="2104237"/>
              <a:ext cx="72000" cy="7199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Ovaal 46">
              <a:extLst>
                <a:ext uri="{FF2B5EF4-FFF2-40B4-BE49-F238E27FC236}">
                  <a16:creationId xmlns:a16="http://schemas.microsoft.com/office/drawing/2014/main" id="{5057455F-AFB8-C05D-0954-54EF119188E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0945" y="2436761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Ovaal 47">
              <a:extLst>
                <a:ext uri="{FF2B5EF4-FFF2-40B4-BE49-F238E27FC236}">
                  <a16:creationId xmlns:a16="http://schemas.microsoft.com/office/drawing/2014/main" id="{F6AC7F9E-F7FB-60D8-E4E3-046BE113A7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99490" y="2237779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Ovaal 48">
              <a:extLst>
                <a:ext uri="{FF2B5EF4-FFF2-40B4-BE49-F238E27FC236}">
                  <a16:creationId xmlns:a16="http://schemas.microsoft.com/office/drawing/2014/main" id="{838A0461-F088-A4A0-11E2-BDA8650318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75749" y="3862857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Ovaal 49">
              <a:extLst>
                <a:ext uri="{FF2B5EF4-FFF2-40B4-BE49-F238E27FC236}">
                  <a16:creationId xmlns:a16="http://schemas.microsoft.com/office/drawing/2014/main" id="{E4493B58-2236-9509-B959-3FC9BE791E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28625" y="3546971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Ovaal 50">
              <a:extLst>
                <a:ext uri="{FF2B5EF4-FFF2-40B4-BE49-F238E27FC236}">
                  <a16:creationId xmlns:a16="http://schemas.microsoft.com/office/drawing/2014/main" id="{A205A39D-E045-458C-0C88-3870569556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11749" y="3283897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Ovaal 51">
              <a:extLst>
                <a:ext uri="{FF2B5EF4-FFF2-40B4-BE49-F238E27FC236}">
                  <a16:creationId xmlns:a16="http://schemas.microsoft.com/office/drawing/2014/main" id="{6BD19E2F-AC78-EE0B-F299-584BEE6672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63490" y="2946941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Ovaal 52">
              <a:extLst>
                <a:ext uri="{FF2B5EF4-FFF2-40B4-BE49-F238E27FC236}">
                  <a16:creationId xmlns:a16="http://schemas.microsoft.com/office/drawing/2014/main" id="{FCEF4C3D-42EA-0D5A-7D63-7FA02C17808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87017" y="1998051"/>
              <a:ext cx="72000" cy="7199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Ovaal 53">
              <a:extLst>
                <a:ext uri="{FF2B5EF4-FFF2-40B4-BE49-F238E27FC236}">
                  <a16:creationId xmlns:a16="http://schemas.microsoft.com/office/drawing/2014/main" id="{58037C82-D7C2-8F35-1371-E6BFAAC2570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0400" y="2635742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Ovaal 54">
              <a:extLst>
                <a:ext uri="{FF2B5EF4-FFF2-40B4-BE49-F238E27FC236}">
                  <a16:creationId xmlns:a16="http://schemas.microsoft.com/office/drawing/2014/main" id="{C9C598D1-92BE-979E-250B-E082FBCBEB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97594" y="4518549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Ovaal 55">
              <a:extLst>
                <a:ext uri="{FF2B5EF4-FFF2-40B4-BE49-F238E27FC236}">
                  <a16:creationId xmlns:a16="http://schemas.microsoft.com/office/drawing/2014/main" id="{FC9BD7B1-BC5F-E7D5-2787-3B2CAB2444F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237965" y="4501918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Ovaal 56">
              <a:extLst>
                <a:ext uri="{FF2B5EF4-FFF2-40B4-BE49-F238E27FC236}">
                  <a16:creationId xmlns:a16="http://schemas.microsoft.com/office/drawing/2014/main" id="{0A393551-DF0B-CA93-AC5C-04922C1AB2E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39749" y="4309299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Ovaal 57">
              <a:extLst>
                <a:ext uri="{FF2B5EF4-FFF2-40B4-BE49-F238E27FC236}">
                  <a16:creationId xmlns:a16="http://schemas.microsoft.com/office/drawing/2014/main" id="{50A1D0EC-4E0B-8AF9-AB5E-693FCF5170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8706" y="4778266"/>
              <a:ext cx="72000" cy="72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Ovaal 58">
              <a:extLst>
                <a:ext uri="{FF2B5EF4-FFF2-40B4-BE49-F238E27FC236}">
                  <a16:creationId xmlns:a16="http://schemas.microsoft.com/office/drawing/2014/main" id="{3E640D85-A81D-BDC7-B34F-D465798416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075338" y="4724764"/>
              <a:ext cx="72000" cy="7199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26383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2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5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41" grpId="0"/>
      <p:bldP spid="95262" grpId="0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36424EC2-B5C5-61DE-773A-29B86A16ECC2}"/>
              </a:ext>
            </a:extLst>
          </p:cNvPr>
          <p:cNvSpPr txBox="1"/>
          <p:nvPr/>
        </p:nvSpPr>
        <p:spPr>
          <a:xfrm>
            <a:off x="-13416" y="2123516"/>
            <a:ext cx="6889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d. Houd een brandende lucifer boven de brander</a:t>
            </a:r>
          </a:p>
        </p:txBody>
      </p:sp>
      <p:pic>
        <p:nvPicPr>
          <p:cNvPr id="20510" name="Picture 30" descr="Gele vlam wi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588" y="1705694"/>
            <a:ext cx="850900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-13416" y="9525"/>
            <a:ext cx="8229600" cy="523220"/>
          </a:xfrm>
          <a:noFill/>
        </p:spPr>
        <p:txBody>
          <a:bodyPr>
            <a:spAutoFit/>
          </a:bodyPr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Brander aansteken/gele vlam</a:t>
            </a:r>
          </a:p>
        </p:txBody>
      </p:sp>
      <p:grpSp>
        <p:nvGrpSpPr>
          <p:cNvPr id="20502" name="Group 22"/>
          <p:cNvGrpSpPr>
            <a:grpSpLocks/>
          </p:cNvGrpSpPr>
          <p:nvPr/>
        </p:nvGrpSpPr>
        <p:grpSpPr bwMode="auto">
          <a:xfrm>
            <a:off x="5508501" y="4661619"/>
            <a:ext cx="3455987" cy="1863725"/>
            <a:chOff x="3206" y="170"/>
            <a:chExt cx="2259" cy="1295"/>
          </a:xfrm>
        </p:grpSpPr>
        <p:pic>
          <p:nvPicPr>
            <p:cNvPr id="20494" name="Picture 14" descr="DSCN006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70"/>
              <a:ext cx="2222" cy="1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0497" name="Text Box 17"/>
            <p:cNvSpPr txBox="1">
              <a:spLocks noChangeArrowheads="1"/>
            </p:cNvSpPr>
            <p:nvPr/>
          </p:nvSpPr>
          <p:spPr bwMode="auto">
            <a:xfrm>
              <a:off x="4849" y="300"/>
              <a:ext cx="317" cy="2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>
                  <a:solidFill>
                    <a:srgbClr val="000000"/>
                  </a:solidFill>
                  <a:latin typeface="Comic Sans MS" pitchFamily="66" charset="0"/>
                  <a:cs typeface="Arial" charset="0"/>
                </a:rPr>
                <a:t>1</a:t>
              </a:r>
            </a:p>
          </p:txBody>
        </p:sp>
        <p:sp>
          <p:nvSpPr>
            <p:cNvPr id="20498" name="Text Box 18"/>
            <p:cNvSpPr txBox="1">
              <a:spLocks noChangeArrowheads="1"/>
            </p:cNvSpPr>
            <p:nvPr/>
          </p:nvSpPr>
          <p:spPr bwMode="auto">
            <a:xfrm>
              <a:off x="3206" y="386"/>
              <a:ext cx="453" cy="3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>
                  <a:solidFill>
                    <a:srgbClr val="FFFFFF"/>
                  </a:solidFill>
                  <a:latin typeface="Comic Sans MS" pitchFamily="66" charset="0"/>
                  <a:cs typeface="Arial" charset="0"/>
                </a:rPr>
                <a:t>2</a:t>
              </a:r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3790" y="829"/>
              <a:ext cx="405" cy="3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>
                  <a:solidFill>
                    <a:srgbClr val="FFFFFF"/>
                  </a:solidFill>
                  <a:latin typeface="Comic Sans MS" pitchFamily="66" charset="0"/>
                  <a:cs typeface="Arial" charset="0"/>
                </a:rPr>
                <a:t>3</a:t>
              </a:r>
            </a:p>
          </p:txBody>
        </p:sp>
        <p:sp>
          <p:nvSpPr>
            <p:cNvPr id="20500" name="Line 20"/>
            <p:cNvSpPr>
              <a:spLocks noChangeShapeType="1"/>
            </p:cNvSpPr>
            <p:nvPr/>
          </p:nvSpPr>
          <p:spPr bwMode="auto">
            <a:xfrm>
              <a:off x="3606" y="981"/>
              <a:ext cx="22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0501" name="Line 21"/>
            <p:cNvSpPr>
              <a:spLocks noChangeShapeType="1"/>
            </p:cNvSpPr>
            <p:nvPr/>
          </p:nvSpPr>
          <p:spPr bwMode="auto">
            <a:xfrm>
              <a:off x="3334" y="637"/>
              <a:ext cx="0" cy="27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</p:grpSp>
      <p:pic>
        <p:nvPicPr>
          <p:cNvPr id="20518" name="Picture 38" descr="labjas en bri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325" y="2556594"/>
            <a:ext cx="2951163" cy="395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1" name="Picture 41" descr="preview277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074" y="3861451"/>
            <a:ext cx="876300" cy="76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146">
            <a:extLst>
              <a:ext uri="{FF2B5EF4-FFF2-40B4-BE49-F238E27FC236}">
                <a16:creationId xmlns:a16="http://schemas.microsoft.com/office/drawing/2014/main" id="{9ED3EE27-E228-19F3-5B7A-ADA0571BC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7472963-E9F2-7FAE-1898-D79E406DE8BF}"/>
              </a:ext>
            </a:extLst>
          </p:cNvPr>
          <p:cNvSpPr txBox="1"/>
          <p:nvPr/>
        </p:nvSpPr>
        <p:spPr>
          <a:xfrm>
            <a:off x="395536" y="1582583"/>
            <a:ext cx="3759293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sz="2400" dirty="0"/>
              <a:t>Soms heeft de vorige gebruiker dat al gedaan.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B131A5A-358D-BFE6-D194-BB378FFB2C47}"/>
              </a:ext>
            </a:extLst>
          </p:cNvPr>
          <p:cNvSpPr txBox="1"/>
          <p:nvPr/>
        </p:nvSpPr>
        <p:spPr>
          <a:xfrm>
            <a:off x="29615" y="1100469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b. Draai de gasschroef (2) en de luchtring (3) dicht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76E0954-636A-0830-58F1-F584962F97EF}"/>
              </a:ext>
            </a:extLst>
          </p:cNvPr>
          <p:cNvSpPr txBox="1"/>
          <p:nvPr/>
        </p:nvSpPr>
        <p:spPr>
          <a:xfrm>
            <a:off x="6696" y="4040748"/>
            <a:ext cx="5668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h. Je gebruikt de gele vlam als de</a:t>
            </a:r>
          </a:p>
          <a:p>
            <a:pPr>
              <a:tabLst>
                <a:tab pos="263525" algn="l"/>
              </a:tabLs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	brander even niet nodig is</a:t>
            </a:r>
          </a:p>
          <a:p>
            <a:pPr indent="268288">
              <a:tabLst>
                <a:tab pos="268288" algn="l"/>
              </a:tabLs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(pauzevlam)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A1ED454-98D0-83A4-9A29-69F7BC422E23}"/>
              </a:ext>
            </a:extLst>
          </p:cNvPr>
          <p:cNvSpPr txBox="1"/>
          <p:nvPr/>
        </p:nvSpPr>
        <p:spPr>
          <a:xfrm>
            <a:off x="-13416" y="1602930"/>
            <a:ext cx="7249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c. Open de (gele) gaskraan (1): “optillen” en draaien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3DB3452-E38D-F5E2-C829-90C723F83908}"/>
              </a:ext>
            </a:extLst>
          </p:cNvPr>
          <p:cNvSpPr txBox="1"/>
          <p:nvPr/>
        </p:nvSpPr>
        <p:spPr>
          <a:xfrm>
            <a:off x="-13416" y="2644102"/>
            <a:ext cx="4873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e. Draai de gasschroef (2) open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982250F-1897-F891-DCD5-890071D7D34A}"/>
              </a:ext>
            </a:extLst>
          </p:cNvPr>
          <p:cNvSpPr txBox="1"/>
          <p:nvPr/>
        </p:nvSpPr>
        <p:spPr>
          <a:xfrm>
            <a:off x="30895" y="3160381"/>
            <a:ext cx="5017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f. Je ziet een goed zichtbare </a:t>
            </a:r>
            <a:r>
              <a:rPr lang="nl-NL" altLang="nl-NL" sz="2400" u="sng" dirty="0">
                <a:latin typeface="Arial" panose="020B0604020202020204" pitchFamily="34" charset="0"/>
                <a:cs typeface="Arial" panose="020B0604020202020204" pitchFamily="34" charset="0"/>
              </a:rPr>
              <a:t>gele</a:t>
            </a:r>
          </a:p>
          <a:p>
            <a:pPr>
              <a:tabLst>
                <a:tab pos="355600" algn="l"/>
              </a:tabLst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	geruisloze vlam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BF07DF83-5D2D-7F8F-D5E2-42ABCED1C929}"/>
              </a:ext>
            </a:extLst>
          </p:cNvPr>
          <p:cNvSpPr txBox="1"/>
          <p:nvPr/>
        </p:nvSpPr>
        <p:spPr>
          <a:xfrm>
            <a:off x="-13416" y="561758"/>
            <a:ext cx="7825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a. Draag een </a:t>
            </a:r>
            <a:r>
              <a:rPr lang="nl-NL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labjas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en een bril. Lang haar in een staart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FB92000B-CC0F-9D21-5FDB-10307D4D866D}"/>
              </a:ext>
            </a:extLst>
          </p:cNvPr>
          <p:cNvSpPr txBox="1"/>
          <p:nvPr/>
        </p:nvSpPr>
        <p:spPr>
          <a:xfrm>
            <a:off x="395536" y="5253007"/>
            <a:ext cx="6198057" cy="1200329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Je mag met de gele vlam niets verwarmen:</a:t>
            </a:r>
          </a:p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- hij is niet warm</a:t>
            </a:r>
          </a:p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- hij maakt het glaswerk zwart (roet)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04FA4BB3-FD22-71EF-B73C-E349E7AC672D}"/>
              </a:ext>
            </a:extLst>
          </p:cNvPr>
          <p:cNvSpPr txBox="1"/>
          <p:nvPr/>
        </p:nvSpPr>
        <p:spPr>
          <a:xfrm>
            <a:off x="395536" y="3971809"/>
            <a:ext cx="3759293" cy="830997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Maak de lucifer uit en doe hem in een bakje</a:t>
            </a:r>
          </a:p>
        </p:txBody>
      </p:sp>
    </p:spTree>
    <p:extLst>
      <p:ext uri="{BB962C8B-B14F-4D97-AF65-F5344CB8AC3E}">
        <p14:creationId xmlns:p14="http://schemas.microsoft.com/office/powerpoint/2010/main" val="22640327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5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482" grpId="0"/>
      <p:bldP spid="3" grpId="0" animBg="1"/>
      <p:bldP spid="5" grpId="0"/>
      <p:bldP spid="6" grpId="0"/>
      <p:bldP spid="7" grpId="0"/>
      <p:bldP spid="9" grpId="0"/>
      <p:bldP spid="10" grpId="0"/>
      <p:bldP spid="18" grpId="0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8EB825F4-D083-DF3B-1E78-95B0113F4660}"/>
              </a:ext>
            </a:extLst>
          </p:cNvPr>
          <p:cNvSpPr txBox="1"/>
          <p:nvPr/>
        </p:nvSpPr>
        <p:spPr>
          <a:xfrm>
            <a:off x="417646" y="960269"/>
            <a:ext cx="7526560" cy="830997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Een blauwe vlam gebruik je om iets te verwarmen. Een blauwe vlam is veel heter dan de gele vlam.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-2232" y="-9348"/>
            <a:ext cx="8229600" cy="523220"/>
          </a:xfrm>
          <a:noFill/>
          <a:ln>
            <a:noFill/>
          </a:ln>
        </p:spPr>
        <p:txBody>
          <a:bodyPr>
            <a:spAutoFit/>
          </a:bodyPr>
          <a:lstStyle/>
          <a:p>
            <a:pPr algn="l"/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Gasbrander met blauwe en ruisende vlam</a:t>
            </a:r>
          </a:p>
        </p:txBody>
      </p:sp>
      <p:grpSp>
        <p:nvGrpSpPr>
          <p:cNvPr id="22541" name="Group 13"/>
          <p:cNvGrpSpPr>
            <a:grpSpLocks noChangeAspect="1"/>
          </p:cNvGrpSpPr>
          <p:nvPr/>
        </p:nvGrpSpPr>
        <p:grpSpPr bwMode="auto">
          <a:xfrm>
            <a:off x="35496" y="3793720"/>
            <a:ext cx="4378190" cy="2551319"/>
            <a:chOff x="3206" y="170"/>
            <a:chExt cx="2259" cy="1295"/>
          </a:xfrm>
        </p:grpSpPr>
        <p:pic>
          <p:nvPicPr>
            <p:cNvPr id="22542" name="Picture 14" descr="DSCN006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" y="170"/>
              <a:ext cx="2222" cy="12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2543" name="Text Box 15"/>
            <p:cNvSpPr txBox="1">
              <a:spLocks noChangeArrowheads="1"/>
            </p:cNvSpPr>
            <p:nvPr/>
          </p:nvSpPr>
          <p:spPr bwMode="auto">
            <a:xfrm>
              <a:off x="4849" y="300"/>
              <a:ext cx="317" cy="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000">
                  <a:solidFill>
                    <a:srgbClr val="000000"/>
                  </a:solidFill>
                  <a:latin typeface="Comic Sans MS" pitchFamily="66" charset="0"/>
                  <a:cs typeface="Arial" charset="0"/>
                </a:rPr>
                <a:t>1</a:t>
              </a:r>
            </a:p>
          </p:txBody>
        </p:sp>
        <p:sp>
          <p:nvSpPr>
            <p:cNvPr id="22544" name="Text Box 16"/>
            <p:cNvSpPr txBox="1">
              <a:spLocks noChangeArrowheads="1"/>
            </p:cNvSpPr>
            <p:nvPr/>
          </p:nvSpPr>
          <p:spPr bwMode="auto">
            <a:xfrm>
              <a:off x="3206" y="386"/>
              <a:ext cx="453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>
                  <a:solidFill>
                    <a:srgbClr val="FFFFFF"/>
                  </a:solidFill>
                  <a:latin typeface="Comic Sans MS" pitchFamily="66" charset="0"/>
                  <a:cs typeface="Arial" charset="0"/>
                </a:rPr>
                <a:t>2</a:t>
              </a:r>
            </a:p>
          </p:txBody>
        </p:sp>
        <p:sp>
          <p:nvSpPr>
            <p:cNvPr id="22545" name="Text Box 17"/>
            <p:cNvSpPr txBox="1">
              <a:spLocks noChangeArrowheads="1"/>
            </p:cNvSpPr>
            <p:nvPr/>
          </p:nvSpPr>
          <p:spPr bwMode="auto">
            <a:xfrm>
              <a:off x="3790" y="829"/>
              <a:ext cx="405" cy="2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lang="nl-NL" altLang="nl-NL" sz="2400">
                  <a:solidFill>
                    <a:srgbClr val="FFFFFF"/>
                  </a:solidFill>
                  <a:latin typeface="Comic Sans MS" pitchFamily="66" charset="0"/>
                  <a:cs typeface="Arial" charset="0"/>
                </a:rPr>
                <a:t>3</a:t>
              </a:r>
            </a:p>
          </p:txBody>
        </p:sp>
        <p:sp>
          <p:nvSpPr>
            <p:cNvPr id="22546" name="Line 18"/>
            <p:cNvSpPr>
              <a:spLocks noChangeShapeType="1"/>
            </p:cNvSpPr>
            <p:nvPr/>
          </p:nvSpPr>
          <p:spPr bwMode="auto">
            <a:xfrm>
              <a:off x="3606" y="981"/>
              <a:ext cx="227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2547" name="Line 19"/>
            <p:cNvSpPr>
              <a:spLocks noChangeShapeType="1"/>
            </p:cNvSpPr>
            <p:nvPr/>
          </p:nvSpPr>
          <p:spPr bwMode="auto">
            <a:xfrm>
              <a:off x="3334" y="637"/>
              <a:ext cx="0" cy="272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5" name="Tekstvak 4">
            <a:extLst>
              <a:ext uri="{FF2B5EF4-FFF2-40B4-BE49-F238E27FC236}">
                <a16:creationId xmlns:a16="http://schemas.microsoft.com/office/drawing/2014/main" id="{0E8872DA-7B92-7129-E9DC-110FF79D4BA4}"/>
              </a:ext>
            </a:extLst>
          </p:cNvPr>
          <p:cNvSpPr txBox="1"/>
          <p:nvPr/>
        </p:nvSpPr>
        <p:spPr>
          <a:xfrm>
            <a:off x="-2232" y="1020941"/>
            <a:ext cx="6481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b. Draai de luchtring (3) nog verder open.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E675723-B409-C440-D1C8-4BA527EEDF02}"/>
              </a:ext>
            </a:extLst>
          </p:cNvPr>
          <p:cNvSpPr txBox="1"/>
          <p:nvPr/>
        </p:nvSpPr>
        <p:spPr>
          <a:xfrm>
            <a:off x="285800" y="1505307"/>
            <a:ext cx="5654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Je krijgt een </a:t>
            </a:r>
            <a:r>
              <a:rPr lang="nl-NL" altLang="nl-NL" sz="2400" u="sng" dirty="0">
                <a:latin typeface="Arial" panose="020B0604020202020204" pitchFamily="34" charset="0"/>
                <a:cs typeface="Arial" panose="020B0604020202020204" pitchFamily="34" charset="0"/>
              </a:rPr>
              <a:t>ruisende vlam met kern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A41BDA1-462D-A700-EF6C-6C0D89053DF4}"/>
              </a:ext>
            </a:extLst>
          </p:cNvPr>
          <p:cNvSpPr txBox="1"/>
          <p:nvPr/>
        </p:nvSpPr>
        <p:spPr>
          <a:xfrm>
            <a:off x="-2232" y="536574"/>
            <a:ext cx="88204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a. Draai de luchtring (3) een beetje open. De vlam wordt </a:t>
            </a:r>
            <a:r>
              <a:rPr lang="nl-NL" altLang="nl-NL" sz="2400" u="sng" dirty="0">
                <a:latin typeface="Arial" panose="020B0604020202020204" pitchFamily="34" charset="0"/>
                <a:cs typeface="Arial" panose="020B0604020202020204" pitchFamily="34" charset="0"/>
              </a:rPr>
              <a:t>blauw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3" name="Groep 22">
            <a:extLst>
              <a:ext uri="{FF2B5EF4-FFF2-40B4-BE49-F238E27FC236}">
                <a16:creationId xmlns:a16="http://schemas.microsoft.com/office/drawing/2014/main" id="{F1DBABDA-7448-BE0E-58A1-74D9A1B398E9}"/>
              </a:ext>
            </a:extLst>
          </p:cNvPr>
          <p:cNvGrpSpPr/>
          <p:nvPr/>
        </p:nvGrpSpPr>
        <p:grpSpPr>
          <a:xfrm>
            <a:off x="5624738" y="3791221"/>
            <a:ext cx="1838570" cy="2892980"/>
            <a:chOff x="5436096" y="3704372"/>
            <a:chExt cx="1838570" cy="2892980"/>
          </a:xfrm>
        </p:grpSpPr>
        <p:pic>
          <p:nvPicPr>
            <p:cNvPr id="18" name="Afbeelding 17">
              <a:extLst>
                <a:ext uri="{FF2B5EF4-FFF2-40B4-BE49-F238E27FC236}">
                  <a16:creationId xmlns:a16="http://schemas.microsoft.com/office/drawing/2014/main" id="{3A49F3BA-6D08-44B8-B654-9F4B5EFFA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275" t="18466" r="39632" b="45700"/>
            <a:stretch/>
          </p:blipFill>
          <p:spPr>
            <a:xfrm>
              <a:off x="5570788" y="3704372"/>
              <a:ext cx="720000" cy="2564088"/>
            </a:xfrm>
            <a:prstGeom prst="rect">
              <a:avLst/>
            </a:prstGeom>
          </p:spPr>
        </p:pic>
        <p:sp>
          <p:nvSpPr>
            <p:cNvPr id="19" name="Tekstvak 18">
              <a:extLst>
                <a:ext uri="{FF2B5EF4-FFF2-40B4-BE49-F238E27FC236}">
                  <a16:creationId xmlns:a16="http://schemas.microsoft.com/office/drawing/2014/main" id="{CB9C1523-4ABD-3688-6322-2F99A74A53AA}"/>
                </a:ext>
              </a:extLst>
            </p:cNvPr>
            <p:cNvSpPr txBox="1"/>
            <p:nvPr/>
          </p:nvSpPr>
          <p:spPr>
            <a:xfrm>
              <a:off x="5436096" y="6197242"/>
              <a:ext cx="183857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l-NL" alt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Blauwe vlam</a:t>
              </a:r>
            </a:p>
          </p:txBody>
        </p:sp>
      </p:grpSp>
      <p:grpSp>
        <p:nvGrpSpPr>
          <p:cNvPr id="33" name="Groep 32">
            <a:extLst>
              <a:ext uri="{FF2B5EF4-FFF2-40B4-BE49-F238E27FC236}">
                <a16:creationId xmlns:a16="http://schemas.microsoft.com/office/drawing/2014/main" id="{3340D402-8922-33AD-8537-AE44E69A099A}"/>
              </a:ext>
            </a:extLst>
          </p:cNvPr>
          <p:cNvGrpSpPr/>
          <p:nvPr/>
        </p:nvGrpSpPr>
        <p:grpSpPr>
          <a:xfrm>
            <a:off x="7238528" y="3791221"/>
            <a:ext cx="1905472" cy="2892980"/>
            <a:chOff x="7238528" y="3704372"/>
            <a:chExt cx="1905472" cy="2892980"/>
          </a:xfrm>
        </p:grpSpPr>
        <p:pic>
          <p:nvPicPr>
            <p:cNvPr id="17" name="Afbeelding 16">
              <a:extLst>
                <a:ext uri="{FF2B5EF4-FFF2-40B4-BE49-F238E27FC236}">
                  <a16:creationId xmlns:a16="http://schemas.microsoft.com/office/drawing/2014/main" id="{F5230F82-A2CF-3C0C-9F31-D99E134FDB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45" t="18466" r="24539" b="45700"/>
            <a:stretch/>
          </p:blipFill>
          <p:spPr>
            <a:xfrm>
              <a:off x="7360448" y="3704372"/>
              <a:ext cx="720000" cy="2560199"/>
            </a:xfrm>
            <a:prstGeom prst="rect">
              <a:avLst/>
            </a:prstGeom>
          </p:spPr>
        </p:pic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B646BE3F-F035-2A6A-66A2-D2FB19661F79}"/>
                </a:ext>
              </a:extLst>
            </p:cNvPr>
            <p:cNvSpPr txBox="1"/>
            <p:nvPr/>
          </p:nvSpPr>
          <p:spPr>
            <a:xfrm>
              <a:off x="7238528" y="6197242"/>
              <a:ext cx="190547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l-NL" alt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Ruisende vlam</a:t>
              </a:r>
            </a:p>
          </p:txBody>
        </p:sp>
      </p:grpSp>
      <p:grpSp>
        <p:nvGrpSpPr>
          <p:cNvPr id="32" name="Groep 31">
            <a:extLst>
              <a:ext uri="{FF2B5EF4-FFF2-40B4-BE49-F238E27FC236}">
                <a16:creationId xmlns:a16="http://schemas.microsoft.com/office/drawing/2014/main" id="{CAC1D5B6-0145-601B-605A-7F80271C9DBD}"/>
              </a:ext>
            </a:extLst>
          </p:cNvPr>
          <p:cNvGrpSpPr/>
          <p:nvPr/>
        </p:nvGrpSpPr>
        <p:grpSpPr>
          <a:xfrm>
            <a:off x="4373198" y="3789040"/>
            <a:ext cx="1360176" cy="2892980"/>
            <a:chOff x="6258313" y="3704372"/>
            <a:chExt cx="1360176" cy="2892980"/>
          </a:xfrm>
        </p:grpSpPr>
        <p:pic>
          <p:nvPicPr>
            <p:cNvPr id="30" name="Afbeelding 29">
              <a:extLst>
                <a:ext uri="{FF2B5EF4-FFF2-40B4-BE49-F238E27FC236}">
                  <a16:creationId xmlns:a16="http://schemas.microsoft.com/office/drawing/2014/main" id="{05F31577-343A-1152-8016-6FEEAF3425C6}"/>
                </a:ext>
              </a:extLst>
            </p:cNvPr>
            <p:cNvPicPr>
              <a:picLocks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77" t="2231" r="78786" b="7361"/>
            <a:stretch/>
          </p:blipFill>
          <p:spPr>
            <a:xfrm>
              <a:off x="6355382" y="3704372"/>
              <a:ext cx="720000" cy="2556000"/>
            </a:xfrm>
            <a:prstGeom prst="rect">
              <a:avLst/>
            </a:prstGeom>
          </p:spPr>
        </p:pic>
        <p:sp>
          <p:nvSpPr>
            <p:cNvPr id="31" name="Tekstvak 30">
              <a:extLst>
                <a:ext uri="{FF2B5EF4-FFF2-40B4-BE49-F238E27FC236}">
                  <a16:creationId xmlns:a16="http://schemas.microsoft.com/office/drawing/2014/main" id="{F977A447-E5E5-3800-0528-4C3F8ECE7769}"/>
                </a:ext>
              </a:extLst>
            </p:cNvPr>
            <p:cNvSpPr txBox="1"/>
            <p:nvPr/>
          </p:nvSpPr>
          <p:spPr>
            <a:xfrm>
              <a:off x="6258313" y="6197242"/>
              <a:ext cx="136017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nl-NL" altLang="nl-NL" sz="2000" dirty="0">
                  <a:latin typeface="Arial" panose="020B0604020202020204" pitchFamily="34" charset="0"/>
                  <a:cs typeface="Arial" panose="020B0604020202020204" pitchFamily="34" charset="0"/>
                </a:rPr>
                <a:t>Gele vlam</a:t>
              </a:r>
            </a:p>
          </p:txBody>
        </p:sp>
      </p:grpSp>
      <p:sp>
        <p:nvSpPr>
          <p:cNvPr id="36" name="Text Box 146">
            <a:extLst>
              <a:ext uri="{FF2B5EF4-FFF2-40B4-BE49-F238E27FC236}">
                <a16:creationId xmlns:a16="http://schemas.microsoft.com/office/drawing/2014/main" id="{1A29DBCE-D2F2-C966-1761-893578D9BE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B86301E-1D25-C355-C610-203FD90AB8BC}"/>
              </a:ext>
            </a:extLst>
          </p:cNvPr>
          <p:cNvSpPr txBox="1"/>
          <p:nvPr/>
        </p:nvSpPr>
        <p:spPr>
          <a:xfrm>
            <a:off x="389928" y="1958065"/>
            <a:ext cx="7526560" cy="830997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Een ruisende vlam is het heetst.</a:t>
            </a:r>
          </a:p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Die gebruik je om iets te laten gloeien of smelten.</a:t>
            </a:r>
          </a:p>
        </p:txBody>
      </p:sp>
    </p:spTree>
    <p:extLst>
      <p:ext uri="{BB962C8B-B14F-4D97-AF65-F5344CB8AC3E}">
        <p14:creationId xmlns:p14="http://schemas.microsoft.com/office/powerpoint/2010/main" val="40836772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2530" grpId="0"/>
      <p:bldP spid="5" grpId="0"/>
      <p:bldP spid="7" grpId="0"/>
      <p:bldP spid="8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-22921" y="-9348"/>
            <a:ext cx="8229600" cy="523220"/>
          </a:xfrm>
          <a:noFill/>
          <a:ln>
            <a:noFill/>
          </a:ln>
        </p:spPr>
        <p:txBody>
          <a:bodyPr>
            <a:spAutoFit/>
          </a:bodyPr>
          <a:lstStyle/>
          <a:p>
            <a:pPr algn="l"/>
            <a:r>
              <a:rPr lang="nl-NL" altLang="nl-NL" sz="28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Teclubrander</a:t>
            </a:r>
            <a:r>
              <a:rPr lang="nl-NL" alt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Bunsenbrander</a:t>
            </a:r>
            <a:endParaRPr lang="nl-NL" altLang="nl-NL" sz="28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22921" y="976233"/>
            <a:ext cx="9144000" cy="461665"/>
          </a:xfrm>
          <a:ln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nl-NL" altLang="nl-NL" sz="2400" dirty="0" err="1">
                <a:latin typeface="Arial" panose="020B0604020202020204" pitchFamily="34" charset="0"/>
                <a:cs typeface="Arial" panose="020B0604020202020204" pitchFamily="34" charset="0"/>
              </a:rPr>
              <a:t>Teclubrander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 heeft een iets andere </a:t>
            </a:r>
            <a:r>
              <a:rPr lang="nl-NL" altLang="nl-NL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schoorsteen</a:t>
            </a:r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BC34E718-B2AC-5567-49AD-CB9C651CF86F}"/>
              </a:ext>
            </a:extLst>
          </p:cNvPr>
          <p:cNvGrpSpPr/>
          <p:nvPr/>
        </p:nvGrpSpPr>
        <p:grpSpPr>
          <a:xfrm>
            <a:off x="-46444" y="1880533"/>
            <a:ext cx="3102017" cy="4971756"/>
            <a:chOff x="-46444" y="1880533"/>
            <a:chExt cx="3102017" cy="4971756"/>
          </a:xfrm>
        </p:grpSpPr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AAF1D029-4605-FA40-55EC-C0F2AA45DB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17" r="22743"/>
            <a:stretch/>
          </p:blipFill>
          <p:spPr>
            <a:xfrm>
              <a:off x="-46444" y="1880533"/>
              <a:ext cx="2680140" cy="4320000"/>
            </a:xfrm>
            <a:prstGeom prst="rect">
              <a:avLst/>
            </a:prstGeom>
          </p:spPr>
        </p:pic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842C554E-700C-2DA4-E8B2-F92E15A2E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4260" y="6082848"/>
              <a:ext cx="3059833" cy="769441"/>
            </a:xfrm>
            <a:prstGeom prst="rect">
              <a:avLst/>
            </a:prstGeom>
            <a:noFill/>
            <a:ln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nl-NL" altLang="nl-NL" sz="2000" kern="0" dirty="0">
                  <a:latin typeface="Arial" panose="020B0604020202020204" pitchFamily="34" charset="0"/>
                  <a:cs typeface="Arial" panose="020B0604020202020204" pitchFamily="34" charset="0"/>
                </a:rPr>
                <a:t>Bunsenbrander, 1855</a:t>
              </a:r>
            </a:p>
            <a:p>
              <a:pPr marL="0" indent="0">
                <a:buFontTx/>
                <a:buNone/>
              </a:pPr>
              <a:r>
                <a:rPr lang="nl-NL" altLang="nl-NL" sz="2000" kern="0" dirty="0">
                  <a:latin typeface="Arial" panose="020B0604020202020204" pitchFamily="34" charset="0"/>
                  <a:cs typeface="Arial" panose="020B0604020202020204" pitchFamily="34" charset="0"/>
                </a:rPr>
                <a:t>maximaal 1100 ˚C</a:t>
              </a:r>
            </a:p>
          </p:txBody>
        </p:sp>
      </p:grpSp>
      <p:grpSp>
        <p:nvGrpSpPr>
          <p:cNvPr id="23" name="Groep 22">
            <a:extLst>
              <a:ext uri="{FF2B5EF4-FFF2-40B4-BE49-F238E27FC236}">
                <a16:creationId xmlns:a16="http://schemas.microsoft.com/office/drawing/2014/main" id="{46404B56-A5C8-88B9-022E-E9B1DD4D515C}"/>
              </a:ext>
            </a:extLst>
          </p:cNvPr>
          <p:cNvGrpSpPr/>
          <p:nvPr/>
        </p:nvGrpSpPr>
        <p:grpSpPr>
          <a:xfrm>
            <a:off x="4788024" y="1661052"/>
            <a:ext cx="2808312" cy="5191237"/>
            <a:chOff x="4716016" y="1661052"/>
            <a:chExt cx="2808312" cy="5191237"/>
          </a:xfrm>
        </p:grpSpPr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9CC3C41B-1041-DAE8-6B4C-ABDE02CEC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4288" y="1661052"/>
              <a:ext cx="2138400" cy="4752000"/>
            </a:xfrm>
            <a:prstGeom prst="rect">
              <a:avLst/>
            </a:prstGeom>
          </p:spPr>
        </p:pic>
        <p:sp>
          <p:nvSpPr>
            <p:cNvPr id="12" name="Rectangle 3">
              <a:extLst>
                <a:ext uri="{FF2B5EF4-FFF2-40B4-BE49-F238E27FC236}">
                  <a16:creationId xmlns:a16="http://schemas.microsoft.com/office/drawing/2014/main" id="{3E711570-900D-9782-6353-F697F50243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6016" y="6082848"/>
              <a:ext cx="2808312" cy="769441"/>
            </a:xfrm>
            <a:prstGeom prst="rect">
              <a:avLst/>
            </a:prstGeom>
            <a:noFill/>
            <a:ln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Char char="–"/>
                <a:defRPr sz="2800">
                  <a:solidFill>
                    <a:schemeClr val="tx1"/>
                  </a:solidFill>
                  <a:latin typeface="+mn-lt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+mn-lt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+mn-lt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buFontTx/>
                <a:buNone/>
              </a:pPr>
              <a:r>
                <a:rPr lang="nl-NL" altLang="nl-NL" sz="2000" kern="0" dirty="0" err="1">
                  <a:latin typeface="Arial" panose="020B0604020202020204" pitchFamily="34" charset="0"/>
                  <a:cs typeface="Arial" panose="020B0604020202020204" pitchFamily="34" charset="0"/>
                </a:rPr>
                <a:t>Teclubrander</a:t>
              </a:r>
              <a:r>
                <a:rPr lang="nl-NL" altLang="nl-NL" sz="2000" kern="0" dirty="0">
                  <a:latin typeface="Arial" panose="020B0604020202020204" pitchFamily="34" charset="0"/>
                  <a:cs typeface="Arial" panose="020B0604020202020204" pitchFamily="34" charset="0"/>
                </a:rPr>
                <a:t>, 1885</a:t>
              </a:r>
            </a:p>
            <a:p>
              <a:pPr marL="0" indent="0">
                <a:buNone/>
              </a:pPr>
              <a:r>
                <a:rPr lang="nl-NL" altLang="nl-NL" sz="2000" kern="0" dirty="0">
                  <a:latin typeface="Arial" panose="020B0604020202020204" pitchFamily="34" charset="0"/>
                  <a:cs typeface="Arial" panose="020B0604020202020204" pitchFamily="34" charset="0"/>
                </a:rPr>
                <a:t>maximaal 1600 ˚C</a:t>
              </a:r>
            </a:p>
          </p:txBody>
        </p:sp>
      </p:grpSp>
      <p:grpSp>
        <p:nvGrpSpPr>
          <p:cNvPr id="24" name="Groep 23">
            <a:extLst>
              <a:ext uri="{FF2B5EF4-FFF2-40B4-BE49-F238E27FC236}">
                <a16:creationId xmlns:a16="http://schemas.microsoft.com/office/drawing/2014/main" id="{705FF050-F359-B43B-F9C7-7D1F9E5422AC}"/>
              </a:ext>
            </a:extLst>
          </p:cNvPr>
          <p:cNvGrpSpPr/>
          <p:nvPr/>
        </p:nvGrpSpPr>
        <p:grpSpPr>
          <a:xfrm>
            <a:off x="1255656" y="3805165"/>
            <a:ext cx="5135437" cy="1090197"/>
            <a:chOff x="1255656" y="3805165"/>
            <a:chExt cx="5135437" cy="1090197"/>
          </a:xfrm>
        </p:grpSpPr>
        <p:sp>
          <p:nvSpPr>
            <p:cNvPr id="16" name="Rechthoek: afgeronde hoeken 15">
              <a:extLst>
                <a:ext uri="{FF2B5EF4-FFF2-40B4-BE49-F238E27FC236}">
                  <a16:creationId xmlns:a16="http://schemas.microsoft.com/office/drawing/2014/main" id="{3C5D7F80-093C-8F15-C396-D4AB4CF99599}"/>
                </a:ext>
              </a:extLst>
            </p:cNvPr>
            <p:cNvSpPr/>
            <p:nvPr/>
          </p:nvSpPr>
          <p:spPr>
            <a:xfrm>
              <a:off x="5239093" y="4535362"/>
              <a:ext cx="1152000" cy="360000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echthoek: afgeronde hoeken 16">
              <a:extLst>
                <a:ext uri="{FF2B5EF4-FFF2-40B4-BE49-F238E27FC236}">
                  <a16:creationId xmlns:a16="http://schemas.microsoft.com/office/drawing/2014/main" id="{2076A295-2D23-66A3-925B-466959E31ED1}"/>
                </a:ext>
              </a:extLst>
            </p:cNvPr>
            <p:cNvSpPr/>
            <p:nvPr/>
          </p:nvSpPr>
          <p:spPr>
            <a:xfrm>
              <a:off x="1255656" y="3805165"/>
              <a:ext cx="504000" cy="972000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9" name="Rectangle 3">
            <a:extLst>
              <a:ext uri="{FF2B5EF4-FFF2-40B4-BE49-F238E27FC236}">
                <a16:creationId xmlns:a16="http://schemas.microsoft.com/office/drawing/2014/main" id="{E65D5AA7-892A-8625-4A0B-AE401B6B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921" y="1438247"/>
            <a:ext cx="9144000" cy="46166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nl-NL" altLang="nl-NL" sz="2400" kern="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nl-NL" altLang="nl-NL" sz="2400" kern="0" dirty="0" err="1">
                <a:latin typeface="Arial" panose="020B0604020202020204" pitchFamily="34" charset="0"/>
                <a:cs typeface="Arial" panose="020B0604020202020204" pitchFamily="34" charset="0"/>
              </a:rPr>
              <a:t>Teclubrander</a:t>
            </a:r>
            <a:r>
              <a:rPr lang="nl-NL" altLang="nl-NL" sz="2400" kern="0" dirty="0">
                <a:latin typeface="Arial" panose="020B0604020202020204" pitchFamily="34" charset="0"/>
                <a:cs typeface="Arial" panose="020B0604020202020204" pitchFamily="34" charset="0"/>
              </a:rPr>
              <a:t> heeft een iets andere </a:t>
            </a:r>
            <a:r>
              <a:rPr lang="nl-NL" altLang="nl-NL" sz="2400" kern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luchttoevoer regeling</a:t>
            </a:r>
            <a:r>
              <a:rPr lang="nl-NL" altLang="nl-NL" sz="2400" kern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Rectangle 3">
            <a:extLst>
              <a:ext uri="{FF2B5EF4-FFF2-40B4-BE49-F238E27FC236}">
                <a16:creationId xmlns:a16="http://schemas.microsoft.com/office/drawing/2014/main" id="{5F34A188-FC8A-3004-176A-583594B07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2921" y="514220"/>
            <a:ext cx="9144000" cy="46166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nl-NL" altLang="nl-NL" sz="2400" kern="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nl-NL" altLang="nl-NL" sz="2400" kern="0" dirty="0" err="1">
                <a:latin typeface="Arial" panose="020B0604020202020204" pitchFamily="34" charset="0"/>
                <a:cs typeface="Arial" panose="020B0604020202020204" pitchFamily="34" charset="0"/>
              </a:rPr>
              <a:t>Teclubrander</a:t>
            </a:r>
            <a:r>
              <a:rPr lang="nl-NL" altLang="nl-NL" sz="2400" kern="0" dirty="0">
                <a:latin typeface="Arial" panose="020B0604020202020204" pitchFamily="34" charset="0"/>
                <a:cs typeface="Arial" panose="020B0604020202020204" pitchFamily="34" charset="0"/>
              </a:rPr>
              <a:t> is een </a:t>
            </a:r>
            <a:r>
              <a:rPr lang="nl-NL" altLang="nl-NL" sz="2400" kern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verbeterde versie </a:t>
            </a:r>
            <a:r>
              <a:rPr lang="nl-NL" altLang="nl-NL" sz="2400" kern="0" dirty="0">
                <a:latin typeface="Arial" panose="020B0604020202020204" pitchFamily="34" charset="0"/>
                <a:cs typeface="Arial" panose="020B0604020202020204" pitchFamily="34" charset="0"/>
              </a:rPr>
              <a:t>van de Bunsenbrander.</a:t>
            </a:r>
          </a:p>
        </p:txBody>
      </p:sp>
      <p:grpSp>
        <p:nvGrpSpPr>
          <p:cNvPr id="29" name="Groep 28">
            <a:extLst>
              <a:ext uri="{FF2B5EF4-FFF2-40B4-BE49-F238E27FC236}">
                <a16:creationId xmlns:a16="http://schemas.microsoft.com/office/drawing/2014/main" id="{CA5DA1BD-6C61-22AA-BEED-7B0CD9988F6E}"/>
              </a:ext>
            </a:extLst>
          </p:cNvPr>
          <p:cNvGrpSpPr/>
          <p:nvPr/>
        </p:nvGrpSpPr>
        <p:grpSpPr>
          <a:xfrm>
            <a:off x="31236" y="6485674"/>
            <a:ext cx="6950141" cy="288000"/>
            <a:chOff x="31236" y="6485674"/>
            <a:chExt cx="6950141" cy="288000"/>
          </a:xfrm>
        </p:grpSpPr>
        <p:sp>
          <p:nvSpPr>
            <p:cNvPr id="25" name="Rechthoek: afgeronde hoeken 24">
              <a:extLst>
                <a:ext uri="{FF2B5EF4-FFF2-40B4-BE49-F238E27FC236}">
                  <a16:creationId xmlns:a16="http://schemas.microsoft.com/office/drawing/2014/main" id="{5DF70FF7-31F2-59F9-7A5F-4D805FBBAB28}"/>
                </a:ext>
              </a:extLst>
            </p:cNvPr>
            <p:cNvSpPr/>
            <p:nvPr/>
          </p:nvSpPr>
          <p:spPr>
            <a:xfrm>
              <a:off x="31236" y="6485674"/>
              <a:ext cx="2160000" cy="288000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: afgeronde hoeken 25">
              <a:extLst>
                <a:ext uri="{FF2B5EF4-FFF2-40B4-BE49-F238E27FC236}">
                  <a16:creationId xmlns:a16="http://schemas.microsoft.com/office/drawing/2014/main" id="{75034398-D435-431D-622C-F4374E8DE2A3}"/>
                </a:ext>
              </a:extLst>
            </p:cNvPr>
            <p:cNvSpPr/>
            <p:nvPr/>
          </p:nvSpPr>
          <p:spPr>
            <a:xfrm>
              <a:off x="4821377" y="6485674"/>
              <a:ext cx="2160000" cy="288000"/>
            </a:xfrm>
            <a:prstGeom prst="round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30" name="Text Box 146">
            <a:extLst>
              <a:ext uri="{FF2B5EF4-FFF2-40B4-BE49-F238E27FC236}">
                <a16:creationId xmlns:a16="http://schemas.microsoft.com/office/drawing/2014/main" id="{A799602F-6023-7948-BCDB-8F4AAC90D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2D21CB53-112D-86D5-6B95-1FCBECAD20E7}"/>
              </a:ext>
            </a:extLst>
          </p:cNvPr>
          <p:cNvGrpSpPr/>
          <p:nvPr/>
        </p:nvGrpSpPr>
        <p:grpSpPr>
          <a:xfrm>
            <a:off x="1156996" y="2760306"/>
            <a:ext cx="4978160" cy="994590"/>
            <a:chOff x="1119026" y="4535362"/>
            <a:chExt cx="4978160" cy="994590"/>
          </a:xfrm>
        </p:grpSpPr>
        <p:sp>
          <p:nvSpPr>
            <p:cNvPr id="3" name="Rechthoek: afgeronde hoeken 2">
              <a:extLst>
                <a:ext uri="{FF2B5EF4-FFF2-40B4-BE49-F238E27FC236}">
                  <a16:creationId xmlns:a16="http://schemas.microsoft.com/office/drawing/2014/main" id="{2FFBE733-208F-1386-4814-47B272BF6EB3}"/>
                </a:ext>
              </a:extLst>
            </p:cNvPr>
            <p:cNvSpPr/>
            <p:nvPr/>
          </p:nvSpPr>
          <p:spPr>
            <a:xfrm>
              <a:off x="5449114" y="4535362"/>
              <a:ext cx="648072" cy="972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" name="Rechthoek: afgeronde hoeken 3">
              <a:extLst>
                <a:ext uri="{FF2B5EF4-FFF2-40B4-BE49-F238E27FC236}">
                  <a16:creationId xmlns:a16="http://schemas.microsoft.com/office/drawing/2014/main" id="{40D537F5-68DF-BC73-546F-0BBCCBEC08DA}"/>
                </a:ext>
              </a:extLst>
            </p:cNvPr>
            <p:cNvSpPr/>
            <p:nvPr/>
          </p:nvSpPr>
          <p:spPr>
            <a:xfrm>
              <a:off x="1119026" y="4629952"/>
              <a:ext cx="648000" cy="900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22735565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B2C49-DB09-F980-B198-6E7B19227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1544" y="3095888"/>
            <a:ext cx="7772400" cy="523220"/>
          </a:xfrm>
        </p:spPr>
        <p:txBody>
          <a:bodyPr>
            <a:sp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Einde</a:t>
            </a:r>
          </a:p>
        </p:txBody>
      </p:sp>
      <p:sp>
        <p:nvSpPr>
          <p:cNvPr id="3" name="Text Box 146">
            <a:extLst>
              <a:ext uri="{FF2B5EF4-FFF2-40B4-BE49-F238E27FC236}">
                <a16:creationId xmlns:a16="http://schemas.microsoft.com/office/drawing/2014/main" id="{95E4A4D3-08CD-3F53-D07C-16C3C3196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6495527"/>
            <a:ext cx="9001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FF6600"/>
              </a:buClr>
            </a:pPr>
            <a:r>
              <a:rPr lang="en-US" altLang="nl-NL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" action="ppaction://hlinkshowjump?jump=firstslid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nl-NL" altLang="nl-NL" sz="1800" baseline="30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3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00"/>
    </mc:Choice>
    <mc:Fallback xmlns="">
      <p:transition spd="slow" advTm="6600"/>
    </mc:Fallback>
  </mc:AlternateContent>
</p:sld>
</file>

<file path=ppt/theme/theme1.xml><?xml version="1.0" encoding="utf-8"?>
<a:theme xmlns:a="http://schemas.openxmlformats.org/drawingml/2006/main" name="Standaardontwerp">
  <a:themeElements>
    <a:clrScheme name="ppt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B9D5FB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432</Words>
  <Application>Microsoft Office PowerPoint</Application>
  <PresentationFormat>Diavoorstelling (4:3)</PresentationFormat>
  <Paragraphs>87</Paragraphs>
  <Slides>8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Calibri</vt:lpstr>
      <vt:lpstr>Comic Sans MS</vt:lpstr>
      <vt:lpstr>Standaardontwerp</vt:lpstr>
      <vt:lpstr>De gasbrander (Teclubrander)</vt:lpstr>
      <vt:lpstr>Veiligheid</vt:lpstr>
      <vt:lpstr>De onderdelen van de gasbrander (Teclubrander)</vt:lpstr>
      <vt:lpstr>Doorsnede van een gasbrander (teclubrander)</vt:lpstr>
      <vt:lpstr>Brander aansteken/gele vlam</vt:lpstr>
      <vt:lpstr>Gasbrander met blauwe en ruisende vlam</vt:lpstr>
      <vt:lpstr>Teclubrander en Bunsenbrander</vt:lpstr>
      <vt:lpstr>Einde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Gasbrander (Teclubrander)</dc:title>
  <dc:creator>Ton Tijmensen</dc:creator>
  <cp:lastModifiedBy>Ton Tijmensen</cp:lastModifiedBy>
  <cp:revision>13</cp:revision>
  <dcterms:created xsi:type="dcterms:W3CDTF">2018-10-05T18:56:48Z</dcterms:created>
  <dcterms:modified xsi:type="dcterms:W3CDTF">2026-10-04T12:57:27Z</dcterms:modified>
</cp:coreProperties>
</file>