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0CDF-0DB1-4D7E-AD65-D7E48DA1D85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1421"/>
      </p:ext>
    </p:extLst>
  </p:cSld>
  <p:clrMapOvr>
    <a:masterClrMapping/>
  </p:clrMapOvr>
  <p:transition advTm="6608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7999-6591-48B5-86E5-42D8EBB23E3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38462"/>
      </p:ext>
    </p:extLst>
  </p:cSld>
  <p:clrMapOvr>
    <a:masterClrMapping/>
  </p:clrMapOvr>
  <p:transition advTm="6608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2F7C-F931-4A81-BA56-F3CFFCB1494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19979"/>
      </p:ext>
    </p:extLst>
  </p:cSld>
  <p:clrMapOvr>
    <a:masterClrMapping/>
  </p:clrMapOvr>
  <p:transition advTm="6608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C247-9240-4086-A46C-37B79D2AC5A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7367"/>
      </p:ext>
    </p:extLst>
  </p:cSld>
  <p:clrMapOvr>
    <a:masterClrMapping/>
  </p:clrMapOvr>
  <p:transition advTm="6608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F605E-F554-4184-9DA4-45E07454060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7710"/>
      </p:ext>
    </p:extLst>
  </p:cSld>
  <p:clrMapOvr>
    <a:masterClrMapping/>
  </p:clrMapOvr>
  <p:transition advTm="6608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63D07-DEF4-40BE-886D-CC7193FD3A7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4414"/>
      </p:ext>
    </p:extLst>
  </p:cSld>
  <p:clrMapOvr>
    <a:masterClrMapping/>
  </p:clrMapOvr>
  <p:transition advTm="6608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75D8-35F5-43F2-89AC-D4AF103B612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0392"/>
      </p:ext>
    </p:extLst>
  </p:cSld>
  <p:clrMapOvr>
    <a:masterClrMapping/>
  </p:clrMapOvr>
  <p:transition advTm="6608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07BC-37E7-428F-8EDE-AFE428732A8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7210"/>
      </p:ext>
    </p:extLst>
  </p:cSld>
  <p:clrMapOvr>
    <a:masterClrMapping/>
  </p:clrMapOvr>
  <p:transition advTm="6608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8CCBE-9F85-4489-968D-67E4540F4A2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4888"/>
      </p:ext>
    </p:extLst>
  </p:cSld>
  <p:clrMapOvr>
    <a:masterClrMapping/>
  </p:clrMapOvr>
  <p:transition advTm="6608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5987C-FA51-4D30-A1B2-451531EAFBB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7339"/>
      </p:ext>
    </p:extLst>
  </p:cSld>
  <p:clrMapOvr>
    <a:masterClrMapping/>
  </p:clrMapOvr>
  <p:transition advTm="6608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1A898-ABF6-4FB7-889F-BEB05B400B0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29461"/>
      </p:ext>
    </p:extLst>
  </p:cSld>
  <p:clrMapOvr>
    <a:masterClrMapping/>
  </p:clrMapOvr>
  <p:transition advTm="6608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91373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tint val="91373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D821C6-A600-4B79-9EBF-0301B59A4A63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608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tijmensen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nl-NL" sz="4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Fasen</a:t>
            </a:r>
            <a:endParaRPr lang="nl-NL" altLang="nl-NL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drie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fasen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2. De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zes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fase-overgangen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www.agtijmensen.nl</a:t>
            </a:r>
            <a:r>
              <a:rPr lang="en-US" altLang="nl-NL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05102018</a:t>
            </a:r>
            <a:endParaRPr lang="nl-NL" altLang="nl-NL" sz="1400" b="1" dirty="0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39624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3.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Einde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507181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  <p:bldP spid="2052" grpId="0" autoUpdateAnimBg="0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400800" cy="914400"/>
          </a:xfrm>
        </p:spPr>
        <p:txBody>
          <a:bodyPr/>
          <a:lstStyle/>
          <a:p>
            <a:pPr algn="l"/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ontstaat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door </a:t>
            </a:r>
            <a:endParaRPr lang="nl-NL" altLang="nl-NL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2192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door</a:t>
            </a:r>
            <a:endParaRPr lang="nl-NL" altLang="nl-NL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508625" y="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smelten</a:t>
            </a:r>
            <a:endParaRPr lang="nl-NL" altLang="nl-NL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051720" y="12192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condenseren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1144" name="Picture 8" descr="con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12" y="2745384"/>
            <a:ext cx="3105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8431"/>
            <a:ext cx="5580000" cy="41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2557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41" grpId="0" autoUpdateAnimBg="0"/>
      <p:bldP spid="91142" grpId="0" autoUpdateAnimBg="0"/>
      <p:bldP spid="911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l"/>
            <a:r>
              <a:rPr lang="en-US" alt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Elke </a:t>
            </a:r>
            <a:r>
              <a:rPr lang="en-US" altLang="nl-NL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</a:t>
            </a:r>
            <a:r>
              <a:rPr lang="en-US" alt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kun je op  . . . . .   </a:t>
            </a:r>
            <a:r>
              <a:rPr lang="en-US" altLang="nl-NL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manieren</a:t>
            </a:r>
            <a:r>
              <a:rPr lang="en-US" alt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maken</a:t>
            </a:r>
            <a:r>
              <a:rPr lang="en-US" alt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957638" y="276225"/>
            <a:ext cx="1187450" cy="5048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twee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8" name="Picture 10" descr="ijspeg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812925"/>
            <a:ext cx="304482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9" name="Picture 11" descr="ijskristall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08163"/>
            <a:ext cx="4987925" cy="50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179512" y="908050"/>
            <a:ext cx="2906588" cy="1225550"/>
          </a:xfrm>
          <a:prstGeom prst="wedgeRoundRectCallout">
            <a:avLst>
              <a:gd name="adj1" fmla="val 3483"/>
              <a:gd name="adj2" fmla="val 1732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Vaste fase, ontstaan door bevriezen.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4500563" y="765175"/>
            <a:ext cx="3024187" cy="1225550"/>
          </a:xfrm>
          <a:prstGeom prst="wedgeRoundRectCallout">
            <a:avLst>
              <a:gd name="adj1" fmla="val 14626"/>
              <a:gd name="adj2" fmla="val 7763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Vaste fase, ontstaan door rijpen</a:t>
            </a:r>
          </a:p>
        </p:txBody>
      </p:sp>
    </p:spTree>
    <p:extLst>
      <p:ext uri="{BB962C8B-B14F-4D97-AF65-F5344CB8AC3E}">
        <p14:creationId xmlns:p14="http://schemas.microsoft.com/office/powerpoint/2010/main" val="3530615282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5" grpId="0" animBg="1" autoUpdateAnimBg="0"/>
      <p:bldP spid="94220" grpId="0" animBg="1"/>
      <p:bldP spid="942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Waterdamp </a:t>
            </a:r>
            <a:r>
              <a:rPr lang="en-US" altLang="nl-NL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ontstaat door . . .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09600" y="3048000"/>
            <a:ext cx="4114800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7620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verdampen</a:t>
            </a:r>
            <a:endParaRPr lang="nl-NL" altLang="nl-NL" sz="5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Waterdamp is onzichtbaar!</a:t>
            </a:r>
            <a:endParaRPr lang="nl-NL" altLang="nl-NL" sz="5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6400800" y="2209800"/>
            <a:ext cx="2514600" cy="2209800"/>
          </a:xfrm>
          <a:prstGeom prst="wedgeEllipseCallout">
            <a:avLst>
              <a:gd name="adj1" fmla="val -151514"/>
              <a:gd name="adj2" fmla="val 63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waterdamp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5181600" y="7620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sublimeren</a:t>
            </a: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124200" y="7620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door</a:t>
            </a:r>
            <a:endParaRPr lang="nl-NL" altLang="nl-NL" sz="5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174214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6" grpId="0" animBg="1"/>
      <p:bldP spid="92167" grpId="0" autoUpdateAnimBg="0"/>
      <p:bldP spid="92168" grpId="0" autoUpdateAnimBg="0"/>
      <p:bldP spid="92169" grpId="0" animBg="1" autoUpdateAnimBg="0"/>
      <p:bldP spid="92171" grpId="0" autoUpdateAnimBg="0"/>
      <p:bldP spid="921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Niet elke stof kan in drie fasen . . .</a:t>
            </a:r>
            <a:endParaRPr lang="nl-NL" altLang="nl-NL" sz="48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voorkomen omdat niet elke . . .</a:t>
            </a:r>
            <a:endParaRPr lang="nl-NL" altLang="nl-NL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stof tegen verhitten kan.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581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Papier kun je niet smelten.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4267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Papier kan niet in de vloeibare . . 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502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gasvormige fase voorkomen.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217414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 advAuto="1000"/>
      <p:bldP spid="71684" grpId="0" autoUpdateAnimBg="0"/>
      <p:bldP spid="71687" grpId="0" autoUpdateAnimBg="0"/>
      <p:bldP spid="71692" grpId="0" autoUpdateAnimBg="0"/>
      <p:bldP spid="716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FASEN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        1. De drie fasen.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2. De zes fase-overgangen.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9624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        </a:t>
            </a: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Einde.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31569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  <p:bldP spid="67588" grpId="0" autoUpdateAnimBg="0"/>
      <p:bldP spid="675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391400" cy="9144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(Bijna) elke stof kan in </a:t>
            </a:r>
            <a:endParaRPr lang="nl-NL" altLang="nl-NL" sz="48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8763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fasen voorkomen:</a:t>
            </a:r>
            <a:endParaRPr lang="nl-NL" altLang="nl-NL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 vaste fase.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De vloeibare fase.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96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De gasvormige fase.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6156325" y="19050"/>
            <a:ext cx="1819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drie</a:t>
            </a:r>
            <a:endParaRPr lang="nl-NL" altLang="nl-NL" sz="4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7086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  <p:bldP spid="68612" grpId="0" autoUpdateAnimBg="0"/>
      <p:bldP spid="68616" grpId="0" autoUpdateAnimBg="0"/>
      <p:bldP spid="68617" grpId="0" autoUpdateAnimBg="0"/>
      <p:bldP spid="686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nl-NL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zetten de drie fasen . . .</a:t>
            </a:r>
            <a:endParaRPr lang="nl-NL" altLang="nl-NL" sz="5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op de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hoekpunten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. . .</a:t>
            </a:r>
            <a:endParaRPr lang="nl-NL" altLang="nl-NL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581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nl-NL" sz="4800" b="1" kern="0" dirty="0" err="1" smtClean="0">
                <a:solidFill>
                  <a:srgbClr val="4584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een</a:t>
            </a:r>
            <a:r>
              <a:rPr lang="en-US" altLang="nl-NL" sz="4800" b="1" kern="0" dirty="0" smtClean="0">
                <a:solidFill>
                  <a:srgbClr val="4584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nl-NL" sz="4800" b="1" kern="0" dirty="0" err="1" smtClean="0">
                <a:solidFill>
                  <a:srgbClr val="4584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driehoek</a:t>
            </a:r>
            <a:r>
              <a:rPr lang="en-US" altLang="nl-NL" sz="4800" b="1" kern="0" dirty="0" smtClean="0">
                <a:solidFill>
                  <a:srgbClr val="4584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.</a:t>
            </a:r>
            <a:endParaRPr lang="nl-NL" altLang="nl-NL" sz="4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927599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 advAuto="1000"/>
      <p:bldP spid="82952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92" name="Group 44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grpSp>
          <p:nvGrpSpPr>
            <p:cNvPr id="78882" name="Group 34"/>
            <p:cNvGrpSpPr>
              <a:grpSpLocks/>
            </p:cNvGrpSpPr>
            <p:nvPr/>
          </p:nvGrpSpPr>
          <p:grpSpPr bwMode="auto">
            <a:xfrm>
              <a:off x="0" y="3216"/>
              <a:ext cx="1584" cy="720"/>
              <a:chOff x="720" y="3120"/>
              <a:chExt cx="1584" cy="912"/>
            </a:xfrm>
          </p:grpSpPr>
          <p:sp>
            <p:nvSpPr>
              <p:cNvPr id="78883" name="Rectangle 35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1584" cy="91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84" name="Rectangle 36"/>
              <p:cNvSpPr>
                <a:spLocks noChangeArrowheads="1"/>
              </p:cNvSpPr>
              <p:nvPr/>
            </p:nvSpPr>
            <p:spPr bwMode="auto">
              <a:xfrm>
                <a:off x="1104" y="3264"/>
                <a:ext cx="110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609600" indent="-6096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990600" indent="-5334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371600" indent="-4572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52600" indent="-381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09800" indent="-381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6670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1242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5814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0386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vast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8885" name="Rectangle 37" descr="Grote confetti"/>
            <p:cNvSpPr>
              <a:spLocks noChangeArrowheads="1"/>
            </p:cNvSpPr>
            <p:nvPr/>
          </p:nvSpPr>
          <p:spPr bwMode="auto">
            <a:xfrm>
              <a:off x="2304" y="0"/>
              <a:ext cx="1152" cy="672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Confetti">
                    <a:fgClr>
                      <a:srgbClr val="66FFFF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gas</a:t>
              </a:r>
              <a:endParaRPr lang="nl-NL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78886" name="Group 38"/>
            <p:cNvGrpSpPr>
              <a:grpSpLocks/>
            </p:cNvGrpSpPr>
            <p:nvPr/>
          </p:nvGrpSpPr>
          <p:grpSpPr bwMode="auto">
            <a:xfrm>
              <a:off x="3936" y="3168"/>
              <a:ext cx="1824" cy="792"/>
              <a:chOff x="3936" y="3168"/>
              <a:chExt cx="1824" cy="792"/>
            </a:xfrm>
          </p:grpSpPr>
          <p:sp>
            <p:nvSpPr>
              <p:cNvPr id="78887" name="AutoShape 39"/>
              <p:cNvSpPr>
                <a:spLocks noChangeArrowheads="1"/>
              </p:cNvSpPr>
              <p:nvPr/>
            </p:nvSpPr>
            <p:spPr bwMode="auto">
              <a:xfrm>
                <a:off x="3936" y="3234"/>
                <a:ext cx="1728" cy="720"/>
              </a:xfrm>
              <a:custGeom>
                <a:avLst/>
                <a:gdLst>
                  <a:gd name="G0" fmla="+- 0 0 0"/>
                  <a:gd name="G1" fmla="+- 21600 0 0"/>
                  <a:gd name="G2" fmla="*/ 0 1 2"/>
                  <a:gd name="G3" fmla="+- 21600 0 G2"/>
                  <a:gd name="G4" fmla="+/ 0 21600 2"/>
                  <a:gd name="G5" fmla="+/ G1 0 2"/>
                  <a:gd name="G6" fmla="*/ 21600 21600 0"/>
                  <a:gd name="G7" fmla="*/ G6 1 2"/>
                  <a:gd name="G8" fmla="+- 21600 0 G7"/>
                  <a:gd name="G9" fmla="*/ 21600 1 2"/>
                  <a:gd name="G10" fmla="+- 0 0 G9"/>
                  <a:gd name="G11" fmla="?: G10 G8 0"/>
                  <a:gd name="G12" fmla="?: G10 G7 21600"/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1800 w 21600"/>
                  <a:gd name="T9" fmla="*/ 1800 h 21600"/>
                  <a:gd name="T10" fmla="*/ 19800 w 21600"/>
                  <a:gd name="T11" fmla="*/ 19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 cap="rnd">
                <a:solidFill>
                  <a:srgbClr val="66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8888" name="Group 40"/>
              <p:cNvGrpSpPr>
                <a:grpSpLocks/>
              </p:cNvGrpSpPr>
              <p:nvPr/>
            </p:nvGrpSpPr>
            <p:grpSpPr bwMode="auto">
              <a:xfrm>
                <a:off x="3936" y="3168"/>
                <a:ext cx="1824" cy="792"/>
                <a:chOff x="3936" y="3168"/>
                <a:chExt cx="1824" cy="792"/>
              </a:xfrm>
            </p:grpSpPr>
            <p:sp>
              <p:nvSpPr>
                <p:cNvPr id="78889" name="Freeform 41"/>
                <p:cNvSpPr>
                  <a:spLocks/>
                </p:cNvSpPr>
                <p:nvPr/>
              </p:nvSpPr>
              <p:spPr bwMode="auto">
                <a:xfrm>
                  <a:off x="3936" y="3168"/>
                  <a:ext cx="1728" cy="792"/>
                </a:xfrm>
                <a:custGeom>
                  <a:avLst/>
                  <a:gdLst>
                    <a:gd name="T0" fmla="*/ 0 w 1728"/>
                    <a:gd name="T1" fmla="*/ 12 h 888"/>
                    <a:gd name="T2" fmla="*/ 0 w 1728"/>
                    <a:gd name="T3" fmla="*/ 876 h 888"/>
                    <a:gd name="T4" fmla="*/ 1728 w 1728"/>
                    <a:gd name="T5" fmla="*/ 888 h 888"/>
                    <a:gd name="T6" fmla="*/ 1728 w 1728"/>
                    <a:gd name="T7" fmla="*/ 0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28" h="888">
                      <a:moveTo>
                        <a:pt x="0" y="12"/>
                      </a:moveTo>
                      <a:lnTo>
                        <a:pt x="0" y="876"/>
                      </a:lnTo>
                      <a:lnTo>
                        <a:pt x="1728" y="888"/>
                      </a:lnTo>
                      <a:lnTo>
                        <a:pt x="1728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90" name="Rectangle 42"/>
                <p:cNvSpPr>
                  <a:spLocks noChangeArrowheads="1"/>
                </p:cNvSpPr>
                <p:nvPr/>
              </p:nvSpPr>
              <p:spPr bwMode="auto">
                <a:xfrm>
                  <a:off x="3936" y="3312"/>
                  <a:ext cx="182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marL="609600" indent="-6096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990600" indent="-5334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371600" indent="-4572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52600" indent="-381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09800" indent="-381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6670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1242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5814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0386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nl-NL" sz="4800" b="1" dirty="0" err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vloeibaar</a:t>
                  </a:r>
                  <a:endParaRPr lang="nl-NL" altLang="nl-NL" sz="48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78859" name="Freeform 11"/>
          <p:cNvSpPr>
            <a:spLocks/>
          </p:cNvSpPr>
          <p:nvPr/>
        </p:nvSpPr>
        <p:spPr bwMode="auto">
          <a:xfrm>
            <a:off x="1219200" y="1085850"/>
            <a:ext cx="2628900" cy="3981450"/>
          </a:xfrm>
          <a:custGeom>
            <a:avLst/>
            <a:gdLst>
              <a:gd name="T0" fmla="*/ 0 w 1656"/>
              <a:gd name="T1" fmla="*/ 2508 h 2508"/>
              <a:gd name="T2" fmla="*/ 1656 w 1656"/>
              <a:gd name="T3" fmla="*/ 0 h 25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6" h="2508">
                <a:moveTo>
                  <a:pt x="0" y="2508"/>
                </a:moveTo>
                <a:lnTo>
                  <a:pt x="1656" y="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0" name="Freeform 12"/>
          <p:cNvSpPr>
            <a:spLocks/>
          </p:cNvSpPr>
          <p:nvPr/>
        </p:nvSpPr>
        <p:spPr bwMode="auto">
          <a:xfrm>
            <a:off x="1600200" y="1085850"/>
            <a:ext cx="2647950" cy="4019550"/>
          </a:xfrm>
          <a:custGeom>
            <a:avLst/>
            <a:gdLst>
              <a:gd name="T0" fmla="*/ 1668 w 1668"/>
              <a:gd name="T1" fmla="*/ 0 h 2532"/>
              <a:gd name="T2" fmla="*/ 0 w 1668"/>
              <a:gd name="T3" fmla="*/ 2532 h 2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8" h="2532">
                <a:moveTo>
                  <a:pt x="1668" y="0"/>
                </a:moveTo>
                <a:lnTo>
                  <a:pt x="0" y="2532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1" name="Freeform 13"/>
          <p:cNvSpPr>
            <a:spLocks/>
          </p:cNvSpPr>
          <p:nvPr/>
        </p:nvSpPr>
        <p:spPr bwMode="auto">
          <a:xfrm>
            <a:off x="2514600" y="5410200"/>
            <a:ext cx="3695700" cy="1588"/>
          </a:xfrm>
          <a:custGeom>
            <a:avLst/>
            <a:gdLst>
              <a:gd name="T0" fmla="*/ 2328 w 2328"/>
              <a:gd name="T1" fmla="*/ 0 h 1"/>
              <a:gd name="T2" fmla="*/ 0 w 232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8" h="1">
                <a:moveTo>
                  <a:pt x="2328" y="0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2" name="Freeform 14"/>
          <p:cNvSpPr>
            <a:spLocks/>
          </p:cNvSpPr>
          <p:nvPr/>
        </p:nvSpPr>
        <p:spPr bwMode="auto">
          <a:xfrm>
            <a:off x="2514600" y="5791200"/>
            <a:ext cx="3733800" cy="19050"/>
          </a:xfrm>
          <a:custGeom>
            <a:avLst/>
            <a:gdLst>
              <a:gd name="T0" fmla="*/ 0 w 2352"/>
              <a:gd name="T1" fmla="*/ 0 h 12"/>
              <a:gd name="T2" fmla="*/ 2352 w 2352"/>
              <a:gd name="T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52" h="12">
                <a:moveTo>
                  <a:pt x="0" y="0"/>
                </a:moveTo>
                <a:lnTo>
                  <a:pt x="2352" y="12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3" name="Freeform 15"/>
          <p:cNvSpPr>
            <a:spLocks/>
          </p:cNvSpPr>
          <p:nvPr/>
        </p:nvSpPr>
        <p:spPr bwMode="auto">
          <a:xfrm>
            <a:off x="5238750" y="1066800"/>
            <a:ext cx="2952750" cy="4057650"/>
          </a:xfrm>
          <a:custGeom>
            <a:avLst/>
            <a:gdLst>
              <a:gd name="T0" fmla="*/ 1860 w 1860"/>
              <a:gd name="T1" fmla="*/ 2556 h 2556"/>
              <a:gd name="T2" fmla="*/ 0 w 1860"/>
              <a:gd name="T3" fmla="*/ 0 h 25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60" h="2556">
                <a:moveTo>
                  <a:pt x="1860" y="2556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4" name="Freeform 16"/>
          <p:cNvSpPr>
            <a:spLocks/>
          </p:cNvSpPr>
          <p:nvPr/>
        </p:nvSpPr>
        <p:spPr bwMode="auto">
          <a:xfrm>
            <a:off x="4762500" y="1066800"/>
            <a:ext cx="2990850" cy="4057650"/>
          </a:xfrm>
          <a:custGeom>
            <a:avLst/>
            <a:gdLst>
              <a:gd name="T0" fmla="*/ 0 w 1884"/>
              <a:gd name="T1" fmla="*/ 0 h 2556"/>
              <a:gd name="T2" fmla="*/ 1884 w 1884"/>
              <a:gd name="T3" fmla="*/ 2556 h 25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4" h="2556">
                <a:moveTo>
                  <a:pt x="0" y="0"/>
                </a:moveTo>
                <a:lnTo>
                  <a:pt x="1884" y="2556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64008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 rot="18222308">
            <a:off x="259557" y="26360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sublimeren</a:t>
            </a:r>
            <a:endParaRPr lang="nl-NL" altLang="nl-NL" sz="4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 rot="18201086">
            <a:off x="1478757" y="30170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rijpen</a:t>
            </a:r>
            <a:endParaRPr lang="nl-NL" altLang="nl-NL" sz="4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 rot="24799579">
            <a:off x="4069557" y="28646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condenseren</a:t>
            </a:r>
            <a:endParaRPr lang="nl-NL" altLang="nl-NL" sz="48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 rot="24835664">
            <a:off x="5288757" y="24074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verdampen</a:t>
            </a:r>
            <a:endParaRPr lang="nl-NL" altLang="nl-NL" sz="48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 rot="21646382">
            <a:off x="2590800" y="4572000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stollen</a:t>
            </a:r>
            <a:endParaRPr lang="nl-NL" altLang="nl-NL" sz="4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 rot="21563864">
            <a:off x="3122613" y="5788025"/>
            <a:ext cx="28209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smelten</a:t>
            </a:r>
            <a:endParaRPr lang="nl-NL" altLang="nl-NL" sz="4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8897" name="Group 49"/>
          <p:cNvGrpSpPr>
            <a:grpSpLocks/>
          </p:cNvGrpSpPr>
          <p:nvPr/>
        </p:nvGrpSpPr>
        <p:grpSpPr bwMode="auto">
          <a:xfrm>
            <a:off x="209550" y="260350"/>
            <a:ext cx="2339975" cy="2952750"/>
            <a:chOff x="0" y="164"/>
            <a:chExt cx="1474" cy="1860"/>
          </a:xfrm>
        </p:grpSpPr>
        <p:pic>
          <p:nvPicPr>
            <p:cNvPr id="78895" name="Picture 47" descr="Eure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434"/>
              <a:ext cx="505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96" name="AutoShape 48"/>
            <p:cNvSpPr>
              <a:spLocks noChangeArrowheads="1"/>
            </p:cNvSpPr>
            <p:nvPr/>
          </p:nvSpPr>
          <p:spPr bwMode="auto">
            <a:xfrm>
              <a:off x="0" y="164"/>
              <a:ext cx="1474" cy="1134"/>
            </a:xfrm>
            <a:prstGeom prst="cloudCallout">
              <a:avLst>
                <a:gd name="adj1" fmla="val -15671"/>
                <a:gd name="adj2" fmla="val 77866"/>
              </a:avLst>
            </a:prstGeom>
            <a:solidFill>
              <a:srgbClr val="D2BAD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Oeps! Moeilijk woord 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3730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  <p:bldP spid="78861" grpId="0" animBg="1"/>
      <p:bldP spid="78862" grpId="0" animBg="1"/>
      <p:bldP spid="78863" grpId="0" animBg="1"/>
      <p:bldP spid="78864" grpId="0" animBg="1"/>
      <p:bldP spid="78866" grpId="0" autoUpdateAnimBg="0"/>
      <p:bldP spid="78867" grpId="0" autoUpdateAnimBg="0"/>
      <p:bldP spid="78868" grpId="0" autoUpdateAnimBg="0"/>
      <p:bldP spid="78869" grpId="0" autoUpdateAnimBg="0"/>
      <p:bldP spid="78870" grpId="0" autoUpdateAnimBg="0"/>
      <p:bldP spid="788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584" y="3422086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faseovergangen</a:t>
            </a:r>
            <a:endParaRPr lang="nl-NL" altLang="nl-NL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584" y="1934344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zijn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fasen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712512" y="3438128"/>
            <a:ext cx="7781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nl-NL" altLang="nl-NL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2731876" y="1781944"/>
            <a:ext cx="129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nl-NL" altLang="nl-NL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665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 advAuto="1000"/>
      <p:bldP spid="83976" grpId="0" autoUpdateAnimBg="0"/>
      <p:bldP spid="839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nl-NL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Bij water hebben de fasen . . .</a:t>
            </a:r>
            <a:endParaRPr lang="nl-NL" altLang="nl-NL" sz="5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één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faseovergang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. .</a:t>
            </a:r>
            <a:endParaRPr lang="nl-NL" altLang="nl-NL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3581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nl-NL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 eigen naam . . .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828349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 advAuto="1000"/>
      <p:bldP spid="86022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0" y="0"/>
            <a:ext cx="8991600" cy="6286500"/>
            <a:chOff x="0" y="0"/>
            <a:chExt cx="5664" cy="3960"/>
          </a:xfrm>
        </p:grpSpPr>
        <p:grpSp>
          <p:nvGrpSpPr>
            <p:cNvPr id="84994" name="Group 2"/>
            <p:cNvGrpSpPr>
              <a:grpSpLocks/>
            </p:cNvGrpSpPr>
            <p:nvPr/>
          </p:nvGrpSpPr>
          <p:grpSpPr bwMode="auto">
            <a:xfrm>
              <a:off x="0" y="3216"/>
              <a:ext cx="1584" cy="720"/>
              <a:chOff x="720" y="3120"/>
              <a:chExt cx="1584" cy="912"/>
            </a:xfrm>
          </p:grpSpPr>
          <p:sp>
            <p:nvSpPr>
              <p:cNvPr id="84995" name="Rectangle 3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1584" cy="91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996" name="Rectangle 4"/>
              <p:cNvSpPr>
                <a:spLocks noChangeArrowheads="1"/>
              </p:cNvSpPr>
              <p:nvPr/>
            </p:nvSpPr>
            <p:spPr bwMode="auto">
              <a:xfrm>
                <a:off x="1104" y="3264"/>
                <a:ext cx="110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609600" indent="-6096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990600" indent="-5334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371600" indent="-4572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52600" indent="-381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09800" indent="-381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6670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1242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5814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038600" indent="-381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nl-NL" sz="4800" b="1" i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ijs</a:t>
                </a:r>
                <a:endParaRPr lang="nl-NL" altLang="nl-NL" sz="4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84997" name="Rectangle 5" descr="Grote confetti"/>
            <p:cNvSpPr>
              <a:spLocks noChangeArrowheads="1"/>
            </p:cNvSpPr>
            <p:nvPr/>
          </p:nvSpPr>
          <p:spPr bwMode="auto">
            <a:xfrm>
              <a:off x="1872" y="0"/>
              <a:ext cx="2016" cy="672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Confetti">
                    <a:fgClr>
                      <a:srgbClr val="66FFFF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waterdamp</a:t>
              </a:r>
              <a:endParaRPr lang="nl-NL" altLang="nl-NL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3936" y="3168"/>
              <a:ext cx="1728" cy="792"/>
              <a:chOff x="3936" y="3168"/>
              <a:chExt cx="1728" cy="792"/>
            </a:xfrm>
          </p:grpSpPr>
          <p:sp>
            <p:nvSpPr>
              <p:cNvPr id="84999" name="AutoShape 7"/>
              <p:cNvSpPr>
                <a:spLocks noChangeArrowheads="1"/>
              </p:cNvSpPr>
              <p:nvPr/>
            </p:nvSpPr>
            <p:spPr bwMode="auto">
              <a:xfrm>
                <a:off x="3936" y="3234"/>
                <a:ext cx="1728" cy="720"/>
              </a:xfrm>
              <a:custGeom>
                <a:avLst/>
                <a:gdLst>
                  <a:gd name="G0" fmla="+- 0 0 0"/>
                  <a:gd name="G1" fmla="+- 21600 0 0"/>
                  <a:gd name="G2" fmla="*/ 0 1 2"/>
                  <a:gd name="G3" fmla="+- 21600 0 G2"/>
                  <a:gd name="G4" fmla="+/ 0 21600 2"/>
                  <a:gd name="G5" fmla="+/ G1 0 2"/>
                  <a:gd name="G6" fmla="*/ 21600 21600 0"/>
                  <a:gd name="G7" fmla="*/ G6 1 2"/>
                  <a:gd name="G8" fmla="+- 21600 0 G7"/>
                  <a:gd name="G9" fmla="*/ 21600 1 2"/>
                  <a:gd name="G10" fmla="+- 0 0 G9"/>
                  <a:gd name="G11" fmla="?: G10 G8 0"/>
                  <a:gd name="G12" fmla="?: G10 G7 21600"/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1800 w 21600"/>
                  <a:gd name="T9" fmla="*/ 1800 h 21600"/>
                  <a:gd name="T10" fmla="*/ 19800 w 21600"/>
                  <a:gd name="T11" fmla="*/ 19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 cap="rnd">
                <a:solidFill>
                  <a:srgbClr val="66FFF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5000" name="Group 8"/>
              <p:cNvGrpSpPr>
                <a:grpSpLocks/>
              </p:cNvGrpSpPr>
              <p:nvPr/>
            </p:nvGrpSpPr>
            <p:grpSpPr bwMode="auto">
              <a:xfrm>
                <a:off x="3936" y="3168"/>
                <a:ext cx="1728" cy="792"/>
                <a:chOff x="3936" y="3168"/>
                <a:chExt cx="1728" cy="792"/>
              </a:xfrm>
            </p:grpSpPr>
            <p:sp>
              <p:nvSpPr>
                <p:cNvPr id="85001" name="Freeform 9"/>
                <p:cNvSpPr>
                  <a:spLocks/>
                </p:cNvSpPr>
                <p:nvPr/>
              </p:nvSpPr>
              <p:spPr bwMode="auto">
                <a:xfrm>
                  <a:off x="3936" y="3168"/>
                  <a:ext cx="1728" cy="792"/>
                </a:xfrm>
                <a:custGeom>
                  <a:avLst/>
                  <a:gdLst>
                    <a:gd name="T0" fmla="*/ 0 w 1728"/>
                    <a:gd name="T1" fmla="*/ 12 h 888"/>
                    <a:gd name="T2" fmla="*/ 0 w 1728"/>
                    <a:gd name="T3" fmla="*/ 876 h 888"/>
                    <a:gd name="T4" fmla="*/ 1728 w 1728"/>
                    <a:gd name="T5" fmla="*/ 888 h 888"/>
                    <a:gd name="T6" fmla="*/ 1728 w 1728"/>
                    <a:gd name="T7" fmla="*/ 0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28" h="888">
                      <a:moveTo>
                        <a:pt x="0" y="12"/>
                      </a:moveTo>
                      <a:lnTo>
                        <a:pt x="0" y="876"/>
                      </a:lnTo>
                      <a:lnTo>
                        <a:pt x="1728" y="888"/>
                      </a:lnTo>
                      <a:lnTo>
                        <a:pt x="1728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02" name="Rectangle 10"/>
                <p:cNvSpPr>
                  <a:spLocks noChangeArrowheads="1"/>
                </p:cNvSpPr>
                <p:nvPr/>
              </p:nvSpPr>
              <p:spPr bwMode="auto">
                <a:xfrm>
                  <a:off x="3983" y="3312"/>
                  <a:ext cx="1573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marL="609600" indent="-6096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990600" indent="-5334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371600" indent="-4572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52600" indent="-381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09800" indent="-381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6670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1242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5814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038600" indent="-381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nl-NL" sz="4800" b="1" i="1" dirty="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</a:t>
                  </a:r>
                  <a:r>
                    <a:rPr lang="en-US" altLang="nl-NL" sz="4800" b="1" i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water</a:t>
                  </a:r>
                  <a:endParaRPr lang="nl-NL" altLang="nl-NL" sz="4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85004" name="Freeform 12"/>
          <p:cNvSpPr>
            <a:spLocks/>
          </p:cNvSpPr>
          <p:nvPr/>
        </p:nvSpPr>
        <p:spPr bwMode="auto">
          <a:xfrm>
            <a:off x="1219200" y="1085850"/>
            <a:ext cx="2628900" cy="3981450"/>
          </a:xfrm>
          <a:custGeom>
            <a:avLst/>
            <a:gdLst>
              <a:gd name="T0" fmla="*/ 0 w 1656"/>
              <a:gd name="T1" fmla="*/ 2508 h 2508"/>
              <a:gd name="T2" fmla="*/ 1656 w 1656"/>
              <a:gd name="T3" fmla="*/ 0 h 25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6" h="2508">
                <a:moveTo>
                  <a:pt x="0" y="2508"/>
                </a:moveTo>
                <a:lnTo>
                  <a:pt x="1656" y="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1600200" y="1085850"/>
            <a:ext cx="2647950" cy="4019550"/>
          </a:xfrm>
          <a:custGeom>
            <a:avLst/>
            <a:gdLst>
              <a:gd name="T0" fmla="*/ 1668 w 1668"/>
              <a:gd name="T1" fmla="*/ 0 h 2532"/>
              <a:gd name="T2" fmla="*/ 0 w 1668"/>
              <a:gd name="T3" fmla="*/ 2532 h 2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8" h="2532">
                <a:moveTo>
                  <a:pt x="1668" y="0"/>
                </a:moveTo>
                <a:lnTo>
                  <a:pt x="0" y="2532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06" name="Freeform 14"/>
          <p:cNvSpPr>
            <a:spLocks/>
          </p:cNvSpPr>
          <p:nvPr/>
        </p:nvSpPr>
        <p:spPr bwMode="auto">
          <a:xfrm>
            <a:off x="2514600" y="5410200"/>
            <a:ext cx="3695700" cy="1588"/>
          </a:xfrm>
          <a:custGeom>
            <a:avLst/>
            <a:gdLst>
              <a:gd name="T0" fmla="*/ 2328 w 2328"/>
              <a:gd name="T1" fmla="*/ 0 h 1"/>
              <a:gd name="T2" fmla="*/ 0 w 232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28" h="1">
                <a:moveTo>
                  <a:pt x="2328" y="0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533650" y="5810250"/>
            <a:ext cx="3714750" cy="1588"/>
          </a:xfrm>
          <a:custGeom>
            <a:avLst/>
            <a:gdLst>
              <a:gd name="T0" fmla="*/ 0 w 2340"/>
              <a:gd name="T1" fmla="*/ 0 h 1"/>
              <a:gd name="T2" fmla="*/ 2340 w 23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0" h="1">
                <a:moveTo>
                  <a:pt x="0" y="0"/>
                </a:moveTo>
                <a:lnTo>
                  <a:pt x="2340" y="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5238750" y="1066800"/>
            <a:ext cx="2952750" cy="4057650"/>
          </a:xfrm>
          <a:custGeom>
            <a:avLst/>
            <a:gdLst>
              <a:gd name="T0" fmla="*/ 1860 w 1860"/>
              <a:gd name="T1" fmla="*/ 2556 h 2556"/>
              <a:gd name="T2" fmla="*/ 0 w 1860"/>
              <a:gd name="T3" fmla="*/ 0 h 25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60" h="2556">
                <a:moveTo>
                  <a:pt x="1860" y="2556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09" name="Freeform 17"/>
          <p:cNvSpPr>
            <a:spLocks/>
          </p:cNvSpPr>
          <p:nvPr/>
        </p:nvSpPr>
        <p:spPr bwMode="auto">
          <a:xfrm>
            <a:off x="4762500" y="1066800"/>
            <a:ext cx="2990850" cy="4057650"/>
          </a:xfrm>
          <a:custGeom>
            <a:avLst/>
            <a:gdLst>
              <a:gd name="T0" fmla="*/ 0 w 1884"/>
              <a:gd name="T1" fmla="*/ 0 h 2556"/>
              <a:gd name="T2" fmla="*/ 1884 w 1884"/>
              <a:gd name="T3" fmla="*/ 2556 h 25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4" h="2556">
                <a:moveTo>
                  <a:pt x="0" y="0"/>
                </a:moveTo>
                <a:lnTo>
                  <a:pt x="1884" y="2556"/>
                </a:ln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4008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 rot="18222308">
            <a:off x="259557" y="26360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sublimeren</a:t>
            </a:r>
            <a:endParaRPr lang="nl-NL" altLang="nl-NL" sz="4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 rot="18201086">
            <a:off x="1478757" y="30170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rijpen</a:t>
            </a:r>
            <a:endParaRPr lang="nl-NL" altLang="nl-NL" sz="4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 rot="24799579">
            <a:off x="4069557" y="28646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condenseren</a:t>
            </a:r>
            <a:endParaRPr lang="nl-NL" altLang="nl-NL" sz="48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 rot="24835664">
            <a:off x="5288757" y="2407443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verdampen</a:t>
            </a:r>
            <a:endParaRPr lang="nl-NL" altLang="nl-NL" sz="48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 rot="21646382">
            <a:off x="2590800" y="4572000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bevriezen</a:t>
            </a:r>
            <a:endParaRPr lang="nl-NL" altLang="nl-NL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 rot="21563864">
            <a:off x="3122613" y="5788025"/>
            <a:ext cx="28209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smelten</a:t>
            </a:r>
            <a:endParaRPr lang="nl-NL" altLang="nl-NL" sz="48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323850" y="765175"/>
            <a:ext cx="1873250" cy="792163"/>
          </a:xfrm>
          <a:prstGeom prst="wedgeRoundRectCallout">
            <a:avLst>
              <a:gd name="adj1" fmla="val 146523"/>
              <a:gd name="adj2" fmla="val 468435"/>
              <a:gd name="adj3" fmla="val 16667"/>
            </a:avLst>
          </a:prstGeom>
          <a:solidFill>
            <a:srgbClr val="D2BA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stollen</a:t>
            </a:r>
          </a:p>
        </p:txBody>
      </p:sp>
    </p:spTree>
    <p:extLst>
      <p:ext uri="{BB962C8B-B14F-4D97-AF65-F5344CB8AC3E}">
        <p14:creationId xmlns:p14="http://schemas.microsoft.com/office/powerpoint/2010/main" val="15562477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/>
      <p:bldP spid="85005" grpId="0" animBg="1"/>
      <p:bldP spid="85006" grpId="0" animBg="1"/>
      <p:bldP spid="85007" grpId="0" animBg="1"/>
      <p:bldP spid="85008" grpId="0" animBg="1"/>
      <p:bldP spid="85009" grpId="0" animBg="1"/>
      <p:bldP spid="85011" grpId="0" autoUpdateAnimBg="0"/>
      <p:bldP spid="85012" grpId="0" autoUpdateAnimBg="0"/>
      <p:bldP spid="85013" grpId="0" autoUpdateAnimBg="0"/>
      <p:bldP spid="85014" grpId="0" autoUpdateAnimBg="0"/>
      <p:bldP spid="85015" grpId="0" autoUpdateAnimBg="0"/>
      <p:bldP spid="85016" grpId="0" autoUpdateAnimBg="0"/>
      <p:bldP spid="850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724128" cy="914400"/>
          </a:xfrm>
        </p:spPr>
        <p:txBody>
          <a:bodyPr/>
          <a:lstStyle/>
          <a:p>
            <a:pPr algn="l"/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IJs 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ontstaat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door </a:t>
            </a:r>
            <a:r>
              <a:rPr lang="en-US" altLang="nl-NL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. 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de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faseovergang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. . .</a:t>
            </a:r>
            <a:endParaRPr lang="nl-NL" altLang="nl-N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0" y="1524000"/>
            <a:ext cx="541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vloeibaar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naar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vast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nl-NL" altLang="nl-NL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562600" y="0"/>
            <a:ext cx="31858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bevriezen</a:t>
            </a:r>
            <a:r>
              <a:rPr lang="en-US" altLang="nl-NL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nl-NL" altLang="nl-NL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8080" name="Picture 16" descr="IJs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773238"/>
            <a:ext cx="3594100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9240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77" grpId="0" autoUpdateAnimBg="0"/>
      <p:bldP spid="88078" grpId="0"/>
      <p:bldP spid="880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791200" cy="914400"/>
          </a:xfrm>
        </p:spPr>
        <p:txBody>
          <a:bodyPr/>
          <a:lstStyle/>
          <a:p>
            <a:pPr algn="l"/>
            <a:r>
              <a:rPr lang="en-US" altLang="nl-NL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Rijp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ontstaat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door. . .</a:t>
            </a:r>
            <a:endParaRPr lang="nl-NL" altLang="nl-N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de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faseovergang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. . .</a:t>
            </a:r>
            <a:endParaRPr lang="nl-NL" altLang="nl-N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naar</a:t>
            </a:r>
            <a:r>
              <a:rPr lang="en-US" altLang="nl-NL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vast</a:t>
            </a:r>
            <a:r>
              <a:rPr lang="en-US" altLang="nl-NL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3191" name="Picture 7" descr="ri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791200" y="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rijpen</a:t>
            </a:r>
            <a:endParaRPr lang="nl-NL" altLang="nl-NL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33" y="2410807"/>
            <a:ext cx="4403161" cy="44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3044"/>
      </p:ext>
    </p:extLst>
  </p:cSld>
  <p:clrMapOvr>
    <a:masterClrMapping/>
  </p:clrMapOvr>
  <p:transition advTm="6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9" grpId="0" autoUpdateAnimBg="0"/>
      <p:bldP spid="93190" grpId="0" autoUpdateAnimBg="0"/>
      <p:bldP spid="93192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285</Words>
  <Application>Microsoft Office PowerPoint</Application>
  <PresentationFormat>Diavoorstelling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Standaardontwerp</vt:lpstr>
      <vt:lpstr>        Fasen</vt:lpstr>
      <vt:lpstr>(Bijna) elke stof kan in </vt:lpstr>
      <vt:lpstr>  We zetten de drie fasen . . .</vt:lpstr>
      <vt:lpstr>PowerPoint-presentatie</vt:lpstr>
      <vt:lpstr>En     faseovergangen</vt:lpstr>
      <vt:lpstr>  Bij water hebben de fasen . . .</vt:lpstr>
      <vt:lpstr>PowerPoint-presentatie</vt:lpstr>
      <vt:lpstr>IJs  ontstaat door . . .</vt:lpstr>
      <vt:lpstr>Rijp ontstaat door. . .</vt:lpstr>
      <vt:lpstr>Water ontstaat door </vt:lpstr>
      <vt:lpstr>Elke fase kun je op  . . . . .   manieren maken.</vt:lpstr>
      <vt:lpstr>Waterdamp ontstaat door . . .</vt:lpstr>
      <vt:lpstr>Niet elke stof kan in drie fasen . . .</vt:lpstr>
      <vt:lpstr>        FASEN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FASEN</dc:title>
  <dc:creator>Ton&amp;Els</dc:creator>
  <cp:lastModifiedBy>Ton&amp;Els</cp:lastModifiedBy>
  <cp:revision>12</cp:revision>
  <dcterms:created xsi:type="dcterms:W3CDTF">2018-10-05T18:58:39Z</dcterms:created>
  <dcterms:modified xsi:type="dcterms:W3CDTF">2021-02-18T13:04:52Z</dcterms:modified>
</cp:coreProperties>
</file>