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0.wmf"/><Relationship Id="rId6" Type="http://schemas.openxmlformats.org/officeDocument/2006/relationships/image" Target="../media/image20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C84A4B-E01F-4956-AF70-7B7A429D0825}" type="slidenum">
              <a:rPr lang="nl-NL" altLang="nl-NL">
                <a:solidFill>
                  <a:srgbClr val="000000"/>
                </a:solidFill>
              </a:rPr>
              <a:pPr/>
              <a:t>‹nr.›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0920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85CAE4-9786-473C-B2AD-DF126E4982AE}" type="slidenum">
              <a:rPr lang="nl-NL" altLang="nl-NL">
                <a:solidFill>
                  <a:srgbClr val="000000"/>
                </a:solidFill>
              </a:rPr>
              <a:pPr/>
              <a:t>‹nr.›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3928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294B0E-653E-4270-B313-4748A8135E49}" type="slidenum">
              <a:rPr lang="nl-NL" altLang="nl-NL">
                <a:solidFill>
                  <a:srgbClr val="000000"/>
                </a:solidFill>
              </a:rPr>
              <a:pPr/>
              <a:t>‹nr.›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5902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752A2B-83EB-4E9C-BE54-307F11A3611B}" type="slidenum">
              <a:rPr lang="nl-NL" altLang="nl-NL">
                <a:solidFill>
                  <a:srgbClr val="000000"/>
                </a:solidFill>
              </a:rPr>
              <a:pPr/>
              <a:t>‹nr.›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1506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38878D-1436-4156-BB73-A07F888C8C72}" type="slidenum">
              <a:rPr lang="nl-NL" altLang="nl-NL">
                <a:solidFill>
                  <a:srgbClr val="000000"/>
                </a:solidFill>
              </a:rPr>
              <a:pPr/>
              <a:t>‹nr.›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1241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9A0CC7-41DD-42CC-B70F-65296BD3243B}" type="slidenum">
              <a:rPr lang="nl-NL" altLang="nl-NL">
                <a:solidFill>
                  <a:srgbClr val="000000"/>
                </a:solidFill>
              </a:rPr>
              <a:pPr/>
              <a:t>‹nr.›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2856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7FE28A-48F5-48A0-AEAF-E2BB963D1317}" type="slidenum">
              <a:rPr lang="nl-NL" altLang="nl-NL">
                <a:solidFill>
                  <a:srgbClr val="000000"/>
                </a:solidFill>
              </a:rPr>
              <a:pPr/>
              <a:t>‹nr.›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6740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A0C2B9-B833-42FE-9A76-90D60D083D2A}" type="slidenum">
              <a:rPr lang="nl-NL" altLang="nl-NL">
                <a:solidFill>
                  <a:srgbClr val="000000"/>
                </a:solidFill>
              </a:rPr>
              <a:pPr/>
              <a:t>‹nr.›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6529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D73640-CD95-4BEF-BB63-CBD19CF40580}" type="slidenum">
              <a:rPr lang="nl-NL" altLang="nl-NL">
                <a:solidFill>
                  <a:srgbClr val="000000"/>
                </a:solidFill>
              </a:rPr>
              <a:pPr/>
              <a:t>‹nr.›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907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B0666F-B812-441B-A486-321FBA037B46}" type="slidenum">
              <a:rPr lang="nl-NL" altLang="nl-NL">
                <a:solidFill>
                  <a:srgbClr val="000000"/>
                </a:solidFill>
              </a:rPr>
              <a:pPr/>
              <a:t>‹nr.›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8095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64DFC4-2CF2-4EDD-94E2-0C1CEC2A7973}" type="slidenum">
              <a:rPr lang="nl-NL" altLang="nl-NL">
                <a:solidFill>
                  <a:srgbClr val="000000"/>
                </a:solidFill>
              </a:rPr>
              <a:pPr/>
              <a:t>‹nr.›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2354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Klik om de opmaakprofielen van de modeltekst te bewerken</a:t>
            </a:r>
          </a:p>
          <a:p>
            <a:pPr lvl="1"/>
            <a:r>
              <a:rPr lang="nl-NL" altLang="nl-NL" smtClean="0"/>
              <a:t>Tweede niveau</a:t>
            </a:r>
          </a:p>
          <a:p>
            <a:pPr lvl="2"/>
            <a:r>
              <a:rPr lang="nl-NL" altLang="nl-NL" smtClean="0"/>
              <a:t>Derde niveau</a:t>
            </a:r>
          </a:p>
          <a:p>
            <a:pPr lvl="3"/>
            <a:r>
              <a:rPr lang="nl-NL" altLang="nl-NL" smtClean="0"/>
              <a:t>Vierde niveau</a:t>
            </a:r>
          </a:p>
          <a:p>
            <a:pPr lvl="4"/>
            <a:r>
              <a:rPr lang="nl-NL" alt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altLang="nl-NL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4F2834C-D8BC-4E1E-8965-CEE64F09FCB0}" type="slidenum">
              <a:rPr lang="nl-NL" altLang="nl-NL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‹nr.›</a:t>
            </a:fld>
            <a:endParaRPr lang="nl-NL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4863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11.xml"/><Relationship Id="rId3" Type="http://schemas.openxmlformats.org/officeDocument/2006/relationships/image" Target="../media/image2.jpeg"/><Relationship Id="rId7" Type="http://schemas.openxmlformats.org/officeDocument/2006/relationships/slide" Target="slide1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" Target="slide7.xml"/><Relationship Id="rId5" Type="http://schemas.openxmlformats.org/officeDocument/2006/relationships/slide" Target="slide9.xml"/><Relationship Id="rId10" Type="http://schemas.openxmlformats.org/officeDocument/2006/relationships/hyperlink" Target="http://www.agtijmensen.nl/" TargetMode="External"/><Relationship Id="rId4" Type="http://schemas.openxmlformats.org/officeDocument/2006/relationships/slide" Target="slide6.xml"/><Relationship Id="rId9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13" Type="http://schemas.openxmlformats.org/officeDocument/2006/relationships/oleObject" Target="../embeddings/oleObject18.bin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12" Type="http://schemas.openxmlformats.org/officeDocument/2006/relationships/image" Target="../media/image19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6.wmf"/><Relationship Id="rId11" Type="http://schemas.openxmlformats.org/officeDocument/2006/relationships/oleObject" Target="../embeddings/oleObject17.bin"/><Relationship Id="rId5" Type="http://schemas.openxmlformats.org/officeDocument/2006/relationships/oleObject" Target="../embeddings/oleObject14.bin"/><Relationship Id="rId15" Type="http://schemas.openxmlformats.org/officeDocument/2006/relationships/slide" Target="slide1.xml"/><Relationship Id="rId10" Type="http://schemas.openxmlformats.org/officeDocument/2006/relationships/image" Target="../media/image18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16.bin"/><Relationship Id="rId14" Type="http://schemas.openxmlformats.org/officeDocument/2006/relationships/image" Target="../media/image20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5" Type="http://schemas.openxmlformats.org/officeDocument/2006/relationships/slide" Target="slide1.xml"/><Relationship Id="rId4" Type="http://schemas.openxmlformats.org/officeDocument/2006/relationships/image" Target="../media/image21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5" Type="http://schemas.openxmlformats.org/officeDocument/2006/relationships/slide" Target="slide1.xml"/><Relationship Id="rId4" Type="http://schemas.openxmlformats.org/officeDocument/2006/relationships/image" Target="../media/image22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7" Type="http://schemas.openxmlformats.org/officeDocument/2006/relationships/slide" Target="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7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13" Type="http://schemas.openxmlformats.org/officeDocument/2006/relationships/oleObject" Target="../embeddings/oleObject12.bin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12" Type="http://schemas.openxmlformats.org/officeDocument/2006/relationships/image" Target="../media/image14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1.wmf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3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10.bin"/><Relationship Id="rId14" Type="http://schemas.openxmlformats.org/officeDocument/2006/relationships/image" Target="../media/image1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1600" y="-38100"/>
            <a:ext cx="5003800" cy="647700"/>
          </a:xfrm>
        </p:spPr>
        <p:txBody>
          <a:bodyPr/>
          <a:lstStyle/>
          <a:p>
            <a:pPr algn="l"/>
            <a:r>
              <a:rPr lang="nl-NL" altLang="nl-NL" sz="36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Dichtheid</a:t>
            </a:r>
          </a:p>
        </p:txBody>
      </p:sp>
      <p:pic>
        <p:nvPicPr>
          <p:cNvPr id="2052" name="Picture 4" descr="Piepschuim drijf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4470400"/>
            <a:ext cx="2463800" cy="2087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zinke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7713" y="4470400"/>
            <a:ext cx="3244850" cy="2087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8263" y="620713"/>
            <a:ext cx="8921750" cy="3744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nl-NL" altLang="nl-NL" sz="3200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hlinkClick r:id="rId4" action="ppaction://hlinksldjump"/>
              </a:rPr>
              <a:t>De dichtheid van een stof</a:t>
            </a:r>
            <a:r>
              <a:rPr lang="nl-NL" altLang="nl-NL" sz="3200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/>
            </a:r>
            <a:br>
              <a:rPr lang="nl-NL" altLang="nl-NL" sz="3200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r>
              <a:rPr lang="nl-NL" altLang="nl-NL" sz="3200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2. </a:t>
            </a:r>
            <a:r>
              <a:rPr lang="nl-NL" altLang="nl-NL" sz="3200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hlinkClick r:id="rId5" action="ppaction://hlinksldjump"/>
              </a:rPr>
              <a:t>Het verband tussen massa en volume:</a:t>
            </a:r>
            <a:br>
              <a:rPr lang="nl-NL" altLang="nl-NL" sz="3200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hlinkClick r:id="rId5" action="ppaction://hlinksldjump"/>
              </a:rPr>
            </a:br>
            <a:r>
              <a:rPr lang="nl-NL" altLang="nl-NL" sz="3200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</a:t>
            </a:r>
            <a:r>
              <a:rPr lang="nl-NL" altLang="nl-NL" sz="2800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● </a:t>
            </a:r>
            <a:r>
              <a:rPr lang="nl-NL" altLang="nl-NL" sz="2800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de massa-volume grafiek</a:t>
            </a:r>
            <a:br>
              <a:rPr lang="nl-NL" altLang="nl-NL" sz="2800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r>
              <a:rPr lang="nl-NL" altLang="nl-NL" sz="2800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 </a:t>
            </a:r>
            <a:r>
              <a:rPr lang="nl-NL" altLang="nl-NL" sz="2800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●</a:t>
            </a:r>
            <a:r>
              <a:rPr lang="nl-NL" altLang="nl-NL" sz="2800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recht evenredig.</a:t>
            </a:r>
            <a:br>
              <a:rPr lang="nl-NL" altLang="nl-NL" sz="2800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r>
              <a:rPr lang="nl-NL" altLang="nl-NL" sz="3200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3. </a:t>
            </a:r>
            <a:r>
              <a:rPr lang="nl-NL" altLang="nl-NL" sz="3200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hlinkClick r:id="rId6" action="ppaction://hlinksldjump"/>
              </a:rPr>
              <a:t>Rekenvoorbeelden.</a:t>
            </a:r>
            <a:r>
              <a:rPr lang="nl-NL" altLang="nl-NL" sz="3200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/>
            </a:r>
            <a:br>
              <a:rPr lang="nl-NL" altLang="nl-NL" sz="3200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r>
              <a:rPr lang="nl-NL" altLang="nl-NL" sz="3200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4. </a:t>
            </a:r>
            <a:r>
              <a:rPr lang="nl-NL" altLang="nl-NL" sz="3200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hlinkClick r:id="rId7" action="ppaction://hlinksldjump"/>
              </a:rPr>
              <a:t>Eenheden omrekenen</a:t>
            </a:r>
            <a:br>
              <a:rPr lang="nl-NL" altLang="nl-NL" sz="3200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hlinkClick r:id="rId7" action="ppaction://hlinksldjump"/>
              </a:rPr>
            </a:br>
            <a:r>
              <a:rPr lang="nl-NL" altLang="nl-NL" sz="3200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5. </a:t>
            </a:r>
            <a:r>
              <a:rPr lang="nl-NL" altLang="nl-NL" sz="3200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hlinkClick r:id="rId8" action="ppaction://hlinksldjump"/>
              </a:rPr>
              <a:t>Het prakticum</a:t>
            </a:r>
            <a:br>
              <a:rPr lang="nl-NL" altLang="nl-NL" sz="3200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hlinkClick r:id="rId8" action="ppaction://hlinksldjump"/>
              </a:rPr>
            </a:br>
            <a:r>
              <a:rPr lang="nl-NL" altLang="nl-NL" sz="3200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6. </a:t>
            </a:r>
            <a:r>
              <a:rPr lang="nl-NL" altLang="nl-NL" sz="3200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hlinkClick r:id="rId7" action="ppaction://hlinksldjump"/>
              </a:rPr>
              <a:t>Samenvatting</a:t>
            </a:r>
            <a:endParaRPr lang="nl-NL" altLang="nl-NL" sz="3200">
              <a:solidFill>
                <a:srgbClr val="3399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2058" name="Picture 10" descr="Drijven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88" y="4471988"/>
            <a:ext cx="3125787" cy="2087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0" y="6524625"/>
            <a:ext cx="6084888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n-US" altLang="nl-NL" sz="1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© </a:t>
            </a:r>
            <a:r>
              <a:rPr lang="en-US" altLang="nl-NL" sz="1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hlinkClick r:id="rId10"/>
              </a:rPr>
              <a:t>www.agtijmensen.nl</a:t>
            </a:r>
            <a:r>
              <a:rPr lang="en-US" altLang="nl-NL" sz="1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05102018</a:t>
            </a:r>
            <a:endParaRPr lang="nl-NL" altLang="nl-NL" sz="1400" b="1" dirty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3544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36513" y="28575"/>
            <a:ext cx="3022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nl-NL" altLang="nl-NL" sz="36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Voorbeeld 3: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19050" y="525463"/>
            <a:ext cx="912495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nl-NL" altLang="nl-NL" sz="36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De dichtheid van alumium is 2,7 g/cm</a:t>
            </a:r>
            <a:r>
              <a:rPr lang="nl-NL" altLang="nl-NL" sz="3600" baseline="300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3</a:t>
            </a:r>
            <a:r>
              <a:rPr lang="nl-NL" altLang="nl-NL" sz="36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. </a:t>
            </a:r>
            <a:br>
              <a:rPr lang="nl-NL" altLang="nl-NL" sz="36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r>
              <a:rPr lang="nl-NL" altLang="nl-NL" sz="36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Bereken de massa van 12 cm</a:t>
            </a:r>
            <a:r>
              <a:rPr lang="nl-NL" altLang="nl-NL" sz="3600" baseline="300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3</a:t>
            </a:r>
            <a:r>
              <a:rPr lang="nl-NL" altLang="nl-NL" sz="36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aluminium.</a:t>
            </a:r>
          </a:p>
        </p:txBody>
      </p:sp>
      <p:sp>
        <p:nvSpPr>
          <p:cNvPr id="21508" name="AutoShape 4"/>
          <p:cNvSpPr>
            <a:spLocks noChangeArrowheads="1"/>
          </p:cNvSpPr>
          <p:nvPr/>
        </p:nvSpPr>
        <p:spPr bwMode="auto">
          <a:xfrm>
            <a:off x="3779838" y="2781300"/>
            <a:ext cx="4032250" cy="576263"/>
          </a:xfrm>
          <a:prstGeom prst="wedgeRoundRectCallout">
            <a:avLst>
              <a:gd name="adj1" fmla="val -84958"/>
              <a:gd name="adj2" fmla="val 154134"/>
              <a:gd name="adj3" fmla="val 16667"/>
            </a:avLst>
          </a:prstGeom>
          <a:solidFill>
            <a:srgbClr val="F8FAA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400">
                <a:solidFill>
                  <a:srgbClr val="000000"/>
                </a:solidFill>
                <a:latin typeface="Comic Sans MS" pitchFamily="66" charset="0"/>
              </a:rPr>
              <a:t>1. Formule opschrijven</a:t>
            </a:r>
          </a:p>
        </p:txBody>
      </p:sp>
      <p:sp>
        <p:nvSpPr>
          <p:cNvPr id="21509" name="AutoShape 5"/>
          <p:cNvSpPr>
            <a:spLocks noChangeArrowheads="1"/>
          </p:cNvSpPr>
          <p:nvPr/>
        </p:nvSpPr>
        <p:spPr bwMode="auto">
          <a:xfrm>
            <a:off x="4643438" y="4075113"/>
            <a:ext cx="3095625" cy="576262"/>
          </a:xfrm>
          <a:prstGeom prst="wedgeRoundRectCallout">
            <a:avLst>
              <a:gd name="adj1" fmla="val -124204"/>
              <a:gd name="adj2" fmla="val 84162"/>
              <a:gd name="adj3" fmla="val 16667"/>
            </a:avLst>
          </a:prstGeom>
          <a:solidFill>
            <a:srgbClr val="F8FAA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400">
                <a:solidFill>
                  <a:srgbClr val="000000"/>
                </a:solidFill>
                <a:latin typeface="Comic Sans MS" pitchFamily="66" charset="0"/>
              </a:rPr>
              <a:t>2. Getallen invullen</a:t>
            </a:r>
          </a:p>
        </p:txBody>
      </p:sp>
      <p:sp>
        <p:nvSpPr>
          <p:cNvPr id="21510" name="AutoShape 6"/>
          <p:cNvSpPr>
            <a:spLocks noChangeArrowheads="1"/>
          </p:cNvSpPr>
          <p:nvPr/>
        </p:nvSpPr>
        <p:spPr bwMode="auto">
          <a:xfrm>
            <a:off x="4859338" y="4645025"/>
            <a:ext cx="4284662" cy="576263"/>
          </a:xfrm>
          <a:prstGeom prst="wedgeRoundRectCallout">
            <a:avLst>
              <a:gd name="adj1" fmla="val -48630"/>
              <a:gd name="adj2" fmla="val 172037"/>
              <a:gd name="adj3" fmla="val 16667"/>
            </a:avLst>
          </a:prstGeom>
          <a:solidFill>
            <a:srgbClr val="F8FAA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400">
                <a:solidFill>
                  <a:srgbClr val="000000"/>
                </a:solidFill>
                <a:latin typeface="Comic Sans MS" pitchFamily="66" charset="0"/>
              </a:rPr>
              <a:t>3. Uitkomst met eenheid</a:t>
            </a:r>
          </a:p>
        </p:txBody>
      </p:sp>
      <p:graphicFrame>
        <p:nvGraphicFramePr>
          <p:cNvPr id="21511" name="Object 7"/>
          <p:cNvGraphicFramePr>
            <a:graphicFrameLocks noChangeAspect="1"/>
          </p:cNvGraphicFramePr>
          <p:nvPr/>
        </p:nvGraphicFramePr>
        <p:xfrm>
          <a:off x="1249363" y="3433763"/>
          <a:ext cx="1162050" cy="968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4" name="Vergelijking" r:id="rId3" imgW="457200" imgH="380880" progId="Equation.3">
                  <p:embed/>
                </p:oleObj>
              </mc:Choice>
              <mc:Fallback>
                <p:oleObj name="Vergelijking" r:id="rId3" imgW="457200" imgH="380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9363" y="3433763"/>
                        <a:ext cx="1162050" cy="968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76200" cmpd="tri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2" name="Object 8"/>
          <p:cNvGraphicFramePr>
            <a:graphicFrameLocks noChangeAspect="1"/>
          </p:cNvGraphicFramePr>
          <p:nvPr/>
        </p:nvGraphicFramePr>
        <p:xfrm>
          <a:off x="971550" y="4478338"/>
          <a:ext cx="1512888" cy="968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5" name="Vergelijking" r:id="rId5" imgW="596880" imgH="380880" progId="Equation.3">
                  <p:embed/>
                </p:oleObj>
              </mc:Choice>
              <mc:Fallback>
                <p:oleObj name="Vergelijking" r:id="rId5" imgW="596880" imgH="380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4478338"/>
                        <a:ext cx="1512888" cy="968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76200" cmpd="tri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3" name="Object 9"/>
          <p:cNvGraphicFramePr>
            <a:graphicFrameLocks noChangeAspect="1"/>
          </p:cNvGraphicFramePr>
          <p:nvPr/>
        </p:nvGraphicFramePr>
        <p:xfrm>
          <a:off x="1122363" y="5705475"/>
          <a:ext cx="719137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6" name="Vergelijking" r:id="rId7" imgW="291960" imgH="139680" progId="Equation.3">
                  <p:embed/>
                </p:oleObj>
              </mc:Choice>
              <mc:Fallback>
                <p:oleObj name="Vergelijking" r:id="rId7" imgW="291960" imgH="139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2363" y="5705475"/>
                        <a:ext cx="719137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76200" cmpd="tri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4" name="Rectangle 10"/>
          <p:cNvSpPr>
            <a:spLocks noChangeArrowheads="1"/>
          </p:cNvSpPr>
          <p:nvPr/>
        </p:nvSpPr>
        <p:spPr bwMode="auto">
          <a:xfrm>
            <a:off x="0" y="1993900"/>
            <a:ext cx="1871663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6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Geg.:</a:t>
            </a:r>
            <a:endParaRPr lang="nl-NL" altLang="nl-NL" sz="3600" baseline="30000">
              <a:solidFill>
                <a:srgbClr val="3333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21515" name="Rectangle 11"/>
          <p:cNvSpPr>
            <a:spLocks noChangeArrowheads="1"/>
          </p:cNvSpPr>
          <p:nvPr/>
        </p:nvSpPr>
        <p:spPr bwMode="auto">
          <a:xfrm>
            <a:off x="3665538" y="1989138"/>
            <a:ext cx="4176712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6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, V = 12 cm</a:t>
            </a:r>
            <a:r>
              <a:rPr lang="nl-NL" altLang="nl-NL" sz="3600" baseline="300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3</a:t>
            </a:r>
          </a:p>
        </p:txBody>
      </p:sp>
      <p:sp>
        <p:nvSpPr>
          <p:cNvPr id="21516" name="AutoShape 12"/>
          <p:cNvSpPr>
            <a:spLocks noChangeArrowheads="1"/>
          </p:cNvSpPr>
          <p:nvPr/>
        </p:nvSpPr>
        <p:spPr bwMode="auto">
          <a:xfrm>
            <a:off x="5365750" y="534988"/>
            <a:ext cx="2089150" cy="576262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21517" name="AutoShape 13"/>
          <p:cNvSpPr>
            <a:spLocks noChangeArrowheads="1"/>
          </p:cNvSpPr>
          <p:nvPr/>
        </p:nvSpPr>
        <p:spPr bwMode="auto">
          <a:xfrm>
            <a:off x="2232025" y="1208088"/>
            <a:ext cx="1327150" cy="492125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21518" name="AutoShape 14"/>
          <p:cNvSpPr>
            <a:spLocks noChangeArrowheads="1"/>
          </p:cNvSpPr>
          <p:nvPr/>
        </p:nvSpPr>
        <p:spPr bwMode="auto">
          <a:xfrm>
            <a:off x="4271963" y="1190625"/>
            <a:ext cx="1379537" cy="509588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21519" name="Rectangle 15"/>
          <p:cNvSpPr>
            <a:spLocks noChangeArrowheads="1"/>
          </p:cNvSpPr>
          <p:nvPr/>
        </p:nvSpPr>
        <p:spPr bwMode="auto">
          <a:xfrm>
            <a:off x="1187450" y="1992313"/>
            <a:ext cx="2808288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l-GR" altLang="nl-NL" sz="36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ρ</a:t>
            </a:r>
            <a:r>
              <a:rPr lang="nl-NL" altLang="nl-NL" sz="36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= 2,7 g/cm</a:t>
            </a:r>
            <a:r>
              <a:rPr lang="nl-NL" altLang="nl-NL" sz="3600" baseline="300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3</a:t>
            </a:r>
          </a:p>
        </p:txBody>
      </p:sp>
      <p:sp>
        <p:nvSpPr>
          <p:cNvPr id="21520" name="Rectangle 16"/>
          <p:cNvSpPr>
            <a:spLocks noChangeArrowheads="1"/>
          </p:cNvSpPr>
          <p:nvPr/>
        </p:nvSpPr>
        <p:spPr bwMode="auto">
          <a:xfrm>
            <a:off x="6350" y="2767013"/>
            <a:ext cx="2268538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6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Gevr.:</a:t>
            </a:r>
            <a:endParaRPr lang="nl-NL" altLang="nl-NL" sz="3600" baseline="30000">
              <a:solidFill>
                <a:srgbClr val="3333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21521" name="Rectangle 17"/>
          <p:cNvSpPr>
            <a:spLocks noChangeArrowheads="1"/>
          </p:cNvSpPr>
          <p:nvPr/>
        </p:nvSpPr>
        <p:spPr bwMode="auto">
          <a:xfrm>
            <a:off x="1438275" y="2767013"/>
            <a:ext cx="21971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6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m</a:t>
            </a:r>
            <a:endParaRPr lang="el-GR" altLang="nl-NL" sz="3600" baseline="30000">
              <a:solidFill>
                <a:srgbClr val="3333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22" name="Rectangle 18"/>
          <p:cNvSpPr>
            <a:spLocks noChangeArrowheads="1"/>
          </p:cNvSpPr>
          <p:nvPr/>
        </p:nvSpPr>
        <p:spPr bwMode="auto">
          <a:xfrm>
            <a:off x="12700" y="3665538"/>
            <a:ext cx="2268538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6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Opl.:</a:t>
            </a:r>
            <a:endParaRPr lang="nl-NL" altLang="nl-NL" sz="3600" baseline="30000">
              <a:solidFill>
                <a:srgbClr val="3333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graphicFrame>
        <p:nvGraphicFramePr>
          <p:cNvPr id="21523" name="Object 19"/>
          <p:cNvGraphicFramePr>
            <a:graphicFrameLocks noChangeAspect="1"/>
          </p:cNvGraphicFramePr>
          <p:nvPr/>
        </p:nvGraphicFramePr>
        <p:xfrm>
          <a:off x="1973263" y="5648325"/>
          <a:ext cx="1720850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7" name="Vergelijking" r:id="rId9" imgW="698400" imgH="203040" progId="Equation.3">
                  <p:embed/>
                </p:oleObj>
              </mc:Choice>
              <mc:Fallback>
                <p:oleObj name="Vergelijking" r:id="rId9" imgW="6984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3263" y="5648325"/>
                        <a:ext cx="1720850" cy="500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76200" cmpd="tri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24" name="Object 20"/>
          <p:cNvGraphicFramePr>
            <a:graphicFrameLocks noChangeAspect="1"/>
          </p:cNvGraphicFramePr>
          <p:nvPr/>
        </p:nvGraphicFramePr>
        <p:xfrm>
          <a:off x="3779838" y="5645150"/>
          <a:ext cx="1157287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8" name="Vergelijking" r:id="rId11" imgW="469800" imgH="203040" progId="Equation.3">
                  <p:embed/>
                </p:oleObj>
              </mc:Choice>
              <mc:Fallback>
                <p:oleObj name="Vergelijking" r:id="rId11" imgW="4698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838" y="5645150"/>
                        <a:ext cx="1157287" cy="500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76200" cmpd="tri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1528" name="Group 24"/>
          <p:cNvGrpSpPr>
            <a:grpSpLocks/>
          </p:cNvGrpSpPr>
          <p:nvPr/>
        </p:nvGrpSpPr>
        <p:grpSpPr bwMode="auto">
          <a:xfrm>
            <a:off x="4859338" y="2997200"/>
            <a:ext cx="3889375" cy="2160588"/>
            <a:chOff x="3061" y="1888"/>
            <a:chExt cx="2450" cy="1361"/>
          </a:xfrm>
        </p:grpSpPr>
        <p:sp>
          <p:nvSpPr>
            <p:cNvPr id="21526" name="AutoShape 22"/>
            <p:cNvSpPr>
              <a:spLocks noChangeArrowheads="1"/>
            </p:cNvSpPr>
            <p:nvPr/>
          </p:nvSpPr>
          <p:spPr bwMode="auto">
            <a:xfrm>
              <a:off x="3061" y="1888"/>
              <a:ext cx="2450" cy="1361"/>
            </a:xfrm>
            <a:prstGeom prst="wedgeRoundRectCallout">
              <a:avLst>
                <a:gd name="adj1" fmla="val -110532"/>
                <a:gd name="adj2" fmla="val 42431"/>
                <a:gd name="adj3" fmla="val 16667"/>
              </a:avLst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nl-NL" altLang="nl-NL" sz="2400">
                  <a:solidFill>
                    <a:srgbClr val="3333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itchFamily="66" charset="0"/>
                </a:rPr>
                <a:t>Ezelsbruggetje: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nl-NL" altLang="nl-NL" sz="2400">
                  <a:solidFill>
                    <a:srgbClr val="3333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itchFamily="66" charset="0"/>
                </a:rPr>
                <a:t>Neem een simpel getallenvoorbeeld, bijv</a:t>
              </a:r>
            </a:p>
          </p:txBody>
        </p:sp>
        <p:graphicFrame>
          <p:nvGraphicFramePr>
            <p:cNvPr id="21527" name="Object 23"/>
            <p:cNvGraphicFramePr>
              <a:graphicFrameLocks noChangeAspect="1"/>
            </p:cNvGraphicFramePr>
            <p:nvPr/>
          </p:nvGraphicFramePr>
          <p:xfrm>
            <a:off x="3387" y="2686"/>
            <a:ext cx="1637" cy="4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39" name="Vergelijking" r:id="rId13" imgW="1282680" imgH="380880" progId="Equation.3">
                    <p:embed/>
                  </p:oleObj>
                </mc:Choice>
                <mc:Fallback>
                  <p:oleObj name="Vergelijking" r:id="rId13" imgW="1282680" imgH="380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87" y="2686"/>
                          <a:ext cx="1637" cy="48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1529" name="Rectangle 25"/>
          <p:cNvSpPr>
            <a:spLocks noChangeArrowheads="1"/>
          </p:cNvSpPr>
          <p:nvPr/>
        </p:nvSpPr>
        <p:spPr bwMode="auto">
          <a:xfrm>
            <a:off x="8135938" y="6499225"/>
            <a:ext cx="1008062" cy="35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400" dirty="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hlinkClick r:id="rId15" action="ppaction://hlinksldjump"/>
              </a:rPr>
              <a:t>menu</a:t>
            </a:r>
            <a:endParaRPr lang="nl-NL" altLang="nl-NL" sz="2400" baseline="30000" dirty="0">
              <a:solidFill>
                <a:srgbClr val="3333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3359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5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15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15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15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1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15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15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21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215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21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21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P spid="21507" grpId="0"/>
      <p:bldP spid="21508" grpId="0" animBg="1"/>
      <p:bldP spid="21509" grpId="0" animBg="1"/>
      <p:bldP spid="21510" grpId="0" animBg="1"/>
      <p:bldP spid="21514" grpId="0"/>
      <p:bldP spid="21515" grpId="0"/>
      <p:bldP spid="21516" grpId="0" animBg="1"/>
      <p:bldP spid="21517" grpId="0" animBg="1"/>
      <p:bldP spid="21518" grpId="0" animBg="1"/>
      <p:bldP spid="21519" grpId="0"/>
      <p:bldP spid="21520" grpId="0"/>
      <p:bldP spid="21521" grpId="0"/>
      <p:bldP spid="2152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34925" y="44450"/>
            <a:ext cx="9144000" cy="692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6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Omrekenen van eenheden: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0" y="3430588"/>
            <a:ext cx="91440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2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3.</a:t>
            </a:r>
            <a:r>
              <a:rPr lang="nl-NL" altLang="nl-NL" sz="32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m</a:t>
            </a:r>
            <a:r>
              <a:rPr lang="nl-NL" altLang="nl-NL" sz="3200" baseline="300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3</a:t>
            </a:r>
            <a:r>
              <a:rPr lang="nl-NL" altLang="nl-NL" sz="32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 dm</a:t>
            </a:r>
            <a:r>
              <a:rPr lang="nl-NL" altLang="nl-NL" sz="3200" baseline="300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3</a:t>
            </a:r>
            <a:r>
              <a:rPr lang="nl-NL" altLang="nl-NL" sz="32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 cm</a:t>
            </a:r>
            <a:r>
              <a:rPr lang="nl-NL" altLang="nl-NL" sz="3200" baseline="300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3</a:t>
            </a:r>
            <a:r>
              <a:rPr lang="nl-NL" altLang="nl-NL" sz="32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 mm</a:t>
            </a:r>
            <a:r>
              <a:rPr lang="nl-NL" altLang="nl-NL" sz="3200" baseline="300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3</a:t>
            </a: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0" y="4078288"/>
            <a:ext cx="56515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2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Elke stap naar rechts betekent</a:t>
            </a:r>
            <a:endParaRPr lang="nl-NL" altLang="nl-NL" sz="3200" baseline="30000">
              <a:solidFill>
                <a:srgbClr val="3333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8443" name="Rectangle 11"/>
          <p:cNvSpPr>
            <a:spLocks noChangeArrowheads="1"/>
          </p:cNvSpPr>
          <p:nvPr/>
        </p:nvSpPr>
        <p:spPr bwMode="auto">
          <a:xfrm>
            <a:off x="87313" y="692150"/>
            <a:ext cx="9144000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2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1.</a:t>
            </a:r>
            <a:r>
              <a:rPr lang="nl-NL" altLang="nl-NL" sz="32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m     dm      cm     mm</a:t>
            </a:r>
            <a:endParaRPr lang="nl-NL" altLang="nl-NL" sz="3200" baseline="30000">
              <a:solidFill>
                <a:srgbClr val="3333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8444" name="Rectangle 12"/>
          <p:cNvSpPr>
            <a:spLocks noChangeArrowheads="1"/>
          </p:cNvSpPr>
          <p:nvPr/>
        </p:nvSpPr>
        <p:spPr bwMode="auto">
          <a:xfrm>
            <a:off x="601663" y="1282700"/>
            <a:ext cx="5194300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2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Elke stap naar rechts betekent</a:t>
            </a:r>
            <a:endParaRPr lang="nl-NL" altLang="nl-NL" sz="3200" baseline="30000">
              <a:solidFill>
                <a:srgbClr val="3333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0" y="1989138"/>
            <a:ext cx="91440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2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2.</a:t>
            </a:r>
            <a:r>
              <a:rPr lang="nl-NL" altLang="nl-NL" sz="32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m</a:t>
            </a:r>
            <a:r>
              <a:rPr lang="nl-NL" altLang="nl-NL" sz="3200" baseline="300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2</a:t>
            </a:r>
            <a:r>
              <a:rPr lang="nl-NL" altLang="nl-NL" sz="32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 dm</a:t>
            </a:r>
            <a:r>
              <a:rPr lang="nl-NL" altLang="nl-NL" sz="3200" baseline="300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2</a:t>
            </a:r>
            <a:r>
              <a:rPr lang="nl-NL" altLang="nl-NL" sz="32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 cm</a:t>
            </a:r>
            <a:r>
              <a:rPr lang="nl-NL" altLang="nl-NL" sz="3200" baseline="300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2</a:t>
            </a:r>
            <a:r>
              <a:rPr lang="nl-NL" altLang="nl-NL" sz="32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 mm</a:t>
            </a:r>
            <a:r>
              <a:rPr lang="nl-NL" altLang="nl-NL" sz="3200" baseline="300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2</a:t>
            </a:r>
          </a:p>
        </p:txBody>
      </p:sp>
      <p:sp>
        <p:nvSpPr>
          <p:cNvPr id="18448" name="Rectangle 16"/>
          <p:cNvSpPr>
            <a:spLocks noChangeArrowheads="1"/>
          </p:cNvSpPr>
          <p:nvPr/>
        </p:nvSpPr>
        <p:spPr bwMode="auto">
          <a:xfrm>
            <a:off x="0" y="2708275"/>
            <a:ext cx="5795963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2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 Elke stap naar rechts betekent</a:t>
            </a:r>
            <a:endParaRPr lang="nl-NL" altLang="nl-NL" sz="3200" baseline="30000">
              <a:solidFill>
                <a:srgbClr val="3333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8449" name="Rectangle 17"/>
          <p:cNvSpPr>
            <a:spLocks noChangeArrowheads="1"/>
          </p:cNvSpPr>
          <p:nvPr/>
        </p:nvSpPr>
        <p:spPr bwMode="auto">
          <a:xfrm>
            <a:off x="5678488" y="1284288"/>
            <a:ext cx="1008062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2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x 10</a:t>
            </a:r>
            <a:endParaRPr lang="nl-NL" altLang="nl-NL" sz="3200" baseline="3000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8450" name="Rectangle 18"/>
          <p:cNvSpPr>
            <a:spLocks noChangeArrowheads="1"/>
          </p:cNvSpPr>
          <p:nvPr/>
        </p:nvSpPr>
        <p:spPr bwMode="auto">
          <a:xfrm>
            <a:off x="5507038" y="2695575"/>
            <a:ext cx="1728787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2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x 100</a:t>
            </a:r>
            <a:endParaRPr lang="nl-NL" altLang="nl-NL" sz="3200" baseline="3000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8451" name="Rectangle 19"/>
          <p:cNvSpPr>
            <a:spLocks noChangeArrowheads="1"/>
          </p:cNvSpPr>
          <p:nvPr/>
        </p:nvSpPr>
        <p:spPr bwMode="auto">
          <a:xfrm>
            <a:off x="5364163" y="4064000"/>
            <a:ext cx="1728787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2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x 1000</a:t>
            </a:r>
            <a:endParaRPr lang="nl-NL" altLang="nl-NL" sz="3200" baseline="3000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8452" name="AutoShape 20"/>
          <p:cNvSpPr>
            <a:spLocks noChangeArrowheads="1"/>
          </p:cNvSpPr>
          <p:nvPr/>
        </p:nvSpPr>
        <p:spPr bwMode="auto">
          <a:xfrm>
            <a:off x="179388" y="5949950"/>
            <a:ext cx="1944687" cy="576263"/>
          </a:xfrm>
          <a:prstGeom prst="wedgeRoundRectCallout">
            <a:avLst>
              <a:gd name="adj1" fmla="val 34981"/>
              <a:gd name="adj2" fmla="val -401792"/>
              <a:gd name="adj3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400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= Liter = L</a:t>
            </a:r>
          </a:p>
        </p:txBody>
      </p:sp>
      <p:sp>
        <p:nvSpPr>
          <p:cNvPr id="18453" name="AutoShape 21"/>
          <p:cNvSpPr>
            <a:spLocks noChangeArrowheads="1"/>
          </p:cNvSpPr>
          <p:nvPr/>
        </p:nvSpPr>
        <p:spPr bwMode="auto">
          <a:xfrm>
            <a:off x="3779838" y="5734050"/>
            <a:ext cx="2736850" cy="719138"/>
          </a:xfrm>
          <a:prstGeom prst="wedgeRoundRectCallout">
            <a:avLst>
              <a:gd name="adj1" fmla="val -74074"/>
              <a:gd name="adj2" fmla="val -306292"/>
              <a:gd name="adj3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400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= milli-liter = mL</a:t>
            </a:r>
          </a:p>
        </p:txBody>
      </p:sp>
      <p:sp>
        <p:nvSpPr>
          <p:cNvPr id="18454" name="Rectangle 22"/>
          <p:cNvSpPr>
            <a:spLocks noChangeArrowheads="1"/>
          </p:cNvSpPr>
          <p:nvPr/>
        </p:nvSpPr>
        <p:spPr bwMode="auto">
          <a:xfrm>
            <a:off x="-36513" y="4926013"/>
            <a:ext cx="9144001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2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4.</a:t>
            </a:r>
            <a:r>
              <a:rPr lang="nl-NL" altLang="nl-NL" sz="32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kg    hg   dag    g    dg    cg   mg</a:t>
            </a:r>
            <a:endParaRPr lang="nl-NL" altLang="nl-NL" sz="3200" baseline="30000">
              <a:solidFill>
                <a:srgbClr val="3333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8455" name="Rectangle 23"/>
          <p:cNvSpPr>
            <a:spLocks noChangeArrowheads="1"/>
          </p:cNvSpPr>
          <p:nvPr/>
        </p:nvSpPr>
        <p:spPr bwMode="auto">
          <a:xfrm>
            <a:off x="477838" y="5516563"/>
            <a:ext cx="51943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2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Elke stap naar rechts betekent</a:t>
            </a:r>
            <a:endParaRPr lang="nl-NL" altLang="nl-NL" sz="3200" baseline="30000">
              <a:solidFill>
                <a:srgbClr val="3333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8456" name="Rectangle 24"/>
          <p:cNvSpPr>
            <a:spLocks noChangeArrowheads="1"/>
          </p:cNvSpPr>
          <p:nvPr/>
        </p:nvSpPr>
        <p:spPr bwMode="auto">
          <a:xfrm>
            <a:off x="5554663" y="5518150"/>
            <a:ext cx="1008062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2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x 10</a:t>
            </a:r>
            <a:endParaRPr lang="nl-NL" altLang="nl-NL" sz="3200" baseline="3000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8458" name="Freeform 26"/>
          <p:cNvSpPr>
            <a:spLocks/>
          </p:cNvSpPr>
          <p:nvPr/>
        </p:nvSpPr>
        <p:spPr bwMode="auto">
          <a:xfrm>
            <a:off x="957263" y="5413375"/>
            <a:ext cx="2119312" cy="546100"/>
          </a:xfrm>
          <a:custGeom>
            <a:avLst/>
            <a:gdLst>
              <a:gd name="T0" fmla="*/ 0 w 1335"/>
              <a:gd name="T1" fmla="*/ 0 h 344"/>
              <a:gd name="T2" fmla="*/ 735 w 1335"/>
              <a:gd name="T3" fmla="*/ 338 h 344"/>
              <a:gd name="T4" fmla="*/ 1335 w 1335"/>
              <a:gd name="T5" fmla="*/ 37 h 3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335" h="344">
                <a:moveTo>
                  <a:pt x="0" y="0"/>
                </a:moveTo>
                <a:cubicBezTo>
                  <a:pt x="122" y="55"/>
                  <a:pt x="513" y="332"/>
                  <a:pt x="735" y="338"/>
                </a:cubicBezTo>
                <a:cubicBezTo>
                  <a:pt x="957" y="344"/>
                  <a:pt x="1210" y="100"/>
                  <a:pt x="1335" y="37"/>
                </a:cubicBezTo>
              </a:path>
            </a:pathLst>
          </a:custGeom>
          <a:noFill/>
          <a:ln w="28575" cmpd="sng">
            <a:solidFill>
              <a:srgbClr val="FF0000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18459" name="Text Box 27"/>
          <p:cNvSpPr txBox="1">
            <a:spLocks noChangeArrowheads="1"/>
          </p:cNvSpPr>
          <p:nvPr/>
        </p:nvSpPr>
        <p:spPr bwMode="auto">
          <a:xfrm>
            <a:off x="1692275" y="6021388"/>
            <a:ext cx="1514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nl-NL" altLang="nl-NL" sz="24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X 1000</a:t>
            </a:r>
          </a:p>
        </p:txBody>
      </p:sp>
      <p:sp>
        <p:nvSpPr>
          <p:cNvPr id="18460" name="Freeform 28"/>
          <p:cNvSpPr>
            <a:spLocks/>
          </p:cNvSpPr>
          <p:nvPr/>
        </p:nvSpPr>
        <p:spPr bwMode="auto">
          <a:xfrm>
            <a:off x="3294063" y="5384800"/>
            <a:ext cx="1930400" cy="590550"/>
          </a:xfrm>
          <a:custGeom>
            <a:avLst/>
            <a:gdLst>
              <a:gd name="T0" fmla="*/ 0 w 1216"/>
              <a:gd name="T1" fmla="*/ 0 h 372"/>
              <a:gd name="T2" fmla="*/ 640 w 1216"/>
              <a:gd name="T3" fmla="*/ 366 h 372"/>
              <a:gd name="T4" fmla="*/ 1216 w 1216"/>
              <a:gd name="T5" fmla="*/ 37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16" h="372">
                <a:moveTo>
                  <a:pt x="0" y="0"/>
                </a:moveTo>
                <a:cubicBezTo>
                  <a:pt x="107" y="61"/>
                  <a:pt x="437" y="360"/>
                  <a:pt x="640" y="366"/>
                </a:cubicBezTo>
                <a:cubicBezTo>
                  <a:pt x="843" y="372"/>
                  <a:pt x="1096" y="106"/>
                  <a:pt x="1216" y="37"/>
                </a:cubicBezTo>
              </a:path>
            </a:pathLst>
          </a:custGeom>
          <a:noFill/>
          <a:ln w="28575" cmpd="sng">
            <a:solidFill>
              <a:srgbClr val="FF0000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18461" name="Text Box 29"/>
          <p:cNvSpPr txBox="1">
            <a:spLocks noChangeArrowheads="1"/>
          </p:cNvSpPr>
          <p:nvPr/>
        </p:nvSpPr>
        <p:spPr bwMode="auto">
          <a:xfrm>
            <a:off x="3751263" y="5995988"/>
            <a:ext cx="1514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nl-NL" altLang="nl-NL" sz="24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X 1000</a:t>
            </a:r>
          </a:p>
        </p:txBody>
      </p:sp>
    </p:spTree>
    <p:extLst>
      <p:ext uri="{BB962C8B-B14F-4D97-AF65-F5344CB8AC3E}">
        <p14:creationId xmlns:p14="http://schemas.microsoft.com/office/powerpoint/2010/main" val="3445135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8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8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8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8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8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8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84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84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7"/>
                                            </p:cond>
                                          </p:stCondLst>
                                        </p:cTn>
                                        <p:tgtEl>
                                          <p:spTgt spid="18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18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18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18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18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18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18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18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  <p:bldP spid="18435" grpId="0"/>
      <p:bldP spid="18437" grpId="0"/>
      <p:bldP spid="18443" grpId="0"/>
      <p:bldP spid="18444" grpId="0"/>
      <p:bldP spid="18447" grpId="0"/>
      <p:bldP spid="18448" grpId="0"/>
      <p:bldP spid="18449" grpId="0"/>
      <p:bldP spid="18450" grpId="0"/>
      <p:bldP spid="18451" grpId="0"/>
      <p:bldP spid="18452" grpId="0" animBg="1"/>
      <p:bldP spid="18453" grpId="0" animBg="1"/>
      <p:bldP spid="18454" grpId="0"/>
      <p:bldP spid="18455" grpId="0"/>
      <p:bldP spid="18456" grpId="0"/>
      <p:bldP spid="18458" grpId="0" animBg="1"/>
      <p:bldP spid="18459" grpId="0"/>
      <p:bldP spid="18460" grpId="0" animBg="1"/>
      <p:bldP spid="1846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15875" y="44450"/>
            <a:ext cx="808037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6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Omrekenen van eenheden:</a:t>
            </a: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19050" y="828675"/>
            <a:ext cx="9144000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200" b="1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Reken 800 kg/m</a:t>
            </a:r>
            <a:r>
              <a:rPr lang="nl-NL" altLang="nl-NL" sz="3200" b="1" baseline="300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3</a:t>
            </a:r>
            <a:r>
              <a:rPr lang="nl-NL" altLang="nl-NL" sz="3200" b="1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om in g/cm</a:t>
            </a:r>
            <a:r>
              <a:rPr lang="nl-NL" altLang="nl-NL" sz="3200" b="1" baseline="300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3</a:t>
            </a:r>
          </a:p>
        </p:txBody>
      </p:sp>
      <p:sp>
        <p:nvSpPr>
          <p:cNvPr id="20495" name="Rectangle 15"/>
          <p:cNvSpPr>
            <a:spLocks noChangeArrowheads="1"/>
          </p:cNvSpPr>
          <p:nvPr/>
        </p:nvSpPr>
        <p:spPr bwMode="auto">
          <a:xfrm>
            <a:off x="0" y="3789363"/>
            <a:ext cx="7235825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200" b="1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De dichtheid is dus </a:t>
            </a:r>
            <a:r>
              <a:rPr lang="nl-NL" altLang="nl-NL" sz="32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0,8 g/cm</a:t>
            </a:r>
            <a:r>
              <a:rPr lang="nl-NL" altLang="nl-NL" sz="3200" b="1" baseline="30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3</a:t>
            </a:r>
          </a:p>
        </p:txBody>
      </p:sp>
      <p:sp>
        <p:nvSpPr>
          <p:cNvPr id="20501" name="Rectangle 21"/>
          <p:cNvSpPr>
            <a:spLocks noChangeArrowheads="1"/>
          </p:cNvSpPr>
          <p:nvPr/>
        </p:nvSpPr>
        <p:spPr bwMode="auto">
          <a:xfrm>
            <a:off x="9525" y="1519238"/>
            <a:ext cx="91440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200" b="1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Maak een verhoudingstabel:</a:t>
            </a:r>
            <a:endParaRPr lang="nl-NL" altLang="nl-NL" sz="3200" b="1" baseline="30000">
              <a:solidFill>
                <a:srgbClr val="3333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20509" name="Rectangle 29"/>
          <p:cNvSpPr>
            <a:spLocks noChangeArrowheads="1"/>
          </p:cNvSpPr>
          <p:nvPr/>
        </p:nvSpPr>
        <p:spPr bwMode="auto">
          <a:xfrm>
            <a:off x="0" y="4900613"/>
            <a:ext cx="1116013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2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OF</a:t>
            </a:r>
            <a:r>
              <a:rPr lang="nl-NL" altLang="nl-NL" sz="32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:</a:t>
            </a:r>
            <a:endParaRPr lang="nl-NL" altLang="nl-NL" sz="3200" baseline="3000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20510" name="Rectangle 30"/>
          <p:cNvSpPr>
            <a:spLocks noChangeArrowheads="1"/>
          </p:cNvSpPr>
          <p:nvPr/>
        </p:nvSpPr>
        <p:spPr bwMode="auto">
          <a:xfrm>
            <a:off x="0" y="5476875"/>
            <a:ext cx="2339975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200" b="1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800 kg/m</a:t>
            </a:r>
            <a:r>
              <a:rPr lang="nl-NL" altLang="nl-NL" sz="3200" b="1" baseline="300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3</a:t>
            </a:r>
            <a:r>
              <a:rPr lang="nl-NL" altLang="nl-NL" sz="3200" b="1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=</a:t>
            </a:r>
            <a:endParaRPr lang="nl-NL" altLang="nl-NL" sz="3200" b="1" baseline="30000">
              <a:solidFill>
                <a:srgbClr val="3333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20511" name="Rectangle 31"/>
          <p:cNvSpPr>
            <a:spLocks noChangeArrowheads="1"/>
          </p:cNvSpPr>
          <p:nvPr/>
        </p:nvSpPr>
        <p:spPr bwMode="auto">
          <a:xfrm>
            <a:off x="2124075" y="5461000"/>
            <a:ext cx="4608513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200" b="1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800.000g/1.000.000cm</a:t>
            </a:r>
            <a:r>
              <a:rPr lang="nl-NL" altLang="nl-NL" sz="3200" b="1" baseline="300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3</a:t>
            </a:r>
            <a:r>
              <a:rPr lang="nl-NL" altLang="nl-NL" sz="3200" b="1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=</a:t>
            </a:r>
          </a:p>
        </p:txBody>
      </p:sp>
      <p:sp>
        <p:nvSpPr>
          <p:cNvPr id="20512" name="Rectangle 32"/>
          <p:cNvSpPr>
            <a:spLocks noChangeArrowheads="1"/>
          </p:cNvSpPr>
          <p:nvPr/>
        </p:nvSpPr>
        <p:spPr bwMode="auto">
          <a:xfrm>
            <a:off x="6516688" y="5419725"/>
            <a:ext cx="1800225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2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0,8 g/cm</a:t>
            </a:r>
            <a:r>
              <a:rPr lang="nl-NL" altLang="nl-NL" sz="3200" b="1" baseline="30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3</a:t>
            </a:r>
          </a:p>
        </p:txBody>
      </p:sp>
      <p:graphicFrame>
        <p:nvGraphicFramePr>
          <p:cNvPr id="20594" name="Group 114"/>
          <p:cNvGraphicFramePr>
            <a:graphicFrameLocks noGrp="1"/>
          </p:cNvGraphicFramePr>
          <p:nvPr/>
        </p:nvGraphicFramePr>
        <p:xfrm>
          <a:off x="107950" y="2276475"/>
          <a:ext cx="8942388" cy="1223963"/>
        </p:xfrm>
        <a:graphic>
          <a:graphicData uri="http://schemas.openxmlformats.org/drawingml/2006/table">
            <a:tbl>
              <a:tblPr/>
              <a:tblGrid>
                <a:gridCol w="1295400"/>
                <a:gridCol w="2676525"/>
                <a:gridCol w="4970463"/>
              </a:tblGrid>
              <a:tr h="6477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800 kg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            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                                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2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1 m</a:t>
                      </a:r>
                      <a:r>
                        <a:rPr kumimoji="0" lang="nl-NL" altLang="nl-NL" sz="26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             cm</a:t>
                      </a:r>
                      <a:r>
                        <a:rPr kumimoji="0" lang="nl-NL" altLang="nl-NL" sz="26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    cm</a:t>
                      </a:r>
                      <a:r>
                        <a:rPr kumimoji="0" lang="nl-NL" altLang="nl-NL" sz="26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566" name="Rectangle 86"/>
          <p:cNvSpPr>
            <a:spLocks noChangeArrowheads="1"/>
          </p:cNvSpPr>
          <p:nvPr/>
        </p:nvSpPr>
        <p:spPr bwMode="auto">
          <a:xfrm>
            <a:off x="1535113" y="2263775"/>
            <a:ext cx="138112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nl-NL" altLang="nl-NL" sz="26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800.000</a:t>
            </a:r>
            <a:endParaRPr lang="nl-NL" altLang="nl-NL" sz="2600" b="1">
              <a:solidFill>
                <a:srgbClr val="3333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571" name="Rectangle 91"/>
          <p:cNvSpPr>
            <a:spLocks noChangeArrowheads="1"/>
          </p:cNvSpPr>
          <p:nvPr/>
        </p:nvSpPr>
        <p:spPr bwMode="auto">
          <a:xfrm>
            <a:off x="1476375" y="2943225"/>
            <a:ext cx="188118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nl-NL" altLang="nl-NL" sz="26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1.000.000</a:t>
            </a:r>
          </a:p>
        </p:txBody>
      </p:sp>
      <p:sp>
        <p:nvSpPr>
          <p:cNvPr id="20578" name="Rectangle 98"/>
          <p:cNvSpPr>
            <a:spLocks noChangeArrowheads="1"/>
          </p:cNvSpPr>
          <p:nvPr/>
        </p:nvSpPr>
        <p:spPr bwMode="auto">
          <a:xfrm>
            <a:off x="4284663" y="2909888"/>
            <a:ext cx="40163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nl-NL" altLang="nl-NL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1</a:t>
            </a:r>
          </a:p>
        </p:txBody>
      </p:sp>
      <p:sp>
        <p:nvSpPr>
          <p:cNvPr id="20579" name="Rectangle 99"/>
          <p:cNvSpPr>
            <a:spLocks noChangeArrowheads="1"/>
          </p:cNvSpPr>
          <p:nvPr/>
        </p:nvSpPr>
        <p:spPr bwMode="auto">
          <a:xfrm>
            <a:off x="4038600" y="2301875"/>
            <a:ext cx="3376613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nl-NL" altLang="nl-NL" sz="26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800.000:1.000.000</a:t>
            </a:r>
          </a:p>
        </p:txBody>
      </p:sp>
      <p:sp>
        <p:nvSpPr>
          <p:cNvPr id="20580" name="Rectangle 100"/>
          <p:cNvSpPr>
            <a:spLocks noChangeArrowheads="1"/>
          </p:cNvSpPr>
          <p:nvPr/>
        </p:nvSpPr>
        <p:spPr bwMode="auto">
          <a:xfrm>
            <a:off x="7518400" y="2316163"/>
            <a:ext cx="107473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nl-NL" altLang="nl-NL" sz="26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= 0,8</a:t>
            </a:r>
          </a:p>
        </p:txBody>
      </p:sp>
      <p:sp>
        <p:nvSpPr>
          <p:cNvPr id="20595" name="Rectangle 115"/>
          <p:cNvSpPr>
            <a:spLocks noChangeArrowheads="1"/>
          </p:cNvSpPr>
          <p:nvPr/>
        </p:nvSpPr>
        <p:spPr bwMode="auto">
          <a:xfrm>
            <a:off x="8135938" y="6499225"/>
            <a:ext cx="1008062" cy="35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400" dirty="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hlinkClick r:id="rId2" action="ppaction://hlinksldjump"/>
              </a:rPr>
              <a:t>menu</a:t>
            </a:r>
            <a:endParaRPr lang="nl-NL" altLang="nl-NL" sz="2400" baseline="30000" dirty="0">
              <a:solidFill>
                <a:srgbClr val="3333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8496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0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05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05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05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05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0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0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0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0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0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0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0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0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20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  <p:bldP spid="20486" grpId="0"/>
      <p:bldP spid="20495" grpId="0"/>
      <p:bldP spid="20501" grpId="0"/>
      <p:bldP spid="20509" grpId="0"/>
      <p:bldP spid="20510" grpId="0"/>
      <p:bldP spid="20511" grpId="0"/>
      <p:bldP spid="20512" grpId="0"/>
      <p:bldP spid="20566" grpId="0"/>
      <p:bldP spid="20571" grpId="0"/>
      <p:bldP spid="20578" grpId="0"/>
      <p:bldP spid="20579" grpId="0"/>
      <p:bldP spid="2058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692150"/>
          </a:xfrm>
        </p:spPr>
        <p:txBody>
          <a:bodyPr/>
          <a:lstStyle/>
          <a:p>
            <a:pPr algn="l"/>
            <a:r>
              <a:rPr lang="nl-NL" altLang="nl-NL" sz="2400">
                <a:solidFill>
                  <a:srgbClr val="0000FF"/>
                </a:solidFill>
                <a:latin typeface="Comic Sans MS" pitchFamily="66" charset="0"/>
              </a:rPr>
              <a:t>Prakticum: Dichtheid van aluminium</a:t>
            </a:r>
          </a:p>
        </p:txBody>
      </p:sp>
      <p:graphicFrame>
        <p:nvGraphicFramePr>
          <p:cNvPr id="13315" name="Group 3"/>
          <p:cNvGraphicFramePr>
            <a:graphicFrameLocks noGrp="1"/>
          </p:cNvGraphicFramePr>
          <p:nvPr/>
        </p:nvGraphicFramePr>
        <p:xfrm>
          <a:off x="250825" y="1484313"/>
          <a:ext cx="7921625" cy="5262563"/>
        </p:xfrm>
        <a:graphic>
          <a:graphicData uri="http://schemas.openxmlformats.org/drawingml/2006/table">
            <a:tbl>
              <a:tblPr/>
              <a:tblGrid>
                <a:gridCol w="1120775"/>
                <a:gridCol w="1279525"/>
                <a:gridCol w="1120775"/>
                <a:gridCol w="1438275"/>
                <a:gridCol w="1201738"/>
                <a:gridCol w="1760537"/>
              </a:tblGrid>
              <a:tr h="12747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l       in cm</a:t>
                      </a:r>
                      <a:endParaRPr kumimoji="0" lang="nl-NL" altLang="nl-NL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b      in cm</a:t>
                      </a:r>
                      <a:endParaRPr kumimoji="0" lang="nl-NL" altLang="nl-NL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h      in cm</a:t>
                      </a:r>
                      <a:endParaRPr kumimoji="0" lang="nl-NL" altLang="nl-NL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Volume       in cm</a:t>
                      </a:r>
                      <a:r>
                        <a:rPr kumimoji="0" lang="nl-NL" altLang="nl-NL" sz="2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3</a:t>
                      </a:r>
                      <a:endParaRPr kumimoji="0" lang="nl-NL" altLang="nl-NL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massa      in g</a:t>
                      </a:r>
                      <a:endParaRPr kumimoji="0" lang="nl-NL" altLang="nl-NL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m/V          in g/cm</a:t>
                      </a:r>
                      <a:r>
                        <a:rPr kumimoji="0" lang="nl-NL" altLang="nl-NL" sz="2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3</a:t>
                      </a:r>
                      <a:endParaRPr kumimoji="0" lang="nl-NL" altLang="nl-NL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69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1,0</a:t>
                      </a:r>
                      <a:endParaRPr kumimoji="0" lang="nl-NL" altLang="nl-NL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1,0</a:t>
                      </a:r>
                      <a:endParaRPr kumimoji="0" lang="nl-NL" altLang="nl-NL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5,0</a:t>
                      </a:r>
                      <a:endParaRPr kumimoji="0" lang="nl-NL" altLang="nl-NL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5,0</a:t>
                      </a:r>
                      <a:endParaRPr kumimoji="0" lang="nl-NL" altLang="nl-NL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2,8</a:t>
                      </a:r>
                      <a:endParaRPr kumimoji="0" lang="nl-NL" altLang="nl-NL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69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2,0</a:t>
                      </a:r>
                      <a:endParaRPr kumimoji="0" lang="nl-NL" altLang="nl-NL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2,0</a:t>
                      </a:r>
                      <a:endParaRPr kumimoji="0" lang="nl-NL" altLang="nl-NL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4,0</a:t>
                      </a:r>
                      <a:endParaRPr kumimoji="0" lang="nl-NL" altLang="nl-NL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16,0</a:t>
                      </a:r>
                      <a:endParaRPr kumimoji="0" lang="nl-NL" altLang="nl-NL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42</a:t>
                      </a:r>
                      <a:endParaRPr kumimoji="0" lang="nl-NL" altLang="nl-NL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2,6</a:t>
                      </a:r>
                      <a:endParaRPr kumimoji="0" lang="nl-NL" altLang="nl-NL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01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2,5</a:t>
                      </a:r>
                      <a:endParaRPr kumimoji="0" lang="nl-NL" altLang="nl-NL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2,5</a:t>
                      </a:r>
                      <a:endParaRPr kumimoji="0" lang="nl-NL" altLang="nl-NL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4,0</a:t>
                      </a:r>
                      <a:endParaRPr kumimoji="0" lang="nl-NL" altLang="nl-NL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25,0</a:t>
                      </a:r>
                      <a:endParaRPr kumimoji="0" lang="nl-NL" altLang="nl-NL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71</a:t>
                      </a:r>
                      <a:endParaRPr kumimoji="0" lang="nl-NL" altLang="nl-NL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2,8</a:t>
                      </a:r>
                      <a:endParaRPr kumimoji="0" lang="nl-NL" altLang="nl-NL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69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3,5</a:t>
                      </a:r>
                      <a:endParaRPr kumimoji="0" lang="nl-NL" altLang="nl-NL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3,5</a:t>
                      </a:r>
                      <a:endParaRPr kumimoji="0" lang="nl-NL" altLang="nl-NL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2,5</a:t>
                      </a:r>
                      <a:endParaRPr kumimoji="0" lang="nl-NL" altLang="nl-NL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30,6</a:t>
                      </a:r>
                      <a:endParaRPr kumimoji="0" lang="nl-NL" altLang="nl-NL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79</a:t>
                      </a:r>
                      <a:endParaRPr kumimoji="0" lang="nl-NL" altLang="nl-NL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2,6</a:t>
                      </a:r>
                      <a:endParaRPr kumimoji="0" lang="nl-NL" altLang="nl-NL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69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4,5</a:t>
                      </a:r>
                      <a:endParaRPr kumimoji="0" lang="nl-NL" altLang="nl-NL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4,5</a:t>
                      </a:r>
                      <a:endParaRPr kumimoji="0" lang="nl-NL" altLang="nl-NL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2,0</a:t>
                      </a:r>
                      <a:endParaRPr kumimoji="0" lang="nl-NL" altLang="nl-NL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40,5</a:t>
                      </a:r>
                      <a:endParaRPr kumimoji="0" lang="nl-NL" altLang="nl-NL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114</a:t>
                      </a:r>
                      <a:endParaRPr kumimoji="0" lang="nl-NL" altLang="nl-NL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2,8</a:t>
                      </a:r>
                      <a:endParaRPr kumimoji="0" lang="nl-NL" altLang="nl-NL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66" name="AutoShape 54"/>
          <p:cNvSpPr>
            <a:spLocks noChangeArrowheads="1"/>
          </p:cNvSpPr>
          <p:nvPr/>
        </p:nvSpPr>
        <p:spPr bwMode="auto">
          <a:xfrm>
            <a:off x="395288" y="115888"/>
            <a:ext cx="3240087" cy="1296987"/>
          </a:xfrm>
          <a:prstGeom prst="wedgeRoundRectCallout">
            <a:avLst>
              <a:gd name="adj1" fmla="val 58477"/>
              <a:gd name="adj2" fmla="val 176560"/>
              <a:gd name="adj3" fmla="val 16667"/>
            </a:avLst>
          </a:prstGeom>
          <a:solidFill>
            <a:srgbClr val="F8FAA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400" b="1">
                <a:solidFill>
                  <a:srgbClr val="0000FF"/>
                </a:solidFill>
                <a:latin typeface="Comic Sans MS" pitchFamily="66" charset="0"/>
              </a:rPr>
              <a:t>Volume of inhoud = l.b.h = 1 . 1. 5 = 5 cm</a:t>
            </a:r>
            <a:r>
              <a:rPr lang="nl-NL" altLang="nl-NL" sz="2400" b="1" baseline="30000">
                <a:solidFill>
                  <a:srgbClr val="0000FF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13367" name="AutoShape 55"/>
          <p:cNvSpPr>
            <a:spLocks noChangeArrowheads="1"/>
          </p:cNvSpPr>
          <p:nvPr/>
        </p:nvSpPr>
        <p:spPr bwMode="auto">
          <a:xfrm>
            <a:off x="5867400" y="188913"/>
            <a:ext cx="3094038" cy="1295400"/>
          </a:xfrm>
          <a:prstGeom prst="wedgeRoundRectCallout">
            <a:avLst>
              <a:gd name="adj1" fmla="val 17060"/>
              <a:gd name="adj2" fmla="val 158333"/>
              <a:gd name="adj3" fmla="val 16667"/>
            </a:avLst>
          </a:prstGeom>
          <a:solidFill>
            <a:srgbClr val="F8FAA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400" b="1">
                <a:solidFill>
                  <a:srgbClr val="FF3300"/>
                </a:solidFill>
                <a:latin typeface="Comic Sans MS" pitchFamily="66" charset="0"/>
              </a:rPr>
              <a:t>m/V = masssa/volume = 14/5,0 = 2,8</a:t>
            </a:r>
          </a:p>
        </p:txBody>
      </p:sp>
      <p:grpSp>
        <p:nvGrpSpPr>
          <p:cNvPr id="13368" name="Group 56"/>
          <p:cNvGrpSpPr>
            <a:grpSpLocks/>
          </p:cNvGrpSpPr>
          <p:nvPr/>
        </p:nvGrpSpPr>
        <p:grpSpPr bwMode="auto">
          <a:xfrm>
            <a:off x="644525" y="333375"/>
            <a:ext cx="4864100" cy="1808163"/>
            <a:chOff x="385" y="209"/>
            <a:chExt cx="3064" cy="1139"/>
          </a:xfrm>
        </p:grpSpPr>
        <p:sp>
          <p:nvSpPr>
            <p:cNvPr id="13369" name="Freeform 57"/>
            <p:cNvSpPr>
              <a:spLocks/>
            </p:cNvSpPr>
            <p:nvPr/>
          </p:nvSpPr>
          <p:spPr bwMode="auto">
            <a:xfrm>
              <a:off x="1100" y="584"/>
              <a:ext cx="66" cy="637"/>
            </a:xfrm>
            <a:custGeom>
              <a:avLst/>
              <a:gdLst>
                <a:gd name="T0" fmla="*/ 0 w 66"/>
                <a:gd name="T1" fmla="*/ 0 h 637"/>
                <a:gd name="T2" fmla="*/ 66 w 66"/>
                <a:gd name="T3" fmla="*/ 637 h 6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6" h="637">
                  <a:moveTo>
                    <a:pt x="0" y="0"/>
                  </a:moveTo>
                  <a:lnTo>
                    <a:pt x="66" y="637"/>
                  </a:ln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  <p:sp>
          <p:nvSpPr>
            <p:cNvPr id="13370" name="Freeform 58"/>
            <p:cNvSpPr>
              <a:spLocks/>
            </p:cNvSpPr>
            <p:nvPr/>
          </p:nvSpPr>
          <p:spPr bwMode="auto">
            <a:xfrm>
              <a:off x="1090" y="583"/>
              <a:ext cx="755" cy="665"/>
            </a:xfrm>
            <a:custGeom>
              <a:avLst/>
              <a:gdLst>
                <a:gd name="T0" fmla="*/ 0 w 755"/>
                <a:gd name="T1" fmla="*/ 0 h 665"/>
                <a:gd name="T2" fmla="*/ 755 w 755"/>
                <a:gd name="T3" fmla="*/ 665 h 6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55" h="665">
                  <a:moveTo>
                    <a:pt x="0" y="0"/>
                  </a:moveTo>
                  <a:lnTo>
                    <a:pt x="755" y="665"/>
                  </a:ln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  <p:sp>
          <p:nvSpPr>
            <p:cNvPr id="13371" name="Freeform 59"/>
            <p:cNvSpPr>
              <a:spLocks/>
            </p:cNvSpPr>
            <p:nvPr/>
          </p:nvSpPr>
          <p:spPr bwMode="auto">
            <a:xfrm>
              <a:off x="1100" y="586"/>
              <a:ext cx="2349" cy="683"/>
            </a:xfrm>
            <a:custGeom>
              <a:avLst/>
              <a:gdLst>
                <a:gd name="T0" fmla="*/ 0 w 2349"/>
                <a:gd name="T1" fmla="*/ 0 h 683"/>
                <a:gd name="T2" fmla="*/ 2349 w 2349"/>
                <a:gd name="T3" fmla="*/ 683 h 6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349" h="683">
                  <a:moveTo>
                    <a:pt x="0" y="0"/>
                  </a:moveTo>
                  <a:lnTo>
                    <a:pt x="2349" y="683"/>
                  </a:ln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  <p:grpSp>
          <p:nvGrpSpPr>
            <p:cNvPr id="13372" name="Group 60"/>
            <p:cNvGrpSpPr>
              <a:grpSpLocks/>
            </p:cNvGrpSpPr>
            <p:nvPr/>
          </p:nvGrpSpPr>
          <p:grpSpPr bwMode="auto">
            <a:xfrm>
              <a:off x="385" y="209"/>
              <a:ext cx="1678" cy="1139"/>
              <a:chOff x="385" y="209"/>
              <a:chExt cx="1678" cy="1139"/>
            </a:xfrm>
          </p:grpSpPr>
          <p:sp>
            <p:nvSpPr>
              <p:cNvPr id="13373" name="AutoShape 61"/>
              <p:cNvSpPr>
                <a:spLocks noChangeArrowheads="1"/>
              </p:cNvSpPr>
              <p:nvPr/>
            </p:nvSpPr>
            <p:spPr bwMode="auto">
              <a:xfrm>
                <a:off x="385" y="209"/>
                <a:ext cx="1678" cy="363"/>
              </a:xfrm>
              <a:prstGeom prst="wedgeRoundRectCallout">
                <a:avLst>
                  <a:gd name="adj1" fmla="val 23065"/>
                  <a:gd name="adj2" fmla="val 37051"/>
                  <a:gd name="adj3" fmla="val 16667"/>
                </a:avLst>
              </a:prstGeom>
              <a:solidFill>
                <a:srgbClr val="F8FAA4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nl-NL" altLang="nl-NL" sz="2400" b="1">
                    <a:solidFill>
                      <a:srgbClr val="000000"/>
                    </a:solidFill>
                    <a:latin typeface="Comic Sans MS" pitchFamily="66" charset="0"/>
                  </a:rPr>
                  <a:t>Gemeten!</a:t>
                </a:r>
              </a:p>
            </p:txBody>
          </p:sp>
          <p:sp>
            <p:nvSpPr>
              <p:cNvPr id="13374" name="Freeform 62"/>
              <p:cNvSpPr>
                <a:spLocks/>
              </p:cNvSpPr>
              <p:nvPr/>
            </p:nvSpPr>
            <p:spPr bwMode="auto">
              <a:xfrm>
                <a:off x="540" y="588"/>
                <a:ext cx="562" cy="760"/>
              </a:xfrm>
              <a:custGeom>
                <a:avLst/>
                <a:gdLst>
                  <a:gd name="T0" fmla="*/ 562 w 562"/>
                  <a:gd name="T1" fmla="*/ 0 h 760"/>
                  <a:gd name="T2" fmla="*/ 0 w 562"/>
                  <a:gd name="T3" fmla="*/ 760 h 7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562" h="760">
                    <a:moveTo>
                      <a:pt x="562" y="0"/>
                    </a:moveTo>
                    <a:lnTo>
                      <a:pt x="0" y="760"/>
                    </a:lnTo>
                  </a:path>
                </a:pathLst>
              </a:custGeom>
              <a:noFill/>
              <a:ln w="38100" cmpd="sng">
                <a:solidFill>
                  <a:schemeClr val="tx1"/>
                </a:solidFill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>
                  <a:solidFill>
                    <a:srgbClr val="000000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864241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1336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36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336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66" grpId="0" animBg="1"/>
      <p:bldP spid="1336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38" name="Object 2"/>
          <p:cNvGraphicFramePr>
            <a:graphicFrameLocks noChangeAspect="1"/>
          </p:cNvGraphicFramePr>
          <p:nvPr/>
        </p:nvGraphicFramePr>
        <p:xfrm>
          <a:off x="827088" y="1346200"/>
          <a:ext cx="7129462" cy="5226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Grafiek" r:id="rId3" imgW="4886325" imgH="3581400" progId="Excel.Chart.8">
                  <p:embed/>
                </p:oleObj>
              </mc:Choice>
              <mc:Fallback>
                <p:oleObj name="Grafiek" r:id="rId3" imgW="4886325" imgH="3581400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1346200"/>
                        <a:ext cx="7129462" cy="5226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39" name="AutoShape 3"/>
          <p:cNvSpPr>
            <a:spLocks noChangeArrowheads="1"/>
          </p:cNvSpPr>
          <p:nvPr/>
        </p:nvSpPr>
        <p:spPr bwMode="auto">
          <a:xfrm>
            <a:off x="1187450" y="331788"/>
            <a:ext cx="5905500" cy="576262"/>
          </a:xfrm>
          <a:prstGeom prst="wedgeRoundRectCallout">
            <a:avLst>
              <a:gd name="adj1" fmla="val 40375"/>
              <a:gd name="adj2" fmla="val 253583"/>
              <a:gd name="adj3" fmla="val 16667"/>
            </a:avLst>
          </a:prstGeom>
          <a:solidFill>
            <a:srgbClr val="F8FAA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400" b="1">
                <a:solidFill>
                  <a:srgbClr val="FF3300"/>
                </a:solidFill>
                <a:latin typeface="Comic Sans MS" pitchFamily="66" charset="0"/>
              </a:rPr>
              <a:t>Lees af bij een (mooi) groot getal</a:t>
            </a:r>
            <a:endParaRPr lang="nl-NL" altLang="nl-NL" sz="2400" b="1" baseline="30000">
              <a:solidFill>
                <a:srgbClr val="FF3300"/>
              </a:solidFill>
              <a:latin typeface="Comic Sans MS" pitchFamily="66" charset="0"/>
            </a:endParaRPr>
          </a:p>
        </p:txBody>
      </p:sp>
      <p:sp>
        <p:nvSpPr>
          <p:cNvPr id="14341" name="AutoShape 5"/>
          <p:cNvSpPr>
            <a:spLocks noChangeArrowheads="1"/>
          </p:cNvSpPr>
          <p:nvPr/>
        </p:nvSpPr>
        <p:spPr bwMode="auto">
          <a:xfrm>
            <a:off x="323850" y="0"/>
            <a:ext cx="3168650" cy="1441450"/>
          </a:xfrm>
          <a:prstGeom prst="wedgeRoundRectCallout">
            <a:avLst>
              <a:gd name="adj1" fmla="val 121292"/>
              <a:gd name="adj2" fmla="val 135681"/>
              <a:gd name="adj3" fmla="val 16667"/>
            </a:avLst>
          </a:prstGeom>
          <a:solidFill>
            <a:srgbClr val="F8FAA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400" b="1">
                <a:solidFill>
                  <a:srgbClr val="0000FF"/>
                </a:solidFill>
                <a:latin typeface="Comic Sans MS" pitchFamily="66" charset="0"/>
              </a:rPr>
              <a:t>Teken een rechte lijn netjes tussen de punten door!</a:t>
            </a:r>
            <a:endParaRPr lang="nl-NL" altLang="nl-NL" sz="2400" b="1" baseline="3000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14342" name="Freeform 6"/>
          <p:cNvSpPr>
            <a:spLocks/>
          </p:cNvSpPr>
          <p:nvPr/>
        </p:nvSpPr>
        <p:spPr bwMode="auto">
          <a:xfrm>
            <a:off x="2090738" y="1741488"/>
            <a:ext cx="4962525" cy="3603625"/>
          </a:xfrm>
          <a:custGeom>
            <a:avLst/>
            <a:gdLst>
              <a:gd name="T0" fmla="*/ 0 w 3126"/>
              <a:gd name="T1" fmla="*/ 2270 h 2270"/>
              <a:gd name="T2" fmla="*/ 3126 w 3126"/>
              <a:gd name="T3" fmla="*/ 0 h 227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126" h="2270">
                <a:moveTo>
                  <a:pt x="0" y="2270"/>
                </a:moveTo>
                <a:lnTo>
                  <a:pt x="3126" y="0"/>
                </a:lnTo>
              </a:path>
            </a:pathLst>
          </a:custGeom>
          <a:noFill/>
          <a:ln w="28575" cmpd="sng">
            <a:solidFill>
              <a:srgbClr val="0000FF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>
              <a:solidFill>
                <a:srgbClr val="000000"/>
              </a:solidFill>
            </a:endParaRPr>
          </a:p>
        </p:txBody>
      </p:sp>
      <p:grpSp>
        <p:nvGrpSpPr>
          <p:cNvPr id="14343" name="Group 7"/>
          <p:cNvGrpSpPr>
            <a:grpSpLocks/>
          </p:cNvGrpSpPr>
          <p:nvPr/>
        </p:nvGrpSpPr>
        <p:grpSpPr bwMode="auto">
          <a:xfrm>
            <a:off x="539750" y="215900"/>
            <a:ext cx="6078538" cy="4694238"/>
            <a:chOff x="340" y="136"/>
            <a:chExt cx="3829" cy="2957"/>
          </a:xfrm>
        </p:grpSpPr>
        <p:sp>
          <p:nvSpPr>
            <p:cNvPr id="14344" name="Freeform 8"/>
            <p:cNvSpPr>
              <a:spLocks/>
            </p:cNvSpPr>
            <p:nvPr/>
          </p:nvSpPr>
          <p:spPr bwMode="auto">
            <a:xfrm>
              <a:off x="1666" y="1207"/>
              <a:ext cx="2503" cy="1886"/>
            </a:xfrm>
            <a:custGeom>
              <a:avLst/>
              <a:gdLst>
                <a:gd name="T0" fmla="*/ 0 w 2503"/>
                <a:gd name="T1" fmla="*/ 1886 h 1886"/>
                <a:gd name="T2" fmla="*/ 775 w 2503"/>
                <a:gd name="T3" fmla="*/ 1351 h 1886"/>
                <a:gd name="T4" fmla="*/ 1406 w 2503"/>
                <a:gd name="T5" fmla="*/ 809 h 1886"/>
                <a:gd name="T6" fmla="*/ 1804 w 2503"/>
                <a:gd name="T7" fmla="*/ 644 h 1886"/>
                <a:gd name="T8" fmla="*/ 2503 w 2503"/>
                <a:gd name="T9" fmla="*/ 0 h 18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03" h="1886">
                  <a:moveTo>
                    <a:pt x="0" y="1886"/>
                  </a:moveTo>
                  <a:lnTo>
                    <a:pt x="775" y="1351"/>
                  </a:lnTo>
                  <a:lnTo>
                    <a:pt x="1406" y="809"/>
                  </a:lnTo>
                  <a:lnTo>
                    <a:pt x="1804" y="644"/>
                  </a:lnTo>
                  <a:lnTo>
                    <a:pt x="2503" y="0"/>
                  </a:lnTo>
                </a:path>
              </a:pathLst>
            </a:custGeom>
            <a:noFill/>
            <a:ln w="38100" cap="flat" cmpd="sng">
              <a:solidFill>
                <a:srgbClr val="0000FF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  <p:sp>
          <p:nvSpPr>
            <p:cNvPr id="14345" name="AutoShape 9"/>
            <p:cNvSpPr>
              <a:spLocks noChangeArrowheads="1"/>
            </p:cNvSpPr>
            <p:nvPr/>
          </p:nvSpPr>
          <p:spPr bwMode="auto">
            <a:xfrm>
              <a:off x="340" y="136"/>
              <a:ext cx="1996" cy="908"/>
            </a:xfrm>
            <a:prstGeom prst="wedgeRoundRectCallout">
              <a:avLst>
                <a:gd name="adj1" fmla="val 79708"/>
                <a:gd name="adj2" fmla="val 169713"/>
                <a:gd name="adj3" fmla="val 16667"/>
              </a:avLst>
            </a:prstGeom>
            <a:solidFill>
              <a:srgbClr val="F8FAA4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nl-NL" altLang="nl-NL" sz="2400" b="1">
                  <a:solidFill>
                    <a:srgbClr val="0000FF"/>
                  </a:solidFill>
                  <a:latin typeface="Comic Sans MS" pitchFamily="66" charset="0"/>
                </a:rPr>
                <a:t>FOUT! Nooit van punt naar punt zig-zaggen!</a:t>
              </a:r>
              <a:endParaRPr lang="nl-NL" altLang="nl-NL" sz="2400" b="1" baseline="30000">
                <a:solidFill>
                  <a:srgbClr val="0000FF"/>
                </a:solidFill>
                <a:latin typeface="Comic Sans MS" pitchFamily="66" charset="0"/>
              </a:endParaRPr>
            </a:p>
          </p:txBody>
        </p:sp>
      </p:grpSp>
      <p:sp>
        <p:nvSpPr>
          <p:cNvPr id="14346" name="AutoShape 10"/>
          <p:cNvSpPr>
            <a:spLocks noChangeArrowheads="1"/>
          </p:cNvSpPr>
          <p:nvPr/>
        </p:nvSpPr>
        <p:spPr bwMode="auto">
          <a:xfrm>
            <a:off x="1331913" y="260350"/>
            <a:ext cx="2879725" cy="865188"/>
          </a:xfrm>
          <a:prstGeom prst="wedgeRoundRectCallout">
            <a:avLst>
              <a:gd name="adj1" fmla="val -5181"/>
              <a:gd name="adj2" fmla="val 479727"/>
              <a:gd name="adj3" fmla="val 16667"/>
            </a:avLst>
          </a:prstGeom>
          <a:solidFill>
            <a:srgbClr val="F8FAA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400" b="1">
                <a:solidFill>
                  <a:srgbClr val="FF3300"/>
                </a:solidFill>
                <a:latin typeface="Comic Sans MS" pitchFamily="66" charset="0"/>
              </a:rPr>
              <a:t>Eerste meting: 5,0 cm</a:t>
            </a:r>
            <a:r>
              <a:rPr lang="nl-NL" altLang="nl-NL" sz="2400" b="1" baseline="30000">
                <a:solidFill>
                  <a:srgbClr val="FF3300"/>
                </a:solidFill>
                <a:latin typeface="Comic Sans MS" pitchFamily="66" charset="0"/>
              </a:rPr>
              <a:t>3</a:t>
            </a:r>
            <a:r>
              <a:rPr lang="nl-NL" altLang="nl-NL" sz="2400" b="1">
                <a:solidFill>
                  <a:srgbClr val="FF3300"/>
                </a:solidFill>
                <a:latin typeface="Comic Sans MS" pitchFamily="66" charset="0"/>
              </a:rPr>
              <a:t> en 14 g</a:t>
            </a:r>
            <a:endParaRPr lang="nl-NL" altLang="nl-NL" sz="2400" b="1" baseline="30000">
              <a:solidFill>
                <a:srgbClr val="FF3300"/>
              </a:solidFill>
              <a:latin typeface="Comic Sans MS" pitchFamily="66" charset="0"/>
            </a:endParaRPr>
          </a:p>
        </p:txBody>
      </p:sp>
      <p:sp>
        <p:nvSpPr>
          <p:cNvPr id="14347" name="AutoShape 11"/>
          <p:cNvSpPr>
            <a:spLocks noChangeArrowheads="1"/>
          </p:cNvSpPr>
          <p:nvPr/>
        </p:nvSpPr>
        <p:spPr bwMode="auto">
          <a:xfrm>
            <a:off x="1619250" y="404813"/>
            <a:ext cx="2879725" cy="576262"/>
          </a:xfrm>
          <a:prstGeom prst="wedgeRoundRectCallout">
            <a:avLst>
              <a:gd name="adj1" fmla="val 118579"/>
              <a:gd name="adj2" fmla="val 238704"/>
              <a:gd name="adj3" fmla="val 16667"/>
            </a:avLst>
          </a:prstGeom>
          <a:solidFill>
            <a:srgbClr val="F8FAA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400" b="1">
                <a:solidFill>
                  <a:srgbClr val="FF3300"/>
                </a:solidFill>
                <a:latin typeface="Comic Sans MS" pitchFamily="66" charset="0"/>
              </a:rPr>
              <a:t>40cm</a:t>
            </a:r>
            <a:r>
              <a:rPr lang="nl-NL" altLang="nl-NL" sz="2400" b="1" baseline="30000">
                <a:solidFill>
                  <a:srgbClr val="FF3300"/>
                </a:solidFill>
                <a:latin typeface="Comic Sans MS" pitchFamily="66" charset="0"/>
              </a:rPr>
              <a:t>3</a:t>
            </a:r>
            <a:r>
              <a:rPr lang="nl-NL" altLang="nl-NL" sz="2400" b="1">
                <a:solidFill>
                  <a:srgbClr val="FF3300"/>
                </a:solidFill>
                <a:latin typeface="Comic Sans MS" pitchFamily="66" charset="0"/>
              </a:rPr>
              <a:t> en 108 g</a:t>
            </a:r>
            <a:endParaRPr lang="nl-NL" altLang="nl-NL" sz="2400" b="1" baseline="30000">
              <a:solidFill>
                <a:srgbClr val="FF3300"/>
              </a:solidFill>
              <a:latin typeface="Comic Sans MS" pitchFamily="66" charset="0"/>
            </a:endParaRPr>
          </a:p>
        </p:txBody>
      </p:sp>
      <p:sp>
        <p:nvSpPr>
          <p:cNvPr id="14348" name="Oval 12"/>
          <p:cNvSpPr>
            <a:spLocks noChangeAspect="1" noChangeArrowheads="1"/>
          </p:cNvSpPr>
          <p:nvPr/>
        </p:nvSpPr>
        <p:spPr bwMode="auto">
          <a:xfrm>
            <a:off x="6376988" y="1905000"/>
            <a:ext cx="358775" cy="358775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14349" name="AutoShape 13"/>
          <p:cNvSpPr>
            <a:spLocks noChangeArrowheads="1"/>
          </p:cNvSpPr>
          <p:nvPr/>
        </p:nvSpPr>
        <p:spPr bwMode="auto">
          <a:xfrm>
            <a:off x="539750" y="333375"/>
            <a:ext cx="2879725" cy="865188"/>
          </a:xfrm>
          <a:prstGeom prst="wedgeRoundRectCallout">
            <a:avLst>
              <a:gd name="adj1" fmla="val 63782"/>
              <a:gd name="adj2" fmla="val 375870"/>
              <a:gd name="adj3" fmla="val 16667"/>
            </a:avLst>
          </a:prstGeom>
          <a:solidFill>
            <a:srgbClr val="F8FAA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400" b="1">
                <a:solidFill>
                  <a:srgbClr val="FF3300"/>
                </a:solidFill>
                <a:latin typeface="Comic Sans MS" pitchFamily="66" charset="0"/>
              </a:rPr>
              <a:t>Tweede meting: 16 cm</a:t>
            </a:r>
            <a:r>
              <a:rPr lang="nl-NL" altLang="nl-NL" sz="2400" b="1" baseline="30000">
                <a:solidFill>
                  <a:srgbClr val="FF3300"/>
                </a:solidFill>
                <a:latin typeface="Comic Sans MS" pitchFamily="66" charset="0"/>
              </a:rPr>
              <a:t>3</a:t>
            </a:r>
            <a:r>
              <a:rPr lang="nl-NL" altLang="nl-NL" sz="2400" b="1">
                <a:solidFill>
                  <a:srgbClr val="FF3300"/>
                </a:solidFill>
                <a:latin typeface="Comic Sans MS" pitchFamily="66" charset="0"/>
              </a:rPr>
              <a:t> en 42 g</a:t>
            </a:r>
            <a:endParaRPr lang="nl-NL" altLang="nl-NL" sz="2400" b="1" baseline="30000">
              <a:solidFill>
                <a:srgbClr val="FF3300"/>
              </a:solidFill>
              <a:latin typeface="Comic Sans MS" pitchFamily="66" charset="0"/>
            </a:endParaRPr>
          </a:p>
        </p:txBody>
      </p:sp>
      <p:sp>
        <p:nvSpPr>
          <p:cNvPr id="14340" name="AutoShape 4"/>
          <p:cNvSpPr>
            <a:spLocks noChangeArrowheads="1"/>
          </p:cNvSpPr>
          <p:nvPr/>
        </p:nvSpPr>
        <p:spPr bwMode="auto">
          <a:xfrm>
            <a:off x="250825" y="115888"/>
            <a:ext cx="3816350" cy="1368425"/>
          </a:xfrm>
          <a:prstGeom prst="wedgeRoundRectCallout">
            <a:avLst>
              <a:gd name="adj1" fmla="val 114144"/>
              <a:gd name="adj2" fmla="val 93273"/>
              <a:gd name="adj3" fmla="val 16667"/>
            </a:avLst>
          </a:prstGeom>
          <a:solidFill>
            <a:srgbClr val="F8FAA4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400" b="1">
                <a:solidFill>
                  <a:srgbClr val="FF3300"/>
                </a:solidFill>
                <a:latin typeface="Comic Sans MS" pitchFamily="66" charset="0"/>
              </a:rPr>
              <a:t>Dichtheid = massa/volume = 108/40 = 2,7 g/cm</a:t>
            </a:r>
            <a:r>
              <a:rPr lang="nl-NL" altLang="nl-NL" sz="2400" b="1" baseline="30000">
                <a:solidFill>
                  <a:srgbClr val="FF3300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8135938" y="6499225"/>
            <a:ext cx="1008062" cy="35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400" dirty="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hlinkClick r:id="rId5" action="ppaction://hlinksldjump"/>
              </a:rPr>
              <a:t>menu</a:t>
            </a:r>
            <a:endParaRPr lang="nl-NL" altLang="nl-NL" sz="2400" baseline="30000" dirty="0">
              <a:solidFill>
                <a:srgbClr val="3333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2419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3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9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1" dur="3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" dur="10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" dur="1000"/>
                                        <p:tgtEl>
                                          <p:spTgt spid="143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6" dur="20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1" dur="30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4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14338" grpId="0" bld="series"/>
      <p:bldP spid="14339" grpId="0" animBg="1"/>
      <p:bldP spid="14341" grpId="0" animBg="1"/>
      <p:bldP spid="14342" grpId="0" animBg="1"/>
      <p:bldP spid="14346" grpId="0" animBg="1"/>
      <p:bldP spid="14347" grpId="0" animBg="1"/>
      <p:bldP spid="14348" grpId="0" animBg="1"/>
      <p:bldP spid="14349" grpId="0" animBg="1"/>
      <p:bldP spid="1434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34925" y="44450"/>
            <a:ext cx="9144000" cy="692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6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Samenvatting:</a:t>
            </a: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0" y="692150"/>
            <a:ext cx="9144000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8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1. Dichtheid is de massa per cm</a:t>
            </a:r>
            <a:r>
              <a:rPr lang="nl-NL" altLang="nl-NL" sz="2800" baseline="300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3</a:t>
            </a:r>
            <a:r>
              <a:rPr lang="nl-NL" altLang="nl-NL" sz="28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(of per dm</a:t>
            </a:r>
            <a:r>
              <a:rPr lang="nl-NL" altLang="nl-NL" sz="2800" baseline="300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3</a:t>
            </a:r>
            <a:r>
              <a:rPr lang="nl-NL" altLang="nl-NL" sz="28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of per m</a:t>
            </a:r>
            <a:r>
              <a:rPr lang="nl-NL" altLang="nl-NL" sz="2800" baseline="300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3</a:t>
            </a:r>
            <a:r>
              <a:rPr lang="nl-NL" altLang="nl-NL" sz="28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)</a:t>
            </a:r>
            <a:endParaRPr lang="nl-NL" altLang="nl-NL" sz="2800" baseline="30000">
              <a:solidFill>
                <a:srgbClr val="3333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0" y="1268413"/>
            <a:ext cx="9144000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8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2. Een voorwerp drijft in een vloeistof als zijn dichtheid</a:t>
            </a:r>
            <a:br>
              <a:rPr lang="nl-NL" altLang="nl-NL" sz="28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r>
              <a:rPr lang="nl-NL" altLang="nl-NL" sz="28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kleiner is dan die van de vloeistof.</a:t>
            </a:r>
            <a:endParaRPr lang="nl-NL" altLang="nl-NL" sz="2800" baseline="30000">
              <a:solidFill>
                <a:srgbClr val="3333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0" y="2133600"/>
            <a:ext cx="9144000" cy="165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8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3. Massa en volume zijn (recht) evenredig, d.w.z.:</a:t>
            </a:r>
            <a:br>
              <a:rPr lang="nl-NL" altLang="nl-NL" sz="28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r>
              <a:rPr lang="nl-NL" altLang="nl-NL" sz="28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</a:t>
            </a:r>
            <a:r>
              <a:rPr lang="nl-NL" altLang="nl-NL" sz="28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●</a:t>
            </a:r>
            <a:r>
              <a:rPr lang="nl-NL" altLang="nl-NL" sz="28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Als het volume verdubbelt, dan verdubbelt de massa ook.</a:t>
            </a:r>
            <a:br>
              <a:rPr lang="nl-NL" altLang="nl-NL" sz="28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r>
              <a:rPr lang="nl-NL" altLang="nl-NL" sz="28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</a:t>
            </a:r>
            <a:r>
              <a:rPr lang="nl-NL" altLang="nl-NL" sz="28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●</a:t>
            </a:r>
            <a:r>
              <a:rPr lang="nl-NL" altLang="nl-NL" sz="28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De massa-volume grafiek is een rechte lijn door de</a:t>
            </a:r>
            <a:br>
              <a:rPr lang="nl-NL" altLang="nl-NL" sz="28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r>
              <a:rPr lang="nl-NL" altLang="nl-NL" sz="28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   oorsprong.</a:t>
            </a:r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3860800"/>
            <a:ext cx="6300788" cy="57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8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4. Bij berekeningen gebruik je de formule:</a:t>
            </a:r>
            <a:endParaRPr lang="nl-NL" altLang="nl-NL" sz="2800" baseline="30000">
              <a:solidFill>
                <a:srgbClr val="3333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graphicFrame>
        <p:nvGraphicFramePr>
          <p:cNvPr id="22535" name="Object 7"/>
          <p:cNvGraphicFramePr>
            <a:graphicFrameLocks noChangeAspect="1"/>
          </p:cNvGraphicFramePr>
          <p:nvPr/>
        </p:nvGraphicFramePr>
        <p:xfrm>
          <a:off x="6300788" y="3659188"/>
          <a:ext cx="1052512" cy="966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Vergelijking" r:id="rId3" imgW="787320" imgH="723600" progId="Equation.3">
                  <p:embed/>
                </p:oleObj>
              </mc:Choice>
              <mc:Fallback>
                <p:oleObj name="Vergelijking" r:id="rId3" imgW="787320" imgH="723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0788" y="3659188"/>
                        <a:ext cx="1052512" cy="966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76200" cmpd="tri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323850" y="4565650"/>
            <a:ext cx="882015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altLang="nl-NL" sz="28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ρ</a:t>
            </a:r>
            <a:r>
              <a:rPr lang="nl-NL" altLang="nl-NL" sz="28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= dichtheid in g/cm</a:t>
            </a:r>
            <a:r>
              <a:rPr lang="nl-NL" altLang="nl-NL" sz="2800" baseline="300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3</a:t>
            </a:r>
            <a:r>
              <a:rPr lang="nl-NL" altLang="nl-NL" sz="28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= g/mL,  kg/dm</a:t>
            </a:r>
            <a:r>
              <a:rPr lang="nl-NL" altLang="nl-NL" sz="2800" baseline="300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3</a:t>
            </a:r>
            <a:r>
              <a:rPr lang="nl-NL" altLang="nl-NL" sz="28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= kg/L of kg/m</a:t>
            </a:r>
            <a:r>
              <a:rPr lang="nl-NL" altLang="nl-NL" sz="2800" baseline="300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3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8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m = massa in g of kg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8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V = volume (inhoud) in cm</a:t>
            </a:r>
            <a:r>
              <a:rPr lang="nl-NL" altLang="nl-NL" sz="2800" baseline="300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3</a:t>
            </a:r>
            <a:r>
              <a:rPr lang="nl-NL" altLang="nl-NL" sz="28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, dm</a:t>
            </a:r>
            <a:r>
              <a:rPr lang="nl-NL" altLang="nl-NL" sz="2800" baseline="300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3</a:t>
            </a:r>
            <a:r>
              <a:rPr lang="nl-NL" altLang="nl-NL" sz="28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of m</a:t>
            </a:r>
            <a:r>
              <a:rPr lang="nl-NL" altLang="nl-NL" sz="2800" baseline="300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3</a:t>
            </a:r>
          </a:p>
        </p:txBody>
      </p:sp>
      <p:sp>
        <p:nvSpPr>
          <p:cNvPr id="22537" name="Rectangle 9"/>
          <p:cNvSpPr>
            <a:spLocks noChangeArrowheads="1"/>
          </p:cNvSpPr>
          <p:nvPr/>
        </p:nvSpPr>
        <p:spPr bwMode="auto">
          <a:xfrm>
            <a:off x="309563" y="5921375"/>
            <a:ext cx="8834437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8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1 m</a:t>
            </a:r>
            <a:r>
              <a:rPr lang="nl-NL" altLang="nl-NL" sz="2800" baseline="300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3</a:t>
            </a:r>
            <a:r>
              <a:rPr lang="nl-NL" altLang="nl-NL" sz="28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= 1.000 dm</a:t>
            </a:r>
            <a:r>
              <a:rPr lang="nl-NL" altLang="nl-NL" sz="2800" baseline="300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3</a:t>
            </a:r>
            <a:r>
              <a:rPr lang="nl-NL" altLang="nl-NL" sz="28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en 1 dm</a:t>
            </a:r>
            <a:r>
              <a:rPr lang="nl-NL" altLang="nl-NL" sz="2800" baseline="300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3</a:t>
            </a:r>
            <a:r>
              <a:rPr lang="nl-NL" altLang="nl-NL" sz="28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= 1 L = 1.000 cm</a:t>
            </a:r>
            <a:r>
              <a:rPr lang="nl-NL" altLang="nl-NL" sz="2800" baseline="300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3</a:t>
            </a:r>
            <a:endParaRPr lang="nl-NL" altLang="nl-NL" sz="2800">
              <a:solidFill>
                <a:srgbClr val="3333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8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1 kg = 1.000 g</a:t>
            </a:r>
            <a:endParaRPr lang="nl-NL" altLang="nl-NL" sz="2800" baseline="30000">
              <a:solidFill>
                <a:srgbClr val="3333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22538" name="Rectangle 10"/>
          <p:cNvSpPr>
            <a:spLocks noChangeArrowheads="1"/>
          </p:cNvSpPr>
          <p:nvPr/>
        </p:nvSpPr>
        <p:spPr bwMode="auto">
          <a:xfrm>
            <a:off x="8135938" y="6499225"/>
            <a:ext cx="1008062" cy="35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400" dirty="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hlinkClick r:id="rId5" action="ppaction://hlinksldjump"/>
              </a:rPr>
              <a:t>menu</a:t>
            </a:r>
            <a:endParaRPr lang="nl-NL" altLang="nl-NL" sz="2400" baseline="30000" dirty="0">
              <a:solidFill>
                <a:srgbClr val="3333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251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2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2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  <p:bldP spid="22531" grpId="0"/>
      <p:bldP spid="22532" grpId="0"/>
      <p:bldP spid="22533" grpId="0"/>
      <p:bldP spid="22534" grpId="0"/>
      <p:bldP spid="22536" grpId="0"/>
      <p:bldP spid="2253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266" name="Group 74"/>
          <p:cNvGrpSpPr>
            <a:grpSpLocks/>
          </p:cNvGrpSpPr>
          <p:nvPr/>
        </p:nvGrpSpPr>
        <p:grpSpPr bwMode="auto">
          <a:xfrm>
            <a:off x="2051050" y="1793875"/>
            <a:ext cx="4300538" cy="2060575"/>
            <a:chOff x="222" y="1136"/>
            <a:chExt cx="2709" cy="1298"/>
          </a:xfrm>
        </p:grpSpPr>
        <p:sp>
          <p:nvSpPr>
            <p:cNvPr id="8246" name="Rectangle 54"/>
            <p:cNvSpPr>
              <a:spLocks noChangeArrowheads="1"/>
            </p:cNvSpPr>
            <p:nvPr/>
          </p:nvSpPr>
          <p:spPr bwMode="auto">
            <a:xfrm>
              <a:off x="224" y="2074"/>
              <a:ext cx="2268" cy="358"/>
            </a:xfrm>
            <a:prstGeom prst="rect">
              <a:avLst/>
            </a:prstGeom>
            <a:gradFill rotWithShape="1">
              <a:gsLst>
                <a:gs pos="0">
                  <a:srgbClr val="CC6600"/>
                </a:gs>
                <a:gs pos="100000">
                  <a:srgbClr val="663300"/>
                </a:gs>
              </a:gsLst>
              <a:lin ang="5400000" scaled="1"/>
            </a:gradFill>
            <a:ln w="9525">
              <a:solidFill>
                <a:srgbClr val="66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  <p:sp>
          <p:nvSpPr>
            <p:cNvPr id="8251" name="Freeform 59"/>
            <p:cNvSpPr>
              <a:spLocks/>
            </p:cNvSpPr>
            <p:nvPr/>
          </p:nvSpPr>
          <p:spPr bwMode="auto">
            <a:xfrm>
              <a:off x="2480" y="1136"/>
              <a:ext cx="451" cy="1298"/>
            </a:xfrm>
            <a:custGeom>
              <a:avLst/>
              <a:gdLst>
                <a:gd name="T0" fmla="*/ 12 w 451"/>
                <a:gd name="T1" fmla="*/ 1298 h 1298"/>
                <a:gd name="T2" fmla="*/ 0 w 451"/>
                <a:gd name="T3" fmla="*/ 948 h 1298"/>
                <a:gd name="T4" fmla="*/ 440 w 451"/>
                <a:gd name="T5" fmla="*/ 0 h 1298"/>
                <a:gd name="T6" fmla="*/ 451 w 451"/>
                <a:gd name="T7" fmla="*/ 318 h 1298"/>
                <a:gd name="T8" fmla="*/ 12 w 451"/>
                <a:gd name="T9" fmla="*/ 1298 h 1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1" h="1298">
                  <a:moveTo>
                    <a:pt x="12" y="1298"/>
                  </a:moveTo>
                  <a:lnTo>
                    <a:pt x="0" y="948"/>
                  </a:lnTo>
                  <a:lnTo>
                    <a:pt x="440" y="0"/>
                  </a:lnTo>
                  <a:lnTo>
                    <a:pt x="451" y="318"/>
                  </a:lnTo>
                  <a:lnTo>
                    <a:pt x="12" y="1298"/>
                  </a:lnTo>
                  <a:close/>
                </a:path>
              </a:pathLst>
            </a:custGeom>
            <a:gradFill rotWithShape="1">
              <a:gsLst>
                <a:gs pos="0">
                  <a:srgbClr val="CC6600"/>
                </a:gs>
                <a:gs pos="100000">
                  <a:srgbClr val="663300"/>
                </a:gs>
              </a:gsLst>
              <a:lin ang="5400000" scaled="1"/>
            </a:gradFill>
            <a:ln w="9525">
              <a:solidFill>
                <a:srgbClr val="66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  <p:grpSp>
          <p:nvGrpSpPr>
            <p:cNvPr id="8265" name="Group 73"/>
            <p:cNvGrpSpPr>
              <a:grpSpLocks/>
            </p:cNvGrpSpPr>
            <p:nvPr/>
          </p:nvGrpSpPr>
          <p:grpSpPr bwMode="auto">
            <a:xfrm>
              <a:off x="222" y="1138"/>
              <a:ext cx="2698" cy="1260"/>
              <a:chOff x="222" y="1138"/>
              <a:chExt cx="2698" cy="1260"/>
            </a:xfrm>
          </p:grpSpPr>
          <p:sp>
            <p:nvSpPr>
              <p:cNvPr id="8247" name="AutoShape 55"/>
              <p:cNvSpPr>
                <a:spLocks noChangeArrowheads="1"/>
              </p:cNvSpPr>
              <p:nvPr/>
            </p:nvSpPr>
            <p:spPr bwMode="auto">
              <a:xfrm>
                <a:off x="222" y="1138"/>
                <a:ext cx="2698" cy="945"/>
              </a:xfrm>
              <a:prstGeom prst="parallelogram">
                <a:avLst>
                  <a:gd name="adj" fmla="val 46169"/>
                </a:avLst>
              </a:prstGeom>
              <a:gradFill rotWithShape="1">
                <a:gsLst>
                  <a:gs pos="0">
                    <a:srgbClr val="CC6600"/>
                  </a:gs>
                  <a:gs pos="100000">
                    <a:srgbClr val="663300"/>
                  </a:gs>
                </a:gsLst>
                <a:lin ang="5400000" scaled="1"/>
              </a:gradFill>
              <a:ln w="9525">
                <a:solidFill>
                  <a:srgbClr val="6633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>
                  <a:solidFill>
                    <a:srgbClr val="000000"/>
                  </a:solidFill>
                </a:endParaRPr>
              </a:p>
            </p:txBody>
          </p:sp>
          <p:sp>
            <p:nvSpPr>
              <p:cNvPr id="8256" name="Text Box 64"/>
              <p:cNvSpPr txBox="1">
                <a:spLocks noChangeArrowheads="1"/>
              </p:cNvSpPr>
              <p:nvPr/>
            </p:nvSpPr>
            <p:spPr bwMode="auto">
              <a:xfrm>
                <a:off x="250" y="2112"/>
                <a:ext cx="590" cy="286"/>
              </a:xfrm>
              <a:prstGeom prst="rect">
                <a:avLst/>
              </a:prstGeom>
              <a:solidFill>
                <a:srgbClr val="C0C0C0"/>
              </a:solidFill>
              <a:ln w="57150" cmpd="thickThin">
                <a:solidFill>
                  <a:srgbClr val="6633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nl-NL" altLang="nl-NL" sz="2000" b="1">
                    <a:solidFill>
                      <a:srgbClr val="000000"/>
                    </a:solidFill>
                    <a:latin typeface="Times New Roman" pitchFamily="18" charset="0"/>
                  </a:rPr>
                  <a:t>000</a:t>
                </a:r>
                <a:r>
                  <a:rPr lang="nl-NL" altLang="nl-NL" sz="2000" b="1" i="1">
                    <a:solidFill>
                      <a:srgbClr val="000000"/>
                    </a:solidFill>
                    <a:latin typeface="Times New Roman" pitchFamily="18" charset="0"/>
                  </a:rPr>
                  <a:t>  g</a:t>
                </a:r>
              </a:p>
            </p:txBody>
          </p:sp>
        </p:grpSp>
      </p:grpSp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4546600"/>
            <a:ext cx="3995738" cy="547688"/>
          </a:xfrm>
        </p:spPr>
        <p:txBody>
          <a:bodyPr/>
          <a:lstStyle/>
          <a:p>
            <a:pPr algn="l"/>
            <a:r>
              <a:rPr lang="nl-NL" altLang="nl-NL" sz="32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Het volume (inhoud) = </a:t>
            </a:r>
            <a:endParaRPr lang="nl-NL" altLang="nl-NL" sz="3200" baseline="3000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476250"/>
          </a:xfrm>
        </p:spPr>
        <p:txBody>
          <a:bodyPr/>
          <a:lstStyle/>
          <a:p>
            <a:pPr algn="l">
              <a:lnSpc>
                <a:spcPct val="90000"/>
              </a:lnSpc>
            </a:pPr>
            <a:r>
              <a:rPr lang="nl-NL" altLang="nl-NL" sz="36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De dichtheid van een stof</a:t>
            </a:r>
          </a:p>
        </p:txBody>
      </p:sp>
      <p:sp>
        <p:nvSpPr>
          <p:cNvPr id="8230" name="Rectangle 38"/>
          <p:cNvSpPr>
            <a:spLocks noChangeAspect="1" noChangeArrowheads="1"/>
          </p:cNvSpPr>
          <p:nvPr/>
        </p:nvSpPr>
        <p:spPr bwMode="auto">
          <a:xfrm>
            <a:off x="3281363" y="908050"/>
            <a:ext cx="1655762" cy="165576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bg2"/>
              </a:gs>
            </a:gsLst>
            <a:lin ang="18900000" scaled="1"/>
          </a:gra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bg2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>
              <a:solidFill>
                <a:srgbClr val="000000"/>
              </a:solidFill>
            </a:endParaRPr>
          </a:p>
        </p:txBody>
      </p:sp>
      <p:grpSp>
        <p:nvGrpSpPr>
          <p:cNvPr id="8243" name="Group 51"/>
          <p:cNvGrpSpPr>
            <a:grpSpLocks/>
          </p:cNvGrpSpPr>
          <p:nvPr/>
        </p:nvGrpSpPr>
        <p:grpSpPr bwMode="auto">
          <a:xfrm>
            <a:off x="2403475" y="908050"/>
            <a:ext cx="936625" cy="1655763"/>
            <a:chOff x="1647" y="981"/>
            <a:chExt cx="590" cy="1043"/>
          </a:xfrm>
        </p:grpSpPr>
        <p:sp>
          <p:nvSpPr>
            <p:cNvPr id="8235" name="Rectangle 43"/>
            <p:cNvSpPr>
              <a:spLocks noChangeArrowheads="1"/>
            </p:cNvSpPr>
            <p:nvPr/>
          </p:nvSpPr>
          <p:spPr bwMode="auto">
            <a:xfrm>
              <a:off x="1647" y="1298"/>
              <a:ext cx="590" cy="2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algn="ctr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algn="ctr">
                <a:spcBef>
                  <a:spcPct val="20000"/>
                </a:spcBef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algn="ctr">
                <a:spcBef>
                  <a:spcPct val="20000"/>
                </a:spcBef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algn="ctr">
                <a:spcBef>
                  <a:spcPct val="20000"/>
                </a:spcBef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algn="ctr">
                <a:spcBef>
                  <a:spcPct val="20000"/>
                </a:spcBef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fontAlgn="base">
                <a:spcAft>
                  <a:spcPct val="0"/>
                </a:spcAft>
              </a:pPr>
              <a:r>
                <a:rPr lang="nl-NL" altLang="nl-NL" sz="240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Comic Sans MS" pitchFamily="66" charset="0"/>
                </a:rPr>
                <a:t>5 cm</a:t>
              </a:r>
              <a:endParaRPr lang="nl-NL" altLang="nl-NL" sz="2400" baseline="30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endParaRPr>
            </a:p>
          </p:txBody>
        </p:sp>
        <p:sp>
          <p:nvSpPr>
            <p:cNvPr id="8236" name="Line 44"/>
            <p:cNvSpPr>
              <a:spLocks noChangeShapeType="1"/>
            </p:cNvSpPr>
            <p:nvPr/>
          </p:nvSpPr>
          <p:spPr bwMode="auto">
            <a:xfrm>
              <a:off x="2154" y="981"/>
              <a:ext cx="0" cy="104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</p:grpSp>
      <p:grpSp>
        <p:nvGrpSpPr>
          <p:cNvPr id="8242" name="Group 50"/>
          <p:cNvGrpSpPr>
            <a:grpSpLocks/>
          </p:cNvGrpSpPr>
          <p:nvPr/>
        </p:nvGrpSpPr>
        <p:grpSpPr bwMode="auto">
          <a:xfrm>
            <a:off x="3281363" y="2601913"/>
            <a:ext cx="1655762" cy="433387"/>
            <a:chOff x="2200" y="2048"/>
            <a:chExt cx="1043" cy="273"/>
          </a:xfrm>
        </p:grpSpPr>
        <p:sp>
          <p:nvSpPr>
            <p:cNvPr id="8237" name="Rectangle 45"/>
            <p:cNvSpPr>
              <a:spLocks noChangeArrowheads="1"/>
            </p:cNvSpPr>
            <p:nvPr/>
          </p:nvSpPr>
          <p:spPr bwMode="auto">
            <a:xfrm>
              <a:off x="2453" y="2048"/>
              <a:ext cx="590" cy="2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algn="ctr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algn="ctr">
                <a:spcBef>
                  <a:spcPct val="20000"/>
                </a:spcBef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algn="ctr">
                <a:spcBef>
                  <a:spcPct val="20000"/>
                </a:spcBef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algn="ctr">
                <a:spcBef>
                  <a:spcPct val="20000"/>
                </a:spcBef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algn="ctr">
                <a:spcBef>
                  <a:spcPct val="20000"/>
                </a:spcBef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fontAlgn="base">
                <a:spcAft>
                  <a:spcPct val="0"/>
                </a:spcAft>
              </a:pPr>
              <a:r>
                <a:rPr lang="nl-NL" altLang="nl-NL" sz="240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Comic Sans MS" pitchFamily="66" charset="0"/>
                </a:rPr>
                <a:t>5 cm</a:t>
              </a:r>
              <a:endParaRPr lang="nl-NL" altLang="nl-NL" sz="2400" baseline="30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endParaRPr>
            </a:p>
          </p:txBody>
        </p:sp>
        <p:sp>
          <p:nvSpPr>
            <p:cNvPr id="8238" name="Line 46"/>
            <p:cNvSpPr>
              <a:spLocks noChangeShapeType="1"/>
            </p:cNvSpPr>
            <p:nvPr/>
          </p:nvSpPr>
          <p:spPr bwMode="auto">
            <a:xfrm>
              <a:off x="2200" y="2069"/>
              <a:ext cx="104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</p:grpSp>
      <p:grpSp>
        <p:nvGrpSpPr>
          <p:cNvPr id="8241" name="Group 49"/>
          <p:cNvGrpSpPr>
            <a:grpSpLocks/>
          </p:cNvGrpSpPr>
          <p:nvPr/>
        </p:nvGrpSpPr>
        <p:grpSpPr bwMode="auto">
          <a:xfrm>
            <a:off x="5021263" y="2262188"/>
            <a:ext cx="946150" cy="433387"/>
            <a:chOff x="3296" y="1834"/>
            <a:chExt cx="596" cy="273"/>
          </a:xfrm>
        </p:grpSpPr>
        <p:sp>
          <p:nvSpPr>
            <p:cNvPr id="8239" name="Rectangle 47"/>
            <p:cNvSpPr>
              <a:spLocks noChangeArrowheads="1"/>
            </p:cNvSpPr>
            <p:nvPr/>
          </p:nvSpPr>
          <p:spPr bwMode="auto">
            <a:xfrm>
              <a:off x="3302" y="1834"/>
              <a:ext cx="590" cy="2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algn="ctr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algn="ctr">
                <a:spcBef>
                  <a:spcPct val="20000"/>
                </a:spcBef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algn="ctr">
                <a:spcBef>
                  <a:spcPct val="20000"/>
                </a:spcBef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algn="ctr">
                <a:spcBef>
                  <a:spcPct val="20000"/>
                </a:spcBef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algn="ctr">
                <a:spcBef>
                  <a:spcPct val="20000"/>
                </a:spcBef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fontAlgn="base">
                <a:spcAft>
                  <a:spcPct val="0"/>
                </a:spcAft>
              </a:pPr>
              <a:r>
                <a:rPr lang="nl-NL" altLang="nl-NL" sz="240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Comic Sans MS" pitchFamily="66" charset="0"/>
                </a:rPr>
                <a:t>4 cm</a:t>
              </a:r>
              <a:endParaRPr lang="nl-NL" altLang="nl-NL" sz="2400" baseline="30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endParaRPr>
            </a:p>
          </p:txBody>
        </p:sp>
        <p:sp>
          <p:nvSpPr>
            <p:cNvPr id="8240" name="Freeform 48"/>
            <p:cNvSpPr>
              <a:spLocks/>
            </p:cNvSpPr>
            <p:nvPr/>
          </p:nvSpPr>
          <p:spPr bwMode="auto">
            <a:xfrm>
              <a:off x="3296" y="1860"/>
              <a:ext cx="75" cy="162"/>
            </a:xfrm>
            <a:custGeom>
              <a:avLst/>
              <a:gdLst>
                <a:gd name="T0" fmla="*/ 75 w 75"/>
                <a:gd name="T1" fmla="*/ 0 h 162"/>
                <a:gd name="T2" fmla="*/ 0 w 75"/>
                <a:gd name="T3" fmla="*/ 162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5" h="162">
                  <a:moveTo>
                    <a:pt x="75" y="0"/>
                  </a:moveTo>
                  <a:lnTo>
                    <a:pt x="0" y="162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</p:grpSp>
      <p:sp>
        <p:nvSpPr>
          <p:cNvPr id="8254" name="Text Box 62"/>
          <p:cNvSpPr txBox="1">
            <a:spLocks noChangeArrowheads="1"/>
          </p:cNvSpPr>
          <p:nvPr/>
        </p:nvSpPr>
        <p:spPr bwMode="auto">
          <a:xfrm>
            <a:off x="2106613" y="3352800"/>
            <a:ext cx="936625" cy="454025"/>
          </a:xfrm>
          <a:prstGeom prst="rect">
            <a:avLst/>
          </a:prstGeom>
          <a:solidFill>
            <a:srgbClr val="C0C0C0"/>
          </a:solidFill>
          <a:ln w="57150" cmpd="thickThin">
            <a:solidFill>
              <a:srgbClr val="66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nl-NL" altLang="nl-NL" sz="2000" b="1">
                <a:solidFill>
                  <a:srgbClr val="000000"/>
                </a:solidFill>
                <a:latin typeface="Times New Roman" pitchFamily="18" charset="0"/>
              </a:rPr>
              <a:t>270</a:t>
            </a:r>
            <a:r>
              <a:rPr lang="nl-NL" altLang="nl-NL" sz="2000" b="1" i="1">
                <a:solidFill>
                  <a:srgbClr val="000000"/>
                </a:solidFill>
                <a:latin typeface="Times New Roman" pitchFamily="18" charset="0"/>
              </a:rPr>
              <a:t>  g</a:t>
            </a:r>
          </a:p>
        </p:txBody>
      </p:sp>
      <p:sp>
        <p:nvSpPr>
          <p:cNvPr id="8258" name="Rectangle 66"/>
          <p:cNvSpPr>
            <a:spLocks noChangeArrowheads="1"/>
          </p:cNvSpPr>
          <p:nvPr/>
        </p:nvSpPr>
        <p:spPr bwMode="auto">
          <a:xfrm>
            <a:off x="3781425" y="4541838"/>
            <a:ext cx="2951163" cy="54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2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lxbxh = 5x5x4 =</a:t>
            </a:r>
            <a:endParaRPr lang="nl-NL" altLang="nl-NL" sz="3200" baseline="30000">
              <a:solidFill>
                <a:srgbClr val="3333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259" name="Rectangle 67"/>
          <p:cNvSpPr>
            <a:spLocks noChangeArrowheads="1"/>
          </p:cNvSpPr>
          <p:nvPr/>
        </p:nvSpPr>
        <p:spPr bwMode="auto">
          <a:xfrm>
            <a:off x="6588125" y="4540250"/>
            <a:ext cx="1584325" cy="547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2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100 cm</a:t>
            </a:r>
            <a:r>
              <a:rPr lang="nl-NL" altLang="nl-NL" sz="3200" baseline="300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3</a:t>
            </a:r>
          </a:p>
        </p:txBody>
      </p:sp>
      <p:sp>
        <p:nvSpPr>
          <p:cNvPr id="8260" name="Rectangle 68"/>
          <p:cNvSpPr>
            <a:spLocks noChangeArrowheads="1"/>
          </p:cNvSpPr>
          <p:nvPr/>
        </p:nvSpPr>
        <p:spPr bwMode="auto">
          <a:xfrm>
            <a:off x="0" y="3997325"/>
            <a:ext cx="3203575" cy="547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2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De massa is 270 g</a:t>
            </a:r>
            <a:endParaRPr lang="nl-NL" altLang="nl-NL" sz="3200" baseline="30000">
              <a:solidFill>
                <a:srgbClr val="3333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261" name="Rectangle 69"/>
          <p:cNvSpPr>
            <a:spLocks noChangeArrowheads="1"/>
          </p:cNvSpPr>
          <p:nvPr/>
        </p:nvSpPr>
        <p:spPr bwMode="auto">
          <a:xfrm>
            <a:off x="-12700" y="5102225"/>
            <a:ext cx="7164388" cy="547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200" dirty="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100 cm</a:t>
            </a:r>
            <a:r>
              <a:rPr lang="nl-NL" altLang="nl-NL" sz="3200" baseline="30000" dirty="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3</a:t>
            </a:r>
            <a:r>
              <a:rPr lang="nl-NL" altLang="nl-NL" sz="3200" dirty="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weegt 270 g dus </a:t>
            </a:r>
            <a:r>
              <a:rPr lang="nl-NL" altLang="nl-NL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1 cm</a:t>
            </a:r>
            <a:r>
              <a:rPr lang="nl-NL" altLang="nl-NL" sz="3200" baseline="30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3</a:t>
            </a:r>
            <a:r>
              <a:rPr lang="nl-NL" altLang="nl-NL" sz="3200" dirty="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weegt . . .</a:t>
            </a:r>
            <a:endParaRPr lang="nl-NL" altLang="nl-NL" sz="3200" baseline="30000" dirty="0">
              <a:solidFill>
                <a:srgbClr val="3333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6372200" y="5085556"/>
            <a:ext cx="2916238" cy="647700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spcBef>
                <a:spcPct val="20000"/>
              </a:spcBef>
              <a:defRPr sz="3200">
                <a:solidFill>
                  <a:schemeClr val="tx1"/>
                </a:solidFill>
                <a:latin typeface="Arial" charset="0"/>
              </a:defRPr>
            </a:lvl1pPr>
            <a:lvl2pPr algn="ctr">
              <a:spcBef>
                <a:spcPct val="20000"/>
              </a:spcBef>
              <a:defRPr sz="2800">
                <a:solidFill>
                  <a:schemeClr val="tx1"/>
                </a:solidFill>
                <a:latin typeface="Arial" charset="0"/>
              </a:defRPr>
            </a:lvl2pPr>
            <a:lvl3pPr algn="ctr">
              <a:spcBef>
                <a:spcPct val="20000"/>
              </a:spcBef>
              <a:defRPr sz="2400">
                <a:solidFill>
                  <a:schemeClr val="tx1"/>
                </a:solidFill>
                <a:latin typeface="Arial" charset="0"/>
              </a:defRPr>
            </a:lvl3pPr>
            <a:lvl4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Arial" charset="0"/>
              </a:defRPr>
            </a:lvl4pPr>
            <a:lvl5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Arial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fontAlgn="base">
              <a:spcAft>
                <a:spcPct val="0"/>
              </a:spcAft>
            </a:pPr>
            <a:r>
              <a:rPr lang="nl-NL" altLang="nl-NL" dirty="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270/100 = </a:t>
            </a:r>
            <a:r>
              <a:rPr lang="nl-NL" altLang="nl-NL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2,7 g</a:t>
            </a:r>
          </a:p>
        </p:txBody>
      </p:sp>
      <p:sp>
        <p:nvSpPr>
          <p:cNvPr id="8262" name="Rectangle 70"/>
          <p:cNvSpPr>
            <a:spLocks noChangeArrowheads="1"/>
          </p:cNvSpPr>
          <p:nvPr/>
        </p:nvSpPr>
        <p:spPr bwMode="auto">
          <a:xfrm>
            <a:off x="0" y="5683250"/>
            <a:ext cx="9144000" cy="547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2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Aluminium weegt 2,7 g per cm</a:t>
            </a:r>
            <a:r>
              <a:rPr lang="nl-NL" altLang="nl-NL" sz="3200" baseline="300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3 </a:t>
            </a:r>
            <a:r>
              <a:rPr lang="nl-NL" altLang="nl-NL" sz="32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ofwel . . .</a:t>
            </a:r>
          </a:p>
        </p:txBody>
      </p:sp>
      <p:sp>
        <p:nvSpPr>
          <p:cNvPr id="8263" name="Rectangle 71"/>
          <p:cNvSpPr>
            <a:spLocks noChangeArrowheads="1"/>
          </p:cNvSpPr>
          <p:nvPr/>
        </p:nvSpPr>
        <p:spPr bwMode="auto">
          <a:xfrm>
            <a:off x="0" y="6310313"/>
            <a:ext cx="7164388" cy="54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2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De dichtheid van aluminium is 2,7 g/cm</a:t>
            </a:r>
            <a:r>
              <a:rPr lang="nl-NL" altLang="nl-NL" sz="3200" baseline="30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537996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8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8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8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2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8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8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8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8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8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 build="p"/>
      <p:bldP spid="8230" grpId="0" animBg="1"/>
      <p:bldP spid="8254" grpId="0" animBg="1"/>
      <p:bldP spid="8258" grpId="0"/>
      <p:bldP spid="8259" grpId="0"/>
      <p:bldP spid="8260" grpId="0"/>
      <p:bldP spid="8261" grpId="0"/>
      <p:bldP spid="8196" grpId="0" animBg="1"/>
      <p:bldP spid="8262" grpId="0"/>
      <p:bldP spid="826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692150"/>
          </a:xfrm>
        </p:spPr>
        <p:txBody>
          <a:bodyPr/>
          <a:lstStyle/>
          <a:p>
            <a:pPr algn="l"/>
            <a:r>
              <a:rPr lang="nl-NL" altLang="nl-NL" sz="32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De dichtheid van aluminium is 2,7 g/cm</a:t>
            </a:r>
            <a:r>
              <a:rPr lang="nl-NL" altLang="nl-NL" sz="3200" baseline="300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3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620713"/>
            <a:ext cx="9144000" cy="647700"/>
          </a:xfrm>
        </p:spPr>
        <p:txBody>
          <a:bodyPr/>
          <a:lstStyle/>
          <a:p>
            <a:pPr algn="l"/>
            <a:r>
              <a:rPr lang="nl-NL" altLang="nl-NL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1 cm</a:t>
            </a:r>
            <a:r>
              <a:rPr lang="nl-NL" altLang="nl-NL" baseline="30000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3</a:t>
            </a:r>
            <a:r>
              <a:rPr lang="nl-NL" altLang="nl-NL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lucht weegt superweinig . . .</a:t>
            </a:r>
          </a:p>
        </p:txBody>
      </p:sp>
      <p:grpSp>
        <p:nvGrpSpPr>
          <p:cNvPr id="3119" name="Group 47"/>
          <p:cNvGrpSpPr>
            <a:grpSpLocks/>
          </p:cNvGrpSpPr>
          <p:nvPr/>
        </p:nvGrpSpPr>
        <p:grpSpPr bwMode="auto">
          <a:xfrm>
            <a:off x="4754563" y="2465388"/>
            <a:ext cx="1404937" cy="2233612"/>
            <a:chOff x="2995" y="1553"/>
            <a:chExt cx="885" cy="1407"/>
          </a:xfrm>
        </p:grpSpPr>
        <p:sp>
          <p:nvSpPr>
            <p:cNvPr id="3084" name="Rectangle 12"/>
            <p:cNvSpPr>
              <a:spLocks noChangeAspect="1" noChangeArrowheads="1"/>
            </p:cNvSpPr>
            <p:nvPr/>
          </p:nvSpPr>
          <p:spPr bwMode="auto">
            <a:xfrm>
              <a:off x="3086" y="1553"/>
              <a:ext cx="680" cy="68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chemeClr val="bg2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  <p:sp>
          <p:nvSpPr>
            <p:cNvPr id="3085" name="Rectangle 13"/>
            <p:cNvSpPr>
              <a:spLocks noChangeArrowheads="1"/>
            </p:cNvSpPr>
            <p:nvPr/>
          </p:nvSpPr>
          <p:spPr bwMode="auto">
            <a:xfrm>
              <a:off x="3086" y="2324"/>
              <a:ext cx="726" cy="2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algn="ctr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algn="ctr">
                <a:spcBef>
                  <a:spcPct val="20000"/>
                </a:spcBef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algn="ctr">
                <a:spcBef>
                  <a:spcPct val="20000"/>
                </a:spcBef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algn="ctr">
                <a:spcBef>
                  <a:spcPct val="20000"/>
                </a:spcBef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algn="ctr">
                <a:spcBef>
                  <a:spcPct val="20000"/>
                </a:spcBef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fontAlgn="base">
                <a:spcAft>
                  <a:spcPct val="0"/>
                </a:spcAft>
              </a:pPr>
              <a:r>
                <a:rPr lang="nl-NL" altLang="nl-NL" sz="240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Comic Sans MS" pitchFamily="66" charset="0"/>
                </a:rPr>
                <a:t>1 cm</a:t>
              </a:r>
              <a:r>
                <a:rPr lang="nl-NL" altLang="nl-NL" sz="2400" baseline="3000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Comic Sans MS" pitchFamily="66" charset="0"/>
                </a:rPr>
                <a:t>3</a:t>
              </a:r>
            </a:p>
          </p:txBody>
        </p:sp>
        <p:sp>
          <p:nvSpPr>
            <p:cNvPr id="3086" name="Rectangle 14"/>
            <p:cNvSpPr>
              <a:spLocks noChangeArrowheads="1"/>
            </p:cNvSpPr>
            <p:nvPr/>
          </p:nvSpPr>
          <p:spPr bwMode="auto">
            <a:xfrm>
              <a:off x="3082" y="1710"/>
              <a:ext cx="680" cy="4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algn="ctr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algn="ctr">
                <a:spcBef>
                  <a:spcPct val="20000"/>
                </a:spcBef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algn="ctr">
                <a:spcBef>
                  <a:spcPct val="20000"/>
                </a:spcBef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algn="ctr">
                <a:spcBef>
                  <a:spcPct val="20000"/>
                </a:spcBef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algn="ctr">
                <a:spcBef>
                  <a:spcPct val="20000"/>
                </a:spcBef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Aft>
                  <a:spcPct val="0"/>
                </a:spcAft>
              </a:pPr>
              <a:r>
                <a:rPr lang="nl-NL" altLang="nl-NL" sz="240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Comic Sans MS" pitchFamily="66" charset="0"/>
                </a:rPr>
                <a:t>2,7 g</a:t>
              </a:r>
            </a:p>
          </p:txBody>
        </p:sp>
        <p:sp>
          <p:nvSpPr>
            <p:cNvPr id="3087" name="Rectangle 15"/>
            <p:cNvSpPr>
              <a:spLocks noChangeArrowheads="1"/>
            </p:cNvSpPr>
            <p:nvPr/>
          </p:nvSpPr>
          <p:spPr bwMode="auto">
            <a:xfrm>
              <a:off x="2995" y="2642"/>
              <a:ext cx="885" cy="3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algn="ctr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algn="ctr">
                <a:spcBef>
                  <a:spcPct val="20000"/>
                </a:spcBef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algn="ctr">
                <a:spcBef>
                  <a:spcPct val="20000"/>
                </a:spcBef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algn="ctr">
                <a:spcBef>
                  <a:spcPct val="20000"/>
                </a:spcBef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algn="ctr">
                <a:spcBef>
                  <a:spcPct val="20000"/>
                </a:spcBef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Aft>
                  <a:spcPct val="0"/>
                </a:spcAft>
              </a:pPr>
              <a:r>
                <a:rPr lang="nl-NL" altLang="nl-NL" sz="180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Comic Sans MS" pitchFamily="66" charset="0"/>
                </a:rPr>
                <a:t>Aluminium</a:t>
              </a:r>
              <a:endParaRPr lang="nl-NL" altLang="nl-NL" sz="1800" baseline="30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endParaRPr>
            </a:p>
          </p:txBody>
        </p:sp>
      </p:grpSp>
      <p:grpSp>
        <p:nvGrpSpPr>
          <p:cNvPr id="3089" name="Group 17"/>
          <p:cNvGrpSpPr>
            <a:grpSpLocks/>
          </p:cNvGrpSpPr>
          <p:nvPr/>
        </p:nvGrpSpPr>
        <p:grpSpPr bwMode="auto">
          <a:xfrm>
            <a:off x="3249613" y="3175000"/>
            <a:ext cx="1404937" cy="2233613"/>
            <a:chOff x="2993" y="1525"/>
            <a:chExt cx="885" cy="1407"/>
          </a:xfrm>
        </p:grpSpPr>
        <p:sp>
          <p:nvSpPr>
            <p:cNvPr id="3090" name="Rectangle 18"/>
            <p:cNvSpPr>
              <a:spLocks noChangeAspect="1" noChangeArrowheads="1"/>
            </p:cNvSpPr>
            <p:nvPr/>
          </p:nvSpPr>
          <p:spPr bwMode="auto">
            <a:xfrm>
              <a:off x="3084" y="1525"/>
              <a:ext cx="680" cy="680"/>
            </a:xfrm>
            <a:prstGeom prst="rect">
              <a:avLst/>
            </a:prstGeom>
            <a:solidFill>
              <a:srgbClr val="3399FF"/>
            </a:solidFill>
            <a:ln w="9525">
              <a:miter lim="800000"/>
              <a:headEnd/>
              <a:tailEnd/>
            </a:ln>
            <a:effectLst/>
            <a:scene3d>
              <a:camera prst="legacyPerspectiv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3399FF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  <p:sp>
          <p:nvSpPr>
            <p:cNvPr id="3091" name="Rectangle 19"/>
            <p:cNvSpPr>
              <a:spLocks noChangeArrowheads="1"/>
            </p:cNvSpPr>
            <p:nvPr/>
          </p:nvSpPr>
          <p:spPr bwMode="auto">
            <a:xfrm>
              <a:off x="3084" y="2296"/>
              <a:ext cx="726" cy="2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algn="ctr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algn="ctr">
                <a:spcBef>
                  <a:spcPct val="20000"/>
                </a:spcBef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algn="ctr">
                <a:spcBef>
                  <a:spcPct val="20000"/>
                </a:spcBef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algn="ctr">
                <a:spcBef>
                  <a:spcPct val="20000"/>
                </a:spcBef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algn="ctr">
                <a:spcBef>
                  <a:spcPct val="20000"/>
                </a:spcBef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fontAlgn="base">
                <a:spcAft>
                  <a:spcPct val="0"/>
                </a:spcAft>
              </a:pPr>
              <a:r>
                <a:rPr lang="nl-NL" altLang="nl-NL" sz="240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Comic Sans MS" pitchFamily="66" charset="0"/>
                </a:rPr>
                <a:t>1 cm</a:t>
              </a:r>
              <a:r>
                <a:rPr lang="nl-NL" altLang="nl-NL" sz="2400" baseline="3000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Comic Sans MS" pitchFamily="66" charset="0"/>
                </a:rPr>
                <a:t>3</a:t>
              </a:r>
            </a:p>
          </p:txBody>
        </p:sp>
        <p:sp>
          <p:nvSpPr>
            <p:cNvPr id="3092" name="Rectangle 20"/>
            <p:cNvSpPr>
              <a:spLocks noChangeArrowheads="1"/>
            </p:cNvSpPr>
            <p:nvPr/>
          </p:nvSpPr>
          <p:spPr bwMode="auto">
            <a:xfrm>
              <a:off x="3080" y="1682"/>
              <a:ext cx="680" cy="4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algn="ctr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algn="ctr">
                <a:spcBef>
                  <a:spcPct val="20000"/>
                </a:spcBef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algn="ctr">
                <a:spcBef>
                  <a:spcPct val="20000"/>
                </a:spcBef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algn="ctr">
                <a:spcBef>
                  <a:spcPct val="20000"/>
                </a:spcBef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algn="ctr">
                <a:spcBef>
                  <a:spcPct val="20000"/>
                </a:spcBef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Aft>
                  <a:spcPct val="0"/>
                </a:spcAft>
              </a:pPr>
              <a:r>
                <a:rPr lang="nl-NL" altLang="nl-NL" sz="240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Comic Sans MS" pitchFamily="66" charset="0"/>
                </a:rPr>
                <a:t>1,0 g</a:t>
              </a:r>
            </a:p>
          </p:txBody>
        </p:sp>
        <p:sp>
          <p:nvSpPr>
            <p:cNvPr id="3093" name="Rectangle 21"/>
            <p:cNvSpPr>
              <a:spLocks noChangeArrowheads="1"/>
            </p:cNvSpPr>
            <p:nvPr/>
          </p:nvSpPr>
          <p:spPr bwMode="auto">
            <a:xfrm>
              <a:off x="2993" y="2614"/>
              <a:ext cx="885" cy="3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algn="ctr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algn="ctr">
                <a:spcBef>
                  <a:spcPct val="20000"/>
                </a:spcBef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algn="ctr">
                <a:spcBef>
                  <a:spcPct val="20000"/>
                </a:spcBef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algn="ctr">
                <a:spcBef>
                  <a:spcPct val="20000"/>
                </a:spcBef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algn="ctr">
                <a:spcBef>
                  <a:spcPct val="20000"/>
                </a:spcBef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Aft>
                  <a:spcPct val="0"/>
                </a:spcAft>
              </a:pPr>
              <a:r>
                <a:rPr lang="nl-NL" altLang="nl-NL" sz="180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Comic Sans MS" pitchFamily="66" charset="0"/>
                </a:rPr>
                <a:t>Water</a:t>
              </a:r>
              <a:endParaRPr lang="nl-NL" altLang="nl-NL" sz="1800" baseline="30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endParaRPr>
            </a:p>
          </p:txBody>
        </p:sp>
      </p:grpSp>
      <p:grpSp>
        <p:nvGrpSpPr>
          <p:cNvPr id="3099" name="Group 27"/>
          <p:cNvGrpSpPr>
            <a:grpSpLocks/>
          </p:cNvGrpSpPr>
          <p:nvPr/>
        </p:nvGrpSpPr>
        <p:grpSpPr bwMode="auto">
          <a:xfrm>
            <a:off x="1763713" y="3860800"/>
            <a:ext cx="1404937" cy="2233613"/>
            <a:chOff x="2653" y="1344"/>
            <a:chExt cx="885" cy="1407"/>
          </a:xfrm>
        </p:grpSpPr>
        <p:sp>
          <p:nvSpPr>
            <p:cNvPr id="3095" name="Rectangle 23" descr="Donkere diagonaal omhoog"/>
            <p:cNvSpPr>
              <a:spLocks noChangeAspect="1" noChangeArrowheads="1"/>
            </p:cNvSpPr>
            <p:nvPr/>
          </p:nvSpPr>
          <p:spPr bwMode="auto">
            <a:xfrm>
              <a:off x="2744" y="1344"/>
              <a:ext cx="680" cy="680"/>
            </a:xfrm>
            <a:prstGeom prst="rect">
              <a:avLst/>
            </a:prstGeom>
            <a:pattFill prst="dkUpDiag">
              <a:fgClr>
                <a:srgbClr val="663300"/>
              </a:fgClr>
              <a:bgClr>
                <a:schemeClr val="bg1"/>
              </a:bgClr>
            </a:pattFill>
            <a:ln w="9525">
              <a:miter lim="800000"/>
              <a:headEnd/>
              <a:tailEnd/>
            </a:ln>
            <a:effectLst/>
            <a:scene3d>
              <a:camera prst="legacyPerspectiv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66330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  <p:sp>
          <p:nvSpPr>
            <p:cNvPr id="3096" name="Rectangle 24"/>
            <p:cNvSpPr>
              <a:spLocks noChangeArrowheads="1"/>
            </p:cNvSpPr>
            <p:nvPr/>
          </p:nvSpPr>
          <p:spPr bwMode="auto">
            <a:xfrm>
              <a:off x="2744" y="2115"/>
              <a:ext cx="726" cy="2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algn="ctr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algn="ctr">
                <a:spcBef>
                  <a:spcPct val="20000"/>
                </a:spcBef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algn="ctr">
                <a:spcBef>
                  <a:spcPct val="20000"/>
                </a:spcBef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algn="ctr">
                <a:spcBef>
                  <a:spcPct val="20000"/>
                </a:spcBef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algn="ctr">
                <a:spcBef>
                  <a:spcPct val="20000"/>
                </a:spcBef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fontAlgn="base">
                <a:spcAft>
                  <a:spcPct val="0"/>
                </a:spcAft>
              </a:pPr>
              <a:r>
                <a:rPr lang="nl-NL" altLang="nl-NL" sz="240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Comic Sans MS" pitchFamily="66" charset="0"/>
                </a:rPr>
                <a:t>1 cm</a:t>
              </a:r>
              <a:r>
                <a:rPr lang="nl-NL" altLang="nl-NL" sz="2400" baseline="3000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Comic Sans MS" pitchFamily="66" charset="0"/>
                </a:rPr>
                <a:t>3</a:t>
              </a:r>
            </a:p>
          </p:txBody>
        </p:sp>
        <p:sp>
          <p:nvSpPr>
            <p:cNvPr id="3097" name="Rectangle 25"/>
            <p:cNvSpPr>
              <a:spLocks noChangeArrowheads="1"/>
            </p:cNvSpPr>
            <p:nvPr/>
          </p:nvSpPr>
          <p:spPr bwMode="auto">
            <a:xfrm>
              <a:off x="2740" y="1501"/>
              <a:ext cx="680" cy="4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algn="ctr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algn="ctr">
                <a:spcBef>
                  <a:spcPct val="20000"/>
                </a:spcBef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algn="ctr">
                <a:spcBef>
                  <a:spcPct val="20000"/>
                </a:spcBef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algn="ctr">
                <a:spcBef>
                  <a:spcPct val="20000"/>
                </a:spcBef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algn="ctr">
                <a:spcBef>
                  <a:spcPct val="20000"/>
                </a:spcBef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Aft>
                  <a:spcPct val="0"/>
                </a:spcAft>
              </a:pPr>
              <a:r>
                <a:rPr lang="nl-NL" altLang="nl-NL" sz="240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Comic Sans MS" pitchFamily="66" charset="0"/>
                </a:rPr>
                <a:t>0,8 g</a:t>
              </a:r>
            </a:p>
          </p:txBody>
        </p:sp>
        <p:sp>
          <p:nvSpPr>
            <p:cNvPr id="3098" name="Rectangle 26"/>
            <p:cNvSpPr>
              <a:spLocks noChangeArrowheads="1"/>
            </p:cNvSpPr>
            <p:nvPr/>
          </p:nvSpPr>
          <p:spPr bwMode="auto">
            <a:xfrm>
              <a:off x="2653" y="2433"/>
              <a:ext cx="885" cy="3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algn="ctr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algn="ctr">
                <a:spcBef>
                  <a:spcPct val="20000"/>
                </a:spcBef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algn="ctr">
                <a:spcBef>
                  <a:spcPct val="20000"/>
                </a:spcBef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algn="ctr">
                <a:spcBef>
                  <a:spcPct val="20000"/>
                </a:spcBef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algn="ctr">
                <a:spcBef>
                  <a:spcPct val="20000"/>
                </a:spcBef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Aft>
                  <a:spcPct val="0"/>
                </a:spcAft>
              </a:pPr>
              <a:r>
                <a:rPr lang="nl-NL" altLang="nl-NL" sz="180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Comic Sans MS" pitchFamily="66" charset="0"/>
                </a:rPr>
                <a:t>Hout</a:t>
              </a:r>
              <a:endParaRPr lang="nl-NL" altLang="nl-NL" sz="1800" baseline="30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endParaRPr>
            </a:p>
          </p:txBody>
        </p:sp>
      </p:grpSp>
      <p:grpSp>
        <p:nvGrpSpPr>
          <p:cNvPr id="3116" name="Group 44"/>
          <p:cNvGrpSpPr>
            <a:grpSpLocks/>
          </p:cNvGrpSpPr>
          <p:nvPr/>
        </p:nvGrpSpPr>
        <p:grpSpPr bwMode="auto">
          <a:xfrm>
            <a:off x="250825" y="4521200"/>
            <a:ext cx="1557338" cy="2233613"/>
            <a:chOff x="158" y="2848"/>
            <a:chExt cx="981" cy="1407"/>
          </a:xfrm>
        </p:grpSpPr>
        <p:sp>
          <p:nvSpPr>
            <p:cNvPr id="3101" name="Rectangle 29" descr="20%"/>
            <p:cNvSpPr>
              <a:spLocks noChangeAspect="1" noChangeArrowheads="1"/>
            </p:cNvSpPr>
            <p:nvPr/>
          </p:nvSpPr>
          <p:spPr bwMode="auto">
            <a:xfrm>
              <a:off x="284" y="2848"/>
              <a:ext cx="680" cy="680"/>
            </a:xfrm>
            <a:prstGeom prst="rect">
              <a:avLst/>
            </a:prstGeom>
            <a:pattFill prst="pct20">
              <a:fgClr>
                <a:srgbClr val="3399FF"/>
              </a:fgClr>
              <a:bgClr>
                <a:srgbClr val="FFFFFF"/>
              </a:bgClr>
            </a:pattFill>
            <a:ln w="9525">
              <a:miter lim="800000"/>
              <a:headEnd/>
              <a:tailEnd/>
            </a:ln>
            <a:effectLst/>
            <a:scene3d>
              <a:camera prst="legacyPerspectiv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3399FF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  <p:sp>
          <p:nvSpPr>
            <p:cNvPr id="3102" name="Rectangle 30"/>
            <p:cNvSpPr>
              <a:spLocks noChangeArrowheads="1"/>
            </p:cNvSpPr>
            <p:nvPr/>
          </p:nvSpPr>
          <p:spPr bwMode="auto">
            <a:xfrm>
              <a:off x="284" y="3619"/>
              <a:ext cx="726" cy="2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algn="ctr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algn="ctr">
                <a:spcBef>
                  <a:spcPct val="20000"/>
                </a:spcBef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algn="ctr">
                <a:spcBef>
                  <a:spcPct val="20000"/>
                </a:spcBef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algn="ctr">
                <a:spcBef>
                  <a:spcPct val="20000"/>
                </a:spcBef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algn="ctr">
                <a:spcBef>
                  <a:spcPct val="20000"/>
                </a:spcBef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fontAlgn="base">
                <a:spcAft>
                  <a:spcPct val="0"/>
                </a:spcAft>
              </a:pPr>
              <a:r>
                <a:rPr lang="nl-NL" altLang="nl-NL" sz="240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Comic Sans MS" pitchFamily="66" charset="0"/>
                </a:rPr>
                <a:t>1 cm</a:t>
              </a:r>
              <a:r>
                <a:rPr lang="nl-NL" altLang="nl-NL" sz="2400" baseline="3000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Comic Sans MS" pitchFamily="66" charset="0"/>
                </a:rPr>
                <a:t>3</a:t>
              </a:r>
            </a:p>
          </p:txBody>
        </p:sp>
        <p:sp>
          <p:nvSpPr>
            <p:cNvPr id="3103" name="Rectangle 31"/>
            <p:cNvSpPr>
              <a:spLocks noChangeArrowheads="1"/>
            </p:cNvSpPr>
            <p:nvPr/>
          </p:nvSpPr>
          <p:spPr bwMode="auto">
            <a:xfrm>
              <a:off x="186" y="3005"/>
              <a:ext cx="953" cy="4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algn="ctr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algn="ctr">
                <a:spcBef>
                  <a:spcPct val="20000"/>
                </a:spcBef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algn="ctr">
                <a:spcBef>
                  <a:spcPct val="20000"/>
                </a:spcBef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algn="ctr">
                <a:spcBef>
                  <a:spcPct val="20000"/>
                </a:spcBef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algn="ctr">
                <a:spcBef>
                  <a:spcPct val="20000"/>
                </a:spcBef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Aft>
                  <a:spcPct val="0"/>
                </a:spcAft>
              </a:pPr>
              <a:r>
                <a:rPr lang="nl-NL" altLang="nl-NL" sz="240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Comic Sans MS" pitchFamily="66" charset="0"/>
                </a:rPr>
                <a:t>0,0012 g</a:t>
              </a:r>
            </a:p>
          </p:txBody>
        </p:sp>
        <p:sp>
          <p:nvSpPr>
            <p:cNvPr id="3104" name="Rectangle 32"/>
            <p:cNvSpPr>
              <a:spLocks noChangeArrowheads="1"/>
            </p:cNvSpPr>
            <p:nvPr/>
          </p:nvSpPr>
          <p:spPr bwMode="auto">
            <a:xfrm>
              <a:off x="158" y="3937"/>
              <a:ext cx="885" cy="3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algn="ctr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algn="ctr">
                <a:spcBef>
                  <a:spcPct val="20000"/>
                </a:spcBef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algn="ctr">
                <a:spcBef>
                  <a:spcPct val="20000"/>
                </a:spcBef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algn="ctr">
                <a:spcBef>
                  <a:spcPct val="20000"/>
                </a:spcBef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algn="ctr">
                <a:spcBef>
                  <a:spcPct val="20000"/>
                </a:spcBef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Aft>
                  <a:spcPct val="0"/>
                </a:spcAft>
              </a:pPr>
              <a:r>
                <a:rPr lang="nl-NL" altLang="nl-NL" sz="180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Comic Sans MS" pitchFamily="66" charset="0"/>
                </a:rPr>
                <a:t>Lucht</a:t>
              </a:r>
              <a:endParaRPr lang="nl-NL" altLang="nl-NL" sz="1800" baseline="30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endParaRPr>
            </a:p>
          </p:txBody>
        </p:sp>
      </p:grpSp>
      <p:grpSp>
        <p:nvGrpSpPr>
          <p:cNvPr id="3118" name="Group 46"/>
          <p:cNvGrpSpPr>
            <a:grpSpLocks/>
          </p:cNvGrpSpPr>
          <p:nvPr/>
        </p:nvGrpSpPr>
        <p:grpSpPr bwMode="auto">
          <a:xfrm>
            <a:off x="6238875" y="1800225"/>
            <a:ext cx="1404938" cy="2233613"/>
            <a:chOff x="3930" y="1134"/>
            <a:chExt cx="885" cy="1407"/>
          </a:xfrm>
        </p:grpSpPr>
        <p:sp>
          <p:nvSpPr>
            <p:cNvPr id="3106" name="Rectangle 34"/>
            <p:cNvSpPr>
              <a:spLocks noChangeAspect="1" noChangeArrowheads="1"/>
            </p:cNvSpPr>
            <p:nvPr/>
          </p:nvSpPr>
          <p:spPr bwMode="auto">
            <a:xfrm>
              <a:off x="4021" y="1134"/>
              <a:ext cx="680" cy="680"/>
            </a:xfrm>
            <a:prstGeom prst="rect">
              <a:avLst/>
            </a:prstGeom>
            <a:gradFill rotWithShape="1">
              <a:gsLst>
                <a:gs pos="0">
                  <a:srgbClr val="DDDDDD"/>
                </a:gs>
                <a:gs pos="100000">
                  <a:schemeClr val="bg2"/>
                </a:gs>
              </a:gsLst>
              <a:lin ang="189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chemeClr val="bg2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  <p:sp>
          <p:nvSpPr>
            <p:cNvPr id="3107" name="Rectangle 35"/>
            <p:cNvSpPr>
              <a:spLocks noChangeArrowheads="1"/>
            </p:cNvSpPr>
            <p:nvPr/>
          </p:nvSpPr>
          <p:spPr bwMode="auto">
            <a:xfrm>
              <a:off x="4021" y="1905"/>
              <a:ext cx="726" cy="2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algn="ctr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algn="ctr">
                <a:spcBef>
                  <a:spcPct val="20000"/>
                </a:spcBef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algn="ctr">
                <a:spcBef>
                  <a:spcPct val="20000"/>
                </a:spcBef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algn="ctr">
                <a:spcBef>
                  <a:spcPct val="20000"/>
                </a:spcBef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algn="ctr">
                <a:spcBef>
                  <a:spcPct val="20000"/>
                </a:spcBef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fontAlgn="base">
                <a:spcAft>
                  <a:spcPct val="0"/>
                </a:spcAft>
              </a:pPr>
              <a:r>
                <a:rPr lang="nl-NL" altLang="nl-NL" sz="240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Comic Sans MS" pitchFamily="66" charset="0"/>
                </a:rPr>
                <a:t>1 cm</a:t>
              </a:r>
              <a:r>
                <a:rPr lang="nl-NL" altLang="nl-NL" sz="2400" baseline="3000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Comic Sans MS" pitchFamily="66" charset="0"/>
                </a:rPr>
                <a:t>3</a:t>
              </a:r>
            </a:p>
          </p:txBody>
        </p:sp>
        <p:sp>
          <p:nvSpPr>
            <p:cNvPr id="3108" name="Rectangle 36"/>
            <p:cNvSpPr>
              <a:spLocks noChangeArrowheads="1"/>
            </p:cNvSpPr>
            <p:nvPr/>
          </p:nvSpPr>
          <p:spPr bwMode="auto">
            <a:xfrm>
              <a:off x="4017" y="1291"/>
              <a:ext cx="680" cy="4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algn="ctr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algn="ctr">
                <a:spcBef>
                  <a:spcPct val="20000"/>
                </a:spcBef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algn="ctr">
                <a:spcBef>
                  <a:spcPct val="20000"/>
                </a:spcBef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algn="ctr">
                <a:spcBef>
                  <a:spcPct val="20000"/>
                </a:spcBef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algn="ctr">
                <a:spcBef>
                  <a:spcPct val="20000"/>
                </a:spcBef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Aft>
                  <a:spcPct val="0"/>
                </a:spcAft>
              </a:pPr>
              <a:r>
                <a:rPr lang="nl-NL" altLang="nl-NL" sz="240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Comic Sans MS" pitchFamily="66" charset="0"/>
                </a:rPr>
                <a:t>7,9 g</a:t>
              </a:r>
            </a:p>
          </p:txBody>
        </p:sp>
        <p:sp>
          <p:nvSpPr>
            <p:cNvPr id="3109" name="Rectangle 37"/>
            <p:cNvSpPr>
              <a:spLocks noChangeArrowheads="1"/>
            </p:cNvSpPr>
            <p:nvPr/>
          </p:nvSpPr>
          <p:spPr bwMode="auto">
            <a:xfrm>
              <a:off x="3930" y="2223"/>
              <a:ext cx="885" cy="3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algn="ctr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algn="ctr">
                <a:spcBef>
                  <a:spcPct val="20000"/>
                </a:spcBef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algn="ctr">
                <a:spcBef>
                  <a:spcPct val="20000"/>
                </a:spcBef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algn="ctr">
                <a:spcBef>
                  <a:spcPct val="20000"/>
                </a:spcBef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algn="ctr">
                <a:spcBef>
                  <a:spcPct val="20000"/>
                </a:spcBef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Aft>
                  <a:spcPct val="0"/>
                </a:spcAft>
              </a:pPr>
              <a:r>
                <a:rPr lang="nl-NL" altLang="nl-NL" sz="180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Comic Sans MS" pitchFamily="66" charset="0"/>
                </a:rPr>
                <a:t>IJzer</a:t>
              </a:r>
              <a:endParaRPr lang="nl-NL" altLang="nl-NL" sz="1800" baseline="30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endParaRPr>
            </a:p>
          </p:txBody>
        </p:sp>
      </p:grpSp>
      <p:grpSp>
        <p:nvGrpSpPr>
          <p:cNvPr id="3117" name="Group 45"/>
          <p:cNvGrpSpPr>
            <a:grpSpLocks/>
          </p:cNvGrpSpPr>
          <p:nvPr/>
        </p:nvGrpSpPr>
        <p:grpSpPr bwMode="auto">
          <a:xfrm>
            <a:off x="7664450" y="1141413"/>
            <a:ext cx="1404938" cy="2233612"/>
            <a:chOff x="4828" y="719"/>
            <a:chExt cx="885" cy="1407"/>
          </a:xfrm>
        </p:grpSpPr>
        <p:sp>
          <p:nvSpPr>
            <p:cNvPr id="3112" name="Rectangle 40"/>
            <p:cNvSpPr>
              <a:spLocks noChangeAspect="1" noChangeArrowheads="1"/>
            </p:cNvSpPr>
            <p:nvPr/>
          </p:nvSpPr>
          <p:spPr bwMode="auto">
            <a:xfrm>
              <a:off x="4919" y="719"/>
              <a:ext cx="680" cy="680"/>
            </a:xfrm>
            <a:prstGeom prst="rect">
              <a:avLst/>
            </a:prstGeom>
            <a:gradFill rotWithShape="1">
              <a:gsLst>
                <a:gs pos="0">
                  <a:srgbClr val="DDDDDD"/>
                </a:gs>
                <a:gs pos="100000">
                  <a:srgbClr val="FFFFFF"/>
                </a:gs>
              </a:gsLst>
              <a:lin ang="27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DDDDDD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  <p:sp>
          <p:nvSpPr>
            <p:cNvPr id="3113" name="Rectangle 41"/>
            <p:cNvSpPr>
              <a:spLocks noChangeArrowheads="1"/>
            </p:cNvSpPr>
            <p:nvPr/>
          </p:nvSpPr>
          <p:spPr bwMode="auto">
            <a:xfrm>
              <a:off x="4919" y="1490"/>
              <a:ext cx="726" cy="2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algn="ctr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algn="ctr">
                <a:spcBef>
                  <a:spcPct val="20000"/>
                </a:spcBef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algn="ctr">
                <a:spcBef>
                  <a:spcPct val="20000"/>
                </a:spcBef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algn="ctr">
                <a:spcBef>
                  <a:spcPct val="20000"/>
                </a:spcBef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algn="ctr">
                <a:spcBef>
                  <a:spcPct val="20000"/>
                </a:spcBef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fontAlgn="base">
                <a:spcAft>
                  <a:spcPct val="0"/>
                </a:spcAft>
              </a:pPr>
              <a:r>
                <a:rPr lang="nl-NL" altLang="nl-NL" sz="240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Comic Sans MS" pitchFamily="66" charset="0"/>
                </a:rPr>
                <a:t>1 cm</a:t>
              </a:r>
              <a:r>
                <a:rPr lang="nl-NL" altLang="nl-NL" sz="2400" baseline="3000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Comic Sans MS" pitchFamily="66" charset="0"/>
                </a:rPr>
                <a:t>3</a:t>
              </a:r>
            </a:p>
          </p:txBody>
        </p:sp>
        <p:sp>
          <p:nvSpPr>
            <p:cNvPr id="3114" name="Rectangle 42"/>
            <p:cNvSpPr>
              <a:spLocks noChangeArrowheads="1"/>
            </p:cNvSpPr>
            <p:nvPr/>
          </p:nvSpPr>
          <p:spPr bwMode="auto">
            <a:xfrm>
              <a:off x="4915" y="876"/>
              <a:ext cx="680" cy="4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algn="ctr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algn="ctr">
                <a:spcBef>
                  <a:spcPct val="20000"/>
                </a:spcBef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algn="ctr">
                <a:spcBef>
                  <a:spcPct val="20000"/>
                </a:spcBef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algn="ctr">
                <a:spcBef>
                  <a:spcPct val="20000"/>
                </a:spcBef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algn="ctr">
                <a:spcBef>
                  <a:spcPct val="20000"/>
                </a:spcBef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Aft>
                  <a:spcPct val="0"/>
                </a:spcAft>
              </a:pPr>
              <a:r>
                <a:rPr lang="nl-NL" altLang="nl-NL" sz="240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Comic Sans MS" pitchFamily="66" charset="0"/>
                </a:rPr>
                <a:t>11,3 g</a:t>
              </a:r>
            </a:p>
          </p:txBody>
        </p:sp>
        <p:sp>
          <p:nvSpPr>
            <p:cNvPr id="3115" name="Rectangle 43"/>
            <p:cNvSpPr>
              <a:spLocks noChangeArrowheads="1"/>
            </p:cNvSpPr>
            <p:nvPr/>
          </p:nvSpPr>
          <p:spPr bwMode="auto">
            <a:xfrm>
              <a:off x="4828" y="1808"/>
              <a:ext cx="885" cy="3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algn="ctr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algn="ctr">
                <a:spcBef>
                  <a:spcPct val="20000"/>
                </a:spcBef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algn="ctr">
                <a:spcBef>
                  <a:spcPct val="20000"/>
                </a:spcBef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algn="ctr">
                <a:spcBef>
                  <a:spcPct val="20000"/>
                </a:spcBef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algn="ctr">
                <a:spcBef>
                  <a:spcPct val="20000"/>
                </a:spcBef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Aft>
                  <a:spcPct val="0"/>
                </a:spcAft>
              </a:pPr>
              <a:r>
                <a:rPr lang="nl-NL" altLang="nl-NL" sz="180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Comic Sans MS" pitchFamily="66" charset="0"/>
                </a:rPr>
                <a:t>Lood</a:t>
              </a:r>
              <a:endParaRPr lang="nl-NL" altLang="nl-NL" sz="1800" baseline="30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endParaRPr>
            </a:p>
          </p:txBody>
        </p:sp>
      </p:grpSp>
      <p:sp>
        <p:nvSpPr>
          <p:cNvPr id="3120" name="Rectangle 48"/>
          <p:cNvSpPr>
            <a:spLocks noChangeArrowheads="1"/>
          </p:cNvSpPr>
          <p:nvPr/>
        </p:nvSpPr>
        <p:spPr bwMode="auto">
          <a:xfrm>
            <a:off x="0" y="1260475"/>
            <a:ext cx="5651500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spcBef>
                <a:spcPct val="20000"/>
              </a:spcBef>
              <a:defRPr sz="3200">
                <a:solidFill>
                  <a:schemeClr val="tx1"/>
                </a:solidFill>
                <a:latin typeface="Arial" charset="0"/>
              </a:defRPr>
            </a:lvl1pPr>
            <a:lvl2pPr algn="ctr">
              <a:spcBef>
                <a:spcPct val="20000"/>
              </a:spcBef>
              <a:defRPr sz="2800">
                <a:solidFill>
                  <a:schemeClr val="tx1"/>
                </a:solidFill>
                <a:latin typeface="Arial" charset="0"/>
              </a:defRPr>
            </a:lvl2pPr>
            <a:lvl3pPr algn="ctr">
              <a:spcBef>
                <a:spcPct val="20000"/>
              </a:spcBef>
              <a:defRPr sz="2400">
                <a:solidFill>
                  <a:schemeClr val="tx1"/>
                </a:solidFill>
                <a:latin typeface="Arial" charset="0"/>
              </a:defRPr>
            </a:lvl3pPr>
            <a:lvl4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Arial" charset="0"/>
              </a:defRPr>
            </a:lvl4pPr>
            <a:lvl5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Arial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fontAlgn="base">
              <a:spcAft>
                <a:spcPct val="0"/>
              </a:spcAft>
            </a:pPr>
            <a:r>
              <a:rPr lang="nl-NL" altLang="nl-NL">
                <a:solidFill>
                  <a:srgbClr val="8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. . . vergeleken met 1 cm</a:t>
            </a:r>
            <a:r>
              <a:rPr lang="nl-NL" altLang="nl-NL" baseline="30000">
                <a:solidFill>
                  <a:srgbClr val="8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3</a:t>
            </a:r>
            <a:r>
              <a:rPr lang="nl-NL" altLang="nl-NL">
                <a:solidFill>
                  <a:srgbClr val="8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lood.</a:t>
            </a:r>
          </a:p>
        </p:txBody>
      </p:sp>
      <p:sp>
        <p:nvSpPr>
          <p:cNvPr id="3121" name="Rectangle 49"/>
          <p:cNvSpPr>
            <a:spLocks noChangeArrowheads="1"/>
          </p:cNvSpPr>
          <p:nvPr/>
        </p:nvSpPr>
        <p:spPr bwMode="auto">
          <a:xfrm>
            <a:off x="-12700" y="1920875"/>
            <a:ext cx="5651500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spcBef>
                <a:spcPct val="20000"/>
              </a:spcBef>
              <a:defRPr sz="3200">
                <a:solidFill>
                  <a:schemeClr val="tx1"/>
                </a:solidFill>
                <a:latin typeface="Arial" charset="0"/>
              </a:defRPr>
            </a:lvl1pPr>
            <a:lvl2pPr algn="ctr">
              <a:spcBef>
                <a:spcPct val="20000"/>
              </a:spcBef>
              <a:defRPr sz="2800">
                <a:solidFill>
                  <a:schemeClr val="tx1"/>
                </a:solidFill>
                <a:latin typeface="Arial" charset="0"/>
              </a:defRPr>
            </a:lvl2pPr>
            <a:lvl3pPr algn="ctr">
              <a:spcBef>
                <a:spcPct val="20000"/>
              </a:spcBef>
              <a:defRPr sz="2400">
                <a:solidFill>
                  <a:schemeClr val="tx1"/>
                </a:solidFill>
                <a:latin typeface="Arial" charset="0"/>
              </a:defRPr>
            </a:lvl3pPr>
            <a:lvl4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Arial" charset="0"/>
              </a:defRPr>
            </a:lvl4pPr>
            <a:lvl5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Arial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fontAlgn="base">
              <a:spcAft>
                <a:spcPct val="0"/>
              </a:spcAft>
            </a:pPr>
            <a:r>
              <a:rPr lang="nl-NL" altLang="nl-NL">
                <a:solidFill>
                  <a:srgbClr val="8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Dat scheelt bijna 10.000 keer!</a:t>
            </a:r>
          </a:p>
        </p:txBody>
      </p:sp>
      <p:sp>
        <p:nvSpPr>
          <p:cNvPr id="3122" name="AutoShape 50"/>
          <p:cNvSpPr>
            <a:spLocks noChangeArrowheads="1"/>
          </p:cNvSpPr>
          <p:nvPr/>
        </p:nvSpPr>
        <p:spPr bwMode="auto">
          <a:xfrm>
            <a:off x="4356100" y="5734050"/>
            <a:ext cx="2376488" cy="576263"/>
          </a:xfrm>
          <a:prstGeom prst="wedgeRoundRectCallout">
            <a:avLst>
              <a:gd name="adj1" fmla="val -53208"/>
              <a:gd name="adj2" fmla="val -221074"/>
              <a:gd name="adj3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4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1 cm</a:t>
            </a:r>
            <a:r>
              <a:rPr lang="nl-NL" altLang="nl-NL" sz="2400" baseline="300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3</a:t>
            </a:r>
            <a:r>
              <a:rPr lang="nl-NL" altLang="nl-NL" sz="24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= 1 mL</a:t>
            </a:r>
          </a:p>
        </p:txBody>
      </p:sp>
    </p:spTree>
    <p:extLst>
      <p:ext uri="{BB962C8B-B14F-4D97-AF65-F5344CB8AC3E}">
        <p14:creationId xmlns:p14="http://schemas.microsoft.com/office/powerpoint/2010/main" val="756931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3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1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5" grpId="0" build="p"/>
      <p:bldP spid="3120" grpId="0" build="p"/>
      <p:bldP spid="3121" grpId="0" build="p"/>
      <p:bldP spid="312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692150"/>
          </a:xfrm>
        </p:spPr>
        <p:txBody>
          <a:bodyPr/>
          <a:lstStyle/>
          <a:p>
            <a:pPr algn="l"/>
            <a:r>
              <a:rPr lang="nl-NL" altLang="nl-NL" sz="32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De dichtheid van aluminium is 2,7 kg/dm</a:t>
            </a:r>
            <a:r>
              <a:rPr lang="nl-NL" altLang="nl-NL" sz="3200" baseline="300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3</a:t>
            </a:r>
          </a:p>
        </p:txBody>
      </p:sp>
      <p:grpSp>
        <p:nvGrpSpPr>
          <p:cNvPr id="6149" name="Group 5"/>
          <p:cNvGrpSpPr>
            <a:grpSpLocks/>
          </p:cNvGrpSpPr>
          <p:nvPr/>
        </p:nvGrpSpPr>
        <p:grpSpPr bwMode="auto">
          <a:xfrm>
            <a:off x="4754563" y="2465388"/>
            <a:ext cx="1404937" cy="2233612"/>
            <a:chOff x="2995" y="1553"/>
            <a:chExt cx="885" cy="1407"/>
          </a:xfrm>
        </p:grpSpPr>
        <p:sp>
          <p:nvSpPr>
            <p:cNvPr id="6150" name="Rectangle 6"/>
            <p:cNvSpPr>
              <a:spLocks noChangeAspect="1" noChangeArrowheads="1"/>
            </p:cNvSpPr>
            <p:nvPr/>
          </p:nvSpPr>
          <p:spPr bwMode="auto">
            <a:xfrm>
              <a:off x="3086" y="1553"/>
              <a:ext cx="680" cy="68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chemeClr val="bg2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  <p:sp>
          <p:nvSpPr>
            <p:cNvPr id="6151" name="Rectangle 7"/>
            <p:cNvSpPr>
              <a:spLocks noChangeArrowheads="1"/>
            </p:cNvSpPr>
            <p:nvPr/>
          </p:nvSpPr>
          <p:spPr bwMode="auto">
            <a:xfrm>
              <a:off x="3086" y="2324"/>
              <a:ext cx="726" cy="2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algn="ctr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algn="ctr">
                <a:spcBef>
                  <a:spcPct val="20000"/>
                </a:spcBef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algn="ctr">
                <a:spcBef>
                  <a:spcPct val="20000"/>
                </a:spcBef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algn="ctr">
                <a:spcBef>
                  <a:spcPct val="20000"/>
                </a:spcBef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algn="ctr">
                <a:spcBef>
                  <a:spcPct val="20000"/>
                </a:spcBef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fontAlgn="base">
                <a:spcAft>
                  <a:spcPct val="0"/>
                </a:spcAft>
              </a:pPr>
              <a:r>
                <a:rPr lang="nl-NL" altLang="nl-NL" sz="240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Comic Sans MS" pitchFamily="66" charset="0"/>
                </a:rPr>
                <a:t>1 dm</a:t>
              </a:r>
              <a:r>
                <a:rPr lang="nl-NL" altLang="nl-NL" sz="2400" baseline="3000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Comic Sans MS" pitchFamily="66" charset="0"/>
                </a:rPr>
                <a:t>3</a:t>
              </a:r>
            </a:p>
          </p:txBody>
        </p:sp>
        <p:sp>
          <p:nvSpPr>
            <p:cNvPr id="6152" name="Rectangle 8"/>
            <p:cNvSpPr>
              <a:spLocks noChangeArrowheads="1"/>
            </p:cNvSpPr>
            <p:nvPr/>
          </p:nvSpPr>
          <p:spPr bwMode="auto">
            <a:xfrm>
              <a:off x="3082" y="1710"/>
              <a:ext cx="680" cy="4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algn="ctr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algn="ctr">
                <a:spcBef>
                  <a:spcPct val="20000"/>
                </a:spcBef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algn="ctr">
                <a:spcBef>
                  <a:spcPct val="20000"/>
                </a:spcBef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algn="ctr">
                <a:spcBef>
                  <a:spcPct val="20000"/>
                </a:spcBef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algn="ctr">
                <a:spcBef>
                  <a:spcPct val="20000"/>
                </a:spcBef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Aft>
                  <a:spcPct val="0"/>
                </a:spcAft>
              </a:pPr>
              <a:r>
                <a:rPr lang="nl-NL" altLang="nl-NL" sz="240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Comic Sans MS" pitchFamily="66" charset="0"/>
                </a:rPr>
                <a:t>2,7 kg</a:t>
              </a:r>
            </a:p>
          </p:txBody>
        </p:sp>
        <p:sp>
          <p:nvSpPr>
            <p:cNvPr id="6153" name="Rectangle 9"/>
            <p:cNvSpPr>
              <a:spLocks noChangeArrowheads="1"/>
            </p:cNvSpPr>
            <p:nvPr/>
          </p:nvSpPr>
          <p:spPr bwMode="auto">
            <a:xfrm>
              <a:off x="2995" y="2642"/>
              <a:ext cx="885" cy="3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algn="ctr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algn="ctr">
                <a:spcBef>
                  <a:spcPct val="20000"/>
                </a:spcBef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algn="ctr">
                <a:spcBef>
                  <a:spcPct val="20000"/>
                </a:spcBef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algn="ctr">
                <a:spcBef>
                  <a:spcPct val="20000"/>
                </a:spcBef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algn="ctr">
                <a:spcBef>
                  <a:spcPct val="20000"/>
                </a:spcBef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Aft>
                  <a:spcPct val="0"/>
                </a:spcAft>
              </a:pPr>
              <a:r>
                <a:rPr lang="nl-NL" altLang="nl-NL" sz="180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Comic Sans MS" pitchFamily="66" charset="0"/>
                </a:rPr>
                <a:t>Aluminium</a:t>
              </a:r>
              <a:endParaRPr lang="nl-NL" altLang="nl-NL" sz="1800" baseline="30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endParaRPr>
            </a:p>
          </p:txBody>
        </p:sp>
      </p:grpSp>
      <p:grpSp>
        <p:nvGrpSpPr>
          <p:cNvPr id="6154" name="Group 10"/>
          <p:cNvGrpSpPr>
            <a:grpSpLocks/>
          </p:cNvGrpSpPr>
          <p:nvPr/>
        </p:nvGrpSpPr>
        <p:grpSpPr bwMode="auto">
          <a:xfrm>
            <a:off x="3249613" y="3175000"/>
            <a:ext cx="1404937" cy="2233613"/>
            <a:chOff x="2993" y="1525"/>
            <a:chExt cx="885" cy="1407"/>
          </a:xfrm>
        </p:grpSpPr>
        <p:sp>
          <p:nvSpPr>
            <p:cNvPr id="6155" name="Rectangle 11"/>
            <p:cNvSpPr>
              <a:spLocks noChangeAspect="1" noChangeArrowheads="1"/>
            </p:cNvSpPr>
            <p:nvPr/>
          </p:nvSpPr>
          <p:spPr bwMode="auto">
            <a:xfrm>
              <a:off x="3084" y="1525"/>
              <a:ext cx="680" cy="680"/>
            </a:xfrm>
            <a:prstGeom prst="rect">
              <a:avLst/>
            </a:prstGeom>
            <a:solidFill>
              <a:srgbClr val="3399FF"/>
            </a:solidFill>
            <a:ln w="9525">
              <a:miter lim="800000"/>
              <a:headEnd/>
              <a:tailEnd/>
            </a:ln>
            <a:effectLst/>
            <a:scene3d>
              <a:camera prst="legacyPerspectiv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3399FF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  <p:sp>
          <p:nvSpPr>
            <p:cNvPr id="6156" name="Rectangle 12"/>
            <p:cNvSpPr>
              <a:spLocks noChangeArrowheads="1"/>
            </p:cNvSpPr>
            <p:nvPr/>
          </p:nvSpPr>
          <p:spPr bwMode="auto">
            <a:xfrm>
              <a:off x="3084" y="2296"/>
              <a:ext cx="726" cy="2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algn="ctr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algn="ctr">
                <a:spcBef>
                  <a:spcPct val="20000"/>
                </a:spcBef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algn="ctr">
                <a:spcBef>
                  <a:spcPct val="20000"/>
                </a:spcBef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algn="ctr">
                <a:spcBef>
                  <a:spcPct val="20000"/>
                </a:spcBef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algn="ctr">
                <a:spcBef>
                  <a:spcPct val="20000"/>
                </a:spcBef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fontAlgn="base">
                <a:spcAft>
                  <a:spcPct val="0"/>
                </a:spcAft>
              </a:pPr>
              <a:r>
                <a:rPr lang="nl-NL" altLang="nl-NL" sz="240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Comic Sans MS" pitchFamily="66" charset="0"/>
                </a:rPr>
                <a:t>1 dm</a:t>
              </a:r>
              <a:r>
                <a:rPr lang="nl-NL" altLang="nl-NL" sz="2400" baseline="3000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Comic Sans MS" pitchFamily="66" charset="0"/>
                </a:rPr>
                <a:t>3</a:t>
              </a:r>
            </a:p>
          </p:txBody>
        </p:sp>
        <p:sp>
          <p:nvSpPr>
            <p:cNvPr id="6157" name="Rectangle 13"/>
            <p:cNvSpPr>
              <a:spLocks noChangeArrowheads="1"/>
            </p:cNvSpPr>
            <p:nvPr/>
          </p:nvSpPr>
          <p:spPr bwMode="auto">
            <a:xfrm>
              <a:off x="3080" y="1682"/>
              <a:ext cx="680" cy="4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algn="ctr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algn="ctr">
                <a:spcBef>
                  <a:spcPct val="20000"/>
                </a:spcBef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algn="ctr">
                <a:spcBef>
                  <a:spcPct val="20000"/>
                </a:spcBef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algn="ctr">
                <a:spcBef>
                  <a:spcPct val="20000"/>
                </a:spcBef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algn="ctr">
                <a:spcBef>
                  <a:spcPct val="20000"/>
                </a:spcBef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Aft>
                  <a:spcPct val="0"/>
                </a:spcAft>
              </a:pPr>
              <a:r>
                <a:rPr lang="nl-NL" altLang="nl-NL" sz="240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Comic Sans MS" pitchFamily="66" charset="0"/>
                </a:rPr>
                <a:t>1,0 kg</a:t>
              </a:r>
            </a:p>
          </p:txBody>
        </p:sp>
        <p:sp>
          <p:nvSpPr>
            <p:cNvPr id="6158" name="Rectangle 14"/>
            <p:cNvSpPr>
              <a:spLocks noChangeArrowheads="1"/>
            </p:cNvSpPr>
            <p:nvPr/>
          </p:nvSpPr>
          <p:spPr bwMode="auto">
            <a:xfrm>
              <a:off x="2993" y="2614"/>
              <a:ext cx="885" cy="3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algn="ctr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algn="ctr">
                <a:spcBef>
                  <a:spcPct val="20000"/>
                </a:spcBef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algn="ctr">
                <a:spcBef>
                  <a:spcPct val="20000"/>
                </a:spcBef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algn="ctr">
                <a:spcBef>
                  <a:spcPct val="20000"/>
                </a:spcBef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algn="ctr">
                <a:spcBef>
                  <a:spcPct val="20000"/>
                </a:spcBef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Aft>
                  <a:spcPct val="0"/>
                </a:spcAft>
              </a:pPr>
              <a:r>
                <a:rPr lang="nl-NL" altLang="nl-NL" sz="180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Comic Sans MS" pitchFamily="66" charset="0"/>
                </a:rPr>
                <a:t>Water</a:t>
              </a:r>
              <a:endParaRPr lang="nl-NL" altLang="nl-NL" sz="1800" baseline="30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endParaRPr>
            </a:p>
          </p:txBody>
        </p:sp>
      </p:grpSp>
      <p:grpSp>
        <p:nvGrpSpPr>
          <p:cNvPr id="6159" name="Group 15"/>
          <p:cNvGrpSpPr>
            <a:grpSpLocks/>
          </p:cNvGrpSpPr>
          <p:nvPr/>
        </p:nvGrpSpPr>
        <p:grpSpPr bwMode="auto">
          <a:xfrm>
            <a:off x="1763713" y="3860800"/>
            <a:ext cx="1404937" cy="2233613"/>
            <a:chOff x="2653" y="1344"/>
            <a:chExt cx="885" cy="1407"/>
          </a:xfrm>
        </p:grpSpPr>
        <p:sp>
          <p:nvSpPr>
            <p:cNvPr id="6160" name="Rectangle 16" descr="Donkere diagonaal omhoog"/>
            <p:cNvSpPr>
              <a:spLocks noChangeAspect="1" noChangeArrowheads="1"/>
            </p:cNvSpPr>
            <p:nvPr/>
          </p:nvSpPr>
          <p:spPr bwMode="auto">
            <a:xfrm>
              <a:off x="2744" y="1344"/>
              <a:ext cx="680" cy="680"/>
            </a:xfrm>
            <a:prstGeom prst="rect">
              <a:avLst/>
            </a:prstGeom>
            <a:pattFill prst="dkUpDiag">
              <a:fgClr>
                <a:srgbClr val="663300"/>
              </a:fgClr>
              <a:bgClr>
                <a:schemeClr val="bg1"/>
              </a:bgClr>
            </a:pattFill>
            <a:ln w="9525">
              <a:miter lim="800000"/>
              <a:headEnd/>
              <a:tailEnd/>
            </a:ln>
            <a:effectLst/>
            <a:scene3d>
              <a:camera prst="legacyPerspectiv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66330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  <p:sp>
          <p:nvSpPr>
            <p:cNvPr id="6161" name="Rectangle 17"/>
            <p:cNvSpPr>
              <a:spLocks noChangeArrowheads="1"/>
            </p:cNvSpPr>
            <p:nvPr/>
          </p:nvSpPr>
          <p:spPr bwMode="auto">
            <a:xfrm>
              <a:off x="2744" y="2115"/>
              <a:ext cx="726" cy="2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algn="ctr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algn="ctr">
                <a:spcBef>
                  <a:spcPct val="20000"/>
                </a:spcBef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algn="ctr">
                <a:spcBef>
                  <a:spcPct val="20000"/>
                </a:spcBef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algn="ctr">
                <a:spcBef>
                  <a:spcPct val="20000"/>
                </a:spcBef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algn="ctr">
                <a:spcBef>
                  <a:spcPct val="20000"/>
                </a:spcBef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fontAlgn="base">
                <a:spcAft>
                  <a:spcPct val="0"/>
                </a:spcAft>
              </a:pPr>
              <a:r>
                <a:rPr lang="nl-NL" altLang="nl-NL" sz="240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Comic Sans MS" pitchFamily="66" charset="0"/>
                </a:rPr>
                <a:t>1 dm</a:t>
              </a:r>
              <a:r>
                <a:rPr lang="nl-NL" altLang="nl-NL" sz="2400" baseline="3000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Comic Sans MS" pitchFamily="66" charset="0"/>
                </a:rPr>
                <a:t>3</a:t>
              </a:r>
            </a:p>
          </p:txBody>
        </p:sp>
        <p:sp>
          <p:nvSpPr>
            <p:cNvPr id="6162" name="Rectangle 18"/>
            <p:cNvSpPr>
              <a:spLocks noChangeArrowheads="1"/>
            </p:cNvSpPr>
            <p:nvPr/>
          </p:nvSpPr>
          <p:spPr bwMode="auto">
            <a:xfrm>
              <a:off x="2740" y="1501"/>
              <a:ext cx="680" cy="4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algn="ctr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algn="ctr">
                <a:spcBef>
                  <a:spcPct val="20000"/>
                </a:spcBef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algn="ctr">
                <a:spcBef>
                  <a:spcPct val="20000"/>
                </a:spcBef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algn="ctr">
                <a:spcBef>
                  <a:spcPct val="20000"/>
                </a:spcBef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algn="ctr">
                <a:spcBef>
                  <a:spcPct val="20000"/>
                </a:spcBef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Aft>
                  <a:spcPct val="0"/>
                </a:spcAft>
              </a:pPr>
              <a:r>
                <a:rPr lang="nl-NL" altLang="nl-NL" sz="240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Comic Sans MS" pitchFamily="66" charset="0"/>
                </a:rPr>
                <a:t>0,8 kg</a:t>
              </a:r>
            </a:p>
          </p:txBody>
        </p:sp>
        <p:sp>
          <p:nvSpPr>
            <p:cNvPr id="6163" name="Rectangle 19"/>
            <p:cNvSpPr>
              <a:spLocks noChangeArrowheads="1"/>
            </p:cNvSpPr>
            <p:nvPr/>
          </p:nvSpPr>
          <p:spPr bwMode="auto">
            <a:xfrm>
              <a:off x="2653" y="2433"/>
              <a:ext cx="885" cy="3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algn="ctr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algn="ctr">
                <a:spcBef>
                  <a:spcPct val="20000"/>
                </a:spcBef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algn="ctr">
                <a:spcBef>
                  <a:spcPct val="20000"/>
                </a:spcBef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algn="ctr">
                <a:spcBef>
                  <a:spcPct val="20000"/>
                </a:spcBef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algn="ctr">
                <a:spcBef>
                  <a:spcPct val="20000"/>
                </a:spcBef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Aft>
                  <a:spcPct val="0"/>
                </a:spcAft>
              </a:pPr>
              <a:r>
                <a:rPr lang="nl-NL" altLang="nl-NL" sz="180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Comic Sans MS" pitchFamily="66" charset="0"/>
                </a:rPr>
                <a:t>Hout</a:t>
              </a:r>
              <a:endParaRPr lang="nl-NL" altLang="nl-NL" sz="1800" baseline="30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endParaRPr>
            </a:p>
          </p:txBody>
        </p:sp>
      </p:grpSp>
      <p:grpSp>
        <p:nvGrpSpPr>
          <p:cNvPr id="6164" name="Group 20"/>
          <p:cNvGrpSpPr>
            <a:grpSpLocks/>
          </p:cNvGrpSpPr>
          <p:nvPr/>
        </p:nvGrpSpPr>
        <p:grpSpPr bwMode="auto">
          <a:xfrm>
            <a:off x="250825" y="4521200"/>
            <a:ext cx="1557338" cy="2233613"/>
            <a:chOff x="158" y="2848"/>
            <a:chExt cx="981" cy="1407"/>
          </a:xfrm>
        </p:grpSpPr>
        <p:sp>
          <p:nvSpPr>
            <p:cNvPr id="6165" name="Rectangle 21" descr="20%"/>
            <p:cNvSpPr>
              <a:spLocks noChangeAspect="1" noChangeArrowheads="1"/>
            </p:cNvSpPr>
            <p:nvPr/>
          </p:nvSpPr>
          <p:spPr bwMode="auto">
            <a:xfrm>
              <a:off x="284" y="2848"/>
              <a:ext cx="680" cy="680"/>
            </a:xfrm>
            <a:prstGeom prst="rect">
              <a:avLst/>
            </a:prstGeom>
            <a:pattFill prst="pct20">
              <a:fgClr>
                <a:srgbClr val="3399FF"/>
              </a:fgClr>
              <a:bgClr>
                <a:srgbClr val="FFFFFF"/>
              </a:bgClr>
            </a:pattFill>
            <a:ln w="9525">
              <a:miter lim="800000"/>
              <a:headEnd/>
              <a:tailEnd/>
            </a:ln>
            <a:effectLst/>
            <a:scene3d>
              <a:camera prst="legacyPerspectiv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3399FF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  <p:sp>
          <p:nvSpPr>
            <p:cNvPr id="6166" name="Rectangle 22"/>
            <p:cNvSpPr>
              <a:spLocks noChangeArrowheads="1"/>
            </p:cNvSpPr>
            <p:nvPr/>
          </p:nvSpPr>
          <p:spPr bwMode="auto">
            <a:xfrm>
              <a:off x="284" y="3619"/>
              <a:ext cx="726" cy="2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algn="ctr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algn="ctr">
                <a:spcBef>
                  <a:spcPct val="20000"/>
                </a:spcBef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algn="ctr">
                <a:spcBef>
                  <a:spcPct val="20000"/>
                </a:spcBef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algn="ctr">
                <a:spcBef>
                  <a:spcPct val="20000"/>
                </a:spcBef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algn="ctr">
                <a:spcBef>
                  <a:spcPct val="20000"/>
                </a:spcBef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fontAlgn="base">
                <a:spcAft>
                  <a:spcPct val="0"/>
                </a:spcAft>
              </a:pPr>
              <a:r>
                <a:rPr lang="nl-NL" altLang="nl-NL" sz="240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Comic Sans MS" pitchFamily="66" charset="0"/>
                </a:rPr>
                <a:t>1 dm</a:t>
              </a:r>
              <a:r>
                <a:rPr lang="nl-NL" altLang="nl-NL" sz="2400" baseline="3000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Comic Sans MS" pitchFamily="66" charset="0"/>
                </a:rPr>
                <a:t>3</a:t>
              </a:r>
            </a:p>
          </p:txBody>
        </p:sp>
        <p:sp>
          <p:nvSpPr>
            <p:cNvPr id="6167" name="Rectangle 23"/>
            <p:cNvSpPr>
              <a:spLocks noChangeArrowheads="1"/>
            </p:cNvSpPr>
            <p:nvPr/>
          </p:nvSpPr>
          <p:spPr bwMode="auto">
            <a:xfrm>
              <a:off x="186" y="3005"/>
              <a:ext cx="953" cy="4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algn="ctr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algn="ctr">
                <a:spcBef>
                  <a:spcPct val="20000"/>
                </a:spcBef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algn="ctr">
                <a:spcBef>
                  <a:spcPct val="20000"/>
                </a:spcBef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algn="ctr">
                <a:spcBef>
                  <a:spcPct val="20000"/>
                </a:spcBef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algn="ctr">
                <a:spcBef>
                  <a:spcPct val="20000"/>
                </a:spcBef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Aft>
                  <a:spcPct val="0"/>
                </a:spcAft>
              </a:pPr>
              <a:r>
                <a:rPr lang="nl-NL" altLang="nl-NL" sz="240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Comic Sans MS" pitchFamily="66" charset="0"/>
                </a:rPr>
                <a:t>0,0012kg</a:t>
              </a:r>
            </a:p>
          </p:txBody>
        </p:sp>
        <p:sp>
          <p:nvSpPr>
            <p:cNvPr id="6168" name="Rectangle 24"/>
            <p:cNvSpPr>
              <a:spLocks noChangeArrowheads="1"/>
            </p:cNvSpPr>
            <p:nvPr/>
          </p:nvSpPr>
          <p:spPr bwMode="auto">
            <a:xfrm>
              <a:off x="158" y="3937"/>
              <a:ext cx="885" cy="3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algn="ctr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algn="ctr">
                <a:spcBef>
                  <a:spcPct val="20000"/>
                </a:spcBef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algn="ctr">
                <a:spcBef>
                  <a:spcPct val="20000"/>
                </a:spcBef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algn="ctr">
                <a:spcBef>
                  <a:spcPct val="20000"/>
                </a:spcBef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algn="ctr">
                <a:spcBef>
                  <a:spcPct val="20000"/>
                </a:spcBef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Aft>
                  <a:spcPct val="0"/>
                </a:spcAft>
              </a:pPr>
              <a:r>
                <a:rPr lang="nl-NL" altLang="nl-NL" sz="180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Comic Sans MS" pitchFamily="66" charset="0"/>
                </a:rPr>
                <a:t>Lucht</a:t>
              </a:r>
              <a:endParaRPr lang="nl-NL" altLang="nl-NL" sz="1800" baseline="30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endParaRPr>
            </a:p>
          </p:txBody>
        </p:sp>
      </p:grpSp>
      <p:grpSp>
        <p:nvGrpSpPr>
          <p:cNvPr id="6169" name="Group 25"/>
          <p:cNvGrpSpPr>
            <a:grpSpLocks/>
          </p:cNvGrpSpPr>
          <p:nvPr/>
        </p:nvGrpSpPr>
        <p:grpSpPr bwMode="auto">
          <a:xfrm>
            <a:off x="6238875" y="1800225"/>
            <a:ext cx="1404938" cy="2233613"/>
            <a:chOff x="3930" y="1134"/>
            <a:chExt cx="885" cy="1407"/>
          </a:xfrm>
        </p:grpSpPr>
        <p:sp>
          <p:nvSpPr>
            <p:cNvPr id="6170" name="Rectangle 26"/>
            <p:cNvSpPr>
              <a:spLocks noChangeAspect="1" noChangeArrowheads="1"/>
            </p:cNvSpPr>
            <p:nvPr/>
          </p:nvSpPr>
          <p:spPr bwMode="auto">
            <a:xfrm>
              <a:off x="4021" y="1134"/>
              <a:ext cx="680" cy="680"/>
            </a:xfrm>
            <a:prstGeom prst="rect">
              <a:avLst/>
            </a:prstGeom>
            <a:gradFill rotWithShape="1">
              <a:gsLst>
                <a:gs pos="0">
                  <a:srgbClr val="DDDDDD"/>
                </a:gs>
                <a:gs pos="100000">
                  <a:schemeClr val="bg2"/>
                </a:gs>
              </a:gsLst>
              <a:lin ang="189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chemeClr val="bg2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  <p:sp>
          <p:nvSpPr>
            <p:cNvPr id="6171" name="Rectangle 27"/>
            <p:cNvSpPr>
              <a:spLocks noChangeArrowheads="1"/>
            </p:cNvSpPr>
            <p:nvPr/>
          </p:nvSpPr>
          <p:spPr bwMode="auto">
            <a:xfrm>
              <a:off x="4021" y="1905"/>
              <a:ext cx="726" cy="2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algn="ctr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algn="ctr">
                <a:spcBef>
                  <a:spcPct val="20000"/>
                </a:spcBef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algn="ctr">
                <a:spcBef>
                  <a:spcPct val="20000"/>
                </a:spcBef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algn="ctr">
                <a:spcBef>
                  <a:spcPct val="20000"/>
                </a:spcBef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algn="ctr">
                <a:spcBef>
                  <a:spcPct val="20000"/>
                </a:spcBef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fontAlgn="base">
                <a:spcAft>
                  <a:spcPct val="0"/>
                </a:spcAft>
              </a:pPr>
              <a:r>
                <a:rPr lang="nl-NL" altLang="nl-NL" sz="240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Comic Sans MS" pitchFamily="66" charset="0"/>
                </a:rPr>
                <a:t>1 dm</a:t>
              </a:r>
              <a:r>
                <a:rPr lang="nl-NL" altLang="nl-NL" sz="2400" baseline="3000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Comic Sans MS" pitchFamily="66" charset="0"/>
                </a:rPr>
                <a:t>3</a:t>
              </a:r>
            </a:p>
          </p:txBody>
        </p:sp>
        <p:sp>
          <p:nvSpPr>
            <p:cNvPr id="6172" name="Rectangle 28"/>
            <p:cNvSpPr>
              <a:spLocks noChangeArrowheads="1"/>
            </p:cNvSpPr>
            <p:nvPr/>
          </p:nvSpPr>
          <p:spPr bwMode="auto">
            <a:xfrm>
              <a:off x="4017" y="1291"/>
              <a:ext cx="680" cy="4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algn="ctr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algn="ctr">
                <a:spcBef>
                  <a:spcPct val="20000"/>
                </a:spcBef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algn="ctr">
                <a:spcBef>
                  <a:spcPct val="20000"/>
                </a:spcBef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algn="ctr">
                <a:spcBef>
                  <a:spcPct val="20000"/>
                </a:spcBef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algn="ctr">
                <a:spcBef>
                  <a:spcPct val="20000"/>
                </a:spcBef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Aft>
                  <a:spcPct val="0"/>
                </a:spcAft>
              </a:pPr>
              <a:r>
                <a:rPr lang="nl-NL" altLang="nl-NL" sz="240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Comic Sans MS" pitchFamily="66" charset="0"/>
                </a:rPr>
                <a:t>7,9 kg</a:t>
              </a:r>
            </a:p>
          </p:txBody>
        </p:sp>
        <p:sp>
          <p:nvSpPr>
            <p:cNvPr id="6173" name="Rectangle 29"/>
            <p:cNvSpPr>
              <a:spLocks noChangeArrowheads="1"/>
            </p:cNvSpPr>
            <p:nvPr/>
          </p:nvSpPr>
          <p:spPr bwMode="auto">
            <a:xfrm>
              <a:off x="3930" y="2223"/>
              <a:ext cx="885" cy="3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algn="ctr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algn="ctr">
                <a:spcBef>
                  <a:spcPct val="20000"/>
                </a:spcBef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algn="ctr">
                <a:spcBef>
                  <a:spcPct val="20000"/>
                </a:spcBef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algn="ctr">
                <a:spcBef>
                  <a:spcPct val="20000"/>
                </a:spcBef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algn="ctr">
                <a:spcBef>
                  <a:spcPct val="20000"/>
                </a:spcBef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Aft>
                  <a:spcPct val="0"/>
                </a:spcAft>
              </a:pPr>
              <a:r>
                <a:rPr lang="nl-NL" altLang="nl-NL" sz="180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Comic Sans MS" pitchFamily="66" charset="0"/>
                </a:rPr>
                <a:t>IJzer</a:t>
              </a:r>
              <a:endParaRPr lang="nl-NL" altLang="nl-NL" sz="1800" baseline="30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endParaRPr>
            </a:p>
          </p:txBody>
        </p:sp>
      </p:grpSp>
      <p:grpSp>
        <p:nvGrpSpPr>
          <p:cNvPr id="6174" name="Group 30"/>
          <p:cNvGrpSpPr>
            <a:grpSpLocks/>
          </p:cNvGrpSpPr>
          <p:nvPr/>
        </p:nvGrpSpPr>
        <p:grpSpPr bwMode="auto">
          <a:xfrm>
            <a:off x="7664450" y="1141413"/>
            <a:ext cx="1404938" cy="2233612"/>
            <a:chOff x="4828" y="719"/>
            <a:chExt cx="885" cy="1407"/>
          </a:xfrm>
        </p:grpSpPr>
        <p:sp>
          <p:nvSpPr>
            <p:cNvPr id="6175" name="Rectangle 31"/>
            <p:cNvSpPr>
              <a:spLocks noChangeAspect="1" noChangeArrowheads="1"/>
            </p:cNvSpPr>
            <p:nvPr/>
          </p:nvSpPr>
          <p:spPr bwMode="auto">
            <a:xfrm>
              <a:off x="4919" y="719"/>
              <a:ext cx="680" cy="680"/>
            </a:xfrm>
            <a:prstGeom prst="rect">
              <a:avLst/>
            </a:prstGeom>
            <a:gradFill rotWithShape="1">
              <a:gsLst>
                <a:gs pos="0">
                  <a:srgbClr val="DDDDDD"/>
                </a:gs>
                <a:gs pos="100000">
                  <a:srgbClr val="FFFFFF"/>
                </a:gs>
              </a:gsLst>
              <a:lin ang="27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rgbClr val="DDDDDD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nl-NL">
                <a:solidFill>
                  <a:srgbClr val="000000"/>
                </a:solidFill>
              </a:endParaRPr>
            </a:p>
          </p:txBody>
        </p:sp>
        <p:sp>
          <p:nvSpPr>
            <p:cNvPr id="6176" name="Rectangle 32"/>
            <p:cNvSpPr>
              <a:spLocks noChangeArrowheads="1"/>
            </p:cNvSpPr>
            <p:nvPr/>
          </p:nvSpPr>
          <p:spPr bwMode="auto">
            <a:xfrm>
              <a:off x="4919" y="1490"/>
              <a:ext cx="726" cy="2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algn="ctr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algn="ctr">
                <a:spcBef>
                  <a:spcPct val="20000"/>
                </a:spcBef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algn="ctr">
                <a:spcBef>
                  <a:spcPct val="20000"/>
                </a:spcBef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algn="ctr">
                <a:spcBef>
                  <a:spcPct val="20000"/>
                </a:spcBef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algn="ctr">
                <a:spcBef>
                  <a:spcPct val="20000"/>
                </a:spcBef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fontAlgn="base">
                <a:spcAft>
                  <a:spcPct val="0"/>
                </a:spcAft>
              </a:pPr>
              <a:r>
                <a:rPr lang="nl-NL" altLang="nl-NL" sz="240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Comic Sans MS" pitchFamily="66" charset="0"/>
                </a:rPr>
                <a:t>1 dm</a:t>
              </a:r>
              <a:r>
                <a:rPr lang="nl-NL" altLang="nl-NL" sz="2400" baseline="3000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Comic Sans MS" pitchFamily="66" charset="0"/>
                </a:rPr>
                <a:t>3</a:t>
              </a:r>
            </a:p>
          </p:txBody>
        </p:sp>
        <p:sp>
          <p:nvSpPr>
            <p:cNvPr id="6177" name="Rectangle 33"/>
            <p:cNvSpPr>
              <a:spLocks noChangeArrowheads="1"/>
            </p:cNvSpPr>
            <p:nvPr/>
          </p:nvSpPr>
          <p:spPr bwMode="auto">
            <a:xfrm>
              <a:off x="4915" y="876"/>
              <a:ext cx="680" cy="4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algn="ctr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algn="ctr">
                <a:spcBef>
                  <a:spcPct val="20000"/>
                </a:spcBef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algn="ctr">
                <a:spcBef>
                  <a:spcPct val="20000"/>
                </a:spcBef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algn="ctr">
                <a:spcBef>
                  <a:spcPct val="20000"/>
                </a:spcBef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algn="ctr">
                <a:spcBef>
                  <a:spcPct val="20000"/>
                </a:spcBef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Aft>
                  <a:spcPct val="0"/>
                </a:spcAft>
              </a:pPr>
              <a:r>
                <a:rPr lang="nl-NL" altLang="nl-NL" sz="240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Comic Sans MS" pitchFamily="66" charset="0"/>
                </a:rPr>
                <a:t>11,3 kg</a:t>
              </a:r>
            </a:p>
          </p:txBody>
        </p:sp>
        <p:sp>
          <p:nvSpPr>
            <p:cNvPr id="6178" name="Rectangle 34"/>
            <p:cNvSpPr>
              <a:spLocks noChangeArrowheads="1"/>
            </p:cNvSpPr>
            <p:nvPr/>
          </p:nvSpPr>
          <p:spPr bwMode="auto">
            <a:xfrm>
              <a:off x="4828" y="1808"/>
              <a:ext cx="885" cy="3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algn="ctr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algn="ctr">
                <a:spcBef>
                  <a:spcPct val="20000"/>
                </a:spcBef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algn="ctr">
                <a:spcBef>
                  <a:spcPct val="20000"/>
                </a:spcBef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algn="ctr">
                <a:spcBef>
                  <a:spcPct val="20000"/>
                </a:spcBef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algn="ctr">
                <a:spcBef>
                  <a:spcPct val="20000"/>
                </a:spcBef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Aft>
                  <a:spcPct val="0"/>
                </a:spcAft>
              </a:pPr>
              <a:r>
                <a:rPr lang="nl-NL" altLang="nl-NL" sz="180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Comic Sans MS" pitchFamily="66" charset="0"/>
                </a:rPr>
                <a:t>Lood</a:t>
              </a:r>
              <a:endParaRPr lang="nl-NL" altLang="nl-NL" sz="1800" baseline="30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endParaRPr>
            </a:p>
          </p:txBody>
        </p:sp>
      </p:grpSp>
      <p:sp>
        <p:nvSpPr>
          <p:cNvPr id="6182" name="Rectangle 38"/>
          <p:cNvSpPr>
            <a:spLocks noChangeArrowheads="1"/>
          </p:cNvSpPr>
          <p:nvPr/>
        </p:nvSpPr>
        <p:spPr bwMode="auto">
          <a:xfrm>
            <a:off x="0" y="620713"/>
            <a:ext cx="9144000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spcBef>
                <a:spcPct val="20000"/>
              </a:spcBef>
              <a:defRPr sz="3200">
                <a:solidFill>
                  <a:schemeClr val="tx1"/>
                </a:solidFill>
                <a:latin typeface="Arial" charset="0"/>
              </a:defRPr>
            </a:lvl1pPr>
            <a:lvl2pPr algn="ctr">
              <a:spcBef>
                <a:spcPct val="20000"/>
              </a:spcBef>
              <a:defRPr sz="2800">
                <a:solidFill>
                  <a:schemeClr val="tx1"/>
                </a:solidFill>
                <a:latin typeface="Arial" charset="0"/>
              </a:defRPr>
            </a:lvl2pPr>
            <a:lvl3pPr algn="ctr">
              <a:spcBef>
                <a:spcPct val="20000"/>
              </a:spcBef>
              <a:defRPr sz="2400">
                <a:solidFill>
                  <a:schemeClr val="tx1"/>
                </a:solidFill>
                <a:latin typeface="Arial" charset="0"/>
              </a:defRPr>
            </a:lvl3pPr>
            <a:lvl4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Arial" charset="0"/>
              </a:defRPr>
            </a:lvl4pPr>
            <a:lvl5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Arial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fontAlgn="base">
              <a:spcAft>
                <a:spcPct val="0"/>
              </a:spcAft>
            </a:pPr>
            <a:r>
              <a:rPr lang="nl-NL" altLang="nl-NL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1 dm</a:t>
            </a:r>
            <a:r>
              <a:rPr lang="nl-NL" altLang="nl-NL" baseline="30000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3</a:t>
            </a:r>
            <a:r>
              <a:rPr lang="nl-NL" altLang="nl-NL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lucht weegt superweinig . . .</a:t>
            </a:r>
          </a:p>
        </p:txBody>
      </p:sp>
      <p:sp>
        <p:nvSpPr>
          <p:cNvPr id="6183" name="Rectangle 39"/>
          <p:cNvSpPr>
            <a:spLocks noChangeArrowheads="1"/>
          </p:cNvSpPr>
          <p:nvPr/>
        </p:nvSpPr>
        <p:spPr bwMode="auto">
          <a:xfrm>
            <a:off x="0" y="1260475"/>
            <a:ext cx="5651500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spcBef>
                <a:spcPct val="20000"/>
              </a:spcBef>
              <a:defRPr sz="3200">
                <a:solidFill>
                  <a:schemeClr val="tx1"/>
                </a:solidFill>
                <a:latin typeface="Arial" charset="0"/>
              </a:defRPr>
            </a:lvl1pPr>
            <a:lvl2pPr algn="ctr">
              <a:spcBef>
                <a:spcPct val="20000"/>
              </a:spcBef>
              <a:defRPr sz="2800">
                <a:solidFill>
                  <a:schemeClr val="tx1"/>
                </a:solidFill>
                <a:latin typeface="Arial" charset="0"/>
              </a:defRPr>
            </a:lvl2pPr>
            <a:lvl3pPr algn="ctr">
              <a:spcBef>
                <a:spcPct val="20000"/>
              </a:spcBef>
              <a:defRPr sz="2400">
                <a:solidFill>
                  <a:schemeClr val="tx1"/>
                </a:solidFill>
                <a:latin typeface="Arial" charset="0"/>
              </a:defRPr>
            </a:lvl3pPr>
            <a:lvl4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Arial" charset="0"/>
              </a:defRPr>
            </a:lvl4pPr>
            <a:lvl5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Arial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fontAlgn="base">
              <a:spcAft>
                <a:spcPct val="0"/>
              </a:spcAft>
            </a:pPr>
            <a:r>
              <a:rPr lang="nl-NL" altLang="nl-NL">
                <a:solidFill>
                  <a:srgbClr val="8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. . . vergeleken met 1 dm</a:t>
            </a:r>
            <a:r>
              <a:rPr lang="nl-NL" altLang="nl-NL" baseline="30000">
                <a:solidFill>
                  <a:srgbClr val="8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3</a:t>
            </a:r>
            <a:r>
              <a:rPr lang="nl-NL" altLang="nl-NL">
                <a:solidFill>
                  <a:srgbClr val="8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lood.</a:t>
            </a:r>
          </a:p>
        </p:txBody>
      </p:sp>
      <p:sp>
        <p:nvSpPr>
          <p:cNvPr id="6184" name="Rectangle 40"/>
          <p:cNvSpPr>
            <a:spLocks noChangeArrowheads="1"/>
          </p:cNvSpPr>
          <p:nvPr/>
        </p:nvSpPr>
        <p:spPr bwMode="auto">
          <a:xfrm>
            <a:off x="-12700" y="1920875"/>
            <a:ext cx="5651500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spcBef>
                <a:spcPct val="20000"/>
              </a:spcBef>
              <a:defRPr sz="3200">
                <a:solidFill>
                  <a:schemeClr val="tx1"/>
                </a:solidFill>
                <a:latin typeface="Arial" charset="0"/>
              </a:defRPr>
            </a:lvl1pPr>
            <a:lvl2pPr algn="ctr">
              <a:spcBef>
                <a:spcPct val="20000"/>
              </a:spcBef>
              <a:defRPr sz="2800">
                <a:solidFill>
                  <a:schemeClr val="tx1"/>
                </a:solidFill>
                <a:latin typeface="Arial" charset="0"/>
              </a:defRPr>
            </a:lvl2pPr>
            <a:lvl3pPr algn="ctr">
              <a:spcBef>
                <a:spcPct val="20000"/>
              </a:spcBef>
              <a:defRPr sz="2400">
                <a:solidFill>
                  <a:schemeClr val="tx1"/>
                </a:solidFill>
                <a:latin typeface="Arial" charset="0"/>
              </a:defRPr>
            </a:lvl3pPr>
            <a:lvl4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Arial" charset="0"/>
              </a:defRPr>
            </a:lvl4pPr>
            <a:lvl5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Arial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fontAlgn="base">
              <a:spcAft>
                <a:spcPct val="0"/>
              </a:spcAft>
            </a:pPr>
            <a:r>
              <a:rPr lang="nl-NL" altLang="nl-NL">
                <a:solidFill>
                  <a:srgbClr val="808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Dat scheelt bijna 10.000 keer!</a:t>
            </a:r>
          </a:p>
        </p:txBody>
      </p:sp>
      <p:sp>
        <p:nvSpPr>
          <p:cNvPr id="6185" name="AutoShape 41"/>
          <p:cNvSpPr>
            <a:spLocks noChangeArrowheads="1"/>
          </p:cNvSpPr>
          <p:nvPr/>
        </p:nvSpPr>
        <p:spPr bwMode="auto">
          <a:xfrm>
            <a:off x="4356100" y="5805488"/>
            <a:ext cx="2376488" cy="576262"/>
          </a:xfrm>
          <a:prstGeom prst="wedgeRoundRectCallout">
            <a:avLst>
              <a:gd name="adj1" fmla="val -53208"/>
              <a:gd name="adj2" fmla="val -221074"/>
              <a:gd name="adj3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4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1 dm</a:t>
            </a:r>
            <a:r>
              <a:rPr lang="nl-NL" altLang="nl-NL" sz="2400" baseline="300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3</a:t>
            </a:r>
            <a:r>
              <a:rPr lang="nl-NL" altLang="nl-NL" sz="24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= 1 L</a:t>
            </a:r>
          </a:p>
        </p:txBody>
      </p:sp>
      <p:sp>
        <p:nvSpPr>
          <p:cNvPr id="6186" name="AutoShape 42"/>
          <p:cNvSpPr>
            <a:spLocks noChangeArrowheads="1"/>
          </p:cNvSpPr>
          <p:nvPr/>
        </p:nvSpPr>
        <p:spPr bwMode="auto">
          <a:xfrm>
            <a:off x="5364163" y="5013325"/>
            <a:ext cx="3024187" cy="1655763"/>
          </a:xfrm>
          <a:prstGeom prst="wedgeRoundRectCallout">
            <a:avLst>
              <a:gd name="adj1" fmla="val -14407"/>
              <a:gd name="adj2" fmla="val -317787"/>
              <a:gd name="adj3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4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Dezelfde dia, nu niet in g/cm</a:t>
            </a:r>
            <a:r>
              <a:rPr lang="nl-NL" altLang="nl-NL" sz="2400" baseline="300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3</a:t>
            </a:r>
            <a:r>
              <a:rPr lang="nl-NL" altLang="nl-NL" sz="24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maar in  kg/m</a:t>
            </a:r>
            <a:r>
              <a:rPr lang="nl-NL" altLang="nl-NL" sz="2400" baseline="300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545773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1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1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6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6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6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61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61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82" grpId="0" build="p"/>
      <p:bldP spid="6183" grpId="0" build="p"/>
      <p:bldP spid="6184" grpId="0" build="p"/>
      <p:bldP spid="6185" grpId="0" animBg="1"/>
      <p:bldP spid="618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692150"/>
          </a:xfrm>
        </p:spPr>
        <p:txBody>
          <a:bodyPr/>
          <a:lstStyle/>
          <a:p>
            <a:pPr algn="l"/>
            <a:r>
              <a:rPr lang="nl-NL" altLang="nl-NL" sz="36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De dichtheid van aluminium is 2,7 g/cm</a:t>
            </a:r>
            <a:r>
              <a:rPr lang="nl-NL" altLang="nl-NL" sz="3600" baseline="300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3</a:t>
            </a:r>
          </a:p>
        </p:txBody>
      </p:sp>
      <p:grpSp>
        <p:nvGrpSpPr>
          <p:cNvPr id="5182" name="Group 62"/>
          <p:cNvGrpSpPr>
            <a:grpSpLocks/>
          </p:cNvGrpSpPr>
          <p:nvPr/>
        </p:nvGrpSpPr>
        <p:grpSpPr bwMode="auto">
          <a:xfrm>
            <a:off x="395288" y="4435475"/>
            <a:ext cx="1230312" cy="1395413"/>
            <a:chOff x="249" y="3337"/>
            <a:chExt cx="775" cy="879"/>
          </a:xfrm>
        </p:grpSpPr>
        <p:grpSp>
          <p:nvGrpSpPr>
            <p:cNvPr id="5166" name="Group 46"/>
            <p:cNvGrpSpPr>
              <a:grpSpLocks/>
            </p:cNvGrpSpPr>
            <p:nvPr/>
          </p:nvGrpSpPr>
          <p:grpSpPr bwMode="auto">
            <a:xfrm>
              <a:off x="249" y="3337"/>
              <a:ext cx="775" cy="879"/>
              <a:chOff x="295" y="2523"/>
              <a:chExt cx="775" cy="879"/>
            </a:xfrm>
          </p:grpSpPr>
          <p:sp>
            <p:nvSpPr>
              <p:cNvPr id="5126" name="Rectangle 6"/>
              <p:cNvSpPr>
                <a:spLocks noChangeAspect="1" noChangeArrowheads="1"/>
              </p:cNvSpPr>
              <p:nvPr/>
            </p:nvSpPr>
            <p:spPr bwMode="auto">
              <a:xfrm>
                <a:off x="295" y="2523"/>
                <a:ext cx="680" cy="680"/>
              </a:xfrm>
              <a:prstGeom prst="rect">
                <a:avLst/>
              </a:prstGeom>
              <a:solidFill>
                <a:schemeClr val="accent1"/>
              </a:solidFill>
              <a:ln w="9525">
                <a:miter lim="800000"/>
                <a:headEnd/>
                <a:tailEnd/>
              </a:ln>
              <a:effectLst/>
              <a:scene3d>
                <a:camera prst="legacyPerspectiveTopRight"/>
                <a:lightRig rig="legacyFlat3" dir="b"/>
              </a:scene3d>
              <a:sp3d extrusionH="887400" prstMaterial="legacyMatte">
                <a:bevelT w="13500" h="13500" prst="angle"/>
                <a:bevelB w="13500" h="13500" prst="angle"/>
                <a:extrusionClr>
                  <a:schemeClr val="accent1"/>
                </a:extrusion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flatTx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nl-NL">
                  <a:solidFill>
                    <a:srgbClr val="000000"/>
                  </a:solidFill>
                </a:endParaRPr>
              </a:p>
            </p:txBody>
          </p:sp>
          <p:sp>
            <p:nvSpPr>
              <p:cNvPr id="5127" name="Rectangle 7"/>
              <p:cNvSpPr>
                <a:spLocks noChangeArrowheads="1"/>
              </p:cNvSpPr>
              <p:nvPr/>
            </p:nvSpPr>
            <p:spPr bwMode="auto">
              <a:xfrm>
                <a:off x="344" y="3175"/>
                <a:ext cx="726" cy="2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 algn="ctr">
                  <a:spcBef>
                    <a:spcPct val="20000"/>
                  </a:spcBef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algn="ctr">
                  <a:spcBef>
                    <a:spcPct val="20000"/>
                  </a:spcBef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algn="ctr">
                  <a:spcBef>
                    <a:spcPct val="20000"/>
                  </a:spcBef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algn="ctr">
                  <a:spcBef>
                    <a:spcPct val="20000"/>
                  </a:spcBef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algn="ctr">
                  <a:spcBef>
                    <a:spcPct val="20000"/>
                  </a:spcBef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algn="ctr" fontAlgn="base">
                  <a:spcBef>
                    <a:spcPct val="2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algn="ctr" fontAlgn="base">
                  <a:spcBef>
                    <a:spcPct val="2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algn="ctr" fontAlgn="base">
                  <a:spcBef>
                    <a:spcPct val="2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algn="ctr" fontAlgn="base">
                  <a:spcBef>
                    <a:spcPct val="2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l" fontAlgn="base">
                  <a:spcAft>
                    <a:spcPct val="0"/>
                  </a:spcAft>
                </a:pPr>
                <a:r>
                  <a:rPr lang="nl-NL" altLang="nl-NL" sz="240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FFFFFF"/>
                      </a:outerShdw>
                    </a:effectLst>
                    <a:latin typeface="Comic Sans MS" pitchFamily="66" charset="0"/>
                  </a:rPr>
                  <a:t>1 cm</a:t>
                </a:r>
                <a:r>
                  <a:rPr lang="nl-NL" altLang="nl-NL" sz="2400" baseline="30000">
                    <a:solidFill>
                      <a:srgbClr val="000000"/>
                    </a:solidFill>
                    <a:effectLst>
                      <a:outerShdw blurRad="38100" dist="38100" dir="2700000" algn="tl">
                        <a:srgbClr val="FFFFFF"/>
                      </a:outerShdw>
                    </a:effectLst>
                    <a:latin typeface="Comic Sans MS" pitchFamily="66" charset="0"/>
                  </a:rPr>
                  <a:t>3</a:t>
                </a:r>
              </a:p>
            </p:txBody>
          </p:sp>
        </p:grpSp>
        <p:sp>
          <p:nvSpPr>
            <p:cNvPr id="5177" name="Rectangle 57"/>
            <p:cNvSpPr>
              <a:spLocks noChangeArrowheads="1"/>
            </p:cNvSpPr>
            <p:nvPr/>
          </p:nvSpPr>
          <p:spPr bwMode="auto">
            <a:xfrm>
              <a:off x="249" y="3612"/>
              <a:ext cx="680" cy="4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algn="ctr">
                <a:spcBef>
                  <a:spcPct val="20000"/>
                </a:spcBef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algn="ctr">
                <a:spcBef>
                  <a:spcPct val="20000"/>
                </a:spcBef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algn="ctr">
                <a:spcBef>
                  <a:spcPct val="20000"/>
                </a:spcBef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algn="ctr">
                <a:spcBef>
                  <a:spcPct val="20000"/>
                </a:spcBef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algn="ctr">
                <a:spcBef>
                  <a:spcPct val="20000"/>
                </a:spcBef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algn="ctr" fontAlgn="base">
                <a:spcBef>
                  <a:spcPct val="2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Aft>
                  <a:spcPct val="0"/>
                </a:spcAft>
              </a:pPr>
              <a:r>
                <a:rPr lang="nl-NL" altLang="nl-NL" sz="240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Comic Sans MS" pitchFamily="66" charset="0"/>
                </a:rPr>
                <a:t>2,7 g</a:t>
              </a:r>
            </a:p>
          </p:txBody>
        </p:sp>
      </p:grpSp>
      <p:sp>
        <p:nvSpPr>
          <p:cNvPr id="5220" name="Rectangle 100"/>
          <p:cNvSpPr>
            <a:spLocks noChangeArrowheads="1"/>
          </p:cNvSpPr>
          <p:nvPr/>
        </p:nvSpPr>
        <p:spPr bwMode="auto">
          <a:xfrm>
            <a:off x="250825" y="5818188"/>
            <a:ext cx="126047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spcBef>
                <a:spcPct val="20000"/>
              </a:spcBef>
              <a:defRPr sz="3200">
                <a:solidFill>
                  <a:schemeClr val="tx1"/>
                </a:solidFill>
                <a:latin typeface="Arial" charset="0"/>
              </a:defRPr>
            </a:lvl1pPr>
            <a:lvl2pPr algn="ctr">
              <a:spcBef>
                <a:spcPct val="20000"/>
              </a:spcBef>
              <a:defRPr sz="2800">
                <a:solidFill>
                  <a:schemeClr val="tx1"/>
                </a:solidFill>
                <a:latin typeface="Arial" charset="0"/>
              </a:defRPr>
            </a:lvl2pPr>
            <a:lvl3pPr algn="ctr">
              <a:spcBef>
                <a:spcPct val="20000"/>
              </a:spcBef>
              <a:defRPr sz="2400">
                <a:solidFill>
                  <a:schemeClr val="tx1"/>
                </a:solidFill>
                <a:latin typeface="Arial" charset="0"/>
              </a:defRPr>
            </a:lvl3pPr>
            <a:lvl4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Arial" charset="0"/>
              </a:defRPr>
            </a:lvl4pPr>
            <a:lvl5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Arial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Aft>
                <a:spcPct val="0"/>
              </a:spcAft>
            </a:pPr>
            <a:r>
              <a:rPr lang="nl-NL" altLang="nl-NL" sz="28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2,7 g</a:t>
            </a:r>
          </a:p>
        </p:txBody>
      </p:sp>
      <p:sp>
        <p:nvSpPr>
          <p:cNvPr id="5221" name="Rectangle 101"/>
          <p:cNvSpPr>
            <a:spLocks noChangeArrowheads="1"/>
          </p:cNvSpPr>
          <p:nvPr/>
        </p:nvSpPr>
        <p:spPr bwMode="auto">
          <a:xfrm>
            <a:off x="2063750" y="5842000"/>
            <a:ext cx="2087563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spcBef>
                <a:spcPct val="20000"/>
              </a:spcBef>
              <a:defRPr sz="3200">
                <a:solidFill>
                  <a:schemeClr val="tx1"/>
                </a:solidFill>
                <a:latin typeface="Arial" charset="0"/>
              </a:defRPr>
            </a:lvl1pPr>
            <a:lvl2pPr algn="ctr">
              <a:spcBef>
                <a:spcPct val="20000"/>
              </a:spcBef>
              <a:defRPr sz="2800">
                <a:solidFill>
                  <a:schemeClr val="tx1"/>
                </a:solidFill>
                <a:latin typeface="Arial" charset="0"/>
              </a:defRPr>
            </a:lvl2pPr>
            <a:lvl3pPr algn="ctr">
              <a:spcBef>
                <a:spcPct val="20000"/>
              </a:spcBef>
              <a:defRPr sz="2400">
                <a:solidFill>
                  <a:schemeClr val="tx1"/>
                </a:solidFill>
                <a:latin typeface="Arial" charset="0"/>
              </a:defRPr>
            </a:lvl3pPr>
            <a:lvl4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Arial" charset="0"/>
              </a:defRPr>
            </a:lvl4pPr>
            <a:lvl5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Arial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Aft>
                <a:spcPct val="0"/>
              </a:spcAft>
            </a:pPr>
            <a:r>
              <a:rPr lang="nl-NL" altLang="nl-NL" sz="28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2x2,7 =5,4 g</a:t>
            </a:r>
          </a:p>
        </p:txBody>
      </p:sp>
      <p:grpSp>
        <p:nvGrpSpPr>
          <p:cNvPr id="5248" name="Group 128"/>
          <p:cNvGrpSpPr>
            <a:grpSpLocks/>
          </p:cNvGrpSpPr>
          <p:nvPr/>
        </p:nvGrpSpPr>
        <p:grpSpPr bwMode="auto">
          <a:xfrm>
            <a:off x="2195513" y="3355975"/>
            <a:ext cx="1239837" cy="2471738"/>
            <a:chOff x="1383" y="2346"/>
            <a:chExt cx="781" cy="1557"/>
          </a:xfrm>
        </p:grpSpPr>
        <p:grpSp>
          <p:nvGrpSpPr>
            <p:cNvPr id="5219" name="Group 99"/>
            <p:cNvGrpSpPr>
              <a:grpSpLocks/>
            </p:cNvGrpSpPr>
            <p:nvPr/>
          </p:nvGrpSpPr>
          <p:grpSpPr bwMode="auto">
            <a:xfrm>
              <a:off x="1383" y="2346"/>
              <a:ext cx="781" cy="1557"/>
              <a:chOff x="1383" y="2657"/>
              <a:chExt cx="781" cy="1557"/>
            </a:xfrm>
          </p:grpSpPr>
          <p:grpSp>
            <p:nvGrpSpPr>
              <p:cNvPr id="5181" name="Group 61"/>
              <p:cNvGrpSpPr>
                <a:grpSpLocks/>
              </p:cNvGrpSpPr>
              <p:nvPr/>
            </p:nvGrpSpPr>
            <p:grpSpPr bwMode="auto">
              <a:xfrm>
                <a:off x="1383" y="2657"/>
                <a:ext cx="781" cy="1557"/>
                <a:chOff x="1383" y="2657"/>
                <a:chExt cx="781" cy="1557"/>
              </a:xfrm>
            </p:grpSpPr>
            <p:grpSp>
              <p:nvGrpSpPr>
                <p:cNvPr id="5167" name="Group 47"/>
                <p:cNvGrpSpPr>
                  <a:grpSpLocks/>
                </p:cNvGrpSpPr>
                <p:nvPr/>
              </p:nvGrpSpPr>
              <p:grpSpPr bwMode="auto">
                <a:xfrm>
                  <a:off x="1383" y="2657"/>
                  <a:ext cx="781" cy="1557"/>
                  <a:chOff x="1146" y="1856"/>
                  <a:chExt cx="781" cy="1557"/>
                </a:xfrm>
              </p:grpSpPr>
              <p:sp>
                <p:nvSpPr>
                  <p:cNvPr id="5158" name="Rectangle 38"/>
                  <p:cNvSpPr>
                    <a:spLocks noChangeArrowheads="1"/>
                  </p:cNvSpPr>
                  <p:nvPr/>
                </p:nvSpPr>
                <p:spPr bwMode="auto">
                  <a:xfrm>
                    <a:off x="1146" y="1856"/>
                    <a:ext cx="680" cy="1360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miter lim="800000"/>
                    <a:headEnd/>
                    <a:tailEnd/>
                  </a:ln>
                  <a:effectLst/>
                  <a:scene3d>
                    <a:camera prst="legacyPerspectiveTopRight"/>
                    <a:lightRig rig="legacyFlat3" dir="b"/>
                  </a:scene3d>
                  <a:sp3d extrusionH="887400" prstMaterial="legacyMatte">
                    <a:bevelT w="13500" h="13500" prst="angle"/>
                    <a:bevelB w="13500" h="13500" prst="angle"/>
                    <a:extrusionClr>
                      <a:schemeClr val="accent1"/>
                    </a:extrusionClr>
                  </a:sp3d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>
                    <a:flatTx/>
                  </a:bodyPr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5161" name="Rectangle 41"/>
                  <p:cNvSpPr>
                    <a:spLocks noChangeArrowheads="1"/>
                  </p:cNvSpPr>
                  <p:nvPr/>
                </p:nvSpPr>
                <p:spPr bwMode="auto">
                  <a:xfrm>
                    <a:off x="1201" y="3186"/>
                    <a:ext cx="726" cy="2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>
                    <a:lvl1pPr algn="ctr">
                      <a:spcBef>
                        <a:spcPct val="20000"/>
                      </a:spcBef>
                      <a:defRPr sz="3200"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algn="ctr">
                      <a:spcBef>
                        <a:spcPct val="20000"/>
                      </a:spcBef>
                      <a:defRPr sz="2800"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algn="ctr">
                      <a:spcBef>
                        <a:spcPct val="20000"/>
                      </a:spcBef>
                      <a:defRPr sz="2400"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algn="ctr">
                      <a:spcBef>
                        <a:spcPct val="20000"/>
                      </a:spcBef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algn="ctr">
                      <a:spcBef>
                        <a:spcPct val="20000"/>
                      </a:spcBef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algn="ctr" fontAlgn="base">
                      <a:spcBef>
                        <a:spcPct val="2000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algn="ctr" fontAlgn="base">
                      <a:spcBef>
                        <a:spcPct val="2000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algn="ctr" fontAlgn="base">
                      <a:spcBef>
                        <a:spcPct val="2000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algn="ctr" fontAlgn="base">
                      <a:spcBef>
                        <a:spcPct val="2000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algn="l" fontAlgn="base">
                      <a:spcAft>
                        <a:spcPct val="0"/>
                      </a:spcAft>
                    </a:pPr>
                    <a:r>
                      <a:rPr lang="nl-NL" altLang="nl-NL" sz="240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Comic Sans MS" pitchFamily="66" charset="0"/>
                      </a:rPr>
                      <a:t>2 cm</a:t>
                    </a:r>
                    <a:r>
                      <a:rPr lang="nl-NL" altLang="nl-NL" sz="2400" baseline="3000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Comic Sans MS" pitchFamily="66" charset="0"/>
                      </a:rPr>
                      <a:t>3</a:t>
                    </a:r>
                  </a:p>
                </p:txBody>
              </p:sp>
            </p:grpSp>
            <p:sp>
              <p:nvSpPr>
                <p:cNvPr id="5128" name="Rectangle 8"/>
                <p:cNvSpPr>
                  <a:spLocks noChangeArrowheads="1"/>
                </p:cNvSpPr>
                <p:nvPr/>
              </p:nvSpPr>
              <p:spPr bwMode="auto">
                <a:xfrm>
                  <a:off x="1383" y="3612"/>
                  <a:ext cx="680" cy="40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algn="ctr">
                    <a:spcBef>
                      <a:spcPct val="20000"/>
                    </a:spcBef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algn="ctr">
                    <a:spcBef>
                      <a:spcPct val="20000"/>
                    </a:spcBef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algn="ctr">
                    <a:spcBef>
                      <a:spcPct val="20000"/>
                    </a:spcBef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algn="ctr">
                    <a:spcBef>
                      <a:spcPct val="20000"/>
                    </a:spcBef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algn="ctr">
                    <a:spcBef>
                      <a:spcPct val="20000"/>
                    </a:spcBef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algn="ctr" fontAlgn="base">
                    <a:spcBef>
                      <a:spcPct val="2000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algn="ctr" fontAlgn="base">
                    <a:spcBef>
                      <a:spcPct val="2000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algn="ctr" fontAlgn="base">
                    <a:spcBef>
                      <a:spcPct val="2000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algn="ctr" fontAlgn="base">
                    <a:spcBef>
                      <a:spcPct val="2000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fontAlgn="base">
                    <a:spcAft>
                      <a:spcPct val="0"/>
                    </a:spcAft>
                  </a:pPr>
                  <a:r>
                    <a:rPr lang="nl-NL" altLang="nl-NL" sz="2400">
                      <a:solidFill>
                        <a:srgbClr val="000000"/>
                      </a:solidFill>
                      <a:effectLst>
                        <a:outerShdw blurRad="38100" dist="38100" dir="2700000" algn="tl">
                          <a:srgbClr val="FFFFFF"/>
                        </a:outerShdw>
                      </a:effectLst>
                      <a:latin typeface="Comic Sans MS" pitchFamily="66" charset="0"/>
                    </a:rPr>
                    <a:t>2,7 g</a:t>
                  </a:r>
                </a:p>
              </p:txBody>
            </p:sp>
          </p:grpSp>
          <p:grpSp>
            <p:nvGrpSpPr>
              <p:cNvPr id="5185" name="Group 65"/>
              <p:cNvGrpSpPr>
                <a:grpSpLocks/>
              </p:cNvGrpSpPr>
              <p:nvPr/>
            </p:nvGrpSpPr>
            <p:grpSpPr bwMode="auto">
              <a:xfrm>
                <a:off x="1383" y="3255"/>
                <a:ext cx="753" cy="84"/>
                <a:chOff x="1383" y="3255"/>
                <a:chExt cx="753" cy="84"/>
              </a:xfrm>
            </p:grpSpPr>
            <p:sp>
              <p:nvSpPr>
                <p:cNvPr id="5183" name="Freeform 63"/>
                <p:cNvSpPr>
                  <a:spLocks/>
                </p:cNvSpPr>
                <p:nvPr/>
              </p:nvSpPr>
              <p:spPr bwMode="auto">
                <a:xfrm>
                  <a:off x="1383" y="3336"/>
                  <a:ext cx="672" cy="3"/>
                </a:xfrm>
                <a:custGeom>
                  <a:avLst/>
                  <a:gdLst>
                    <a:gd name="T0" fmla="*/ 0 w 672"/>
                    <a:gd name="T1" fmla="*/ 3 h 3"/>
                    <a:gd name="T2" fmla="*/ 672 w 672"/>
                    <a:gd name="T3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</a:cxnLst>
                  <a:rect l="0" t="0" r="r" b="b"/>
                  <a:pathLst>
                    <a:path w="672" h="3">
                      <a:moveTo>
                        <a:pt x="0" y="3"/>
                      </a:moveTo>
                      <a:lnTo>
                        <a:pt x="672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5184" name="Freeform 64"/>
                <p:cNvSpPr>
                  <a:spLocks/>
                </p:cNvSpPr>
                <p:nvPr/>
              </p:nvSpPr>
              <p:spPr bwMode="auto">
                <a:xfrm>
                  <a:off x="2055" y="3255"/>
                  <a:ext cx="81" cy="81"/>
                </a:xfrm>
                <a:custGeom>
                  <a:avLst/>
                  <a:gdLst>
                    <a:gd name="T0" fmla="*/ 0 w 81"/>
                    <a:gd name="T1" fmla="*/ 81 h 81"/>
                    <a:gd name="T2" fmla="*/ 81 w 81"/>
                    <a:gd name="T3" fmla="*/ 0 h 8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</a:cxnLst>
                  <a:rect l="0" t="0" r="r" b="b"/>
                  <a:pathLst>
                    <a:path w="81" h="81">
                      <a:moveTo>
                        <a:pt x="0" y="81"/>
                      </a:moveTo>
                      <a:lnTo>
                        <a:pt x="81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nl-NL">
                    <a:solidFill>
                      <a:srgbClr val="000000"/>
                    </a:solidFill>
                  </a:endParaRPr>
                </a:p>
              </p:txBody>
            </p:sp>
          </p:grpSp>
        </p:grpSp>
        <p:sp>
          <p:nvSpPr>
            <p:cNvPr id="5230" name="Rectangle 110"/>
            <p:cNvSpPr>
              <a:spLocks noChangeArrowheads="1"/>
            </p:cNvSpPr>
            <p:nvPr/>
          </p:nvSpPr>
          <p:spPr bwMode="auto">
            <a:xfrm>
              <a:off x="1487" y="2552"/>
              <a:ext cx="54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nl-NL" altLang="nl-NL" sz="240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2,7 g</a:t>
              </a:r>
            </a:p>
          </p:txBody>
        </p:sp>
      </p:grpSp>
      <p:sp>
        <p:nvSpPr>
          <p:cNvPr id="5223" name="Rectangle 103"/>
          <p:cNvSpPr>
            <a:spLocks noChangeArrowheads="1"/>
          </p:cNvSpPr>
          <p:nvPr/>
        </p:nvSpPr>
        <p:spPr bwMode="auto">
          <a:xfrm>
            <a:off x="7019925" y="5842000"/>
            <a:ext cx="212407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spcBef>
                <a:spcPct val="20000"/>
              </a:spcBef>
              <a:defRPr sz="3200">
                <a:solidFill>
                  <a:schemeClr val="tx1"/>
                </a:solidFill>
                <a:latin typeface="Arial" charset="0"/>
              </a:defRPr>
            </a:lvl1pPr>
            <a:lvl2pPr algn="ctr">
              <a:spcBef>
                <a:spcPct val="20000"/>
              </a:spcBef>
              <a:defRPr sz="2800">
                <a:solidFill>
                  <a:schemeClr val="tx1"/>
                </a:solidFill>
                <a:latin typeface="Arial" charset="0"/>
              </a:defRPr>
            </a:lvl2pPr>
            <a:lvl3pPr algn="ctr">
              <a:spcBef>
                <a:spcPct val="20000"/>
              </a:spcBef>
              <a:defRPr sz="2400">
                <a:solidFill>
                  <a:schemeClr val="tx1"/>
                </a:solidFill>
                <a:latin typeface="Arial" charset="0"/>
              </a:defRPr>
            </a:lvl3pPr>
            <a:lvl4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Arial" charset="0"/>
              </a:defRPr>
            </a:lvl4pPr>
            <a:lvl5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Arial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Aft>
                <a:spcPct val="0"/>
              </a:spcAft>
            </a:pPr>
            <a:r>
              <a:rPr lang="nl-NL" altLang="nl-NL" sz="28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4x2,7=10,8 g</a:t>
            </a:r>
          </a:p>
        </p:txBody>
      </p:sp>
      <p:grpSp>
        <p:nvGrpSpPr>
          <p:cNvPr id="5247" name="Group 127"/>
          <p:cNvGrpSpPr>
            <a:grpSpLocks/>
          </p:cNvGrpSpPr>
          <p:nvPr/>
        </p:nvGrpSpPr>
        <p:grpSpPr bwMode="auto">
          <a:xfrm>
            <a:off x="7213600" y="1200150"/>
            <a:ext cx="1200150" cy="4679950"/>
            <a:chOff x="4589" y="988"/>
            <a:chExt cx="756" cy="2948"/>
          </a:xfrm>
        </p:grpSpPr>
        <p:grpSp>
          <p:nvGrpSpPr>
            <p:cNvPr id="5216" name="Group 96"/>
            <p:cNvGrpSpPr>
              <a:grpSpLocks/>
            </p:cNvGrpSpPr>
            <p:nvPr/>
          </p:nvGrpSpPr>
          <p:grpSpPr bwMode="auto">
            <a:xfrm>
              <a:off x="4589" y="988"/>
              <a:ext cx="756" cy="2948"/>
              <a:chOff x="3637" y="1299"/>
              <a:chExt cx="756" cy="2948"/>
            </a:xfrm>
          </p:grpSpPr>
          <p:grpSp>
            <p:nvGrpSpPr>
              <p:cNvPr id="5179" name="Group 59"/>
              <p:cNvGrpSpPr>
                <a:grpSpLocks/>
              </p:cNvGrpSpPr>
              <p:nvPr/>
            </p:nvGrpSpPr>
            <p:grpSpPr bwMode="auto">
              <a:xfrm>
                <a:off x="3647" y="1299"/>
                <a:ext cx="740" cy="2948"/>
                <a:chOff x="3647" y="1299"/>
                <a:chExt cx="740" cy="2948"/>
              </a:xfrm>
            </p:grpSpPr>
            <p:grpSp>
              <p:nvGrpSpPr>
                <p:cNvPr id="5169" name="Group 49"/>
                <p:cNvGrpSpPr>
                  <a:grpSpLocks/>
                </p:cNvGrpSpPr>
                <p:nvPr/>
              </p:nvGrpSpPr>
              <p:grpSpPr bwMode="auto">
                <a:xfrm>
                  <a:off x="3647" y="1299"/>
                  <a:ext cx="740" cy="2948"/>
                  <a:chOff x="3424" y="1117"/>
                  <a:chExt cx="740" cy="2948"/>
                </a:xfrm>
              </p:grpSpPr>
              <p:sp>
                <p:nvSpPr>
                  <p:cNvPr id="5160" name="Rectangle 40"/>
                  <p:cNvSpPr>
                    <a:spLocks noChangeArrowheads="1"/>
                  </p:cNvSpPr>
                  <p:nvPr/>
                </p:nvSpPr>
                <p:spPr bwMode="auto">
                  <a:xfrm>
                    <a:off x="3424" y="1117"/>
                    <a:ext cx="680" cy="2720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miter lim="800000"/>
                    <a:headEnd/>
                    <a:tailEnd/>
                  </a:ln>
                  <a:effectLst/>
                  <a:scene3d>
                    <a:camera prst="legacyPerspectiveTopRight"/>
                    <a:lightRig rig="legacyFlat3" dir="b"/>
                  </a:scene3d>
                  <a:sp3d extrusionH="887400" prstMaterial="legacyMatte">
                    <a:bevelT w="13500" h="13500" prst="angle"/>
                    <a:bevelB w="13500" h="13500" prst="angle"/>
                    <a:extrusionClr>
                      <a:schemeClr val="accent1"/>
                    </a:extrusionClr>
                  </a:sp3d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>
                    <a:flatTx/>
                  </a:bodyPr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5163" name="Rectangle 43"/>
                  <p:cNvSpPr>
                    <a:spLocks noChangeArrowheads="1"/>
                  </p:cNvSpPr>
                  <p:nvPr/>
                </p:nvSpPr>
                <p:spPr bwMode="auto">
                  <a:xfrm>
                    <a:off x="3438" y="3838"/>
                    <a:ext cx="726" cy="2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>
                    <a:lvl1pPr algn="ctr">
                      <a:spcBef>
                        <a:spcPct val="20000"/>
                      </a:spcBef>
                      <a:defRPr sz="3200"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algn="ctr">
                      <a:spcBef>
                        <a:spcPct val="20000"/>
                      </a:spcBef>
                      <a:defRPr sz="2800"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algn="ctr">
                      <a:spcBef>
                        <a:spcPct val="20000"/>
                      </a:spcBef>
                      <a:defRPr sz="2400"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algn="ctr">
                      <a:spcBef>
                        <a:spcPct val="20000"/>
                      </a:spcBef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algn="ctr">
                      <a:spcBef>
                        <a:spcPct val="20000"/>
                      </a:spcBef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algn="ctr" fontAlgn="base">
                      <a:spcBef>
                        <a:spcPct val="2000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algn="ctr" fontAlgn="base">
                      <a:spcBef>
                        <a:spcPct val="2000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algn="ctr" fontAlgn="base">
                      <a:spcBef>
                        <a:spcPct val="2000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algn="ctr" fontAlgn="base">
                      <a:spcBef>
                        <a:spcPct val="2000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algn="l" fontAlgn="base">
                      <a:spcAft>
                        <a:spcPct val="0"/>
                      </a:spcAft>
                    </a:pPr>
                    <a:r>
                      <a:rPr lang="nl-NL" altLang="nl-NL" sz="240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Comic Sans MS" pitchFamily="66" charset="0"/>
                      </a:rPr>
                      <a:t>4 cm</a:t>
                    </a:r>
                    <a:r>
                      <a:rPr lang="nl-NL" altLang="nl-NL" sz="2400" baseline="3000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Comic Sans MS" pitchFamily="66" charset="0"/>
                      </a:rPr>
                      <a:t>3</a:t>
                    </a:r>
                  </a:p>
                </p:txBody>
              </p:sp>
            </p:grpSp>
            <p:sp>
              <p:nvSpPr>
                <p:cNvPr id="5174" name="Rectangle 54"/>
                <p:cNvSpPr>
                  <a:spLocks noChangeArrowheads="1"/>
                </p:cNvSpPr>
                <p:nvPr/>
              </p:nvSpPr>
              <p:spPr bwMode="auto">
                <a:xfrm>
                  <a:off x="3651" y="3612"/>
                  <a:ext cx="680" cy="40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algn="ctr">
                    <a:spcBef>
                      <a:spcPct val="20000"/>
                    </a:spcBef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algn="ctr">
                    <a:spcBef>
                      <a:spcPct val="20000"/>
                    </a:spcBef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algn="ctr">
                    <a:spcBef>
                      <a:spcPct val="20000"/>
                    </a:spcBef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algn="ctr">
                    <a:spcBef>
                      <a:spcPct val="20000"/>
                    </a:spcBef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algn="ctr">
                    <a:spcBef>
                      <a:spcPct val="20000"/>
                    </a:spcBef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algn="ctr" fontAlgn="base">
                    <a:spcBef>
                      <a:spcPct val="2000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algn="ctr" fontAlgn="base">
                    <a:spcBef>
                      <a:spcPct val="2000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algn="ctr" fontAlgn="base">
                    <a:spcBef>
                      <a:spcPct val="2000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algn="ctr" fontAlgn="base">
                    <a:spcBef>
                      <a:spcPct val="2000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fontAlgn="base">
                    <a:spcAft>
                      <a:spcPct val="0"/>
                    </a:spcAft>
                  </a:pPr>
                  <a:r>
                    <a:rPr lang="nl-NL" altLang="nl-NL" sz="2400">
                      <a:solidFill>
                        <a:srgbClr val="000000"/>
                      </a:solidFill>
                      <a:effectLst>
                        <a:outerShdw blurRad="38100" dist="38100" dir="2700000" algn="tl">
                          <a:srgbClr val="FFFFFF"/>
                        </a:outerShdw>
                      </a:effectLst>
                      <a:latin typeface="Comic Sans MS" pitchFamily="66" charset="0"/>
                    </a:rPr>
                    <a:t>2,7 g</a:t>
                  </a:r>
                </a:p>
              </p:txBody>
            </p:sp>
          </p:grpSp>
          <p:grpSp>
            <p:nvGrpSpPr>
              <p:cNvPr id="5215" name="Group 95"/>
              <p:cNvGrpSpPr>
                <a:grpSpLocks/>
              </p:cNvGrpSpPr>
              <p:nvPr/>
            </p:nvGrpSpPr>
            <p:grpSpPr bwMode="auto">
              <a:xfrm>
                <a:off x="3637" y="1895"/>
                <a:ext cx="756" cy="1446"/>
                <a:chOff x="3637" y="1895"/>
                <a:chExt cx="756" cy="1446"/>
              </a:xfrm>
            </p:grpSpPr>
            <p:grpSp>
              <p:nvGrpSpPr>
                <p:cNvPr id="5192" name="Group 72"/>
                <p:cNvGrpSpPr>
                  <a:grpSpLocks/>
                </p:cNvGrpSpPr>
                <p:nvPr/>
              </p:nvGrpSpPr>
              <p:grpSpPr bwMode="auto">
                <a:xfrm>
                  <a:off x="3637" y="1895"/>
                  <a:ext cx="753" cy="84"/>
                  <a:chOff x="1383" y="3255"/>
                  <a:chExt cx="753" cy="84"/>
                </a:xfrm>
              </p:grpSpPr>
              <p:sp>
                <p:nvSpPr>
                  <p:cNvPr id="5193" name="Freeform 73"/>
                  <p:cNvSpPr>
                    <a:spLocks/>
                  </p:cNvSpPr>
                  <p:nvPr/>
                </p:nvSpPr>
                <p:spPr bwMode="auto">
                  <a:xfrm>
                    <a:off x="1383" y="3336"/>
                    <a:ext cx="672" cy="3"/>
                  </a:xfrm>
                  <a:custGeom>
                    <a:avLst/>
                    <a:gdLst>
                      <a:gd name="T0" fmla="*/ 0 w 672"/>
                      <a:gd name="T1" fmla="*/ 3 h 3"/>
                      <a:gd name="T2" fmla="*/ 672 w 672"/>
                      <a:gd name="T3" fmla="*/ 0 h 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</a:cxnLst>
                    <a:rect l="0" t="0" r="r" b="b"/>
                    <a:pathLst>
                      <a:path w="672" h="3">
                        <a:moveTo>
                          <a:pt x="0" y="3"/>
                        </a:moveTo>
                        <a:lnTo>
                          <a:pt x="672" y="0"/>
                        </a:lnTo>
                      </a:path>
                    </a:pathLst>
                  </a:custGeom>
                  <a:noFill/>
                  <a:ln w="19050" cmpd="sng">
                    <a:solidFill>
                      <a:schemeClr val="tx1"/>
                    </a:solidFill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5194" name="Freeform 74"/>
                  <p:cNvSpPr>
                    <a:spLocks/>
                  </p:cNvSpPr>
                  <p:nvPr/>
                </p:nvSpPr>
                <p:spPr bwMode="auto">
                  <a:xfrm>
                    <a:off x="2055" y="3255"/>
                    <a:ext cx="81" cy="81"/>
                  </a:xfrm>
                  <a:custGeom>
                    <a:avLst/>
                    <a:gdLst>
                      <a:gd name="T0" fmla="*/ 0 w 81"/>
                      <a:gd name="T1" fmla="*/ 81 h 81"/>
                      <a:gd name="T2" fmla="*/ 81 w 81"/>
                      <a:gd name="T3" fmla="*/ 0 h 8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</a:cxnLst>
                    <a:rect l="0" t="0" r="r" b="b"/>
                    <a:pathLst>
                      <a:path w="81" h="81">
                        <a:moveTo>
                          <a:pt x="0" y="81"/>
                        </a:moveTo>
                        <a:lnTo>
                          <a:pt x="81" y="0"/>
                        </a:lnTo>
                      </a:path>
                    </a:pathLst>
                  </a:custGeom>
                  <a:noFill/>
                  <a:ln w="19050" cmpd="sng">
                    <a:solidFill>
                      <a:schemeClr val="tx1"/>
                    </a:solidFill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>
                      <a:solidFill>
                        <a:srgbClr val="000000"/>
                      </a:solidFill>
                    </a:endParaRPr>
                  </a:p>
                </p:txBody>
              </p:sp>
            </p:grpSp>
            <p:grpSp>
              <p:nvGrpSpPr>
                <p:cNvPr id="5195" name="Group 75"/>
                <p:cNvGrpSpPr>
                  <a:grpSpLocks/>
                </p:cNvGrpSpPr>
                <p:nvPr/>
              </p:nvGrpSpPr>
              <p:grpSpPr bwMode="auto">
                <a:xfrm>
                  <a:off x="3638" y="3257"/>
                  <a:ext cx="753" cy="84"/>
                  <a:chOff x="1383" y="3255"/>
                  <a:chExt cx="753" cy="84"/>
                </a:xfrm>
              </p:grpSpPr>
              <p:sp>
                <p:nvSpPr>
                  <p:cNvPr id="5196" name="Freeform 76"/>
                  <p:cNvSpPr>
                    <a:spLocks/>
                  </p:cNvSpPr>
                  <p:nvPr/>
                </p:nvSpPr>
                <p:spPr bwMode="auto">
                  <a:xfrm>
                    <a:off x="1383" y="3336"/>
                    <a:ext cx="672" cy="3"/>
                  </a:xfrm>
                  <a:custGeom>
                    <a:avLst/>
                    <a:gdLst>
                      <a:gd name="T0" fmla="*/ 0 w 672"/>
                      <a:gd name="T1" fmla="*/ 3 h 3"/>
                      <a:gd name="T2" fmla="*/ 672 w 672"/>
                      <a:gd name="T3" fmla="*/ 0 h 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</a:cxnLst>
                    <a:rect l="0" t="0" r="r" b="b"/>
                    <a:pathLst>
                      <a:path w="672" h="3">
                        <a:moveTo>
                          <a:pt x="0" y="3"/>
                        </a:moveTo>
                        <a:lnTo>
                          <a:pt x="672" y="0"/>
                        </a:lnTo>
                      </a:path>
                    </a:pathLst>
                  </a:custGeom>
                  <a:noFill/>
                  <a:ln w="19050" cmpd="sng">
                    <a:solidFill>
                      <a:schemeClr val="tx1"/>
                    </a:solidFill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5197" name="Freeform 77"/>
                  <p:cNvSpPr>
                    <a:spLocks/>
                  </p:cNvSpPr>
                  <p:nvPr/>
                </p:nvSpPr>
                <p:spPr bwMode="auto">
                  <a:xfrm>
                    <a:off x="2055" y="3255"/>
                    <a:ext cx="81" cy="81"/>
                  </a:xfrm>
                  <a:custGeom>
                    <a:avLst/>
                    <a:gdLst>
                      <a:gd name="T0" fmla="*/ 0 w 81"/>
                      <a:gd name="T1" fmla="*/ 81 h 81"/>
                      <a:gd name="T2" fmla="*/ 81 w 81"/>
                      <a:gd name="T3" fmla="*/ 0 h 8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</a:cxnLst>
                    <a:rect l="0" t="0" r="r" b="b"/>
                    <a:pathLst>
                      <a:path w="81" h="81">
                        <a:moveTo>
                          <a:pt x="0" y="81"/>
                        </a:moveTo>
                        <a:lnTo>
                          <a:pt x="81" y="0"/>
                        </a:lnTo>
                      </a:path>
                    </a:pathLst>
                  </a:custGeom>
                  <a:noFill/>
                  <a:ln w="19050" cmpd="sng">
                    <a:solidFill>
                      <a:schemeClr val="tx1"/>
                    </a:solidFill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>
                      <a:solidFill>
                        <a:srgbClr val="000000"/>
                      </a:solidFill>
                    </a:endParaRPr>
                  </a:p>
                </p:txBody>
              </p:sp>
            </p:grpSp>
            <p:grpSp>
              <p:nvGrpSpPr>
                <p:cNvPr id="5198" name="Group 78"/>
                <p:cNvGrpSpPr>
                  <a:grpSpLocks/>
                </p:cNvGrpSpPr>
                <p:nvPr/>
              </p:nvGrpSpPr>
              <p:grpSpPr bwMode="auto">
                <a:xfrm>
                  <a:off x="3640" y="2576"/>
                  <a:ext cx="753" cy="84"/>
                  <a:chOff x="1383" y="3255"/>
                  <a:chExt cx="753" cy="84"/>
                </a:xfrm>
              </p:grpSpPr>
              <p:sp>
                <p:nvSpPr>
                  <p:cNvPr id="5199" name="Freeform 79"/>
                  <p:cNvSpPr>
                    <a:spLocks/>
                  </p:cNvSpPr>
                  <p:nvPr/>
                </p:nvSpPr>
                <p:spPr bwMode="auto">
                  <a:xfrm>
                    <a:off x="1383" y="3336"/>
                    <a:ext cx="672" cy="3"/>
                  </a:xfrm>
                  <a:custGeom>
                    <a:avLst/>
                    <a:gdLst>
                      <a:gd name="T0" fmla="*/ 0 w 672"/>
                      <a:gd name="T1" fmla="*/ 3 h 3"/>
                      <a:gd name="T2" fmla="*/ 672 w 672"/>
                      <a:gd name="T3" fmla="*/ 0 h 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</a:cxnLst>
                    <a:rect l="0" t="0" r="r" b="b"/>
                    <a:pathLst>
                      <a:path w="672" h="3">
                        <a:moveTo>
                          <a:pt x="0" y="3"/>
                        </a:moveTo>
                        <a:lnTo>
                          <a:pt x="672" y="0"/>
                        </a:lnTo>
                      </a:path>
                    </a:pathLst>
                  </a:custGeom>
                  <a:noFill/>
                  <a:ln w="19050" cmpd="sng">
                    <a:solidFill>
                      <a:schemeClr val="tx1"/>
                    </a:solidFill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5200" name="Freeform 80"/>
                  <p:cNvSpPr>
                    <a:spLocks/>
                  </p:cNvSpPr>
                  <p:nvPr/>
                </p:nvSpPr>
                <p:spPr bwMode="auto">
                  <a:xfrm>
                    <a:off x="2055" y="3255"/>
                    <a:ext cx="81" cy="81"/>
                  </a:xfrm>
                  <a:custGeom>
                    <a:avLst/>
                    <a:gdLst>
                      <a:gd name="T0" fmla="*/ 0 w 81"/>
                      <a:gd name="T1" fmla="*/ 81 h 81"/>
                      <a:gd name="T2" fmla="*/ 81 w 81"/>
                      <a:gd name="T3" fmla="*/ 0 h 8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</a:cxnLst>
                    <a:rect l="0" t="0" r="r" b="b"/>
                    <a:pathLst>
                      <a:path w="81" h="81">
                        <a:moveTo>
                          <a:pt x="0" y="81"/>
                        </a:moveTo>
                        <a:lnTo>
                          <a:pt x="81" y="0"/>
                        </a:lnTo>
                      </a:path>
                    </a:pathLst>
                  </a:custGeom>
                  <a:noFill/>
                  <a:ln w="19050" cmpd="sng">
                    <a:solidFill>
                      <a:schemeClr val="tx1"/>
                    </a:solidFill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>
                      <a:solidFill>
                        <a:srgbClr val="000000"/>
                      </a:solidFill>
                    </a:endParaRPr>
                  </a:p>
                </p:txBody>
              </p:sp>
            </p:grpSp>
          </p:grpSp>
        </p:grpSp>
        <p:sp>
          <p:nvSpPr>
            <p:cNvPr id="5235" name="Rectangle 115"/>
            <p:cNvSpPr>
              <a:spLocks noChangeArrowheads="1"/>
            </p:cNvSpPr>
            <p:nvPr/>
          </p:nvSpPr>
          <p:spPr bwMode="auto">
            <a:xfrm>
              <a:off x="4691" y="1162"/>
              <a:ext cx="54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nl-NL" altLang="nl-NL" sz="240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2,7 g</a:t>
              </a:r>
            </a:p>
          </p:txBody>
        </p:sp>
        <p:sp>
          <p:nvSpPr>
            <p:cNvPr id="5236" name="Rectangle 116"/>
            <p:cNvSpPr>
              <a:spLocks noChangeArrowheads="1"/>
            </p:cNvSpPr>
            <p:nvPr/>
          </p:nvSpPr>
          <p:spPr bwMode="auto">
            <a:xfrm>
              <a:off x="4691" y="1842"/>
              <a:ext cx="54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nl-NL" altLang="nl-NL" sz="240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2,7 g</a:t>
              </a:r>
            </a:p>
          </p:txBody>
        </p:sp>
        <p:sp>
          <p:nvSpPr>
            <p:cNvPr id="5237" name="Rectangle 117"/>
            <p:cNvSpPr>
              <a:spLocks noChangeArrowheads="1"/>
            </p:cNvSpPr>
            <p:nvPr/>
          </p:nvSpPr>
          <p:spPr bwMode="auto">
            <a:xfrm>
              <a:off x="4691" y="2523"/>
              <a:ext cx="54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nl-NL" altLang="nl-NL" sz="240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2,7 g</a:t>
              </a:r>
            </a:p>
          </p:txBody>
        </p:sp>
      </p:grpSp>
      <p:sp>
        <p:nvSpPr>
          <p:cNvPr id="5222" name="Rectangle 102"/>
          <p:cNvSpPr>
            <a:spLocks noChangeArrowheads="1"/>
          </p:cNvSpPr>
          <p:nvPr/>
        </p:nvSpPr>
        <p:spPr bwMode="auto">
          <a:xfrm>
            <a:off x="4614863" y="5842000"/>
            <a:ext cx="201612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spcBef>
                <a:spcPct val="20000"/>
              </a:spcBef>
              <a:defRPr sz="3200">
                <a:solidFill>
                  <a:schemeClr val="tx1"/>
                </a:solidFill>
                <a:latin typeface="Arial" charset="0"/>
              </a:defRPr>
            </a:lvl1pPr>
            <a:lvl2pPr algn="ctr">
              <a:spcBef>
                <a:spcPct val="20000"/>
              </a:spcBef>
              <a:defRPr sz="2800">
                <a:solidFill>
                  <a:schemeClr val="tx1"/>
                </a:solidFill>
                <a:latin typeface="Arial" charset="0"/>
              </a:defRPr>
            </a:lvl2pPr>
            <a:lvl3pPr algn="ctr">
              <a:spcBef>
                <a:spcPct val="20000"/>
              </a:spcBef>
              <a:defRPr sz="2400">
                <a:solidFill>
                  <a:schemeClr val="tx1"/>
                </a:solidFill>
                <a:latin typeface="Arial" charset="0"/>
              </a:defRPr>
            </a:lvl3pPr>
            <a:lvl4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Arial" charset="0"/>
              </a:defRPr>
            </a:lvl4pPr>
            <a:lvl5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Arial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Aft>
                <a:spcPct val="0"/>
              </a:spcAft>
            </a:pPr>
            <a:r>
              <a:rPr lang="nl-NL" altLang="nl-NL" sz="28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3x2,7=8,1 g</a:t>
            </a:r>
          </a:p>
        </p:txBody>
      </p:sp>
      <p:grpSp>
        <p:nvGrpSpPr>
          <p:cNvPr id="5249" name="Group 129"/>
          <p:cNvGrpSpPr>
            <a:grpSpLocks/>
          </p:cNvGrpSpPr>
          <p:nvPr/>
        </p:nvGrpSpPr>
        <p:grpSpPr bwMode="auto">
          <a:xfrm>
            <a:off x="4572000" y="2274888"/>
            <a:ext cx="1241425" cy="3544887"/>
            <a:chOff x="3141" y="1665"/>
            <a:chExt cx="782" cy="2233"/>
          </a:xfrm>
        </p:grpSpPr>
        <p:grpSp>
          <p:nvGrpSpPr>
            <p:cNvPr id="5218" name="Group 98"/>
            <p:cNvGrpSpPr>
              <a:grpSpLocks/>
            </p:cNvGrpSpPr>
            <p:nvPr/>
          </p:nvGrpSpPr>
          <p:grpSpPr bwMode="auto">
            <a:xfrm>
              <a:off x="3141" y="1665"/>
              <a:ext cx="782" cy="2233"/>
              <a:chOff x="2517" y="1976"/>
              <a:chExt cx="782" cy="2233"/>
            </a:xfrm>
          </p:grpSpPr>
          <p:grpSp>
            <p:nvGrpSpPr>
              <p:cNvPr id="5180" name="Group 60"/>
              <p:cNvGrpSpPr>
                <a:grpSpLocks/>
              </p:cNvGrpSpPr>
              <p:nvPr/>
            </p:nvGrpSpPr>
            <p:grpSpPr bwMode="auto">
              <a:xfrm>
                <a:off x="2517" y="1976"/>
                <a:ext cx="782" cy="2233"/>
                <a:chOff x="2517" y="1976"/>
                <a:chExt cx="782" cy="2233"/>
              </a:xfrm>
            </p:grpSpPr>
            <p:grpSp>
              <p:nvGrpSpPr>
                <p:cNvPr id="5168" name="Group 48"/>
                <p:cNvGrpSpPr>
                  <a:grpSpLocks/>
                </p:cNvGrpSpPr>
                <p:nvPr/>
              </p:nvGrpSpPr>
              <p:grpSpPr bwMode="auto">
                <a:xfrm>
                  <a:off x="2527" y="1976"/>
                  <a:ext cx="772" cy="2233"/>
                  <a:chOff x="2426" y="1389"/>
                  <a:chExt cx="772" cy="2233"/>
                </a:xfrm>
              </p:grpSpPr>
              <p:sp>
                <p:nvSpPr>
                  <p:cNvPr id="5159" name="Rectangle 39"/>
                  <p:cNvSpPr>
                    <a:spLocks noChangeArrowheads="1"/>
                  </p:cNvSpPr>
                  <p:nvPr/>
                </p:nvSpPr>
                <p:spPr bwMode="auto">
                  <a:xfrm>
                    <a:off x="2426" y="1389"/>
                    <a:ext cx="680" cy="2040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miter lim="800000"/>
                    <a:headEnd/>
                    <a:tailEnd/>
                  </a:ln>
                  <a:effectLst/>
                  <a:scene3d>
                    <a:camera prst="legacyPerspectiveTopRight"/>
                    <a:lightRig rig="legacyFlat3" dir="b"/>
                  </a:scene3d>
                  <a:sp3d extrusionH="887400" prstMaterial="legacyMatte">
                    <a:bevelT w="13500" h="13500" prst="angle"/>
                    <a:bevelB w="13500" h="13500" prst="angle"/>
                    <a:extrusionClr>
                      <a:schemeClr val="accent1"/>
                    </a:extrusionClr>
                  </a:sp3d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>
                    <a:flatTx/>
                  </a:bodyPr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5162" name="Rectangle 42"/>
                  <p:cNvSpPr>
                    <a:spLocks noChangeArrowheads="1"/>
                  </p:cNvSpPr>
                  <p:nvPr/>
                </p:nvSpPr>
                <p:spPr bwMode="auto">
                  <a:xfrm>
                    <a:off x="2472" y="3395"/>
                    <a:ext cx="726" cy="227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>
                    <a:lvl1pPr algn="ctr">
                      <a:spcBef>
                        <a:spcPct val="20000"/>
                      </a:spcBef>
                      <a:defRPr sz="3200"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algn="ctr">
                      <a:spcBef>
                        <a:spcPct val="20000"/>
                      </a:spcBef>
                      <a:defRPr sz="2800"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algn="ctr">
                      <a:spcBef>
                        <a:spcPct val="20000"/>
                      </a:spcBef>
                      <a:defRPr sz="2400"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algn="ctr">
                      <a:spcBef>
                        <a:spcPct val="20000"/>
                      </a:spcBef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algn="ctr">
                      <a:spcBef>
                        <a:spcPct val="20000"/>
                      </a:spcBef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algn="ctr" fontAlgn="base">
                      <a:spcBef>
                        <a:spcPct val="2000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algn="ctr" fontAlgn="base">
                      <a:spcBef>
                        <a:spcPct val="2000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algn="ctr" fontAlgn="base">
                      <a:spcBef>
                        <a:spcPct val="2000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algn="ctr" fontAlgn="base">
                      <a:spcBef>
                        <a:spcPct val="20000"/>
                      </a:spcBef>
                      <a:spcAft>
                        <a:spcPct val="0"/>
                      </a:spcAft>
                      <a:defRPr sz="2000"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algn="l" fontAlgn="base">
                      <a:spcAft>
                        <a:spcPct val="0"/>
                      </a:spcAft>
                    </a:pPr>
                    <a:r>
                      <a:rPr lang="nl-NL" altLang="nl-NL" sz="240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Comic Sans MS" pitchFamily="66" charset="0"/>
                      </a:rPr>
                      <a:t>3 cm</a:t>
                    </a:r>
                    <a:r>
                      <a:rPr lang="nl-NL" altLang="nl-NL" sz="2400" baseline="3000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Comic Sans MS" pitchFamily="66" charset="0"/>
                      </a:rPr>
                      <a:t>3</a:t>
                    </a:r>
                  </a:p>
                </p:txBody>
              </p:sp>
            </p:grpSp>
            <p:sp>
              <p:nvSpPr>
                <p:cNvPr id="5175" name="Rectangle 55"/>
                <p:cNvSpPr>
                  <a:spLocks noChangeArrowheads="1"/>
                </p:cNvSpPr>
                <p:nvPr/>
              </p:nvSpPr>
              <p:spPr bwMode="auto">
                <a:xfrm>
                  <a:off x="2517" y="3612"/>
                  <a:ext cx="680" cy="40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 algn="ctr">
                    <a:spcBef>
                      <a:spcPct val="20000"/>
                    </a:spcBef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algn="ctr">
                    <a:spcBef>
                      <a:spcPct val="20000"/>
                    </a:spcBef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algn="ctr">
                    <a:spcBef>
                      <a:spcPct val="20000"/>
                    </a:spcBef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algn="ctr">
                    <a:spcBef>
                      <a:spcPct val="20000"/>
                    </a:spcBef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algn="ctr">
                    <a:spcBef>
                      <a:spcPct val="20000"/>
                    </a:spcBef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algn="ctr" fontAlgn="base">
                    <a:spcBef>
                      <a:spcPct val="2000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algn="ctr" fontAlgn="base">
                    <a:spcBef>
                      <a:spcPct val="2000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algn="ctr" fontAlgn="base">
                    <a:spcBef>
                      <a:spcPct val="2000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algn="ctr" fontAlgn="base">
                    <a:spcBef>
                      <a:spcPct val="20000"/>
                    </a:spcBef>
                    <a:spcAft>
                      <a:spcPct val="0"/>
                    </a:spcAft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fontAlgn="base">
                    <a:spcAft>
                      <a:spcPct val="0"/>
                    </a:spcAft>
                  </a:pPr>
                  <a:r>
                    <a:rPr lang="nl-NL" altLang="nl-NL" sz="2400">
                      <a:solidFill>
                        <a:srgbClr val="000000"/>
                      </a:solidFill>
                      <a:effectLst>
                        <a:outerShdw blurRad="38100" dist="38100" dir="2700000" algn="tl">
                          <a:srgbClr val="FFFFFF"/>
                        </a:outerShdw>
                      </a:effectLst>
                      <a:latin typeface="Comic Sans MS" pitchFamily="66" charset="0"/>
                    </a:rPr>
                    <a:t>2,7 g</a:t>
                  </a:r>
                </a:p>
              </p:txBody>
            </p:sp>
          </p:grpSp>
          <p:grpSp>
            <p:nvGrpSpPr>
              <p:cNvPr id="5217" name="Group 97"/>
              <p:cNvGrpSpPr>
                <a:grpSpLocks/>
              </p:cNvGrpSpPr>
              <p:nvPr/>
            </p:nvGrpSpPr>
            <p:grpSpPr bwMode="auto">
              <a:xfrm>
                <a:off x="2517" y="2576"/>
                <a:ext cx="755" cy="765"/>
                <a:chOff x="2517" y="2576"/>
                <a:chExt cx="755" cy="765"/>
              </a:xfrm>
            </p:grpSpPr>
            <p:grpSp>
              <p:nvGrpSpPr>
                <p:cNvPr id="5186" name="Group 66"/>
                <p:cNvGrpSpPr>
                  <a:grpSpLocks/>
                </p:cNvGrpSpPr>
                <p:nvPr/>
              </p:nvGrpSpPr>
              <p:grpSpPr bwMode="auto">
                <a:xfrm>
                  <a:off x="2517" y="3257"/>
                  <a:ext cx="753" cy="84"/>
                  <a:chOff x="1383" y="3255"/>
                  <a:chExt cx="753" cy="84"/>
                </a:xfrm>
              </p:grpSpPr>
              <p:sp>
                <p:nvSpPr>
                  <p:cNvPr id="5187" name="Freeform 67"/>
                  <p:cNvSpPr>
                    <a:spLocks/>
                  </p:cNvSpPr>
                  <p:nvPr/>
                </p:nvSpPr>
                <p:spPr bwMode="auto">
                  <a:xfrm>
                    <a:off x="1383" y="3336"/>
                    <a:ext cx="672" cy="3"/>
                  </a:xfrm>
                  <a:custGeom>
                    <a:avLst/>
                    <a:gdLst>
                      <a:gd name="T0" fmla="*/ 0 w 672"/>
                      <a:gd name="T1" fmla="*/ 3 h 3"/>
                      <a:gd name="T2" fmla="*/ 672 w 672"/>
                      <a:gd name="T3" fmla="*/ 0 h 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</a:cxnLst>
                    <a:rect l="0" t="0" r="r" b="b"/>
                    <a:pathLst>
                      <a:path w="672" h="3">
                        <a:moveTo>
                          <a:pt x="0" y="3"/>
                        </a:moveTo>
                        <a:lnTo>
                          <a:pt x="672" y="0"/>
                        </a:lnTo>
                      </a:path>
                    </a:pathLst>
                  </a:custGeom>
                  <a:noFill/>
                  <a:ln w="19050" cmpd="sng">
                    <a:solidFill>
                      <a:schemeClr val="tx1"/>
                    </a:solidFill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5188" name="Freeform 68"/>
                  <p:cNvSpPr>
                    <a:spLocks/>
                  </p:cNvSpPr>
                  <p:nvPr/>
                </p:nvSpPr>
                <p:spPr bwMode="auto">
                  <a:xfrm>
                    <a:off x="2055" y="3255"/>
                    <a:ext cx="81" cy="81"/>
                  </a:xfrm>
                  <a:custGeom>
                    <a:avLst/>
                    <a:gdLst>
                      <a:gd name="T0" fmla="*/ 0 w 81"/>
                      <a:gd name="T1" fmla="*/ 81 h 81"/>
                      <a:gd name="T2" fmla="*/ 81 w 81"/>
                      <a:gd name="T3" fmla="*/ 0 h 8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</a:cxnLst>
                    <a:rect l="0" t="0" r="r" b="b"/>
                    <a:pathLst>
                      <a:path w="81" h="81">
                        <a:moveTo>
                          <a:pt x="0" y="81"/>
                        </a:moveTo>
                        <a:lnTo>
                          <a:pt x="81" y="0"/>
                        </a:lnTo>
                      </a:path>
                    </a:pathLst>
                  </a:custGeom>
                  <a:noFill/>
                  <a:ln w="19050" cmpd="sng">
                    <a:solidFill>
                      <a:schemeClr val="tx1"/>
                    </a:solidFill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>
                      <a:solidFill>
                        <a:srgbClr val="000000"/>
                      </a:solidFill>
                    </a:endParaRPr>
                  </a:p>
                </p:txBody>
              </p:sp>
            </p:grpSp>
            <p:grpSp>
              <p:nvGrpSpPr>
                <p:cNvPr id="5189" name="Group 69"/>
                <p:cNvGrpSpPr>
                  <a:grpSpLocks/>
                </p:cNvGrpSpPr>
                <p:nvPr/>
              </p:nvGrpSpPr>
              <p:grpSpPr bwMode="auto">
                <a:xfrm>
                  <a:off x="2519" y="2576"/>
                  <a:ext cx="753" cy="84"/>
                  <a:chOff x="1383" y="3255"/>
                  <a:chExt cx="753" cy="84"/>
                </a:xfrm>
              </p:grpSpPr>
              <p:sp>
                <p:nvSpPr>
                  <p:cNvPr id="5190" name="Freeform 70"/>
                  <p:cNvSpPr>
                    <a:spLocks/>
                  </p:cNvSpPr>
                  <p:nvPr/>
                </p:nvSpPr>
                <p:spPr bwMode="auto">
                  <a:xfrm>
                    <a:off x="1383" y="3336"/>
                    <a:ext cx="672" cy="3"/>
                  </a:xfrm>
                  <a:custGeom>
                    <a:avLst/>
                    <a:gdLst>
                      <a:gd name="T0" fmla="*/ 0 w 672"/>
                      <a:gd name="T1" fmla="*/ 3 h 3"/>
                      <a:gd name="T2" fmla="*/ 672 w 672"/>
                      <a:gd name="T3" fmla="*/ 0 h 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</a:cxnLst>
                    <a:rect l="0" t="0" r="r" b="b"/>
                    <a:pathLst>
                      <a:path w="672" h="3">
                        <a:moveTo>
                          <a:pt x="0" y="3"/>
                        </a:moveTo>
                        <a:lnTo>
                          <a:pt x="672" y="0"/>
                        </a:lnTo>
                      </a:path>
                    </a:pathLst>
                  </a:custGeom>
                  <a:noFill/>
                  <a:ln w="19050" cmpd="sng">
                    <a:solidFill>
                      <a:schemeClr val="tx1"/>
                    </a:solidFill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5191" name="Freeform 71"/>
                  <p:cNvSpPr>
                    <a:spLocks/>
                  </p:cNvSpPr>
                  <p:nvPr/>
                </p:nvSpPr>
                <p:spPr bwMode="auto">
                  <a:xfrm>
                    <a:off x="2055" y="3255"/>
                    <a:ext cx="81" cy="81"/>
                  </a:xfrm>
                  <a:custGeom>
                    <a:avLst/>
                    <a:gdLst>
                      <a:gd name="T0" fmla="*/ 0 w 81"/>
                      <a:gd name="T1" fmla="*/ 81 h 81"/>
                      <a:gd name="T2" fmla="*/ 81 w 81"/>
                      <a:gd name="T3" fmla="*/ 0 h 8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</a:cxnLst>
                    <a:rect l="0" t="0" r="r" b="b"/>
                    <a:pathLst>
                      <a:path w="81" h="81">
                        <a:moveTo>
                          <a:pt x="0" y="81"/>
                        </a:moveTo>
                        <a:lnTo>
                          <a:pt x="81" y="0"/>
                        </a:lnTo>
                      </a:path>
                    </a:pathLst>
                  </a:custGeom>
                  <a:noFill/>
                  <a:ln w="19050" cmpd="sng">
                    <a:solidFill>
                      <a:schemeClr val="tx1"/>
                    </a:solidFill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nl-NL">
                      <a:solidFill>
                        <a:srgbClr val="000000"/>
                      </a:solidFill>
                    </a:endParaRPr>
                  </a:p>
                </p:txBody>
              </p:sp>
            </p:grpSp>
          </p:grpSp>
        </p:grpSp>
        <p:sp>
          <p:nvSpPr>
            <p:cNvPr id="5238" name="Rectangle 118"/>
            <p:cNvSpPr>
              <a:spLocks noChangeArrowheads="1"/>
            </p:cNvSpPr>
            <p:nvPr/>
          </p:nvSpPr>
          <p:spPr bwMode="auto">
            <a:xfrm>
              <a:off x="3232" y="1842"/>
              <a:ext cx="54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nl-NL" altLang="nl-NL" sz="240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2,7 g</a:t>
              </a:r>
            </a:p>
          </p:txBody>
        </p:sp>
        <p:sp>
          <p:nvSpPr>
            <p:cNvPr id="5239" name="Rectangle 119"/>
            <p:cNvSpPr>
              <a:spLocks noChangeArrowheads="1"/>
            </p:cNvSpPr>
            <p:nvPr/>
          </p:nvSpPr>
          <p:spPr bwMode="auto">
            <a:xfrm>
              <a:off x="3232" y="2523"/>
              <a:ext cx="54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nl-NL" altLang="nl-NL" sz="240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2,7 g</a:t>
              </a:r>
            </a:p>
          </p:txBody>
        </p:sp>
      </p:grpSp>
      <p:sp>
        <p:nvSpPr>
          <p:cNvPr id="5250" name="Rectangle 130"/>
          <p:cNvSpPr>
            <a:spLocks noChangeArrowheads="1"/>
          </p:cNvSpPr>
          <p:nvPr/>
        </p:nvSpPr>
        <p:spPr bwMode="auto">
          <a:xfrm>
            <a:off x="8135938" y="6499225"/>
            <a:ext cx="1008062" cy="35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400" dirty="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hlinkClick r:id="rId2" action="ppaction://hlinksldjump"/>
              </a:rPr>
              <a:t>menu</a:t>
            </a:r>
            <a:endParaRPr lang="nl-NL" altLang="nl-NL" sz="2400" baseline="30000" dirty="0">
              <a:solidFill>
                <a:srgbClr val="3333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6842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5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5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5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220" grpId="0"/>
      <p:bldP spid="5221" grpId="0"/>
      <p:bldP spid="5223" grpId="0"/>
      <p:bldP spid="52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390" name="Object 126"/>
          <p:cNvGraphicFramePr>
            <a:graphicFrameLocks noChangeAspect="1"/>
          </p:cNvGraphicFramePr>
          <p:nvPr/>
        </p:nvGraphicFramePr>
        <p:xfrm>
          <a:off x="3378200" y="1090613"/>
          <a:ext cx="5543550" cy="4176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Grafiek" r:id="rId3" imgW="3609975" imgH="2619375" progId="Excel.Chart.8">
                  <p:embed/>
                </p:oleObj>
              </mc:Choice>
              <mc:Fallback>
                <p:oleObj name="Grafiek" r:id="rId3" imgW="3609975" imgH="2619375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78200" y="1090613"/>
                        <a:ext cx="5543550" cy="4176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549275"/>
          </a:xfrm>
        </p:spPr>
        <p:txBody>
          <a:bodyPr/>
          <a:lstStyle/>
          <a:p>
            <a:pPr algn="l"/>
            <a:r>
              <a:rPr lang="nl-NL" altLang="nl-NL" sz="36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Het verband tussen massa en volume</a:t>
            </a:r>
            <a:endParaRPr lang="nl-NL" altLang="nl-NL" sz="3600" baseline="3000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1355" name="Rectangle 91"/>
          <p:cNvSpPr>
            <a:spLocks noChangeArrowheads="1"/>
          </p:cNvSpPr>
          <p:nvPr/>
        </p:nvSpPr>
        <p:spPr bwMode="auto">
          <a:xfrm>
            <a:off x="0" y="396875"/>
            <a:ext cx="9144000" cy="692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200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De dichtheid van aluminium is 2,7 g/cm</a:t>
            </a:r>
            <a:r>
              <a:rPr lang="nl-NL" altLang="nl-NL" sz="3200" baseline="30000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3</a:t>
            </a:r>
          </a:p>
        </p:txBody>
      </p:sp>
      <p:graphicFrame>
        <p:nvGraphicFramePr>
          <p:cNvPr id="11402" name="Group 138"/>
          <p:cNvGraphicFramePr>
            <a:graphicFrameLocks noGrp="1"/>
          </p:cNvGraphicFramePr>
          <p:nvPr/>
        </p:nvGraphicFramePr>
        <p:xfrm>
          <a:off x="323850" y="1125538"/>
          <a:ext cx="2760663" cy="4021139"/>
        </p:xfrm>
        <a:graphic>
          <a:graphicData uri="http://schemas.openxmlformats.org/drawingml/2006/table">
            <a:tbl>
              <a:tblPr/>
              <a:tblGrid>
                <a:gridCol w="1392238"/>
                <a:gridCol w="1368425"/>
              </a:tblGrid>
              <a:tr h="10541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99FF"/>
                          </a:solidFill>
                          <a:effectLst/>
                          <a:latin typeface="Comic Sans MS" pitchFamily="66" charset="0"/>
                        </a:rPr>
                        <a:t>Volume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99FF"/>
                          </a:solidFill>
                          <a:effectLst/>
                          <a:latin typeface="Comic Sans MS" pitchFamily="66" charset="0"/>
                        </a:rPr>
                        <a:t> in cm</a:t>
                      </a:r>
                      <a:r>
                        <a:rPr kumimoji="0" lang="nl-NL" altLang="nl-NL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3399FF"/>
                          </a:solidFill>
                          <a:effectLst/>
                          <a:latin typeface="Comic Sans MS" pitchFamily="66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99FF"/>
                          </a:solidFill>
                          <a:effectLst/>
                          <a:latin typeface="Comic Sans MS" pitchFamily="66" charset="0"/>
                        </a:rPr>
                        <a:t>Massa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99FF"/>
                          </a:solidFill>
                          <a:effectLst/>
                          <a:latin typeface="Comic Sans MS" pitchFamily="66" charset="0"/>
                        </a:rPr>
                        <a:t> in 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21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99FF"/>
                          </a:solidFill>
                          <a:effectLst/>
                          <a:latin typeface="Comic Sans MS" pitchFamily="66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99FF"/>
                          </a:solidFill>
                          <a:effectLst/>
                          <a:latin typeface="Comic Sans MS" pitchFamily="66" charset="0"/>
                        </a:rPr>
                        <a:t>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37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99FF"/>
                          </a:solidFill>
                          <a:effectLst/>
                          <a:latin typeface="Comic Sans MS" pitchFamily="66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99FF"/>
                          </a:solidFill>
                          <a:effectLst/>
                          <a:latin typeface="Comic Sans MS" pitchFamily="66" charset="0"/>
                        </a:rPr>
                        <a:t>54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53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99FF"/>
                          </a:solidFill>
                          <a:effectLst/>
                          <a:latin typeface="Comic Sans MS" pitchFamily="66" charset="0"/>
                        </a:rPr>
                        <a:t>30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99FF"/>
                          </a:solidFill>
                          <a:effectLst/>
                          <a:latin typeface="Comic Sans MS" pitchFamily="66" charset="0"/>
                        </a:rPr>
                        <a:t>81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05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99FF"/>
                          </a:solidFill>
                          <a:effectLst/>
                          <a:latin typeface="Comic Sans MS" pitchFamily="66" charset="0"/>
                        </a:rPr>
                        <a:t>40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99FF"/>
                          </a:solidFill>
                          <a:effectLst/>
                          <a:latin typeface="Comic Sans MS" pitchFamily="66" charset="0"/>
                        </a:rPr>
                        <a:t>108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53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99FF"/>
                          </a:solidFill>
                          <a:effectLst/>
                          <a:latin typeface="Comic Sans MS" pitchFamily="66" charset="0"/>
                        </a:rPr>
                        <a:t>50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altLang="nl-NL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99FF"/>
                          </a:solidFill>
                          <a:effectLst/>
                          <a:latin typeface="Comic Sans MS" pitchFamily="66" charset="0"/>
                        </a:rPr>
                        <a:t>135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391" name="Freeform 127"/>
          <p:cNvSpPr>
            <a:spLocks/>
          </p:cNvSpPr>
          <p:nvPr/>
        </p:nvSpPr>
        <p:spPr bwMode="auto">
          <a:xfrm>
            <a:off x="4483100" y="1666875"/>
            <a:ext cx="4165600" cy="2536825"/>
          </a:xfrm>
          <a:custGeom>
            <a:avLst/>
            <a:gdLst>
              <a:gd name="T0" fmla="*/ 0 w 2624"/>
              <a:gd name="T1" fmla="*/ 1598 h 1598"/>
              <a:gd name="T2" fmla="*/ 2624 w 2624"/>
              <a:gd name="T3" fmla="*/ 0 h 1598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624" h="1598">
                <a:moveTo>
                  <a:pt x="0" y="1598"/>
                </a:moveTo>
                <a:lnTo>
                  <a:pt x="2624" y="0"/>
                </a:lnTo>
              </a:path>
            </a:pathLst>
          </a:custGeom>
          <a:noFill/>
          <a:ln w="28575" cmpd="sng">
            <a:solidFill>
              <a:srgbClr val="FF0000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11392" name="Oval 128"/>
          <p:cNvSpPr>
            <a:spLocks noChangeAspect="1" noChangeArrowheads="1"/>
          </p:cNvSpPr>
          <p:nvPr/>
        </p:nvSpPr>
        <p:spPr bwMode="auto">
          <a:xfrm>
            <a:off x="5278438" y="3627438"/>
            <a:ext cx="107950" cy="107950"/>
          </a:xfrm>
          <a:prstGeom prst="ellipse">
            <a:avLst/>
          </a:pr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11393" name="Oval 129"/>
          <p:cNvSpPr>
            <a:spLocks noChangeAspect="1" noChangeArrowheads="1"/>
          </p:cNvSpPr>
          <p:nvPr/>
        </p:nvSpPr>
        <p:spPr bwMode="auto">
          <a:xfrm>
            <a:off x="8596313" y="1616075"/>
            <a:ext cx="107950" cy="107950"/>
          </a:xfrm>
          <a:prstGeom prst="ellipse">
            <a:avLst/>
          </a:pr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11394" name="Oval 130"/>
          <p:cNvSpPr>
            <a:spLocks noChangeAspect="1" noChangeArrowheads="1"/>
          </p:cNvSpPr>
          <p:nvPr/>
        </p:nvSpPr>
        <p:spPr bwMode="auto">
          <a:xfrm>
            <a:off x="7791450" y="2098675"/>
            <a:ext cx="107950" cy="107950"/>
          </a:xfrm>
          <a:prstGeom prst="ellipse">
            <a:avLst/>
          </a:pr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11395" name="Oval 131"/>
          <p:cNvSpPr>
            <a:spLocks noChangeAspect="1" noChangeArrowheads="1"/>
          </p:cNvSpPr>
          <p:nvPr/>
        </p:nvSpPr>
        <p:spPr bwMode="auto">
          <a:xfrm>
            <a:off x="6946900" y="2617788"/>
            <a:ext cx="107950" cy="107950"/>
          </a:xfrm>
          <a:prstGeom prst="ellipse">
            <a:avLst/>
          </a:pr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11396" name="Oval 132"/>
          <p:cNvSpPr>
            <a:spLocks noChangeAspect="1" noChangeArrowheads="1"/>
          </p:cNvSpPr>
          <p:nvPr/>
        </p:nvSpPr>
        <p:spPr bwMode="auto">
          <a:xfrm>
            <a:off x="6097588" y="3117850"/>
            <a:ext cx="107950" cy="107950"/>
          </a:xfrm>
          <a:prstGeom prst="ellipse">
            <a:avLst/>
          </a:prstGeom>
          <a:solidFill>
            <a:srgbClr val="3399FF"/>
          </a:solidFill>
          <a:ln w="9525">
            <a:solidFill>
              <a:srgbClr val="3399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11397" name="Rectangle 133"/>
          <p:cNvSpPr>
            <a:spLocks noChangeArrowheads="1"/>
          </p:cNvSpPr>
          <p:nvPr/>
        </p:nvSpPr>
        <p:spPr bwMode="auto">
          <a:xfrm>
            <a:off x="0" y="6264275"/>
            <a:ext cx="9144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200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De massa-volume grafiek is een rechte lijn door O!</a:t>
            </a:r>
            <a:endParaRPr lang="nl-NL" altLang="nl-NL" sz="3200" baseline="30000">
              <a:solidFill>
                <a:srgbClr val="3399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1398" name="Rectangle 134"/>
          <p:cNvSpPr>
            <a:spLocks noChangeArrowheads="1"/>
          </p:cNvSpPr>
          <p:nvPr/>
        </p:nvSpPr>
        <p:spPr bwMode="auto">
          <a:xfrm>
            <a:off x="0" y="5794375"/>
            <a:ext cx="9144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200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Als het volume verdubbelt, dan verdubbelt de massa!</a:t>
            </a:r>
            <a:endParaRPr lang="nl-NL" altLang="nl-NL" sz="3200" baseline="30000">
              <a:solidFill>
                <a:srgbClr val="3399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1401" name="Rectangle 137"/>
          <p:cNvSpPr>
            <a:spLocks noChangeArrowheads="1"/>
          </p:cNvSpPr>
          <p:nvPr/>
        </p:nvSpPr>
        <p:spPr bwMode="auto">
          <a:xfrm>
            <a:off x="25400" y="5300663"/>
            <a:ext cx="91440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2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massa en volume zijn (recht)evenredig, d.w.z.:</a:t>
            </a:r>
            <a:endParaRPr lang="nl-NL" altLang="nl-NL" sz="3200" baseline="3000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1403" name="AutoShape 139"/>
          <p:cNvSpPr>
            <a:spLocks noChangeArrowheads="1"/>
          </p:cNvSpPr>
          <p:nvPr/>
        </p:nvSpPr>
        <p:spPr bwMode="auto">
          <a:xfrm>
            <a:off x="5219700" y="4076700"/>
            <a:ext cx="3455988" cy="1439863"/>
          </a:xfrm>
          <a:prstGeom prst="wedgeRoundRectCallout">
            <a:avLst>
              <a:gd name="adj1" fmla="val -150829"/>
              <a:gd name="adj2" fmla="val -137764"/>
              <a:gd name="adj3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8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Zie tabel: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8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V 2x groter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8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dan m 2x groter</a:t>
            </a:r>
          </a:p>
        </p:txBody>
      </p:sp>
      <p:sp>
        <p:nvSpPr>
          <p:cNvPr id="11404" name="AutoShape 140"/>
          <p:cNvSpPr>
            <a:spLocks noChangeArrowheads="1"/>
          </p:cNvSpPr>
          <p:nvPr/>
        </p:nvSpPr>
        <p:spPr bwMode="auto">
          <a:xfrm>
            <a:off x="755650" y="1268413"/>
            <a:ext cx="2520950" cy="1944687"/>
          </a:xfrm>
          <a:prstGeom prst="wedgeRoundRectCallout">
            <a:avLst>
              <a:gd name="adj1" fmla="val 119583"/>
              <a:gd name="adj2" fmla="val 76449"/>
              <a:gd name="adj3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8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Zie grafiek: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8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Een rechte lijn door de oorsprong</a:t>
            </a:r>
          </a:p>
        </p:txBody>
      </p:sp>
      <p:sp>
        <p:nvSpPr>
          <p:cNvPr id="11405" name="AutoShape 141"/>
          <p:cNvSpPr>
            <a:spLocks noChangeArrowheads="1"/>
          </p:cNvSpPr>
          <p:nvPr/>
        </p:nvSpPr>
        <p:spPr bwMode="auto">
          <a:xfrm>
            <a:off x="4140200" y="981075"/>
            <a:ext cx="4248150" cy="1873250"/>
          </a:xfrm>
          <a:prstGeom prst="wedgeRoundRectCallout">
            <a:avLst>
              <a:gd name="adj1" fmla="val -79449"/>
              <a:gd name="adj2" fmla="val 25509"/>
              <a:gd name="adj3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8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1 cm</a:t>
            </a:r>
            <a:r>
              <a:rPr lang="nl-NL" altLang="nl-NL" sz="2800" baseline="30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3</a:t>
            </a:r>
            <a:r>
              <a:rPr lang="nl-NL" altLang="nl-NL" sz="28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weegt 2,7 g dus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8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10 cm</a:t>
            </a:r>
            <a:r>
              <a:rPr lang="nl-NL" altLang="nl-NL" sz="2800" baseline="30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3</a:t>
            </a:r>
            <a:r>
              <a:rPr lang="nl-NL" altLang="nl-NL" sz="28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weegt 27 g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8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20 cm</a:t>
            </a:r>
            <a:r>
              <a:rPr lang="nl-NL" altLang="nl-NL" sz="2800" baseline="300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3</a:t>
            </a:r>
            <a:r>
              <a:rPr lang="nl-NL" altLang="nl-NL" sz="28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weegt 54 g enz.</a:t>
            </a:r>
          </a:p>
        </p:txBody>
      </p:sp>
    </p:spTree>
    <p:extLst>
      <p:ext uri="{BB962C8B-B14F-4D97-AF65-F5344CB8AC3E}">
        <p14:creationId xmlns:p14="http://schemas.microsoft.com/office/powerpoint/2010/main" val="4072224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1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0"/>
                                        <p:tgtEl>
                                          <p:spTgt spid="11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1" dur="500"/>
                                        <p:tgtEl>
                                          <p:spTgt spid="1140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1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11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11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11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1139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1139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1139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1139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1139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1139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1139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41" decel="50000">
                                          <p:stCondLst>
                                            <p:cond delay="458"/>
                                          </p:stCondLst>
                                        </p:cTn>
                                        <p:tgtEl>
                                          <p:spTgt spid="1139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11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11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11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5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1139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6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1139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1139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8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1139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1139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0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1139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1139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2" dur="41" decel="50000">
                                          <p:stCondLst>
                                            <p:cond delay="458"/>
                                          </p:stCondLst>
                                        </p:cTn>
                                        <p:tgtEl>
                                          <p:spTgt spid="1139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11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11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11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3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1139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4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1139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1139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6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1139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1139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8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1139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1139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0" dur="41" decel="50000">
                                          <p:stCondLst>
                                            <p:cond delay="458"/>
                                          </p:stCondLst>
                                        </p:cTn>
                                        <p:tgtEl>
                                          <p:spTgt spid="1139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11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11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11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1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1139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2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113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1139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4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113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1139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6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113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1139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8" dur="41" decel="50000">
                                          <p:stCondLst>
                                            <p:cond delay="458"/>
                                          </p:stCondLst>
                                        </p:cTn>
                                        <p:tgtEl>
                                          <p:spTgt spid="1139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11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11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11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9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1139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0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1139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1139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2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1139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1139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4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1139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1139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6" dur="41" decel="50000">
                                          <p:stCondLst>
                                            <p:cond delay="458"/>
                                          </p:stCondLst>
                                        </p:cTn>
                                        <p:tgtEl>
                                          <p:spTgt spid="1139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1" dur="2000"/>
                                        <p:tgtEl>
                                          <p:spTgt spid="11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500"/>
                                        <p:tgtEl>
                                          <p:spTgt spid="11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1" dur="500"/>
                                        <p:tgtEl>
                                          <p:spTgt spid="11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36" dur="500"/>
                                        <p:tgtEl>
                                          <p:spTgt spid="1140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1" dur="500"/>
                                        <p:tgtEl>
                                          <p:spTgt spid="11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 nodeType="clickPar">
                      <p:stCondLst>
                        <p:cond delay="indefinite"/>
                      </p:stCondLst>
                      <p:childTnLst>
                        <p:par>
                          <p:cTn id="1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4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46" dur="500"/>
                                        <p:tgtEl>
                                          <p:spTgt spid="1140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11390" grpId="0"/>
      <p:bldP spid="11266" grpId="0"/>
      <p:bldP spid="11355" grpId="0"/>
      <p:bldP spid="11391" grpId="0" animBg="1"/>
      <p:bldP spid="11392" grpId="0" animBg="1"/>
      <p:bldP spid="11393" grpId="0" animBg="1"/>
      <p:bldP spid="11394" grpId="0" animBg="1"/>
      <p:bldP spid="11395" grpId="0" animBg="1"/>
      <p:bldP spid="11396" grpId="0" animBg="1"/>
      <p:bldP spid="11397" grpId="0"/>
      <p:bldP spid="11398" grpId="0"/>
      <p:bldP spid="11401" grpId="0"/>
      <p:bldP spid="11403" grpId="0" animBg="1"/>
      <p:bldP spid="11404" grpId="0" animBg="1"/>
      <p:bldP spid="1140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3141663"/>
            <a:ext cx="9144000" cy="692150"/>
          </a:xfrm>
        </p:spPr>
        <p:txBody>
          <a:bodyPr/>
          <a:lstStyle/>
          <a:p>
            <a:pPr algn="l"/>
            <a:r>
              <a:rPr lang="el-GR" altLang="nl-NL" sz="36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ρ</a:t>
            </a:r>
            <a:r>
              <a:rPr lang="nl-NL" altLang="nl-NL" sz="36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nl-NL" altLang="nl-NL" sz="36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= dichtheid in g/cm</a:t>
            </a:r>
            <a:r>
              <a:rPr lang="nl-NL" altLang="nl-NL" sz="3600" baseline="300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3</a:t>
            </a:r>
            <a:r>
              <a:rPr lang="nl-NL" altLang="nl-NL" sz="36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= g/mL of kg/dm</a:t>
            </a:r>
            <a:r>
              <a:rPr lang="nl-NL" altLang="nl-NL" sz="3600" baseline="300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3</a:t>
            </a:r>
            <a:r>
              <a:rPr lang="nl-NL" altLang="nl-NL" sz="36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= kg/L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3933825"/>
            <a:ext cx="9144000" cy="647700"/>
          </a:xfrm>
        </p:spPr>
        <p:txBody>
          <a:bodyPr/>
          <a:lstStyle/>
          <a:p>
            <a:pPr algn="l"/>
            <a:r>
              <a:rPr lang="nl-NL" altLang="nl-NL" sz="36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m = massa in g of kg</a:t>
            </a:r>
          </a:p>
        </p:txBody>
      </p:sp>
      <p:sp>
        <p:nvSpPr>
          <p:cNvPr id="7203" name="Rectangle 35"/>
          <p:cNvSpPr>
            <a:spLocks noChangeArrowheads="1"/>
          </p:cNvSpPr>
          <p:nvPr/>
        </p:nvSpPr>
        <p:spPr bwMode="auto">
          <a:xfrm>
            <a:off x="0" y="692150"/>
            <a:ext cx="9144000" cy="692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6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Dichtheid bereken je met de formule:</a:t>
            </a:r>
          </a:p>
        </p:txBody>
      </p:sp>
      <p:sp>
        <p:nvSpPr>
          <p:cNvPr id="7204" name="Rectangle 36"/>
          <p:cNvSpPr>
            <a:spLocks noChangeArrowheads="1"/>
          </p:cNvSpPr>
          <p:nvPr/>
        </p:nvSpPr>
        <p:spPr bwMode="auto">
          <a:xfrm>
            <a:off x="34925" y="44450"/>
            <a:ext cx="9144000" cy="692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6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Dichtheid -formule</a:t>
            </a:r>
          </a:p>
        </p:txBody>
      </p:sp>
      <p:graphicFrame>
        <p:nvGraphicFramePr>
          <p:cNvPr id="7211" name="Object 43"/>
          <p:cNvGraphicFramePr>
            <a:graphicFrameLocks noChangeAspect="1"/>
          </p:cNvGraphicFramePr>
          <p:nvPr/>
        </p:nvGraphicFramePr>
        <p:xfrm>
          <a:off x="250825" y="1647825"/>
          <a:ext cx="3371850" cy="93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Vergelijking" r:id="rId3" imgW="2616120" imgH="723600" progId="Equation.3">
                  <p:embed/>
                </p:oleObj>
              </mc:Choice>
              <mc:Fallback>
                <p:oleObj name="Vergelijking" r:id="rId3" imgW="2616120" imgH="723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1647825"/>
                        <a:ext cx="3371850" cy="933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12" name="Object 44"/>
          <p:cNvGraphicFramePr>
            <a:graphicFrameLocks noChangeAspect="1"/>
          </p:cNvGraphicFramePr>
          <p:nvPr/>
        </p:nvGraphicFramePr>
        <p:xfrm>
          <a:off x="5318125" y="1647825"/>
          <a:ext cx="1050925" cy="966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Vergelijking" r:id="rId5" imgW="787320" imgH="723600" progId="Equation.3">
                  <p:embed/>
                </p:oleObj>
              </mc:Choice>
              <mc:Fallback>
                <p:oleObj name="Vergelijking" r:id="rId5" imgW="787320" imgH="723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8125" y="1647825"/>
                        <a:ext cx="1050925" cy="966788"/>
                      </a:xfrm>
                      <a:prstGeom prst="rect">
                        <a:avLst/>
                      </a:prstGeom>
                      <a:noFill/>
                      <a:ln w="76200" cmpd="tri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13" name="Rectangle 45"/>
          <p:cNvSpPr>
            <a:spLocks noChangeArrowheads="1"/>
          </p:cNvSpPr>
          <p:nvPr/>
        </p:nvSpPr>
        <p:spPr bwMode="auto">
          <a:xfrm>
            <a:off x="4062413" y="1719263"/>
            <a:ext cx="719137" cy="692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6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of</a:t>
            </a:r>
          </a:p>
        </p:txBody>
      </p:sp>
      <p:sp>
        <p:nvSpPr>
          <p:cNvPr id="7214" name="Rectangle 46"/>
          <p:cNvSpPr>
            <a:spLocks noChangeArrowheads="1"/>
          </p:cNvSpPr>
          <p:nvPr/>
        </p:nvSpPr>
        <p:spPr bwMode="auto">
          <a:xfrm>
            <a:off x="0" y="4724400"/>
            <a:ext cx="9144000" cy="1147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spcBef>
                <a:spcPct val="20000"/>
              </a:spcBef>
              <a:defRPr sz="3200">
                <a:solidFill>
                  <a:schemeClr val="tx1"/>
                </a:solidFill>
                <a:latin typeface="Arial" charset="0"/>
              </a:defRPr>
            </a:lvl1pPr>
            <a:lvl2pPr algn="ctr">
              <a:spcBef>
                <a:spcPct val="20000"/>
              </a:spcBef>
              <a:defRPr sz="2800">
                <a:solidFill>
                  <a:schemeClr val="tx1"/>
                </a:solidFill>
                <a:latin typeface="Arial" charset="0"/>
              </a:defRPr>
            </a:lvl2pPr>
            <a:lvl3pPr algn="ctr">
              <a:spcBef>
                <a:spcPct val="20000"/>
              </a:spcBef>
              <a:defRPr sz="2400">
                <a:solidFill>
                  <a:schemeClr val="tx1"/>
                </a:solidFill>
                <a:latin typeface="Arial" charset="0"/>
              </a:defRPr>
            </a:lvl3pPr>
            <a:lvl4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Arial" charset="0"/>
              </a:defRPr>
            </a:lvl4pPr>
            <a:lvl5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Arial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fontAlgn="base">
              <a:spcAft>
                <a:spcPct val="0"/>
              </a:spcAft>
            </a:pPr>
            <a:r>
              <a:rPr lang="nl-NL" altLang="nl-NL" sz="36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V = volume (inhoud) in cm</a:t>
            </a:r>
            <a:r>
              <a:rPr lang="nl-NL" altLang="nl-NL" sz="3600" baseline="300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3</a:t>
            </a:r>
            <a:r>
              <a:rPr lang="nl-NL" altLang="nl-NL" sz="36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= mL, in dm</a:t>
            </a:r>
            <a:r>
              <a:rPr lang="nl-NL" altLang="nl-NL" sz="3600" baseline="300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3</a:t>
            </a:r>
            <a:r>
              <a:rPr lang="nl-NL" altLang="nl-NL" sz="36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= L</a:t>
            </a:r>
            <a:br>
              <a:rPr lang="nl-NL" altLang="nl-NL" sz="36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r>
              <a:rPr lang="nl-NL" altLang="nl-NL" sz="36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                          of in m</a:t>
            </a:r>
            <a:r>
              <a:rPr lang="nl-NL" altLang="nl-NL" sz="3600" baseline="300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3</a:t>
            </a:r>
          </a:p>
        </p:txBody>
      </p:sp>
      <p:sp>
        <p:nvSpPr>
          <p:cNvPr id="7215" name="AutoShape 47"/>
          <p:cNvSpPr>
            <a:spLocks noChangeArrowheads="1"/>
          </p:cNvSpPr>
          <p:nvPr/>
        </p:nvSpPr>
        <p:spPr bwMode="auto">
          <a:xfrm>
            <a:off x="395288" y="4941888"/>
            <a:ext cx="3132137" cy="1727200"/>
          </a:xfrm>
          <a:prstGeom prst="wedgeRoundRectCallout">
            <a:avLst>
              <a:gd name="adj1" fmla="val 110366"/>
              <a:gd name="adj2" fmla="val -201009"/>
              <a:gd name="adj3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l-GR" altLang="nl-NL" sz="24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ρ</a:t>
            </a:r>
            <a:r>
              <a:rPr lang="nl-NL" altLang="nl-NL" sz="24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is de Griekse letter r.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4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Spreek de letter </a:t>
            </a:r>
            <a:r>
              <a:rPr lang="el-GR" altLang="nl-NL" sz="24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ρ</a:t>
            </a:r>
            <a:r>
              <a:rPr lang="nl-NL" altLang="nl-NL" sz="24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uit als rho.</a:t>
            </a:r>
          </a:p>
        </p:txBody>
      </p:sp>
      <p:sp>
        <p:nvSpPr>
          <p:cNvPr id="7221" name="Rectangle 53"/>
          <p:cNvSpPr>
            <a:spLocks noChangeArrowheads="1"/>
          </p:cNvSpPr>
          <p:nvPr/>
        </p:nvSpPr>
        <p:spPr bwMode="auto">
          <a:xfrm>
            <a:off x="8135938" y="6499225"/>
            <a:ext cx="1008062" cy="35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400" dirty="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hlinkClick r:id="rId7" action="ppaction://hlinksldjump"/>
              </a:rPr>
              <a:t>menu</a:t>
            </a:r>
            <a:endParaRPr lang="nl-NL" altLang="nl-NL" sz="2400" baseline="30000" dirty="0">
              <a:solidFill>
                <a:srgbClr val="3333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1857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2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2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2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2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2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2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2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2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72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72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 build="p"/>
      <p:bldP spid="7203" grpId="0"/>
      <p:bldP spid="7204" grpId="0"/>
      <p:bldP spid="7213" grpId="0"/>
      <p:bldP spid="7214" grpId="0" build="p"/>
      <p:bldP spid="72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5300663"/>
            <a:ext cx="9144000" cy="938212"/>
          </a:xfrm>
        </p:spPr>
        <p:txBody>
          <a:bodyPr/>
          <a:lstStyle/>
          <a:p>
            <a:pPr algn="l"/>
            <a:r>
              <a:rPr lang="nl-NL" altLang="nl-NL" sz="32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b. De dichtheid van de ballon is            dan van de</a:t>
            </a:r>
            <a:br>
              <a:rPr lang="nl-NL" altLang="nl-NL" sz="32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nl-NL" altLang="nl-NL" sz="32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buitenlucht.</a:t>
            </a:r>
            <a:endParaRPr lang="nl-NL" altLang="nl-NL" sz="320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20638" y="44450"/>
            <a:ext cx="910907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6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Voorbeeld 1:</a:t>
            </a: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28575" y="563563"/>
            <a:ext cx="9115425" cy="1944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2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Een luchtballon van 7,5 g heeft een inhoud van 6 dm</a:t>
            </a:r>
            <a:r>
              <a:rPr lang="nl-NL" altLang="nl-NL" sz="3200" baseline="300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3</a:t>
            </a:r>
            <a:r>
              <a:rPr lang="nl-NL" altLang="nl-NL" sz="32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.</a:t>
            </a:r>
            <a:br>
              <a:rPr lang="nl-NL" altLang="nl-NL" sz="32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r>
              <a:rPr lang="nl-NL" altLang="nl-NL" sz="32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a. Bereken de dichtheid.</a:t>
            </a:r>
            <a:br>
              <a:rPr lang="nl-NL" altLang="nl-NL" sz="32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r>
              <a:rPr lang="nl-NL" altLang="nl-NL" sz="32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b. De dichtheid van lucht is 1,2 g/dm</a:t>
            </a:r>
            <a:r>
              <a:rPr lang="nl-NL" altLang="nl-NL" sz="3200" baseline="300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3</a:t>
            </a:r>
            <a:r>
              <a:rPr lang="nl-NL" altLang="nl-NL" sz="32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.</a:t>
            </a:r>
            <a:br>
              <a:rPr lang="nl-NL" altLang="nl-NL" sz="32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r>
              <a:rPr lang="nl-NL" altLang="nl-NL" sz="32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Zal de ballon opstijgen?</a:t>
            </a:r>
          </a:p>
        </p:txBody>
      </p:sp>
      <p:graphicFrame>
        <p:nvGraphicFramePr>
          <p:cNvPr id="9225" name="Object 9"/>
          <p:cNvGraphicFramePr>
            <a:graphicFrameLocks noChangeAspect="1"/>
          </p:cNvGraphicFramePr>
          <p:nvPr/>
        </p:nvGraphicFramePr>
        <p:xfrm>
          <a:off x="468313" y="4292600"/>
          <a:ext cx="1162050" cy="968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Vergelijking" r:id="rId3" imgW="457200" imgH="380880" progId="Equation.3">
                  <p:embed/>
                </p:oleObj>
              </mc:Choice>
              <mc:Fallback>
                <p:oleObj name="Vergelijking" r:id="rId3" imgW="457200" imgH="380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4292600"/>
                        <a:ext cx="1162050" cy="968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76200" cmpd="tri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0" y="2641600"/>
            <a:ext cx="2268538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2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a. Geg.:</a:t>
            </a:r>
            <a:endParaRPr lang="nl-NL" altLang="nl-NL" sz="3200" baseline="30000">
              <a:solidFill>
                <a:srgbClr val="3333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9235" name="AutoShape 19"/>
          <p:cNvSpPr>
            <a:spLocks noChangeArrowheads="1"/>
          </p:cNvSpPr>
          <p:nvPr/>
        </p:nvSpPr>
        <p:spPr bwMode="auto">
          <a:xfrm>
            <a:off x="5795963" y="3213100"/>
            <a:ext cx="3132137" cy="1727200"/>
          </a:xfrm>
          <a:prstGeom prst="wedgeRoundRectCallout">
            <a:avLst>
              <a:gd name="adj1" fmla="val 38343"/>
              <a:gd name="adj2" fmla="val -170773"/>
              <a:gd name="adj3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4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Aan de eenheid cm</a:t>
            </a:r>
            <a:r>
              <a:rPr lang="nl-NL" altLang="nl-NL" sz="2400" baseline="300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3</a:t>
            </a:r>
            <a:r>
              <a:rPr lang="nl-NL" altLang="nl-NL" sz="24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kun je zien dat het over volume gaat!</a:t>
            </a:r>
          </a:p>
        </p:txBody>
      </p:sp>
      <p:sp>
        <p:nvSpPr>
          <p:cNvPr id="9236" name="AutoShape 20"/>
          <p:cNvSpPr>
            <a:spLocks noChangeArrowheads="1"/>
          </p:cNvSpPr>
          <p:nvPr/>
        </p:nvSpPr>
        <p:spPr bwMode="auto">
          <a:xfrm>
            <a:off x="4067175" y="3644900"/>
            <a:ext cx="2952750" cy="1655763"/>
          </a:xfrm>
          <a:prstGeom prst="wedgeRoundRectCallout">
            <a:avLst>
              <a:gd name="adj1" fmla="val -47259"/>
              <a:gd name="adj2" fmla="val -200431"/>
              <a:gd name="adj3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4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Aan de eenheid g kun je zien dat het over massa gaat!</a:t>
            </a:r>
          </a:p>
        </p:txBody>
      </p:sp>
      <p:sp>
        <p:nvSpPr>
          <p:cNvPr id="9238" name="AutoShape 22"/>
          <p:cNvSpPr>
            <a:spLocks noChangeArrowheads="1"/>
          </p:cNvSpPr>
          <p:nvPr/>
        </p:nvSpPr>
        <p:spPr bwMode="auto">
          <a:xfrm>
            <a:off x="5651500" y="5876925"/>
            <a:ext cx="3095625" cy="576263"/>
          </a:xfrm>
          <a:prstGeom prst="wedgeRoundRectCallout">
            <a:avLst>
              <a:gd name="adj1" fmla="val -137796"/>
              <a:gd name="adj2" fmla="val -234574"/>
              <a:gd name="adj3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4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2. Getallen invullen</a:t>
            </a:r>
          </a:p>
        </p:txBody>
      </p:sp>
      <p:sp>
        <p:nvSpPr>
          <p:cNvPr id="9239" name="AutoShape 23"/>
          <p:cNvSpPr>
            <a:spLocks noChangeArrowheads="1"/>
          </p:cNvSpPr>
          <p:nvPr/>
        </p:nvSpPr>
        <p:spPr bwMode="auto">
          <a:xfrm>
            <a:off x="4643438" y="6092825"/>
            <a:ext cx="4284662" cy="576263"/>
          </a:xfrm>
          <a:prstGeom prst="wedgeRoundRectCallout">
            <a:avLst>
              <a:gd name="adj1" fmla="val -54704"/>
              <a:gd name="adj2" fmla="val -223005"/>
              <a:gd name="adj3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4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3. Uitkomst met eenheid</a:t>
            </a:r>
          </a:p>
        </p:txBody>
      </p:sp>
      <p:sp>
        <p:nvSpPr>
          <p:cNvPr id="9240" name="Rectangle 24"/>
          <p:cNvSpPr>
            <a:spLocks noChangeArrowheads="1"/>
          </p:cNvSpPr>
          <p:nvPr/>
        </p:nvSpPr>
        <p:spPr bwMode="auto">
          <a:xfrm>
            <a:off x="1438275" y="2636838"/>
            <a:ext cx="21971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2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m = 7,5 g</a:t>
            </a:r>
            <a:endParaRPr lang="nl-NL" altLang="nl-NL" sz="3200" baseline="30000">
              <a:solidFill>
                <a:srgbClr val="3333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9241" name="AutoShape 25"/>
          <p:cNvSpPr>
            <a:spLocks noChangeArrowheads="1"/>
          </p:cNvSpPr>
          <p:nvPr/>
        </p:nvSpPr>
        <p:spPr bwMode="auto">
          <a:xfrm>
            <a:off x="3419475" y="549275"/>
            <a:ext cx="936625" cy="576263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9242" name="AutoShape 26"/>
          <p:cNvSpPr>
            <a:spLocks noChangeArrowheads="1"/>
          </p:cNvSpPr>
          <p:nvPr/>
        </p:nvSpPr>
        <p:spPr bwMode="auto">
          <a:xfrm>
            <a:off x="2339975" y="1052513"/>
            <a:ext cx="1727200" cy="576262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9243" name="AutoShape 27"/>
          <p:cNvSpPr>
            <a:spLocks noChangeArrowheads="1"/>
          </p:cNvSpPr>
          <p:nvPr/>
        </p:nvSpPr>
        <p:spPr bwMode="auto">
          <a:xfrm>
            <a:off x="7812088" y="549275"/>
            <a:ext cx="1081087" cy="576263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9244" name="Rectangle 28"/>
          <p:cNvSpPr>
            <a:spLocks noChangeArrowheads="1"/>
          </p:cNvSpPr>
          <p:nvPr/>
        </p:nvSpPr>
        <p:spPr bwMode="auto">
          <a:xfrm>
            <a:off x="3059113" y="2636838"/>
            <a:ext cx="2376487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2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, V = 6 dm</a:t>
            </a:r>
            <a:r>
              <a:rPr lang="nl-NL" altLang="nl-NL" sz="3200" baseline="300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3</a:t>
            </a:r>
          </a:p>
        </p:txBody>
      </p:sp>
      <p:sp>
        <p:nvSpPr>
          <p:cNvPr id="9245" name="Rectangle 29"/>
          <p:cNvSpPr>
            <a:spLocks noChangeArrowheads="1"/>
          </p:cNvSpPr>
          <p:nvPr/>
        </p:nvSpPr>
        <p:spPr bwMode="auto">
          <a:xfrm>
            <a:off x="374650" y="3173413"/>
            <a:ext cx="2268538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2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Gevr.:</a:t>
            </a:r>
            <a:endParaRPr lang="nl-NL" altLang="nl-NL" sz="3200" baseline="30000">
              <a:solidFill>
                <a:srgbClr val="3333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9246" name="Rectangle 30"/>
          <p:cNvSpPr>
            <a:spLocks noChangeArrowheads="1"/>
          </p:cNvSpPr>
          <p:nvPr/>
        </p:nvSpPr>
        <p:spPr bwMode="auto">
          <a:xfrm>
            <a:off x="1692275" y="3155950"/>
            <a:ext cx="2197100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el-GR" altLang="nl-NL" sz="32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ρ</a:t>
            </a:r>
            <a:endParaRPr lang="el-GR" altLang="nl-NL" sz="3200" baseline="30000">
              <a:solidFill>
                <a:srgbClr val="3333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47" name="Rectangle 31"/>
          <p:cNvSpPr>
            <a:spLocks noChangeArrowheads="1"/>
          </p:cNvSpPr>
          <p:nvPr/>
        </p:nvSpPr>
        <p:spPr bwMode="auto">
          <a:xfrm>
            <a:off x="352425" y="3721100"/>
            <a:ext cx="2268538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2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Opl.:</a:t>
            </a:r>
            <a:endParaRPr lang="nl-NL" altLang="nl-NL" sz="3200" baseline="30000">
              <a:solidFill>
                <a:srgbClr val="3333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graphicFrame>
        <p:nvGraphicFramePr>
          <p:cNvPr id="9248" name="Object 32"/>
          <p:cNvGraphicFramePr>
            <a:graphicFrameLocks noChangeAspect="1"/>
          </p:cNvGraphicFramePr>
          <p:nvPr/>
        </p:nvGraphicFramePr>
        <p:xfrm>
          <a:off x="1871663" y="4306888"/>
          <a:ext cx="971550" cy="968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Vergelijking" r:id="rId5" imgW="393480" imgH="393480" progId="Equation.3">
                  <p:embed/>
                </p:oleObj>
              </mc:Choice>
              <mc:Fallback>
                <p:oleObj name="Vergelijking" r:id="rId5" imgW="3934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1663" y="4306888"/>
                        <a:ext cx="971550" cy="968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76200" cmpd="tri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49" name="Object 33"/>
          <p:cNvGraphicFramePr>
            <a:graphicFrameLocks noChangeAspect="1"/>
          </p:cNvGraphicFramePr>
          <p:nvPr/>
        </p:nvGraphicFramePr>
        <p:xfrm>
          <a:off x="2986088" y="4435475"/>
          <a:ext cx="2449512" cy="69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Vergelijking" r:id="rId7" imgW="901440" imgH="253800" progId="Equation.3">
                  <p:embed/>
                </p:oleObj>
              </mc:Choice>
              <mc:Fallback>
                <p:oleObj name="Vergelijking" r:id="rId7" imgW="90144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6088" y="4435475"/>
                        <a:ext cx="2449512" cy="692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76200" cmpd="tri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37" name="AutoShape 21"/>
          <p:cNvSpPr>
            <a:spLocks noChangeArrowheads="1"/>
          </p:cNvSpPr>
          <p:nvPr/>
        </p:nvSpPr>
        <p:spPr bwMode="auto">
          <a:xfrm>
            <a:off x="4787900" y="6021388"/>
            <a:ext cx="4032250" cy="576262"/>
          </a:xfrm>
          <a:prstGeom prst="wedgeRoundRectCallout">
            <a:avLst>
              <a:gd name="adj1" fmla="val -129056"/>
              <a:gd name="adj2" fmla="val -250278"/>
              <a:gd name="adj3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24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1. Formule opschrijven</a:t>
            </a:r>
          </a:p>
        </p:txBody>
      </p:sp>
      <p:sp>
        <p:nvSpPr>
          <p:cNvPr id="9250" name="Rectangle 34"/>
          <p:cNvSpPr>
            <a:spLocks noChangeArrowheads="1"/>
          </p:cNvSpPr>
          <p:nvPr/>
        </p:nvSpPr>
        <p:spPr bwMode="auto">
          <a:xfrm>
            <a:off x="5276850" y="5200650"/>
            <a:ext cx="1584325" cy="674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2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groter</a:t>
            </a:r>
            <a:endParaRPr lang="nl-NL" altLang="nl-NL" sz="320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9251" name="Rectangle 35"/>
          <p:cNvSpPr>
            <a:spLocks noChangeArrowheads="1"/>
          </p:cNvSpPr>
          <p:nvPr/>
        </p:nvSpPr>
        <p:spPr bwMode="auto">
          <a:xfrm>
            <a:off x="395288" y="6237288"/>
            <a:ext cx="6264275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2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De ballon zal         stijgen.</a:t>
            </a:r>
            <a:endParaRPr lang="nl-NL" altLang="nl-NL" sz="3200">
              <a:solidFill>
                <a:srgbClr val="3333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9252" name="Rectangle 36"/>
          <p:cNvSpPr>
            <a:spLocks noChangeArrowheads="1"/>
          </p:cNvSpPr>
          <p:nvPr/>
        </p:nvSpPr>
        <p:spPr bwMode="auto">
          <a:xfrm>
            <a:off x="2713038" y="6237288"/>
            <a:ext cx="1368425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2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niet</a:t>
            </a:r>
            <a:endParaRPr lang="nl-NL" altLang="nl-NL" sz="320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5121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9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2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2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92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92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9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9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9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9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9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9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92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9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92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9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92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25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2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25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2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25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2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25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25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1" dur="500"/>
                                        <p:tgtEl>
                                          <p:spTgt spid="9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2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2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2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2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2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2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2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2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2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2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2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21" grpId="0"/>
      <p:bldP spid="9223" grpId="0"/>
      <p:bldP spid="9233" grpId="0"/>
      <p:bldP spid="9235" grpId="0" animBg="1"/>
      <p:bldP spid="9236" grpId="0" animBg="1"/>
      <p:bldP spid="9238" grpId="0" animBg="1"/>
      <p:bldP spid="9239" grpId="0" animBg="1"/>
      <p:bldP spid="9240" grpId="0"/>
      <p:bldP spid="9241" grpId="0" animBg="1"/>
      <p:bldP spid="9242" grpId="0" animBg="1"/>
      <p:bldP spid="9243" grpId="0" animBg="1"/>
      <p:bldP spid="9244" grpId="0"/>
      <p:bldP spid="9245" grpId="0"/>
      <p:bldP spid="9246" grpId="0"/>
      <p:bldP spid="9247" grpId="0"/>
      <p:bldP spid="9237" grpId="0" animBg="1"/>
      <p:bldP spid="9250" grpId="0"/>
      <p:bldP spid="9251" grpId="0"/>
      <p:bldP spid="9252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34925" y="44450"/>
            <a:ext cx="9144000" cy="692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6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Voorbeeld 2:</a:t>
            </a: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0" y="692150"/>
            <a:ext cx="9144000" cy="1512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6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Een tankauto mag maximaal 20.000 kg vervoeren. bereken hoeveel liter olie</a:t>
            </a:r>
            <a:br>
              <a:rPr lang="nl-NL" altLang="nl-NL" sz="36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r>
              <a:rPr lang="nl-NL" altLang="nl-NL" sz="36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van 800 kg/m</a:t>
            </a:r>
            <a:r>
              <a:rPr lang="nl-NL" altLang="nl-NL" sz="3600" baseline="300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3</a:t>
            </a:r>
            <a:r>
              <a:rPr lang="nl-NL" altLang="nl-NL" sz="36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er in mag.</a:t>
            </a:r>
          </a:p>
        </p:txBody>
      </p:sp>
      <p:graphicFrame>
        <p:nvGraphicFramePr>
          <p:cNvPr id="10247" name="Object 7"/>
          <p:cNvGraphicFramePr>
            <a:graphicFrameLocks noChangeAspect="1"/>
          </p:cNvGraphicFramePr>
          <p:nvPr/>
        </p:nvGraphicFramePr>
        <p:xfrm>
          <a:off x="1249363" y="3230563"/>
          <a:ext cx="1162050" cy="968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" name="Vergelijking" r:id="rId3" imgW="457200" imgH="380880" progId="Equation.3">
                  <p:embed/>
                </p:oleObj>
              </mc:Choice>
              <mc:Fallback>
                <p:oleObj name="Vergelijking" r:id="rId3" imgW="457200" imgH="380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9363" y="3230563"/>
                        <a:ext cx="1162050" cy="968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76200" cmpd="tri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51" name="Object 11"/>
          <p:cNvGraphicFramePr>
            <a:graphicFrameLocks noChangeAspect="1"/>
          </p:cNvGraphicFramePr>
          <p:nvPr/>
        </p:nvGraphicFramePr>
        <p:xfrm>
          <a:off x="862013" y="4300538"/>
          <a:ext cx="2414587" cy="968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1" name="Vergelijking" r:id="rId5" imgW="952200" imgH="380880" progId="Equation.3">
                  <p:embed/>
                </p:oleObj>
              </mc:Choice>
              <mc:Fallback>
                <p:oleObj name="Vergelijking" r:id="rId5" imgW="952200" imgH="380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2013" y="4300538"/>
                        <a:ext cx="2414587" cy="968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76200" cmpd="tri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52" name="Object 12"/>
          <p:cNvGraphicFramePr>
            <a:graphicFrameLocks noChangeAspect="1"/>
          </p:cNvGraphicFramePr>
          <p:nvPr/>
        </p:nvGraphicFramePr>
        <p:xfrm>
          <a:off x="1254125" y="5489575"/>
          <a:ext cx="2000250" cy="968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2" name="Vergelijking" r:id="rId7" imgW="812520" imgH="393480" progId="Equation.3">
                  <p:embed/>
                </p:oleObj>
              </mc:Choice>
              <mc:Fallback>
                <p:oleObj name="Vergelijking" r:id="rId7" imgW="81252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4125" y="5489575"/>
                        <a:ext cx="2000250" cy="968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76200" cmpd="tri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53" name="Object 13"/>
          <p:cNvGraphicFramePr>
            <a:graphicFrameLocks noChangeAspect="1"/>
          </p:cNvGraphicFramePr>
          <p:nvPr/>
        </p:nvGraphicFramePr>
        <p:xfrm>
          <a:off x="5270500" y="5734050"/>
          <a:ext cx="2160588" cy="512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3" name="Vergelijking" r:id="rId9" imgW="749160" imgH="177480" progId="Equation.3">
                  <p:embed/>
                </p:oleObj>
              </mc:Choice>
              <mc:Fallback>
                <p:oleObj name="Vergelijking" r:id="rId9" imgW="74916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0500" y="5734050"/>
                        <a:ext cx="2160588" cy="512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76200" cmpd="tri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55" name="Rectangle 15"/>
          <p:cNvSpPr>
            <a:spLocks noChangeArrowheads="1"/>
          </p:cNvSpPr>
          <p:nvPr/>
        </p:nvSpPr>
        <p:spPr bwMode="auto">
          <a:xfrm>
            <a:off x="6350" y="2317750"/>
            <a:ext cx="1871663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6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Geg.:</a:t>
            </a:r>
            <a:endParaRPr lang="nl-NL" altLang="nl-NL" sz="3600" baseline="30000">
              <a:solidFill>
                <a:srgbClr val="3333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0256" name="Rectangle 16"/>
          <p:cNvSpPr>
            <a:spLocks noChangeArrowheads="1"/>
          </p:cNvSpPr>
          <p:nvPr/>
        </p:nvSpPr>
        <p:spPr bwMode="auto">
          <a:xfrm>
            <a:off x="1257300" y="2300288"/>
            <a:ext cx="3135313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6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m = 20.000 kg</a:t>
            </a:r>
            <a:endParaRPr lang="nl-NL" altLang="nl-NL" sz="3600" baseline="30000">
              <a:solidFill>
                <a:srgbClr val="3333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0257" name="AutoShape 17"/>
          <p:cNvSpPr>
            <a:spLocks noChangeArrowheads="1"/>
          </p:cNvSpPr>
          <p:nvPr/>
        </p:nvSpPr>
        <p:spPr bwMode="auto">
          <a:xfrm>
            <a:off x="5346700" y="646113"/>
            <a:ext cx="1962150" cy="576262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10258" name="AutoShape 18"/>
          <p:cNvSpPr>
            <a:spLocks noChangeArrowheads="1"/>
          </p:cNvSpPr>
          <p:nvPr/>
        </p:nvSpPr>
        <p:spPr bwMode="auto">
          <a:xfrm>
            <a:off x="760413" y="1700213"/>
            <a:ext cx="2011362" cy="576262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10259" name="AutoShape 19"/>
          <p:cNvSpPr>
            <a:spLocks noChangeArrowheads="1"/>
          </p:cNvSpPr>
          <p:nvPr/>
        </p:nvSpPr>
        <p:spPr bwMode="auto">
          <a:xfrm>
            <a:off x="3632200" y="1196975"/>
            <a:ext cx="2422525" cy="576263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>
              <a:solidFill>
                <a:srgbClr val="000000"/>
              </a:solidFill>
            </a:endParaRPr>
          </a:p>
        </p:txBody>
      </p:sp>
      <p:sp>
        <p:nvSpPr>
          <p:cNvPr id="10260" name="Rectangle 20"/>
          <p:cNvSpPr>
            <a:spLocks noChangeArrowheads="1"/>
          </p:cNvSpPr>
          <p:nvPr/>
        </p:nvSpPr>
        <p:spPr bwMode="auto">
          <a:xfrm>
            <a:off x="4068763" y="2303463"/>
            <a:ext cx="3240087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6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, </a:t>
            </a:r>
            <a:r>
              <a:rPr lang="el-GR" altLang="nl-NL" sz="36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ρ</a:t>
            </a:r>
            <a:r>
              <a:rPr lang="nl-NL" altLang="nl-NL" sz="36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= 800 kg/m</a:t>
            </a:r>
            <a:r>
              <a:rPr lang="nl-NL" altLang="nl-NL" sz="3600" baseline="300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3</a:t>
            </a:r>
          </a:p>
        </p:txBody>
      </p:sp>
      <p:sp>
        <p:nvSpPr>
          <p:cNvPr id="10261" name="Rectangle 21"/>
          <p:cNvSpPr>
            <a:spLocks noChangeArrowheads="1"/>
          </p:cNvSpPr>
          <p:nvPr/>
        </p:nvSpPr>
        <p:spPr bwMode="auto">
          <a:xfrm>
            <a:off x="6350" y="2863850"/>
            <a:ext cx="2268538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6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Gevr.:</a:t>
            </a:r>
            <a:endParaRPr lang="nl-NL" altLang="nl-NL" sz="3600" baseline="30000">
              <a:solidFill>
                <a:srgbClr val="3333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0262" name="Rectangle 22"/>
          <p:cNvSpPr>
            <a:spLocks noChangeArrowheads="1"/>
          </p:cNvSpPr>
          <p:nvPr/>
        </p:nvSpPr>
        <p:spPr bwMode="auto">
          <a:xfrm>
            <a:off x="1285875" y="2857500"/>
            <a:ext cx="2197100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6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V</a:t>
            </a:r>
            <a:endParaRPr lang="el-GR" altLang="nl-NL" sz="3600" baseline="30000">
              <a:solidFill>
                <a:srgbClr val="3333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3" name="Rectangle 23"/>
          <p:cNvSpPr>
            <a:spLocks noChangeArrowheads="1"/>
          </p:cNvSpPr>
          <p:nvPr/>
        </p:nvSpPr>
        <p:spPr bwMode="auto">
          <a:xfrm>
            <a:off x="12700" y="3462338"/>
            <a:ext cx="2268538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r>
              <a:rPr lang="nl-NL" altLang="nl-NL" sz="3600">
                <a:solidFill>
                  <a:srgbClr val="33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Opl.:</a:t>
            </a:r>
            <a:endParaRPr lang="nl-NL" altLang="nl-NL" sz="3600" baseline="30000">
              <a:solidFill>
                <a:srgbClr val="3333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graphicFrame>
        <p:nvGraphicFramePr>
          <p:cNvPr id="10264" name="Object 24"/>
          <p:cNvGraphicFramePr>
            <a:graphicFrameLocks noChangeAspect="1"/>
          </p:cNvGraphicFramePr>
          <p:nvPr/>
        </p:nvGraphicFramePr>
        <p:xfrm>
          <a:off x="3586163" y="5619750"/>
          <a:ext cx="1497012" cy="611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4" name="Vergelijking" r:id="rId11" imgW="558720" imgH="228600" progId="Equation.3">
                  <p:embed/>
                </p:oleObj>
              </mc:Choice>
              <mc:Fallback>
                <p:oleObj name="Vergelijking" r:id="rId11" imgW="55872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6163" y="5619750"/>
                        <a:ext cx="1497012" cy="611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76200" cmpd="tri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269" name="Group 29"/>
          <p:cNvGrpSpPr>
            <a:grpSpLocks/>
          </p:cNvGrpSpPr>
          <p:nvPr/>
        </p:nvGrpSpPr>
        <p:grpSpPr bwMode="auto">
          <a:xfrm>
            <a:off x="4859338" y="3068638"/>
            <a:ext cx="4106862" cy="2808287"/>
            <a:chOff x="3061" y="1933"/>
            <a:chExt cx="2587" cy="1769"/>
          </a:xfrm>
        </p:grpSpPr>
        <p:sp>
          <p:nvSpPr>
            <p:cNvPr id="10265" name="AutoShape 25"/>
            <p:cNvSpPr>
              <a:spLocks noChangeArrowheads="1"/>
            </p:cNvSpPr>
            <p:nvPr/>
          </p:nvSpPr>
          <p:spPr bwMode="auto">
            <a:xfrm>
              <a:off x="3061" y="1933"/>
              <a:ext cx="2587" cy="1769"/>
            </a:xfrm>
            <a:prstGeom prst="wedgeRoundRectCallout">
              <a:avLst>
                <a:gd name="adj1" fmla="val -89273"/>
                <a:gd name="adj2" fmla="val 13199"/>
                <a:gd name="adj3" fmla="val 16667"/>
              </a:avLst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nl-NL" altLang="nl-NL" sz="2800">
                  <a:solidFill>
                    <a:srgbClr val="3333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itchFamily="66" charset="0"/>
                </a:rPr>
                <a:t>Ezelsbruggetje: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nl-NL" altLang="nl-NL" sz="2800">
                  <a:solidFill>
                    <a:srgbClr val="3333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itchFamily="66" charset="0"/>
                </a:rPr>
                <a:t>Neem een simpel getallenvoorbeeld, bijv</a:t>
              </a:r>
            </a:p>
          </p:txBody>
        </p:sp>
        <p:graphicFrame>
          <p:nvGraphicFramePr>
            <p:cNvPr id="10266" name="Object 26"/>
            <p:cNvGraphicFramePr>
              <a:graphicFrameLocks/>
            </p:cNvGraphicFramePr>
            <p:nvPr/>
          </p:nvGraphicFramePr>
          <p:xfrm>
            <a:off x="3515" y="3019"/>
            <a:ext cx="1724" cy="68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15" name="Vergelijking" r:id="rId13" imgW="1066680" imgH="393480" progId="Equation.3">
                    <p:embed/>
                  </p:oleObj>
                </mc:Choice>
                <mc:Fallback>
                  <p:oleObj name="Vergelijking" r:id="rId13" imgW="1066680" imgH="393480" progId="Equation.3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15" y="3019"/>
                          <a:ext cx="1724" cy="68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689145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0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0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2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02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0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1026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10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/>
      <p:bldP spid="10246" grpId="0"/>
      <p:bldP spid="10255" grpId="0"/>
      <p:bldP spid="10256" grpId="0"/>
      <p:bldP spid="10257" grpId="0" animBg="1"/>
      <p:bldP spid="10258" grpId="0" animBg="1"/>
      <p:bldP spid="10259" grpId="0" animBg="1"/>
      <p:bldP spid="10260" grpId="0"/>
      <p:bldP spid="10261" grpId="0"/>
      <p:bldP spid="10262" grpId="0"/>
      <p:bldP spid="10263" grpId="0"/>
    </p:bldLst>
  </p:timing>
</p:sld>
</file>

<file path=ppt/theme/theme1.xml><?xml version="1.0" encoding="utf-8"?>
<a:theme xmlns:a="http://schemas.openxmlformats.org/drawingml/2006/main" name="Standaardontwerp">
  <a:themeElements>
    <a:clrScheme name="ppt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B9D5FB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952</Words>
  <Application>Microsoft Office PowerPoint</Application>
  <PresentationFormat>Diavoorstelling (4:3)</PresentationFormat>
  <Paragraphs>257</Paragraphs>
  <Slides>15</Slides>
  <Notes>0</Notes>
  <HiddenSlides>0</HiddenSlides>
  <MMClips>0</MMClips>
  <ScaleCrop>false</ScaleCrop>
  <HeadingPairs>
    <vt:vector size="6" baseType="variant">
      <vt:variant>
        <vt:lpstr>Thema</vt:lpstr>
      </vt:variant>
      <vt:variant>
        <vt:i4>1</vt:i4>
      </vt:variant>
      <vt:variant>
        <vt:lpstr>Ingesloten OLE-bronprogramma's</vt:lpstr>
      </vt:variant>
      <vt:variant>
        <vt:i4>2</vt:i4>
      </vt:variant>
      <vt:variant>
        <vt:lpstr>Diatitels</vt:lpstr>
      </vt:variant>
      <vt:variant>
        <vt:i4>15</vt:i4>
      </vt:variant>
    </vt:vector>
  </HeadingPairs>
  <TitlesOfParts>
    <vt:vector size="18" baseType="lpstr">
      <vt:lpstr>Standaardontwerp</vt:lpstr>
      <vt:lpstr>Grafiek</vt:lpstr>
      <vt:lpstr>Vergelijking</vt:lpstr>
      <vt:lpstr>Dichtheid</vt:lpstr>
      <vt:lpstr>Het volume (inhoud) = </vt:lpstr>
      <vt:lpstr>De dichtheid van aluminium is 2,7 g/cm3</vt:lpstr>
      <vt:lpstr>De dichtheid van aluminium is 2,7 kg/dm3</vt:lpstr>
      <vt:lpstr>De dichtheid van aluminium is 2,7 g/cm3</vt:lpstr>
      <vt:lpstr>Het verband tussen massa en volume</vt:lpstr>
      <vt:lpstr>ρ = dichtheid in g/cm3 = g/mL of kg/dm3 = kg/L</vt:lpstr>
      <vt:lpstr>b. De dichtheid van de ballon is            dan van de     buitenlucht.</vt:lpstr>
      <vt:lpstr>PowerPoint-presentatie</vt:lpstr>
      <vt:lpstr>PowerPoint-presentatie</vt:lpstr>
      <vt:lpstr>PowerPoint-presentatie</vt:lpstr>
      <vt:lpstr>PowerPoint-presentatie</vt:lpstr>
      <vt:lpstr>Prakticum: Dichtheid van aluminium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Dichtheid</dc:title>
  <dc:creator>Ton&amp;Els</dc:creator>
  <cp:lastModifiedBy>Ton&amp;Els</cp:lastModifiedBy>
  <cp:revision>3</cp:revision>
  <dcterms:created xsi:type="dcterms:W3CDTF">2018-10-06T16:55:18Z</dcterms:created>
  <dcterms:modified xsi:type="dcterms:W3CDTF">2021-02-11T11:50:26Z</dcterms:modified>
</cp:coreProperties>
</file>