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84" r:id="rId3"/>
    <p:sldId id="267" r:id="rId4"/>
    <p:sldId id="261" r:id="rId5"/>
    <p:sldId id="262" r:id="rId6"/>
    <p:sldId id="258" r:id="rId7"/>
    <p:sldId id="259" r:id="rId8"/>
    <p:sldId id="273" r:id="rId9"/>
    <p:sldId id="283" r:id="rId10"/>
    <p:sldId id="264" r:id="rId11"/>
    <p:sldId id="282" r:id="rId12"/>
    <p:sldId id="263" r:id="rId13"/>
    <p:sldId id="266" r:id="rId14"/>
    <p:sldId id="315" r:id="rId15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8B00"/>
    <a:srgbClr val="66CD00"/>
    <a:srgbClr val="7CFC00"/>
    <a:srgbClr val="C59EE2"/>
    <a:srgbClr val="663300"/>
    <a:srgbClr val="FF00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10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7CC84-1F9D-408A-A094-4EC07DB26FB7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C29F1-526C-4EC1-B87D-17B6FADDA58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601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C29F1-526C-4EC1-B87D-17B6FADDA582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271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C29F1-526C-4EC1-B87D-17B6FADDA582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04798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C29F1-526C-4EC1-B87D-17B6FADDA582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930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22D27-DF1D-4E17-AB64-559BA9542292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982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D50A0-AB4C-478B-9300-93F95AB95F6E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388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687DF1-9183-4242-822D-24CF3ADA20BD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446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6F396-4CE0-4172-A745-6B5072A86BE2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70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755B0C-7F90-4A5E-BBAE-2D14B60E102A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807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D7ECD9-A512-4115-A671-5CA689E4D6FB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998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2B694-7D6D-4A1F-B2C5-104119A87CC5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438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6C4FB-E84B-464E-B6B5-F6017C88B16A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307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9DD64-A8DF-4FC2-87C8-C118E7102ED3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43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6D2CD-56E3-4086-A63A-03FF243293DC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656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AB3332-32C0-4C7C-B773-4D103F871477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111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5479EB-5763-4EED-9507-A5391999C361}" type="slidenum">
              <a:rPr lang="nl-NL" altLang="nl-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621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gtijmensen.nl/" TargetMode="External"/><Relationship Id="rId3" Type="http://schemas.openxmlformats.org/officeDocument/2006/relationships/slide" Target="slide3.xml"/><Relationship Id="rId7" Type="http://schemas.openxmlformats.org/officeDocument/2006/relationships/slide" Target="slide8.xml"/><Relationship Id="rId12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11" Type="http://schemas.microsoft.com/office/2007/relationships/hdphoto" Target="../media/hdphoto1.wdp"/><Relationship Id="rId5" Type="http://schemas.openxmlformats.org/officeDocument/2006/relationships/slide" Target="slide10.xml"/><Relationship Id="rId10" Type="http://schemas.openxmlformats.org/officeDocument/2006/relationships/image" Target="../media/image3.png"/><Relationship Id="rId4" Type="http://schemas.openxmlformats.org/officeDocument/2006/relationships/slide" Target="slide9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youtu.be/fyU76M_YZvk?si=xv0mKyp3mZOzwGKH" TargetMode="Externa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4260" y="-38100"/>
            <a:ext cx="5003800" cy="647700"/>
          </a:xfrm>
        </p:spPr>
        <p:txBody>
          <a:bodyPr/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Concentratie en pH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608" y="2420367"/>
            <a:ext cx="8921750" cy="2448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457200" indent="-457200" algn="l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 wordt bedoeld met concentratie?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Concentratie berekenen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Concentratie en pH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pH meten met pH-papier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nl-NL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Rodekoolsap</a:t>
            </a: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als indicator en </a:t>
            </a:r>
            <a:r>
              <a:rPr lang="nl-NL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</a:t>
            </a: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video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Wie heeft de pH schaal bedacht?</a:t>
            </a:r>
            <a:b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755576" y="6524625"/>
            <a:ext cx="324036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www.agtijmensen.</a:t>
            </a:r>
            <a:r>
              <a:rPr lang="en-US" altLang="nl-NL" sz="14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nl</a:t>
            </a:r>
            <a:r>
              <a:rPr lang="en-US" altLang="nl-NL" sz="14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27112026</a:t>
            </a:r>
            <a:endParaRPr lang="nl-NL" altLang="nl-NL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781BB95-EDC6-4178-0667-EBCEAB9B62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67353"/>
            <a:ext cx="817549" cy="288000"/>
          </a:xfrm>
          <a:prstGeom prst="rect">
            <a:avLst/>
          </a:prstGeom>
        </p:spPr>
      </p:pic>
      <p:grpSp>
        <p:nvGrpSpPr>
          <p:cNvPr id="15" name="Groep 14">
            <a:extLst>
              <a:ext uri="{FF2B5EF4-FFF2-40B4-BE49-F238E27FC236}">
                <a16:creationId xmlns:a16="http://schemas.microsoft.com/office/drawing/2014/main" id="{86F453BE-6B16-8F62-F489-76724E204E86}"/>
              </a:ext>
            </a:extLst>
          </p:cNvPr>
          <p:cNvGrpSpPr/>
          <p:nvPr/>
        </p:nvGrpSpPr>
        <p:grpSpPr>
          <a:xfrm>
            <a:off x="5796136" y="285750"/>
            <a:ext cx="2820537" cy="1980000"/>
            <a:chOff x="5796136" y="285750"/>
            <a:chExt cx="2820537" cy="1980000"/>
          </a:xfrm>
        </p:grpSpPr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A241666F-F1DA-E949-027C-078D333D15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-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95" t="8889" r="4173" b="13250"/>
            <a:stretch/>
          </p:blipFill>
          <p:spPr>
            <a:xfrm>
              <a:off x="5796136" y="285750"/>
              <a:ext cx="1308369" cy="1980000"/>
            </a:xfrm>
            <a:prstGeom prst="rect">
              <a:avLst/>
            </a:prstGeom>
          </p:spPr>
        </p:pic>
        <p:pic>
          <p:nvPicPr>
            <p:cNvPr id="14" name="Afbeelding 13">
              <a:extLst>
                <a:ext uri="{FF2B5EF4-FFF2-40B4-BE49-F238E27FC236}">
                  <a16:creationId xmlns:a16="http://schemas.microsoft.com/office/drawing/2014/main" id="{E43CB6D0-8A55-C8B9-70A2-560E31AB4D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30000" contrast="-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95" t="8889" r="4173" b="13250"/>
            <a:stretch/>
          </p:blipFill>
          <p:spPr>
            <a:xfrm>
              <a:off x="7308304" y="285750"/>
              <a:ext cx="1308369" cy="19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301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Box 37">
            <a:extLst>
              <a:ext uri="{FF2B5EF4-FFF2-40B4-BE49-F238E27FC236}">
                <a16:creationId xmlns:a16="http://schemas.microsoft.com/office/drawing/2014/main" id="{63C93DCA-125F-C75D-6AB2-30EA85CC8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1783" y="5027333"/>
            <a:ext cx="7922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>
                <a:solidFill>
                  <a:srgbClr val="002060"/>
                </a:solidFill>
              </a:rPr>
              <a:t>. . . .</a:t>
            </a:r>
            <a:endParaRPr lang="nl-NL" altLang="nl-NL" sz="2400" baseline="30000" dirty="0">
              <a:solidFill>
                <a:srgbClr val="002060"/>
              </a:solidFill>
            </a:endParaRPr>
          </a:p>
        </p:txBody>
      </p:sp>
      <p:grpSp>
        <p:nvGrpSpPr>
          <p:cNvPr id="27709" name="Group 61"/>
          <p:cNvGrpSpPr>
            <a:grpSpLocks/>
          </p:cNvGrpSpPr>
          <p:nvPr/>
        </p:nvGrpSpPr>
        <p:grpSpPr bwMode="auto">
          <a:xfrm>
            <a:off x="539552" y="548680"/>
            <a:ext cx="1019593" cy="2618242"/>
            <a:chOff x="4187" y="304"/>
            <a:chExt cx="953" cy="3247"/>
          </a:xfrm>
        </p:grpSpPr>
        <p:grpSp>
          <p:nvGrpSpPr>
            <p:cNvPr id="27710" name="Group 62"/>
            <p:cNvGrpSpPr>
              <a:grpSpLocks/>
            </p:cNvGrpSpPr>
            <p:nvPr/>
          </p:nvGrpSpPr>
          <p:grpSpPr bwMode="auto">
            <a:xfrm>
              <a:off x="4187" y="373"/>
              <a:ext cx="825" cy="3178"/>
              <a:chOff x="2245" y="749"/>
              <a:chExt cx="825" cy="3178"/>
            </a:xfrm>
          </p:grpSpPr>
          <p:sp>
            <p:nvSpPr>
              <p:cNvPr id="27711" name="Rectangle 63" descr="10%"/>
              <p:cNvSpPr>
                <a:spLocks noChangeArrowheads="1"/>
              </p:cNvSpPr>
              <p:nvPr/>
            </p:nvSpPr>
            <p:spPr bwMode="auto">
              <a:xfrm>
                <a:off x="2382" y="1026"/>
                <a:ext cx="570" cy="2826"/>
              </a:xfrm>
              <a:prstGeom prst="rect">
                <a:avLst/>
              </a:prstGeom>
              <a:solidFill>
                <a:srgbClr val="7CFC00">
                  <a:alpha val="9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7712" name="Group 64"/>
              <p:cNvGrpSpPr>
                <a:grpSpLocks/>
              </p:cNvGrpSpPr>
              <p:nvPr/>
            </p:nvGrpSpPr>
            <p:grpSpPr bwMode="auto">
              <a:xfrm>
                <a:off x="2245" y="749"/>
                <a:ext cx="825" cy="3178"/>
                <a:chOff x="1102" y="749"/>
                <a:chExt cx="825" cy="3178"/>
              </a:xfrm>
            </p:grpSpPr>
            <p:grpSp>
              <p:nvGrpSpPr>
                <p:cNvPr id="27713" name="Group 65"/>
                <p:cNvGrpSpPr>
                  <a:grpSpLocks noChangeAspect="1"/>
                </p:cNvGrpSpPr>
                <p:nvPr/>
              </p:nvGrpSpPr>
              <p:grpSpPr bwMode="auto">
                <a:xfrm>
                  <a:off x="1102" y="749"/>
                  <a:ext cx="825" cy="3178"/>
                  <a:chOff x="138" y="1188"/>
                  <a:chExt cx="705" cy="2715"/>
                </a:xfrm>
              </p:grpSpPr>
              <p:grpSp>
                <p:nvGrpSpPr>
                  <p:cNvPr id="27714" name="Group 6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8" y="1188"/>
                    <a:ext cx="705" cy="2715"/>
                    <a:chOff x="138" y="1188"/>
                    <a:chExt cx="705" cy="2715"/>
                  </a:xfrm>
                </p:grpSpPr>
                <p:sp>
                  <p:nvSpPr>
                    <p:cNvPr id="27715" name="Freeform 6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77" y="1188"/>
                      <a:ext cx="559" cy="2652"/>
                    </a:xfrm>
                    <a:custGeom>
                      <a:avLst/>
                      <a:gdLst>
                        <a:gd name="T0" fmla="*/ 69 w 559"/>
                        <a:gd name="T1" fmla="*/ 2652 h 2652"/>
                        <a:gd name="T2" fmla="*/ 559 w 559"/>
                        <a:gd name="T3" fmla="*/ 2652 h 2652"/>
                        <a:gd name="T4" fmla="*/ 559 w 559"/>
                        <a:gd name="T5" fmla="*/ 0 h 2652"/>
                        <a:gd name="T6" fmla="*/ 71 w 559"/>
                        <a:gd name="T7" fmla="*/ 0 h 2652"/>
                        <a:gd name="T8" fmla="*/ 0 w 559"/>
                        <a:gd name="T9" fmla="*/ 18 h 2652"/>
                        <a:gd name="T10" fmla="*/ 67 w 559"/>
                        <a:gd name="T11" fmla="*/ 100 h 2652"/>
                        <a:gd name="T12" fmla="*/ 69 w 559"/>
                        <a:gd name="T13" fmla="*/ 2652 h 26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59" h="2652">
                          <a:moveTo>
                            <a:pt x="69" y="2652"/>
                          </a:moveTo>
                          <a:lnTo>
                            <a:pt x="559" y="2652"/>
                          </a:lnTo>
                          <a:lnTo>
                            <a:pt x="559" y="0"/>
                          </a:lnTo>
                          <a:lnTo>
                            <a:pt x="71" y="0"/>
                          </a:lnTo>
                          <a:lnTo>
                            <a:pt x="0" y="18"/>
                          </a:lnTo>
                          <a:lnTo>
                            <a:pt x="67" y="100"/>
                          </a:lnTo>
                          <a:lnTo>
                            <a:pt x="69" y="2652"/>
                          </a:lnTo>
                          <a:close/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16" name="Freeform 6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" y="3838"/>
                      <a:ext cx="705" cy="65"/>
                    </a:xfrm>
                    <a:custGeom>
                      <a:avLst/>
                      <a:gdLst>
                        <a:gd name="T0" fmla="*/ 600 w 705"/>
                        <a:gd name="T1" fmla="*/ 2 h 65"/>
                        <a:gd name="T2" fmla="*/ 705 w 705"/>
                        <a:gd name="T3" fmla="*/ 65 h 65"/>
                        <a:gd name="T4" fmla="*/ 0 w 705"/>
                        <a:gd name="T5" fmla="*/ 65 h 65"/>
                        <a:gd name="T6" fmla="*/ 111 w 705"/>
                        <a:gd name="T7" fmla="*/ 0 h 6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705" h="65">
                          <a:moveTo>
                            <a:pt x="600" y="2"/>
                          </a:moveTo>
                          <a:lnTo>
                            <a:pt x="705" y="65"/>
                          </a:lnTo>
                          <a:lnTo>
                            <a:pt x="0" y="65"/>
                          </a:lnTo>
                          <a:lnTo>
                            <a:pt x="11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17" name="Freeform 6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5" y="2630"/>
                      <a:ext cx="151" cy="1"/>
                    </a:xfrm>
                    <a:custGeom>
                      <a:avLst/>
                      <a:gdLst>
                        <a:gd name="T0" fmla="*/ 0 w 151"/>
                        <a:gd name="T1" fmla="*/ 1 h 1"/>
                        <a:gd name="T2" fmla="*/ 151 w 151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1" h="1">
                          <a:moveTo>
                            <a:pt x="0" y="1"/>
                          </a:moveTo>
                          <a:lnTo>
                            <a:pt x="15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18" name="Freeform 7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3" y="1422"/>
                      <a:ext cx="151" cy="1"/>
                    </a:xfrm>
                    <a:custGeom>
                      <a:avLst/>
                      <a:gdLst>
                        <a:gd name="T0" fmla="*/ 0 w 151"/>
                        <a:gd name="T1" fmla="*/ 1 h 1"/>
                        <a:gd name="T2" fmla="*/ 151 w 151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1" h="1">
                          <a:moveTo>
                            <a:pt x="0" y="1"/>
                          </a:moveTo>
                          <a:lnTo>
                            <a:pt x="15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27719" name="Group 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30" y="1659"/>
                    <a:ext cx="108" cy="1947"/>
                    <a:chOff x="630" y="1659"/>
                    <a:chExt cx="108" cy="1947"/>
                  </a:xfrm>
                </p:grpSpPr>
                <p:sp>
                  <p:nvSpPr>
                    <p:cNvPr id="27720" name="Freeform 7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3" y="1659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1" name="Freeform 7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1900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2" name="Freeform 7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154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3" name="Freeform 7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396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4" name="Freeform 7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868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5" name="Freeform 7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119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6" name="Freeform 7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364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7" name="Freeform 7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605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27728" name="Rectangle 80"/>
                <p:cNvSpPr>
                  <a:spLocks noChangeArrowheads="1"/>
                </p:cNvSpPr>
                <p:nvPr/>
              </p:nvSpPr>
              <p:spPr bwMode="auto">
                <a:xfrm>
                  <a:off x="1223" y="893"/>
                  <a:ext cx="697" cy="3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1pPr>
                  <a:lvl2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2pPr>
                  <a:lvl3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3pPr>
                  <a:lvl4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4pPr>
                  <a:lvl5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9pPr>
                </a:lstStyle>
                <a:p>
                  <a:pPr algn="l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altLang="nl-NL" sz="1400" b="1" dirty="0">
                      <a:solidFill>
                        <a:srgbClr val="000000"/>
                      </a:solidFill>
                    </a:rPr>
                    <a:t>100</a:t>
                  </a:r>
                </a:p>
              </p:txBody>
            </p:sp>
            <p:sp>
              <p:nvSpPr>
                <p:cNvPr id="27729" name="Rectangle 81"/>
                <p:cNvSpPr>
                  <a:spLocks noChangeArrowheads="1"/>
                </p:cNvSpPr>
                <p:nvPr/>
              </p:nvSpPr>
              <p:spPr bwMode="auto">
                <a:xfrm>
                  <a:off x="1331" y="2345"/>
                  <a:ext cx="589" cy="1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1pPr>
                  <a:lvl2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2pPr>
                  <a:lvl3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3pPr>
                  <a:lvl4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4pPr>
                  <a:lvl5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9pPr>
                </a:lstStyle>
                <a:p>
                  <a:pPr algn="l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altLang="nl-NL" sz="1400" b="1" dirty="0">
                      <a:solidFill>
                        <a:srgbClr val="000000"/>
                      </a:solidFill>
                    </a:rPr>
                    <a:t>50</a:t>
                  </a:r>
                </a:p>
              </p:txBody>
            </p:sp>
          </p:grpSp>
        </p:grpSp>
        <p:sp>
          <p:nvSpPr>
            <p:cNvPr id="27741" name="Text Box 93"/>
            <p:cNvSpPr txBox="1">
              <a:spLocks noChangeArrowheads="1"/>
            </p:cNvSpPr>
            <p:nvPr/>
          </p:nvSpPr>
          <p:spPr bwMode="auto">
            <a:xfrm>
              <a:off x="4545" y="304"/>
              <a:ext cx="595" cy="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1400" b="1" dirty="0" err="1">
                  <a:solidFill>
                    <a:srgbClr val="000000"/>
                  </a:solidFill>
                </a:rPr>
                <a:t>mL</a:t>
              </a:r>
              <a:endParaRPr lang="nl-NL" altLang="nl-NL" sz="14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27762" name="Rectangle 114"/>
          <p:cNvSpPr>
            <a:spLocks noGrp="1" noChangeArrowheads="1"/>
          </p:cNvSpPr>
          <p:nvPr>
            <p:ph type="ctrTitle"/>
          </p:nvPr>
        </p:nvSpPr>
        <p:spPr>
          <a:xfrm>
            <a:off x="0" y="-10450"/>
            <a:ext cx="7236296" cy="476250"/>
          </a:xfrm>
        </p:spPr>
        <p:txBody>
          <a:bodyPr/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wordt bedoeld met concentratie?</a:t>
            </a:r>
          </a:p>
        </p:txBody>
      </p:sp>
      <p:sp>
        <p:nvSpPr>
          <p:cNvPr id="27774" name="Rectangle 126"/>
          <p:cNvSpPr>
            <a:spLocks noChangeArrowheads="1"/>
          </p:cNvSpPr>
          <p:nvPr/>
        </p:nvSpPr>
        <p:spPr bwMode="auto">
          <a:xfrm>
            <a:off x="395536" y="3175787"/>
            <a:ext cx="33162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Lage concentratie.</a:t>
            </a:r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A96F50D2-5B75-974F-2248-113341A5E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6471882"/>
            <a:ext cx="863600" cy="369332"/>
          </a:xfrm>
          <a:prstGeom prst="rect">
            <a:avLst/>
          </a:prstGeom>
          <a:noFill/>
          <a:ln w="12700">
            <a:noFill/>
          </a:ln>
          <a:effectLst/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61">
            <a:extLst>
              <a:ext uri="{FF2B5EF4-FFF2-40B4-BE49-F238E27FC236}">
                <a16:creationId xmlns:a16="http://schemas.microsoft.com/office/drawing/2014/main" id="{9495E56C-5BFE-86DA-E21D-93E118A060F0}"/>
              </a:ext>
            </a:extLst>
          </p:cNvPr>
          <p:cNvGrpSpPr>
            <a:grpSpLocks/>
          </p:cNvGrpSpPr>
          <p:nvPr/>
        </p:nvGrpSpPr>
        <p:grpSpPr bwMode="auto">
          <a:xfrm>
            <a:off x="4200479" y="548680"/>
            <a:ext cx="1019593" cy="2618242"/>
            <a:chOff x="4187" y="304"/>
            <a:chExt cx="953" cy="3247"/>
          </a:xfrm>
        </p:grpSpPr>
        <p:grpSp>
          <p:nvGrpSpPr>
            <p:cNvPr id="5" name="Group 62">
              <a:extLst>
                <a:ext uri="{FF2B5EF4-FFF2-40B4-BE49-F238E27FC236}">
                  <a16:creationId xmlns:a16="http://schemas.microsoft.com/office/drawing/2014/main" id="{EA55A366-BA49-6EB4-EA43-BB8B11BB04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7" y="373"/>
              <a:ext cx="825" cy="3178"/>
              <a:chOff x="2245" y="749"/>
              <a:chExt cx="825" cy="3178"/>
            </a:xfrm>
          </p:grpSpPr>
          <p:sp>
            <p:nvSpPr>
              <p:cNvPr id="7" name="Rectangle 63" descr="10%">
                <a:extLst>
                  <a:ext uri="{FF2B5EF4-FFF2-40B4-BE49-F238E27FC236}">
                    <a16:creationId xmlns:a16="http://schemas.microsoft.com/office/drawing/2014/main" id="{AB4C7450-0DA4-3838-8ED5-E1D6523BF2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2" y="1026"/>
                <a:ext cx="570" cy="2826"/>
              </a:xfrm>
              <a:prstGeom prst="rect">
                <a:avLst/>
              </a:prstGeom>
              <a:solidFill>
                <a:srgbClr val="458B00">
                  <a:alpha val="9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8" name="Group 64">
                <a:extLst>
                  <a:ext uri="{FF2B5EF4-FFF2-40B4-BE49-F238E27FC236}">
                    <a16:creationId xmlns:a16="http://schemas.microsoft.com/office/drawing/2014/main" id="{6CD6859E-F9A9-8BA7-43B0-F36A84D0BD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45" y="749"/>
                <a:ext cx="825" cy="3178"/>
                <a:chOff x="1102" y="749"/>
                <a:chExt cx="825" cy="3178"/>
              </a:xfrm>
            </p:grpSpPr>
            <p:grpSp>
              <p:nvGrpSpPr>
                <p:cNvPr id="9" name="Group 65">
                  <a:extLst>
                    <a:ext uri="{FF2B5EF4-FFF2-40B4-BE49-F238E27FC236}">
                      <a16:creationId xmlns:a16="http://schemas.microsoft.com/office/drawing/2014/main" id="{7930A2EF-DA6A-2F7B-0F69-5BAED8C07EE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102" y="749"/>
                  <a:ext cx="825" cy="3178"/>
                  <a:chOff x="138" y="1188"/>
                  <a:chExt cx="705" cy="2715"/>
                </a:xfrm>
              </p:grpSpPr>
              <p:grpSp>
                <p:nvGrpSpPr>
                  <p:cNvPr id="12" name="Group 66">
                    <a:extLst>
                      <a:ext uri="{FF2B5EF4-FFF2-40B4-BE49-F238E27FC236}">
                        <a16:creationId xmlns:a16="http://schemas.microsoft.com/office/drawing/2014/main" id="{85A02F00-BCDF-BC44-CB5B-D8624465B5E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8" y="1188"/>
                    <a:ext cx="705" cy="2715"/>
                    <a:chOff x="138" y="1188"/>
                    <a:chExt cx="705" cy="2715"/>
                  </a:xfrm>
                </p:grpSpPr>
                <p:sp>
                  <p:nvSpPr>
                    <p:cNvPr id="22" name="Freeform 67">
                      <a:extLst>
                        <a:ext uri="{FF2B5EF4-FFF2-40B4-BE49-F238E27FC236}">
                          <a16:creationId xmlns:a16="http://schemas.microsoft.com/office/drawing/2014/main" id="{930BB409-F39E-3AEA-33F0-17303F25733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77" y="1188"/>
                      <a:ext cx="559" cy="2652"/>
                    </a:xfrm>
                    <a:custGeom>
                      <a:avLst/>
                      <a:gdLst>
                        <a:gd name="T0" fmla="*/ 69 w 559"/>
                        <a:gd name="T1" fmla="*/ 2652 h 2652"/>
                        <a:gd name="T2" fmla="*/ 559 w 559"/>
                        <a:gd name="T3" fmla="*/ 2652 h 2652"/>
                        <a:gd name="T4" fmla="*/ 559 w 559"/>
                        <a:gd name="T5" fmla="*/ 0 h 2652"/>
                        <a:gd name="T6" fmla="*/ 71 w 559"/>
                        <a:gd name="T7" fmla="*/ 0 h 2652"/>
                        <a:gd name="T8" fmla="*/ 0 w 559"/>
                        <a:gd name="T9" fmla="*/ 18 h 2652"/>
                        <a:gd name="T10" fmla="*/ 67 w 559"/>
                        <a:gd name="T11" fmla="*/ 100 h 2652"/>
                        <a:gd name="T12" fmla="*/ 69 w 559"/>
                        <a:gd name="T13" fmla="*/ 2652 h 26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59" h="2652">
                          <a:moveTo>
                            <a:pt x="69" y="2652"/>
                          </a:moveTo>
                          <a:lnTo>
                            <a:pt x="559" y="2652"/>
                          </a:lnTo>
                          <a:lnTo>
                            <a:pt x="559" y="0"/>
                          </a:lnTo>
                          <a:lnTo>
                            <a:pt x="71" y="0"/>
                          </a:lnTo>
                          <a:lnTo>
                            <a:pt x="0" y="18"/>
                          </a:lnTo>
                          <a:lnTo>
                            <a:pt x="67" y="100"/>
                          </a:lnTo>
                          <a:lnTo>
                            <a:pt x="69" y="2652"/>
                          </a:lnTo>
                          <a:close/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3" name="Freeform 68">
                      <a:extLst>
                        <a:ext uri="{FF2B5EF4-FFF2-40B4-BE49-F238E27FC236}">
                          <a16:creationId xmlns:a16="http://schemas.microsoft.com/office/drawing/2014/main" id="{2F15BED6-EFE7-5F3C-5CBD-D95EB3CBF8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" y="3838"/>
                      <a:ext cx="705" cy="65"/>
                    </a:xfrm>
                    <a:custGeom>
                      <a:avLst/>
                      <a:gdLst>
                        <a:gd name="T0" fmla="*/ 600 w 705"/>
                        <a:gd name="T1" fmla="*/ 2 h 65"/>
                        <a:gd name="T2" fmla="*/ 705 w 705"/>
                        <a:gd name="T3" fmla="*/ 65 h 65"/>
                        <a:gd name="T4" fmla="*/ 0 w 705"/>
                        <a:gd name="T5" fmla="*/ 65 h 65"/>
                        <a:gd name="T6" fmla="*/ 111 w 705"/>
                        <a:gd name="T7" fmla="*/ 0 h 6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705" h="65">
                          <a:moveTo>
                            <a:pt x="600" y="2"/>
                          </a:moveTo>
                          <a:lnTo>
                            <a:pt x="705" y="65"/>
                          </a:lnTo>
                          <a:lnTo>
                            <a:pt x="0" y="65"/>
                          </a:lnTo>
                          <a:lnTo>
                            <a:pt x="11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4" name="Freeform 69">
                      <a:extLst>
                        <a:ext uri="{FF2B5EF4-FFF2-40B4-BE49-F238E27FC236}">
                          <a16:creationId xmlns:a16="http://schemas.microsoft.com/office/drawing/2014/main" id="{E880F0A2-7134-934F-404F-16CC8378CF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5" y="2630"/>
                      <a:ext cx="151" cy="1"/>
                    </a:xfrm>
                    <a:custGeom>
                      <a:avLst/>
                      <a:gdLst>
                        <a:gd name="T0" fmla="*/ 0 w 151"/>
                        <a:gd name="T1" fmla="*/ 1 h 1"/>
                        <a:gd name="T2" fmla="*/ 151 w 151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1" h="1">
                          <a:moveTo>
                            <a:pt x="0" y="1"/>
                          </a:moveTo>
                          <a:lnTo>
                            <a:pt x="15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5" name="Freeform 70">
                      <a:extLst>
                        <a:ext uri="{FF2B5EF4-FFF2-40B4-BE49-F238E27FC236}">
                          <a16:creationId xmlns:a16="http://schemas.microsoft.com/office/drawing/2014/main" id="{0213CAE0-1524-6F59-7348-7FDD7DA069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3" y="1422"/>
                      <a:ext cx="151" cy="1"/>
                    </a:xfrm>
                    <a:custGeom>
                      <a:avLst/>
                      <a:gdLst>
                        <a:gd name="T0" fmla="*/ 0 w 151"/>
                        <a:gd name="T1" fmla="*/ 1 h 1"/>
                        <a:gd name="T2" fmla="*/ 151 w 151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1" h="1">
                          <a:moveTo>
                            <a:pt x="0" y="1"/>
                          </a:moveTo>
                          <a:lnTo>
                            <a:pt x="15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13" name="Group 71">
                    <a:extLst>
                      <a:ext uri="{FF2B5EF4-FFF2-40B4-BE49-F238E27FC236}">
                        <a16:creationId xmlns:a16="http://schemas.microsoft.com/office/drawing/2014/main" id="{DD0EE967-0C5A-B862-FA60-1330546E5B11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30" y="1659"/>
                    <a:ext cx="108" cy="1947"/>
                    <a:chOff x="630" y="1659"/>
                    <a:chExt cx="108" cy="1947"/>
                  </a:xfrm>
                </p:grpSpPr>
                <p:sp>
                  <p:nvSpPr>
                    <p:cNvPr id="14" name="Freeform 72">
                      <a:extLst>
                        <a:ext uri="{FF2B5EF4-FFF2-40B4-BE49-F238E27FC236}">
                          <a16:creationId xmlns:a16="http://schemas.microsoft.com/office/drawing/2014/main" id="{E228FBD0-9228-7A3D-DF12-F96F4C2D4B3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3" y="1659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5" name="Freeform 73">
                      <a:extLst>
                        <a:ext uri="{FF2B5EF4-FFF2-40B4-BE49-F238E27FC236}">
                          <a16:creationId xmlns:a16="http://schemas.microsoft.com/office/drawing/2014/main" id="{83625BE9-A194-DA31-3CB0-00F835FA54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1900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6" name="Freeform 74">
                      <a:extLst>
                        <a:ext uri="{FF2B5EF4-FFF2-40B4-BE49-F238E27FC236}">
                          <a16:creationId xmlns:a16="http://schemas.microsoft.com/office/drawing/2014/main" id="{EC74361F-A08E-7FF9-C7D6-75DDB06295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154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7" name="Freeform 75">
                      <a:extLst>
                        <a:ext uri="{FF2B5EF4-FFF2-40B4-BE49-F238E27FC236}">
                          <a16:creationId xmlns:a16="http://schemas.microsoft.com/office/drawing/2014/main" id="{760BD028-CD1C-E853-F4EE-CC3B87C590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396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8" name="Freeform 76">
                      <a:extLst>
                        <a:ext uri="{FF2B5EF4-FFF2-40B4-BE49-F238E27FC236}">
                          <a16:creationId xmlns:a16="http://schemas.microsoft.com/office/drawing/2014/main" id="{A8833FB4-A30C-5AC4-63D5-B907D7B878A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868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9" name="Freeform 77">
                      <a:extLst>
                        <a:ext uri="{FF2B5EF4-FFF2-40B4-BE49-F238E27FC236}">
                          <a16:creationId xmlns:a16="http://schemas.microsoft.com/office/drawing/2014/main" id="{695C861D-967D-1BCF-4FF2-81EAAA14DA9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119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0" name="Freeform 78">
                      <a:extLst>
                        <a:ext uri="{FF2B5EF4-FFF2-40B4-BE49-F238E27FC236}">
                          <a16:creationId xmlns:a16="http://schemas.microsoft.com/office/drawing/2014/main" id="{FB491D61-5ACB-09D8-26A2-02BA71BDE82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364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" name="Freeform 79">
                      <a:extLst>
                        <a:ext uri="{FF2B5EF4-FFF2-40B4-BE49-F238E27FC236}">
                          <a16:creationId xmlns:a16="http://schemas.microsoft.com/office/drawing/2014/main" id="{5D077EB7-BE5B-499A-5880-2E5D1F7968F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605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10" name="Rectangle 80">
                  <a:extLst>
                    <a:ext uri="{FF2B5EF4-FFF2-40B4-BE49-F238E27FC236}">
                      <a16:creationId xmlns:a16="http://schemas.microsoft.com/office/drawing/2014/main" id="{BAFF6B67-48FB-F46F-9326-F99EF31D79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3" y="893"/>
                  <a:ext cx="697" cy="3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1pPr>
                  <a:lvl2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2pPr>
                  <a:lvl3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3pPr>
                  <a:lvl4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4pPr>
                  <a:lvl5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9pPr>
                </a:lstStyle>
                <a:p>
                  <a:pPr algn="l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altLang="nl-NL" sz="1400" b="1" dirty="0">
                      <a:solidFill>
                        <a:srgbClr val="000000"/>
                      </a:solidFill>
                    </a:rPr>
                    <a:t>100</a:t>
                  </a:r>
                </a:p>
              </p:txBody>
            </p:sp>
            <p:sp>
              <p:nvSpPr>
                <p:cNvPr id="11" name="Rectangle 81">
                  <a:extLst>
                    <a:ext uri="{FF2B5EF4-FFF2-40B4-BE49-F238E27FC236}">
                      <a16:creationId xmlns:a16="http://schemas.microsoft.com/office/drawing/2014/main" id="{044D243E-4C33-87F8-86FD-2B142FC168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31" y="2345"/>
                  <a:ext cx="589" cy="1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1pPr>
                  <a:lvl2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2pPr>
                  <a:lvl3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3pPr>
                  <a:lvl4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4pPr>
                  <a:lvl5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9pPr>
                </a:lstStyle>
                <a:p>
                  <a:pPr algn="l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altLang="nl-NL" sz="1400" b="1" dirty="0">
                      <a:solidFill>
                        <a:srgbClr val="000000"/>
                      </a:solidFill>
                    </a:rPr>
                    <a:t>50</a:t>
                  </a:r>
                </a:p>
              </p:txBody>
            </p:sp>
          </p:grpSp>
        </p:grpSp>
        <p:sp>
          <p:nvSpPr>
            <p:cNvPr id="6" name="Text Box 93">
              <a:extLst>
                <a:ext uri="{FF2B5EF4-FFF2-40B4-BE49-F238E27FC236}">
                  <a16:creationId xmlns:a16="http://schemas.microsoft.com/office/drawing/2014/main" id="{50356AE0-93D3-81AB-781F-D94884A78F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5" y="304"/>
              <a:ext cx="595" cy="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1400" b="1" dirty="0" err="1">
                  <a:solidFill>
                    <a:srgbClr val="000000"/>
                  </a:solidFill>
                </a:rPr>
                <a:t>mL</a:t>
              </a:r>
              <a:endParaRPr lang="nl-NL" altLang="nl-NL" sz="14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27" name="Rectangle 126">
            <a:extLst>
              <a:ext uri="{FF2B5EF4-FFF2-40B4-BE49-F238E27FC236}">
                <a16:creationId xmlns:a16="http://schemas.microsoft.com/office/drawing/2014/main" id="{C9445B58-8100-CA81-6A30-95B6EE18B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944" y="3175787"/>
            <a:ext cx="33162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Hoge concentratie.</a:t>
            </a:r>
          </a:p>
        </p:txBody>
      </p:sp>
      <p:sp>
        <p:nvSpPr>
          <p:cNvPr id="29" name="Text Box 35">
            <a:extLst>
              <a:ext uri="{FF2B5EF4-FFF2-40B4-BE49-F238E27FC236}">
                <a16:creationId xmlns:a16="http://schemas.microsoft.com/office/drawing/2014/main" id="{39A6A219-594D-77BF-756A-C2952A410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88359"/>
            <a:ext cx="46440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/>
              <a:t>Met </a:t>
            </a:r>
            <a:r>
              <a:rPr lang="en-US" altLang="nl-NL" sz="2400" dirty="0" err="1"/>
              <a:t>concentratie</a:t>
            </a:r>
            <a:r>
              <a:rPr lang="en-US" altLang="nl-NL" sz="2400" dirty="0"/>
              <a:t> </a:t>
            </a:r>
            <a:r>
              <a:rPr lang="en-US" altLang="nl-NL" sz="2400" dirty="0" err="1"/>
              <a:t>bedoelen</a:t>
            </a:r>
            <a:r>
              <a:rPr lang="en-US" altLang="nl-NL" sz="2400" dirty="0"/>
              <a:t> we:</a:t>
            </a:r>
            <a:endParaRPr lang="nl-NL" altLang="nl-NL" sz="2400" baseline="30000" dirty="0"/>
          </a:p>
        </p:txBody>
      </p:sp>
      <p:sp>
        <p:nvSpPr>
          <p:cNvPr id="30" name="Text Box 36">
            <a:extLst>
              <a:ext uri="{FF2B5EF4-FFF2-40B4-BE49-F238E27FC236}">
                <a16:creationId xmlns:a16="http://schemas.microsoft.com/office/drawing/2014/main" id="{4D63E563-ABE1-BDBE-C895-96307DD1C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4464423"/>
            <a:ext cx="43362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>
                <a:solidFill>
                  <a:srgbClr val="00B0F0"/>
                </a:solidFill>
              </a:rPr>
              <a:t>Het </a:t>
            </a:r>
            <a:r>
              <a:rPr lang="en-US" altLang="nl-NL" sz="2400" dirty="0" err="1">
                <a:solidFill>
                  <a:srgbClr val="00B0F0"/>
                </a:solidFill>
              </a:rPr>
              <a:t>aantal</a:t>
            </a:r>
            <a:r>
              <a:rPr lang="en-US" altLang="nl-NL" sz="2400" dirty="0">
                <a:solidFill>
                  <a:srgbClr val="00B0F0"/>
                </a:solidFill>
              </a:rPr>
              <a:t> gram </a:t>
            </a:r>
            <a:r>
              <a:rPr lang="en-US" altLang="nl-NL" sz="2400" dirty="0" err="1">
                <a:solidFill>
                  <a:srgbClr val="00B0F0"/>
                </a:solidFill>
              </a:rPr>
              <a:t>opgeloste</a:t>
            </a:r>
            <a:r>
              <a:rPr lang="en-US" altLang="nl-NL" sz="2400" dirty="0">
                <a:solidFill>
                  <a:srgbClr val="00B0F0"/>
                </a:solidFill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</a:rPr>
              <a:t>stof</a:t>
            </a:r>
            <a:endParaRPr lang="nl-NL" altLang="nl-NL" sz="2400" baseline="30000" dirty="0">
              <a:solidFill>
                <a:srgbClr val="00B0F0"/>
              </a:solidFill>
            </a:endParaRPr>
          </a:p>
        </p:txBody>
      </p:sp>
      <p:sp>
        <p:nvSpPr>
          <p:cNvPr id="31" name="Text Box 37">
            <a:extLst>
              <a:ext uri="{FF2B5EF4-FFF2-40B4-BE49-F238E27FC236}">
                <a16:creationId xmlns:a16="http://schemas.microsoft.com/office/drawing/2014/main" id="{B26070D7-EBAA-A5D6-E1CA-16D492C33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8894" y="4464423"/>
            <a:ext cx="26997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>
                <a:solidFill>
                  <a:srgbClr val="00B0F0"/>
                </a:solidFill>
              </a:rPr>
              <a:t>per L </a:t>
            </a:r>
            <a:r>
              <a:rPr lang="en-US" altLang="nl-NL" sz="2400" dirty="0" err="1">
                <a:solidFill>
                  <a:srgbClr val="00B0F0"/>
                </a:solidFill>
              </a:rPr>
              <a:t>oplosmiddel</a:t>
            </a:r>
            <a:r>
              <a:rPr lang="en-US" altLang="nl-NL" sz="2400" dirty="0">
                <a:solidFill>
                  <a:srgbClr val="00B0F0"/>
                </a:solidFill>
              </a:rPr>
              <a:t>.</a:t>
            </a:r>
            <a:endParaRPr lang="nl-NL" altLang="nl-NL" sz="2400" baseline="30000" dirty="0">
              <a:solidFill>
                <a:srgbClr val="00B0F0"/>
              </a:solidFill>
            </a:endParaRPr>
          </a:p>
        </p:txBody>
      </p:sp>
      <p:sp>
        <p:nvSpPr>
          <p:cNvPr id="32" name="Text Box 37">
            <a:extLst>
              <a:ext uri="{FF2B5EF4-FFF2-40B4-BE49-F238E27FC236}">
                <a16:creationId xmlns:a16="http://schemas.microsoft.com/office/drawing/2014/main" id="{A039AFC5-A2D1-73A4-81C8-6B9CAA813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4464423"/>
            <a:ext cx="8901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>
                <a:solidFill>
                  <a:srgbClr val="00B0F0"/>
                </a:solidFill>
              </a:rPr>
              <a:t>. . . .</a:t>
            </a:r>
            <a:endParaRPr lang="nl-NL" altLang="nl-NL" sz="2400" baseline="30000" dirty="0">
              <a:solidFill>
                <a:srgbClr val="00B0F0"/>
              </a:solidFill>
            </a:endParaRPr>
          </a:p>
        </p:txBody>
      </p:sp>
      <p:sp>
        <p:nvSpPr>
          <p:cNvPr id="33" name="Text Box 35">
            <a:extLst>
              <a:ext uri="{FF2B5EF4-FFF2-40B4-BE49-F238E27FC236}">
                <a16:creationId xmlns:a16="http://schemas.microsoft.com/office/drawing/2014/main" id="{1DA10223-DDAE-D2CE-6561-7CA0F0716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34" y="5027333"/>
            <a:ext cx="67937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/>
              <a:t>De </a:t>
            </a:r>
            <a:r>
              <a:rPr lang="en-US" altLang="nl-NL" sz="2400" dirty="0" err="1"/>
              <a:t>eenheid</a:t>
            </a:r>
            <a:r>
              <a:rPr lang="en-US" altLang="nl-NL" sz="2400" dirty="0"/>
              <a:t> van </a:t>
            </a:r>
            <a:r>
              <a:rPr lang="en-US" altLang="nl-NL" sz="2400" dirty="0" err="1"/>
              <a:t>concentratie</a:t>
            </a:r>
            <a:r>
              <a:rPr lang="en-US" altLang="nl-NL" sz="2400" dirty="0"/>
              <a:t> is </a:t>
            </a:r>
            <a:r>
              <a:rPr lang="en-US" altLang="nl-NL" sz="2400" dirty="0" err="1"/>
              <a:t>dus</a:t>
            </a:r>
            <a:endParaRPr lang="nl-NL" altLang="nl-NL" sz="2400" baseline="30000" dirty="0"/>
          </a:p>
        </p:txBody>
      </p:sp>
      <p:sp>
        <p:nvSpPr>
          <p:cNvPr id="34" name="Text Box 37">
            <a:extLst>
              <a:ext uri="{FF2B5EF4-FFF2-40B4-BE49-F238E27FC236}">
                <a16:creationId xmlns:a16="http://schemas.microsoft.com/office/drawing/2014/main" id="{BF398441-A84A-B817-5888-97A809C60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2444" y="5027333"/>
            <a:ext cx="10081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>
                <a:solidFill>
                  <a:srgbClr val="00B0F0"/>
                </a:solidFill>
              </a:rPr>
              <a:t>g/L of</a:t>
            </a:r>
            <a:endParaRPr lang="nl-NL" altLang="nl-NL" sz="2400" baseline="30000" dirty="0">
              <a:solidFill>
                <a:srgbClr val="00B0F0"/>
              </a:solidFill>
            </a:endParaRPr>
          </a:p>
        </p:txBody>
      </p:sp>
      <p:sp>
        <p:nvSpPr>
          <p:cNvPr id="36" name="Text Box 37">
            <a:extLst>
              <a:ext uri="{FF2B5EF4-FFF2-40B4-BE49-F238E27FC236}">
                <a16:creationId xmlns:a16="http://schemas.microsoft.com/office/drawing/2014/main" id="{C6659EE9-8A6E-BE6C-D1A8-169BC09ED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7669" y="5027333"/>
            <a:ext cx="8621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>
                <a:solidFill>
                  <a:srgbClr val="00B0F0"/>
                </a:solidFill>
              </a:rPr>
              <a:t>mg/L</a:t>
            </a:r>
            <a:endParaRPr lang="nl-NL" altLang="nl-NL" sz="2400" baseline="30000" dirty="0">
              <a:solidFill>
                <a:srgbClr val="00B0F0"/>
              </a:solidFill>
            </a:endParaRPr>
          </a:p>
        </p:txBody>
      </p:sp>
      <p:sp>
        <p:nvSpPr>
          <p:cNvPr id="35" name="Text Box 37">
            <a:extLst>
              <a:ext uri="{FF2B5EF4-FFF2-40B4-BE49-F238E27FC236}">
                <a16:creationId xmlns:a16="http://schemas.microsoft.com/office/drawing/2014/main" id="{123C806E-CB38-9182-DCA2-A688E96C7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0735" y="5027333"/>
            <a:ext cx="7922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>
                <a:solidFill>
                  <a:srgbClr val="00B0F0"/>
                </a:solidFill>
              </a:rPr>
              <a:t>. . . .</a:t>
            </a:r>
            <a:endParaRPr lang="nl-NL" altLang="nl-NL" sz="2400" baseline="30000" dirty="0">
              <a:solidFill>
                <a:srgbClr val="00B0F0"/>
              </a:solidFill>
            </a:endParaRPr>
          </a:p>
        </p:txBody>
      </p:sp>
      <p:sp>
        <p:nvSpPr>
          <p:cNvPr id="38" name="Rectangle 6">
            <a:extLst>
              <a:ext uri="{FF2B5EF4-FFF2-40B4-BE49-F238E27FC236}">
                <a16:creationId xmlns:a16="http://schemas.microsoft.com/office/drawing/2014/main" id="{F88D8A71-8BDE-8FA6-1C09-B8E0A7889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0" y="5963896"/>
            <a:ext cx="54495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dm</a:t>
            </a:r>
            <a:r>
              <a:rPr lang="nl-NL" altLang="nl-NL" sz="2400" i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nl-NL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 L = 1000 </a:t>
            </a:r>
            <a:r>
              <a:rPr lang="nl-NL" altLang="nl-NL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nl-NL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1000 cm</a:t>
            </a:r>
            <a:r>
              <a:rPr lang="nl-NL" altLang="nl-NL" sz="2400" i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9" name="Rectangle 116">
            <a:extLst>
              <a:ext uri="{FF2B5EF4-FFF2-40B4-BE49-F238E27FC236}">
                <a16:creationId xmlns:a16="http://schemas.microsoft.com/office/drawing/2014/main" id="{5CF690EB-A3F3-C261-76E2-3C43A4BDB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0" y="5589240"/>
            <a:ext cx="27368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Onthoud:</a:t>
            </a:r>
            <a:endParaRPr lang="nl-NL" altLang="nl-NL" sz="2400" i="1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117">
            <a:extLst>
              <a:ext uri="{FF2B5EF4-FFF2-40B4-BE49-F238E27FC236}">
                <a16:creationId xmlns:a16="http://schemas.microsoft.com/office/drawing/2014/main" id="{81D84E91-B2C4-025D-9528-240DE6D10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0" y="6404684"/>
            <a:ext cx="70455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kg = 1000 g en 1g = 1000 mg</a:t>
            </a:r>
            <a:endParaRPr lang="nl-NL" altLang="nl-NL" sz="2400" i="1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91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7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allAtOnce" autoUpdateAnimBg="0"/>
      <p:bldP spid="37" grpId="1" build="allAtOnce"/>
      <p:bldP spid="27762" grpId="0"/>
      <p:bldP spid="27774" grpId="0"/>
      <p:bldP spid="27" grpId="0"/>
      <p:bldP spid="29" grpId="0" build="allAtOnce" autoUpdateAnimBg="0"/>
      <p:bldP spid="30" grpId="0" build="allAtOnce" autoUpdateAnimBg="0"/>
      <p:bldP spid="31" grpId="0" build="allAtOnce" autoUpdateAnimBg="0"/>
      <p:bldP spid="32" grpId="0" build="allAtOnce" autoUpdateAnimBg="0"/>
      <p:bldP spid="32" grpId="1" build="allAtOnce"/>
      <p:bldP spid="33" grpId="0" build="allAtOnce" autoUpdateAnimBg="0"/>
      <p:bldP spid="34" grpId="0" build="allAtOnce" autoUpdateAnimBg="0"/>
      <p:bldP spid="36" grpId="0" build="allAtOnce" autoUpdateAnimBg="0"/>
      <p:bldP spid="35" grpId="0" build="allAtOnce" autoUpdateAnimBg="0"/>
      <p:bldP spid="35" grpId="2" build="allAtOnce"/>
      <p:bldP spid="38" grpId="0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 descr="10%">
            <a:extLst>
              <a:ext uri="{FF2B5EF4-FFF2-40B4-BE49-F238E27FC236}">
                <a16:creationId xmlns:a16="http://schemas.microsoft.com/office/drawing/2014/main" id="{A0857E73-E405-ADD0-F632-AC1E017AB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6696" y="3594075"/>
            <a:ext cx="900113" cy="22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>
              <a:solidFill>
                <a:srgbClr val="000000"/>
              </a:solidFill>
            </a:endParaRPr>
          </a:p>
        </p:txBody>
      </p:sp>
      <p:sp>
        <p:nvSpPr>
          <p:cNvPr id="26715" name="Rectangle 91"/>
          <p:cNvSpPr>
            <a:spLocks noGrp="1" noChangeArrowheads="1"/>
          </p:cNvSpPr>
          <p:nvPr>
            <p:ph type="ctrTitle"/>
          </p:nvPr>
        </p:nvSpPr>
        <p:spPr>
          <a:xfrm>
            <a:off x="0" y="8021"/>
            <a:ext cx="9144000" cy="476250"/>
          </a:xfrm>
        </p:spPr>
        <p:txBody>
          <a:bodyPr/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concentratie berekenen, voorbeeld 1</a:t>
            </a:r>
          </a:p>
        </p:txBody>
      </p:sp>
      <p:sp>
        <p:nvSpPr>
          <p:cNvPr id="26751" name="Rectangle 127"/>
          <p:cNvSpPr>
            <a:spLocks noChangeArrowheads="1"/>
          </p:cNvSpPr>
          <p:nvPr/>
        </p:nvSpPr>
        <p:spPr bwMode="auto">
          <a:xfrm>
            <a:off x="10039" y="2035509"/>
            <a:ext cx="91471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Opl.:</a:t>
            </a:r>
          </a:p>
        </p:txBody>
      </p:sp>
      <p:sp>
        <p:nvSpPr>
          <p:cNvPr id="26752" name="Rectangle 128"/>
          <p:cNvSpPr>
            <a:spLocks noChangeArrowheads="1"/>
          </p:cNvSpPr>
          <p:nvPr/>
        </p:nvSpPr>
        <p:spPr bwMode="auto">
          <a:xfrm>
            <a:off x="9526" y="3087993"/>
            <a:ext cx="2170946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g/0,5 L =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9DA4F419-BC62-5436-E513-E8BB7A22B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6471882"/>
            <a:ext cx="863600" cy="369332"/>
          </a:xfrm>
          <a:prstGeom prst="rect">
            <a:avLst/>
          </a:prstGeom>
          <a:noFill/>
          <a:ln w="12700">
            <a:noFill/>
          </a:ln>
          <a:effectLst/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127">
            <a:extLst>
              <a:ext uri="{FF2B5EF4-FFF2-40B4-BE49-F238E27FC236}">
                <a16:creationId xmlns:a16="http://schemas.microsoft.com/office/drawing/2014/main" id="{75890865-D14E-398D-67A1-EC6F71C1D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0374" y="3084793"/>
            <a:ext cx="1168349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g/L</a:t>
            </a: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3BFDF1EF-1455-D234-81B9-1C28DF1D56CF}"/>
              </a:ext>
            </a:extLst>
          </p:cNvPr>
          <p:cNvGrpSpPr/>
          <p:nvPr/>
        </p:nvGrpSpPr>
        <p:grpSpPr>
          <a:xfrm>
            <a:off x="7259461" y="881980"/>
            <a:ext cx="1309688" cy="5067300"/>
            <a:chOff x="7259461" y="881980"/>
            <a:chExt cx="1309688" cy="5067300"/>
          </a:xfrm>
        </p:grpSpPr>
        <p:sp>
          <p:nvSpPr>
            <p:cNvPr id="26711" name="Rectangle 3" descr="10%">
              <a:extLst>
                <a:ext uri="{FF2B5EF4-FFF2-40B4-BE49-F238E27FC236}">
                  <a16:creationId xmlns:a16="http://schemas.microsoft.com/office/drawing/2014/main" id="{1ACEB3FE-7EC7-383A-D34A-C939ABA4C2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5584" y="3592324"/>
              <a:ext cx="900113" cy="2232000"/>
            </a:xfrm>
            <a:prstGeom prst="rect">
              <a:avLst/>
            </a:prstGeom>
            <a:solidFill>
              <a:srgbClr val="FF3399">
                <a:alpha val="78000"/>
              </a:srgbClr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grpSp>
          <p:nvGrpSpPr>
            <p:cNvPr id="15" name="Group 94">
              <a:extLst>
                <a:ext uri="{FF2B5EF4-FFF2-40B4-BE49-F238E27FC236}">
                  <a16:creationId xmlns:a16="http://schemas.microsoft.com/office/drawing/2014/main" id="{5F817030-10AA-C39E-CB7B-4E7B76279D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59461" y="881980"/>
              <a:ext cx="1309688" cy="5067300"/>
              <a:chOff x="1948" y="359"/>
              <a:chExt cx="825" cy="3192"/>
            </a:xfrm>
            <a:noFill/>
          </p:grpSpPr>
          <p:grpSp>
            <p:nvGrpSpPr>
              <p:cNvPr id="16" name="Group 95">
                <a:extLst>
                  <a:ext uri="{FF2B5EF4-FFF2-40B4-BE49-F238E27FC236}">
                    <a16:creationId xmlns:a16="http://schemas.microsoft.com/office/drawing/2014/main" id="{8BBE2C0A-B41F-C8BC-0835-FFA49783DE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48" y="373"/>
                <a:ext cx="825" cy="3178"/>
                <a:chOff x="1102" y="749"/>
                <a:chExt cx="825" cy="3178"/>
              </a:xfrm>
              <a:grpFill/>
            </p:grpSpPr>
            <p:grpSp>
              <p:nvGrpSpPr>
                <p:cNvPr id="18" name="Group 96">
                  <a:extLst>
                    <a:ext uri="{FF2B5EF4-FFF2-40B4-BE49-F238E27FC236}">
                      <a16:creationId xmlns:a16="http://schemas.microsoft.com/office/drawing/2014/main" id="{25DB28AC-4E2A-2C35-2887-56726BF569A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1102" y="749"/>
                  <a:ext cx="825" cy="3178"/>
                  <a:chOff x="138" y="1188"/>
                  <a:chExt cx="705" cy="2715"/>
                </a:xfrm>
                <a:grpFill/>
              </p:grpSpPr>
              <p:grpSp>
                <p:nvGrpSpPr>
                  <p:cNvPr id="21" name="Group 97">
                    <a:extLst>
                      <a:ext uri="{FF2B5EF4-FFF2-40B4-BE49-F238E27FC236}">
                        <a16:creationId xmlns:a16="http://schemas.microsoft.com/office/drawing/2014/main" id="{E1692AA6-164F-C732-C285-545C7A75712C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8" y="1188"/>
                    <a:ext cx="705" cy="2715"/>
                    <a:chOff x="138" y="1188"/>
                    <a:chExt cx="705" cy="2715"/>
                  </a:xfrm>
                  <a:grpFill/>
                </p:grpSpPr>
                <p:sp>
                  <p:nvSpPr>
                    <p:cNvPr id="32" name="Freeform 99">
                      <a:extLst>
                        <a:ext uri="{FF2B5EF4-FFF2-40B4-BE49-F238E27FC236}">
                          <a16:creationId xmlns:a16="http://schemas.microsoft.com/office/drawing/2014/main" id="{627C2BBA-BCE5-9709-2DA8-FFC784B589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" y="3838"/>
                      <a:ext cx="705" cy="65"/>
                    </a:xfrm>
                    <a:custGeom>
                      <a:avLst/>
                      <a:gdLst>
                        <a:gd name="T0" fmla="*/ 600 w 705"/>
                        <a:gd name="T1" fmla="*/ 2 h 65"/>
                        <a:gd name="T2" fmla="*/ 705 w 705"/>
                        <a:gd name="T3" fmla="*/ 65 h 65"/>
                        <a:gd name="T4" fmla="*/ 0 w 705"/>
                        <a:gd name="T5" fmla="*/ 65 h 65"/>
                        <a:gd name="T6" fmla="*/ 111 w 705"/>
                        <a:gd name="T7" fmla="*/ 0 h 6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705" h="65">
                          <a:moveTo>
                            <a:pt x="600" y="2"/>
                          </a:moveTo>
                          <a:lnTo>
                            <a:pt x="705" y="65"/>
                          </a:lnTo>
                          <a:lnTo>
                            <a:pt x="0" y="65"/>
                          </a:lnTo>
                          <a:lnTo>
                            <a:pt x="111" y="0"/>
                          </a:lnTo>
                        </a:path>
                      </a:pathLst>
                    </a:custGeom>
                    <a:grpFill/>
                    <a:ln w="28575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3" name="Freeform 100">
                      <a:extLst>
                        <a:ext uri="{FF2B5EF4-FFF2-40B4-BE49-F238E27FC236}">
                          <a16:creationId xmlns:a16="http://schemas.microsoft.com/office/drawing/2014/main" id="{DE27F24F-67D8-52B3-CD5E-F63C8EA5F8C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5" y="2630"/>
                      <a:ext cx="151" cy="1"/>
                    </a:xfrm>
                    <a:custGeom>
                      <a:avLst/>
                      <a:gdLst>
                        <a:gd name="T0" fmla="*/ 0 w 151"/>
                        <a:gd name="T1" fmla="*/ 1 h 1"/>
                        <a:gd name="T2" fmla="*/ 151 w 151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1" h="1">
                          <a:moveTo>
                            <a:pt x="0" y="1"/>
                          </a:moveTo>
                          <a:lnTo>
                            <a:pt x="151" y="0"/>
                          </a:lnTo>
                        </a:path>
                      </a:pathLst>
                    </a:custGeom>
                    <a:grp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4" name="Freeform 101">
                      <a:extLst>
                        <a:ext uri="{FF2B5EF4-FFF2-40B4-BE49-F238E27FC236}">
                          <a16:creationId xmlns:a16="http://schemas.microsoft.com/office/drawing/2014/main" id="{47BEB37B-061C-07BC-67C0-FE83D68A0C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3" y="1422"/>
                      <a:ext cx="151" cy="1"/>
                    </a:xfrm>
                    <a:custGeom>
                      <a:avLst/>
                      <a:gdLst>
                        <a:gd name="T0" fmla="*/ 0 w 151"/>
                        <a:gd name="T1" fmla="*/ 1 h 1"/>
                        <a:gd name="T2" fmla="*/ 151 w 151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1" h="1">
                          <a:moveTo>
                            <a:pt x="0" y="1"/>
                          </a:moveTo>
                          <a:lnTo>
                            <a:pt x="151" y="0"/>
                          </a:lnTo>
                        </a:path>
                      </a:pathLst>
                    </a:custGeom>
                    <a:grp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1" name="Freeform 98">
                      <a:extLst>
                        <a:ext uri="{FF2B5EF4-FFF2-40B4-BE49-F238E27FC236}">
                          <a16:creationId xmlns:a16="http://schemas.microsoft.com/office/drawing/2014/main" id="{93EAE759-A548-0E21-31CC-D24AC8325A0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77" y="1188"/>
                      <a:ext cx="559" cy="2652"/>
                    </a:xfrm>
                    <a:custGeom>
                      <a:avLst/>
                      <a:gdLst>
                        <a:gd name="T0" fmla="*/ 69 w 559"/>
                        <a:gd name="T1" fmla="*/ 2652 h 2652"/>
                        <a:gd name="T2" fmla="*/ 559 w 559"/>
                        <a:gd name="T3" fmla="*/ 2652 h 2652"/>
                        <a:gd name="T4" fmla="*/ 559 w 559"/>
                        <a:gd name="T5" fmla="*/ 0 h 2652"/>
                        <a:gd name="T6" fmla="*/ 71 w 559"/>
                        <a:gd name="T7" fmla="*/ 0 h 2652"/>
                        <a:gd name="T8" fmla="*/ 0 w 559"/>
                        <a:gd name="T9" fmla="*/ 18 h 2652"/>
                        <a:gd name="T10" fmla="*/ 67 w 559"/>
                        <a:gd name="T11" fmla="*/ 100 h 2652"/>
                        <a:gd name="T12" fmla="*/ 69 w 559"/>
                        <a:gd name="T13" fmla="*/ 2652 h 26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59" h="2652">
                          <a:moveTo>
                            <a:pt x="69" y="2652"/>
                          </a:moveTo>
                          <a:lnTo>
                            <a:pt x="559" y="2652"/>
                          </a:lnTo>
                          <a:lnTo>
                            <a:pt x="559" y="0"/>
                          </a:lnTo>
                          <a:lnTo>
                            <a:pt x="71" y="0"/>
                          </a:lnTo>
                          <a:lnTo>
                            <a:pt x="0" y="18"/>
                          </a:lnTo>
                          <a:lnTo>
                            <a:pt x="67" y="100"/>
                          </a:lnTo>
                          <a:lnTo>
                            <a:pt x="69" y="2652"/>
                          </a:lnTo>
                          <a:close/>
                        </a:path>
                      </a:pathLst>
                    </a:custGeom>
                    <a:grpFill/>
                    <a:ln w="28575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22" name="Group 102">
                    <a:extLst>
                      <a:ext uri="{FF2B5EF4-FFF2-40B4-BE49-F238E27FC236}">
                        <a16:creationId xmlns:a16="http://schemas.microsoft.com/office/drawing/2014/main" id="{641350BE-5088-A5A9-A8B4-2874A4BA1D10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30" y="1659"/>
                    <a:ext cx="108" cy="1947"/>
                    <a:chOff x="630" y="1659"/>
                    <a:chExt cx="108" cy="1947"/>
                  </a:xfrm>
                  <a:grpFill/>
                </p:grpSpPr>
                <p:sp>
                  <p:nvSpPr>
                    <p:cNvPr id="23" name="Freeform 103">
                      <a:extLst>
                        <a:ext uri="{FF2B5EF4-FFF2-40B4-BE49-F238E27FC236}">
                          <a16:creationId xmlns:a16="http://schemas.microsoft.com/office/drawing/2014/main" id="{48E5C5B5-F1CB-DA3F-F647-C56FA6DED9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3" y="1659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grp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4" name="Freeform 104">
                      <a:extLst>
                        <a:ext uri="{FF2B5EF4-FFF2-40B4-BE49-F238E27FC236}">
                          <a16:creationId xmlns:a16="http://schemas.microsoft.com/office/drawing/2014/main" id="{D597501B-F134-DF97-2A66-3DD1CECD1DC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1900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grp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5" name="Freeform 105">
                      <a:extLst>
                        <a:ext uri="{FF2B5EF4-FFF2-40B4-BE49-F238E27FC236}">
                          <a16:creationId xmlns:a16="http://schemas.microsoft.com/office/drawing/2014/main" id="{657A3FEE-79AD-DF0D-0926-1E4F9F4EB20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154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grp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6" name="Freeform 106">
                      <a:extLst>
                        <a:ext uri="{FF2B5EF4-FFF2-40B4-BE49-F238E27FC236}">
                          <a16:creationId xmlns:a16="http://schemas.microsoft.com/office/drawing/2014/main" id="{51602511-F7D0-9C1A-F2AC-70808AB5881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396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grp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" name="Freeform 107">
                      <a:extLst>
                        <a:ext uri="{FF2B5EF4-FFF2-40B4-BE49-F238E27FC236}">
                          <a16:creationId xmlns:a16="http://schemas.microsoft.com/office/drawing/2014/main" id="{1F83CAE5-AE51-BCAF-C961-E22C997A794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868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grp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8" name="Freeform 108">
                      <a:extLst>
                        <a:ext uri="{FF2B5EF4-FFF2-40B4-BE49-F238E27FC236}">
                          <a16:creationId xmlns:a16="http://schemas.microsoft.com/office/drawing/2014/main" id="{E135CB63-3AF2-9DE5-4A32-586D07CBC02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119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grp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9" name="Freeform 109">
                      <a:extLst>
                        <a:ext uri="{FF2B5EF4-FFF2-40B4-BE49-F238E27FC236}">
                          <a16:creationId xmlns:a16="http://schemas.microsoft.com/office/drawing/2014/main" id="{1DA8B8CF-EFEA-6151-2036-46C30C206F0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364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grp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0" name="Freeform 110">
                      <a:extLst>
                        <a:ext uri="{FF2B5EF4-FFF2-40B4-BE49-F238E27FC236}">
                          <a16:creationId xmlns:a16="http://schemas.microsoft.com/office/drawing/2014/main" id="{ECB0B747-CC83-4757-431B-11F4D61BFD7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605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grp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19" name="Rectangle 111">
                  <a:extLst>
                    <a:ext uri="{FF2B5EF4-FFF2-40B4-BE49-F238E27FC236}">
                      <a16:creationId xmlns:a16="http://schemas.microsoft.com/office/drawing/2014/main" id="{AFE98D59-3B73-0E33-6B93-E670672F20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27" y="919"/>
                  <a:ext cx="589" cy="181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1pPr>
                  <a:lvl2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2pPr>
                  <a:lvl3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3pPr>
                  <a:lvl4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4pPr>
                  <a:lvl5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9pPr>
                </a:lstStyle>
                <a:p>
                  <a:pPr algn="l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altLang="nl-NL" sz="1800" b="1">
                      <a:solidFill>
                        <a:srgbClr val="000000"/>
                      </a:solidFill>
                    </a:rPr>
                    <a:t>1000</a:t>
                  </a:r>
                </a:p>
              </p:txBody>
            </p:sp>
            <p:sp>
              <p:nvSpPr>
                <p:cNvPr id="20" name="Rectangle 112">
                  <a:extLst>
                    <a:ext uri="{FF2B5EF4-FFF2-40B4-BE49-F238E27FC236}">
                      <a16:creationId xmlns:a16="http://schemas.microsoft.com/office/drawing/2014/main" id="{28B1B891-2E1B-443D-61C9-8B78B64A11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0" y="2333"/>
                  <a:ext cx="589" cy="181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1pPr>
                  <a:lvl2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2pPr>
                  <a:lvl3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3pPr>
                  <a:lvl4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4pPr>
                  <a:lvl5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9pPr>
                </a:lstStyle>
                <a:p>
                  <a:pPr algn="l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altLang="nl-NL" sz="1800" b="1">
                      <a:solidFill>
                        <a:srgbClr val="000000"/>
                      </a:solidFill>
                    </a:rPr>
                    <a:t>500</a:t>
                  </a:r>
                </a:p>
              </p:txBody>
            </p:sp>
          </p:grpSp>
          <p:sp>
            <p:nvSpPr>
              <p:cNvPr id="17" name="Text Box 113">
                <a:extLst>
                  <a:ext uri="{FF2B5EF4-FFF2-40B4-BE49-F238E27FC236}">
                    <a16:creationId xmlns:a16="http://schemas.microsoft.com/office/drawing/2014/main" id="{233A3E0F-BE5F-673D-4EEA-373CAB6FF1E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6" y="359"/>
                <a:ext cx="408" cy="231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b="1">
                    <a:solidFill>
                      <a:srgbClr val="000000"/>
                    </a:solidFill>
                  </a:rPr>
                  <a:t>mL</a:t>
                </a:r>
              </a:p>
            </p:txBody>
          </p:sp>
        </p:grpSp>
      </p:grpSp>
      <p:sp>
        <p:nvSpPr>
          <p:cNvPr id="26714" name="Rectangle 115">
            <a:extLst>
              <a:ext uri="{FF2B5EF4-FFF2-40B4-BE49-F238E27FC236}">
                <a16:creationId xmlns:a16="http://schemas.microsoft.com/office/drawing/2014/main" id="{74028F33-2463-F4E8-3261-5B2C93E71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0" y="783489"/>
            <a:ext cx="673309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lost 25 g limonadesiroop op in 500 </a:t>
            </a:r>
            <a:r>
              <a:rPr lang="nl-NL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water.</a:t>
            </a:r>
            <a:b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Bereken de concentratie.</a:t>
            </a:r>
          </a:p>
        </p:txBody>
      </p:sp>
      <p:sp>
        <p:nvSpPr>
          <p:cNvPr id="14" name="Text Box 35">
            <a:extLst>
              <a:ext uri="{FF2B5EF4-FFF2-40B4-BE49-F238E27FC236}">
                <a16:creationId xmlns:a16="http://schemas.microsoft.com/office/drawing/2014/main" id="{78E384A3-9AF2-655F-9BAF-BB5D7EE58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22" y="2519627"/>
            <a:ext cx="42444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/>
              <a:t>Je </a:t>
            </a:r>
            <a:r>
              <a:rPr lang="en-US" altLang="nl-NL" sz="2400" dirty="0" err="1"/>
              <a:t>hebt</a:t>
            </a:r>
            <a:r>
              <a:rPr lang="en-US" altLang="nl-NL" sz="2400" dirty="0"/>
              <a:t> 25 g </a:t>
            </a:r>
            <a:r>
              <a:rPr lang="en-US" altLang="nl-NL" sz="2400" dirty="0" err="1"/>
              <a:t>opgeloste</a:t>
            </a:r>
            <a:r>
              <a:rPr lang="en-US" altLang="nl-NL" sz="2400" dirty="0"/>
              <a:t> </a:t>
            </a:r>
            <a:r>
              <a:rPr lang="en-US" altLang="nl-NL" sz="2400" dirty="0" err="1"/>
              <a:t>stof</a:t>
            </a:r>
            <a:r>
              <a:rPr lang="en-US" altLang="nl-NL" sz="2400" dirty="0"/>
              <a:t> in</a:t>
            </a:r>
            <a:endParaRPr lang="nl-NL" altLang="nl-NL" sz="2400" baseline="30000" dirty="0"/>
          </a:p>
        </p:txBody>
      </p:sp>
      <p:sp>
        <p:nvSpPr>
          <p:cNvPr id="36" name="Text Box 37">
            <a:extLst>
              <a:ext uri="{FF2B5EF4-FFF2-40B4-BE49-F238E27FC236}">
                <a16:creationId xmlns:a16="http://schemas.microsoft.com/office/drawing/2014/main" id="{31456D1F-EFB2-2EDA-8D4C-99BEF7FB5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9814" y="2519627"/>
            <a:ext cx="25835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>
                <a:solidFill>
                  <a:srgbClr val="002060"/>
                </a:solidFill>
              </a:rPr>
              <a:t>L </a:t>
            </a:r>
            <a:r>
              <a:rPr lang="en-US" altLang="nl-NL" sz="2400" dirty="0" err="1">
                <a:solidFill>
                  <a:srgbClr val="002060"/>
                </a:solidFill>
              </a:rPr>
              <a:t>oplosmiddel</a:t>
            </a:r>
            <a:endParaRPr lang="nl-NL" altLang="nl-NL" sz="2400" baseline="30000" dirty="0">
              <a:solidFill>
                <a:srgbClr val="002060"/>
              </a:solidFill>
            </a:endParaRPr>
          </a:p>
        </p:txBody>
      </p:sp>
      <p:sp>
        <p:nvSpPr>
          <p:cNvPr id="38" name="Text Box 37">
            <a:extLst>
              <a:ext uri="{FF2B5EF4-FFF2-40B4-BE49-F238E27FC236}">
                <a16:creationId xmlns:a16="http://schemas.microsoft.com/office/drawing/2014/main" id="{61334C97-E8A2-97EF-E5CB-5D0A57090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4931" y="2519627"/>
            <a:ext cx="8606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>
                <a:solidFill>
                  <a:srgbClr val="002060"/>
                </a:solidFill>
              </a:rPr>
              <a:t>. . .</a:t>
            </a:r>
            <a:endParaRPr lang="nl-NL" altLang="nl-NL" sz="2400" baseline="30000" dirty="0">
              <a:solidFill>
                <a:srgbClr val="002060"/>
              </a:solidFill>
            </a:endParaRPr>
          </a:p>
        </p:txBody>
      </p:sp>
      <p:sp>
        <p:nvSpPr>
          <p:cNvPr id="39" name="Text Box 37">
            <a:extLst>
              <a:ext uri="{FF2B5EF4-FFF2-40B4-BE49-F238E27FC236}">
                <a16:creationId xmlns:a16="http://schemas.microsoft.com/office/drawing/2014/main" id="{EFCEC9C8-9BB2-A961-1FAB-87342A02F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9839" y="2521360"/>
            <a:ext cx="7922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>
                <a:solidFill>
                  <a:srgbClr val="00B0F0"/>
                </a:solidFill>
              </a:rPr>
              <a:t>0,5</a:t>
            </a:r>
            <a:endParaRPr lang="nl-NL" altLang="nl-NL" sz="2400" baseline="30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728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6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26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26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6715" grpId="0"/>
      <p:bldP spid="26751" grpId="0"/>
      <p:bldP spid="26752" grpId="0"/>
      <p:bldP spid="35" grpId="0"/>
      <p:bldP spid="26714" grpId="0"/>
      <p:bldP spid="14" grpId="0" build="allAtOnce" autoUpdateAnimBg="0"/>
      <p:bldP spid="36" grpId="0" build="allAtOnce" autoUpdateAnimBg="0"/>
      <p:bldP spid="38" grpId="0" build="allAtOnce" autoUpdateAnimBg="0"/>
      <p:bldP spid="38" grpId="2" build="allAtOnce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0" name="Rectangle 14"/>
          <p:cNvSpPr>
            <a:spLocks noChangeArrowheads="1"/>
          </p:cNvSpPr>
          <p:nvPr/>
        </p:nvSpPr>
        <p:spPr bwMode="auto">
          <a:xfrm>
            <a:off x="13182" y="3041020"/>
            <a:ext cx="39827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0,8 L zit  </a:t>
            </a:r>
            <a:endParaRPr lang="nl-NL" altLang="nl-NL" sz="24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182" y="6677"/>
            <a:ext cx="9144000" cy="523220"/>
          </a:xfrm>
        </p:spPr>
        <p:txBody>
          <a:bodyPr>
            <a:spAutoFit/>
          </a:bodyPr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Concentratie berekenen, voorbeeld 2.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0875" y="2132856"/>
            <a:ext cx="11047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Opl.: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13182" y="2594521"/>
            <a:ext cx="18573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1 L zit </a:t>
            </a:r>
            <a:endParaRPr lang="nl-NL" altLang="nl-NL" sz="24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13183" y="3527562"/>
            <a:ext cx="65030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moet dus 40 g siroop in 0,8 L water doen.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13182" y="620688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wilt 0,8 L limonade maken met een concentratie van 50 g/L.</a:t>
            </a:r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1580605" y="3041020"/>
            <a:ext cx="155123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0,8 . 50 </a:t>
            </a: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nl-NL" altLang="nl-NL" sz="24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1336731" y="2594521"/>
            <a:ext cx="12969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g</a:t>
            </a:r>
            <a:endParaRPr lang="nl-NL" altLang="nl-NL" sz="2400" u="sng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5B59ECB8-A357-0548-4E78-F24211526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6471882"/>
            <a:ext cx="863600" cy="369332"/>
          </a:xfrm>
          <a:prstGeom prst="rect">
            <a:avLst/>
          </a:prstGeom>
          <a:noFill/>
          <a:ln w="12700">
            <a:noFill/>
          </a:ln>
          <a:effectLst/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2">
            <a:extLst>
              <a:ext uri="{FF2B5EF4-FFF2-40B4-BE49-F238E27FC236}">
                <a16:creationId xmlns:a16="http://schemas.microsoft.com/office/drawing/2014/main" id="{0BDE8276-AF44-6CB9-D416-4F6F3E1A54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774" y="3041020"/>
            <a:ext cx="8831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g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5588A8E4-367F-B131-CBC4-D8A4E91F7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5" y="1231843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Bereken hoeveel siroop je moet toevoegen aan 0,8 L water.</a:t>
            </a:r>
          </a:p>
        </p:txBody>
      </p:sp>
    </p:spTree>
    <p:extLst>
      <p:ext uri="{BB962C8B-B14F-4D97-AF65-F5344CB8AC3E}">
        <p14:creationId xmlns:p14="http://schemas.microsoft.com/office/powerpoint/2010/main" val="5833906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0" grpId="0"/>
      <p:bldP spid="29698" grpId="0"/>
      <p:bldP spid="29701" grpId="1"/>
      <p:bldP spid="29703" grpId="0"/>
      <p:bldP spid="29706" grpId="0"/>
      <p:bldP spid="29707" grpId="0"/>
      <p:bldP spid="29708" grpId="0"/>
      <p:bldP spid="29709" grpId="0"/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78" y="19008"/>
            <a:ext cx="9144000" cy="476250"/>
          </a:xfrm>
        </p:spPr>
        <p:txBody>
          <a:bodyPr/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</a:rPr>
              <a:t>Concentratie berekenen, voorbeeld 3.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1578" y="3426743"/>
            <a:ext cx="182459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Opl.: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1578" y="4007768"/>
            <a:ext cx="91440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Bereken eerst hoeveel stof is opgelost.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1578" y="4529931"/>
            <a:ext cx="74393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In A: In 1 L zit                       </a:t>
            </a:r>
            <a:endParaRPr lang="nl-NL" altLang="nl-NL" sz="2400" u="sng" dirty="0">
              <a:solidFill>
                <a:schemeClr val="tx1"/>
              </a:solidFill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1578" y="5099412"/>
            <a:ext cx="28654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In B: In 1 L zit</a:t>
            </a:r>
            <a:endParaRPr lang="nl-NL" altLang="nl-NL" sz="2400" u="sng" dirty="0">
              <a:solidFill>
                <a:schemeClr val="tx1"/>
              </a:solidFill>
            </a:endParaRP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1578" y="5538143"/>
            <a:ext cx="25923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A+B: Je hebt </a:t>
            </a: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1578" y="6139805"/>
            <a:ext cx="34559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De concentratie is 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-6695" y="620688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Je hebt 1,3 L van een suikeroplossing A.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De concentratie is 20 g/L.</a:t>
            </a:r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4687441" y="4529931"/>
            <a:ext cx="29162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B0F0"/>
                </a:solidFill>
              </a:rPr>
              <a:t>1,3 . 20 </a:t>
            </a:r>
            <a:r>
              <a:rPr lang="nl-NL" altLang="nl-NL" sz="2400" dirty="0">
                <a:solidFill>
                  <a:schemeClr val="tx1"/>
                </a:solidFill>
              </a:rPr>
              <a:t>= </a:t>
            </a:r>
            <a:r>
              <a:rPr lang="nl-NL" altLang="nl-NL" sz="2400" dirty="0">
                <a:solidFill>
                  <a:srgbClr val="00B0F0"/>
                </a:solidFill>
              </a:rPr>
              <a:t>26 g</a:t>
            </a:r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4716016" y="5099412"/>
            <a:ext cx="28860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B0F0"/>
                </a:solidFill>
              </a:rPr>
              <a:t>0,7 . 30 </a:t>
            </a:r>
            <a:r>
              <a:rPr lang="nl-NL" altLang="nl-NL" sz="2400" dirty="0">
                <a:solidFill>
                  <a:schemeClr val="tx1"/>
                </a:solidFill>
              </a:rPr>
              <a:t>= </a:t>
            </a:r>
            <a:r>
              <a:rPr lang="nl-NL" altLang="nl-NL" sz="2400" dirty="0">
                <a:solidFill>
                  <a:srgbClr val="00B0F0"/>
                </a:solidFill>
              </a:rPr>
              <a:t>21 g</a:t>
            </a:r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2627784" y="4529931"/>
            <a:ext cx="29527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dus in 1,3 L zit </a:t>
            </a:r>
            <a:endParaRPr lang="nl-NL" altLang="nl-NL" sz="2400" u="sng" dirty="0">
              <a:solidFill>
                <a:schemeClr val="tx1"/>
              </a:solidFill>
            </a:endParaRPr>
          </a:p>
        </p:txBody>
      </p:sp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1968359" y="4529931"/>
            <a:ext cx="12255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B0F0"/>
                </a:solidFill>
              </a:rPr>
              <a:t>20 g</a:t>
            </a:r>
            <a:endParaRPr lang="nl-NL" altLang="nl-NL" sz="2400" u="sng" dirty="0">
              <a:solidFill>
                <a:srgbClr val="00B0F0"/>
              </a:solidFill>
            </a:endParaRPr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2694543" y="5099412"/>
            <a:ext cx="29527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dus in 0,7 L zit</a:t>
            </a:r>
            <a:endParaRPr lang="nl-NL" altLang="nl-NL" sz="2400" u="sng" dirty="0">
              <a:solidFill>
                <a:schemeClr val="tx1"/>
              </a:solidFill>
            </a:endParaRPr>
          </a:p>
        </p:txBody>
      </p:sp>
      <p:sp>
        <p:nvSpPr>
          <p:cNvPr id="28689" name="Rectangle 17"/>
          <p:cNvSpPr>
            <a:spLocks noChangeArrowheads="1"/>
          </p:cNvSpPr>
          <p:nvPr/>
        </p:nvSpPr>
        <p:spPr bwMode="auto">
          <a:xfrm>
            <a:off x="1960662" y="5099412"/>
            <a:ext cx="10810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B0F0"/>
                </a:solidFill>
              </a:rPr>
              <a:t>30 g</a:t>
            </a:r>
            <a:endParaRPr lang="nl-NL" altLang="nl-NL" sz="2400" u="sng" dirty="0">
              <a:solidFill>
                <a:srgbClr val="00B0F0"/>
              </a:solidFill>
            </a:endParaRPr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1826171" y="5538143"/>
            <a:ext cx="34575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B0F0"/>
                </a:solidFill>
              </a:rPr>
              <a:t>1,3 + 0,7</a:t>
            </a:r>
            <a:r>
              <a:rPr lang="nl-NL" altLang="nl-NL" sz="2400" dirty="0">
                <a:solidFill>
                  <a:schemeClr val="tx1"/>
                </a:solidFill>
              </a:rPr>
              <a:t> = </a:t>
            </a:r>
            <a:r>
              <a:rPr lang="nl-NL" altLang="nl-NL" sz="2400" dirty="0">
                <a:solidFill>
                  <a:srgbClr val="00B0F0"/>
                </a:solidFill>
              </a:rPr>
              <a:t>2 L</a:t>
            </a:r>
            <a:r>
              <a:rPr lang="nl-NL" altLang="nl-NL" sz="2400" dirty="0">
                <a:solidFill>
                  <a:schemeClr val="tx1"/>
                </a:solidFill>
              </a:rPr>
              <a:t> en</a:t>
            </a:r>
            <a:r>
              <a:rPr lang="nl-NL" altLang="nl-NL" sz="2400" u="sng" dirty="0">
                <a:solidFill>
                  <a:schemeClr val="tx1"/>
                </a:solidFill>
              </a:rPr>
              <a:t> </a:t>
            </a:r>
            <a:endParaRPr lang="nl-NL" altLang="nl-NL" sz="2400" dirty="0">
              <a:solidFill>
                <a:schemeClr val="tx1"/>
              </a:solidFill>
            </a:endParaRP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4298826" y="5538143"/>
            <a:ext cx="29527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B0F0"/>
                </a:solidFill>
              </a:rPr>
              <a:t>26 + 21 </a:t>
            </a:r>
            <a:r>
              <a:rPr lang="nl-NL" altLang="nl-NL" sz="2400" dirty="0">
                <a:solidFill>
                  <a:schemeClr val="tx1"/>
                </a:solidFill>
              </a:rPr>
              <a:t>= </a:t>
            </a:r>
            <a:r>
              <a:rPr lang="nl-NL" altLang="nl-NL" sz="2400" dirty="0">
                <a:solidFill>
                  <a:srgbClr val="00B0F0"/>
                </a:solidFill>
              </a:rPr>
              <a:t>47 g</a:t>
            </a:r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4011489" y="6139805"/>
            <a:ext cx="1763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B0F0"/>
                </a:solidFill>
              </a:rPr>
              <a:t>23,5 g/L</a:t>
            </a:r>
          </a:p>
        </p:txBody>
      </p:sp>
      <p:sp>
        <p:nvSpPr>
          <p:cNvPr id="28693" name="Rectangle 21"/>
          <p:cNvSpPr>
            <a:spLocks noChangeArrowheads="1"/>
          </p:cNvSpPr>
          <p:nvPr/>
        </p:nvSpPr>
        <p:spPr bwMode="auto">
          <a:xfrm>
            <a:off x="2544589" y="6139805"/>
            <a:ext cx="22320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B0F0"/>
                </a:solidFill>
              </a:rPr>
              <a:t>47 g/2 L </a:t>
            </a:r>
            <a:r>
              <a:rPr lang="nl-NL" altLang="nl-NL" sz="2400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764696A4-B70A-686F-CBD0-6BEA8F0F5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6482042"/>
            <a:ext cx="863600" cy="369332"/>
          </a:xfrm>
          <a:prstGeom prst="rect">
            <a:avLst/>
          </a:prstGeom>
          <a:noFill/>
          <a:ln w="12700">
            <a:noFill/>
          </a:ln>
          <a:effectLst/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A005CCF0-BD47-25E5-68EB-C8E96CCDE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95" y="2453987"/>
            <a:ext cx="632876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Je doet A en B bij elkaar.</a:t>
            </a:r>
            <a:br>
              <a:rPr lang="nl-NL" altLang="nl-NL" sz="2400" dirty="0">
                <a:solidFill>
                  <a:schemeClr val="tx1"/>
                </a:solidFill>
              </a:rPr>
            </a:br>
            <a:r>
              <a:rPr lang="nl-NL" altLang="nl-NL" sz="2400" dirty="0">
                <a:solidFill>
                  <a:schemeClr val="tx1"/>
                </a:solidFill>
              </a:rPr>
              <a:t>Bereken de concentratie.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A45220EC-AF06-CD9B-86A5-A7ED3D28BE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95" y="1542718"/>
            <a:ext cx="684076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Je hebt ook 0,7 L van een suikeroplossing B.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De concentratie is 30 g/L.</a:t>
            </a:r>
          </a:p>
        </p:txBody>
      </p:sp>
      <p:grpSp>
        <p:nvGrpSpPr>
          <p:cNvPr id="52" name="Groep 51">
            <a:extLst>
              <a:ext uri="{FF2B5EF4-FFF2-40B4-BE49-F238E27FC236}">
                <a16:creationId xmlns:a16="http://schemas.microsoft.com/office/drawing/2014/main" id="{86DC2B25-3FC3-821C-0521-E455DBB015E6}"/>
              </a:ext>
            </a:extLst>
          </p:cNvPr>
          <p:cNvGrpSpPr/>
          <p:nvPr/>
        </p:nvGrpSpPr>
        <p:grpSpPr>
          <a:xfrm>
            <a:off x="6216705" y="568012"/>
            <a:ext cx="1135140" cy="3077211"/>
            <a:chOff x="6216705" y="568012"/>
            <a:chExt cx="1135140" cy="3077211"/>
          </a:xfrm>
        </p:grpSpPr>
        <p:grpSp>
          <p:nvGrpSpPr>
            <p:cNvPr id="5" name="Group 61">
              <a:extLst>
                <a:ext uri="{FF2B5EF4-FFF2-40B4-BE49-F238E27FC236}">
                  <a16:creationId xmlns:a16="http://schemas.microsoft.com/office/drawing/2014/main" id="{2B1E1758-B683-3812-D386-C1F241DAC6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6705" y="568012"/>
              <a:ext cx="1135140" cy="2598891"/>
              <a:chOff x="4187" y="328"/>
              <a:chExt cx="1061" cy="3223"/>
            </a:xfrm>
          </p:grpSpPr>
          <p:grpSp>
            <p:nvGrpSpPr>
              <p:cNvPr id="6" name="Group 62">
                <a:extLst>
                  <a:ext uri="{FF2B5EF4-FFF2-40B4-BE49-F238E27FC236}">
                    <a16:creationId xmlns:a16="http://schemas.microsoft.com/office/drawing/2014/main" id="{7C3FB72D-CC32-E992-3040-19EE728AEE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87" y="373"/>
                <a:ext cx="993" cy="3178"/>
                <a:chOff x="2245" y="749"/>
                <a:chExt cx="993" cy="3178"/>
              </a:xfrm>
            </p:grpSpPr>
            <p:sp>
              <p:nvSpPr>
                <p:cNvPr id="8" name="Rectangle 63" descr="10%">
                  <a:extLst>
                    <a:ext uri="{FF2B5EF4-FFF2-40B4-BE49-F238E27FC236}">
                      <a16:creationId xmlns:a16="http://schemas.microsoft.com/office/drawing/2014/main" id="{96A9928F-7812-BE0A-1A3B-78F982D8B0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82" y="2037"/>
                  <a:ext cx="570" cy="1830"/>
                </a:xfrm>
                <a:prstGeom prst="rect">
                  <a:avLst/>
                </a:prstGeom>
                <a:solidFill>
                  <a:srgbClr val="7CFC00">
                    <a:alpha val="9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dirty="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9" name="Group 64">
                  <a:extLst>
                    <a:ext uri="{FF2B5EF4-FFF2-40B4-BE49-F238E27FC236}">
                      <a16:creationId xmlns:a16="http://schemas.microsoft.com/office/drawing/2014/main" id="{8D16840E-2237-9E8A-9EEF-7ED237EEBD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45" y="749"/>
                  <a:ext cx="993" cy="3178"/>
                  <a:chOff x="1102" y="749"/>
                  <a:chExt cx="993" cy="3178"/>
                </a:xfrm>
              </p:grpSpPr>
              <p:grpSp>
                <p:nvGrpSpPr>
                  <p:cNvPr id="10" name="Group 65">
                    <a:extLst>
                      <a:ext uri="{FF2B5EF4-FFF2-40B4-BE49-F238E27FC236}">
                        <a16:creationId xmlns:a16="http://schemas.microsoft.com/office/drawing/2014/main" id="{81F51A19-3172-C437-491A-4A8D0FD14F5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102" y="749"/>
                    <a:ext cx="825" cy="3178"/>
                    <a:chOff x="138" y="1188"/>
                    <a:chExt cx="705" cy="2715"/>
                  </a:xfrm>
                </p:grpSpPr>
                <p:grpSp>
                  <p:nvGrpSpPr>
                    <p:cNvPr id="13" name="Group 66">
                      <a:extLst>
                        <a:ext uri="{FF2B5EF4-FFF2-40B4-BE49-F238E27FC236}">
                          <a16:creationId xmlns:a16="http://schemas.microsoft.com/office/drawing/2014/main" id="{D06320BC-3491-2208-CA63-E9E6CBFFAFAB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38" y="1188"/>
                      <a:ext cx="705" cy="2715"/>
                      <a:chOff x="138" y="1188"/>
                      <a:chExt cx="705" cy="2715"/>
                    </a:xfrm>
                  </p:grpSpPr>
                  <p:sp>
                    <p:nvSpPr>
                      <p:cNvPr id="23" name="Freeform 67">
                        <a:extLst>
                          <a:ext uri="{FF2B5EF4-FFF2-40B4-BE49-F238E27FC236}">
                            <a16:creationId xmlns:a16="http://schemas.microsoft.com/office/drawing/2014/main" id="{F00E81BE-46C7-9848-03D5-0B876AD9EB6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77" y="1188"/>
                        <a:ext cx="559" cy="2652"/>
                      </a:xfrm>
                      <a:custGeom>
                        <a:avLst/>
                        <a:gdLst>
                          <a:gd name="T0" fmla="*/ 69 w 559"/>
                          <a:gd name="T1" fmla="*/ 2652 h 2652"/>
                          <a:gd name="T2" fmla="*/ 559 w 559"/>
                          <a:gd name="T3" fmla="*/ 2652 h 2652"/>
                          <a:gd name="T4" fmla="*/ 559 w 559"/>
                          <a:gd name="T5" fmla="*/ 0 h 2652"/>
                          <a:gd name="T6" fmla="*/ 71 w 559"/>
                          <a:gd name="T7" fmla="*/ 0 h 2652"/>
                          <a:gd name="T8" fmla="*/ 0 w 559"/>
                          <a:gd name="T9" fmla="*/ 18 h 2652"/>
                          <a:gd name="T10" fmla="*/ 67 w 559"/>
                          <a:gd name="T11" fmla="*/ 100 h 2652"/>
                          <a:gd name="T12" fmla="*/ 69 w 559"/>
                          <a:gd name="T13" fmla="*/ 2652 h 26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59" h="2652">
                            <a:moveTo>
                              <a:pt x="69" y="2652"/>
                            </a:moveTo>
                            <a:lnTo>
                              <a:pt x="559" y="2652"/>
                            </a:lnTo>
                            <a:lnTo>
                              <a:pt x="559" y="0"/>
                            </a:lnTo>
                            <a:lnTo>
                              <a:pt x="71" y="0"/>
                            </a:lnTo>
                            <a:lnTo>
                              <a:pt x="0" y="18"/>
                            </a:lnTo>
                            <a:lnTo>
                              <a:pt x="67" y="100"/>
                            </a:lnTo>
                            <a:lnTo>
                              <a:pt x="69" y="2652"/>
                            </a:lnTo>
                            <a:close/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4" name="Freeform 68">
                        <a:extLst>
                          <a:ext uri="{FF2B5EF4-FFF2-40B4-BE49-F238E27FC236}">
                            <a16:creationId xmlns:a16="http://schemas.microsoft.com/office/drawing/2014/main" id="{3F3F9223-AA17-3A30-394F-5734A14D599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38" y="3838"/>
                        <a:ext cx="705" cy="65"/>
                      </a:xfrm>
                      <a:custGeom>
                        <a:avLst/>
                        <a:gdLst>
                          <a:gd name="T0" fmla="*/ 600 w 705"/>
                          <a:gd name="T1" fmla="*/ 2 h 65"/>
                          <a:gd name="T2" fmla="*/ 705 w 705"/>
                          <a:gd name="T3" fmla="*/ 65 h 65"/>
                          <a:gd name="T4" fmla="*/ 0 w 705"/>
                          <a:gd name="T5" fmla="*/ 65 h 65"/>
                          <a:gd name="T6" fmla="*/ 111 w 705"/>
                          <a:gd name="T7" fmla="*/ 0 h 6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705" h="65">
                            <a:moveTo>
                              <a:pt x="600" y="2"/>
                            </a:moveTo>
                            <a:lnTo>
                              <a:pt x="705" y="65"/>
                            </a:lnTo>
                            <a:lnTo>
                              <a:pt x="0" y="65"/>
                            </a:lnTo>
                            <a:lnTo>
                              <a:pt x="111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5" name="Freeform 69">
                        <a:extLst>
                          <a:ext uri="{FF2B5EF4-FFF2-40B4-BE49-F238E27FC236}">
                            <a16:creationId xmlns:a16="http://schemas.microsoft.com/office/drawing/2014/main" id="{3F6F5505-11DA-E26F-F152-821955C615C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85" y="2630"/>
                        <a:ext cx="151" cy="1"/>
                      </a:xfrm>
                      <a:custGeom>
                        <a:avLst/>
                        <a:gdLst>
                          <a:gd name="T0" fmla="*/ 0 w 151"/>
                          <a:gd name="T1" fmla="*/ 1 h 1"/>
                          <a:gd name="T2" fmla="*/ 151 w 151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51" h="1">
                            <a:moveTo>
                              <a:pt x="0" y="1"/>
                            </a:moveTo>
                            <a:lnTo>
                              <a:pt x="151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6" name="Freeform 70">
                        <a:extLst>
                          <a:ext uri="{FF2B5EF4-FFF2-40B4-BE49-F238E27FC236}">
                            <a16:creationId xmlns:a16="http://schemas.microsoft.com/office/drawing/2014/main" id="{46318882-698D-22C7-727E-5358C8925E6C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83" y="1422"/>
                        <a:ext cx="151" cy="1"/>
                      </a:xfrm>
                      <a:custGeom>
                        <a:avLst/>
                        <a:gdLst>
                          <a:gd name="T0" fmla="*/ 0 w 151"/>
                          <a:gd name="T1" fmla="*/ 1 h 1"/>
                          <a:gd name="T2" fmla="*/ 151 w 151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51" h="1">
                            <a:moveTo>
                              <a:pt x="0" y="1"/>
                            </a:moveTo>
                            <a:lnTo>
                              <a:pt x="151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4" name="Group 71">
                      <a:extLst>
                        <a:ext uri="{FF2B5EF4-FFF2-40B4-BE49-F238E27FC236}">
                          <a16:creationId xmlns:a16="http://schemas.microsoft.com/office/drawing/2014/main" id="{C77C5067-C8D1-C00A-D013-E84F1AF2CB94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30" y="1659"/>
                      <a:ext cx="108" cy="1947"/>
                      <a:chOff x="630" y="1659"/>
                      <a:chExt cx="108" cy="1947"/>
                    </a:xfrm>
                  </p:grpSpPr>
                  <p:sp>
                    <p:nvSpPr>
                      <p:cNvPr id="15" name="Freeform 72">
                        <a:extLst>
                          <a:ext uri="{FF2B5EF4-FFF2-40B4-BE49-F238E27FC236}">
                            <a16:creationId xmlns:a16="http://schemas.microsoft.com/office/drawing/2014/main" id="{8C01CD7D-963A-3D49-BBAB-6966F53490F1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3" y="1659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16" name="Freeform 73">
                        <a:extLst>
                          <a:ext uri="{FF2B5EF4-FFF2-40B4-BE49-F238E27FC236}">
                            <a16:creationId xmlns:a16="http://schemas.microsoft.com/office/drawing/2014/main" id="{1EF1EF32-CAE3-3B1B-249B-DB08F1517EB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1900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17" name="Freeform 74">
                        <a:extLst>
                          <a:ext uri="{FF2B5EF4-FFF2-40B4-BE49-F238E27FC236}">
                            <a16:creationId xmlns:a16="http://schemas.microsoft.com/office/drawing/2014/main" id="{76B34F8B-9B0A-7C85-16DC-0E7D00020439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2154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18" name="Freeform 75">
                        <a:extLst>
                          <a:ext uri="{FF2B5EF4-FFF2-40B4-BE49-F238E27FC236}">
                            <a16:creationId xmlns:a16="http://schemas.microsoft.com/office/drawing/2014/main" id="{8115794E-A996-2BED-FC27-058BE0C7F6C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2396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19" name="Freeform 76">
                        <a:extLst>
                          <a:ext uri="{FF2B5EF4-FFF2-40B4-BE49-F238E27FC236}">
                            <a16:creationId xmlns:a16="http://schemas.microsoft.com/office/drawing/2014/main" id="{DA9F7DDA-C4CC-6FB5-37D1-8F8C3D8EC3D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2868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0" name="Freeform 77">
                        <a:extLst>
                          <a:ext uri="{FF2B5EF4-FFF2-40B4-BE49-F238E27FC236}">
                            <a16:creationId xmlns:a16="http://schemas.microsoft.com/office/drawing/2014/main" id="{58E70C4B-FACB-027D-CFAB-02FDA265973E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3119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1" name="Freeform 78">
                        <a:extLst>
                          <a:ext uri="{FF2B5EF4-FFF2-40B4-BE49-F238E27FC236}">
                            <a16:creationId xmlns:a16="http://schemas.microsoft.com/office/drawing/2014/main" id="{95BE04DA-3ECA-4D02-77A1-2FFC2A5864D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3364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2" name="Freeform 79">
                        <a:extLst>
                          <a:ext uri="{FF2B5EF4-FFF2-40B4-BE49-F238E27FC236}">
                            <a16:creationId xmlns:a16="http://schemas.microsoft.com/office/drawing/2014/main" id="{088ABCB2-C5C5-CDD4-C9C3-13C05FF1A65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3605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</p:grpSp>
              <p:sp>
                <p:nvSpPr>
                  <p:cNvPr id="11" name="Rectangle 80">
                    <a:extLst>
                      <a:ext uri="{FF2B5EF4-FFF2-40B4-BE49-F238E27FC236}">
                        <a16:creationId xmlns:a16="http://schemas.microsoft.com/office/drawing/2014/main" id="{E983527B-E3BC-1011-EC77-4AFF53EF4D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98" y="893"/>
                    <a:ext cx="697" cy="30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/>
                  <a:lstStyle>
                    <a:lvl1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1pPr>
                    <a:lvl2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2pPr>
                    <a:lvl3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3pPr>
                    <a:lvl4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4pPr>
                    <a:lvl5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5pPr>
                    <a:lvl6pPr marL="4572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6pPr>
                    <a:lvl7pPr marL="9144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7pPr>
                    <a:lvl8pPr marL="13716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8pPr>
                    <a:lvl9pPr marL="18288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9pPr>
                  </a:lstStyle>
                  <a:p>
                    <a:pPr algn="l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l-NL" altLang="nl-NL" sz="1400" b="1" dirty="0">
                        <a:solidFill>
                          <a:srgbClr val="000000"/>
                        </a:solidFill>
                      </a:rPr>
                      <a:t>2</a:t>
                    </a:r>
                  </a:p>
                </p:txBody>
              </p:sp>
              <p:sp>
                <p:nvSpPr>
                  <p:cNvPr id="12" name="Rectangle 81">
                    <a:extLst>
                      <a:ext uri="{FF2B5EF4-FFF2-40B4-BE49-F238E27FC236}">
                        <a16:creationId xmlns:a16="http://schemas.microsoft.com/office/drawing/2014/main" id="{2DAB151D-EB4D-D89B-AEC3-FC2F6AE65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34" y="2321"/>
                    <a:ext cx="589" cy="27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/>
                  <a:lstStyle>
                    <a:lvl1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1pPr>
                    <a:lvl2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2pPr>
                    <a:lvl3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3pPr>
                    <a:lvl4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4pPr>
                    <a:lvl5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5pPr>
                    <a:lvl6pPr marL="4572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6pPr>
                    <a:lvl7pPr marL="9144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7pPr>
                    <a:lvl8pPr marL="13716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8pPr>
                    <a:lvl9pPr marL="18288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9pPr>
                  </a:lstStyle>
                  <a:p>
                    <a:pPr algn="l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l-NL" altLang="nl-NL" sz="1400" b="1" dirty="0">
                        <a:solidFill>
                          <a:srgbClr val="000000"/>
                        </a:solidFill>
                      </a:rPr>
                      <a:t>1</a:t>
                    </a:r>
                  </a:p>
                </p:txBody>
              </p:sp>
            </p:grpSp>
          </p:grpSp>
          <p:sp>
            <p:nvSpPr>
              <p:cNvPr id="7" name="Text Box 93">
                <a:extLst>
                  <a:ext uri="{FF2B5EF4-FFF2-40B4-BE49-F238E27FC236}">
                    <a16:creationId xmlns:a16="http://schemas.microsoft.com/office/drawing/2014/main" id="{A06F9ACF-35B4-B0D3-8506-ED9319BF95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53" y="328"/>
                <a:ext cx="595" cy="3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1400" b="1" dirty="0">
                    <a:solidFill>
                      <a:srgbClr val="000000"/>
                    </a:solidFill>
                  </a:rPr>
                  <a:t>L</a:t>
                </a:r>
              </a:p>
            </p:txBody>
          </p:sp>
        </p:grpSp>
        <p:sp>
          <p:nvSpPr>
            <p:cNvPr id="49" name="Rectangle 5">
              <a:extLst>
                <a:ext uri="{FF2B5EF4-FFF2-40B4-BE49-F238E27FC236}">
                  <a16:creationId xmlns:a16="http://schemas.microsoft.com/office/drawing/2014/main" id="{E3E342F1-8BE9-42B7-1AAD-91EECCEF0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7123" y="3068960"/>
              <a:ext cx="563667" cy="576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defRPr sz="4400">
                  <a:solidFill>
                    <a:schemeClr val="tx2"/>
                  </a:solidFill>
                  <a:latin typeface="Arial" charset="0"/>
                </a:defRPr>
              </a:lvl1pPr>
              <a:lvl2pPr algn="ctr">
                <a:defRPr sz="4400">
                  <a:solidFill>
                    <a:schemeClr val="tx2"/>
                  </a:solidFill>
                  <a:latin typeface="Arial" charset="0"/>
                </a:defRPr>
              </a:lvl2pPr>
              <a:lvl3pPr algn="ctr">
                <a:defRPr sz="4400">
                  <a:solidFill>
                    <a:schemeClr val="tx2"/>
                  </a:solidFill>
                  <a:latin typeface="Arial" charset="0"/>
                </a:defRPr>
              </a:lvl3pPr>
              <a:lvl4pPr algn="ctr">
                <a:defRPr sz="4400">
                  <a:solidFill>
                    <a:schemeClr val="tx2"/>
                  </a:solidFill>
                  <a:latin typeface="Arial" charset="0"/>
                </a:defRPr>
              </a:lvl4pPr>
              <a:lvl5pPr algn="ctr">
                <a:defRPr sz="4400">
                  <a:solidFill>
                    <a:schemeClr val="tx2"/>
                  </a:solidFill>
                  <a:latin typeface="Arial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grpSp>
        <p:nvGrpSpPr>
          <p:cNvPr id="51" name="Groep 50">
            <a:extLst>
              <a:ext uri="{FF2B5EF4-FFF2-40B4-BE49-F238E27FC236}">
                <a16:creationId xmlns:a16="http://schemas.microsoft.com/office/drawing/2014/main" id="{7AC69B6F-9996-9954-F86A-D9325CC209C1}"/>
              </a:ext>
            </a:extLst>
          </p:cNvPr>
          <p:cNvGrpSpPr/>
          <p:nvPr/>
        </p:nvGrpSpPr>
        <p:grpSpPr>
          <a:xfrm>
            <a:off x="8054204" y="558336"/>
            <a:ext cx="1125511" cy="3086887"/>
            <a:chOff x="8054204" y="558336"/>
            <a:chExt cx="1125511" cy="3086887"/>
          </a:xfrm>
        </p:grpSpPr>
        <p:grpSp>
          <p:nvGrpSpPr>
            <p:cNvPr id="27" name="Group 61">
              <a:extLst>
                <a:ext uri="{FF2B5EF4-FFF2-40B4-BE49-F238E27FC236}">
                  <a16:creationId xmlns:a16="http://schemas.microsoft.com/office/drawing/2014/main" id="{1C3A6698-F7E1-10C4-0363-7309AE339C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54204" y="558336"/>
              <a:ext cx="1125511" cy="2608565"/>
              <a:chOff x="4187" y="316"/>
              <a:chExt cx="1052" cy="3235"/>
            </a:xfrm>
          </p:grpSpPr>
          <p:grpSp>
            <p:nvGrpSpPr>
              <p:cNvPr id="28" name="Group 62">
                <a:extLst>
                  <a:ext uri="{FF2B5EF4-FFF2-40B4-BE49-F238E27FC236}">
                    <a16:creationId xmlns:a16="http://schemas.microsoft.com/office/drawing/2014/main" id="{C103987C-F76F-50F5-7E90-4234C04A27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87" y="373"/>
                <a:ext cx="1009" cy="3178"/>
                <a:chOff x="2245" y="749"/>
                <a:chExt cx="1009" cy="3178"/>
              </a:xfrm>
            </p:grpSpPr>
            <p:sp>
              <p:nvSpPr>
                <p:cNvPr id="30" name="Rectangle 63" descr="10%">
                  <a:extLst>
                    <a:ext uri="{FF2B5EF4-FFF2-40B4-BE49-F238E27FC236}">
                      <a16:creationId xmlns:a16="http://schemas.microsoft.com/office/drawing/2014/main" id="{2074817D-B14B-0EFB-A70A-229A2DAE4F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79" y="2859"/>
                  <a:ext cx="570" cy="982"/>
                </a:xfrm>
                <a:prstGeom prst="rect">
                  <a:avLst/>
                </a:prstGeom>
                <a:solidFill>
                  <a:srgbClr val="458B00">
                    <a:alpha val="90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 dirty="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31" name="Group 64">
                  <a:extLst>
                    <a:ext uri="{FF2B5EF4-FFF2-40B4-BE49-F238E27FC236}">
                      <a16:creationId xmlns:a16="http://schemas.microsoft.com/office/drawing/2014/main" id="{E9639CF8-A3C4-D566-0A63-868256E565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45" y="749"/>
                  <a:ext cx="1009" cy="3178"/>
                  <a:chOff x="1102" y="749"/>
                  <a:chExt cx="1009" cy="3178"/>
                </a:xfrm>
              </p:grpSpPr>
              <p:grpSp>
                <p:nvGrpSpPr>
                  <p:cNvPr id="32" name="Group 65">
                    <a:extLst>
                      <a:ext uri="{FF2B5EF4-FFF2-40B4-BE49-F238E27FC236}">
                        <a16:creationId xmlns:a16="http://schemas.microsoft.com/office/drawing/2014/main" id="{29334DD1-6114-9EB6-0CE8-50BB769D9C23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102" y="749"/>
                    <a:ext cx="825" cy="3178"/>
                    <a:chOff x="138" y="1188"/>
                    <a:chExt cx="705" cy="2715"/>
                  </a:xfrm>
                </p:grpSpPr>
                <p:grpSp>
                  <p:nvGrpSpPr>
                    <p:cNvPr id="35" name="Group 66">
                      <a:extLst>
                        <a:ext uri="{FF2B5EF4-FFF2-40B4-BE49-F238E27FC236}">
                          <a16:creationId xmlns:a16="http://schemas.microsoft.com/office/drawing/2014/main" id="{0EDB2C29-2CA4-58B2-71E6-BDC3D5454CC4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38" y="1188"/>
                      <a:ext cx="705" cy="2715"/>
                      <a:chOff x="138" y="1188"/>
                      <a:chExt cx="705" cy="2715"/>
                    </a:xfrm>
                  </p:grpSpPr>
                  <p:sp>
                    <p:nvSpPr>
                      <p:cNvPr id="45" name="Freeform 67">
                        <a:extLst>
                          <a:ext uri="{FF2B5EF4-FFF2-40B4-BE49-F238E27FC236}">
                            <a16:creationId xmlns:a16="http://schemas.microsoft.com/office/drawing/2014/main" id="{CAA0A714-8B9D-53AF-84B8-8582BA8900C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77" y="1188"/>
                        <a:ext cx="559" cy="2652"/>
                      </a:xfrm>
                      <a:custGeom>
                        <a:avLst/>
                        <a:gdLst>
                          <a:gd name="T0" fmla="*/ 69 w 559"/>
                          <a:gd name="T1" fmla="*/ 2652 h 2652"/>
                          <a:gd name="T2" fmla="*/ 559 w 559"/>
                          <a:gd name="T3" fmla="*/ 2652 h 2652"/>
                          <a:gd name="T4" fmla="*/ 559 w 559"/>
                          <a:gd name="T5" fmla="*/ 0 h 2652"/>
                          <a:gd name="T6" fmla="*/ 71 w 559"/>
                          <a:gd name="T7" fmla="*/ 0 h 2652"/>
                          <a:gd name="T8" fmla="*/ 0 w 559"/>
                          <a:gd name="T9" fmla="*/ 18 h 2652"/>
                          <a:gd name="T10" fmla="*/ 67 w 559"/>
                          <a:gd name="T11" fmla="*/ 100 h 2652"/>
                          <a:gd name="T12" fmla="*/ 69 w 559"/>
                          <a:gd name="T13" fmla="*/ 2652 h 26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59" h="2652">
                            <a:moveTo>
                              <a:pt x="69" y="2652"/>
                            </a:moveTo>
                            <a:lnTo>
                              <a:pt x="559" y="2652"/>
                            </a:lnTo>
                            <a:lnTo>
                              <a:pt x="559" y="0"/>
                            </a:lnTo>
                            <a:lnTo>
                              <a:pt x="71" y="0"/>
                            </a:lnTo>
                            <a:lnTo>
                              <a:pt x="0" y="18"/>
                            </a:lnTo>
                            <a:lnTo>
                              <a:pt x="67" y="100"/>
                            </a:lnTo>
                            <a:lnTo>
                              <a:pt x="69" y="2652"/>
                            </a:lnTo>
                            <a:close/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46" name="Freeform 68">
                        <a:extLst>
                          <a:ext uri="{FF2B5EF4-FFF2-40B4-BE49-F238E27FC236}">
                            <a16:creationId xmlns:a16="http://schemas.microsoft.com/office/drawing/2014/main" id="{E469EE99-2828-4650-B62E-050B79106C3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38" y="3838"/>
                        <a:ext cx="705" cy="65"/>
                      </a:xfrm>
                      <a:custGeom>
                        <a:avLst/>
                        <a:gdLst>
                          <a:gd name="T0" fmla="*/ 600 w 705"/>
                          <a:gd name="T1" fmla="*/ 2 h 65"/>
                          <a:gd name="T2" fmla="*/ 705 w 705"/>
                          <a:gd name="T3" fmla="*/ 65 h 65"/>
                          <a:gd name="T4" fmla="*/ 0 w 705"/>
                          <a:gd name="T5" fmla="*/ 65 h 65"/>
                          <a:gd name="T6" fmla="*/ 111 w 705"/>
                          <a:gd name="T7" fmla="*/ 0 h 6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705" h="65">
                            <a:moveTo>
                              <a:pt x="600" y="2"/>
                            </a:moveTo>
                            <a:lnTo>
                              <a:pt x="705" y="65"/>
                            </a:lnTo>
                            <a:lnTo>
                              <a:pt x="0" y="65"/>
                            </a:lnTo>
                            <a:lnTo>
                              <a:pt x="111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47" name="Freeform 69">
                        <a:extLst>
                          <a:ext uri="{FF2B5EF4-FFF2-40B4-BE49-F238E27FC236}">
                            <a16:creationId xmlns:a16="http://schemas.microsoft.com/office/drawing/2014/main" id="{7629A714-24A1-011F-5D55-49DF80FA5A1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85" y="2630"/>
                        <a:ext cx="151" cy="1"/>
                      </a:xfrm>
                      <a:custGeom>
                        <a:avLst/>
                        <a:gdLst>
                          <a:gd name="T0" fmla="*/ 0 w 151"/>
                          <a:gd name="T1" fmla="*/ 1 h 1"/>
                          <a:gd name="T2" fmla="*/ 151 w 151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51" h="1">
                            <a:moveTo>
                              <a:pt x="0" y="1"/>
                            </a:moveTo>
                            <a:lnTo>
                              <a:pt x="151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48" name="Freeform 70">
                        <a:extLst>
                          <a:ext uri="{FF2B5EF4-FFF2-40B4-BE49-F238E27FC236}">
                            <a16:creationId xmlns:a16="http://schemas.microsoft.com/office/drawing/2014/main" id="{2D0851EF-4866-E59B-5215-00753D0D6DE6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83" y="1422"/>
                        <a:ext cx="151" cy="1"/>
                      </a:xfrm>
                      <a:custGeom>
                        <a:avLst/>
                        <a:gdLst>
                          <a:gd name="T0" fmla="*/ 0 w 151"/>
                          <a:gd name="T1" fmla="*/ 1 h 1"/>
                          <a:gd name="T2" fmla="*/ 151 w 151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51" h="1">
                            <a:moveTo>
                              <a:pt x="0" y="1"/>
                            </a:moveTo>
                            <a:lnTo>
                              <a:pt x="151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6" name="Group 71">
                      <a:extLst>
                        <a:ext uri="{FF2B5EF4-FFF2-40B4-BE49-F238E27FC236}">
                          <a16:creationId xmlns:a16="http://schemas.microsoft.com/office/drawing/2014/main" id="{25229F79-2552-0207-2ECF-F16B1F35CFF3}"/>
                        </a:ext>
                      </a:extLst>
                    </p:cNvPr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30" y="1659"/>
                      <a:ext cx="108" cy="1947"/>
                      <a:chOff x="630" y="1659"/>
                      <a:chExt cx="108" cy="1947"/>
                    </a:xfrm>
                  </p:grpSpPr>
                  <p:sp>
                    <p:nvSpPr>
                      <p:cNvPr id="37" name="Freeform 72">
                        <a:extLst>
                          <a:ext uri="{FF2B5EF4-FFF2-40B4-BE49-F238E27FC236}">
                            <a16:creationId xmlns:a16="http://schemas.microsoft.com/office/drawing/2014/main" id="{145227A3-49AB-7A3B-CA88-F10E2F3EE5B4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3" y="1659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8" name="Freeform 73">
                        <a:extLst>
                          <a:ext uri="{FF2B5EF4-FFF2-40B4-BE49-F238E27FC236}">
                            <a16:creationId xmlns:a16="http://schemas.microsoft.com/office/drawing/2014/main" id="{1418DDF1-D524-3CB2-F1B1-9815E6AD637D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1900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9" name="Freeform 74">
                        <a:extLst>
                          <a:ext uri="{FF2B5EF4-FFF2-40B4-BE49-F238E27FC236}">
                            <a16:creationId xmlns:a16="http://schemas.microsoft.com/office/drawing/2014/main" id="{62CAC7DE-A5D9-3707-6747-9E6984316C2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2154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40" name="Freeform 75">
                        <a:extLst>
                          <a:ext uri="{FF2B5EF4-FFF2-40B4-BE49-F238E27FC236}">
                            <a16:creationId xmlns:a16="http://schemas.microsoft.com/office/drawing/2014/main" id="{5A052402-6FE3-4837-900C-E1A2A39A90F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2396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41" name="Freeform 76">
                        <a:extLst>
                          <a:ext uri="{FF2B5EF4-FFF2-40B4-BE49-F238E27FC236}">
                            <a16:creationId xmlns:a16="http://schemas.microsoft.com/office/drawing/2014/main" id="{613643DD-C695-ABD6-D62C-52D840E14E13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2868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42" name="Freeform 77">
                        <a:extLst>
                          <a:ext uri="{FF2B5EF4-FFF2-40B4-BE49-F238E27FC236}">
                            <a16:creationId xmlns:a16="http://schemas.microsoft.com/office/drawing/2014/main" id="{00B4EFC4-C191-1FFD-2901-DD3843597D50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3119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43" name="Freeform 78">
                        <a:extLst>
                          <a:ext uri="{FF2B5EF4-FFF2-40B4-BE49-F238E27FC236}">
                            <a16:creationId xmlns:a16="http://schemas.microsoft.com/office/drawing/2014/main" id="{38BF4B74-49D3-6771-D003-8C4DD4828045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3364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44" name="Freeform 79">
                        <a:extLst>
                          <a:ext uri="{FF2B5EF4-FFF2-40B4-BE49-F238E27FC236}">
                            <a16:creationId xmlns:a16="http://schemas.microsoft.com/office/drawing/2014/main" id="{73818043-C963-CCAA-945A-621CE986594D}"/>
                          </a:ext>
                        </a:extLst>
                      </p:cNvPr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3605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</p:grpSp>
              <p:sp>
                <p:nvSpPr>
                  <p:cNvPr id="33" name="Rectangle 80">
                    <a:extLst>
                      <a:ext uri="{FF2B5EF4-FFF2-40B4-BE49-F238E27FC236}">
                        <a16:creationId xmlns:a16="http://schemas.microsoft.com/office/drawing/2014/main" id="{3C6CA746-8D0D-D2F6-F6CA-FC34588865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14" y="893"/>
                    <a:ext cx="697" cy="30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/>
                  <a:lstStyle>
                    <a:lvl1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1pPr>
                    <a:lvl2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2pPr>
                    <a:lvl3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3pPr>
                    <a:lvl4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4pPr>
                    <a:lvl5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5pPr>
                    <a:lvl6pPr marL="4572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6pPr>
                    <a:lvl7pPr marL="9144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7pPr>
                    <a:lvl8pPr marL="13716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8pPr>
                    <a:lvl9pPr marL="18288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9pPr>
                  </a:lstStyle>
                  <a:p>
                    <a:pPr algn="l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l-NL" altLang="nl-NL" sz="1400" b="1" dirty="0">
                        <a:solidFill>
                          <a:srgbClr val="000000"/>
                        </a:solidFill>
                      </a:rPr>
                      <a:t>2</a:t>
                    </a:r>
                  </a:p>
                </p:txBody>
              </p:sp>
              <p:sp>
                <p:nvSpPr>
                  <p:cNvPr id="34" name="Rectangle 81">
                    <a:extLst>
                      <a:ext uri="{FF2B5EF4-FFF2-40B4-BE49-F238E27FC236}">
                        <a16:creationId xmlns:a16="http://schemas.microsoft.com/office/drawing/2014/main" id="{028AF2F1-7D30-F037-A0CC-4498BAD378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31" y="2345"/>
                    <a:ext cx="589" cy="18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/>
                  <a:lstStyle>
                    <a:lvl1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1pPr>
                    <a:lvl2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2pPr>
                    <a:lvl3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3pPr>
                    <a:lvl4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4pPr>
                    <a:lvl5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5pPr>
                    <a:lvl6pPr marL="4572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6pPr>
                    <a:lvl7pPr marL="9144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7pPr>
                    <a:lvl8pPr marL="13716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8pPr>
                    <a:lvl9pPr marL="18288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9pPr>
                  </a:lstStyle>
                  <a:p>
                    <a:pPr algn="l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l-NL" altLang="nl-NL" sz="1400" b="1" dirty="0">
                        <a:solidFill>
                          <a:srgbClr val="000000"/>
                        </a:solidFill>
                      </a:rPr>
                      <a:t>1 </a:t>
                    </a:r>
                  </a:p>
                </p:txBody>
              </p:sp>
            </p:grpSp>
          </p:grpSp>
          <p:sp>
            <p:nvSpPr>
              <p:cNvPr id="29" name="Text Box 93">
                <a:extLst>
                  <a:ext uri="{FF2B5EF4-FFF2-40B4-BE49-F238E27FC236}">
                    <a16:creationId xmlns:a16="http://schemas.microsoft.com/office/drawing/2014/main" id="{3383B54D-8804-2144-64FD-8BDE88ED1E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44" y="316"/>
                <a:ext cx="595" cy="3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1400" b="1" dirty="0">
                    <a:solidFill>
                      <a:srgbClr val="000000"/>
                    </a:solidFill>
                  </a:rPr>
                  <a:t>L</a:t>
                </a:r>
              </a:p>
            </p:txBody>
          </p:sp>
        </p:grpSp>
        <p:sp>
          <p:nvSpPr>
            <p:cNvPr id="50" name="Rectangle 5">
              <a:extLst>
                <a:ext uri="{FF2B5EF4-FFF2-40B4-BE49-F238E27FC236}">
                  <a16:creationId xmlns:a16="http://schemas.microsoft.com/office/drawing/2014/main" id="{9D2D68AB-AE24-310E-3F43-05396AC01A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8813" y="3068960"/>
              <a:ext cx="563667" cy="576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defRPr sz="4400">
                  <a:solidFill>
                    <a:schemeClr val="tx2"/>
                  </a:solidFill>
                  <a:latin typeface="Arial" charset="0"/>
                </a:defRPr>
              </a:lvl1pPr>
              <a:lvl2pPr algn="ctr">
                <a:defRPr sz="4400">
                  <a:solidFill>
                    <a:schemeClr val="tx2"/>
                  </a:solidFill>
                  <a:latin typeface="Arial" charset="0"/>
                </a:defRPr>
              </a:lvl2pPr>
              <a:lvl3pPr algn="ctr">
                <a:defRPr sz="4400">
                  <a:solidFill>
                    <a:schemeClr val="tx2"/>
                  </a:solidFill>
                  <a:latin typeface="Arial" charset="0"/>
                </a:defRPr>
              </a:lvl3pPr>
              <a:lvl4pPr algn="ctr">
                <a:defRPr sz="4400">
                  <a:solidFill>
                    <a:schemeClr val="tx2"/>
                  </a:solidFill>
                  <a:latin typeface="Arial" charset="0"/>
                </a:defRPr>
              </a:lvl4pPr>
              <a:lvl5pPr algn="ctr">
                <a:defRPr sz="4400">
                  <a:solidFill>
                    <a:schemeClr val="tx2"/>
                  </a:solidFill>
                  <a:latin typeface="Arial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chemeClr val="tx1"/>
                  </a:solidFill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77307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7" grpId="0"/>
      <p:bldP spid="28678" grpId="0"/>
      <p:bldP spid="28679" grpId="0"/>
      <p:bldP spid="28680" grpId="0"/>
      <p:bldP spid="28681" grpId="0"/>
      <p:bldP spid="28682" grpId="0"/>
      <p:bldP spid="28683" grpId="0"/>
      <p:bldP spid="28684" grpId="0"/>
      <p:bldP spid="28685" grpId="0"/>
      <p:bldP spid="28686" grpId="0"/>
      <p:bldP spid="28687" grpId="0"/>
      <p:bldP spid="28688" grpId="0"/>
      <p:bldP spid="28689" grpId="0"/>
      <p:bldP spid="28690" grpId="0"/>
      <p:bldP spid="28691" grpId="0"/>
      <p:bldP spid="28692" grpId="0"/>
      <p:bldP spid="28693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3" name="Rectangle 81" descr="50%"/>
          <p:cNvSpPr>
            <a:spLocks noChangeAspect="1" noChangeArrowheads="1"/>
          </p:cNvSpPr>
          <p:nvPr/>
        </p:nvSpPr>
        <p:spPr bwMode="auto">
          <a:xfrm>
            <a:off x="504825" y="5080000"/>
            <a:ext cx="904875" cy="441325"/>
          </a:xfrm>
          <a:prstGeom prst="rect">
            <a:avLst/>
          </a:prstGeom>
          <a:pattFill prst="pct50">
            <a:fgClr>
              <a:srgbClr val="56BFF4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>
              <a:solidFill>
                <a:srgbClr val="000000"/>
              </a:solidFill>
            </a:endParaRPr>
          </a:p>
        </p:txBody>
      </p:sp>
      <p:grpSp>
        <p:nvGrpSpPr>
          <p:cNvPr id="13410" name="Group 98"/>
          <p:cNvGrpSpPr>
            <a:grpSpLocks/>
          </p:cNvGrpSpPr>
          <p:nvPr/>
        </p:nvGrpSpPr>
        <p:grpSpPr bwMode="auto">
          <a:xfrm>
            <a:off x="588963" y="5146675"/>
            <a:ext cx="674687" cy="330200"/>
            <a:chOff x="251" y="3618"/>
            <a:chExt cx="425" cy="208"/>
          </a:xfrm>
        </p:grpSpPr>
        <p:sp>
          <p:nvSpPr>
            <p:cNvPr id="13395" name="Oval 83"/>
            <p:cNvSpPr>
              <a:spLocks noChangeAspect="1" noChangeArrowheads="1"/>
            </p:cNvSpPr>
            <p:nvPr/>
          </p:nvSpPr>
          <p:spPr bwMode="auto">
            <a:xfrm>
              <a:off x="251" y="3618"/>
              <a:ext cx="45" cy="45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grpSp>
          <p:nvGrpSpPr>
            <p:cNvPr id="13409" name="Group 97"/>
            <p:cNvGrpSpPr>
              <a:grpSpLocks/>
            </p:cNvGrpSpPr>
            <p:nvPr/>
          </p:nvGrpSpPr>
          <p:grpSpPr bwMode="auto">
            <a:xfrm>
              <a:off x="275" y="3618"/>
              <a:ext cx="401" cy="208"/>
              <a:chOff x="275" y="3618"/>
              <a:chExt cx="401" cy="208"/>
            </a:xfrm>
          </p:grpSpPr>
          <p:sp>
            <p:nvSpPr>
              <p:cNvPr id="13396" name="Oval 84"/>
              <p:cNvSpPr>
                <a:spLocks noChangeAspect="1" noChangeArrowheads="1"/>
              </p:cNvSpPr>
              <p:nvPr/>
            </p:nvSpPr>
            <p:spPr bwMode="auto">
              <a:xfrm>
                <a:off x="369" y="3736"/>
                <a:ext cx="45" cy="45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397" name="Oval 85"/>
              <p:cNvSpPr>
                <a:spLocks noChangeAspect="1" noChangeArrowheads="1"/>
              </p:cNvSpPr>
              <p:nvPr/>
            </p:nvSpPr>
            <p:spPr bwMode="auto">
              <a:xfrm>
                <a:off x="613" y="3621"/>
                <a:ext cx="45" cy="45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398" name="Oval 86"/>
              <p:cNvSpPr>
                <a:spLocks noChangeAspect="1" noChangeArrowheads="1"/>
              </p:cNvSpPr>
              <p:nvPr/>
            </p:nvSpPr>
            <p:spPr bwMode="auto">
              <a:xfrm>
                <a:off x="411" y="3618"/>
                <a:ext cx="45" cy="45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399" name="Oval 87"/>
              <p:cNvSpPr>
                <a:spLocks noChangeAspect="1" noChangeArrowheads="1"/>
              </p:cNvSpPr>
              <p:nvPr/>
            </p:nvSpPr>
            <p:spPr bwMode="auto">
              <a:xfrm>
                <a:off x="598" y="3690"/>
                <a:ext cx="45" cy="45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00" name="Oval 88"/>
              <p:cNvSpPr>
                <a:spLocks noChangeAspect="1" noChangeArrowheads="1"/>
              </p:cNvSpPr>
              <p:nvPr/>
            </p:nvSpPr>
            <p:spPr bwMode="auto">
              <a:xfrm>
                <a:off x="501" y="3748"/>
                <a:ext cx="45" cy="45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01" name="Oval 89"/>
              <p:cNvSpPr>
                <a:spLocks noChangeAspect="1" noChangeArrowheads="1"/>
              </p:cNvSpPr>
              <p:nvPr/>
            </p:nvSpPr>
            <p:spPr bwMode="auto">
              <a:xfrm>
                <a:off x="275" y="3781"/>
                <a:ext cx="45" cy="45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02" name="Oval 90"/>
              <p:cNvSpPr>
                <a:spLocks noChangeAspect="1" noChangeArrowheads="1"/>
              </p:cNvSpPr>
              <p:nvPr/>
            </p:nvSpPr>
            <p:spPr bwMode="auto">
              <a:xfrm>
                <a:off x="631" y="3760"/>
                <a:ext cx="45" cy="45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03" name="Oval 91"/>
              <p:cNvSpPr>
                <a:spLocks noChangeAspect="1" noChangeArrowheads="1"/>
              </p:cNvSpPr>
              <p:nvPr/>
            </p:nvSpPr>
            <p:spPr bwMode="auto">
              <a:xfrm>
                <a:off x="495" y="3666"/>
                <a:ext cx="45" cy="45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04" name="Oval 92"/>
              <p:cNvSpPr>
                <a:spLocks noChangeAspect="1" noChangeArrowheads="1"/>
              </p:cNvSpPr>
              <p:nvPr/>
            </p:nvSpPr>
            <p:spPr bwMode="auto">
              <a:xfrm>
                <a:off x="320" y="3645"/>
                <a:ext cx="45" cy="45"/>
              </a:xfrm>
              <a:prstGeom prst="ellips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3530" name="Group 218"/>
          <p:cNvGrpSpPr>
            <a:grpSpLocks/>
          </p:cNvGrpSpPr>
          <p:nvPr/>
        </p:nvGrpSpPr>
        <p:grpSpPr bwMode="auto">
          <a:xfrm>
            <a:off x="509588" y="5080000"/>
            <a:ext cx="900112" cy="449263"/>
            <a:chOff x="1156" y="3067"/>
            <a:chExt cx="567" cy="283"/>
          </a:xfrm>
        </p:grpSpPr>
        <p:sp>
          <p:nvSpPr>
            <p:cNvPr id="13517" name="Rectangle 205" descr="70%"/>
            <p:cNvSpPr>
              <a:spLocks noChangeArrowheads="1"/>
            </p:cNvSpPr>
            <p:nvPr/>
          </p:nvSpPr>
          <p:spPr bwMode="auto">
            <a:xfrm>
              <a:off x="1156" y="3067"/>
              <a:ext cx="567" cy="283"/>
            </a:xfrm>
            <a:prstGeom prst="rect">
              <a:avLst/>
            </a:prstGeom>
            <a:pattFill prst="pct70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grpSp>
          <p:nvGrpSpPr>
            <p:cNvPr id="13518" name="Group 206"/>
            <p:cNvGrpSpPr>
              <a:grpSpLocks/>
            </p:cNvGrpSpPr>
            <p:nvPr/>
          </p:nvGrpSpPr>
          <p:grpSpPr bwMode="auto">
            <a:xfrm>
              <a:off x="1217" y="3097"/>
              <a:ext cx="425" cy="208"/>
              <a:chOff x="251" y="3618"/>
              <a:chExt cx="425" cy="208"/>
            </a:xfrm>
          </p:grpSpPr>
          <p:sp>
            <p:nvSpPr>
              <p:cNvPr id="13519" name="Oval 207"/>
              <p:cNvSpPr>
                <a:spLocks noChangeAspect="1" noChangeArrowheads="1"/>
              </p:cNvSpPr>
              <p:nvPr/>
            </p:nvSpPr>
            <p:spPr bwMode="auto">
              <a:xfrm>
                <a:off x="251" y="3618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3520" name="Group 208"/>
              <p:cNvGrpSpPr>
                <a:grpSpLocks/>
              </p:cNvGrpSpPr>
              <p:nvPr/>
            </p:nvGrpSpPr>
            <p:grpSpPr bwMode="auto">
              <a:xfrm>
                <a:off x="275" y="3618"/>
                <a:ext cx="401" cy="208"/>
                <a:chOff x="275" y="3618"/>
                <a:chExt cx="401" cy="208"/>
              </a:xfrm>
            </p:grpSpPr>
            <p:sp>
              <p:nvSpPr>
                <p:cNvPr id="13521" name="Oval 209"/>
                <p:cNvSpPr>
                  <a:spLocks noChangeAspect="1" noChangeArrowheads="1"/>
                </p:cNvSpPr>
                <p:nvPr/>
              </p:nvSpPr>
              <p:spPr bwMode="auto">
                <a:xfrm>
                  <a:off x="369" y="3736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522" name="Oval 210"/>
                <p:cNvSpPr>
                  <a:spLocks noChangeAspect="1" noChangeArrowheads="1"/>
                </p:cNvSpPr>
                <p:nvPr/>
              </p:nvSpPr>
              <p:spPr bwMode="auto">
                <a:xfrm>
                  <a:off x="613" y="3621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523" name="Oval 211"/>
                <p:cNvSpPr>
                  <a:spLocks noChangeAspect="1" noChangeArrowheads="1"/>
                </p:cNvSpPr>
                <p:nvPr/>
              </p:nvSpPr>
              <p:spPr bwMode="auto">
                <a:xfrm>
                  <a:off x="411" y="3618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524" name="Oval 212"/>
                <p:cNvSpPr>
                  <a:spLocks noChangeAspect="1" noChangeArrowheads="1"/>
                </p:cNvSpPr>
                <p:nvPr/>
              </p:nvSpPr>
              <p:spPr bwMode="auto">
                <a:xfrm>
                  <a:off x="598" y="3690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525" name="Oval 213"/>
                <p:cNvSpPr>
                  <a:spLocks noChangeAspect="1" noChangeArrowheads="1"/>
                </p:cNvSpPr>
                <p:nvPr/>
              </p:nvSpPr>
              <p:spPr bwMode="auto">
                <a:xfrm>
                  <a:off x="501" y="3748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526" name="Oval 214"/>
                <p:cNvSpPr>
                  <a:spLocks noChangeAspect="1" noChangeArrowheads="1"/>
                </p:cNvSpPr>
                <p:nvPr/>
              </p:nvSpPr>
              <p:spPr bwMode="auto">
                <a:xfrm>
                  <a:off x="275" y="3781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527" name="Oval 215"/>
                <p:cNvSpPr>
                  <a:spLocks noChangeAspect="1" noChangeArrowheads="1"/>
                </p:cNvSpPr>
                <p:nvPr/>
              </p:nvSpPr>
              <p:spPr bwMode="auto">
                <a:xfrm>
                  <a:off x="631" y="3760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528" name="Oval 216"/>
                <p:cNvSpPr>
                  <a:spLocks noChangeAspect="1" noChangeArrowheads="1"/>
                </p:cNvSpPr>
                <p:nvPr/>
              </p:nvSpPr>
              <p:spPr bwMode="auto">
                <a:xfrm>
                  <a:off x="495" y="3666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529" name="Oval 217"/>
                <p:cNvSpPr>
                  <a:spLocks noChangeAspect="1" noChangeArrowheads="1"/>
                </p:cNvSpPr>
                <p:nvPr/>
              </p:nvSpPr>
              <p:spPr bwMode="auto">
                <a:xfrm>
                  <a:off x="320" y="3645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3531" name="Group 219"/>
          <p:cNvGrpSpPr>
            <a:grpSpLocks/>
          </p:cNvGrpSpPr>
          <p:nvPr/>
        </p:nvGrpSpPr>
        <p:grpSpPr bwMode="auto">
          <a:xfrm>
            <a:off x="298450" y="544513"/>
            <a:ext cx="1309688" cy="5092700"/>
            <a:chOff x="188" y="343"/>
            <a:chExt cx="825" cy="3208"/>
          </a:xfrm>
        </p:grpSpPr>
        <p:grpSp>
          <p:nvGrpSpPr>
            <p:cNvPr id="13392" name="Group 80"/>
            <p:cNvGrpSpPr>
              <a:grpSpLocks noChangeAspect="1"/>
            </p:cNvGrpSpPr>
            <p:nvPr/>
          </p:nvGrpSpPr>
          <p:grpSpPr bwMode="auto">
            <a:xfrm>
              <a:off x="188" y="373"/>
              <a:ext cx="825" cy="3178"/>
              <a:chOff x="138" y="1188"/>
              <a:chExt cx="705" cy="2715"/>
            </a:xfrm>
          </p:grpSpPr>
          <p:grpSp>
            <p:nvGrpSpPr>
              <p:cNvPr id="13382" name="Group 70"/>
              <p:cNvGrpSpPr>
                <a:grpSpLocks noChangeAspect="1"/>
              </p:cNvGrpSpPr>
              <p:nvPr/>
            </p:nvGrpSpPr>
            <p:grpSpPr bwMode="auto">
              <a:xfrm>
                <a:off x="138" y="1188"/>
                <a:ext cx="705" cy="2715"/>
                <a:chOff x="138" y="1188"/>
                <a:chExt cx="705" cy="2715"/>
              </a:xfrm>
            </p:grpSpPr>
            <p:sp>
              <p:nvSpPr>
                <p:cNvPr id="13377" name="Freeform 65"/>
                <p:cNvSpPr>
                  <a:spLocks noChangeAspect="1"/>
                </p:cNvSpPr>
                <p:nvPr/>
              </p:nvSpPr>
              <p:spPr bwMode="auto">
                <a:xfrm>
                  <a:off x="177" y="1188"/>
                  <a:ext cx="559" cy="2652"/>
                </a:xfrm>
                <a:custGeom>
                  <a:avLst/>
                  <a:gdLst>
                    <a:gd name="T0" fmla="*/ 69 w 559"/>
                    <a:gd name="T1" fmla="*/ 2652 h 2652"/>
                    <a:gd name="T2" fmla="*/ 559 w 559"/>
                    <a:gd name="T3" fmla="*/ 2652 h 2652"/>
                    <a:gd name="T4" fmla="*/ 559 w 559"/>
                    <a:gd name="T5" fmla="*/ 0 h 2652"/>
                    <a:gd name="T6" fmla="*/ 71 w 559"/>
                    <a:gd name="T7" fmla="*/ 0 h 2652"/>
                    <a:gd name="T8" fmla="*/ 0 w 559"/>
                    <a:gd name="T9" fmla="*/ 18 h 2652"/>
                    <a:gd name="T10" fmla="*/ 67 w 559"/>
                    <a:gd name="T11" fmla="*/ 100 h 2652"/>
                    <a:gd name="T12" fmla="*/ 69 w 559"/>
                    <a:gd name="T13" fmla="*/ 2652 h 26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9" h="2652">
                      <a:moveTo>
                        <a:pt x="69" y="2652"/>
                      </a:moveTo>
                      <a:lnTo>
                        <a:pt x="559" y="2652"/>
                      </a:lnTo>
                      <a:lnTo>
                        <a:pt x="559" y="0"/>
                      </a:lnTo>
                      <a:lnTo>
                        <a:pt x="71" y="0"/>
                      </a:lnTo>
                      <a:lnTo>
                        <a:pt x="0" y="18"/>
                      </a:lnTo>
                      <a:lnTo>
                        <a:pt x="67" y="100"/>
                      </a:lnTo>
                      <a:lnTo>
                        <a:pt x="69" y="2652"/>
                      </a:lnTo>
                      <a:close/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378" name="Freeform 66"/>
                <p:cNvSpPr>
                  <a:spLocks noChangeAspect="1"/>
                </p:cNvSpPr>
                <p:nvPr/>
              </p:nvSpPr>
              <p:spPr bwMode="auto">
                <a:xfrm>
                  <a:off x="138" y="3838"/>
                  <a:ext cx="705" cy="65"/>
                </a:xfrm>
                <a:custGeom>
                  <a:avLst/>
                  <a:gdLst>
                    <a:gd name="T0" fmla="*/ 600 w 705"/>
                    <a:gd name="T1" fmla="*/ 2 h 65"/>
                    <a:gd name="T2" fmla="*/ 705 w 705"/>
                    <a:gd name="T3" fmla="*/ 65 h 65"/>
                    <a:gd name="T4" fmla="*/ 0 w 705"/>
                    <a:gd name="T5" fmla="*/ 65 h 65"/>
                    <a:gd name="T6" fmla="*/ 111 w 705"/>
                    <a:gd name="T7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05" h="65">
                      <a:moveTo>
                        <a:pt x="600" y="2"/>
                      </a:moveTo>
                      <a:lnTo>
                        <a:pt x="705" y="65"/>
                      </a:lnTo>
                      <a:lnTo>
                        <a:pt x="0" y="65"/>
                      </a:lnTo>
                      <a:lnTo>
                        <a:pt x="111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380" name="Freeform 68"/>
                <p:cNvSpPr>
                  <a:spLocks noChangeAspect="1"/>
                </p:cNvSpPr>
                <p:nvPr/>
              </p:nvSpPr>
              <p:spPr bwMode="auto">
                <a:xfrm>
                  <a:off x="585" y="2630"/>
                  <a:ext cx="151" cy="1"/>
                </a:xfrm>
                <a:custGeom>
                  <a:avLst/>
                  <a:gdLst>
                    <a:gd name="T0" fmla="*/ 0 w 151"/>
                    <a:gd name="T1" fmla="*/ 1 h 1"/>
                    <a:gd name="T2" fmla="*/ 151 w 15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51" h="1">
                      <a:moveTo>
                        <a:pt x="0" y="1"/>
                      </a:moveTo>
                      <a:lnTo>
                        <a:pt x="151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381" name="Freeform 69"/>
                <p:cNvSpPr>
                  <a:spLocks noChangeAspect="1"/>
                </p:cNvSpPr>
                <p:nvPr/>
              </p:nvSpPr>
              <p:spPr bwMode="auto">
                <a:xfrm>
                  <a:off x="583" y="1422"/>
                  <a:ext cx="151" cy="1"/>
                </a:xfrm>
                <a:custGeom>
                  <a:avLst/>
                  <a:gdLst>
                    <a:gd name="T0" fmla="*/ 0 w 151"/>
                    <a:gd name="T1" fmla="*/ 1 h 1"/>
                    <a:gd name="T2" fmla="*/ 151 w 151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51" h="1">
                      <a:moveTo>
                        <a:pt x="0" y="1"/>
                      </a:moveTo>
                      <a:lnTo>
                        <a:pt x="151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3391" name="Group 79"/>
              <p:cNvGrpSpPr>
                <a:grpSpLocks noChangeAspect="1"/>
              </p:cNvGrpSpPr>
              <p:nvPr/>
            </p:nvGrpSpPr>
            <p:grpSpPr bwMode="auto">
              <a:xfrm>
                <a:off x="630" y="1659"/>
                <a:ext cx="108" cy="1947"/>
                <a:chOff x="630" y="1659"/>
                <a:chExt cx="108" cy="1947"/>
              </a:xfrm>
            </p:grpSpPr>
            <p:sp>
              <p:nvSpPr>
                <p:cNvPr id="13383" name="Freeform 71"/>
                <p:cNvSpPr>
                  <a:spLocks noChangeAspect="1"/>
                </p:cNvSpPr>
                <p:nvPr/>
              </p:nvSpPr>
              <p:spPr bwMode="auto">
                <a:xfrm>
                  <a:off x="633" y="1659"/>
                  <a:ext cx="105" cy="1"/>
                </a:xfrm>
                <a:custGeom>
                  <a:avLst/>
                  <a:gdLst>
                    <a:gd name="T0" fmla="*/ 0 w 105"/>
                    <a:gd name="T1" fmla="*/ 0 h 1"/>
                    <a:gd name="T2" fmla="*/ 105 w 105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05" h="1">
                      <a:moveTo>
                        <a:pt x="0" y="0"/>
                      </a:moveTo>
                      <a:lnTo>
                        <a:pt x="105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384" name="Freeform 72"/>
                <p:cNvSpPr>
                  <a:spLocks noChangeAspect="1"/>
                </p:cNvSpPr>
                <p:nvPr/>
              </p:nvSpPr>
              <p:spPr bwMode="auto">
                <a:xfrm>
                  <a:off x="630" y="1900"/>
                  <a:ext cx="105" cy="1"/>
                </a:xfrm>
                <a:custGeom>
                  <a:avLst/>
                  <a:gdLst>
                    <a:gd name="T0" fmla="*/ 0 w 105"/>
                    <a:gd name="T1" fmla="*/ 0 h 1"/>
                    <a:gd name="T2" fmla="*/ 105 w 105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05" h="1">
                      <a:moveTo>
                        <a:pt x="0" y="0"/>
                      </a:moveTo>
                      <a:lnTo>
                        <a:pt x="105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385" name="Freeform 73"/>
                <p:cNvSpPr>
                  <a:spLocks noChangeAspect="1"/>
                </p:cNvSpPr>
                <p:nvPr/>
              </p:nvSpPr>
              <p:spPr bwMode="auto">
                <a:xfrm>
                  <a:off x="630" y="2154"/>
                  <a:ext cx="105" cy="1"/>
                </a:xfrm>
                <a:custGeom>
                  <a:avLst/>
                  <a:gdLst>
                    <a:gd name="T0" fmla="*/ 0 w 105"/>
                    <a:gd name="T1" fmla="*/ 0 h 1"/>
                    <a:gd name="T2" fmla="*/ 105 w 105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05" h="1">
                      <a:moveTo>
                        <a:pt x="0" y="0"/>
                      </a:moveTo>
                      <a:lnTo>
                        <a:pt x="105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386" name="Freeform 74"/>
                <p:cNvSpPr>
                  <a:spLocks noChangeAspect="1"/>
                </p:cNvSpPr>
                <p:nvPr/>
              </p:nvSpPr>
              <p:spPr bwMode="auto">
                <a:xfrm>
                  <a:off x="630" y="2396"/>
                  <a:ext cx="105" cy="1"/>
                </a:xfrm>
                <a:custGeom>
                  <a:avLst/>
                  <a:gdLst>
                    <a:gd name="T0" fmla="*/ 0 w 105"/>
                    <a:gd name="T1" fmla="*/ 0 h 1"/>
                    <a:gd name="T2" fmla="*/ 105 w 105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05" h="1">
                      <a:moveTo>
                        <a:pt x="0" y="0"/>
                      </a:moveTo>
                      <a:lnTo>
                        <a:pt x="105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387" name="Freeform 75"/>
                <p:cNvSpPr>
                  <a:spLocks noChangeAspect="1"/>
                </p:cNvSpPr>
                <p:nvPr/>
              </p:nvSpPr>
              <p:spPr bwMode="auto">
                <a:xfrm>
                  <a:off x="630" y="2868"/>
                  <a:ext cx="105" cy="1"/>
                </a:xfrm>
                <a:custGeom>
                  <a:avLst/>
                  <a:gdLst>
                    <a:gd name="T0" fmla="*/ 0 w 105"/>
                    <a:gd name="T1" fmla="*/ 0 h 1"/>
                    <a:gd name="T2" fmla="*/ 105 w 105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05" h="1">
                      <a:moveTo>
                        <a:pt x="0" y="0"/>
                      </a:moveTo>
                      <a:lnTo>
                        <a:pt x="105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388" name="Freeform 76"/>
                <p:cNvSpPr>
                  <a:spLocks noChangeAspect="1"/>
                </p:cNvSpPr>
                <p:nvPr/>
              </p:nvSpPr>
              <p:spPr bwMode="auto">
                <a:xfrm>
                  <a:off x="630" y="3119"/>
                  <a:ext cx="105" cy="1"/>
                </a:xfrm>
                <a:custGeom>
                  <a:avLst/>
                  <a:gdLst>
                    <a:gd name="T0" fmla="*/ 0 w 105"/>
                    <a:gd name="T1" fmla="*/ 0 h 1"/>
                    <a:gd name="T2" fmla="*/ 105 w 105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05" h="1">
                      <a:moveTo>
                        <a:pt x="0" y="0"/>
                      </a:moveTo>
                      <a:lnTo>
                        <a:pt x="105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389" name="Freeform 77"/>
                <p:cNvSpPr>
                  <a:spLocks noChangeAspect="1"/>
                </p:cNvSpPr>
                <p:nvPr/>
              </p:nvSpPr>
              <p:spPr bwMode="auto">
                <a:xfrm>
                  <a:off x="630" y="3364"/>
                  <a:ext cx="105" cy="1"/>
                </a:xfrm>
                <a:custGeom>
                  <a:avLst/>
                  <a:gdLst>
                    <a:gd name="T0" fmla="*/ 0 w 105"/>
                    <a:gd name="T1" fmla="*/ 0 h 1"/>
                    <a:gd name="T2" fmla="*/ 105 w 105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05" h="1">
                      <a:moveTo>
                        <a:pt x="0" y="0"/>
                      </a:moveTo>
                      <a:lnTo>
                        <a:pt x="105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3390" name="Freeform 78"/>
                <p:cNvSpPr>
                  <a:spLocks noChangeAspect="1"/>
                </p:cNvSpPr>
                <p:nvPr/>
              </p:nvSpPr>
              <p:spPr bwMode="auto">
                <a:xfrm>
                  <a:off x="630" y="3605"/>
                  <a:ext cx="105" cy="1"/>
                </a:xfrm>
                <a:custGeom>
                  <a:avLst/>
                  <a:gdLst>
                    <a:gd name="T0" fmla="*/ 0 w 105"/>
                    <a:gd name="T1" fmla="*/ 0 h 1"/>
                    <a:gd name="T2" fmla="*/ 105 w 105"/>
                    <a:gd name="T3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05" h="1">
                      <a:moveTo>
                        <a:pt x="0" y="0"/>
                      </a:moveTo>
                      <a:lnTo>
                        <a:pt x="105" y="0"/>
                      </a:lnTo>
                    </a:path>
                  </a:pathLst>
                </a:custGeom>
                <a:noFill/>
                <a:ln w="28575" cmpd="sng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13405" name="Rectangle 93"/>
            <p:cNvSpPr>
              <a:spLocks noChangeArrowheads="1"/>
            </p:cNvSpPr>
            <p:nvPr/>
          </p:nvSpPr>
          <p:spPr bwMode="auto">
            <a:xfrm>
              <a:off x="313" y="543"/>
              <a:ext cx="589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defRPr sz="4400">
                  <a:solidFill>
                    <a:schemeClr val="tx2"/>
                  </a:solidFill>
                  <a:latin typeface="Arial" charset="0"/>
                </a:defRPr>
              </a:lvl1pPr>
              <a:lvl2pPr algn="ctr">
                <a:defRPr sz="4400">
                  <a:solidFill>
                    <a:schemeClr val="tx2"/>
                  </a:solidFill>
                  <a:latin typeface="Arial" charset="0"/>
                </a:defRPr>
              </a:lvl2pPr>
              <a:lvl3pPr algn="ctr">
                <a:defRPr sz="4400">
                  <a:solidFill>
                    <a:schemeClr val="tx2"/>
                  </a:solidFill>
                  <a:latin typeface="Arial" charset="0"/>
                </a:defRPr>
              </a:lvl3pPr>
              <a:lvl4pPr algn="ctr">
                <a:defRPr sz="4400">
                  <a:solidFill>
                    <a:schemeClr val="tx2"/>
                  </a:solidFill>
                  <a:latin typeface="Arial" charset="0"/>
                </a:defRPr>
              </a:lvl4pPr>
              <a:lvl5pPr algn="ctr">
                <a:defRPr sz="4400">
                  <a:solidFill>
                    <a:schemeClr val="tx2"/>
                  </a:solidFill>
                  <a:latin typeface="Arial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nl-NL" altLang="nl-NL" sz="1800" b="1">
                  <a:solidFill>
                    <a:srgbClr val="000000"/>
                  </a:solidFill>
                </a:rPr>
                <a:t>1000</a:t>
              </a:r>
            </a:p>
          </p:txBody>
        </p:sp>
        <p:sp>
          <p:nvSpPr>
            <p:cNvPr id="13406" name="Rectangle 94"/>
            <p:cNvSpPr>
              <a:spLocks noChangeArrowheads="1"/>
            </p:cNvSpPr>
            <p:nvPr/>
          </p:nvSpPr>
          <p:spPr bwMode="auto">
            <a:xfrm>
              <a:off x="396" y="1957"/>
              <a:ext cx="589" cy="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defRPr sz="4400">
                  <a:solidFill>
                    <a:schemeClr val="tx2"/>
                  </a:solidFill>
                  <a:latin typeface="Arial" charset="0"/>
                </a:defRPr>
              </a:lvl1pPr>
              <a:lvl2pPr algn="ctr">
                <a:defRPr sz="4400">
                  <a:solidFill>
                    <a:schemeClr val="tx2"/>
                  </a:solidFill>
                  <a:latin typeface="Arial" charset="0"/>
                </a:defRPr>
              </a:lvl2pPr>
              <a:lvl3pPr algn="ctr">
                <a:defRPr sz="4400">
                  <a:solidFill>
                    <a:schemeClr val="tx2"/>
                  </a:solidFill>
                  <a:latin typeface="Arial" charset="0"/>
                </a:defRPr>
              </a:lvl3pPr>
              <a:lvl4pPr algn="ctr">
                <a:defRPr sz="4400">
                  <a:solidFill>
                    <a:schemeClr val="tx2"/>
                  </a:solidFill>
                  <a:latin typeface="Arial" charset="0"/>
                </a:defRPr>
              </a:lvl4pPr>
              <a:lvl5pPr algn="ctr">
                <a:defRPr sz="4400">
                  <a:solidFill>
                    <a:schemeClr val="tx2"/>
                  </a:solidFill>
                  <a:latin typeface="Arial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nl-NL" altLang="nl-NL" sz="1800" b="1">
                  <a:solidFill>
                    <a:srgbClr val="000000"/>
                  </a:solidFill>
                </a:rPr>
                <a:t>500</a:t>
              </a:r>
            </a:p>
          </p:txBody>
        </p:sp>
        <p:sp>
          <p:nvSpPr>
            <p:cNvPr id="13503" name="Text Box 191"/>
            <p:cNvSpPr txBox="1">
              <a:spLocks noChangeArrowheads="1"/>
            </p:cNvSpPr>
            <p:nvPr/>
          </p:nvSpPr>
          <p:spPr bwMode="auto">
            <a:xfrm>
              <a:off x="559" y="343"/>
              <a:ext cx="4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b="1">
                  <a:solidFill>
                    <a:srgbClr val="000000"/>
                  </a:solidFill>
                </a:rPr>
                <a:t>mL</a:t>
              </a:r>
            </a:p>
          </p:txBody>
        </p:sp>
      </p:grpSp>
      <p:grpSp>
        <p:nvGrpSpPr>
          <p:cNvPr id="13" name="Groep 12">
            <a:extLst>
              <a:ext uri="{FF2B5EF4-FFF2-40B4-BE49-F238E27FC236}">
                <a16:creationId xmlns:a16="http://schemas.microsoft.com/office/drawing/2014/main" id="{291FECCD-8A6B-1669-8417-CEE43BCFEE5F}"/>
              </a:ext>
            </a:extLst>
          </p:cNvPr>
          <p:cNvGrpSpPr/>
          <p:nvPr/>
        </p:nvGrpSpPr>
        <p:grpSpPr>
          <a:xfrm>
            <a:off x="6188935" y="1031438"/>
            <a:ext cx="904875" cy="4486275"/>
            <a:chOff x="6208713" y="1031876"/>
            <a:chExt cx="904875" cy="4486275"/>
          </a:xfrm>
        </p:grpSpPr>
        <p:sp>
          <p:nvSpPr>
            <p:cNvPr id="13446" name="Rectangle 134" descr="10%"/>
            <p:cNvSpPr>
              <a:spLocks noChangeArrowheads="1"/>
            </p:cNvSpPr>
            <p:nvPr/>
          </p:nvSpPr>
          <p:spPr bwMode="auto">
            <a:xfrm>
              <a:off x="6208713" y="1031876"/>
              <a:ext cx="904875" cy="4486275"/>
            </a:xfrm>
            <a:prstGeom prst="rect">
              <a:avLst/>
            </a:prstGeom>
            <a:pattFill prst="pct10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dirty="0">
                <a:solidFill>
                  <a:srgbClr val="000000"/>
                </a:solidFill>
              </a:endParaRPr>
            </a:p>
          </p:txBody>
        </p:sp>
        <p:grpSp>
          <p:nvGrpSpPr>
            <p:cNvPr id="13476" name="Group 164"/>
            <p:cNvGrpSpPr>
              <a:grpSpLocks/>
            </p:cNvGrpSpPr>
            <p:nvPr/>
          </p:nvGrpSpPr>
          <p:grpSpPr bwMode="auto">
            <a:xfrm>
              <a:off x="6351588" y="1176338"/>
              <a:ext cx="647700" cy="4175125"/>
              <a:chOff x="2472" y="1117"/>
              <a:chExt cx="408" cy="2630"/>
            </a:xfrm>
          </p:grpSpPr>
          <p:sp>
            <p:nvSpPr>
              <p:cNvPr id="13466" name="Oval 154"/>
              <p:cNvSpPr>
                <a:spLocks noChangeAspect="1" noChangeArrowheads="1"/>
              </p:cNvSpPr>
              <p:nvPr/>
            </p:nvSpPr>
            <p:spPr bwMode="auto">
              <a:xfrm>
                <a:off x="2789" y="1706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67" name="Oval 155"/>
              <p:cNvSpPr>
                <a:spLocks noChangeAspect="1" noChangeArrowheads="1"/>
              </p:cNvSpPr>
              <p:nvPr/>
            </p:nvSpPr>
            <p:spPr bwMode="auto">
              <a:xfrm>
                <a:off x="2517" y="3430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68" name="Oval 156"/>
              <p:cNvSpPr>
                <a:spLocks noChangeAspect="1" noChangeArrowheads="1"/>
              </p:cNvSpPr>
              <p:nvPr/>
            </p:nvSpPr>
            <p:spPr bwMode="auto">
              <a:xfrm>
                <a:off x="2789" y="1117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69" name="Oval 157"/>
              <p:cNvSpPr>
                <a:spLocks noChangeAspect="1" noChangeArrowheads="1"/>
              </p:cNvSpPr>
              <p:nvPr/>
            </p:nvSpPr>
            <p:spPr bwMode="auto">
              <a:xfrm>
                <a:off x="2472" y="2024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0" name="Oval 158"/>
              <p:cNvSpPr>
                <a:spLocks noChangeAspect="1" noChangeArrowheads="1"/>
              </p:cNvSpPr>
              <p:nvPr/>
            </p:nvSpPr>
            <p:spPr bwMode="auto">
              <a:xfrm>
                <a:off x="2517" y="1434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1" name="Oval 159"/>
              <p:cNvSpPr>
                <a:spLocks noChangeAspect="1" noChangeArrowheads="1"/>
              </p:cNvSpPr>
              <p:nvPr/>
            </p:nvSpPr>
            <p:spPr bwMode="auto">
              <a:xfrm>
                <a:off x="2653" y="2523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2" name="Oval 160"/>
              <p:cNvSpPr>
                <a:spLocks noChangeAspect="1" noChangeArrowheads="1"/>
              </p:cNvSpPr>
              <p:nvPr/>
            </p:nvSpPr>
            <p:spPr bwMode="auto">
              <a:xfrm>
                <a:off x="2835" y="3702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3" name="Oval 161"/>
              <p:cNvSpPr>
                <a:spLocks noChangeAspect="1" noChangeArrowheads="1"/>
              </p:cNvSpPr>
              <p:nvPr/>
            </p:nvSpPr>
            <p:spPr bwMode="auto">
              <a:xfrm>
                <a:off x="2744" y="3113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4" name="Oval 162"/>
              <p:cNvSpPr>
                <a:spLocks noChangeAspect="1" noChangeArrowheads="1"/>
              </p:cNvSpPr>
              <p:nvPr/>
            </p:nvSpPr>
            <p:spPr bwMode="auto">
              <a:xfrm>
                <a:off x="2562" y="2296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75" name="Oval 163"/>
              <p:cNvSpPr>
                <a:spLocks noChangeAspect="1" noChangeArrowheads="1"/>
              </p:cNvSpPr>
              <p:nvPr/>
            </p:nvSpPr>
            <p:spPr bwMode="auto">
              <a:xfrm>
                <a:off x="2517" y="2795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9525" y="0"/>
            <a:ext cx="6979511" cy="476250"/>
          </a:xfrm>
        </p:spPr>
        <p:txBody>
          <a:bodyPr/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</a:rPr>
              <a:t>De concentratie bij verdunnen.</a:t>
            </a:r>
          </a:p>
        </p:txBody>
      </p:sp>
      <p:sp>
        <p:nvSpPr>
          <p:cNvPr id="13497" name="Rectangle 185"/>
          <p:cNvSpPr>
            <a:spLocks noChangeArrowheads="1"/>
          </p:cNvSpPr>
          <p:nvPr/>
        </p:nvSpPr>
        <p:spPr bwMode="auto">
          <a:xfrm>
            <a:off x="123825" y="5584825"/>
            <a:ext cx="33162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10 g/100 </a:t>
            </a:r>
            <a:r>
              <a:rPr lang="nl-NL" altLang="nl-NL" sz="2400" dirty="0" err="1">
                <a:solidFill>
                  <a:schemeClr val="tx1"/>
                </a:solidFill>
              </a:rPr>
              <a:t>mL</a:t>
            </a:r>
            <a:endParaRPr lang="nl-NL" altLang="nl-NL" sz="2400" dirty="0">
              <a:solidFill>
                <a:schemeClr val="tx1"/>
              </a:solidFill>
            </a:endParaRPr>
          </a:p>
        </p:txBody>
      </p:sp>
      <p:sp>
        <p:nvSpPr>
          <p:cNvPr id="13498" name="Rectangle 186"/>
          <p:cNvSpPr>
            <a:spLocks noChangeArrowheads="1"/>
          </p:cNvSpPr>
          <p:nvPr/>
        </p:nvSpPr>
        <p:spPr bwMode="auto">
          <a:xfrm>
            <a:off x="2935288" y="5584825"/>
            <a:ext cx="30241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10 g/200 </a:t>
            </a:r>
            <a:r>
              <a:rPr lang="nl-NL" altLang="nl-NL" sz="2400" dirty="0" err="1">
                <a:solidFill>
                  <a:schemeClr val="tx1"/>
                </a:solidFill>
              </a:rPr>
              <a:t>mL</a:t>
            </a:r>
            <a:endParaRPr lang="nl-NL" altLang="nl-NL" sz="2400" dirty="0">
              <a:solidFill>
                <a:schemeClr val="tx1"/>
              </a:solidFill>
            </a:endParaRPr>
          </a:p>
        </p:txBody>
      </p:sp>
      <p:sp>
        <p:nvSpPr>
          <p:cNvPr id="13499" name="Rectangle 187"/>
          <p:cNvSpPr>
            <a:spLocks noChangeArrowheads="1"/>
          </p:cNvSpPr>
          <p:nvPr/>
        </p:nvSpPr>
        <p:spPr bwMode="auto">
          <a:xfrm>
            <a:off x="5846763" y="5584825"/>
            <a:ext cx="31670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10 g/1000 </a:t>
            </a:r>
            <a:r>
              <a:rPr lang="nl-NL" altLang="nl-NL" sz="2400" dirty="0" err="1">
                <a:solidFill>
                  <a:schemeClr val="tx1"/>
                </a:solidFill>
              </a:rPr>
              <a:t>mL</a:t>
            </a:r>
            <a:endParaRPr lang="nl-NL" altLang="nl-NL" sz="2400" dirty="0">
              <a:solidFill>
                <a:schemeClr val="tx1"/>
              </a:solidFill>
            </a:endParaRPr>
          </a:p>
        </p:txBody>
      </p:sp>
      <p:sp>
        <p:nvSpPr>
          <p:cNvPr id="13501" name="Rectangle 189"/>
          <p:cNvSpPr>
            <a:spLocks noChangeArrowheads="1"/>
          </p:cNvSpPr>
          <p:nvPr/>
        </p:nvSpPr>
        <p:spPr bwMode="auto">
          <a:xfrm>
            <a:off x="3094038" y="6008688"/>
            <a:ext cx="34559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5 g/100 </a:t>
            </a:r>
            <a:r>
              <a:rPr lang="nl-NL" altLang="nl-NL" sz="2400" dirty="0" err="1">
                <a:solidFill>
                  <a:schemeClr val="tx1"/>
                </a:solidFill>
              </a:rPr>
              <a:t>mL</a:t>
            </a:r>
            <a:endParaRPr lang="nl-NL" altLang="nl-NL" sz="2400" dirty="0">
              <a:solidFill>
                <a:schemeClr val="tx1"/>
              </a:solidFill>
            </a:endParaRPr>
          </a:p>
        </p:txBody>
      </p:sp>
      <p:sp>
        <p:nvSpPr>
          <p:cNvPr id="13502" name="Rectangle 190"/>
          <p:cNvSpPr>
            <a:spLocks noChangeArrowheads="1"/>
          </p:cNvSpPr>
          <p:nvPr/>
        </p:nvSpPr>
        <p:spPr bwMode="auto">
          <a:xfrm>
            <a:off x="6007100" y="6003925"/>
            <a:ext cx="3276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1 g/100 </a:t>
            </a:r>
            <a:r>
              <a:rPr lang="nl-NL" altLang="nl-NL" sz="2400" dirty="0" err="1">
                <a:solidFill>
                  <a:schemeClr val="tx1"/>
                </a:solidFill>
              </a:rPr>
              <a:t>mL</a:t>
            </a:r>
            <a:endParaRPr lang="nl-NL" altLang="nl-NL" sz="2400" dirty="0">
              <a:solidFill>
                <a:schemeClr val="tx1"/>
              </a:solidFill>
            </a:endParaRPr>
          </a:p>
        </p:txBody>
      </p:sp>
      <p:sp>
        <p:nvSpPr>
          <p:cNvPr id="13509" name="Rectangle 197"/>
          <p:cNvSpPr>
            <a:spLocks noChangeArrowheads="1"/>
          </p:cNvSpPr>
          <p:nvPr/>
        </p:nvSpPr>
        <p:spPr bwMode="auto">
          <a:xfrm>
            <a:off x="196850" y="6392863"/>
            <a:ext cx="185896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0,1 g/</a:t>
            </a:r>
            <a:r>
              <a:rPr lang="nl-NL" altLang="nl-NL" sz="2400" dirty="0" err="1">
                <a:solidFill>
                  <a:schemeClr val="tx1"/>
                </a:solidFill>
              </a:rPr>
              <a:t>mL</a:t>
            </a:r>
            <a:endParaRPr lang="nl-NL" altLang="nl-NL" sz="2400" dirty="0">
              <a:solidFill>
                <a:schemeClr val="tx1"/>
              </a:solidFill>
            </a:endParaRPr>
          </a:p>
        </p:txBody>
      </p:sp>
      <p:sp>
        <p:nvSpPr>
          <p:cNvPr id="13510" name="Rectangle 198"/>
          <p:cNvSpPr>
            <a:spLocks noChangeArrowheads="1"/>
          </p:cNvSpPr>
          <p:nvPr/>
        </p:nvSpPr>
        <p:spPr bwMode="auto">
          <a:xfrm>
            <a:off x="3055938" y="6405563"/>
            <a:ext cx="18589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0,05 g/</a:t>
            </a:r>
            <a:r>
              <a:rPr lang="nl-NL" altLang="nl-NL" sz="2400" dirty="0" err="1">
                <a:solidFill>
                  <a:schemeClr val="tx1"/>
                </a:solidFill>
              </a:rPr>
              <a:t>mL</a:t>
            </a:r>
            <a:endParaRPr lang="nl-NL" altLang="nl-NL" sz="2400" dirty="0">
              <a:solidFill>
                <a:schemeClr val="tx1"/>
              </a:solidFill>
            </a:endParaRPr>
          </a:p>
        </p:txBody>
      </p:sp>
      <p:sp>
        <p:nvSpPr>
          <p:cNvPr id="13511" name="Rectangle 199"/>
          <p:cNvSpPr>
            <a:spLocks noChangeArrowheads="1"/>
          </p:cNvSpPr>
          <p:nvPr/>
        </p:nvSpPr>
        <p:spPr bwMode="auto">
          <a:xfrm>
            <a:off x="5995988" y="6415088"/>
            <a:ext cx="18589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0,01 g/</a:t>
            </a:r>
            <a:r>
              <a:rPr lang="nl-NL" altLang="nl-NL" sz="2400" dirty="0" err="1">
                <a:solidFill>
                  <a:schemeClr val="tx1"/>
                </a:solidFill>
              </a:rPr>
              <a:t>mL</a:t>
            </a:r>
            <a:endParaRPr lang="nl-NL" altLang="nl-NL" sz="2400" dirty="0">
              <a:solidFill>
                <a:schemeClr val="tx1"/>
              </a:solidFill>
            </a:endParaRP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F227859-F08F-3411-CE6A-6FAAD8F95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6471882"/>
            <a:ext cx="863600" cy="369332"/>
          </a:xfrm>
          <a:prstGeom prst="rect">
            <a:avLst/>
          </a:prstGeom>
          <a:noFill/>
          <a:ln w="12700">
            <a:noFill/>
          </a:ln>
          <a:effectLst/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0985225-C80B-5644-357A-01A59E5DB159}"/>
              </a:ext>
            </a:extLst>
          </p:cNvPr>
          <p:cNvSpPr txBox="1"/>
          <p:nvPr/>
        </p:nvSpPr>
        <p:spPr>
          <a:xfrm>
            <a:off x="50862" y="5696139"/>
            <a:ext cx="2212849" cy="101566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 g van een stof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opgelost in 100 </a:t>
            </a:r>
            <a:r>
              <a:rPr kumimoji="0" lang="nl-NL" altLang="nl-NL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</a:t>
            </a:r>
            <a:r>
              <a:rPr kumimoji="0" lang="nl-NL" altLang="nl-N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water.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201CC2D-3A59-6085-9453-EB54DA8D9155}"/>
              </a:ext>
            </a:extLst>
          </p:cNvPr>
          <p:cNvSpPr txBox="1"/>
          <p:nvPr/>
        </p:nvSpPr>
        <p:spPr>
          <a:xfrm>
            <a:off x="1575710" y="2638561"/>
            <a:ext cx="1659043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water erbij.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48B1F50-F58D-050B-6A93-0E4FB73502C1}"/>
              </a:ext>
            </a:extLst>
          </p:cNvPr>
          <p:cNvSpPr txBox="1"/>
          <p:nvPr/>
        </p:nvSpPr>
        <p:spPr>
          <a:xfrm>
            <a:off x="4377111" y="2651920"/>
            <a:ext cx="1659043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water erbij.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C34D7A1-D93D-E1BD-D928-1984622D450A}"/>
              </a:ext>
            </a:extLst>
          </p:cNvPr>
          <p:cNvSpPr txBox="1"/>
          <p:nvPr/>
        </p:nvSpPr>
        <p:spPr>
          <a:xfrm>
            <a:off x="5484939" y="5693634"/>
            <a:ext cx="2212849" cy="707886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 g opgelost in 1000 </a:t>
            </a:r>
            <a:r>
              <a:rPr kumimoji="0" lang="nl-NL" altLang="nl-NL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</a:t>
            </a:r>
            <a:r>
              <a:rPr kumimoji="0" lang="nl-NL" altLang="nl-N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water.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137334FD-1862-84F4-0D19-AE99FF55DF3F}"/>
              </a:ext>
            </a:extLst>
          </p:cNvPr>
          <p:cNvSpPr txBox="1"/>
          <p:nvPr/>
        </p:nvSpPr>
        <p:spPr>
          <a:xfrm>
            <a:off x="2670076" y="5693635"/>
            <a:ext cx="2212849" cy="707886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 g opgelost in 200 </a:t>
            </a:r>
            <a:r>
              <a:rPr kumimoji="0" lang="nl-NL" altLang="nl-NL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</a:t>
            </a:r>
            <a:r>
              <a:rPr kumimoji="0" lang="nl-NL" altLang="nl-NL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water.</a:t>
            </a:r>
          </a:p>
        </p:txBody>
      </p:sp>
      <p:grpSp>
        <p:nvGrpSpPr>
          <p:cNvPr id="14" name="Groep 13">
            <a:extLst>
              <a:ext uri="{FF2B5EF4-FFF2-40B4-BE49-F238E27FC236}">
                <a16:creationId xmlns:a16="http://schemas.microsoft.com/office/drawing/2014/main" id="{8F1E8330-CD8E-1F23-0E1B-25AC526F4542}"/>
              </a:ext>
            </a:extLst>
          </p:cNvPr>
          <p:cNvGrpSpPr/>
          <p:nvPr/>
        </p:nvGrpSpPr>
        <p:grpSpPr>
          <a:xfrm>
            <a:off x="5991225" y="539750"/>
            <a:ext cx="1309688" cy="5097463"/>
            <a:chOff x="5991225" y="539750"/>
            <a:chExt cx="1309688" cy="5097463"/>
          </a:xfrm>
        </p:grpSpPr>
        <p:grpSp>
          <p:nvGrpSpPr>
            <p:cNvPr id="13447" name="Group 135"/>
            <p:cNvGrpSpPr>
              <a:grpSpLocks/>
            </p:cNvGrpSpPr>
            <p:nvPr/>
          </p:nvGrpSpPr>
          <p:grpSpPr bwMode="auto">
            <a:xfrm>
              <a:off x="5991225" y="592138"/>
              <a:ext cx="1309688" cy="5045075"/>
              <a:chOff x="1102" y="749"/>
              <a:chExt cx="825" cy="3178"/>
            </a:xfrm>
          </p:grpSpPr>
          <p:grpSp>
            <p:nvGrpSpPr>
              <p:cNvPr id="13448" name="Group 136"/>
              <p:cNvGrpSpPr>
                <a:grpSpLocks noChangeAspect="1"/>
              </p:cNvGrpSpPr>
              <p:nvPr/>
            </p:nvGrpSpPr>
            <p:grpSpPr bwMode="auto">
              <a:xfrm>
                <a:off x="1102" y="749"/>
                <a:ext cx="825" cy="3178"/>
                <a:chOff x="138" y="1188"/>
                <a:chExt cx="705" cy="2715"/>
              </a:xfrm>
            </p:grpSpPr>
            <p:grpSp>
              <p:nvGrpSpPr>
                <p:cNvPr id="13449" name="Group 137"/>
                <p:cNvGrpSpPr>
                  <a:grpSpLocks noChangeAspect="1"/>
                </p:cNvGrpSpPr>
                <p:nvPr/>
              </p:nvGrpSpPr>
              <p:grpSpPr bwMode="auto">
                <a:xfrm>
                  <a:off x="138" y="1188"/>
                  <a:ext cx="705" cy="2715"/>
                  <a:chOff x="138" y="1188"/>
                  <a:chExt cx="705" cy="2715"/>
                </a:xfrm>
              </p:grpSpPr>
              <p:sp>
                <p:nvSpPr>
                  <p:cNvPr id="13450" name="Freeform 138"/>
                  <p:cNvSpPr>
                    <a:spLocks noChangeAspect="1"/>
                  </p:cNvSpPr>
                  <p:nvPr/>
                </p:nvSpPr>
                <p:spPr bwMode="auto">
                  <a:xfrm>
                    <a:off x="177" y="1188"/>
                    <a:ext cx="559" cy="2652"/>
                  </a:xfrm>
                  <a:custGeom>
                    <a:avLst/>
                    <a:gdLst>
                      <a:gd name="T0" fmla="*/ 69 w 559"/>
                      <a:gd name="T1" fmla="*/ 2652 h 2652"/>
                      <a:gd name="T2" fmla="*/ 559 w 559"/>
                      <a:gd name="T3" fmla="*/ 2652 h 2652"/>
                      <a:gd name="T4" fmla="*/ 559 w 559"/>
                      <a:gd name="T5" fmla="*/ 0 h 2652"/>
                      <a:gd name="T6" fmla="*/ 71 w 559"/>
                      <a:gd name="T7" fmla="*/ 0 h 2652"/>
                      <a:gd name="T8" fmla="*/ 0 w 559"/>
                      <a:gd name="T9" fmla="*/ 18 h 2652"/>
                      <a:gd name="T10" fmla="*/ 67 w 559"/>
                      <a:gd name="T11" fmla="*/ 100 h 2652"/>
                      <a:gd name="T12" fmla="*/ 69 w 559"/>
                      <a:gd name="T13" fmla="*/ 2652 h 26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59" h="2652">
                        <a:moveTo>
                          <a:pt x="69" y="2652"/>
                        </a:moveTo>
                        <a:lnTo>
                          <a:pt x="559" y="2652"/>
                        </a:lnTo>
                        <a:lnTo>
                          <a:pt x="559" y="0"/>
                        </a:lnTo>
                        <a:lnTo>
                          <a:pt x="71" y="0"/>
                        </a:lnTo>
                        <a:lnTo>
                          <a:pt x="0" y="18"/>
                        </a:lnTo>
                        <a:lnTo>
                          <a:pt x="67" y="100"/>
                        </a:lnTo>
                        <a:lnTo>
                          <a:pt x="69" y="2652"/>
                        </a:lnTo>
                        <a:close/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451" name="Freeform 139"/>
                  <p:cNvSpPr>
                    <a:spLocks noChangeAspect="1"/>
                  </p:cNvSpPr>
                  <p:nvPr/>
                </p:nvSpPr>
                <p:spPr bwMode="auto">
                  <a:xfrm>
                    <a:off x="138" y="3838"/>
                    <a:ext cx="705" cy="65"/>
                  </a:xfrm>
                  <a:custGeom>
                    <a:avLst/>
                    <a:gdLst>
                      <a:gd name="T0" fmla="*/ 600 w 705"/>
                      <a:gd name="T1" fmla="*/ 2 h 65"/>
                      <a:gd name="T2" fmla="*/ 705 w 705"/>
                      <a:gd name="T3" fmla="*/ 65 h 65"/>
                      <a:gd name="T4" fmla="*/ 0 w 705"/>
                      <a:gd name="T5" fmla="*/ 65 h 65"/>
                      <a:gd name="T6" fmla="*/ 111 w 705"/>
                      <a:gd name="T7" fmla="*/ 0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05" h="65">
                        <a:moveTo>
                          <a:pt x="600" y="2"/>
                        </a:moveTo>
                        <a:lnTo>
                          <a:pt x="705" y="65"/>
                        </a:lnTo>
                        <a:lnTo>
                          <a:pt x="0" y="65"/>
                        </a:lnTo>
                        <a:lnTo>
                          <a:pt x="111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452" name="Freeform 140"/>
                  <p:cNvSpPr>
                    <a:spLocks noChangeAspect="1"/>
                  </p:cNvSpPr>
                  <p:nvPr/>
                </p:nvSpPr>
                <p:spPr bwMode="auto">
                  <a:xfrm>
                    <a:off x="585" y="2630"/>
                    <a:ext cx="151" cy="1"/>
                  </a:xfrm>
                  <a:custGeom>
                    <a:avLst/>
                    <a:gdLst>
                      <a:gd name="T0" fmla="*/ 0 w 151"/>
                      <a:gd name="T1" fmla="*/ 1 h 1"/>
                      <a:gd name="T2" fmla="*/ 151 w 151"/>
                      <a:gd name="T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51" h="1">
                        <a:moveTo>
                          <a:pt x="0" y="1"/>
                        </a:moveTo>
                        <a:lnTo>
                          <a:pt x="151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453" name="Freeform 141"/>
                  <p:cNvSpPr>
                    <a:spLocks noChangeAspect="1"/>
                  </p:cNvSpPr>
                  <p:nvPr/>
                </p:nvSpPr>
                <p:spPr bwMode="auto">
                  <a:xfrm>
                    <a:off x="583" y="1422"/>
                    <a:ext cx="151" cy="1"/>
                  </a:xfrm>
                  <a:custGeom>
                    <a:avLst/>
                    <a:gdLst>
                      <a:gd name="T0" fmla="*/ 0 w 151"/>
                      <a:gd name="T1" fmla="*/ 1 h 1"/>
                      <a:gd name="T2" fmla="*/ 151 w 151"/>
                      <a:gd name="T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51" h="1">
                        <a:moveTo>
                          <a:pt x="0" y="1"/>
                        </a:moveTo>
                        <a:lnTo>
                          <a:pt x="151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3454" name="Group 142"/>
                <p:cNvGrpSpPr>
                  <a:grpSpLocks noChangeAspect="1"/>
                </p:cNvGrpSpPr>
                <p:nvPr/>
              </p:nvGrpSpPr>
              <p:grpSpPr bwMode="auto">
                <a:xfrm>
                  <a:off x="630" y="1659"/>
                  <a:ext cx="108" cy="1947"/>
                  <a:chOff x="630" y="1659"/>
                  <a:chExt cx="108" cy="1947"/>
                </a:xfrm>
              </p:grpSpPr>
              <p:sp>
                <p:nvSpPr>
                  <p:cNvPr id="13455" name="Freeform 143"/>
                  <p:cNvSpPr>
                    <a:spLocks noChangeAspect="1"/>
                  </p:cNvSpPr>
                  <p:nvPr/>
                </p:nvSpPr>
                <p:spPr bwMode="auto">
                  <a:xfrm>
                    <a:off x="633" y="1659"/>
                    <a:ext cx="105" cy="1"/>
                  </a:xfrm>
                  <a:custGeom>
                    <a:avLst/>
                    <a:gdLst>
                      <a:gd name="T0" fmla="*/ 0 w 105"/>
                      <a:gd name="T1" fmla="*/ 0 h 1"/>
                      <a:gd name="T2" fmla="*/ 105 w 105"/>
                      <a:gd name="T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05" h="1">
                        <a:moveTo>
                          <a:pt x="0" y="0"/>
                        </a:moveTo>
                        <a:lnTo>
                          <a:pt x="105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456" name="Freeform 144"/>
                  <p:cNvSpPr>
                    <a:spLocks noChangeAspect="1"/>
                  </p:cNvSpPr>
                  <p:nvPr/>
                </p:nvSpPr>
                <p:spPr bwMode="auto">
                  <a:xfrm>
                    <a:off x="630" y="1900"/>
                    <a:ext cx="105" cy="1"/>
                  </a:xfrm>
                  <a:custGeom>
                    <a:avLst/>
                    <a:gdLst>
                      <a:gd name="T0" fmla="*/ 0 w 105"/>
                      <a:gd name="T1" fmla="*/ 0 h 1"/>
                      <a:gd name="T2" fmla="*/ 105 w 105"/>
                      <a:gd name="T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05" h="1">
                        <a:moveTo>
                          <a:pt x="0" y="0"/>
                        </a:moveTo>
                        <a:lnTo>
                          <a:pt x="105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457" name="Freeform 145"/>
                  <p:cNvSpPr>
                    <a:spLocks noChangeAspect="1"/>
                  </p:cNvSpPr>
                  <p:nvPr/>
                </p:nvSpPr>
                <p:spPr bwMode="auto">
                  <a:xfrm>
                    <a:off x="630" y="2154"/>
                    <a:ext cx="105" cy="1"/>
                  </a:xfrm>
                  <a:custGeom>
                    <a:avLst/>
                    <a:gdLst>
                      <a:gd name="T0" fmla="*/ 0 w 105"/>
                      <a:gd name="T1" fmla="*/ 0 h 1"/>
                      <a:gd name="T2" fmla="*/ 105 w 105"/>
                      <a:gd name="T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05" h="1">
                        <a:moveTo>
                          <a:pt x="0" y="0"/>
                        </a:moveTo>
                        <a:lnTo>
                          <a:pt x="105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458" name="Freeform 146"/>
                  <p:cNvSpPr>
                    <a:spLocks noChangeAspect="1"/>
                  </p:cNvSpPr>
                  <p:nvPr/>
                </p:nvSpPr>
                <p:spPr bwMode="auto">
                  <a:xfrm>
                    <a:off x="630" y="2396"/>
                    <a:ext cx="105" cy="1"/>
                  </a:xfrm>
                  <a:custGeom>
                    <a:avLst/>
                    <a:gdLst>
                      <a:gd name="T0" fmla="*/ 0 w 105"/>
                      <a:gd name="T1" fmla="*/ 0 h 1"/>
                      <a:gd name="T2" fmla="*/ 105 w 105"/>
                      <a:gd name="T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05" h="1">
                        <a:moveTo>
                          <a:pt x="0" y="0"/>
                        </a:moveTo>
                        <a:lnTo>
                          <a:pt x="105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459" name="Freeform 147"/>
                  <p:cNvSpPr>
                    <a:spLocks noChangeAspect="1"/>
                  </p:cNvSpPr>
                  <p:nvPr/>
                </p:nvSpPr>
                <p:spPr bwMode="auto">
                  <a:xfrm>
                    <a:off x="630" y="2868"/>
                    <a:ext cx="105" cy="1"/>
                  </a:xfrm>
                  <a:custGeom>
                    <a:avLst/>
                    <a:gdLst>
                      <a:gd name="T0" fmla="*/ 0 w 105"/>
                      <a:gd name="T1" fmla="*/ 0 h 1"/>
                      <a:gd name="T2" fmla="*/ 105 w 105"/>
                      <a:gd name="T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05" h="1">
                        <a:moveTo>
                          <a:pt x="0" y="0"/>
                        </a:moveTo>
                        <a:lnTo>
                          <a:pt x="105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460" name="Freeform 148"/>
                  <p:cNvSpPr>
                    <a:spLocks noChangeAspect="1"/>
                  </p:cNvSpPr>
                  <p:nvPr/>
                </p:nvSpPr>
                <p:spPr bwMode="auto">
                  <a:xfrm>
                    <a:off x="630" y="3119"/>
                    <a:ext cx="105" cy="1"/>
                  </a:xfrm>
                  <a:custGeom>
                    <a:avLst/>
                    <a:gdLst>
                      <a:gd name="T0" fmla="*/ 0 w 105"/>
                      <a:gd name="T1" fmla="*/ 0 h 1"/>
                      <a:gd name="T2" fmla="*/ 105 w 105"/>
                      <a:gd name="T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05" h="1">
                        <a:moveTo>
                          <a:pt x="0" y="0"/>
                        </a:moveTo>
                        <a:lnTo>
                          <a:pt x="105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461" name="Freeform 149"/>
                  <p:cNvSpPr>
                    <a:spLocks noChangeAspect="1"/>
                  </p:cNvSpPr>
                  <p:nvPr/>
                </p:nvSpPr>
                <p:spPr bwMode="auto">
                  <a:xfrm>
                    <a:off x="630" y="3364"/>
                    <a:ext cx="105" cy="1"/>
                  </a:xfrm>
                  <a:custGeom>
                    <a:avLst/>
                    <a:gdLst>
                      <a:gd name="T0" fmla="*/ 0 w 105"/>
                      <a:gd name="T1" fmla="*/ 0 h 1"/>
                      <a:gd name="T2" fmla="*/ 105 w 105"/>
                      <a:gd name="T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05" h="1">
                        <a:moveTo>
                          <a:pt x="0" y="0"/>
                        </a:moveTo>
                        <a:lnTo>
                          <a:pt x="105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3462" name="Freeform 150"/>
                  <p:cNvSpPr>
                    <a:spLocks noChangeAspect="1"/>
                  </p:cNvSpPr>
                  <p:nvPr/>
                </p:nvSpPr>
                <p:spPr bwMode="auto">
                  <a:xfrm>
                    <a:off x="630" y="3605"/>
                    <a:ext cx="105" cy="1"/>
                  </a:xfrm>
                  <a:custGeom>
                    <a:avLst/>
                    <a:gdLst>
                      <a:gd name="T0" fmla="*/ 0 w 105"/>
                      <a:gd name="T1" fmla="*/ 0 h 1"/>
                      <a:gd name="T2" fmla="*/ 105 w 105"/>
                      <a:gd name="T3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</a:cxnLst>
                    <a:rect l="0" t="0" r="r" b="b"/>
                    <a:pathLst>
                      <a:path w="105" h="1">
                        <a:moveTo>
                          <a:pt x="0" y="0"/>
                        </a:moveTo>
                        <a:lnTo>
                          <a:pt x="105" y="0"/>
                        </a:lnTo>
                      </a:path>
                    </a:pathLst>
                  </a:custGeom>
                  <a:noFill/>
                  <a:ln w="28575" cmpd="sng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sp>
            <p:nvSpPr>
              <p:cNvPr id="13463" name="Rectangle 151"/>
              <p:cNvSpPr>
                <a:spLocks noChangeArrowheads="1"/>
              </p:cNvSpPr>
              <p:nvPr/>
            </p:nvSpPr>
            <p:spPr bwMode="auto">
              <a:xfrm>
                <a:off x="1227" y="919"/>
                <a:ext cx="589" cy="1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ctr">
                  <a:defRPr sz="4400">
                    <a:solidFill>
                      <a:schemeClr val="tx2"/>
                    </a:solidFill>
                    <a:latin typeface="Arial" charset="0"/>
                  </a:defRPr>
                </a:lvl1pPr>
                <a:lvl2pPr algn="ctr">
                  <a:defRPr sz="4400">
                    <a:solidFill>
                      <a:schemeClr val="tx2"/>
                    </a:solidFill>
                    <a:latin typeface="Arial" charset="0"/>
                  </a:defRPr>
                </a:lvl2pPr>
                <a:lvl3pPr algn="ctr">
                  <a:defRPr sz="4400">
                    <a:solidFill>
                      <a:schemeClr val="tx2"/>
                    </a:solidFill>
                    <a:latin typeface="Arial" charset="0"/>
                  </a:defRPr>
                </a:lvl3pPr>
                <a:lvl4pPr algn="ctr">
                  <a:defRPr sz="4400">
                    <a:solidFill>
                      <a:schemeClr val="tx2"/>
                    </a:solidFill>
                    <a:latin typeface="Arial" charset="0"/>
                  </a:defRPr>
                </a:lvl4pPr>
                <a:lvl5pPr algn="ctr">
                  <a:defRPr sz="4400">
                    <a:solidFill>
                      <a:schemeClr val="tx2"/>
                    </a:solidFill>
                    <a:latin typeface="Arial" charset="0"/>
                  </a:defRPr>
                </a:lvl5pPr>
                <a:lvl6pPr marL="457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6pPr>
                <a:lvl7pPr marL="9144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7pPr>
                <a:lvl8pPr marL="13716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8pPr>
                <a:lvl9pPr marL="18288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9pPr>
              </a:lstStyle>
              <a:p>
                <a:pPr algn="l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l-NL" altLang="nl-NL" sz="1800" b="1">
                    <a:solidFill>
                      <a:srgbClr val="000000"/>
                    </a:solidFill>
                  </a:rPr>
                  <a:t>1000</a:t>
                </a:r>
              </a:p>
            </p:txBody>
          </p:sp>
          <p:sp>
            <p:nvSpPr>
              <p:cNvPr id="13464" name="Rectangle 152"/>
              <p:cNvSpPr>
                <a:spLocks noChangeArrowheads="1"/>
              </p:cNvSpPr>
              <p:nvPr/>
            </p:nvSpPr>
            <p:spPr bwMode="auto">
              <a:xfrm>
                <a:off x="1310" y="2333"/>
                <a:ext cx="589" cy="1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 algn="ctr">
                  <a:defRPr sz="4400">
                    <a:solidFill>
                      <a:schemeClr val="tx2"/>
                    </a:solidFill>
                    <a:latin typeface="Arial" charset="0"/>
                  </a:defRPr>
                </a:lvl1pPr>
                <a:lvl2pPr algn="ctr">
                  <a:defRPr sz="4400">
                    <a:solidFill>
                      <a:schemeClr val="tx2"/>
                    </a:solidFill>
                    <a:latin typeface="Arial" charset="0"/>
                  </a:defRPr>
                </a:lvl2pPr>
                <a:lvl3pPr algn="ctr">
                  <a:defRPr sz="4400">
                    <a:solidFill>
                      <a:schemeClr val="tx2"/>
                    </a:solidFill>
                    <a:latin typeface="Arial" charset="0"/>
                  </a:defRPr>
                </a:lvl3pPr>
                <a:lvl4pPr algn="ctr">
                  <a:defRPr sz="4400">
                    <a:solidFill>
                      <a:schemeClr val="tx2"/>
                    </a:solidFill>
                    <a:latin typeface="Arial" charset="0"/>
                  </a:defRPr>
                </a:lvl4pPr>
                <a:lvl5pPr algn="ctr">
                  <a:defRPr sz="4400">
                    <a:solidFill>
                      <a:schemeClr val="tx2"/>
                    </a:solidFill>
                    <a:latin typeface="Arial" charset="0"/>
                  </a:defRPr>
                </a:lvl5pPr>
                <a:lvl6pPr marL="457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6pPr>
                <a:lvl7pPr marL="9144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7pPr>
                <a:lvl8pPr marL="13716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8pPr>
                <a:lvl9pPr marL="18288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2"/>
                    </a:solidFill>
                    <a:latin typeface="Arial" charset="0"/>
                  </a:defRPr>
                </a:lvl9pPr>
              </a:lstStyle>
              <a:p>
                <a:pPr algn="l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l-NL" altLang="nl-NL" sz="1800" b="1">
                    <a:solidFill>
                      <a:srgbClr val="000000"/>
                    </a:solidFill>
                  </a:rPr>
                  <a:t>500</a:t>
                </a:r>
              </a:p>
            </p:txBody>
          </p:sp>
        </p:grpSp>
        <p:sp>
          <p:nvSpPr>
            <p:cNvPr id="13504" name="Text Box 192"/>
            <p:cNvSpPr txBox="1">
              <a:spLocks noChangeArrowheads="1"/>
            </p:cNvSpPr>
            <p:nvPr/>
          </p:nvSpPr>
          <p:spPr bwMode="auto">
            <a:xfrm>
              <a:off x="6597650" y="539750"/>
              <a:ext cx="6477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b="1">
                  <a:solidFill>
                    <a:srgbClr val="000000"/>
                  </a:solidFill>
                </a:rPr>
                <a:t>mL</a:t>
              </a:r>
            </a:p>
          </p:txBody>
        </p:sp>
      </p:grpSp>
      <p:grpSp>
        <p:nvGrpSpPr>
          <p:cNvPr id="5" name="Groep 4">
            <a:extLst>
              <a:ext uri="{FF2B5EF4-FFF2-40B4-BE49-F238E27FC236}">
                <a16:creationId xmlns:a16="http://schemas.microsoft.com/office/drawing/2014/main" id="{4B850D5F-9464-CBD7-98C1-D48E5DF566B4}"/>
              </a:ext>
            </a:extLst>
          </p:cNvPr>
          <p:cNvGrpSpPr/>
          <p:nvPr/>
        </p:nvGrpSpPr>
        <p:grpSpPr>
          <a:xfrm>
            <a:off x="3131840" y="487640"/>
            <a:ext cx="1309688" cy="5067300"/>
            <a:chOff x="8518896" y="569913"/>
            <a:chExt cx="1309688" cy="5067300"/>
          </a:xfrm>
        </p:grpSpPr>
        <p:grpSp>
          <p:nvGrpSpPr>
            <p:cNvPr id="15" name="Group 218">
              <a:extLst>
                <a:ext uri="{FF2B5EF4-FFF2-40B4-BE49-F238E27FC236}">
                  <a16:creationId xmlns:a16="http://schemas.microsoft.com/office/drawing/2014/main" id="{3220353B-31D8-84BC-417F-265FEAD2B2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23689" y="5083840"/>
              <a:ext cx="900114" cy="431801"/>
              <a:chOff x="1156" y="3070"/>
              <a:chExt cx="567" cy="272"/>
            </a:xfrm>
          </p:grpSpPr>
          <p:sp>
            <p:nvSpPr>
              <p:cNvPr id="16" name="Rectangle 205" descr="70%">
                <a:extLst>
                  <a:ext uri="{FF2B5EF4-FFF2-40B4-BE49-F238E27FC236}">
                    <a16:creationId xmlns:a16="http://schemas.microsoft.com/office/drawing/2014/main" id="{802BE63B-4E83-BD07-46D3-5BF47A9876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6" y="3070"/>
                <a:ext cx="567" cy="272"/>
              </a:xfrm>
              <a:prstGeom prst="rect">
                <a:avLst/>
              </a:prstGeom>
              <a:pattFill prst="pct70">
                <a:fgClr>
                  <a:srgbClr val="FF0000"/>
                </a:fgClr>
                <a:bgClr>
                  <a:schemeClr val="bg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7" name="Group 206">
                <a:extLst>
                  <a:ext uri="{FF2B5EF4-FFF2-40B4-BE49-F238E27FC236}">
                    <a16:creationId xmlns:a16="http://schemas.microsoft.com/office/drawing/2014/main" id="{780C3F30-E961-7C37-864B-C7C20F789C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17" y="3097"/>
                <a:ext cx="425" cy="208"/>
                <a:chOff x="251" y="3618"/>
                <a:chExt cx="425" cy="208"/>
              </a:xfrm>
            </p:grpSpPr>
            <p:sp>
              <p:nvSpPr>
                <p:cNvPr id="18" name="Oval 207">
                  <a:extLst>
                    <a:ext uri="{FF2B5EF4-FFF2-40B4-BE49-F238E27FC236}">
                      <a16:creationId xmlns:a16="http://schemas.microsoft.com/office/drawing/2014/main" id="{2D57AB27-5483-2036-01D3-397FF58187B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51" y="3618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19" name="Group 208">
                  <a:extLst>
                    <a:ext uri="{FF2B5EF4-FFF2-40B4-BE49-F238E27FC236}">
                      <a16:creationId xmlns:a16="http://schemas.microsoft.com/office/drawing/2014/main" id="{7AE2950E-9D56-3AA8-BCF8-7BA5C026A4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5" y="3618"/>
                  <a:ext cx="401" cy="208"/>
                  <a:chOff x="275" y="3618"/>
                  <a:chExt cx="401" cy="208"/>
                </a:xfrm>
              </p:grpSpPr>
              <p:sp>
                <p:nvSpPr>
                  <p:cNvPr id="20" name="Oval 209">
                    <a:extLst>
                      <a:ext uri="{FF2B5EF4-FFF2-40B4-BE49-F238E27FC236}">
                        <a16:creationId xmlns:a16="http://schemas.microsoft.com/office/drawing/2014/main" id="{0B38463B-3238-5588-72B4-EF0CADE51D93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9" y="3736"/>
                    <a:ext cx="45" cy="45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" name="Oval 210">
                    <a:extLst>
                      <a:ext uri="{FF2B5EF4-FFF2-40B4-BE49-F238E27FC236}">
                        <a16:creationId xmlns:a16="http://schemas.microsoft.com/office/drawing/2014/main" id="{A81F51B1-10A9-6494-650C-9F7F93E601A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13" y="3621"/>
                    <a:ext cx="45" cy="45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2" name="Oval 211">
                    <a:extLst>
                      <a:ext uri="{FF2B5EF4-FFF2-40B4-BE49-F238E27FC236}">
                        <a16:creationId xmlns:a16="http://schemas.microsoft.com/office/drawing/2014/main" id="{50D01980-DD3C-8E44-8C29-90926CCEDC2B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1" y="3618"/>
                    <a:ext cx="45" cy="45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3" name="Oval 212">
                    <a:extLst>
                      <a:ext uri="{FF2B5EF4-FFF2-40B4-BE49-F238E27FC236}">
                        <a16:creationId xmlns:a16="http://schemas.microsoft.com/office/drawing/2014/main" id="{14F7643B-C737-A70A-0C82-43F488C0110A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98" y="3690"/>
                    <a:ext cx="45" cy="45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4" name="Oval 213">
                    <a:extLst>
                      <a:ext uri="{FF2B5EF4-FFF2-40B4-BE49-F238E27FC236}">
                        <a16:creationId xmlns:a16="http://schemas.microsoft.com/office/drawing/2014/main" id="{7D9919F8-AD1C-BAD0-F28A-9242188EFF22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3748"/>
                    <a:ext cx="45" cy="45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5" name="Oval 214">
                    <a:extLst>
                      <a:ext uri="{FF2B5EF4-FFF2-40B4-BE49-F238E27FC236}">
                        <a16:creationId xmlns:a16="http://schemas.microsoft.com/office/drawing/2014/main" id="{CD2250F5-64F1-96DE-DBBA-28EFAB924BF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5" y="3781"/>
                    <a:ext cx="45" cy="45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6" name="Oval 215">
                    <a:extLst>
                      <a:ext uri="{FF2B5EF4-FFF2-40B4-BE49-F238E27FC236}">
                        <a16:creationId xmlns:a16="http://schemas.microsoft.com/office/drawing/2014/main" id="{8C27064C-65E8-BAAF-FF31-EA70EA61BB1B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31" y="3760"/>
                    <a:ext cx="45" cy="45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7" name="Oval 216">
                    <a:extLst>
                      <a:ext uri="{FF2B5EF4-FFF2-40B4-BE49-F238E27FC236}">
                        <a16:creationId xmlns:a16="http://schemas.microsoft.com/office/drawing/2014/main" id="{0A5B7BB9-D518-B51F-8B34-511CE904BB3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95" y="3666"/>
                    <a:ext cx="45" cy="45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8" name="Oval 217">
                    <a:extLst>
                      <a:ext uri="{FF2B5EF4-FFF2-40B4-BE49-F238E27FC236}">
                        <a16:creationId xmlns:a16="http://schemas.microsoft.com/office/drawing/2014/main" id="{1A109687-9C99-8BAD-518D-717F9E21BAE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0" y="3645"/>
                    <a:ext cx="45" cy="45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3533" name="Group 221"/>
            <p:cNvGrpSpPr>
              <a:grpSpLocks/>
            </p:cNvGrpSpPr>
            <p:nvPr/>
          </p:nvGrpSpPr>
          <p:grpSpPr bwMode="auto">
            <a:xfrm>
              <a:off x="8518896" y="569913"/>
              <a:ext cx="1309688" cy="5067300"/>
              <a:chOff x="1948" y="359"/>
              <a:chExt cx="825" cy="3192"/>
            </a:xfrm>
          </p:grpSpPr>
          <p:grpSp>
            <p:nvGrpSpPr>
              <p:cNvPr id="13444" name="Group 132"/>
              <p:cNvGrpSpPr>
                <a:grpSpLocks/>
              </p:cNvGrpSpPr>
              <p:nvPr/>
            </p:nvGrpSpPr>
            <p:grpSpPr bwMode="auto">
              <a:xfrm>
                <a:off x="1948" y="373"/>
                <a:ext cx="825" cy="3178"/>
                <a:chOff x="1102" y="749"/>
                <a:chExt cx="825" cy="3178"/>
              </a:xfrm>
            </p:grpSpPr>
            <p:grpSp>
              <p:nvGrpSpPr>
                <p:cNvPr id="13414" name="Group 102"/>
                <p:cNvGrpSpPr>
                  <a:grpSpLocks noChangeAspect="1"/>
                </p:cNvGrpSpPr>
                <p:nvPr/>
              </p:nvGrpSpPr>
              <p:grpSpPr bwMode="auto">
                <a:xfrm>
                  <a:off x="1102" y="749"/>
                  <a:ext cx="825" cy="3178"/>
                  <a:chOff x="138" y="1188"/>
                  <a:chExt cx="705" cy="2715"/>
                </a:xfrm>
              </p:grpSpPr>
              <p:grpSp>
                <p:nvGrpSpPr>
                  <p:cNvPr id="13415" name="Group 10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8" y="1188"/>
                    <a:ext cx="705" cy="2715"/>
                    <a:chOff x="138" y="1188"/>
                    <a:chExt cx="705" cy="2715"/>
                  </a:xfrm>
                </p:grpSpPr>
                <p:sp>
                  <p:nvSpPr>
                    <p:cNvPr id="13417" name="Freeform 10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" y="3838"/>
                      <a:ext cx="705" cy="65"/>
                    </a:xfrm>
                    <a:custGeom>
                      <a:avLst/>
                      <a:gdLst>
                        <a:gd name="T0" fmla="*/ 600 w 705"/>
                        <a:gd name="T1" fmla="*/ 2 h 65"/>
                        <a:gd name="T2" fmla="*/ 705 w 705"/>
                        <a:gd name="T3" fmla="*/ 65 h 65"/>
                        <a:gd name="T4" fmla="*/ 0 w 705"/>
                        <a:gd name="T5" fmla="*/ 65 h 65"/>
                        <a:gd name="T6" fmla="*/ 111 w 705"/>
                        <a:gd name="T7" fmla="*/ 0 h 6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705" h="65">
                          <a:moveTo>
                            <a:pt x="600" y="2"/>
                          </a:moveTo>
                          <a:lnTo>
                            <a:pt x="705" y="65"/>
                          </a:lnTo>
                          <a:lnTo>
                            <a:pt x="0" y="65"/>
                          </a:lnTo>
                          <a:lnTo>
                            <a:pt x="11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3418" name="Freeform 10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5" y="2630"/>
                      <a:ext cx="151" cy="1"/>
                    </a:xfrm>
                    <a:custGeom>
                      <a:avLst/>
                      <a:gdLst>
                        <a:gd name="T0" fmla="*/ 0 w 151"/>
                        <a:gd name="T1" fmla="*/ 1 h 1"/>
                        <a:gd name="T2" fmla="*/ 151 w 151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1" h="1">
                          <a:moveTo>
                            <a:pt x="0" y="1"/>
                          </a:moveTo>
                          <a:lnTo>
                            <a:pt x="15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3419" name="Freeform 10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3" y="1422"/>
                      <a:ext cx="151" cy="1"/>
                    </a:xfrm>
                    <a:custGeom>
                      <a:avLst/>
                      <a:gdLst>
                        <a:gd name="T0" fmla="*/ 0 w 151"/>
                        <a:gd name="T1" fmla="*/ 1 h 1"/>
                        <a:gd name="T2" fmla="*/ 151 w 151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1" h="1">
                          <a:moveTo>
                            <a:pt x="0" y="1"/>
                          </a:moveTo>
                          <a:lnTo>
                            <a:pt x="15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3416" name="Freeform 10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77" y="1188"/>
                      <a:ext cx="559" cy="2652"/>
                    </a:xfrm>
                    <a:custGeom>
                      <a:avLst/>
                      <a:gdLst>
                        <a:gd name="T0" fmla="*/ 69 w 559"/>
                        <a:gd name="T1" fmla="*/ 2652 h 2652"/>
                        <a:gd name="T2" fmla="*/ 559 w 559"/>
                        <a:gd name="T3" fmla="*/ 2652 h 2652"/>
                        <a:gd name="T4" fmla="*/ 559 w 559"/>
                        <a:gd name="T5" fmla="*/ 0 h 2652"/>
                        <a:gd name="T6" fmla="*/ 71 w 559"/>
                        <a:gd name="T7" fmla="*/ 0 h 2652"/>
                        <a:gd name="T8" fmla="*/ 0 w 559"/>
                        <a:gd name="T9" fmla="*/ 18 h 2652"/>
                        <a:gd name="T10" fmla="*/ 67 w 559"/>
                        <a:gd name="T11" fmla="*/ 100 h 2652"/>
                        <a:gd name="T12" fmla="*/ 69 w 559"/>
                        <a:gd name="T13" fmla="*/ 2652 h 26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59" h="2652">
                          <a:moveTo>
                            <a:pt x="69" y="2652"/>
                          </a:moveTo>
                          <a:lnTo>
                            <a:pt x="559" y="2652"/>
                          </a:lnTo>
                          <a:lnTo>
                            <a:pt x="559" y="0"/>
                          </a:lnTo>
                          <a:lnTo>
                            <a:pt x="71" y="0"/>
                          </a:lnTo>
                          <a:lnTo>
                            <a:pt x="0" y="18"/>
                          </a:lnTo>
                          <a:lnTo>
                            <a:pt x="67" y="100"/>
                          </a:lnTo>
                          <a:lnTo>
                            <a:pt x="69" y="2652"/>
                          </a:lnTo>
                          <a:close/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13420" name="Group 10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30" y="1659"/>
                    <a:ext cx="108" cy="1947"/>
                    <a:chOff x="630" y="1659"/>
                    <a:chExt cx="108" cy="1947"/>
                  </a:xfrm>
                </p:grpSpPr>
                <p:sp>
                  <p:nvSpPr>
                    <p:cNvPr id="13421" name="Freeform 10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3" y="1659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3422" name="Freeform 11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1900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3423" name="Freeform 11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154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3424" name="Freeform 11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396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3425" name="Freeform 11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868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3426" name="Freeform 11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119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3427" name="Freeform 11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364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3428" name="Freeform 11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605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13429" name="Rectangle 117"/>
                <p:cNvSpPr>
                  <a:spLocks noChangeArrowheads="1"/>
                </p:cNvSpPr>
                <p:nvPr/>
              </p:nvSpPr>
              <p:spPr bwMode="auto">
                <a:xfrm>
                  <a:off x="1227" y="919"/>
                  <a:ext cx="589" cy="1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1pPr>
                  <a:lvl2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2pPr>
                  <a:lvl3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3pPr>
                  <a:lvl4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4pPr>
                  <a:lvl5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9pPr>
                </a:lstStyle>
                <a:p>
                  <a:pPr algn="l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altLang="nl-NL" sz="1800" b="1">
                      <a:solidFill>
                        <a:srgbClr val="000000"/>
                      </a:solidFill>
                    </a:rPr>
                    <a:t>1000</a:t>
                  </a:r>
                </a:p>
              </p:txBody>
            </p:sp>
            <p:sp>
              <p:nvSpPr>
                <p:cNvPr id="13430" name="Rectangle 118"/>
                <p:cNvSpPr>
                  <a:spLocks noChangeArrowheads="1"/>
                </p:cNvSpPr>
                <p:nvPr/>
              </p:nvSpPr>
              <p:spPr bwMode="auto">
                <a:xfrm>
                  <a:off x="1310" y="2333"/>
                  <a:ext cx="589" cy="1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1pPr>
                  <a:lvl2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2pPr>
                  <a:lvl3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3pPr>
                  <a:lvl4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4pPr>
                  <a:lvl5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9pPr>
                </a:lstStyle>
                <a:p>
                  <a:pPr algn="l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altLang="nl-NL" sz="1800" b="1">
                      <a:solidFill>
                        <a:srgbClr val="000000"/>
                      </a:solidFill>
                    </a:rPr>
                    <a:t>500</a:t>
                  </a:r>
                </a:p>
              </p:txBody>
            </p:sp>
          </p:grpSp>
          <p:sp>
            <p:nvSpPr>
              <p:cNvPr id="13505" name="Text Box 193"/>
              <p:cNvSpPr txBox="1">
                <a:spLocks noChangeArrowheads="1"/>
              </p:cNvSpPr>
              <p:nvPr/>
            </p:nvSpPr>
            <p:spPr bwMode="auto">
              <a:xfrm>
                <a:off x="2316" y="359"/>
                <a:ext cx="40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b="1">
                    <a:solidFill>
                      <a:srgbClr val="000000"/>
                    </a:solidFill>
                  </a:rPr>
                  <a:t>mL</a:t>
                </a:r>
              </a:p>
            </p:txBody>
          </p:sp>
        </p:grpSp>
      </p:grpSp>
      <p:grpSp>
        <p:nvGrpSpPr>
          <p:cNvPr id="13532" name="Group 220"/>
          <p:cNvGrpSpPr>
            <a:grpSpLocks/>
          </p:cNvGrpSpPr>
          <p:nvPr/>
        </p:nvGrpSpPr>
        <p:grpSpPr bwMode="auto">
          <a:xfrm>
            <a:off x="3352424" y="4569642"/>
            <a:ext cx="882000" cy="864000"/>
            <a:chOff x="2132" y="2915"/>
            <a:chExt cx="567" cy="567"/>
          </a:xfrm>
        </p:grpSpPr>
        <p:sp>
          <p:nvSpPr>
            <p:cNvPr id="13516" name="Rectangle 204" descr="40%"/>
            <p:cNvSpPr>
              <a:spLocks noChangeArrowheads="1"/>
            </p:cNvSpPr>
            <p:nvPr/>
          </p:nvSpPr>
          <p:spPr bwMode="auto">
            <a:xfrm>
              <a:off x="2132" y="2915"/>
              <a:ext cx="567" cy="567"/>
            </a:xfrm>
            <a:prstGeom prst="rect">
              <a:avLst/>
            </a:prstGeom>
            <a:pattFill prst="pct40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grpSp>
          <p:nvGrpSpPr>
            <p:cNvPr id="13445" name="Group 133"/>
            <p:cNvGrpSpPr>
              <a:grpSpLocks/>
            </p:cNvGrpSpPr>
            <p:nvPr/>
          </p:nvGrpSpPr>
          <p:grpSpPr bwMode="auto">
            <a:xfrm>
              <a:off x="2138" y="2963"/>
              <a:ext cx="454" cy="487"/>
              <a:chOff x="1292" y="3339"/>
              <a:chExt cx="454" cy="487"/>
            </a:xfrm>
          </p:grpSpPr>
          <p:sp>
            <p:nvSpPr>
              <p:cNvPr id="13432" name="Oval 120"/>
              <p:cNvSpPr>
                <a:spLocks noChangeAspect="1" noChangeArrowheads="1"/>
              </p:cNvSpPr>
              <p:nvPr/>
            </p:nvSpPr>
            <p:spPr bwMode="auto">
              <a:xfrm>
                <a:off x="1292" y="3339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34" name="Oval 122"/>
              <p:cNvSpPr>
                <a:spLocks noChangeAspect="1" noChangeArrowheads="1"/>
              </p:cNvSpPr>
              <p:nvPr/>
            </p:nvSpPr>
            <p:spPr bwMode="auto">
              <a:xfrm>
                <a:off x="1520" y="3748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35" name="Oval 123"/>
              <p:cNvSpPr>
                <a:spLocks noChangeAspect="1" noChangeArrowheads="1"/>
              </p:cNvSpPr>
              <p:nvPr/>
            </p:nvSpPr>
            <p:spPr bwMode="auto">
              <a:xfrm>
                <a:off x="1701" y="3476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36" name="Oval 124"/>
              <p:cNvSpPr>
                <a:spLocks noChangeAspect="1" noChangeArrowheads="1"/>
              </p:cNvSpPr>
              <p:nvPr/>
            </p:nvSpPr>
            <p:spPr bwMode="auto">
              <a:xfrm>
                <a:off x="1493" y="3429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37" name="Oval 125"/>
              <p:cNvSpPr>
                <a:spLocks noChangeAspect="1" noChangeArrowheads="1"/>
              </p:cNvSpPr>
              <p:nvPr/>
            </p:nvSpPr>
            <p:spPr bwMode="auto">
              <a:xfrm>
                <a:off x="1632" y="3339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38" name="Oval 126"/>
              <p:cNvSpPr>
                <a:spLocks noChangeAspect="1" noChangeArrowheads="1"/>
              </p:cNvSpPr>
              <p:nvPr/>
            </p:nvSpPr>
            <p:spPr bwMode="auto">
              <a:xfrm>
                <a:off x="1565" y="3632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39" name="Oval 127"/>
              <p:cNvSpPr>
                <a:spLocks noChangeAspect="1" noChangeArrowheads="1"/>
              </p:cNvSpPr>
              <p:nvPr/>
            </p:nvSpPr>
            <p:spPr bwMode="auto">
              <a:xfrm>
                <a:off x="1309" y="3781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40" name="Oval 128"/>
              <p:cNvSpPr>
                <a:spLocks noChangeAspect="1" noChangeArrowheads="1"/>
              </p:cNvSpPr>
              <p:nvPr/>
            </p:nvSpPr>
            <p:spPr bwMode="auto">
              <a:xfrm>
                <a:off x="1665" y="3748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41" name="Oval 129"/>
              <p:cNvSpPr>
                <a:spLocks noChangeAspect="1" noChangeArrowheads="1"/>
              </p:cNvSpPr>
              <p:nvPr/>
            </p:nvSpPr>
            <p:spPr bwMode="auto">
              <a:xfrm>
                <a:off x="1338" y="3476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42" name="Oval 130"/>
              <p:cNvSpPr>
                <a:spLocks noChangeAspect="1" noChangeArrowheads="1"/>
              </p:cNvSpPr>
              <p:nvPr/>
            </p:nvSpPr>
            <p:spPr bwMode="auto">
              <a:xfrm>
                <a:off x="1346" y="3637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1" name="Groep 30">
            <a:extLst>
              <a:ext uri="{FF2B5EF4-FFF2-40B4-BE49-F238E27FC236}">
                <a16:creationId xmlns:a16="http://schemas.microsoft.com/office/drawing/2014/main" id="{AB996C40-09A6-15CA-CCC1-616AEBB8767B}"/>
              </a:ext>
            </a:extLst>
          </p:cNvPr>
          <p:cNvGrpSpPr/>
          <p:nvPr/>
        </p:nvGrpSpPr>
        <p:grpSpPr>
          <a:xfrm>
            <a:off x="509588" y="1464990"/>
            <a:ext cx="6374426" cy="3619500"/>
            <a:chOff x="510562" y="1466850"/>
            <a:chExt cx="6374426" cy="3619500"/>
          </a:xfrm>
        </p:grpSpPr>
        <p:grpSp>
          <p:nvGrpSpPr>
            <p:cNvPr id="13494" name="Group 182"/>
            <p:cNvGrpSpPr>
              <a:grpSpLocks/>
            </p:cNvGrpSpPr>
            <p:nvPr/>
          </p:nvGrpSpPr>
          <p:grpSpPr bwMode="auto">
            <a:xfrm>
              <a:off x="6208713" y="1466850"/>
              <a:ext cx="676275" cy="3619500"/>
              <a:chOff x="2382" y="1300"/>
              <a:chExt cx="426" cy="2280"/>
            </a:xfrm>
          </p:grpSpPr>
          <p:sp>
            <p:nvSpPr>
              <p:cNvPr id="13483" name="Freeform 171"/>
              <p:cNvSpPr>
                <a:spLocks/>
              </p:cNvSpPr>
              <p:nvPr/>
            </p:nvSpPr>
            <p:spPr bwMode="auto">
              <a:xfrm>
                <a:off x="2387" y="1585"/>
                <a:ext cx="416" cy="1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85" name="Freeform 173"/>
              <p:cNvSpPr>
                <a:spLocks/>
              </p:cNvSpPr>
              <p:nvPr/>
            </p:nvSpPr>
            <p:spPr bwMode="auto">
              <a:xfrm>
                <a:off x="2392" y="1880"/>
                <a:ext cx="416" cy="1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86" name="Freeform 174"/>
              <p:cNvSpPr>
                <a:spLocks/>
              </p:cNvSpPr>
              <p:nvPr/>
            </p:nvSpPr>
            <p:spPr bwMode="auto">
              <a:xfrm>
                <a:off x="2390" y="2159"/>
                <a:ext cx="416" cy="1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87" name="Freeform 175"/>
              <p:cNvSpPr>
                <a:spLocks/>
              </p:cNvSpPr>
              <p:nvPr/>
            </p:nvSpPr>
            <p:spPr bwMode="auto">
              <a:xfrm>
                <a:off x="2384" y="2712"/>
                <a:ext cx="416" cy="1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88" name="Freeform 176"/>
              <p:cNvSpPr>
                <a:spLocks/>
              </p:cNvSpPr>
              <p:nvPr/>
            </p:nvSpPr>
            <p:spPr bwMode="auto">
              <a:xfrm>
                <a:off x="2389" y="3004"/>
                <a:ext cx="416" cy="1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89" name="Freeform 177"/>
              <p:cNvSpPr>
                <a:spLocks/>
              </p:cNvSpPr>
              <p:nvPr/>
            </p:nvSpPr>
            <p:spPr bwMode="auto">
              <a:xfrm>
                <a:off x="2389" y="3293"/>
                <a:ext cx="416" cy="1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90" name="Freeform 178"/>
              <p:cNvSpPr>
                <a:spLocks/>
              </p:cNvSpPr>
              <p:nvPr/>
            </p:nvSpPr>
            <p:spPr bwMode="auto">
              <a:xfrm>
                <a:off x="2382" y="3579"/>
                <a:ext cx="416" cy="1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91" name="Freeform 179"/>
              <p:cNvSpPr>
                <a:spLocks/>
              </p:cNvSpPr>
              <p:nvPr/>
            </p:nvSpPr>
            <p:spPr bwMode="auto">
              <a:xfrm>
                <a:off x="2391" y="2436"/>
                <a:ext cx="113" cy="1"/>
              </a:xfrm>
              <a:custGeom>
                <a:avLst/>
                <a:gdLst>
                  <a:gd name="T0" fmla="*/ 113 w 113"/>
                  <a:gd name="T1" fmla="*/ 0 h 1"/>
                  <a:gd name="T2" fmla="*/ 0 w 113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13" h="1">
                    <a:moveTo>
                      <a:pt x="113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13492" name="Freeform 180"/>
              <p:cNvSpPr>
                <a:spLocks/>
              </p:cNvSpPr>
              <p:nvPr/>
            </p:nvSpPr>
            <p:spPr bwMode="auto">
              <a:xfrm>
                <a:off x="2385" y="1300"/>
                <a:ext cx="416" cy="1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" name="Groep 2">
              <a:extLst>
                <a:ext uri="{FF2B5EF4-FFF2-40B4-BE49-F238E27FC236}">
                  <a16:creationId xmlns:a16="http://schemas.microsoft.com/office/drawing/2014/main" id="{7BB0FC4E-5CEC-C357-5CC0-1149C0736A37}"/>
                </a:ext>
              </a:extLst>
            </p:cNvPr>
            <p:cNvGrpSpPr/>
            <p:nvPr/>
          </p:nvGrpSpPr>
          <p:grpSpPr>
            <a:xfrm>
              <a:off x="3334739" y="4564885"/>
              <a:ext cx="900778" cy="454310"/>
              <a:chOff x="3334739" y="4564885"/>
              <a:chExt cx="900778" cy="454310"/>
            </a:xfrm>
          </p:grpSpPr>
          <p:sp>
            <p:nvSpPr>
              <p:cNvPr id="13482" name="Freeform 170"/>
              <p:cNvSpPr>
                <a:spLocks/>
              </p:cNvSpPr>
              <p:nvPr/>
            </p:nvSpPr>
            <p:spPr bwMode="auto">
              <a:xfrm>
                <a:off x="3334739" y="5019195"/>
                <a:ext cx="900778" cy="0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2" name="Freeform 170">
                <a:extLst>
                  <a:ext uri="{FF2B5EF4-FFF2-40B4-BE49-F238E27FC236}">
                    <a16:creationId xmlns:a16="http://schemas.microsoft.com/office/drawing/2014/main" id="{CE08CEBA-8DF4-A80F-7C8A-9C7A4E965B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6309" y="4564885"/>
                <a:ext cx="660400" cy="1587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" name="Freeform 170">
              <a:extLst>
                <a:ext uri="{FF2B5EF4-FFF2-40B4-BE49-F238E27FC236}">
                  <a16:creationId xmlns:a16="http://schemas.microsoft.com/office/drawing/2014/main" id="{A2B3D542-018B-9E55-A497-4FB9EC427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62" y="5079248"/>
              <a:ext cx="660400" cy="1587"/>
            </a:xfrm>
            <a:custGeom>
              <a:avLst/>
              <a:gdLst>
                <a:gd name="T0" fmla="*/ 416 w 416"/>
                <a:gd name="T1" fmla="*/ 0 h 1"/>
                <a:gd name="T2" fmla="*/ 0 w 41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6" h="1">
                  <a:moveTo>
                    <a:pt x="416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</p:grpSp>
      <p:sp>
        <p:nvSpPr>
          <p:cNvPr id="9" name="Tekstvak 8">
            <a:extLst>
              <a:ext uri="{FF2B5EF4-FFF2-40B4-BE49-F238E27FC236}">
                <a16:creationId xmlns:a16="http://schemas.microsoft.com/office/drawing/2014/main" id="{A820692C-6FF4-3206-D920-3DEC6A35269A}"/>
              </a:ext>
            </a:extLst>
          </p:cNvPr>
          <p:cNvSpPr txBox="1"/>
          <p:nvPr/>
        </p:nvSpPr>
        <p:spPr>
          <a:xfrm>
            <a:off x="1477055" y="2576625"/>
            <a:ext cx="4644939" cy="1116000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 een oplossing 10 x wordt  verdund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nl-NL" altLang="nl-NL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wordt de concentratie 10 x kleiner</a:t>
            </a:r>
          </a:p>
        </p:txBody>
      </p:sp>
    </p:spTree>
    <p:extLst>
      <p:ext uri="{BB962C8B-B14F-4D97-AF65-F5344CB8AC3E}">
        <p14:creationId xmlns:p14="http://schemas.microsoft.com/office/powerpoint/2010/main" val="123888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3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3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3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3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3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3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3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3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3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3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93" grpId="0" animBg="1"/>
      <p:bldP spid="13314" grpId="0"/>
      <p:bldP spid="13497" grpId="0"/>
      <p:bldP spid="13498" grpId="0"/>
      <p:bldP spid="13499" grpId="0"/>
      <p:bldP spid="13501" grpId="0"/>
      <p:bldP spid="13502" grpId="0"/>
      <p:bldP spid="13509" grpId="0"/>
      <p:bldP spid="13510" grpId="0"/>
      <p:bldP spid="13511" grpId="0"/>
      <p:bldP spid="6" grpId="0" animBg="1"/>
      <p:bldP spid="6" grpId="1" animBg="1"/>
      <p:bldP spid="7" grpId="0" animBg="1"/>
      <p:bldP spid="8" grpId="0" animBg="1"/>
      <p:bldP spid="11" grpId="0" animBg="1"/>
      <p:bldP spid="11" grpId="1" animBg="1"/>
      <p:bldP spid="12" grpId="0" animBg="1"/>
      <p:bldP spid="12" grpId="1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01" name="Group 153"/>
          <p:cNvGrpSpPr>
            <a:grpSpLocks/>
          </p:cNvGrpSpPr>
          <p:nvPr/>
        </p:nvGrpSpPr>
        <p:grpSpPr bwMode="auto">
          <a:xfrm>
            <a:off x="6372225" y="544513"/>
            <a:ext cx="1309688" cy="5092700"/>
            <a:chOff x="4686" y="343"/>
            <a:chExt cx="825" cy="3208"/>
          </a:xfrm>
        </p:grpSpPr>
        <p:grpSp>
          <p:nvGrpSpPr>
            <p:cNvPr id="27798" name="Group 150"/>
            <p:cNvGrpSpPr>
              <a:grpSpLocks/>
            </p:cNvGrpSpPr>
            <p:nvPr/>
          </p:nvGrpSpPr>
          <p:grpSpPr bwMode="auto">
            <a:xfrm>
              <a:off x="4686" y="343"/>
              <a:ext cx="825" cy="3208"/>
              <a:chOff x="4686" y="343"/>
              <a:chExt cx="825" cy="3208"/>
            </a:xfrm>
          </p:grpSpPr>
          <p:sp>
            <p:nvSpPr>
              <p:cNvPr id="27788" name="Rectangle 140" descr="10%"/>
              <p:cNvSpPr>
                <a:spLocks noChangeArrowheads="1"/>
              </p:cNvSpPr>
              <p:nvPr/>
            </p:nvSpPr>
            <p:spPr bwMode="auto">
              <a:xfrm>
                <a:off x="4809" y="2341"/>
                <a:ext cx="567" cy="1141"/>
              </a:xfrm>
              <a:prstGeom prst="rect">
                <a:avLst/>
              </a:prstGeom>
              <a:pattFill prst="pct10">
                <a:fgClr>
                  <a:srgbClr val="FF0000"/>
                </a:fgClr>
                <a:bgClr>
                  <a:schemeClr val="bg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7690" name="Group 42"/>
              <p:cNvGrpSpPr>
                <a:grpSpLocks/>
              </p:cNvGrpSpPr>
              <p:nvPr/>
            </p:nvGrpSpPr>
            <p:grpSpPr bwMode="auto">
              <a:xfrm>
                <a:off x="4686" y="343"/>
                <a:ext cx="825" cy="3208"/>
                <a:chOff x="188" y="343"/>
                <a:chExt cx="825" cy="3208"/>
              </a:xfrm>
            </p:grpSpPr>
            <p:grpSp>
              <p:nvGrpSpPr>
                <p:cNvPr id="27691" name="Group 43"/>
                <p:cNvGrpSpPr>
                  <a:grpSpLocks noChangeAspect="1"/>
                </p:cNvGrpSpPr>
                <p:nvPr/>
              </p:nvGrpSpPr>
              <p:grpSpPr bwMode="auto">
                <a:xfrm>
                  <a:off x="188" y="373"/>
                  <a:ext cx="825" cy="3178"/>
                  <a:chOff x="138" y="1188"/>
                  <a:chExt cx="705" cy="2715"/>
                </a:xfrm>
              </p:grpSpPr>
              <p:grpSp>
                <p:nvGrpSpPr>
                  <p:cNvPr id="27692" name="Group 4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8" y="1188"/>
                    <a:ext cx="705" cy="2715"/>
                    <a:chOff x="138" y="1188"/>
                    <a:chExt cx="705" cy="2715"/>
                  </a:xfrm>
                </p:grpSpPr>
                <p:sp>
                  <p:nvSpPr>
                    <p:cNvPr id="27693" name="Freeform 4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77" y="1188"/>
                      <a:ext cx="559" cy="2652"/>
                    </a:xfrm>
                    <a:custGeom>
                      <a:avLst/>
                      <a:gdLst>
                        <a:gd name="T0" fmla="*/ 69 w 559"/>
                        <a:gd name="T1" fmla="*/ 2652 h 2652"/>
                        <a:gd name="T2" fmla="*/ 559 w 559"/>
                        <a:gd name="T3" fmla="*/ 2652 h 2652"/>
                        <a:gd name="T4" fmla="*/ 559 w 559"/>
                        <a:gd name="T5" fmla="*/ 0 h 2652"/>
                        <a:gd name="T6" fmla="*/ 71 w 559"/>
                        <a:gd name="T7" fmla="*/ 0 h 2652"/>
                        <a:gd name="T8" fmla="*/ 0 w 559"/>
                        <a:gd name="T9" fmla="*/ 18 h 2652"/>
                        <a:gd name="T10" fmla="*/ 67 w 559"/>
                        <a:gd name="T11" fmla="*/ 100 h 2652"/>
                        <a:gd name="T12" fmla="*/ 69 w 559"/>
                        <a:gd name="T13" fmla="*/ 2652 h 26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59" h="2652">
                          <a:moveTo>
                            <a:pt x="69" y="2652"/>
                          </a:moveTo>
                          <a:lnTo>
                            <a:pt x="559" y="2652"/>
                          </a:lnTo>
                          <a:lnTo>
                            <a:pt x="559" y="0"/>
                          </a:lnTo>
                          <a:lnTo>
                            <a:pt x="71" y="0"/>
                          </a:lnTo>
                          <a:lnTo>
                            <a:pt x="0" y="18"/>
                          </a:lnTo>
                          <a:lnTo>
                            <a:pt x="67" y="100"/>
                          </a:lnTo>
                          <a:lnTo>
                            <a:pt x="69" y="2652"/>
                          </a:lnTo>
                          <a:close/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694" name="Freeform 4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" y="3838"/>
                      <a:ext cx="705" cy="65"/>
                    </a:xfrm>
                    <a:custGeom>
                      <a:avLst/>
                      <a:gdLst>
                        <a:gd name="T0" fmla="*/ 600 w 705"/>
                        <a:gd name="T1" fmla="*/ 2 h 65"/>
                        <a:gd name="T2" fmla="*/ 705 w 705"/>
                        <a:gd name="T3" fmla="*/ 65 h 65"/>
                        <a:gd name="T4" fmla="*/ 0 w 705"/>
                        <a:gd name="T5" fmla="*/ 65 h 65"/>
                        <a:gd name="T6" fmla="*/ 111 w 705"/>
                        <a:gd name="T7" fmla="*/ 0 h 6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705" h="65">
                          <a:moveTo>
                            <a:pt x="600" y="2"/>
                          </a:moveTo>
                          <a:lnTo>
                            <a:pt x="705" y="65"/>
                          </a:lnTo>
                          <a:lnTo>
                            <a:pt x="0" y="65"/>
                          </a:lnTo>
                          <a:lnTo>
                            <a:pt x="11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695" name="Freeform 4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5" y="2630"/>
                      <a:ext cx="151" cy="1"/>
                    </a:xfrm>
                    <a:custGeom>
                      <a:avLst/>
                      <a:gdLst>
                        <a:gd name="T0" fmla="*/ 0 w 151"/>
                        <a:gd name="T1" fmla="*/ 1 h 1"/>
                        <a:gd name="T2" fmla="*/ 151 w 151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1" h="1">
                          <a:moveTo>
                            <a:pt x="0" y="1"/>
                          </a:moveTo>
                          <a:lnTo>
                            <a:pt x="15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696" name="Freeform 4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3" y="1422"/>
                      <a:ext cx="151" cy="1"/>
                    </a:xfrm>
                    <a:custGeom>
                      <a:avLst/>
                      <a:gdLst>
                        <a:gd name="T0" fmla="*/ 0 w 151"/>
                        <a:gd name="T1" fmla="*/ 1 h 1"/>
                        <a:gd name="T2" fmla="*/ 151 w 151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1" h="1">
                          <a:moveTo>
                            <a:pt x="0" y="1"/>
                          </a:moveTo>
                          <a:lnTo>
                            <a:pt x="15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27697" name="Group 4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30" y="1659"/>
                    <a:ext cx="108" cy="1947"/>
                    <a:chOff x="630" y="1659"/>
                    <a:chExt cx="108" cy="1947"/>
                  </a:xfrm>
                </p:grpSpPr>
                <p:sp>
                  <p:nvSpPr>
                    <p:cNvPr id="27698" name="Freeform 5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3" y="1659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699" name="Freeform 5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1900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00" name="Freeform 5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154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01" name="Freeform 5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396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02" name="Freeform 5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868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03" name="Freeform 5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119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04" name="Freeform 5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364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05" name="Freeform 5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605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27706" name="Rectangle 58"/>
                <p:cNvSpPr>
                  <a:spLocks noChangeArrowheads="1"/>
                </p:cNvSpPr>
                <p:nvPr/>
              </p:nvSpPr>
              <p:spPr bwMode="auto">
                <a:xfrm>
                  <a:off x="313" y="543"/>
                  <a:ext cx="589" cy="1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1pPr>
                  <a:lvl2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2pPr>
                  <a:lvl3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3pPr>
                  <a:lvl4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4pPr>
                  <a:lvl5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9pPr>
                </a:lstStyle>
                <a:p>
                  <a:pPr algn="l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altLang="nl-NL" sz="1800" b="1">
                      <a:solidFill>
                        <a:srgbClr val="000000"/>
                      </a:solidFill>
                    </a:rPr>
                    <a:t>1000</a:t>
                  </a:r>
                </a:p>
              </p:txBody>
            </p:sp>
            <p:sp>
              <p:nvSpPr>
                <p:cNvPr id="27707" name="Rectangle 59"/>
                <p:cNvSpPr>
                  <a:spLocks noChangeArrowheads="1"/>
                </p:cNvSpPr>
                <p:nvPr/>
              </p:nvSpPr>
              <p:spPr bwMode="auto">
                <a:xfrm>
                  <a:off x="396" y="1957"/>
                  <a:ext cx="589" cy="1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1pPr>
                  <a:lvl2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2pPr>
                  <a:lvl3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3pPr>
                  <a:lvl4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4pPr>
                  <a:lvl5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9pPr>
                </a:lstStyle>
                <a:p>
                  <a:pPr algn="l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altLang="nl-NL" sz="1800" b="1">
                      <a:solidFill>
                        <a:srgbClr val="000000"/>
                      </a:solidFill>
                    </a:rPr>
                    <a:t>500</a:t>
                  </a:r>
                </a:p>
              </p:txBody>
            </p:sp>
            <p:sp>
              <p:nvSpPr>
                <p:cNvPr id="27708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559" y="343"/>
                  <a:ext cx="408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b="1">
                      <a:solidFill>
                        <a:srgbClr val="000000"/>
                      </a:solidFill>
                    </a:rPr>
                    <a:t>mL</a:t>
                  </a:r>
                </a:p>
              </p:txBody>
            </p:sp>
          </p:grpSp>
        </p:grpSp>
        <p:sp>
          <p:nvSpPr>
            <p:cNvPr id="27654" name="Oval 6"/>
            <p:cNvSpPr>
              <a:spLocks noChangeAspect="1" noChangeArrowheads="1"/>
            </p:cNvSpPr>
            <p:nvPr/>
          </p:nvSpPr>
          <p:spPr bwMode="auto">
            <a:xfrm>
              <a:off x="4921" y="3339"/>
              <a:ext cx="45" cy="4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7658" name="Oval 10"/>
            <p:cNvSpPr>
              <a:spLocks noChangeAspect="1" noChangeArrowheads="1"/>
            </p:cNvSpPr>
            <p:nvPr/>
          </p:nvSpPr>
          <p:spPr bwMode="auto">
            <a:xfrm>
              <a:off x="5103" y="2432"/>
              <a:ext cx="45" cy="4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7660" name="Oval 12"/>
            <p:cNvSpPr>
              <a:spLocks noChangeAspect="1" noChangeArrowheads="1"/>
            </p:cNvSpPr>
            <p:nvPr/>
          </p:nvSpPr>
          <p:spPr bwMode="auto">
            <a:xfrm>
              <a:off x="4876" y="2795"/>
              <a:ext cx="45" cy="4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7662" name="Oval 14"/>
            <p:cNvSpPr>
              <a:spLocks noChangeAspect="1" noChangeArrowheads="1"/>
            </p:cNvSpPr>
            <p:nvPr/>
          </p:nvSpPr>
          <p:spPr bwMode="auto">
            <a:xfrm>
              <a:off x="5103" y="3022"/>
              <a:ext cx="45" cy="4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</p:grpSp>
      <p:grpSp>
        <p:nvGrpSpPr>
          <p:cNvPr id="27709" name="Group 61"/>
          <p:cNvGrpSpPr>
            <a:grpSpLocks/>
          </p:cNvGrpSpPr>
          <p:nvPr/>
        </p:nvGrpSpPr>
        <p:grpSpPr bwMode="auto">
          <a:xfrm>
            <a:off x="184150" y="539750"/>
            <a:ext cx="1309688" cy="5097463"/>
            <a:chOff x="4187" y="340"/>
            <a:chExt cx="825" cy="3211"/>
          </a:xfrm>
        </p:grpSpPr>
        <p:grpSp>
          <p:nvGrpSpPr>
            <p:cNvPr id="27710" name="Group 62"/>
            <p:cNvGrpSpPr>
              <a:grpSpLocks/>
            </p:cNvGrpSpPr>
            <p:nvPr/>
          </p:nvGrpSpPr>
          <p:grpSpPr bwMode="auto">
            <a:xfrm>
              <a:off x="4187" y="373"/>
              <a:ext cx="825" cy="3178"/>
              <a:chOff x="2245" y="749"/>
              <a:chExt cx="825" cy="3178"/>
            </a:xfrm>
          </p:grpSpPr>
          <p:sp>
            <p:nvSpPr>
              <p:cNvPr id="27711" name="Rectangle 63" descr="10%"/>
              <p:cNvSpPr>
                <a:spLocks noChangeArrowheads="1"/>
              </p:cNvSpPr>
              <p:nvPr/>
            </p:nvSpPr>
            <p:spPr bwMode="auto">
              <a:xfrm>
                <a:off x="2382" y="1026"/>
                <a:ext cx="570" cy="2826"/>
              </a:xfrm>
              <a:prstGeom prst="rect">
                <a:avLst/>
              </a:prstGeom>
              <a:pattFill prst="pct10">
                <a:fgClr>
                  <a:srgbClr val="FF0000"/>
                </a:fgClr>
                <a:bgClr>
                  <a:schemeClr val="bg1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7712" name="Group 64"/>
              <p:cNvGrpSpPr>
                <a:grpSpLocks/>
              </p:cNvGrpSpPr>
              <p:nvPr/>
            </p:nvGrpSpPr>
            <p:grpSpPr bwMode="auto">
              <a:xfrm>
                <a:off x="2245" y="749"/>
                <a:ext cx="825" cy="3178"/>
                <a:chOff x="1102" y="749"/>
                <a:chExt cx="825" cy="3178"/>
              </a:xfrm>
            </p:grpSpPr>
            <p:grpSp>
              <p:nvGrpSpPr>
                <p:cNvPr id="27713" name="Group 65"/>
                <p:cNvGrpSpPr>
                  <a:grpSpLocks noChangeAspect="1"/>
                </p:cNvGrpSpPr>
                <p:nvPr/>
              </p:nvGrpSpPr>
              <p:grpSpPr bwMode="auto">
                <a:xfrm>
                  <a:off x="1102" y="749"/>
                  <a:ext cx="825" cy="3178"/>
                  <a:chOff x="138" y="1188"/>
                  <a:chExt cx="705" cy="2715"/>
                </a:xfrm>
              </p:grpSpPr>
              <p:grpSp>
                <p:nvGrpSpPr>
                  <p:cNvPr id="27714" name="Group 6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8" y="1188"/>
                    <a:ext cx="705" cy="2715"/>
                    <a:chOff x="138" y="1188"/>
                    <a:chExt cx="705" cy="2715"/>
                  </a:xfrm>
                </p:grpSpPr>
                <p:sp>
                  <p:nvSpPr>
                    <p:cNvPr id="27715" name="Freeform 6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77" y="1188"/>
                      <a:ext cx="559" cy="2652"/>
                    </a:xfrm>
                    <a:custGeom>
                      <a:avLst/>
                      <a:gdLst>
                        <a:gd name="T0" fmla="*/ 69 w 559"/>
                        <a:gd name="T1" fmla="*/ 2652 h 2652"/>
                        <a:gd name="T2" fmla="*/ 559 w 559"/>
                        <a:gd name="T3" fmla="*/ 2652 h 2652"/>
                        <a:gd name="T4" fmla="*/ 559 w 559"/>
                        <a:gd name="T5" fmla="*/ 0 h 2652"/>
                        <a:gd name="T6" fmla="*/ 71 w 559"/>
                        <a:gd name="T7" fmla="*/ 0 h 2652"/>
                        <a:gd name="T8" fmla="*/ 0 w 559"/>
                        <a:gd name="T9" fmla="*/ 18 h 2652"/>
                        <a:gd name="T10" fmla="*/ 67 w 559"/>
                        <a:gd name="T11" fmla="*/ 100 h 2652"/>
                        <a:gd name="T12" fmla="*/ 69 w 559"/>
                        <a:gd name="T13" fmla="*/ 2652 h 265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559" h="2652">
                          <a:moveTo>
                            <a:pt x="69" y="2652"/>
                          </a:moveTo>
                          <a:lnTo>
                            <a:pt x="559" y="2652"/>
                          </a:lnTo>
                          <a:lnTo>
                            <a:pt x="559" y="0"/>
                          </a:lnTo>
                          <a:lnTo>
                            <a:pt x="71" y="0"/>
                          </a:lnTo>
                          <a:lnTo>
                            <a:pt x="0" y="18"/>
                          </a:lnTo>
                          <a:lnTo>
                            <a:pt x="67" y="100"/>
                          </a:lnTo>
                          <a:lnTo>
                            <a:pt x="69" y="2652"/>
                          </a:lnTo>
                          <a:close/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16" name="Freeform 6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8" y="3838"/>
                      <a:ext cx="705" cy="65"/>
                    </a:xfrm>
                    <a:custGeom>
                      <a:avLst/>
                      <a:gdLst>
                        <a:gd name="T0" fmla="*/ 600 w 705"/>
                        <a:gd name="T1" fmla="*/ 2 h 65"/>
                        <a:gd name="T2" fmla="*/ 705 w 705"/>
                        <a:gd name="T3" fmla="*/ 65 h 65"/>
                        <a:gd name="T4" fmla="*/ 0 w 705"/>
                        <a:gd name="T5" fmla="*/ 65 h 65"/>
                        <a:gd name="T6" fmla="*/ 111 w 705"/>
                        <a:gd name="T7" fmla="*/ 0 h 6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705" h="65">
                          <a:moveTo>
                            <a:pt x="600" y="2"/>
                          </a:moveTo>
                          <a:lnTo>
                            <a:pt x="705" y="65"/>
                          </a:lnTo>
                          <a:lnTo>
                            <a:pt x="0" y="65"/>
                          </a:lnTo>
                          <a:lnTo>
                            <a:pt x="11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17" name="Freeform 6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5" y="2630"/>
                      <a:ext cx="151" cy="1"/>
                    </a:xfrm>
                    <a:custGeom>
                      <a:avLst/>
                      <a:gdLst>
                        <a:gd name="T0" fmla="*/ 0 w 151"/>
                        <a:gd name="T1" fmla="*/ 1 h 1"/>
                        <a:gd name="T2" fmla="*/ 151 w 151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1" h="1">
                          <a:moveTo>
                            <a:pt x="0" y="1"/>
                          </a:moveTo>
                          <a:lnTo>
                            <a:pt x="15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18" name="Freeform 7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3" y="1422"/>
                      <a:ext cx="151" cy="1"/>
                    </a:xfrm>
                    <a:custGeom>
                      <a:avLst/>
                      <a:gdLst>
                        <a:gd name="T0" fmla="*/ 0 w 151"/>
                        <a:gd name="T1" fmla="*/ 1 h 1"/>
                        <a:gd name="T2" fmla="*/ 151 w 151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51" h="1">
                          <a:moveTo>
                            <a:pt x="0" y="1"/>
                          </a:moveTo>
                          <a:lnTo>
                            <a:pt x="151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27719" name="Group 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30" y="1659"/>
                    <a:ext cx="108" cy="1947"/>
                    <a:chOff x="630" y="1659"/>
                    <a:chExt cx="108" cy="1947"/>
                  </a:xfrm>
                </p:grpSpPr>
                <p:sp>
                  <p:nvSpPr>
                    <p:cNvPr id="27720" name="Freeform 7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3" y="1659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1" name="Freeform 7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1900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2" name="Freeform 7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154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3" name="Freeform 7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396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4" name="Freeform 7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2868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5" name="Freeform 7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119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6" name="Freeform 7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364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7727" name="Freeform 7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0" y="3605"/>
                      <a:ext cx="105" cy="1"/>
                    </a:xfrm>
                    <a:custGeom>
                      <a:avLst/>
                      <a:gdLst>
                        <a:gd name="T0" fmla="*/ 0 w 105"/>
                        <a:gd name="T1" fmla="*/ 0 h 1"/>
                        <a:gd name="T2" fmla="*/ 105 w 105"/>
                        <a:gd name="T3" fmla="*/ 0 h 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</a:cxnLst>
                      <a:rect l="0" t="0" r="r" b="b"/>
                      <a:pathLst>
                        <a:path w="105" h="1">
                          <a:moveTo>
                            <a:pt x="0" y="0"/>
                          </a:moveTo>
                          <a:lnTo>
                            <a:pt x="105" y="0"/>
                          </a:lnTo>
                        </a:path>
                      </a:pathLst>
                    </a:custGeom>
                    <a:noFill/>
                    <a:ln w="28575" cmpd="sng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27728" name="Rectangle 80"/>
                <p:cNvSpPr>
                  <a:spLocks noChangeArrowheads="1"/>
                </p:cNvSpPr>
                <p:nvPr/>
              </p:nvSpPr>
              <p:spPr bwMode="auto">
                <a:xfrm>
                  <a:off x="1227" y="919"/>
                  <a:ext cx="589" cy="1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1pPr>
                  <a:lvl2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2pPr>
                  <a:lvl3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3pPr>
                  <a:lvl4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4pPr>
                  <a:lvl5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9pPr>
                </a:lstStyle>
                <a:p>
                  <a:pPr algn="l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altLang="nl-NL" sz="1800" b="1">
                      <a:solidFill>
                        <a:srgbClr val="000000"/>
                      </a:solidFill>
                    </a:rPr>
                    <a:t>1000</a:t>
                  </a:r>
                </a:p>
              </p:txBody>
            </p:sp>
            <p:sp>
              <p:nvSpPr>
                <p:cNvPr id="27729" name="Rectangle 81"/>
                <p:cNvSpPr>
                  <a:spLocks noChangeArrowheads="1"/>
                </p:cNvSpPr>
                <p:nvPr/>
              </p:nvSpPr>
              <p:spPr bwMode="auto">
                <a:xfrm>
                  <a:off x="1310" y="2333"/>
                  <a:ext cx="589" cy="1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>
                  <a:lvl1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1pPr>
                  <a:lvl2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2pPr>
                  <a:lvl3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3pPr>
                  <a:lvl4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4pPr>
                  <a:lvl5pPr algn="ctr"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5pPr>
                  <a:lvl6pPr marL="4572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6pPr>
                  <a:lvl7pPr marL="9144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7pPr>
                  <a:lvl8pPr marL="13716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8pPr>
                  <a:lvl9pPr marL="1828800" algn="ctr" fontAlgn="base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2"/>
                      </a:solidFill>
                      <a:latin typeface="Arial" charset="0"/>
                    </a:defRPr>
                  </a:lvl9pPr>
                </a:lstStyle>
                <a:p>
                  <a:pPr algn="l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nl-NL" altLang="nl-NL" sz="1800" b="1">
                      <a:solidFill>
                        <a:srgbClr val="000000"/>
                      </a:solidFill>
                    </a:rPr>
                    <a:t>500</a:t>
                  </a:r>
                </a:p>
              </p:txBody>
            </p:sp>
          </p:grpSp>
          <p:grpSp>
            <p:nvGrpSpPr>
              <p:cNvPr id="27730" name="Group 82"/>
              <p:cNvGrpSpPr>
                <a:grpSpLocks/>
              </p:cNvGrpSpPr>
              <p:nvPr/>
            </p:nvGrpSpPr>
            <p:grpSpPr bwMode="auto">
              <a:xfrm>
                <a:off x="2472" y="1117"/>
                <a:ext cx="408" cy="2630"/>
                <a:chOff x="2472" y="1117"/>
                <a:chExt cx="408" cy="2630"/>
              </a:xfrm>
            </p:grpSpPr>
            <p:sp>
              <p:nvSpPr>
                <p:cNvPr id="27731" name="Oval 83"/>
                <p:cNvSpPr>
                  <a:spLocks noChangeAspect="1" noChangeArrowheads="1"/>
                </p:cNvSpPr>
                <p:nvPr/>
              </p:nvSpPr>
              <p:spPr bwMode="auto">
                <a:xfrm>
                  <a:off x="2789" y="1706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732" name="Oval 84"/>
                <p:cNvSpPr>
                  <a:spLocks noChangeAspect="1" noChangeArrowheads="1"/>
                </p:cNvSpPr>
                <p:nvPr/>
              </p:nvSpPr>
              <p:spPr bwMode="auto">
                <a:xfrm>
                  <a:off x="2517" y="3430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733" name="Oval 85"/>
                <p:cNvSpPr>
                  <a:spLocks noChangeAspect="1" noChangeArrowheads="1"/>
                </p:cNvSpPr>
                <p:nvPr/>
              </p:nvSpPr>
              <p:spPr bwMode="auto">
                <a:xfrm>
                  <a:off x="2789" y="1117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734" name="Oval 86"/>
                <p:cNvSpPr>
                  <a:spLocks noChangeAspect="1" noChangeArrowheads="1"/>
                </p:cNvSpPr>
                <p:nvPr/>
              </p:nvSpPr>
              <p:spPr bwMode="auto">
                <a:xfrm>
                  <a:off x="2472" y="2024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735" name="Oval 87"/>
                <p:cNvSpPr>
                  <a:spLocks noChangeAspect="1" noChangeArrowheads="1"/>
                </p:cNvSpPr>
                <p:nvPr/>
              </p:nvSpPr>
              <p:spPr bwMode="auto">
                <a:xfrm>
                  <a:off x="2517" y="1434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736" name="Oval 88"/>
                <p:cNvSpPr>
                  <a:spLocks noChangeAspect="1" noChangeArrowheads="1"/>
                </p:cNvSpPr>
                <p:nvPr/>
              </p:nvSpPr>
              <p:spPr bwMode="auto">
                <a:xfrm>
                  <a:off x="2653" y="2523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737" name="Oval 89"/>
                <p:cNvSpPr>
                  <a:spLocks noChangeAspect="1" noChangeArrowheads="1"/>
                </p:cNvSpPr>
                <p:nvPr/>
              </p:nvSpPr>
              <p:spPr bwMode="auto">
                <a:xfrm>
                  <a:off x="2835" y="3702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738" name="Oval 90"/>
                <p:cNvSpPr>
                  <a:spLocks noChangeAspect="1" noChangeArrowheads="1"/>
                </p:cNvSpPr>
                <p:nvPr/>
              </p:nvSpPr>
              <p:spPr bwMode="auto">
                <a:xfrm>
                  <a:off x="2744" y="3113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739" name="Oval 91"/>
                <p:cNvSpPr>
                  <a:spLocks noChangeAspect="1" noChangeArrowheads="1"/>
                </p:cNvSpPr>
                <p:nvPr/>
              </p:nvSpPr>
              <p:spPr bwMode="auto">
                <a:xfrm>
                  <a:off x="2562" y="2296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7740" name="Oval 92"/>
                <p:cNvSpPr>
                  <a:spLocks noChangeAspect="1" noChangeArrowheads="1"/>
                </p:cNvSpPr>
                <p:nvPr/>
              </p:nvSpPr>
              <p:spPr bwMode="auto">
                <a:xfrm>
                  <a:off x="2517" y="2795"/>
                  <a:ext cx="45" cy="45"/>
                </a:xfrm>
                <a:prstGeom prst="ellipse">
                  <a:avLst/>
                </a:pr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nl-NL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27741" name="Text Box 93"/>
            <p:cNvSpPr txBox="1">
              <a:spLocks noChangeArrowheads="1"/>
            </p:cNvSpPr>
            <p:nvPr/>
          </p:nvSpPr>
          <p:spPr bwMode="auto">
            <a:xfrm>
              <a:off x="4569" y="340"/>
              <a:ext cx="4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b="1">
                  <a:solidFill>
                    <a:srgbClr val="000000"/>
                  </a:solidFill>
                </a:rPr>
                <a:t>mL</a:t>
              </a:r>
            </a:p>
          </p:txBody>
        </p:sp>
      </p:grpSp>
      <p:grpSp>
        <p:nvGrpSpPr>
          <p:cNvPr id="27797" name="Group 149"/>
          <p:cNvGrpSpPr>
            <a:grpSpLocks/>
          </p:cNvGrpSpPr>
          <p:nvPr/>
        </p:nvGrpSpPr>
        <p:grpSpPr bwMode="auto">
          <a:xfrm>
            <a:off x="3333750" y="549275"/>
            <a:ext cx="1309688" cy="5067300"/>
            <a:chOff x="2418" y="359"/>
            <a:chExt cx="825" cy="3192"/>
          </a:xfrm>
        </p:grpSpPr>
        <p:sp>
          <p:nvSpPr>
            <p:cNvPr id="27651" name="Rectangle 3" descr="10%"/>
            <p:cNvSpPr>
              <a:spLocks noChangeArrowheads="1"/>
            </p:cNvSpPr>
            <p:nvPr/>
          </p:nvSpPr>
          <p:spPr bwMode="auto">
            <a:xfrm>
              <a:off x="2545" y="1797"/>
              <a:ext cx="567" cy="1685"/>
            </a:xfrm>
            <a:prstGeom prst="rect">
              <a:avLst/>
            </a:prstGeom>
            <a:pattFill prst="pct10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grpSp>
          <p:nvGrpSpPr>
            <p:cNvPr id="27796" name="Group 148"/>
            <p:cNvGrpSpPr>
              <a:grpSpLocks/>
            </p:cNvGrpSpPr>
            <p:nvPr/>
          </p:nvGrpSpPr>
          <p:grpSpPr bwMode="auto">
            <a:xfrm>
              <a:off x="2418" y="359"/>
              <a:ext cx="825" cy="3192"/>
              <a:chOff x="1948" y="359"/>
              <a:chExt cx="825" cy="3192"/>
            </a:xfrm>
          </p:grpSpPr>
          <p:sp>
            <p:nvSpPr>
              <p:cNvPr id="27653" name="Oval 5"/>
              <p:cNvSpPr>
                <a:spLocks noChangeAspect="1" noChangeArrowheads="1"/>
              </p:cNvSpPr>
              <p:nvPr/>
            </p:nvSpPr>
            <p:spPr bwMode="auto">
              <a:xfrm>
                <a:off x="2517" y="1933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27655" name="Oval 7"/>
              <p:cNvSpPr>
                <a:spLocks noChangeAspect="1" noChangeArrowheads="1"/>
              </p:cNvSpPr>
              <p:nvPr/>
            </p:nvSpPr>
            <p:spPr bwMode="auto">
              <a:xfrm>
                <a:off x="2547" y="3100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27656" name="Oval 8"/>
              <p:cNvSpPr>
                <a:spLocks noChangeAspect="1" noChangeArrowheads="1"/>
              </p:cNvSpPr>
              <p:nvPr/>
            </p:nvSpPr>
            <p:spPr bwMode="auto">
              <a:xfrm>
                <a:off x="2200" y="2205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27657" name="Oval 9"/>
              <p:cNvSpPr>
                <a:spLocks noChangeAspect="1" noChangeArrowheads="1"/>
              </p:cNvSpPr>
              <p:nvPr/>
            </p:nvSpPr>
            <p:spPr bwMode="auto">
              <a:xfrm>
                <a:off x="2381" y="2478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27659" name="Oval 11"/>
              <p:cNvSpPr>
                <a:spLocks noChangeAspect="1" noChangeArrowheads="1"/>
              </p:cNvSpPr>
              <p:nvPr/>
            </p:nvSpPr>
            <p:spPr bwMode="auto">
              <a:xfrm>
                <a:off x="2155" y="3405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27661" name="Oval 13"/>
              <p:cNvSpPr>
                <a:spLocks noChangeAspect="1" noChangeArrowheads="1"/>
              </p:cNvSpPr>
              <p:nvPr/>
            </p:nvSpPr>
            <p:spPr bwMode="auto">
              <a:xfrm>
                <a:off x="2200" y="2704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7742" name="Group 94"/>
              <p:cNvGrpSpPr>
                <a:grpSpLocks/>
              </p:cNvGrpSpPr>
              <p:nvPr/>
            </p:nvGrpSpPr>
            <p:grpSpPr bwMode="auto">
              <a:xfrm>
                <a:off x="1948" y="359"/>
                <a:ext cx="825" cy="3192"/>
                <a:chOff x="1948" y="359"/>
                <a:chExt cx="825" cy="3192"/>
              </a:xfrm>
            </p:grpSpPr>
            <p:grpSp>
              <p:nvGrpSpPr>
                <p:cNvPr id="27743" name="Group 95"/>
                <p:cNvGrpSpPr>
                  <a:grpSpLocks/>
                </p:cNvGrpSpPr>
                <p:nvPr/>
              </p:nvGrpSpPr>
              <p:grpSpPr bwMode="auto">
                <a:xfrm>
                  <a:off x="1948" y="373"/>
                  <a:ext cx="825" cy="3178"/>
                  <a:chOff x="1102" y="749"/>
                  <a:chExt cx="825" cy="3178"/>
                </a:xfrm>
              </p:grpSpPr>
              <p:grpSp>
                <p:nvGrpSpPr>
                  <p:cNvPr id="27744" name="Group 9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102" y="749"/>
                    <a:ext cx="825" cy="3178"/>
                    <a:chOff x="138" y="1188"/>
                    <a:chExt cx="705" cy="2715"/>
                  </a:xfrm>
                </p:grpSpPr>
                <p:grpSp>
                  <p:nvGrpSpPr>
                    <p:cNvPr id="27745" name="Group 9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38" y="1188"/>
                      <a:ext cx="705" cy="2715"/>
                      <a:chOff x="138" y="1188"/>
                      <a:chExt cx="705" cy="2715"/>
                    </a:xfrm>
                  </p:grpSpPr>
                  <p:sp>
                    <p:nvSpPr>
                      <p:cNvPr id="27746" name="Freeform 9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77" y="1188"/>
                        <a:ext cx="559" cy="2652"/>
                      </a:xfrm>
                      <a:custGeom>
                        <a:avLst/>
                        <a:gdLst>
                          <a:gd name="T0" fmla="*/ 69 w 559"/>
                          <a:gd name="T1" fmla="*/ 2652 h 2652"/>
                          <a:gd name="T2" fmla="*/ 559 w 559"/>
                          <a:gd name="T3" fmla="*/ 2652 h 2652"/>
                          <a:gd name="T4" fmla="*/ 559 w 559"/>
                          <a:gd name="T5" fmla="*/ 0 h 2652"/>
                          <a:gd name="T6" fmla="*/ 71 w 559"/>
                          <a:gd name="T7" fmla="*/ 0 h 2652"/>
                          <a:gd name="T8" fmla="*/ 0 w 559"/>
                          <a:gd name="T9" fmla="*/ 18 h 2652"/>
                          <a:gd name="T10" fmla="*/ 67 w 559"/>
                          <a:gd name="T11" fmla="*/ 100 h 2652"/>
                          <a:gd name="T12" fmla="*/ 69 w 559"/>
                          <a:gd name="T13" fmla="*/ 2652 h 265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559" h="2652">
                            <a:moveTo>
                              <a:pt x="69" y="2652"/>
                            </a:moveTo>
                            <a:lnTo>
                              <a:pt x="559" y="2652"/>
                            </a:lnTo>
                            <a:lnTo>
                              <a:pt x="559" y="0"/>
                            </a:lnTo>
                            <a:lnTo>
                              <a:pt x="71" y="0"/>
                            </a:lnTo>
                            <a:lnTo>
                              <a:pt x="0" y="18"/>
                            </a:lnTo>
                            <a:lnTo>
                              <a:pt x="67" y="100"/>
                            </a:lnTo>
                            <a:lnTo>
                              <a:pt x="69" y="2652"/>
                            </a:lnTo>
                            <a:close/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7747" name="Freeform 9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38" y="3838"/>
                        <a:ext cx="705" cy="65"/>
                      </a:xfrm>
                      <a:custGeom>
                        <a:avLst/>
                        <a:gdLst>
                          <a:gd name="T0" fmla="*/ 600 w 705"/>
                          <a:gd name="T1" fmla="*/ 2 h 65"/>
                          <a:gd name="T2" fmla="*/ 705 w 705"/>
                          <a:gd name="T3" fmla="*/ 65 h 65"/>
                          <a:gd name="T4" fmla="*/ 0 w 705"/>
                          <a:gd name="T5" fmla="*/ 65 h 65"/>
                          <a:gd name="T6" fmla="*/ 111 w 705"/>
                          <a:gd name="T7" fmla="*/ 0 h 6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705" h="65">
                            <a:moveTo>
                              <a:pt x="600" y="2"/>
                            </a:moveTo>
                            <a:lnTo>
                              <a:pt x="705" y="65"/>
                            </a:lnTo>
                            <a:lnTo>
                              <a:pt x="0" y="65"/>
                            </a:lnTo>
                            <a:lnTo>
                              <a:pt x="111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7748" name="Freeform 10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85" y="2630"/>
                        <a:ext cx="151" cy="1"/>
                      </a:xfrm>
                      <a:custGeom>
                        <a:avLst/>
                        <a:gdLst>
                          <a:gd name="T0" fmla="*/ 0 w 151"/>
                          <a:gd name="T1" fmla="*/ 1 h 1"/>
                          <a:gd name="T2" fmla="*/ 151 w 151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51" h="1">
                            <a:moveTo>
                              <a:pt x="0" y="1"/>
                            </a:moveTo>
                            <a:lnTo>
                              <a:pt x="151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7749" name="Freeform 10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83" y="1422"/>
                        <a:ext cx="151" cy="1"/>
                      </a:xfrm>
                      <a:custGeom>
                        <a:avLst/>
                        <a:gdLst>
                          <a:gd name="T0" fmla="*/ 0 w 151"/>
                          <a:gd name="T1" fmla="*/ 1 h 1"/>
                          <a:gd name="T2" fmla="*/ 151 w 151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51" h="1">
                            <a:moveTo>
                              <a:pt x="0" y="1"/>
                            </a:moveTo>
                            <a:lnTo>
                              <a:pt x="151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7750" name="Group 10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30" y="1659"/>
                      <a:ext cx="108" cy="1947"/>
                      <a:chOff x="630" y="1659"/>
                      <a:chExt cx="108" cy="1947"/>
                    </a:xfrm>
                  </p:grpSpPr>
                  <p:sp>
                    <p:nvSpPr>
                      <p:cNvPr id="27751" name="Freeform 10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3" y="1659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7752" name="Freeform 10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1900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7753" name="Freeform 10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2154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7754" name="Freeform 10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2396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7755" name="Freeform 10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2868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7756" name="Freeform 10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3119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7757" name="Freeform 10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3364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27758" name="Freeform 11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30" y="3605"/>
                        <a:ext cx="105" cy="1"/>
                      </a:xfrm>
                      <a:custGeom>
                        <a:avLst/>
                        <a:gdLst>
                          <a:gd name="T0" fmla="*/ 0 w 105"/>
                          <a:gd name="T1" fmla="*/ 0 h 1"/>
                          <a:gd name="T2" fmla="*/ 105 w 105"/>
                          <a:gd name="T3" fmla="*/ 0 h 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</a:cxnLst>
                        <a:rect l="0" t="0" r="r" b="b"/>
                        <a:pathLst>
                          <a:path w="105" h="1">
                            <a:moveTo>
                              <a:pt x="0" y="0"/>
                            </a:moveTo>
                            <a:lnTo>
                              <a:pt x="105" y="0"/>
                            </a:lnTo>
                          </a:path>
                        </a:pathLst>
                      </a:custGeom>
                      <a:noFill/>
                      <a:ln w="28575" cmpd="sng">
                        <a:solidFill>
                          <a:schemeClr val="tx1"/>
                        </a:solidFill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nl-NL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</p:grpSp>
              <p:sp>
                <p:nvSpPr>
                  <p:cNvPr id="27759" name="Rectangle 111"/>
                  <p:cNvSpPr>
                    <a:spLocks noChangeArrowheads="1"/>
                  </p:cNvSpPr>
                  <p:nvPr/>
                </p:nvSpPr>
                <p:spPr bwMode="auto">
                  <a:xfrm>
                    <a:off x="1227" y="919"/>
                    <a:ext cx="589" cy="18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/>
                  <a:lstStyle>
                    <a:lvl1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1pPr>
                    <a:lvl2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2pPr>
                    <a:lvl3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3pPr>
                    <a:lvl4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4pPr>
                    <a:lvl5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5pPr>
                    <a:lvl6pPr marL="4572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6pPr>
                    <a:lvl7pPr marL="9144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7pPr>
                    <a:lvl8pPr marL="13716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8pPr>
                    <a:lvl9pPr marL="18288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9pPr>
                  </a:lstStyle>
                  <a:p>
                    <a:pPr algn="l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l-NL" altLang="nl-NL" sz="1800" b="1">
                        <a:solidFill>
                          <a:srgbClr val="000000"/>
                        </a:solidFill>
                      </a:rPr>
                      <a:t>1000</a:t>
                    </a:r>
                  </a:p>
                </p:txBody>
              </p:sp>
              <p:sp>
                <p:nvSpPr>
                  <p:cNvPr id="27760" name="Rectangle 112"/>
                  <p:cNvSpPr>
                    <a:spLocks noChangeArrowheads="1"/>
                  </p:cNvSpPr>
                  <p:nvPr/>
                </p:nvSpPr>
                <p:spPr bwMode="auto">
                  <a:xfrm>
                    <a:off x="1310" y="2333"/>
                    <a:ext cx="589" cy="18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anchor="ctr"/>
                  <a:lstStyle>
                    <a:lvl1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1pPr>
                    <a:lvl2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2pPr>
                    <a:lvl3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3pPr>
                    <a:lvl4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4pPr>
                    <a:lvl5pPr algn="ctr"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5pPr>
                    <a:lvl6pPr marL="4572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6pPr>
                    <a:lvl7pPr marL="9144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7pPr>
                    <a:lvl8pPr marL="13716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8pPr>
                    <a:lvl9pPr marL="1828800"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 sz="4400">
                        <a:solidFill>
                          <a:schemeClr val="tx2"/>
                        </a:solidFill>
                        <a:latin typeface="Arial" charset="0"/>
                      </a:defRPr>
                    </a:lvl9pPr>
                  </a:lstStyle>
                  <a:p>
                    <a:pPr algn="l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nl-NL" altLang="nl-NL" sz="1800" b="1">
                        <a:solidFill>
                          <a:srgbClr val="000000"/>
                        </a:solidFill>
                      </a:rPr>
                      <a:t>500</a:t>
                    </a:r>
                  </a:p>
                </p:txBody>
              </p:sp>
            </p:grpSp>
            <p:sp>
              <p:nvSpPr>
                <p:cNvPr id="27761" name="Text Box 113"/>
                <p:cNvSpPr txBox="1">
                  <a:spLocks noChangeArrowheads="1"/>
                </p:cNvSpPr>
                <p:nvPr/>
              </p:nvSpPr>
              <p:spPr bwMode="auto">
                <a:xfrm>
                  <a:off x="2316" y="359"/>
                  <a:ext cx="408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r>
                    <a:rPr lang="nl-NL" altLang="nl-NL" b="1">
                      <a:solidFill>
                        <a:srgbClr val="000000"/>
                      </a:solidFill>
                    </a:rPr>
                    <a:t>mL</a:t>
                  </a:r>
                </a:p>
              </p:txBody>
            </p:sp>
          </p:grpSp>
        </p:grpSp>
      </p:grpSp>
      <p:sp>
        <p:nvSpPr>
          <p:cNvPr id="27762" name="Rectangle 114"/>
          <p:cNvSpPr>
            <a:spLocks noGrp="1" noChangeArrowheads="1"/>
          </p:cNvSpPr>
          <p:nvPr>
            <p:ph type="ctrTitle"/>
          </p:nvPr>
        </p:nvSpPr>
        <p:spPr>
          <a:xfrm>
            <a:off x="0" y="13459"/>
            <a:ext cx="9144000" cy="476250"/>
          </a:xfrm>
        </p:spPr>
        <p:txBody>
          <a:bodyPr/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concentratie bij verdelen over twee maatglazen.</a:t>
            </a:r>
          </a:p>
        </p:txBody>
      </p:sp>
      <p:grpSp>
        <p:nvGrpSpPr>
          <p:cNvPr id="27795" name="Group 147"/>
          <p:cNvGrpSpPr>
            <a:grpSpLocks/>
          </p:cNvGrpSpPr>
          <p:nvPr/>
        </p:nvGrpSpPr>
        <p:grpSpPr bwMode="auto">
          <a:xfrm>
            <a:off x="3573463" y="3257550"/>
            <a:ext cx="671512" cy="1816100"/>
            <a:chOff x="3911" y="2060"/>
            <a:chExt cx="423" cy="1144"/>
          </a:xfrm>
        </p:grpSpPr>
        <p:grpSp>
          <p:nvGrpSpPr>
            <p:cNvPr id="27789" name="Group 141"/>
            <p:cNvGrpSpPr>
              <a:grpSpLocks/>
            </p:cNvGrpSpPr>
            <p:nvPr/>
          </p:nvGrpSpPr>
          <p:grpSpPr bwMode="auto">
            <a:xfrm>
              <a:off x="3911" y="2336"/>
              <a:ext cx="423" cy="868"/>
              <a:chOff x="3911" y="2336"/>
              <a:chExt cx="423" cy="868"/>
            </a:xfrm>
          </p:grpSpPr>
          <p:sp>
            <p:nvSpPr>
              <p:cNvPr id="27768" name="Freeform 120"/>
              <p:cNvSpPr>
                <a:spLocks/>
              </p:cNvSpPr>
              <p:nvPr/>
            </p:nvSpPr>
            <p:spPr bwMode="auto">
              <a:xfrm>
                <a:off x="3913" y="2336"/>
                <a:ext cx="416" cy="1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27769" name="Freeform 121"/>
              <p:cNvSpPr>
                <a:spLocks/>
              </p:cNvSpPr>
              <p:nvPr/>
            </p:nvSpPr>
            <p:spPr bwMode="auto">
              <a:xfrm>
                <a:off x="3918" y="2628"/>
                <a:ext cx="416" cy="1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27770" name="Freeform 122"/>
              <p:cNvSpPr>
                <a:spLocks/>
              </p:cNvSpPr>
              <p:nvPr/>
            </p:nvSpPr>
            <p:spPr bwMode="auto">
              <a:xfrm>
                <a:off x="3918" y="2917"/>
                <a:ext cx="416" cy="1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  <p:sp>
            <p:nvSpPr>
              <p:cNvPr id="27771" name="Freeform 123"/>
              <p:cNvSpPr>
                <a:spLocks/>
              </p:cNvSpPr>
              <p:nvPr/>
            </p:nvSpPr>
            <p:spPr bwMode="auto">
              <a:xfrm>
                <a:off x="3911" y="3203"/>
                <a:ext cx="416" cy="1"/>
              </a:xfrm>
              <a:custGeom>
                <a:avLst/>
                <a:gdLst>
                  <a:gd name="T0" fmla="*/ 416 w 416"/>
                  <a:gd name="T1" fmla="*/ 0 h 1"/>
                  <a:gd name="T2" fmla="*/ 0 w 416"/>
                  <a:gd name="T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16" h="1">
                    <a:moveTo>
                      <a:pt x="416" y="0"/>
                    </a:moveTo>
                    <a:lnTo>
                      <a:pt x="0" y="1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7772" name="Freeform 124"/>
            <p:cNvSpPr>
              <a:spLocks/>
            </p:cNvSpPr>
            <p:nvPr/>
          </p:nvSpPr>
          <p:spPr bwMode="auto">
            <a:xfrm>
              <a:off x="3920" y="2060"/>
              <a:ext cx="113" cy="1"/>
            </a:xfrm>
            <a:custGeom>
              <a:avLst/>
              <a:gdLst>
                <a:gd name="T0" fmla="*/ 113 w 113"/>
                <a:gd name="T1" fmla="*/ 0 h 1"/>
                <a:gd name="T2" fmla="*/ 0 w 113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3" h="1">
                  <a:moveTo>
                    <a:pt x="113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</p:grpSp>
      <p:sp>
        <p:nvSpPr>
          <p:cNvPr id="27774" name="Rectangle 126"/>
          <p:cNvSpPr>
            <a:spLocks noChangeArrowheads="1"/>
          </p:cNvSpPr>
          <p:nvPr/>
        </p:nvSpPr>
        <p:spPr bwMode="auto">
          <a:xfrm>
            <a:off x="123825" y="5584825"/>
            <a:ext cx="33162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g/1000 </a:t>
            </a:r>
            <a:r>
              <a:rPr lang="nl-NL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775" name="Rectangle 127"/>
          <p:cNvSpPr>
            <a:spLocks noChangeArrowheads="1"/>
          </p:cNvSpPr>
          <p:nvPr/>
        </p:nvSpPr>
        <p:spPr bwMode="auto">
          <a:xfrm>
            <a:off x="3290888" y="5618162"/>
            <a:ext cx="30241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g/600 </a:t>
            </a:r>
            <a:r>
              <a:rPr lang="nl-NL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776" name="Rectangle 128"/>
          <p:cNvSpPr>
            <a:spLocks noChangeArrowheads="1"/>
          </p:cNvSpPr>
          <p:nvPr/>
        </p:nvSpPr>
        <p:spPr bwMode="auto">
          <a:xfrm>
            <a:off x="6215063" y="5618162"/>
            <a:ext cx="31670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g/400 </a:t>
            </a:r>
            <a:r>
              <a:rPr lang="nl-NL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777" name="Rectangle 129"/>
          <p:cNvSpPr>
            <a:spLocks noChangeArrowheads="1"/>
          </p:cNvSpPr>
          <p:nvPr/>
        </p:nvSpPr>
        <p:spPr bwMode="auto">
          <a:xfrm>
            <a:off x="3271838" y="6042025"/>
            <a:ext cx="34559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g/100 mL</a:t>
            </a:r>
          </a:p>
        </p:txBody>
      </p:sp>
      <p:sp>
        <p:nvSpPr>
          <p:cNvPr id="27778" name="Rectangle 130"/>
          <p:cNvSpPr>
            <a:spLocks noChangeArrowheads="1"/>
          </p:cNvSpPr>
          <p:nvPr/>
        </p:nvSpPr>
        <p:spPr bwMode="auto">
          <a:xfrm>
            <a:off x="6223000" y="6037262"/>
            <a:ext cx="3276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g/100 mL</a:t>
            </a:r>
          </a:p>
        </p:txBody>
      </p:sp>
      <p:sp>
        <p:nvSpPr>
          <p:cNvPr id="27779" name="Rectangle 131"/>
          <p:cNvSpPr>
            <a:spLocks noChangeArrowheads="1"/>
          </p:cNvSpPr>
          <p:nvPr/>
        </p:nvSpPr>
        <p:spPr bwMode="auto">
          <a:xfrm>
            <a:off x="158750" y="6392863"/>
            <a:ext cx="225301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0,01 g/</a:t>
            </a:r>
            <a:r>
              <a:rPr lang="nl-NL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780" name="Rectangle 132"/>
          <p:cNvSpPr>
            <a:spLocks noChangeArrowheads="1"/>
          </p:cNvSpPr>
          <p:nvPr/>
        </p:nvSpPr>
        <p:spPr bwMode="auto">
          <a:xfrm>
            <a:off x="3297238" y="6405563"/>
            <a:ext cx="18589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0,01 g/</a:t>
            </a:r>
            <a:r>
              <a:rPr lang="nl-NL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781" name="Rectangle 133"/>
          <p:cNvSpPr>
            <a:spLocks noChangeArrowheads="1"/>
          </p:cNvSpPr>
          <p:nvPr/>
        </p:nvSpPr>
        <p:spPr bwMode="auto">
          <a:xfrm>
            <a:off x="6237288" y="6448425"/>
            <a:ext cx="18589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0,01 g/</a:t>
            </a:r>
            <a:r>
              <a:rPr lang="nl-NL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803" name="Group 155"/>
          <p:cNvGrpSpPr>
            <a:grpSpLocks/>
          </p:cNvGrpSpPr>
          <p:nvPr/>
        </p:nvGrpSpPr>
        <p:grpSpPr bwMode="auto">
          <a:xfrm>
            <a:off x="6600825" y="4179888"/>
            <a:ext cx="671513" cy="914400"/>
            <a:chOff x="4830" y="2633"/>
            <a:chExt cx="423" cy="576"/>
          </a:xfrm>
        </p:grpSpPr>
        <p:sp>
          <p:nvSpPr>
            <p:cNvPr id="27792" name="Freeform 144"/>
            <p:cNvSpPr>
              <a:spLocks/>
            </p:cNvSpPr>
            <p:nvPr/>
          </p:nvSpPr>
          <p:spPr bwMode="auto">
            <a:xfrm>
              <a:off x="4837" y="2633"/>
              <a:ext cx="416" cy="1"/>
            </a:xfrm>
            <a:custGeom>
              <a:avLst/>
              <a:gdLst>
                <a:gd name="T0" fmla="*/ 416 w 416"/>
                <a:gd name="T1" fmla="*/ 0 h 1"/>
                <a:gd name="T2" fmla="*/ 0 w 41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6" h="1">
                  <a:moveTo>
                    <a:pt x="416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7793" name="Freeform 145"/>
            <p:cNvSpPr>
              <a:spLocks/>
            </p:cNvSpPr>
            <p:nvPr/>
          </p:nvSpPr>
          <p:spPr bwMode="auto">
            <a:xfrm>
              <a:off x="4837" y="2922"/>
              <a:ext cx="416" cy="1"/>
            </a:xfrm>
            <a:custGeom>
              <a:avLst/>
              <a:gdLst>
                <a:gd name="T0" fmla="*/ 416 w 416"/>
                <a:gd name="T1" fmla="*/ 0 h 1"/>
                <a:gd name="T2" fmla="*/ 0 w 41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6" h="1">
                  <a:moveTo>
                    <a:pt x="416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7794" name="Freeform 146"/>
            <p:cNvSpPr>
              <a:spLocks/>
            </p:cNvSpPr>
            <p:nvPr/>
          </p:nvSpPr>
          <p:spPr bwMode="auto">
            <a:xfrm>
              <a:off x="4830" y="3208"/>
              <a:ext cx="416" cy="1"/>
            </a:xfrm>
            <a:custGeom>
              <a:avLst/>
              <a:gdLst>
                <a:gd name="T0" fmla="*/ 416 w 416"/>
                <a:gd name="T1" fmla="*/ 0 h 1"/>
                <a:gd name="T2" fmla="*/ 0 w 41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6" h="1">
                  <a:moveTo>
                    <a:pt x="416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</p:grpSp>
      <p:sp>
        <p:nvSpPr>
          <p:cNvPr id="27799" name="Rectangle 151"/>
          <p:cNvSpPr>
            <a:spLocks noChangeArrowheads="1"/>
          </p:cNvSpPr>
          <p:nvPr/>
        </p:nvSpPr>
        <p:spPr bwMode="auto">
          <a:xfrm>
            <a:off x="2195513" y="2835275"/>
            <a:ext cx="720725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=</a:t>
            </a:r>
          </a:p>
        </p:txBody>
      </p:sp>
      <p:sp>
        <p:nvSpPr>
          <p:cNvPr id="27800" name="Rectangle 152"/>
          <p:cNvSpPr>
            <a:spLocks noChangeArrowheads="1"/>
          </p:cNvSpPr>
          <p:nvPr/>
        </p:nvSpPr>
        <p:spPr bwMode="auto">
          <a:xfrm>
            <a:off x="5292725" y="2886075"/>
            <a:ext cx="792163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7802" name="Rectangle 154"/>
          <p:cNvSpPr>
            <a:spLocks noChangeArrowheads="1"/>
          </p:cNvSpPr>
          <p:nvPr/>
        </p:nvSpPr>
        <p:spPr bwMode="auto">
          <a:xfrm>
            <a:off x="166688" y="6008688"/>
            <a:ext cx="34559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g/100 </a:t>
            </a:r>
            <a:r>
              <a:rPr lang="nl-NL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804" name="Group 156"/>
          <p:cNvGrpSpPr>
            <a:grpSpLocks/>
          </p:cNvGrpSpPr>
          <p:nvPr/>
        </p:nvGrpSpPr>
        <p:grpSpPr bwMode="auto">
          <a:xfrm>
            <a:off x="417513" y="1466850"/>
            <a:ext cx="676275" cy="3619500"/>
            <a:chOff x="2382" y="1300"/>
            <a:chExt cx="426" cy="2280"/>
          </a:xfrm>
        </p:grpSpPr>
        <p:sp>
          <p:nvSpPr>
            <p:cNvPr id="27805" name="Freeform 157"/>
            <p:cNvSpPr>
              <a:spLocks/>
            </p:cNvSpPr>
            <p:nvPr/>
          </p:nvSpPr>
          <p:spPr bwMode="auto">
            <a:xfrm>
              <a:off x="2387" y="1585"/>
              <a:ext cx="416" cy="1"/>
            </a:xfrm>
            <a:custGeom>
              <a:avLst/>
              <a:gdLst>
                <a:gd name="T0" fmla="*/ 416 w 416"/>
                <a:gd name="T1" fmla="*/ 0 h 1"/>
                <a:gd name="T2" fmla="*/ 0 w 41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6" h="1">
                  <a:moveTo>
                    <a:pt x="416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7806" name="Freeform 158"/>
            <p:cNvSpPr>
              <a:spLocks/>
            </p:cNvSpPr>
            <p:nvPr/>
          </p:nvSpPr>
          <p:spPr bwMode="auto">
            <a:xfrm>
              <a:off x="2392" y="1880"/>
              <a:ext cx="416" cy="1"/>
            </a:xfrm>
            <a:custGeom>
              <a:avLst/>
              <a:gdLst>
                <a:gd name="T0" fmla="*/ 416 w 416"/>
                <a:gd name="T1" fmla="*/ 0 h 1"/>
                <a:gd name="T2" fmla="*/ 0 w 41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6" h="1">
                  <a:moveTo>
                    <a:pt x="416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7807" name="Freeform 159"/>
            <p:cNvSpPr>
              <a:spLocks/>
            </p:cNvSpPr>
            <p:nvPr/>
          </p:nvSpPr>
          <p:spPr bwMode="auto">
            <a:xfrm>
              <a:off x="2390" y="2159"/>
              <a:ext cx="416" cy="1"/>
            </a:xfrm>
            <a:custGeom>
              <a:avLst/>
              <a:gdLst>
                <a:gd name="T0" fmla="*/ 416 w 416"/>
                <a:gd name="T1" fmla="*/ 0 h 1"/>
                <a:gd name="T2" fmla="*/ 0 w 41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6" h="1">
                  <a:moveTo>
                    <a:pt x="416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7808" name="Freeform 160"/>
            <p:cNvSpPr>
              <a:spLocks/>
            </p:cNvSpPr>
            <p:nvPr/>
          </p:nvSpPr>
          <p:spPr bwMode="auto">
            <a:xfrm>
              <a:off x="2384" y="2712"/>
              <a:ext cx="416" cy="1"/>
            </a:xfrm>
            <a:custGeom>
              <a:avLst/>
              <a:gdLst>
                <a:gd name="T0" fmla="*/ 416 w 416"/>
                <a:gd name="T1" fmla="*/ 0 h 1"/>
                <a:gd name="T2" fmla="*/ 0 w 41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6" h="1">
                  <a:moveTo>
                    <a:pt x="416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7809" name="Freeform 161"/>
            <p:cNvSpPr>
              <a:spLocks/>
            </p:cNvSpPr>
            <p:nvPr/>
          </p:nvSpPr>
          <p:spPr bwMode="auto">
            <a:xfrm>
              <a:off x="2389" y="3004"/>
              <a:ext cx="416" cy="1"/>
            </a:xfrm>
            <a:custGeom>
              <a:avLst/>
              <a:gdLst>
                <a:gd name="T0" fmla="*/ 416 w 416"/>
                <a:gd name="T1" fmla="*/ 0 h 1"/>
                <a:gd name="T2" fmla="*/ 0 w 41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6" h="1">
                  <a:moveTo>
                    <a:pt x="416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7810" name="Freeform 162"/>
            <p:cNvSpPr>
              <a:spLocks/>
            </p:cNvSpPr>
            <p:nvPr/>
          </p:nvSpPr>
          <p:spPr bwMode="auto">
            <a:xfrm>
              <a:off x="2389" y="3293"/>
              <a:ext cx="416" cy="1"/>
            </a:xfrm>
            <a:custGeom>
              <a:avLst/>
              <a:gdLst>
                <a:gd name="T0" fmla="*/ 416 w 416"/>
                <a:gd name="T1" fmla="*/ 0 h 1"/>
                <a:gd name="T2" fmla="*/ 0 w 41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6" h="1">
                  <a:moveTo>
                    <a:pt x="416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7811" name="Freeform 163"/>
            <p:cNvSpPr>
              <a:spLocks/>
            </p:cNvSpPr>
            <p:nvPr/>
          </p:nvSpPr>
          <p:spPr bwMode="auto">
            <a:xfrm>
              <a:off x="2382" y="3579"/>
              <a:ext cx="416" cy="1"/>
            </a:xfrm>
            <a:custGeom>
              <a:avLst/>
              <a:gdLst>
                <a:gd name="T0" fmla="*/ 416 w 416"/>
                <a:gd name="T1" fmla="*/ 0 h 1"/>
                <a:gd name="T2" fmla="*/ 0 w 41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6" h="1">
                  <a:moveTo>
                    <a:pt x="416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7812" name="Freeform 164"/>
            <p:cNvSpPr>
              <a:spLocks/>
            </p:cNvSpPr>
            <p:nvPr/>
          </p:nvSpPr>
          <p:spPr bwMode="auto">
            <a:xfrm>
              <a:off x="2391" y="2436"/>
              <a:ext cx="113" cy="1"/>
            </a:xfrm>
            <a:custGeom>
              <a:avLst/>
              <a:gdLst>
                <a:gd name="T0" fmla="*/ 113 w 113"/>
                <a:gd name="T1" fmla="*/ 0 h 1"/>
                <a:gd name="T2" fmla="*/ 0 w 113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3" h="1">
                  <a:moveTo>
                    <a:pt x="113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7813" name="Freeform 165"/>
            <p:cNvSpPr>
              <a:spLocks/>
            </p:cNvSpPr>
            <p:nvPr/>
          </p:nvSpPr>
          <p:spPr bwMode="auto">
            <a:xfrm>
              <a:off x="2385" y="1300"/>
              <a:ext cx="416" cy="1"/>
            </a:xfrm>
            <a:custGeom>
              <a:avLst/>
              <a:gdLst>
                <a:gd name="T0" fmla="*/ 416 w 416"/>
                <a:gd name="T1" fmla="*/ 0 h 1"/>
                <a:gd name="T2" fmla="*/ 0 w 416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6" h="1">
                  <a:moveTo>
                    <a:pt x="416" y="0"/>
                  </a:moveTo>
                  <a:lnTo>
                    <a:pt x="0" y="1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</p:grpSp>
      <p:sp>
        <p:nvSpPr>
          <p:cNvPr id="2" name="Rectangle 11">
            <a:extLst>
              <a:ext uri="{FF2B5EF4-FFF2-40B4-BE49-F238E27FC236}">
                <a16:creationId xmlns:a16="http://schemas.microsoft.com/office/drawing/2014/main" id="{A96F50D2-5B75-974F-2248-113341A5E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6471882"/>
            <a:ext cx="863600" cy="369332"/>
          </a:xfrm>
          <a:prstGeom prst="rect">
            <a:avLst/>
          </a:prstGeom>
          <a:noFill/>
          <a:ln w="12700">
            <a:noFill/>
          </a:ln>
          <a:effectLst/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491748B-5A0C-FEC8-E4E1-04BA11F541FE}"/>
              </a:ext>
            </a:extLst>
          </p:cNvPr>
          <p:cNvSpPr txBox="1"/>
          <p:nvPr/>
        </p:nvSpPr>
        <p:spPr>
          <a:xfrm>
            <a:off x="1619672" y="1929026"/>
            <a:ext cx="4644939" cy="707886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 verdelen over twee </a:t>
            </a:r>
            <a:r>
              <a:rPr lang="nl-NL" altLang="nl-NL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maaglazen</a:t>
            </a:r>
            <a:r>
              <a:rPr lang="nl-NL" altLang="nl-NL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blijft de concentratie hetzelfde.</a:t>
            </a:r>
          </a:p>
        </p:txBody>
      </p:sp>
    </p:spTree>
    <p:extLst>
      <p:ext uri="{BB962C8B-B14F-4D97-AF65-F5344CB8AC3E}">
        <p14:creationId xmlns:p14="http://schemas.microsoft.com/office/powerpoint/2010/main" val="262042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7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7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27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27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7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7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7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7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7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62" grpId="0"/>
      <p:bldP spid="27774" grpId="0"/>
      <p:bldP spid="27775" grpId="0"/>
      <p:bldP spid="27776" grpId="0"/>
      <p:bldP spid="27777" grpId="0"/>
      <p:bldP spid="27778" grpId="0"/>
      <p:bldP spid="27779" grpId="0"/>
      <p:bldP spid="27780" grpId="0"/>
      <p:bldP spid="27781" grpId="0"/>
      <p:bldP spid="27799" grpId="0"/>
      <p:bldP spid="27800" grpId="0"/>
      <p:bldP spid="27802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7913688" cy="468313"/>
          </a:xfrm>
        </p:spPr>
        <p:txBody>
          <a:bodyPr/>
          <a:lstStyle/>
          <a:p>
            <a:pPr algn="l"/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betekent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concentratie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10</a:t>
            </a:r>
            <a:r>
              <a:rPr lang="en-US" altLang="nl-NL" sz="2800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-7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g/L?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5679" y="5703639"/>
            <a:ext cx="31321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Conclusie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altLang="nl-NL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5408" y="4695527"/>
            <a:ext cx="20517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1.10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/1.10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5  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nl-NL" altLang="nl-NL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5364088" y="2674657"/>
            <a:ext cx="1549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/>
              <a:t>4.10</a:t>
            </a:r>
            <a:r>
              <a:rPr lang="en-US" altLang="nl-NL" sz="2400" baseline="30000" dirty="0"/>
              <a:t>2</a:t>
            </a:r>
            <a:endParaRPr lang="nl-NL" altLang="nl-NL" sz="2400" baseline="30000" dirty="0"/>
          </a:p>
        </p:txBody>
      </p:sp>
      <p:sp>
        <p:nvSpPr>
          <p:cNvPr id="47114" name="Text Box 10"/>
          <p:cNvSpPr txBox="1">
            <a:spLocks noChangeArrowheads="1"/>
          </p:cNvSpPr>
          <p:nvPr/>
        </p:nvSpPr>
        <p:spPr bwMode="auto">
          <a:xfrm>
            <a:off x="-4391" y="2674657"/>
            <a:ext cx="3708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8.10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/2.10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  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nl-NL" altLang="nl-NL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1935696" y="5157192"/>
            <a:ext cx="15518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1.10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3-5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endParaRPr lang="nl-NL" altLang="nl-NL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3283528" y="5157192"/>
            <a:ext cx="24844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1.10</a:t>
            </a:r>
            <a:r>
              <a:rPr lang="en-US" altLang="nl-NL" sz="2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endParaRPr lang="nl-NL" altLang="nl-NL" sz="2400" baseline="30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5408" y="5157192"/>
            <a:ext cx="20517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1.10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/1.10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5 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nl-NL" altLang="nl-NL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18" name="Text Box 14"/>
          <p:cNvSpPr txBox="1">
            <a:spLocks noChangeArrowheads="1"/>
          </p:cNvSpPr>
          <p:nvPr/>
        </p:nvSpPr>
        <p:spPr bwMode="auto">
          <a:xfrm>
            <a:off x="1987216" y="2674657"/>
            <a:ext cx="26042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800.000/2.000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endParaRPr lang="nl-NL" altLang="nl-NL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19" name="Text Box 15"/>
          <p:cNvSpPr txBox="1">
            <a:spLocks noChangeArrowheads="1"/>
          </p:cNvSpPr>
          <p:nvPr/>
        </p:nvSpPr>
        <p:spPr bwMode="auto">
          <a:xfrm>
            <a:off x="4238761" y="4695527"/>
            <a:ext cx="8275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0,01</a:t>
            </a:r>
            <a:endParaRPr lang="nl-NL" altLang="nl-NL" sz="2400" baseline="30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31" name="Text Box 27"/>
          <p:cNvSpPr txBox="1">
            <a:spLocks noChangeArrowheads="1"/>
          </p:cNvSpPr>
          <p:nvPr/>
        </p:nvSpPr>
        <p:spPr bwMode="auto">
          <a:xfrm>
            <a:off x="8243888" y="646871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14">
            <a:extLst>
              <a:ext uri="{FF2B5EF4-FFF2-40B4-BE49-F238E27FC236}">
                <a16:creationId xmlns:a16="http://schemas.microsoft.com/office/drawing/2014/main" id="{DDE25C97-A716-B97D-1FF7-FA306AB27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167" y="2674657"/>
            <a:ext cx="11491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endParaRPr lang="nl-NL" altLang="nl-NL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7232DA84-4861-20CD-CF1C-0A54AD6A8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391" y="3174067"/>
            <a:ext cx="915833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Conclusie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moet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exponenten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elkaar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aftrekken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5F930072-CDB7-ED31-99F9-46B42DEBE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" y="4117650"/>
            <a:ext cx="19788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Voorbeeld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nl-NL" altLang="nl-NL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038242AD-D528-56FD-91D2-A76D67900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372" y="4695527"/>
            <a:ext cx="24171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1.000/100.000 =</a:t>
            </a:r>
            <a:endParaRPr lang="nl-NL" altLang="nl-NL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DC95F38C-B636-8D58-DF4E-0E806AEA1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6087" y="5703639"/>
            <a:ext cx="43005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solidFill>
                  <a:srgbClr val="00B0F0"/>
                </a:solidFill>
              </a:rPr>
              <a:t>1.10</a:t>
            </a:r>
            <a:r>
              <a:rPr lang="en-US" altLang="nl-NL" sz="2400" baseline="30000" dirty="0">
                <a:solidFill>
                  <a:srgbClr val="00B0F0"/>
                </a:solidFill>
              </a:rPr>
              <a:t>-2</a:t>
            </a:r>
            <a:r>
              <a:rPr lang="en-US" altLang="nl-NL" sz="2400" dirty="0">
                <a:solidFill>
                  <a:srgbClr val="00B0F0"/>
                </a:solidFill>
              </a:rPr>
              <a:t> = 0,01</a:t>
            </a:r>
            <a:endParaRPr lang="nl-NL" altLang="nl-NL" sz="2400" baseline="30000" dirty="0">
              <a:solidFill>
                <a:srgbClr val="00B0F0"/>
              </a:solidFill>
            </a:endParaRPr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205C31B1-3230-900A-B0BF-3D5860338B9E}"/>
              </a:ext>
            </a:extLst>
          </p:cNvPr>
          <p:cNvGrpSpPr/>
          <p:nvPr/>
        </p:nvGrpSpPr>
        <p:grpSpPr>
          <a:xfrm>
            <a:off x="601096" y="2699347"/>
            <a:ext cx="5646934" cy="288000"/>
            <a:chOff x="544651" y="998337"/>
            <a:chExt cx="5646934" cy="288000"/>
          </a:xfrm>
        </p:grpSpPr>
        <p:sp>
          <p:nvSpPr>
            <p:cNvPr id="14" name="Oval 19">
              <a:extLst>
                <a:ext uri="{FF2B5EF4-FFF2-40B4-BE49-F238E27FC236}">
                  <a16:creationId xmlns:a16="http://schemas.microsoft.com/office/drawing/2014/main" id="{CDFE5BE3-ABA6-08F8-0EB1-9B9776054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651" y="998337"/>
              <a:ext cx="288000" cy="2880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15" name="Oval 19">
              <a:extLst>
                <a:ext uri="{FF2B5EF4-FFF2-40B4-BE49-F238E27FC236}">
                  <a16:creationId xmlns:a16="http://schemas.microsoft.com/office/drawing/2014/main" id="{699CCD41-53DB-13CF-B1D0-B37F1B202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7827" y="998337"/>
              <a:ext cx="288000" cy="2880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 dirty="0">
                <a:solidFill>
                  <a:srgbClr val="000000"/>
                </a:solidFill>
              </a:endParaRPr>
            </a:p>
          </p:txBody>
        </p:sp>
        <p:sp>
          <p:nvSpPr>
            <p:cNvPr id="16" name="Oval 19">
              <a:extLst>
                <a:ext uri="{FF2B5EF4-FFF2-40B4-BE49-F238E27FC236}">
                  <a16:creationId xmlns:a16="http://schemas.microsoft.com/office/drawing/2014/main" id="{F47B84B5-6C5C-E3F8-1F90-5CA95062C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3585" y="998337"/>
              <a:ext cx="288000" cy="2880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</p:grpSp>
      <p:sp>
        <p:nvSpPr>
          <p:cNvPr id="20" name="Text Box 4">
            <a:extLst>
              <a:ext uri="{FF2B5EF4-FFF2-40B4-BE49-F238E27FC236}">
                <a16:creationId xmlns:a16="http://schemas.microsoft.com/office/drawing/2014/main" id="{00B1D0D0-D6D2-AE5A-2AD1-09F92C1D7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" y="6207695"/>
            <a:ext cx="88179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B0F0"/>
                </a:solidFill>
              </a:rPr>
              <a:t>Een</a:t>
            </a:r>
            <a:r>
              <a:rPr lang="en-US" altLang="nl-NL" sz="2400" dirty="0">
                <a:solidFill>
                  <a:srgbClr val="00B0F0"/>
                </a:solidFill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</a:rPr>
              <a:t>concentratievan</a:t>
            </a:r>
            <a:r>
              <a:rPr lang="en-US" altLang="nl-NL" sz="2400" dirty="0">
                <a:solidFill>
                  <a:srgbClr val="00B0F0"/>
                </a:solidFill>
              </a:rPr>
              <a:t> 10</a:t>
            </a:r>
            <a:r>
              <a:rPr lang="en-US" altLang="nl-NL" sz="2400" baseline="30000" dirty="0">
                <a:solidFill>
                  <a:srgbClr val="00B0F0"/>
                </a:solidFill>
              </a:rPr>
              <a:t>-7</a:t>
            </a:r>
            <a:r>
              <a:rPr lang="en-US" altLang="nl-NL" sz="2400" dirty="0">
                <a:solidFill>
                  <a:srgbClr val="00B0F0"/>
                </a:solidFill>
              </a:rPr>
              <a:t> g/L </a:t>
            </a:r>
            <a:r>
              <a:rPr lang="en-US" altLang="nl-NL" sz="2400" dirty="0" err="1">
                <a:solidFill>
                  <a:srgbClr val="00B0F0"/>
                </a:solidFill>
              </a:rPr>
              <a:t>betekent</a:t>
            </a:r>
            <a:r>
              <a:rPr lang="en-US" altLang="nl-NL" sz="2400" dirty="0">
                <a:solidFill>
                  <a:srgbClr val="00B0F0"/>
                </a:solidFill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</a:rPr>
              <a:t>dus</a:t>
            </a:r>
            <a:r>
              <a:rPr lang="en-US" altLang="nl-NL" sz="2400" dirty="0">
                <a:solidFill>
                  <a:srgbClr val="00B0F0"/>
                </a:solidFill>
              </a:rPr>
              <a:t> 0,000.000.1 g/L</a:t>
            </a:r>
            <a:endParaRPr lang="nl-NL" altLang="nl-NL" sz="2400" baseline="30000" dirty="0">
              <a:solidFill>
                <a:srgbClr val="00B0F0"/>
              </a:solidFill>
            </a:endParaRPr>
          </a:p>
        </p:txBody>
      </p:sp>
      <p:sp>
        <p:nvSpPr>
          <p:cNvPr id="2" name="Text Box 9">
            <a:extLst>
              <a:ext uri="{FF2B5EF4-FFF2-40B4-BE49-F238E27FC236}">
                <a16:creationId xmlns:a16="http://schemas.microsoft.com/office/drawing/2014/main" id="{B72EBCE4-4C23-C582-69A2-7768A6CC8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7747" y="923952"/>
            <a:ext cx="1549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/>
              <a:t>1.10</a:t>
            </a:r>
            <a:r>
              <a:rPr lang="en-US" altLang="nl-NL" sz="2400" baseline="30000" dirty="0"/>
              <a:t>5</a:t>
            </a:r>
            <a:endParaRPr lang="nl-NL" altLang="nl-NL" sz="2400" baseline="30000" dirty="0"/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824D0ADB-E00E-B12D-A0C0-28E037C58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" y="923952"/>
            <a:ext cx="3708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5.10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. 2.10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  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nl-NL" altLang="nl-NL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4">
            <a:extLst>
              <a:ext uri="{FF2B5EF4-FFF2-40B4-BE49-F238E27FC236}">
                <a16:creationId xmlns:a16="http://schemas.microsoft.com/office/drawing/2014/main" id="{68040A58-DDD2-F7CC-F0EC-DCCE11B39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1362" y="923952"/>
            <a:ext cx="28967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500 . 2000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endParaRPr lang="nl-NL" altLang="nl-NL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42DBC704-05F5-747D-E3A6-007DA6247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936" y="923952"/>
            <a:ext cx="17328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100000</a:t>
            </a:r>
            <a:r>
              <a:rPr lang="en-US" altLang="nl-NL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  <a:endParaRPr lang="nl-NL" altLang="nl-NL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7">
            <a:extLst>
              <a:ext uri="{FF2B5EF4-FFF2-40B4-BE49-F238E27FC236}">
                <a16:creationId xmlns:a16="http://schemas.microsoft.com/office/drawing/2014/main" id="{07035FFD-E181-CBFD-569F-6C7C952B6F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4" y="1343850"/>
            <a:ext cx="915833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Conclusie</a:t>
            </a:r>
            <a:r>
              <a:rPr lang="en-US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vermenigvuldigen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moet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exponenten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optellen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ep 11">
            <a:extLst>
              <a:ext uri="{FF2B5EF4-FFF2-40B4-BE49-F238E27FC236}">
                <a16:creationId xmlns:a16="http://schemas.microsoft.com/office/drawing/2014/main" id="{23C474B8-0821-CBB7-3CDA-9AC60AA05507}"/>
              </a:ext>
            </a:extLst>
          </p:cNvPr>
          <p:cNvGrpSpPr/>
          <p:nvPr/>
        </p:nvGrpSpPr>
        <p:grpSpPr>
          <a:xfrm>
            <a:off x="608731" y="948642"/>
            <a:ext cx="5872929" cy="288000"/>
            <a:chOff x="544651" y="998337"/>
            <a:chExt cx="5872929" cy="288000"/>
          </a:xfrm>
        </p:grpSpPr>
        <p:sp>
          <p:nvSpPr>
            <p:cNvPr id="19" name="Oval 19">
              <a:extLst>
                <a:ext uri="{FF2B5EF4-FFF2-40B4-BE49-F238E27FC236}">
                  <a16:creationId xmlns:a16="http://schemas.microsoft.com/office/drawing/2014/main" id="{E1D08197-8CDE-905B-670F-2A55725E13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651" y="998337"/>
              <a:ext cx="288000" cy="2880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FF0000"/>
                </a:solidFill>
              </a:endParaRPr>
            </a:p>
          </p:txBody>
        </p:sp>
        <p:sp>
          <p:nvSpPr>
            <p:cNvPr id="21" name="Oval 19">
              <a:extLst>
                <a:ext uri="{FF2B5EF4-FFF2-40B4-BE49-F238E27FC236}">
                  <a16:creationId xmlns:a16="http://schemas.microsoft.com/office/drawing/2014/main" id="{7270D3CB-7CDC-6496-12B9-002C94DF8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3616" y="998337"/>
              <a:ext cx="288000" cy="2880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 dirty="0">
                <a:solidFill>
                  <a:srgbClr val="FF0000"/>
                </a:solidFill>
              </a:endParaRPr>
            </a:p>
          </p:txBody>
        </p:sp>
        <p:sp>
          <p:nvSpPr>
            <p:cNvPr id="22" name="Oval 19">
              <a:extLst>
                <a:ext uri="{FF2B5EF4-FFF2-40B4-BE49-F238E27FC236}">
                  <a16:creationId xmlns:a16="http://schemas.microsoft.com/office/drawing/2014/main" id="{99ADD8D7-8555-1F48-98AB-932EDC207F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9580" y="998337"/>
              <a:ext cx="288000" cy="2880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FF0000"/>
                </a:solidFill>
              </a:endParaRPr>
            </a:p>
          </p:txBody>
        </p:sp>
      </p:grpSp>
      <p:sp>
        <p:nvSpPr>
          <p:cNvPr id="24" name="Tekstvak 23">
            <a:extLst>
              <a:ext uri="{FF2B5EF4-FFF2-40B4-BE49-F238E27FC236}">
                <a16:creationId xmlns:a16="http://schemas.microsoft.com/office/drawing/2014/main" id="{F696A186-2E53-4B72-19C4-F771AF345A92}"/>
              </a:ext>
            </a:extLst>
          </p:cNvPr>
          <p:cNvSpPr txBox="1"/>
          <p:nvPr/>
        </p:nvSpPr>
        <p:spPr>
          <a:xfrm>
            <a:off x="160300" y="563148"/>
            <a:ext cx="4419335" cy="400110"/>
          </a:xfrm>
          <a:prstGeom prst="rect">
            <a:avLst/>
          </a:prstGeom>
          <a:solidFill>
            <a:srgbClr val="00B0F0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Eerst twee rekenregels.</a:t>
            </a:r>
          </a:p>
        </p:txBody>
      </p:sp>
      <p:sp>
        <p:nvSpPr>
          <p:cNvPr id="17" name="Text Box 15">
            <a:extLst>
              <a:ext uri="{FF2B5EF4-FFF2-40B4-BE49-F238E27FC236}">
                <a16:creationId xmlns:a16="http://schemas.microsoft.com/office/drawing/2014/main" id="{EA232248-98A8-3CBD-0A14-DAEE59135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8513" y="4695527"/>
            <a:ext cx="13516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ofwel</a:t>
            </a:r>
            <a:endParaRPr lang="nl-NL" altLang="nl-NL" sz="2400" baseline="30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9736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7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000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utoUpdateAnimBg="0"/>
      <p:bldP spid="47108" grpId="0" build="allAtOnce" autoUpdateAnimBg="0"/>
      <p:bldP spid="47111" grpId="0" autoUpdateAnimBg="0"/>
      <p:bldP spid="47113" grpId="0" autoUpdateAnimBg="0"/>
      <p:bldP spid="47114" grpId="0" autoUpdateAnimBg="0"/>
      <p:bldP spid="47115" grpId="0" autoUpdateAnimBg="0"/>
      <p:bldP spid="47116" grpId="0" autoUpdateAnimBg="0"/>
      <p:bldP spid="47117" grpId="0" autoUpdateAnimBg="0"/>
      <p:bldP spid="47118" grpId="0" autoUpdateAnimBg="0"/>
      <p:bldP spid="47119" grpId="0" autoUpdateAnimBg="0"/>
      <p:bldP spid="4" grpId="0" autoUpdateAnimBg="0"/>
      <p:bldP spid="5" grpId="0"/>
      <p:bldP spid="6" grpId="0" build="allAtOnce" autoUpdateAnimBg="0"/>
      <p:bldP spid="7" grpId="0" autoUpdateAnimBg="0"/>
      <p:bldP spid="8" grpId="0" build="allAtOnce" autoUpdateAnimBg="0"/>
      <p:bldP spid="20" grpId="0" build="allAtOnce" autoUpdateAnimBg="0"/>
      <p:bldP spid="2" grpId="0" autoUpdateAnimBg="0"/>
      <p:bldP spid="3" grpId="0" autoUpdateAnimBg="0"/>
      <p:bldP spid="9" grpId="0" autoUpdateAnimBg="0"/>
      <p:bldP spid="10" grpId="0" autoUpdateAnimBg="0"/>
      <p:bldP spid="11" grpId="0"/>
      <p:bldP spid="24" grpId="0" animBg="1"/>
      <p:bldP spid="24" grpId="1" animBg="1"/>
      <p:bldP spid="1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62" name="Rectangle 114"/>
          <p:cNvSpPr>
            <a:spLocks noGrp="1" noChangeArrowheads="1"/>
          </p:cNvSpPr>
          <p:nvPr>
            <p:ph type="ctrTitle"/>
          </p:nvPr>
        </p:nvSpPr>
        <p:spPr>
          <a:xfrm>
            <a:off x="0" y="2433"/>
            <a:ext cx="9144000" cy="476250"/>
          </a:xfrm>
        </p:spPr>
        <p:txBody>
          <a:bodyPr/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Concentratie en pH</a:t>
            </a:r>
          </a:p>
        </p:txBody>
      </p:sp>
      <p:sp>
        <p:nvSpPr>
          <p:cNvPr id="27802" name="Rectangle 154"/>
          <p:cNvSpPr>
            <a:spLocks noChangeArrowheads="1"/>
          </p:cNvSpPr>
          <p:nvPr/>
        </p:nvSpPr>
        <p:spPr bwMode="auto">
          <a:xfrm>
            <a:off x="0" y="725280"/>
            <a:ext cx="9144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Hoe zuur een oplossing is wordt aangeven met de </a:t>
            </a:r>
            <a:r>
              <a:rPr lang="nl-NL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concentratie</a:t>
            </a: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A96F50D2-5B75-974F-2248-113341A5E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6471882"/>
            <a:ext cx="863600" cy="369332"/>
          </a:xfrm>
          <a:prstGeom prst="rect">
            <a:avLst/>
          </a:prstGeom>
          <a:noFill/>
          <a:ln w="12700">
            <a:noFill/>
          </a:ln>
          <a:effectLst/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54">
            <a:extLst>
              <a:ext uri="{FF2B5EF4-FFF2-40B4-BE49-F238E27FC236}">
                <a16:creationId xmlns:a16="http://schemas.microsoft.com/office/drawing/2014/main" id="{FB690B33-D6CF-A91E-A855-2413FC525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88840"/>
            <a:ext cx="9144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Hoe zuur een oplossing is kun je ook aangeven met de </a:t>
            </a:r>
            <a:r>
              <a:rPr lang="nl-NL" altLang="nl-NL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nl-NL" altLang="nl-NL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54">
            <a:extLst>
              <a:ext uri="{FF2B5EF4-FFF2-40B4-BE49-F238E27FC236}">
                <a16:creationId xmlns:a16="http://schemas.microsoft.com/office/drawing/2014/main" id="{B1123627-2441-213B-1949-AB006C242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275" y="1357060"/>
            <a:ext cx="9144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concentratie wordt aangegeven met g/L</a:t>
            </a:r>
          </a:p>
        </p:txBody>
      </p:sp>
      <p:sp>
        <p:nvSpPr>
          <p:cNvPr id="6" name="Rectangle 154">
            <a:extLst>
              <a:ext uri="{FF2B5EF4-FFF2-40B4-BE49-F238E27FC236}">
                <a16:creationId xmlns:a16="http://schemas.microsoft.com/office/drawing/2014/main" id="{AD4E5546-7ACF-A797-5295-70B734E9A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14275"/>
            <a:ext cx="9144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Hoe zit dat met </a:t>
            </a:r>
            <a:r>
              <a:rPr lang="nl-NL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concentratie</a:t>
            </a: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nl-NL" altLang="nl-NL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3237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62" grpId="0"/>
      <p:bldP spid="27802" grpId="0"/>
      <p:bldP spid="3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A0CADCA-2584-6992-81D1-90D65B5DE2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0" t="19676" b="21574"/>
          <a:stretch/>
        </p:blipFill>
        <p:spPr>
          <a:xfrm>
            <a:off x="6389248" y="84140"/>
            <a:ext cx="2575240" cy="3052760"/>
          </a:xfrm>
          <a:prstGeom prst="rect">
            <a:avLst/>
          </a:prstGeom>
        </p:spPr>
      </p:pic>
      <p:grpSp>
        <p:nvGrpSpPr>
          <p:cNvPr id="14389" name="Group 53"/>
          <p:cNvGrpSpPr>
            <a:grpSpLocks/>
          </p:cNvGrpSpPr>
          <p:nvPr/>
        </p:nvGrpSpPr>
        <p:grpSpPr bwMode="auto">
          <a:xfrm>
            <a:off x="-108520" y="4143072"/>
            <a:ext cx="9467850" cy="730250"/>
            <a:chOff x="-40" y="2936"/>
            <a:chExt cx="5964" cy="460"/>
          </a:xfrm>
        </p:grpSpPr>
        <p:grpSp>
          <p:nvGrpSpPr>
            <p:cNvPr id="14373" name="Group 37"/>
            <p:cNvGrpSpPr>
              <a:grpSpLocks/>
            </p:cNvGrpSpPr>
            <p:nvPr/>
          </p:nvGrpSpPr>
          <p:grpSpPr bwMode="auto">
            <a:xfrm>
              <a:off x="104" y="3158"/>
              <a:ext cx="5554" cy="238"/>
              <a:chOff x="0" y="3782"/>
              <a:chExt cx="5690" cy="238"/>
            </a:xfrm>
          </p:grpSpPr>
          <p:grpSp>
            <p:nvGrpSpPr>
              <p:cNvPr id="14371" name="Group 35"/>
              <p:cNvGrpSpPr>
                <a:grpSpLocks/>
              </p:cNvGrpSpPr>
              <p:nvPr/>
            </p:nvGrpSpPr>
            <p:grpSpPr bwMode="auto">
              <a:xfrm>
                <a:off x="0" y="3782"/>
                <a:ext cx="5690" cy="238"/>
                <a:chOff x="0" y="3782"/>
                <a:chExt cx="5690" cy="238"/>
              </a:xfrm>
            </p:grpSpPr>
            <p:grpSp>
              <p:nvGrpSpPr>
                <p:cNvPr id="14370" name="Group 34"/>
                <p:cNvGrpSpPr>
                  <a:grpSpLocks/>
                </p:cNvGrpSpPr>
                <p:nvPr/>
              </p:nvGrpSpPr>
              <p:grpSpPr bwMode="auto">
                <a:xfrm>
                  <a:off x="4059" y="3782"/>
                  <a:ext cx="1631" cy="235"/>
                  <a:chOff x="4059" y="3782"/>
                  <a:chExt cx="1631" cy="235"/>
                </a:xfrm>
              </p:grpSpPr>
              <p:sp>
                <p:nvSpPr>
                  <p:cNvPr id="14362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4471" y="3782"/>
                    <a:ext cx="408" cy="227"/>
                  </a:xfrm>
                  <a:prstGeom prst="rect">
                    <a:avLst/>
                  </a:prstGeom>
                  <a:solidFill>
                    <a:srgbClr val="195C6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363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5282" y="3790"/>
                    <a:ext cx="408" cy="227"/>
                  </a:xfrm>
                  <a:prstGeom prst="rect">
                    <a:avLst/>
                  </a:prstGeom>
                  <a:solidFill>
                    <a:srgbClr val="013F4D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364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3785"/>
                    <a:ext cx="408" cy="227"/>
                  </a:xfrm>
                  <a:prstGeom prst="rect">
                    <a:avLst/>
                  </a:prstGeom>
                  <a:solidFill>
                    <a:srgbClr val="17696B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365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4873" y="3785"/>
                    <a:ext cx="408" cy="227"/>
                  </a:xfrm>
                  <a:prstGeom prst="rect">
                    <a:avLst/>
                  </a:prstGeom>
                  <a:solidFill>
                    <a:srgbClr val="16626C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4369" name="Group 33"/>
                <p:cNvGrpSpPr>
                  <a:grpSpLocks/>
                </p:cNvGrpSpPr>
                <p:nvPr/>
              </p:nvGrpSpPr>
              <p:grpSpPr bwMode="auto">
                <a:xfrm>
                  <a:off x="0" y="3790"/>
                  <a:ext cx="4062" cy="230"/>
                  <a:chOff x="0" y="3790"/>
                  <a:chExt cx="4062" cy="230"/>
                </a:xfrm>
              </p:grpSpPr>
              <p:grpSp>
                <p:nvGrpSpPr>
                  <p:cNvPr id="14368" name="Group 32"/>
                  <p:cNvGrpSpPr>
                    <a:grpSpLocks/>
                  </p:cNvGrpSpPr>
                  <p:nvPr/>
                </p:nvGrpSpPr>
                <p:grpSpPr bwMode="auto">
                  <a:xfrm>
                    <a:off x="1613" y="3790"/>
                    <a:ext cx="2449" cy="227"/>
                    <a:chOff x="1613" y="3790"/>
                    <a:chExt cx="2449" cy="227"/>
                  </a:xfrm>
                </p:grpSpPr>
                <p:sp>
                  <p:nvSpPr>
                    <p:cNvPr id="14356" name="Rectangle 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13" y="3790"/>
                      <a:ext cx="408" cy="227"/>
                    </a:xfrm>
                    <a:prstGeom prst="rect">
                      <a:avLst/>
                    </a:prstGeom>
                    <a:solidFill>
                      <a:srgbClr val="D6910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57" name="Rectangle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21" y="3790"/>
                      <a:ext cx="408" cy="227"/>
                    </a:xfrm>
                    <a:prstGeom prst="rect">
                      <a:avLst/>
                    </a:prstGeom>
                    <a:solidFill>
                      <a:srgbClr val="EDA007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58" name="Rectangle 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30" y="3790"/>
                      <a:ext cx="408" cy="227"/>
                    </a:xfrm>
                    <a:prstGeom prst="rect">
                      <a:avLst/>
                    </a:prstGeom>
                    <a:solidFill>
                      <a:srgbClr val="E6B912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59" name="Rectangle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8" y="3790"/>
                      <a:ext cx="408" cy="227"/>
                    </a:xfrm>
                    <a:prstGeom prst="rect">
                      <a:avLst/>
                    </a:prstGeom>
                    <a:solidFill>
                      <a:srgbClr val="B1AB33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60" name="Rectangl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6" y="3790"/>
                      <a:ext cx="408" cy="227"/>
                    </a:xfrm>
                    <a:prstGeom prst="rect">
                      <a:avLst/>
                    </a:prstGeom>
                    <a:solidFill>
                      <a:srgbClr val="49672B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61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54" y="3790"/>
                      <a:ext cx="408" cy="227"/>
                    </a:xfrm>
                    <a:prstGeom prst="rect">
                      <a:avLst/>
                    </a:prstGeom>
                    <a:solidFill>
                      <a:srgbClr val="2A685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14367" name="Group 31"/>
                  <p:cNvGrpSpPr>
                    <a:grpSpLocks/>
                  </p:cNvGrpSpPr>
                  <p:nvPr/>
                </p:nvGrpSpPr>
                <p:grpSpPr bwMode="auto">
                  <a:xfrm>
                    <a:off x="0" y="3791"/>
                    <a:ext cx="1631" cy="229"/>
                    <a:chOff x="0" y="3791"/>
                    <a:chExt cx="1631" cy="229"/>
                  </a:xfrm>
                </p:grpSpPr>
                <p:sp>
                  <p:nvSpPr>
                    <p:cNvPr id="14353" name="Rectangle 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3793"/>
                      <a:ext cx="408" cy="227"/>
                    </a:xfrm>
                    <a:prstGeom prst="rect">
                      <a:avLst/>
                    </a:prstGeom>
                    <a:solidFill>
                      <a:srgbClr val="B10303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54" name="Rectangle 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9" y="3793"/>
                      <a:ext cx="408" cy="227"/>
                    </a:xfrm>
                    <a:prstGeom prst="rect">
                      <a:avLst/>
                    </a:prstGeom>
                    <a:solidFill>
                      <a:srgbClr val="C43604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55" name="Rectangle 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17" y="3791"/>
                      <a:ext cx="408" cy="227"/>
                    </a:xfrm>
                    <a:prstGeom prst="rect">
                      <a:avLst/>
                    </a:prstGeom>
                    <a:solidFill>
                      <a:srgbClr val="C6460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66" name="Rectangle 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23" y="3793"/>
                      <a:ext cx="408" cy="227"/>
                    </a:xfrm>
                    <a:prstGeom prst="rect">
                      <a:avLst/>
                    </a:prstGeom>
                    <a:solidFill>
                      <a:srgbClr val="A9740B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14372" name="Rectangle 36"/>
              <p:cNvSpPr>
                <a:spLocks noChangeArrowheads="1"/>
              </p:cNvSpPr>
              <p:nvPr/>
            </p:nvSpPr>
            <p:spPr bwMode="auto">
              <a:xfrm>
                <a:off x="0" y="3785"/>
                <a:ext cx="5690" cy="22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4374" name="Text Box 38"/>
            <p:cNvSpPr txBox="1">
              <a:spLocks noChangeArrowheads="1"/>
            </p:cNvSpPr>
            <p:nvPr/>
          </p:nvSpPr>
          <p:spPr bwMode="auto">
            <a:xfrm>
              <a:off x="-40" y="2936"/>
              <a:ext cx="59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b="1" dirty="0">
                  <a:solidFill>
                    <a:srgbClr val="000000"/>
                  </a:solidFill>
                </a:rPr>
                <a:t> 0        1        2        3        4       5        6        7        8        9       10      11      12      13      14</a:t>
              </a:r>
            </a:p>
          </p:txBody>
        </p:sp>
      </p:grpSp>
      <p:grpSp>
        <p:nvGrpSpPr>
          <p:cNvPr id="14381" name="Group 45"/>
          <p:cNvGrpSpPr>
            <a:grpSpLocks/>
          </p:cNvGrpSpPr>
          <p:nvPr/>
        </p:nvGrpSpPr>
        <p:grpSpPr bwMode="auto">
          <a:xfrm>
            <a:off x="119854" y="3691880"/>
            <a:ext cx="4451349" cy="482600"/>
            <a:chOff x="121" y="2840"/>
            <a:chExt cx="2804" cy="304"/>
          </a:xfrm>
        </p:grpSpPr>
        <p:sp>
          <p:nvSpPr>
            <p:cNvPr id="14376" name="Line 40"/>
            <p:cNvSpPr>
              <a:spLocks noChangeShapeType="1"/>
            </p:cNvSpPr>
            <p:nvPr/>
          </p:nvSpPr>
          <p:spPr bwMode="auto">
            <a:xfrm flipV="1">
              <a:off x="121" y="3113"/>
              <a:ext cx="2759" cy="3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78" name="Text Box 42"/>
            <p:cNvSpPr txBox="1">
              <a:spLocks noChangeArrowheads="1"/>
            </p:cNvSpPr>
            <p:nvPr/>
          </p:nvSpPr>
          <p:spPr bwMode="auto">
            <a:xfrm>
              <a:off x="385" y="2840"/>
              <a:ext cx="25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Zuur(der)</a:t>
              </a:r>
            </a:p>
          </p:txBody>
        </p:sp>
      </p:grpSp>
      <p:grpSp>
        <p:nvGrpSpPr>
          <p:cNvPr id="14380" name="Group 44"/>
          <p:cNvGrpSpPr>
            <a:grpSpLocks/>
          </p:cNvGrpSpPr>
          <p:nvPr/>
        </p:nvGrpSpPr>
        <p:grpSpPr bwMode="auto">
          <a:xfrm>
            <a:off x="4489644" y="3668067"/>
            <a:ext cx="4448176" cy="463550"/>
            <a:chOff x="2880" y="2825"/>
            <a:chExt cx="2802" cy="292"/>
          </a:xfrm>
        </p:grpSpPr>
        <p:sp>
          <p:nvSpPr>
            <p:cNvPr id="14377" name="Line 41"/>
            <p:cNvSpPr>
              <a:spLocks noChangeShapeType="1"/>
            </p:cNvSpPr>
            <p:nvPr/>
          </p:nvSpPr>
          <p:spPr bwMode="auto">
            <a:xfrm flipH="1">
              <a:off x="2880" y="3113"/>
              <a:ext cx="2767" cy="0"/>
            </a:xfrm>
            <a:prstGeom prst="line">
              <a:avLst/>
            </a:prstGeom>
            <a:noFill/>
            <a:ln w="38100">
              <a:solidFill>
                <a:srgbClr val="186A5A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79" name="Text Box 43"/>
            <p:cNvSpPr txBox="1">
              <a:spLocks noChangeArrowheads="1"/>
            </p:cNvSpPr>
            <p:nvPr/>
          </p:nvSpPr>
          <p:spPr bwMode="auto">
            <a:xfrm>
              <a:off x="3016" y="2825"/>
              <a:ext cx="2666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rgbClr val="195C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Basisch(er)</a:t>
              </a:r>
            </a:p>
          </p:txBody>
        </p:sp>
      </p:grpSp>
      <p:grpSp>
        <p:nvGrpSpPr>
          <p:cNvPr id="14384" name="Group 48"/>
          <p:cNvGrpSpPr>
            <a:grpSpLocks/>
          </p:cNvGrpSpPr>
          <p:nvPr/>
        </p:nvGrpSpPr>
        <p:grpSpPr bwMode="auto">
          <a:xfrm>
            <a:off x="3614130" y="3532192"/>
            <a:ext cx="1728788" cy="528637"/>
            <a:chOff x="2336" y="2734"/>
            <a:chExt cx="1089" cy="333"/>
          </a:xfrm>
        </p:grpSpPr>
        <p:sp>
          <p:nvSpPr>
            <p:cNvPr id="14382" name="Line 46"/>
            <p:cNvSpPr>
              <a:spLocks noChangeShapeType="1"/>
            </p:cNvSpPr>
            <p:nvPr/>
          </p:nvSpPr>
          <p:spPr bwMode="auto">
            <a:xfrm>
              <a:off x="2880" y="2954"/>
              <a:ext cx="0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83" name="Text Box 47"/>
            <p:cNvSpPr txBox="1">
              <a:spLocks noChangeArrowheads="1"/>
            </p:cNvSpPr>
            <p:nvPr/>
          </p:nvSpPr>
          <p:spPr bwMode="auto">
            <a:xfrm>
              <a:off x="2336" y="2734"/>
              <a:ext cx="108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neutraal</a:t>
              </a:r>
            </a:p>
          </p:txBody>
        </p:sp>
      </p:grpSp>
      <p:grpSp>
        <p:nvGrpSpPr>
          <p:cNvPr id="14410" name="Group 74"/>
          <p:cNvGrpSpPr>
            <a:grpSpLocks/>
          </p:cNvGrpSpPr>
          <p:nvPr/>
        </p:nvGrpSpPr>
        <p:grpSpPr bwMode="auto">
          <a:xfrm>
            <a:off x="290513" y="4657725"/>
            <a:ext cx="1385887" cy="831850"/>
            <a:chOff x="183" y="3297"/>
            <a:chExt cx="873" cy="524"/>
          </a:xfrm>
        </p:grpSpPr>
        <p:sp>
          <p:nvSpPr>
            <p:cNvPr id="14385" name="Text Box 49"/>
            <p:cNvSpPr txBox="1">
              <a:spLocks noChangeArrowheads="1"/>
            </p:cNvSpPr>
            <p:nvPr/>
          </p:nvSpPr>
          <p:spPr bwMode="auto">
            <a:xfrm>
              <a:off x="183" y="3569"/>
              <a:ext cx="87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maagzuur</a:t>
              </a:r>
            </a:p>
          </p:txBody>
        </p:sp>
        <p:sp>
          <p:nvSpPr>
            <p:cNvPr id="14386" name="Line 50"/>
            <p:cNvSpPr>
              <a:spLocks noChangeShapeType="1"/>
            </p:cNvSpPr>
            <p:nvPr/>
          </p:nvSpPr>
          <p:spPr bwMode="auto">
            <a:xfrm flipV="1">
              <a:off x="713" y="3297"/>
              <a:ext cx="0" cy="2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411" name="Group 75"/>
          <p:cNvGrpSpPr>
            <a:grpSpLocks/>
          </p:cNvGrpSpPr>
          <p:nvPr/>
        </p:nvGrpSpPr>
        <p:grpSpPr bwMode="auto">
          <a:xfrm>
            <a:off x="920750" y="4670425"/>
            <a:ext cx="1512888" cy="1400175"/>
            <a:chOff x="580" y="3302"/>
            <a:chExt cx="953" cy="882"/>
          </a:xfrm>
        </p:grpSpPr>
        <p:sp>
          <p:nvSpPr>
            <p:cNvPr id="14387" name="Line 51"/>
            <p:cNvSpPr>
              <a:spLocks noChangeShapeType="1"/>
            </p:cNvSpPr>
            <p:nvPr/>
          </p:nvSpPr>
          <p:spPr bwMode="auto">
            <a:xfrm flipV="1">
              <a:off x="1017" y="3302"/>
              <a:ext cx="0" cy="6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90" name="Text Box 54"/>
            <p:cNvSpPr txBox="1">
              <a:spLocks noChangeArrowheads="1"/>
            </p:cNvSpPr>
            <p:nvPr/>
          </p:nvSpPr>
          <p:spPr bwMode="auto">
            <a:xfrm>
              <a:off x="580" y="3934"/>
              <a:ext cx="95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citroensap</a:t>
              </a:r>
            </a:p>
          </p:txBody>
        </p:sp>
      </p:grpSp>
      <p:grpSp>
        <p:nvGrpSpPr>
          <p:cNvPr id="14412" name="Group 76"/>
          <p:cNvGrpSpPr>
            <a:grpSpLocks/>
          </p:cNvGrpSpPr>
          <p:nvPr/>
        </p:nvGrpSpPr>
        <p:grpSpPr bwMode="auto">
          <a:xfrm>
            <a:off x="1584326" y="4665663"/>
            <a:ext cx="1512887" cy="833437"/>
            <a:chOff x="953" y="3299"/>
            <a:chExt cx="953" cy="525"/>
          </a:xfrm>
        </p:grpSpPr>
        <p:sp>
          <p:nvSpPr>
            <p:cNvPr id="14388" name="Line 52"/>
            <p:cNvSpPr>
              <a:spLocks noChangeShapeType="1"/>
            </p:cNvSpPr>
            <p:nvPr/>
          </p:nvSpPr>
          <p:spPr bwMode="auto">
            <a:xfrm flipV="1">
              <a:off x="1156" y="3299"/>
              <a:ext cx="0" cy="2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91" name="Text Box 55"/>
            <p:cNvSpPr txBox="1">
              <a:spLocks noChangeArrowheads="1"/>
            </p:cNvSpPr>
            <p:nvPr/>
          </p:nvSpPr>
          <p:spPr bwMode="auto">
            <a:xfrm>
              <a:off x="953" y="3574"/>
              <a:ext cx="95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tafelazijn</a:t>
              </a:r>
            </a:p>
          </p:txBody>
        </p:sp>
      </p:grpSp>
      <p:grpSp>
        <p:nvGrpSpPr>
          <p:cNvPr id="14413" name="Group 77"/>
          <p:cNvGrpSpPr>
            <a:grpSpLocks/>
          </p:cNvGrpSpPr>
          <p:nvPr/>
        </p:nvGrpSpPr>
        <p:grpSpPr bwMode="auto">
          <a:xfrm>
            <a:off x="2863849" y="4854273"/>
            <a:ext cx="1908635" cy="1733776"/>
            <a:chOff x="1804" y="3305"/>
            <a:chExt cx="1052" cy="1068"/>
          </a:xfrm>
        </p:grpSpPr>
        <p:sp>
          <p:nvSpPr>
            <p:cNvPr id="14392" name="Text Box 56"/>
            <p:cNvSpPr txBox="1">
              <a:spLocks noChangeArrowheads="1"/>
            </p:cNvSpPr>
            <p:nvPr/>
          </p:nvSpPr>
          <p:spPr bwMode="auto">
            <a:xfrm>
              <a:off x="1804" y="3937"/>
              <a:ext cx="1052" cy="4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 dirty="0">
                  <a:solidFill>
                    <a:srgbClr val="FF0000"/>
                  </a:solidFill>
                </a:rPr>
                <a:t>regenwater</a:t>
              </a:r>
              <a:r>
                <a:rPr lang="nl-NL" altLang="nl-NL" sz="2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,</a:t>
              </a:r>
              <a:br>
                <a:rPr lang="nl-NL" altLang="nl-NL" sz="2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</a:br>
              <a:r>
                <a:rPr lang="nl-NL" altLang="nl-NL" sz="2000" dirty="0">
                  <a:solidFill>
                    <a:srgbClr val="FF0000"/>
                  </a:solidFill>
                </a:rPr>
                <a:t>huid</a:t>
              </a:r>
            </a:p>
          </p:txBody>
        </p:sp>
        <p:sp>
          <p:nvSpPr>
            <p:cNvPr id="14393" name="Line 57"/>
            <p:cNvSpPr>
              <a:spLocks noChangeShapeType="1"/>
            </p:cNvSpPr>
            <p:nvPr/>
          </p:nvSpPr>
          <p:spPr bwMode="auto">
            <a:xfrm flipV="1">
              <a:off x="2293" y="3305"/>
              <a:ext cx="0" cy="6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000">
                <a:solidFill>
                  <a:srgbClr val="000000"/>
                </a:solidFill>
              </a:endParaRPr>
            </a:p>
          </p:txBody>
        </p:sp>
      </p:grpSp>
      <p:grpSp>
        <p:nvGrpSpPr>
          <p:cNvPr id="14414" name="Group 78"/>
          <p:cNvGrpSpPr>
            <a:grpSpLocks/>
          </p:cNvGrpSpPr>
          <p:nvPr/>
        </p:nvGrpSpPr>
        <p:grpSpPr bwMode="auto">
          <a:xfrm>
            <a:off x="3648075" y="4857447"/>
            <a:ext cx="1670050" cy="993775"/>
            <a:chOff x="2298" y="3307"/>
            <a:chExt cx="1052" cy="626"/>
          </a:xfrm>
        </p:grpSpPr>
        <p:sp>
          <p:nvSpPr>
            <p:cNvPr id="14394" name="Line 58"/>
            <p:cNvSpPr>
              <a:spLocks noChangeShapeType="1"/>
            </p:cNvSpPr>
            <p:nvPr/>
          </p:nvSpPr>
          <p:spPr bwMode="auto">
            <a:xfrm flipV="1">
              <a:off x="2861" y="3307"/>
              <a:ext cx="0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00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95" name="Text Box 59"/>
            <p:cNvSpPr txBox="1">
              <a:spLocks noChangeArrowheads="1"/>
            </p:cNvSpPr>
            <p:nvPr/>
          </p:nvSpPr>
          <p:spPr bwMode="auto">
            <a:xfrm>
              <a:off x="2298" y="3491"/>
              <a:ext cx="105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zuiver</a:t>
              </a:r>
              <a:br>
                <a:rPr lang="nl-NL" altLang="nl-NL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l-NL" altLang="nl-NL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water</a:t>
              </a:r>
            </a:p>
          </p:txBody>
        </p:sp>
      </p:grpSp>
      <p:grpSp>
        <p:nvGrpSpPr>
          <p:cNvPr id="14415" name="Group 79"/>
          <p:cNvGrpSpPr>
            <a:grpSpLocks/>
          </p:cNvGrpSpPr>
          <p:nvPr/>
        </p:nvGrpSpPr>
        <p:grpSpPr bwMode="auto">
          <a:xfrm>
            <a:off x="4270375" y="4879672"/>
            <a:ext cx="1670050" cy="1374775"/>
            <a:chOff x="2690" y="3313"/>
            <a:chExt cx="1052" cy="866"/>
          </a:xfrm>
        </p:grpSpPr>
        <p:sp>
          <p:nvSpPr>
            <p:cNvPr id="14397" name="Line 61"/>
            <p:cNvSpPr>
              <a:spLocks noChangeShapeType="1"/>
            </p:cNvSpPr>
            <p:nvPr/>
          </p:nvSpPr>
          <p:spPr bwMode="auto">
            <a:xfrm flipV="1">
              <a:off x="3069" y="3313"/>
              <a:ext cx="0" cy="680"/>
            </a:xfrm>
            <a:prstGeom prst="line">
              <a:avLst/>
            </a:prstGeom>
            <a:noFill/>
            <a:ln w="38100">
              <a:solidFill>
                <a:srgbClr val="195C6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000">
                <a:solidFill>
                  <a:srgbClr val="000000"/>
                </a:solidFill>
              </a:endParaRPr>
            </a:p>
          </p:txBody>
        </p:sp>
        <p:sp>
          <p:nvSpPr>
            <p:cNvPr id="14398" name="Text Box 62"/>
            <p:cNvSpPr txBox="1">
              <a:spLocks noChangeArrowheads="1"/>
            </p:cNvSpPr>
            <p:nvPr/>
          </p:nvSpPr>
          <p:spPr bwMode="auto">
            <a:xfrm>
              <a:off x="2690" y="3927"/>
              <a:ext cx="105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>
                  <a:solidFill>
                    <a:srgbClr val="195C69"/>
                  </a:solidFill>
                </a:rPr>
                <a:t>bloed</a:t>
              </a:r>
            </a:p>
          </p:txBody>
        </p:sp>
      </p:grpSp>
      <p:grpSp>
        <p:nvGrpSpPr>
          <p:cNvPr id="14416" name="Group 80"/>
          <p:cNvGrpSpPr>
            <a:grpSpLocks/>
          </p:cNvGrpSpPr>
          <p:nvPr/>
        </p:nvGrpSpPr>
        <p:grpSpPr bwMode="auto">
          <a:xfrm>
            <a:off x="4859338" y="4870147"/>
            <a:ext cx="1670050" cy="1035050"/>
            <a:chOff x="3061" y="3315"/>
            <a:chExt cx="1052" cy="652"/>
          </a:xfrm>
        </p:grpSpPr>
        <p:sp>
          <p:nvSpPr>
            <p:cNvPr id="14396" name="Line 60"/>
            <p:cNvSpPr>
              <a:spLocks noChangeShapeType="1"/>
            </p:cNvSpPr>
            <p:nvPr/>
          </p:nvSpPr>
          <p:spPr bwMode="auto">
            <a:xfrm flipV="1">
              <a:off x="3478" y="3315"/>
              <a:ext cx="0" cy="272"/>
            </a:xfrm>
            <a:prstGeom prst="line">
              <a:avLst/>
            </a:prstGeom>
            <a:noFill/>
            <a:ln w="38100">
              <a:solidFill>
                <a:srgbClr val="195C6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000">
                <a:solidFill>
                  <a:srgbClr val="000000"/>
                </a:solidFill>
              </a:endParaRPr>
            </a:p>
          </p:txBody>
        </p:sp>
        <p:sp>
          <p:nvSpPr>
            <p:cNvPr id="14399" name="Text Box 63"/>
            <p:cNvSpPr txBox="1">
              <a:spLocks noChangeArrowheads="1"/>
            </p:cNvSpPr>
            <p:nvPr/>
          </p:nvSpPr>
          <p:spPr bwMode="auto">
            <a:xfrm>
              <a:off x="3061" y="3521"/>
              <a:ext cx="1052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 dirty="0">
                  <a:solidFill>
                    <a:srgbClr val="195C69"/>
                  </a:solidFill>
                </a:rPr>
                <a:t>zeewater,</a:t>
              </a:r>
              <a:br>
                <a:rPr lang="nl-NL" altLang="nl-NL" sz="2000" dirty="0">
                  <a:solidFill>
                    <a:srgbClr val="195C69"/>
                  </a:solidFill>
                </a:rPr>
              </a:br>
              <a:r>
                <a:rPr lang="nl-NL" altLang="nl-NL" sz="2000" dirty="0">
                  <a:solidFill>
                    <a:srgbClr val="195C69"/>
                  </a:solidFill>
                </a:rPr>
                <a:t>darmsap</a:t>
              </a:r>
            </a:p>
          </p:txBody>
        </p:sp>
      </p:grpSp>
      <p:grpSp>
        <p:nvGrpSpPr>
          <p:cNvPr id="14417" name="Group 81"/>
          <p:cNvGrpSpPr>
            <a:grpSpLocks/>
          </p:cNvGrpSpPr>
          <p:nvPr/>
        </p:nvGrpSpPr>
        <p:grpSpPr bwMode="auto">
          <a:xfrm>
            <a:off x="6011863" y="4866972"/>
            <a:ext cx="1871662" cy="1387475"/>
            <a:chOff x="3787" y="3313"/>
            <a:chExt cx="1179" cy="874"/>
          </a:xfrm>
        </p:grpSpPr>
        <p:sp>
          <p:nvSpPr>
            <p:cNvPr id="14401" name="Text Box 65"/>
            <p:cNvSpPr txBox="1">
              <a:spLocks noChangeArrowheads="1"/>
            </p:cNvSpPr>
            <p:nvPr/>
          </p:nvSpPr>
          <p:spPr bwMode="auto">
            <a:xfrm>
              <a:off x="3787" y="3935"/>
              <a:ext cx="117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>
                  <a:solidFill>
                    <a:srgbClr val="195C69"/>
                  </a:solidFill>
                </a:rPr>
                <a:t>zeepoplossing</a:t>
              </a:r>
            </a:p>
          </p:txBody>
        </p:sp>
        <p:sp>
          <p:nvSpPr>
            <p:cNvPr id="14402" name="Line 66"/>
            <p:cNvSpPr>
              <a:spLocks noChangeShapeType="1"/>
            </p:cNvSpPr>
            <p:nvPr/>
          </p:nvSpPr>
          <p:spPr bwMode="auto">
            <a:xfrm flipV="1">
              <a:off x="4286" y="3313"/>
              <a:ext cx="0" cy="680"/>
            </a:xfrm>
            <a:prstGeom prst="line">
              <a:avLst/>
            </a:prstGeom>
            <a:noFill/>
            <a:ln w="38100">
              <a:solidFill>
                <a:srgbClr val="195C6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000">
                <a:solidFill>
                  <a:srgbClr val="000000"/>
                </a:solidFill>
              </a:endParaRPr>
            </a:p>
          </p:txBody>
        </p:sp>
      </p:grpSp>
      <p:grpSp>
        <p:nvGrpSpPr>
          <p:cNvPr id="14422" name="Group 86"/>
          <p:cNvGrpSpPr>
            <a:grpSpLocks/>
          </p:cNvGrpSpPr>
          <p:nvPr/>
        </p:nvGrpSpPr>
        <p:grpSpPr bwMode="auto">
          <a:xfrm>
            <a:off x="6511925" y="4844747"/>
            <a:ext cx="1871663" cy="1055688"/>
            <a:chOff x="4102" y="2936"/>
            <a:chExt cx="1179" cy="665"/>
          </a:xfrm>
        </p:grpSpPr>
        <p:sp>
          <p:nvSpPr>
            <p:cNvPr id="14404" name="Text Box 68"/>
            <p:cNvSpPr txBox="1">
              <a:spLocks noChangeArrowheads="1"/>
            </p:cNvSpPr>
            <p:nvPr/>
          </p:nvSpPr>
          <p:spPr bwMode="auto">
            <a:xfrm>
              <a:off x="4102" y="3155"/>
              <a:ext cx="1179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>
                  <a:solidFill>
                    <a:srgbClr val="195C69"/>
                  </a:solidFill>
                </a:rPr>
                <a:t>huishoud</a:t>
              </a:r>
              <a:br>
                <a:rPr lang="nl-NL" altLang="nl-NL" sz="2000">
                  <a:solidFill>
                    <a:srgbClr val="195C69"/>
                  </a:solidFill>
                </a:rPr>
              </a:br>
              <a:r>
                <a:rPr lang="nl-NL" altLang="nl-NL" sz="2000">
                  <a:solidFill>
                    <a:srgbClr val="195C69"/>
                  </a:solidFill>
                </a:rPr>
                <a:t>ammonia</a:t>
              </a:r>
            </a:p>
          </p:txBody>
        </p:sp>
        <p:sp>
          <p:nvSpPr>
            <p:cNvPr id="14403" name="Line 67"/>
            <p:cNvSpPr>
              <a:spLocks noChangeShapeType="1"/>
            </p:cNvSpPr>
            <p:nvPr/>
          </p:nvSpPr>
          <p:spPr bwMode="auto">
            <a:xfrm flipV="1">
              <a:off x="4694" y="2936"/>
              <a:ext cx="0" cy="272"/>
            </a:xfrm>
            <a:prstGeom prst="line">
              <a:avLst/>
            </a:prstGeom>
            <a:noFill/>
            <a:ln w="38100">
              <a:solidFill>
                <a:srgbClr val="195C6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000">
                <a:solidFill>
                  <a:srgbClr val="000000"/>
                </a:solidFill>
              </a:endParaRPr>
            </a:p>
          </p:txBody>
        </p:sp>
      </p:grpSp>
      <p:grpSp>
        <p:nvGrpSpPr>
          <p:cNvPr id="14424" name="Group 88"/>
          <p:cNvGrpSpPr>
            <a:grpSpLocks/>
          </p:cNvGrpSpPr>
          <p:nvPr/>
        </p:nvGrpSpPr>
        <p:grpSpPr bwMode="auto">
          <a:xfrm>
            <a:off x="7662863" y="4857451"/>
            <a:ext cx="1670050" cy="1739901"/>
            <a:chOff x="4827" y="2944"/>
            <a:chExt cx="1052" cy="1096"/>
          </a:xfrm>
        </p:grpSpPr>
        <p:sp>
          <p:nvSpPr>
            <p:cNvPr id="14405" name="Line 69"/>
            <p:cNvSpPr>
              <a:spLocks noChangeShapeType="1"/>
            </p:cNvSpPr>
            <p:nvPr/>
          </p:nvSpPr>
          <p:spPr bwMode="auto">
            <a:xfrm flipV="1">
              <a:off x="5640" y="2944"/>
              <a:ext cx="0" cy="272"/>
            </a:xfrm>
            <a:prstGeom prst="line">
              <a:avLst/>
            </a:prstGeom>
            <a:noFill/>
            <a:ln w="38100">
              <a:solidFill>
                <a:srgbClr val="195C6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000">
                <a:solidFill>
                  <a:srgbClr val="000000"/>
                </a:solidFill>
              </a:endParaRPr>
            </a:p>
          </p:txBody>
        </p:sp>
        <p:sp>
          <p:nvSpPr>
            <p:cNvPr id="14407" name="Text Box 71"/>
            <p:cNvSpPr txBox="1">
              <a:spLocks noChangeArrowheads="1"/>
            </p:cNvSpPr>
            <p:nvPr/>
          </p:nvSpPr>
          <p:spPr bwMode="auto">
            <a:xfrm>
              <a:off x="4827" y="3206"/>
              <a:ext cx="1052" cy="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 dirty="0">
                  <a:solidFill>
                    <a:srgbClr val="195C69"/>
                  </a:solidFill>
                </a:rPr>
                <a:t>Loog,</a:t>
              </a:r>
            </a:p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 dirty="0">
                  <a:solidFill>
                    <a:srgbClr val="195C69"/>
                  </a:solidFill>
                </a:rPr>
                <a:t>gootsteen-</a:t>
              </a:r>
            </a:p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 dirty="0">
                  <a:solidFill>
                    <a:srgbClr val="195C69"/>
                  </a:solidFill>
                </a:rPr>
                <a:t>ontstopper</a:t>
              </a:r>
            </a:p>
          </p:txBody>
        </p:sp>
      </p:grpSp>
      <p:grpSp>
        <p:nvGrpSpPr>
          <p:cNvPr id="14409" name="Group 73"/>
          <p:cNvGrpSpPr>
            <a:grpSpLocks/>
          </p:cNvGrpSpPr>
          <p:nvPr/>
        </p:nvGrpSpPr>
        <p:grpSpPr bwMode="auto">
          <a:xfrm>
            <a:off x="52257" y="4862210"/>
            <a:ext cx="1368425" cy="1393825"/>
            <a:chOff x="-52" y="3310"/>
            <a:chExt cx="862" cy="878"/>
          </a:xfrm>
        </p:grpSpPr>
        <p:sp>
          <p:nvSpPr>
            <p:cNvPr id="14406" name="Line 70"/>
            <p:cNvSpPr>
              <a:spLocks noChangeShapeType="1"/>
            </p:cNvSpPr>
            <p:nvPr/>
          </p:nvSpPr>
          <p:spPr bwMode="auto">
            <a:xfrm flipV="1">
              <a:off x="94" y="3310"/>
              <a:ext cx="0" cy="6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08" name="Text Box 72"/>
            <p:cNvSpPr txBox="1">
              <a:spLocks noChangeArrowheads="1"/>
            </p:cNvSpPr>
            <p:nvPr/>
          </p:nvSpPr>
          <p:spPr bwMode="auto">
            <a:xfrm>
              <a:off x="-52" y="3938"/>
              <a:ext cx="86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zoutzuur</a:t>
              </a:r>
            </a:p>
          </p:txBody>
        </p:sp>
      </p:grpSp>
      <p:sp>
        <p:nvSpPr>
          <p:cNvPr id="14419" name="Rectangle 83"/>
          <p:cNvSpPr>
            <a:spLocks noGrp="1" noChangeArrowheads="1"/>
          </p:cNvSpPr>
          <p:nvPr>
            <p:ph type="ctrTitle"/>
          </p:nvPr>
        </p:nvSpPr>
        <p:spPr>
          <a:xfrm>
            <a:off x="0" y="4953"/>
            <a:ext cx="9144000" cy="523220"/>
          </a:xfrm>
          <a:noFill/>
          <a:ln/>
        </p:spPr>
        <p:txBody>
          <a:bodyPr>
            <a:spAutoFit/>
          </a:bodyPr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pH meten met pH-papier.</a:t>
            </a:r>
          </a:p>
        </p:txBody>
      </p:sp>
      <p:sp>
        <p:nvSpPr>
          <p:cNvPr id="14420" name="AutoShape 84"/>
          <p:cNvSpPr>
            <a:spLocks noChangeArrowheads="1"/>
          </p:cNvSpPr>
          <p:nvPr/>
        </p:nvSpPr>
        <p:spPr bwMode="auto">
          <a:xfrm>
            <a:off x="3439053" y="664378"/>
            <a:ext cx="2340000" cy="936625"/>
          </a:xfrm>
          <a:prstGeom prst="wedgeRoundRectCallout">
            <a:avLst>
              <a:gd name="adj1" fmla="val 99358"/>
              <a:gd name="adj2" fmla="val -35650"/>
              <a:gd name="adj3" fmla="val 16667"/>
            </a:avLst>
          </a:prstGeom>
          <a:solidFill>
            <a:srgbClr val="00B0F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Indicatorpapier (teststrook)</a:t>
            </a:r>
          </a:p>
        </p:txBody>
      </p:sp>
      <p:sp>
        <p:nvSpPr>
          <p:cNvPr id="14421" name="AutoShape 85"/>
          <p:cNvSpPr>
            <a:spLocks noChangeArrowheads="1"/>
          </p:cNvSpPr>
          <p:nvPr/>
        </p:nvSpPr>
        <p:spPr bwMode="auto">
          <a:xfrm>
            <a:off x="3456136" y="1684250"/>
            <a:ext cx="2340000" cy="576263"/>
          </a:xfrm>
          <a:prstGeom prst="wedgeRoundRectCallout">
            <a:avLst>
              <a:gd name="adj1" fmla="val 84025"/>
              <a:gd name="adj2" fmla="val -38333"/>
              <a:gd name="adj3" fmla="val 16667"/>
            </a:avLst>
          </a:prstGeom>
          <a:solidFill>
            <a:srgbClr val="00B0F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testkleuren</a:t>
            </a:r>
          </a:p>
        </p:txBody>
      </p:sp>
      <p:sp>
        <p:nvSpPr>
          <p:cNvPr id="4" name="AutoShape 85">
            <a:extLst>
              <a:ext uri="{FF2B5EF4-FFF2-40B4-BE49-F238E27FC236}">
                <a16:creationId xmlns:a16="http://schemas.microsoft.com/office/drawing/2014/main" id="{08DCCCEB-D3E9-DF75-AB3F-9D84E0FD4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0000" y="2354970"/>
            <a:ext cx="2340000" cy="576263"/>
          </a:xfrm>
          <a:prstGeom prst="wedgeRoundRectCallout">
            <a:avLst>
              <a:gd name="adj1" fmla="val 123811"/>
              <a:gd name="adj2" fmla="val -71112"/>
              <a:gd name="adj3" fmla="val 16667"/>
            </a:avLst>
          </a:prstGeom>
          <a:solidFill>
            <a:srgbClr val="00B0F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De pH is 8</a:t>
            </a:r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66919427-D401-9E2D-9E3B-88646ABCF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6481821"/>
            <a:ext cx="863600" cy="369332"/>
          </a:xfrm>
          <a:prstGeom prst="rect">
            <a:avLst/>
          </a:prstGeom>
          <a:noFill/>
          <a:ln w="12700">
            <a:noFill/>
          </a:ln>
          <a:effectLst/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780E625-936F-65A8-ECF9-ED01C0B22F6C}"/>
              </a:ext>
            </a:extLst>
          </p:cNvPr>
          <p:cNvSpPr txBox="1"/>
          <p:nvPr/>
        </p:nvSpPr>
        <p:spPr>
          <a:xfrm>
            <a:off x="-13403" y="2963559"/>
            <a:ext cx="9139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nl-NL" altLang="nl-NL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Doe het pH-papier even in de oplossing en 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kijk</a:t>
            </a:r>
            <a:r>
              <a:rPr kumimoji="0" lang="nl-NL" altLang="nl-NL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welke testkleur het beste past.</a:t>
            </a:r>
            <a:endParaRPr 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49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4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4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4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4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4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4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4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4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19" grpId="0"/>
      <p:bldP spid="14420" grpId="0" animBg="1"/>
      <p:bldP spid="14421" grpId="0" animBg="1"/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89" name="Group 53"/>
          <p:cNvGrpSpPr>
            <a:grpSpLocks/>
          </p:cNvGrpSpPr>
          <p:nvPr/>
        </p:nvGrpSpPr>
        <p:grpSpPr bwMode="auto">
          <a:xfrm>
            <a:off x="-108520" y="1591608"/>
            <a:ext cx="9467850" cy="730250"/>
            <a:chOff x="-40" y="2936"/>
            <a:chExt cx="5964" cy="460"/>
          </a:xfrm>
        </p:grpSpPr>
        <p:grpSp>
          <p:nvGrpSpPr>
            <p:cNvPr id="14373" name="Group 37"/>
            <p:cNvGrpSpPr>
              <a:grpSpLocks/>
            </p:cNvGrpSpPr>
            <p:nvPr/>
          </p:nvGrpSpPr>
          <p:grpSpPr bwMode="auto">
            <a:xfrm>
              <a:off x="104" y="3161"/>
              <a:ext cx="5554" cy="235"/>
              <a:chOff x="0" y="3785"/>
              <a:chExt cx="5690" cy="235"/>
            </a:xfrm>
          </p:grpSpPr>
          <p:grpSp>
            <p:nvGrpSpPr>
              <p:cNvPr id="14371" name="Group 35"/>
              <p:cNvGrpSpPr>
                <a:grpSpLocks/>
              </p:cNvGrpSpPr>
              <p:nvPr/>
            </p:nvGrpSpPr>
            <p:grpSpPr bwMode="auto">
              <a:xfrm>
                <a:off x="0" y="3793"/>
                <a:ext cx="5690" cy="227"/>
                <a:chOff x="0" y="3793"/>
                <a:chExt cx="5690" cy="227"/>
              </a:xfrm>
            </p:grpSpPr>
            <p:grpSp>
              <p:nvGrpSpPr>
                <p:cNvPr id="14370" name="Group 34"/>
                <p:cNvGrpSpPr>
                  <a:grpSpLocks/>
                </p:cNvGrpSpPr>
                <p:nvPr/>
              </p:nvGrpSpPr>
              <p:grpSpPr bwMode="auto">
                <a:xfrm>
                  <a:off x="4059" y="3793"/>
                  <a:ext cx="1631" cy="227"/>
                  <a:chOff x="4059" y="3793"/>
                  <a:chExt cx="1631" cy="227"/>
                </a:xfrm>
              </p:grpSpPr>
              <p:sp>
                <p:nvSpPr>
                  <p:cNvPr id="14362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4471" y="3793"/>
                    <a:ext cx="408" cy="227"/>
                  </a:xfrm>
                  <a:prstGeom prst="rect">
                    <a:avLst/>
                  </a:prstGeom>
                  <a:solidFill>
                    <a:srgbClr val="195C6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363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5282" y="3793"/>
                    <a:ext cx="408" cy="227"/>
                  </a:xfrm>
                  <a:prstGeom prst="rect">
                    <a:avLst/>
                  </a:prstGeom>
                  <a:solidFill>
                    <a:srgbClr val="013F4D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364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4059" y="3793"/>
                    <a:ext cx="408" cy="227"/>
                  </a:xfrm>
                  <a:prstGeom prst="rect">
                    <a:avLst/>
                  </a:prstGeom>
                  <a:solidFill>
                    <a:srgbClr val="17696B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4365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4873" y="3793"/>
                    <a:ext cx="408" cy="227"/>
                  </a:xfrm>
                  <a:prstGeom prst="rect">
                    <a:avLst/>
                  </a:prstGeom>
                  <a:solidFill>
                    <a:srgbClr val="16626C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nl-NL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14369" name="Group 33"/>
                <p:cNvGrpSpPr>
                  <a:grpSpLocks/>
                </p:cNvGrpSpPr>
                <p:nvPr/>
              </p:nvGrpSpPr>
              <p:grpSpPr bwMode="auto">
                <a:xfrm>
                  <a:off x="0" y="3793"/>
                  <a:ext cx="4062" cy="227"/>
                  <a:chOff x="0" y="3793"/>
                  <a:chExt cx="4062" cy="227"/>
                </a:xfrm>
              </p:grpSpPr>
              <p:grpSp>
                <p:nvGrpSpPr>
                  <p:cNvPr id="14368" name="Group 32"/>
                  <p:cNvGrpSpPr>
                    <a:grpSpLocks/>
                  </p:cNvGrpSpPr>
                  <p:nvPr/>
                </p:nvGrpSpPr>
                <p:grpSpPr bwMode="auto">
                  <a:xfrm>
                    <a:off x="1613" y="3793"/>
                    <a:ext cx="2449" cy="227"/>
                    <a:chOff x="1613" y="3793"/>
                    <a:chExt cx="2449" cy="227"/>
                  </a:xfrm>
                </p:grpSpPr>
                <p:sp>
                  <p:nvSpPr>
                    <p:cNvPr id="14356" name="Rectangle 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13" y="3793"/>
                      <a:ext cx="408" cy="227"/>
                    </a:xfrm>
                    <a:prstGeom prst="rect">
                      <a:avLst/>
                    </a:prstGeom>
                    <a:solidFill>
                      <a:srgbClr val="D6910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57" name="Rectangle 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21" y="3793"/>
                      <a:ext cx="408" cy="227"/>
                    </a:xfrm>
                    <a:prstGeom prst="rect">
                      <a:avLst/>
                    </a:prstGeom>
                    <a:solidFill>
                      <a:srgbClr val="EDA007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58" name="Rectangle 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30" y="3793"/>
                      <a:ext cx="408" cy="227"/>
                    </a:xfrm>
                    <a:prstGeom prst="rect">
                      <a:avLst/>
                    </a:prstGeom>
                    <a:solidFill>
                      <a:srgbClr val="E6B912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59" name="Rectangle 2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8" y="3793"/>
                      <a:ext cx="408" cy="227"/>
                    </a:xfrm>
                    <a:prstGeom prst="rect">
                      <a:avLst/>
                    </a:prstGeom>
                    <a:solidFill>
                      <a:srgbClr val="B1AB33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60" name="Rectangle 2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46" y="3793"/>
                      <a:ext cx="408" cy="227"/>
                    </a:xfrm>
                    <a:prstGeom prst="rect">
                      <a:avLst/>
                    </a:prstGeom>
                    <a:solidFill>
                      <a:srgbClr val="49672B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61" name="Rectangle 2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654" y="3793"/>
                      <a:ext cx="408" cy="227"/>
                    </a:xfrm>
                    <a:prstGeom prst="rect">
                      <a:avLst/>
                    </a:prstGeom>
                    <a:solidFill>
                      <a:srgbClr val="2A6850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14367" name="Group 31"/>
                  <p:cNvGrpSpPr>
                    <a:grpSpLocks/>
                  </p:cNvGrpSpPr>
                  <p:nvPr/>
                </p:nvGrpSpPr>
                <p:grpSpPr bwMode="auto">
                  <a:xfrm>
                    <a:off x="0" y="3793"/>
                    <a:ext cx="1631" cy="227"/>
                    <a:chOff x="0" y="3793"/>
                    <a:chExt cx="1631" cy="227"/>
                  </a:xfrm>
                </p:grpSpPr>
                <p:sp>
                  <p:nvSpPr>
                    <p:cNvPr id="14353" name="Rectangle 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3793"/>
                      <a:ext cx="408" cy="227"/>
                    </a:xfrm>
                    <a:prstGeom prst="rect">
                      <a:avLst/>
                    </a:prstGeom>
                    <a:solidFill>
                      <a:srgbClr val="B10303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54" name="Rectangle 1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9" y="3793"/>
                      <a:ext cx="408" cy="227"/>
                    </a:xfrm>
                    <a:prstGeom prst="rect">
                      <a:avLst/>
                    </a:prstGeom>
                    <a:solidFill>
                      <a:srgbClr val="C43604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55" name="Rectangle 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17" y="3793"/>
                      <a:ext cx="408" cy="227"/>
                    </a:xfrm>
                    <a:prstGeom prst="rect">
                      <a:avLst/>
                    </a:prstGeom>
                    <a:solidFill>
                      <a:srgbClr val="C64606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14366" name="Rectangle 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223" y="3793"/>
                      <a:ext cx="408" cy="227"/>
                    </a:xfrm>
                    <a:prstGeom prst="rect">
                      <a:avLst/>
                    </a:prstGeom>
                    <a:solidFill>
                      <a:srgbClr val="A9740B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nl-NL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14372" name="Rectangle 36"/>
              <p:cNvSpPr>
                <a:spLocks noChangeArrowheads="1"/>
              </p:cNvSpPr>
              <p:nvPr/>
            </p:nvSpPr>
            <p:spPr bwMode="auto">
              <a:xfrm>
                <a:off x="0" y="3785"/>
                <a:ext cx="5690" cy="22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4374" name="Text Box 38"/>
            <p:cNvSpPr txBox="1">
              <a:spLocks noChangeArrowheads="1"/>
            </p:cNvSpPr>
            <p:nvPr/>
          </p:nvSpPr>
          <p:spPr bwMode="auto">
            <a:xfrm>
              <a:off x="-40" y="2936"/>
              <a:ext cx="596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0        1        2        3        4       5        6        7        8        9       10      11      12      13      14</a:t>
              </a:r>
            </a:p>
          </p:txBody>
        </p:sp>
      </p:grpSp>
      <p:grpSp>
        <p:nvGrpSpPr>
          <p:cNvPr id="14381" name="Group 45"/>
          <p:cNvGrpSpPr>
            <a:grpSpLocks/>
          </p:cNvGrpSpPr>
          <p:nvPr/>
        </p:nvGrpSpPr>
        <p:grpSpPr bwMode="auto">
          <a:xfrm>
            <a:off x="119854" y="1140416"/>
            <a:ext cx="4451349" cy="482600"/>
            <a:chOff x="121" y="2840"/>
            <a:chExt cx="2804" cy="304"/>
          </a:xfrm>
        </p:grpSpPr>
        <p:sp>
          <p:nvSpPr>
            <p:cNvPr id="14376" name="Line 40"/>
            <p:cNvSpPr>
              <a:spLocks noChangeShapeType="1"/>
            </p:cNvSpPr>
            <p:nvPr/>
          </p:nvSpPr>
          <p:spPr bwMode="auto">
            <a:xfrm flipV="1">
              <a:off x="121" y="3113"/>
              <a:ext cx="2759" cy="3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78" name="Text Box 42"/>
            <p:cNvSpPr txBox="1">
              <a:spLocks noChangeArrowheads="1"/>
            </p:cNvSpPr>
            <p:nvPr/>
          </p:nvSpPr>
          <p:spPr bwMode="auto">
            <a:xfrm>
              <a:off x="385" y="2840"/>
              <a:ext cx="25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Zuur</a:t>
              </a:r>
            </a:p>
          </p:txBody>
        </p:sp>
      </p:grpSp>
      <p:grpSp>
        <p:nvGrpSpPr>
          <p:cNvPr id="14380" name="Group 44"/>
          <p:cNvGrpSpPr>
            <a:grpSpLocks/>
          </p:cNvGrpSpPr>
          <p:nvPr/>
        </p:nvGrpSpPr>
        <p:grpSpPr bwMode="auto">
          <a:xfrm>
            <a:off x="4489644" y="1116603"/>
            <a:ext cx="4448176" cy="463550"/>
            <a:chOff x="2880" y="2825"/>
            <a:chExt cx="2802" cy="292"/>
          </a:xfrm>
        </p:grpSpPr>
        <p:sp>
          <p:nvSpPr>
            <p:cNvPr id="14377" name="Line 41"/>
            <p:cNvSpPr>
              <a:spLocks noChangeShapeType="1"/>
            </p:cNvSpPr>
            <p:nvPr/>
          </p:nvSpPr>
          <p:spPr bwMode="auto">
            <a:xfrm flipH="1">
              <a:off x="2880" y="3113"/>
              <a:ext cx="2767" cy="0"/>
            </a:xfrm>
            <a:prstGeom prst="line">
              <a:avLst/>
            </a:prstGeom>
            <a:noFill/>
            <a:ln w="38100">
              <a:solidFill>
                <a:srgbClr val="186A5A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79" name="Text Box 43"/>
            <p:cNvSpPr txBox="1">
              <a:spLocks noChangeArrowheads="1"/>
            </p:cNvSpPr>
            <p:nvPr/>
          </p:nvSpPr>
          <p:spPr bwMode="auto">
            <a:xfrm>
              <a:off x="3016" y="2825"/>
              <a:ext cx="2666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rgbClr val="195C6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Basisch</a:t>
              </a:r>
            </a:p>
          </p:txBody>
        </p:sp>
      </p:grpSp>
      <p:grpSp>
        <p:nvGrpSpPr>
          <p:cNvPr id="14384" name="Group 48"/>
          <p:cNvGrpSpPr>
            <a:grpSpLocks/>
          </p:cNvGrpSpPr>
          <p:nvPr/>
        </p:nvGrpSpPr>
        <p:grpSpPr bwMode="auto">
          <a:xfrm>
            <a:off x="3614130" y="980728"/>
            <a:ext cx="1728788" cy="528637"/>
            <a:chOff x="2336" y="2734"/>
            <a:chExt cx="1089" cy="333"/>
          </a:xfrm>
        </p:grpSpPr>
        <p:sp>
          <p:nvSpPr>
            <p:cNvPr id="14382" name="Line 46"/>
            <p:cNvSpPr>
              <a:spLocks noChangeShapeType="1"/>
            </p:cNvSpPr>
            <p:nvPr/>
          </p:nvSpPr>
          <p:spPr bwMode="auto">
            <a:xfrm>
              <a:off x="2880" y="2954"/>
              <a:ext cx="0" cy="1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83" name="Text Box 47"/>
            <p:cNvSpPr txBox="1">
              <a:spLocks noChangeArrowheads="1"/>
            </p:cNvSpPr>
            <p:nvPr/>
          </p:nvSpPr>
          <p:spPr bwMode="auto">
            <a:xfrm>
              <a:off x="2336" y="2734"/>
              <a:ext cx="108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neutraal</a:t>
              </a:r>
            </a:p>
          </p:txBody>
        </p:sp>
      </p:grpSp>
      <p:sp>
        <p:nvSpPr>
          <p:cNvPr id="14419" name="Rectangle 83"/>
          <p:cNvSpPr>
            <a:spLocks noGrp="1" noChangeArrowheads="1"/>
          </p:cNvSpPr>
          <p:nvPr>
            <p:ph type="ctrTitle"/>
          </p:nvPr>
        </p:nvSpPr>
        <p:spPr>
          <a:xfrm>
            <a:off x="0" y="24746"/>
            <a:ext cx="9144000" cy="523220"/>
          </a:xfrm>
          <a:noFill/>
          <a:ln/>
        </p:spPr>
        <p:txBody>
          <a:bodyPr>
            <a:spAutoFit/>
          </a:bodyPr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Zuur, basisch en neutraal</a:t>
            </a:r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9A235766-67AC-C321-EBC7-F9C9ECFE99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938" y="6499225"/>
            <a:ext cx="1008062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83">
            <a:extLst>
              <a:ext uri="{FF2B5EF4-FFF2-40B4-BE49-F238E27FC236}">
                <a16:creationId xmlns:a16="http://schemas.microsoft.com/office/drawing/2014/main" id="{12793F38-631C-AE43-F4E1-EF4788E7C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4" y="2854810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nl-NL" altLang="nl-NL" sz="2400" kern="0" dirty="0">
                <a:solidFill>
                  <a:srgbClr val="0101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 pH 7 is de oplossing neutraal.</a:t>
            </a:r>
          </a:p>
        </p:txBody>
      </p:sp>
      <p:sp>
        <p:nvSpPr>
          <p:cNvPr id="7" name="Rectangle 83">
            <a:extLst>
              <a:ext uri="{FF2B5EF4-FFF2-40B4-BE49-F238E27FC236}">
                <a16:creationId xmlns:a16="http://schemas.microsoft.com/office/drawing/2014/main" id="{12320ACA-5C71-4506-001B-C33586081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4" y="3355617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nl-NL" altLang="nl-NL" sz="2400" kern="0" dirty="0">
                <a:solidFill>
                  <a:srgbClr val="0101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Onder pH 7 is de oplossing zuur.</a:t>
            </a:r>
          </a:p>
        </p:txBody>
      </p:sp>
      <p:sp>
        <p:nvSpPr>
          <p:cNvPr id="8" name="Rectangle 83">
            <a:extLst>
              <a:ext uri="{FF2B5EF4-FFF2-40B4-BE49-F238E27FC236}">
                <a16:creationId xmlns:a16="http://schemas.microsoft.com/office/drawing/2014/main" id="{B9C9775B-E5B6-532F-6096-49BDE6517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4" y="3856424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nl-NL" altLang="nl-NL" sz="2400" kern="0" dirty="0">
                <a:solidFill>
                  <a:srgbClr val="0101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Boven pH 7 is de oplossing basisch.</a:t>
            </a:r>
          </a:p>
        </p:txBody>
      </p:sp>
      <p:sp>
        <p:nvSpPr>
          <p:cNvPr id="12" name="Rectangle 83">
            <a:extLst>
              <a:ext uri="{FF2B5EF4-FFF2-40B4-BE49-F238E27FC236}">
                <a16:creationId xmlns:a16="http://schemas.microsoft.com/office/drawing/2014/main" id="{8FE5F98A-499B-FA6C-F81B-C5FCD77F1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680" y="4326195"/>
            <a:ext cx="914967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nl-NL" altLang="nl-NL" sz="2400" kern="0" dirty="0">
                <a:solidFill>
                  <a:srgbClr val="01010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 je een zure of basische oplossing steeds meer verdund wordt de oplossing</a:t>
            </a:r>
          </a:p>
        </p:txBody>
      </p:sp>
      <p:sp>
        <p:nvSpPr>
          <p:cNvPr id="13" name="Rectangle 83">
            <a:extLst>
              <a:ext uri="{FF2B5EF4-FFF2-40B4-BE49-F238E27FC236}">
                <a16:creationId xmlns:a16="http://schemas.microsoft.com/office/drawing/2014/main" id="{36721A65-646D-7803-5ADF-002E66DE2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4695527"/>
            <a:ext cx="14729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nl-NL" altLang="nl-NL" sz="24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neutraal.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21133639-1EAD-369D-63A9-5A3CC72E1599}"/>
              </a:ext>
            </a:extLst>
          </p:cNvPr>
          <p:cNvSpPr txBox="1"/>
          <p:nvPr/>
        </p:nvSpPr>
        <p:spPr>
          <a:xfrm>
            <a:off x="4517720" y="2411913"/>
            <a:ext cx="4419335" cy="707886"/>
          </a:xfrm>
          <a:prstGeom prst="rect">
            <a:avLst/>
          </a:prstGeom>
          <a:solidFill>
            <a:srgbClr val="00B0F0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 basische oplossing smaakt</a:t>
            </a:r>
          </a:p>
          <a:p>
            <a:r>
              <a:rPr lang="nl-N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naar schoonmaakmiddelen (zeep).</a:t>
            </a:r>
          </a:p>
        </p:txBody>
      </p:sp>
      <p:sp>
        <p:nvSpPr>
          <p:cNvPr id="4" name="Text Box 37">
            <a:extLst>
              <a:ext uri="{FF2B5EF4-FFF2-40B4-BE49-F238E27FC236}">
                <a16:creationId xmlns:a16="http://schemas.microsoft.com/office/drawing/2014/main" id="{7D4AABF4-2A08-BCE0-698E-742938A70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0026" y="4695527"/>
            <a:ext cx="15072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2400" dirty="0"/>
              <a:t>. . . . . . .</a:t>
            </a:r>
            <a:endParaRPr lang="nl-NL" altLang="nl-NL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4234088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4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19" grpId="0"/>
      <p:bldP spid="2" grpId="0"/>
      <p:bldP spid="7" grpId="0"/>
      <p:bldP spid="8" grpId="0"/>
      <p:bldP spid="12" grpId="0"/>
      <p:bldP spid="13" grpId="0"/>
      <p:bldP spid="14" grpId="0" animBg="1"/>
      <p:bldP spid="14" grpId="1" animBg="1"/>
      <p:bldP spid="4" grpId="0" build="allAtOnce" autoUpdateAnimBg="0"/>
      <p:bldP spid="4" grpI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027"/>
            <a:ext cx="9144000" cy="523220"/>
          </a:xfrm>
        </p:spPr>
        <p:txBody>
          <a:bodyPr wrap="square">
            <a:spAutoFit/>
          </a:bodyPr>
          <a:lstStyle/>
          <a:p>
            <a:pPr algn="l"/>
            <a:r>
              <a:rPr lang="nl-NL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Rodekoolsap</a:t>
            </a:r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als indicator: </a:t>
            </a:r>
            <a:r>
              <a:rPr lang="nl-NL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Youtube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64" name="Picture 12" descr="rodekools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8663"/>
            <a:ext cx="9144000" cy="618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1797050" y="2255838"/>
            <a:ext cx="1008063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pH 0</a:t>
            </a:r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2771775" y="2276475"/>
            <a:ext cx="1008063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pH 3</a:t>
            </a:r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3835400" y="2317750"/>
            <a:ext cx="1008063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pH 9</a:t>
            </a: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4833938" y="2365375"/>
            <a:ext cx="1223962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pH 11</a:t>
            </a:r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5965825" y="2420938"/>
            <a:ext cx="1223963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pH 14</a:t>
            </a:r>
          </a:p>
        </p:txBody>
      </p:sp>
      <p:grpSp>
        <p:nvGrpSpPr>
          <p:cNvPr id="23578" name="Group 26"/>
          <p:cNvGrpSpPr>
            <a:grpSpLocks/>
          </p:cNvGrpSpPr>
          <p:nvPr/>
        </p:nvGrpSpPr>
        <p:grpSpPr bwMode="auto">
          <a:xfrm>
            <a:off x="1763713" y="1800225"/>
            <a:ext cx="1982787" cy="692150"/>
            <a:chOff x="1111" y="1134"/>
            <a:chExt cx="1249" cy="436"/>
          </a:xfrm>
        </p:grpSpPr>
        <p:sp>
          <p:nvSpPr>
            <p:cNvPr id="23572" name="Freeform 20"/>
            <p:cNvSpPr>
              <a:spLocks/>
            </p:cNvSpPr>
            <p:nvPr/>
          </p:nvSpPr>
          <p:spPr bwMode="auto">
            <a:xfrm>
              <a:off x="1111" y="1469"/>
              <a:ext cx="1249" cy="3"/>
            </a:xfrm>
            <a:custGeom>
              <a:avLst/>
              <a:gdLst>
                <a:gd name="T0" fmla="*/ 0 w 1249"/>
                <a:gd name="T1" fmla="*/ 0 h 3"/>
                <a:gd name="T2" fmla="*/ 1249 w 1249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49" h="3">
                  <a:moveTo>
                    <a:pt x="0" y="0"/>
                  </a:moveTo>
                  <a:lnTo>
                    <a:pt x="1249" y="3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3575" name="Rectangle 23"/>
            <p:cNvSpPr>
              <a:spLocks noChangeArrowheads="1"/>
            </p:cNvSpPr>
            <p:nvPr/>
          </p:nvSpPr>
          <p:spPr bwMode="auto">
            <a:xfrm>
              <a:off x="1474" y="1134"/>
              <a:ext cx="635" cy="4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defRPr sz="4400">
                  <a:solidFill>
                    <a:schemeClr val="tx2"/>
                  </a:solidFill>
                  <a:latin typeface="Arial" charset="0"/>
                </a:defRPr>
              </a:lvl1pPr>
              <a:lvl2pPr algn="ctr">
                <a:defRPr sz="4400">
                  <a:solidFill>
                    <a:schemeClr val="tx2"/>
                  </a:solidFill>
                  <a:latin typeface="Arial" charset="0"/>
                </a:defRPr>
              </a:lvl2pPr>
              <a:lvl3pPr algn="ctr">
                <a:defRPr sz="4400">
                  <a:solidFill>
                    <a:schemeClr val="tx2"/>
                  </a:solidFill>
                  <a:latin typeface="Arial" charset="0"/>
                </a:defRPr>
              </a:lvl3pPr>
              <a:lvl4pPr algn="ctr">
                <a:defRPr sz="4400">
                  <a:solidFill>
                    <a:schemeClr val="tx2"/>
                  </a:solidFill>
                  <a:latin typeface="Arial" charset="0"/>
                </a:defRPr>
              </a:lvl4pPr>
              <a:lvl5pPr algn="ctr">
                <a:defRPr sz="4400">
                  <a:solidFill>
                    <a:schemeClr val="tx2"/>
                  </a:solidFill>
                  <a:latin typeface="Arial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nl-NL" altLang="nl-NL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zuur</a:t>
              </a:r>
            </a:p>
          </p:txBody>
        </p:sp>
      </p:grpSp>
      <p:grpSp>
        <p:nvGrpSpPr>
          <p:cNvPr id="23582" name="Group 30"/>
          <p:cNvGrpSpPr>
            <a:grpSpLocks/>
          </p:cNvGrpSpPr>
          <p:nvPr/>
        </p:nvGrpSpPr>
        <p:grpSpPr bwMode="auto">
          <a:xfrm>
            <a:off x="3771900" y="1800225"/>
            <a:ext cx="3248025" cy="692150"/>
            <a:chOff x="2376" y="1134"/>
            <a:chExt cx="2046" cy="436"/>
          </a:xfrm>
        </p:grpSpPr>
        <p:sp>
          <p:nvSpPr>
            <p:cNvPr id="23573" name="Freeform 21"/>
            <p:cNvSpPr>
              <a:spLocks/>
            </p:cNvSpPr>
            <p:nvPr/>
          </p:nvSpPr>
          <p:spPr bwMode="auto">
            <a:xfrm>
              <a:off x="2376" y="1464"/>
              <a:ext cx="2046" cy="1"/>
            </a:xfrm>
            <a:custGeom>
              <a:avLst/>
              <a:gdLst>
                <a:gd name="T0" fmla="*/ 2046 w 2046"/>
                <a:gd name="T1" fmla="*/ 0 h 1"/>
                <a:gd name="T2" fmla="*/ 0 w 204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46" h="1">
                  <a:moveTo>
                    <a:pt x="2046" y="0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3366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23576" name="Rectangle 24"/>
            <p:cNvSpPr>
              <a:spLocks noChangeArrowheads="1"/>
            </p:cNvSpPr>
            <p:nvPr/>
          </p:nvSpPr>
          <p:spPr bwMode="auto">
            <a:xfrm>
              <a:off x="2880" y="1134"/>
              <a:ext cx="953" cy="4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algn="ctr">
                <a:defRPr sz="4400">
                  <a:solidFill>
                    <a:schemeClr val="tx2"/>
                  </a:solidFill>
                  <a:latin typeface="Arial" charset="0"/>
                </a:defRPr>
              </a:lvl1pPr>
              <a:lvl2pPr algn="ctr">
                <a:defRPr sz="4400">
                  <a:solidFill>
                    <a:schemeClr val="tx2"/>
                  </a:solidFill>
                  <a:latin typeface="Arial" charset="0"/>
                </a:defRPr>
              </a:lvl2pPr>
              <a:lvl3pPr algn="ctr">
                <a:defRPr sz="4400">
                  <a:solidFill>
                    <a:schemeClr val="tx2"/>
                  </a:solidFill>
                  <a:latin typeface="Arial" charset="0"/>
                </a:defRPr>
              </a:lvl3pPr>
              <a:lvl4pPr algn="ctr">
                <a:defRPr sz="4400">
                  <a:solidFill>
                    <a:schemeClr val="tx2"/>
                  </a:solidFill>
                  <a:latin typeface="Arial" charset="0"/>
                </a:defRPr>
              </a:lvl4pPr>
              <a:lvl5pPr algn="ctr">
                <a:defRPr sz="4400">
                  <a:solidFill>
                    <a:schemeClr val="tx2"/>
                  </a:solidFill>
                  <a:latin typeface="Arial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charset="0"/>
                </a:defRPr>
              </a:lvl9pPr>
            </a:lstStyle>
            <a:p>
              <a:pPr algn="l" fontAlgn="base">
                <a:spcBef>
                  <a:spcPct val="0"/>
                </a:spcBef>
                <a:spcAft>
                  <a:spcPct val="0"/>
                </a:spcAft>
              </a:pPr>
              <a:r>
                <a:rPr lang="nl-NL" altLang="nl-NL" sz="2400" b="1">
                  <a:solidFill>
                    <a:srgbClr val="3366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basisch</a:t>
              </a:r>
            </a:p>
          </p:txBody>
        </p:sp>
      </p:grpSp>
      <p:sp>
        <p:nvSpPr>
          <p:cNvPr id="2" name="Rectangle 11">
            <a:extLst>
              <a:ext uri="{FF2B5EF4-FFF2-40B4-BE49-F238E27FC236}">
                <a16:creationId xmlns:a16="http://schemas.microsoft.com/office/drawing/2014/main" id="{1650343B-792D-9529-B190-6143EA07A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0400" y="6533699"/>
            <a:ext cx="863600" cy="369332"/>
          </a:xfrm>
          <a:prstGeom prst="rect">
            <a:avLst/>
          </a:prstGeom>
          <a:noFill/>
          <a:ln w="12700">
            <a:noFill/>
          </a:ln>
          <a:effectLst/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03113BD-AC58-2B70-2B71-DADA990F99A0}"/>
              </a:ext>
            </a:extLst>
          </p:cNvPr>
          <p:cNvSpPr txBox="1"/>
          <p:nvPr/>
        </p:nvSpPr>
        <p:spPr>
          <a:xfrm>
            <a:off x="1259632" y="9087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846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65" grpId="0"/>
      <p:bldP spid="23567" grpId="0"/>
      <p:bldP spid="23568" grpId="0"/>
      <p:bldP spid="23570" grpId="0"/>
      <p:bldP spid="235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F89A3C23-6C38-CD61-0090-FB590DE8B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6471882"/>
            <a:ext cx="863600" cy="369332"/>
          </a:xfrm>
          <a:prstGeom prst="rect">
            <a:avLst/>
          </a:prstGeom>
          <a:noFill/>
          <a:ln w="12700">
            <a:noFill/>
          </a:ln>
          <a:effectLst/>
        </p:spPr>
        <p:txBody>
          <a:bodyPr anchor="t" anchorCtr="0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70586813-694F-7E61-78E9-CAE503D10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984" y="1312215"/>
            <a:ext cx="471601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263525" indent="-263525" algn="l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 de pH </a:t>
            </a: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groter</a:t>
            </a: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wordt  dan wordt de concentratie </a:t>
            </a: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kleiner</a:t>
            </a: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2F2839-D06E-0C1F-2A73-EB94A3146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984" y="2228671"/>
            <a:ext cx="471601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355600" indent="-355600"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Als de pH met 1 </a:t>
            </a: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toeneemt</a:t>
            </a: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wordt de concentratie 10x zo </a:t>
            </a: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klein</a:t>
            </a: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altLang="nl-NL" sz="24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BF17E6-8557-A79F-802E-AA0B53796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984" y="4060229"/>
            <a:ext cx="471601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sz="2400" dirty="0">
                <a:solidFill>
                  <a:schemeClr val="tx1"/>
                </a:solidFill>
              </a:rPr>
              <a:t>De Deense chemicus </a:t>
            </a:r>
            <a:r>
              <a:rPr lang="nl-NL" sz="2400" dirty="0" err="1">
                <a:solidFill>
                  <a:schemeClr val="tx1"/>
                </a:solidFill>
              </a:rPr>
              <a:t>Søren</a:t>
            </a:r>
            <a:r>
              <a:rPr lang="nl-NL" sz="2400" dirty="0">
                <a:solidFill>
                  <a:schemeClr val="tx1"/>
                </a:solidFill>
              </a:rPr>
              <a:t> Peter </a:t>
            </a:r>
            <a:r>
              <a:rPr lang="nl-NL" sz="2400" dirty="0" err="1">
                <a:solidFill>
                  <a:schemeClr val="tx1"/>
                </a:solidFill>
              </a:rPr>
              <a:t>Lauritz</a:t>
            </a:r>
            <a:r>
              <a:rPr lang="nl-NL" sz="2400" dirty="0">
                <a:solidFill>
                  <a:schemeClr val="tx1"/>
                </a:solidFill>
              </a:rPr>
              <a:t> </a:t>
            </a:r>
            <a:r>
              <a:rPr lang="nl-NL" sz="2400" dirty="0" err="1">
                <a:solidFill>
                  <a:schemeClr val="tx1"/>
                </a:solidFill>
              </a:rPr>
              <a:t>Sørense</a:t>
            </a:r>
            <a:r>
              <a:rPr lang="nl-NL" sz="2400" dirty="0">
                <a:solidFill>
                  <a:schemeClr val="tx1"/>
                </a:solidFill>
              </a:rPr>
              <a:t> bedacht in 1909 iets handigs:</a:t>
            </a:r>
            <a:endParaRPr lang="nl-NL" altLang="nl-NL" sz="24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6087B189-50B4-DE2A-E6F5-ABA65E275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984" y="765091"/>
            <a:ext cx="47160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valt je op aan de tabel?</a:t>
            </a:r>
            <a:endParaRPr lang="nl-NL" altLang="nl-NL" sz="24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el 10">
            <a:extLst>
              <a:ext uri="{FF2B5EF4-FFF2-40B4-BE49-F238E27FC236}">
                <a16:creationId xmlns:a16="http://schemas.microsoft.com/office/drawing/2014/main" id="{069BB22A-08E2-6C74-F121-260F235E3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507542"/>
              </p:ext>
            </p:extLst>
          </p:nvPr>
        </p:nvGraphicFramePr>
        <p:xfrm>
          <a:off x="179512" y="791259"/>
          <a:ext cx="4032448" cy="573408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19569">
                  <a:extLst>
                    <a:ext uri="{9D8B030D-6E8A-4147-A177-3AD203B41FA5}">
                      <a16:colId xmlns:a16="http://schemas.microsoft.com/office/drawing/2014/main" val="670962107"/>
                    </a:ext>
                  </a:extLst>
                </a:gridCol>
                <a:gridCol w="2692799">
                  <a:extLst>
                    <a:ext uri="{9D8B030D-6E8A-4147-A177-3AD203B41FA5}">
                      <a16:colId xmlns:a16="http://schemas.microsoft.com/office/drawing/2014/main" val="17225165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87482569"/>
                    </a:ext>
                  </a:extLst>
                </a:gridCol>
              </a:tblGrid>
              <a:tr h="373430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pH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1800" b="0" dirty="0">
                          <a:solidFill>
                            <a:schemeClr val="tx1"/>
                          </a:solidFill>
                        </a:rPr>
                        <a:t>Concentratie zuur (g/L)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l-NL" sz="14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577732"/>
                  </a:ext>
                </a:extLst>
              </a:tr>
              <a:tr h="373430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9878"/>
                  </a:ext>
                </a:extLst>
              </a:tr>
              <a:tr h="373430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0,01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-2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663508"/>
                  </a:ext>
                </a:extLst>
              </a:tr>
              <a:tr h="373430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0,001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-3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2550275"/>
                  </a:ext>
                </a:extLst>
              </a:tr>
              <a:tr h="373430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0,000.1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-4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907681"/>
                  </a:ext>
                </a:extLst>
              </a:tr>
              <a:tr h="373430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0,000.01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-5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134761"/>
                  </a:ext>
                </a:extLst>
              </a:tr>
              <a:tr h="373430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0,000.001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2002876"/>
                  </a:ext>
                </a:extLst>
              </a:tr>
              <a:tr h="373430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0,000.000.1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-7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415860"/>
                  </a:ext>
                </a:extLst>
              </a:tr>
              <a:tr h="373430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0,000.000.01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947747"/>
                  </a:ext>
                </a:extLst>
              </a:tr>
              <a:tr h="373430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0,000.000.001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-9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1148"/>
                  </a:ext>
                </a:extLst>
              </a:tr>
              <a:tr h="373430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0,000.000.000.1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-10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026312"/>
                  </a:ext>
                </a:extLst>
              </a:tr>
              <a:tr h="391704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0,000.000.000.01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-11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79252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0,000.000.000.001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-12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5531074"/>
                  </a:ext>
                </a:extLst>
              </a:tr>
              <a:tr h="415288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0,000.000.000.000.1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-13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4073571"/>
                  </a:ext>
                </a:extLst>
              </a:tr>
              <a:tr h="405493"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0,000.000.000.000.01</a:t>
                      </a: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nl-NL" sz="2000" b="0" baseline="30000" dirty="0">
                          <a:solidFill>
                            <a:schemeClr val="tx1"/>
                          </a:solidFill>
                        </a:rPr>
                        <a:t>-14</a:t>
                      </a:r>
                      <a:endParaRPr lang="nl-NL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R="90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1147250"/>
                  </a:ext>
                </a:extLst>
              </a:tr>
            </a:tbl>
          </a:graphicData>
        </a:graphic>
      </p:graphicFrame>
      <p:sp>
        <p:nvSpPr>
          <p:cNvPr id="13" name="Rectangle 2">
            <a:extLst>
              <a:ext uri="{FF2B5EF4-FFF2-40B4-BE49-F238E27FC236}">
                <a16:creationId xmlns:a16="http://schemas.microsoft.com/office/drawing/2014/main" id="{C77EB68F-E9A1-A027-FC6A-88195122CFA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8036"/>
            <a:ext cx="6710384" cy="523220"/>
          </a:xfrm>
        </p:spPr>
        <p:txBody>
          <a:bodyPr wrap="square">
            <a:spAutoFit/>
          </a:bodyPr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heeft de pH-schaal bedacht?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6934ADC-BA42-BB41-0E15-B21D11B12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984" y="5325015"/>
            <a:ext cx="471601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nl-NL" sz="2400" dirty="0">
                <a:solidFill>
                  <a:schemeClr val="tx1"/>
                </a:solidFill>
              </a:rPr>
              <a:t>Hij schreef alleen de macht van 10 op (zonder het –teken) en noemde dat de </a:t>
            </a:r>
            <a:r>
              <a:rPr lang="nl-NL" sz="2400" dirty="0" err="1">
                <a:solidFill>
                  <a:schemeClr val="tx1"/>
                </a:solidFill>
              </a:rPr>
              <a:t>pH.</a:t>
            </a:r>
            <a:endParaRPr lang="nl-NL" altLang="nl-NL" sz="2400" baseline="30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9697D428-CD9B-2A1E-E907-049D0C6BA79B}"/>
              </a:ext>
            </a:extLst>
          </p:cNvPr>
          <p:cNvGrpSpPr/>
          <p:nvPr/>
        </p:nvGrpSpPr>
        <p:grpSpPr>
          <a:xfrm>
            <a:off x="210880" y="1164049"/>
            <a:ext cx="4001080" cy="333169"/>
            <a:chOff x="544651" y="957476"/>
            <a:chExt cx="4001080" cy="333169"/>
          </a:xfrm>
        </p:grpSpPr>
        <p:sp>
          <p:nvSpPr>
            <p:cNvPr id="8" name="Oval 19">
              <a:extLst>
                <a:ext uri="{FF2B5EF4-FFF2-40B4-BE49-F238E27FC236}">
                  <a16:creationId xmlns:a16="http://schemas.microsoft.com/office/drawing/2014/main" id="{38FBB938-950C-59BA-A209-359EA01B18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651" y="1002645"/>
              <a:ext cx="288000" cy="2880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14" name="Oval 19">
              <a:extLst>
                <a:ext uri="{FF2B5EF4-FFF2-40B4-BE49-F238E27FC236}">
                  <a16:creationId xmlns:a16="http://schemas.microsoft.com/office/drawing/2014/main" id="{3A62A2D0-9C24-7E4D-7252-5944860D2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7731" y="957476"/>
              <a:ext cx="288000" cy="2880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7" name="Groep 16">
            <a:extLst>
              <a:ext uri="{FF2B5EF4-FFF2-40B4-BE49-F238E27FC236}">
                <a16:creationId xmlns:a16="http://schemas.microsoft.com/office/drawing/2014/main" id="{EE195A52-1FEF-89A1-DD48-2778C41C77A3}"/>
              </a:ext>
            </a:extLst>
          </p:cNvPr>
          <p:cNvGrpSpPr/>
          <p:nvPr/>
        </p:nvGrpSpPr>
        <p:grpSpPr>
          <a:xfrm>
            <a:off x="220152" y="6103456"/>
            <a:ext cx="3991808" cy="421887"/>
            <a:chOff x="564083" y="967636"/>
            <a:chExt cx="3991808" cy="421887"/>
          </a:xfrm>
        </p:grpSpPr>
        <p:sp>
          <p:nvSpPr>
            <p:cNvPr id="18" name="Oval 19">
              <a:extLst>
                <a:ext uri="{FF2B5EF4-FFF2-40B4-BE49-F238E27FC236}">
                  <a16:creationId xmlns:a16="http://schemas.microsoft.com/office/drawing/2014/main" id="{BE3DBB9A-44C3-82AC-E696-50658E0EB0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083" y="1002644"/>
              <a:ext cx="432016" cy="38687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>
                <a:solidFill>
                  <a:srgbClr val="000000"/>
                </a:solidFill>
              </a:endParaRPr>
            </a:p>
          </p:txBody>
        </p:sp>
        <p:sp>
          <p:nvSpPr>
            <p:cNvPr id="19" name="Oval 19">
              <a:extLst>
                <a:ext uri="{FF2B5EF4-FFF2-40B4-BE49-F238E27FC236}">
                  <a16:creationId xmlns:a16="http://schemas.microsoft.com/office/drawing/2014/main" id="{EAA57C46-08A1-6D19-AD64-F9C86C3CC7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891" y="967636"/>
              <a:ext cx="288000" cy="28800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 sz="24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CB2B8CA4-A037-2392-1E62-9453063913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46" b="32690"/>
          <a:stretch/>
        </p:blipFill>
        <p:spPr>
          <a:xfrm>
            <a:off x="4467741" y="791259"/>
            <a:ext cx="4536504" cy="2672751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CB6D05EC-44D8-68FD-80F4-8D0AC37D842B}"/>
              </a:ext>
            </a:extLst>
          </p:cNvPr>
          <p:cNvSpPr txBox="1"/>
          <p:nvPr/>
        </p:nvSpPr>
        <p:spPr>
          <a:xfrm>
            <a:off x="4467741" y="5263459"/>
            <a:ext cx="4536504" cy="1323439"/>
          </a:xfrm>
          <a:prstGeom prst="rect">
            <a:avLst/>
          </a:prstGeom>
          <a:solidFill>
            <a:srgbClr val="00B0F0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 de concentratie kleiner wordt dan wordt de pH groter.</a:t>
            </a:r>
          </a:p>
          <a:p>
            <a:r>
              <a:rPr lang="nl-NL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Handig die pH schaal maar wel verwarrend!</a:t>
            </a:r>
          </a:p>
        </p:txBody>
      </p:sp>
      <p:grpSp>
        <p:nvGrpSpPr>
          <p:cNvPr id="29" name="Groep 28">
            <a:extLst>
              <a:ext uri="{FF2B5EF4-FFF2-40B4-BE49-F238E27FC236}">
                <a16:creationId xmlns:a16="http://schemas.microsoft.com/office/drawing/2014/main" id="{4C0CF6D8-C5E2-9D36-D102-FF29EDF1EFE8}"/>
              </a:ext>
            </a:extLst>
          </p:cNvPr>
          <p:cNvGrpSpPr/>
          <p:nvPr/>
        </p:nvGrpSpPr>
        <p:grpSpPr>
          <a:xfrm>
            <a:off x="426784" y="1365571"/>
            <a:ext cx="1816004" cy="453836"/>
            <a:chOff x="6228184" y="3768854"/>
            <a:chExt cx="1816004" cy="453836"/>
          </a:xfrm>
        </p:grpSpPr>
        <p:cxnSp>
          <p:nvCxnSpPr>
            <p:cNvPr id="22" name="Rechte verbindingslijn met pijl 21">
              <a:extLst>
                <a:ext uri="{FF2B5EF4-FFF2-40B4-BE49-F238E27FC236}">
                  <a16:creationId xmlns:a16="http://schemas.microsoft.com/office/drawing/2014/main" id="{7899E6ED-1C37-855B-4410-4CB376E71AA6}"/>
                </a:ext>
              </a:extLst>
            </p:cNvPr>
            <p:cNvCxnSpPr>
              <a:cxnSpLocks/>
            </p:cNvCxnSpPr>
            <p:nvPr/>
          </p:nvCxnSpPr>
          <p:spPr>
            <a:xfrm>
              <a:off x="6290657" y="3790690"/>
              <a:ext cx="0" cy="43200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ep 27">
              <a:extLst>
                <a:ext uri="{FF2B5EF4-FFF2-40B4-BE49-F238E27FC236}">
                  <a16:creationId xmlns:a16="http://schemas.microsoft.com/office/drawing/2014/main" id="{F560D644-64BB-E49E-13F0-5FB5ACD707C0}"/>
                </a:ext>
              </a:extLst>
            </p:cNvPr>
            <p:cNvGrpSpPr/>
            <p:nvPr/>
          </p:nvGrpSpPr>
          <p:grpSpPr>
            <a:xfrm>
              <a:off x="6228184" y="3768854"/>
              <a:ext cx="1816004" cy="453836"/>
              <a:chOff x="462876" y="1310257"/>
              <a:chExt cx="1816004" cy="453836"/>
            </a:xfrm>
          </p:grpSpPr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2F64A045-2039-804F-B886-8E57569ACDFA}"/>
                  </a:ext>
                </a:extLst>
              </p:cNvPr>
              <p:cNvSpPr txBox="1"/>
              <p:nvPr/>
            </p:nvSpPr>
            <p:spPr>
              <a:xfrm>
                <a:off x="462876" y="1320576"/>
                <a:ext cx="50405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2000" dirty="0">
                    <a:solidFill>
                      <a:srgbClr val="FF0000"/>
                    </a:solidFill>
                  </a:rPr>
                  <a:t>+1</a:t>
                </a:r>
              </a:p>
            </p:txBody>
          </p:sp>
          <p:grpSp>
            <p:nvGrpSpPr>
              <p:cNvPr id="27" name="Groep 26">
                <a:extLst>
                  <a:ext uri="{FF2B5EF4-FFF2-40B4-BE49-F238E27FC236}">
                    <a16:creationId xmlns:a16="http://schemas.microsoft.com/office/drawing/2014/main" id="{12E63022-7152-0D29-6D8A-916EA1486108}"/>
                  </a:ext>
                </a:extLst>
              </p:cNvPr>
              <p:cNvGrpSpPr/>
              <p:nvPr/>
            </p:nvGrpSpPr>
            <p:grpSpPr>
              <a:xfrm>
                <a:off x="1485595" y="1310257"/>
                <a:ext cx="793285" cy="453836"/>
                <a:chOff x="1527786" y="1310257"/>
                <a:chExt cx="793285" cy="453836"/>
              </a:xfrm>
            </p:grpSpPr>
            <p:cxnSp>
              <p:nvCxnSpPr>
                <p:cNvPr id="24" name="Rechte verbindingslijn met pijl 23">
                  <a:extLst>
                    <a:ext uri="{FF2B5EF4-FFF2-40B4-BE49-F238E27FC236}">
                      <a16:creationId xmlns:a16="http://schemas.microsoft.com/office/drawing/2014/main" id="{48D7CDEC-1720-D41E-186B-771561FBA9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47664" y="1332093"/>
                  <a:ext cx="0" cy="432000"/>
                </a:xfrm>
                <a:prstGeom prst="straightConnector1">
                  <a:avLst/>
                </a:prstGeom>
                <a:ln w="31750">
                  <a:solidFill>
                    <a:srgbClr val="FF0000"/>
                  </a:solidFill>
                  <a:headEnd w="lg" len="lg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Tekstvak 25">
                  <a:extLst>
                    <a:ext uri="{FF2B5EF4-FFF2-40B4-BE49-F238E27FC236}">
                      <a16:creationId xmlns:a16="http://schemas.microsoft.com/office/drawing/2014/main" id="{ED55FEE5-EA45-74BB-8EB2-3CD2F5D04D6C}"/>
                    </a:ext>
                  </a:extLst>
                </p:cNvPr>
                <p:cNvSpPr txBox="1"/>
                <p:nvPr/>
              </p:nvSpPr>
              <p:spPr>
                <a:xfrm>
                  <a:off x="1527786" y="1310257"/>
                  <a:ext cx="79328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l-NL" sz="2000" dirty="0">
                      <a:solidFill>
                        <a:srgbClr val="FF0000"/>
                      </a:solidFill>
                    </a:rPr>
                    <a:t>:10</a:t>
                  </a:r>
                </a:p>
              </p:txBody>
            </p:sp>
          </p:grpSp>
        </p:grp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2BB443E0-A4B8-B86F-8093-2A7968541FFD}"/>
              </a:ext>
            </a:extLst>
          </p:cNvPr>
          <p:cNvSpPr txBox="1">
            <a:spLocks/>
          </p:cNvSpPr>
          <p:nvPr/>
        </p:nvSpPr>
        <p:spPr bwMode="auto">
          <a:xfrm>
            <a:off x="685800" y="278092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nl-NL" sz="2800" ker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Einde</a:t>
            </a:r>
            <a:endParaRPr lang="nl-NL" sz="2800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655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  <p:bldP spid="10" grpId="0"/>
      <p:bldP spid="13" grpId="0"/>
      <p:bldP spid="4" grpId="0"/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B2C49-DB09-F980-B198-6E7B19227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780928"/>
            <a:ext cx="7772400" cy="1143000"/>
          </a:xfrm>
        </p:spPr>
        <p:txBody>
          <a:bodyPr/>
          <a:lstStyle/>
          <a:p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Einde</a:t>
            </a:r>
          </a:p>
        </p:txBody>
      </p:sp>
      <p:sp>
        <p:nvSpPr>
          <p:cNvPr id="3" name="Text Box 146">
            <a:extLst>
              <a:ext uri="{FF2B5EF4-FFF2-40B4-BE49-F238E27FC236}">
                <a16:creationId xmlns:a16="http://schemas.microsoft.com/office/drawing/2014/main" id="{95E4A4D3-08CD-3F53-D07C-16C3C3196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83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0"/>
    </mc:Choice>
    <mc:Fallback xmlns="">
      <p:transition spd="slow" advTm="6600"/>
    </mc:Fallback>
  </mc:AlternateContent>
</p:sld>
</file>

<file path=ppt/theme/theme1.xml><?xml version="1.0" encoding="utf-8"?>
<a:theme xmlns:a="http://schemas.openxmlformats.org/drawingml/2006/main" name="Standaardontwerp">
  <a:themeElements>
    <a:clrScheme name="ppt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B9D5FB"/>
      </a:folHlink>
    </a:clrScheme>
    <a:fontScheme name="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1020</Words>
  <Application>Microsoft Office PowerPoint</Application>
  <PresentationFormat>Diavoorstelling (4:3)</PresentationFormat>
  <Paragraphs>278</Paragraphs>
  <Slides>14</Slides>
  <Notes>3</Notes>
  <HiddenSlides>2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7" baseType="lpstr">
      <vt:lpstr>Arial</vt:lpstr>
      <vt:lpstr>Calibri</vt:lpstr>
      <vt:lpstr>Standaardontwerp</vt:lpstr>
      <vt:lpstr>Concentratie en pH</vt:lpstr>
      <vt:lpstr>Wat wordt bedoeld met concentratie?</vt:lpstr>
      <vt:lpstr>De concentratie berekenen, voorbeeld 1</vt:lpstr>
      <vt:lpstr>Concentratie berekenen, voorbeeld 2.</vt:lpstr>
      <vt:lpstr>Concentratie berekenen, voorbeeld 3.</vt:lpstr>
      <vt:lpstr>De concentratie bij verdunnen.</vt:lpstr>
      <vt:lpstr>De concentratie bij verdelen over twee maatglazen.</vt:lpstr>
      <vt:lpstr>Wat betekent een concentratie van 10-7 g/L?</vt:lpstr>
      <vt:lpstr>Concentratie en pH</vt:lpstr>
      <vt:lpstr>De pH meten met pH-papier.</vt:lpstr>
      <vt:lpstr>Zuur, basisch en neutraal</vt:lpstr>
      <vt:lpstr>Rodekoolsap als indicator: Youtube</vt:lpstr>
      <vt:lpstr>Wie heeft de pH-schaal bedacht?</vt:lpstr>
      <vt:lpstr>Einde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Concentratie en pH</dc:title>
  <dc:creator>Ton&amp;Els</dc:creator>
  <cp:lastModifiedBy>Ton Tijmensen</cp:lastModifiedBy>
  <cp:revision>39</cp:revision>
  <dcterms:created xsi:type="dcterms:W3CDTF">2018-10-05T19:52:21Z</dcterms:created>
  <dcterms:modified xsi:type="dcterms:W3CDTF">2026-10-02T17:24:07Z</dcterms:modified>
</cp:coreProperties>
</file>