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E75142-B39C-4191-B186-6504A64F8D22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233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33602E-3B62-4F61-AD7E-B530FB0A83D7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912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C90AE5-8A68-4EA3-9DAF-DD9C7ADACA37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840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DF81A9-92E7-47EF-8792-9033A34FD7AB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630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7C82C7-65C0-4D2A-8925-0C8B112E84C2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434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913F7D-6ED9-4C84-B8AA-C46B0CD5A672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225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65F456-C47A-474A-8AC4-61FD1237EDDB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315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73A578-9750-4D63-AC63-7B8132A53758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022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DF74F7-67CE-4204-87F3-632DCAB892F1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707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25CC95-41E9-4EE4-B44B-D1339FACF653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25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EF0B55-B94B-4497-A549-3BCEE08E75C4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237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7DAEFFD-1FF8-44B8-B261-BA436E31AF2A}" type="slidenum">
              <a:rPr lang="nl-NL" altLang="nl-NL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574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gtijmensen.nl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33375"/>
            <a:ext cx="8815388" cy="620713"/>
          </a:xfrm>
        </p:spPr>
        <p:txBody>
          <a:bodyPr/>
          <a:lstStyle/>
          <a:p>
            <a:pPr algn="l"/>
            <a:r>
              <a:rPr lang="nl-NL" altLang="nl-NL" sz="28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CV: Centrale Verwarming</a:t>
            </a:r>
          </a:p>
        </p:txBody>
      </p:sp>
      <p:sp>
        <p:nvSpPr>
          <p:cNvPr id="2277" name="Rectangle 229"/>
          <p:cNvSpPr>
            <a:spLocks noChangeArrowheads="1"/>
          </p:cNvSpPr>
          <p:nvPr/>
        </p:nvSpPr>
        <p:spPr bwMode="auto">
          <a:xfrm>
            <a:off x="0" y="6381750"/>
            <a:ext cx="9144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lvl="0" algn="l"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1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</a:rPr>
              <a:t>© </a:t>
            </a:r>
            <a:r>
              <a:rPr lang="en-US" altLang="nl-NL" sz="1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hlinkClick r:id="rId2"/>
              </a:rPr>
              <a:t>www.agtijmensen.nl</a:t>
            </a:r>
            <a:r>
              <a:rPr lang="en-US" altLang="nl-NL" sz="1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</a:rPr>
              <a:t> </a:t>
            </a:r>
            <a:r>
              <a:rPr lang="en-US" altLang="nl-NL" sz="1200" dirty="0" smtClean="0">
                <a:solidFill>
                  <a:srgbClr val="000000"/>
                </a:solidFill>
                <a:latin typeface="Times New Roman"/>
              </a:rPr>
              <a:t>05102018</a:t>
            </a:r>
            <a:endParaRPr lang="nl-NL" altLang="nl-NL" sz="12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358" name="Rectangle 310"/>
          <p:cNvSpPr>
            <a:spLocks noChangeArrowheads="1"/>
          </p:cNvSpPr>
          <p:nvPr/>
        </p:nvSpPr>
        <p:spPr bwMode="auto">
          <a:xfrm>
            <a:off x="0" y="1196975"/>
            <a:ext cx="8815388" cy="620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800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1. Basisonderdelen</a:t>
            </a:r>
          </a:p>
        </p:txBody>
      </p:sp>
      <p:sp>
        <p:nvSpPr>
          <p:cNvPr id="2360" name="Rectangle 312"/>
          <p:cNvSpPr>
            <a:spLocks noChangeArrowheads="1"/>
          </p:cNvSpPr>
          <p:nvPr/>
        </p:nvSpPr>
        <p:spPr bwMode="auto">
          <a:xfrm>
            <a:off x="0" y="2133600"/>
            <a:ext cx="8815388" cy="620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800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2. Rookgas afvoer en luchttoevoer</a:t>
            </a:r>
          </a:p>
        </p:txBody>
      </p:sp>
      <p:sp>
        <p:nvSpPr>
          <p:cNvPr id="2361" name="Rectangle 313"/>
          <p:cNvSpPr>
            <a:spLocks noChangeArrowheads="1"/>
          </p:cNvSpPr>
          <p:nvPr/>
        </p:nvSpPr>
        <p:spPr bwMode="auto">
          <a:xfrm>
            <a:off x="0" y="2924175"/>
            <a:ext cx="8815388" cy="620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800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3. De gasklep en thermostaat</a:t>
            </a:r>
          </a:p>
        </p:txBody>
      </p:sp>
    </p:spTree>
    <p:extLst>
      <p:ext uri="{BB962C8B-B14F-4D97-AF65-F5344CB8AC3E}">
        <p14:creationId xmlns:p14="http://schemas.microsoft.com/office/powerpoint/2010/main" val="2384329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2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358" grpId="0"/>
      <p:bldP spid="2360" grpId="0"/>
      <p:bldP spid="236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3" name="Freeform 161" descr="70%"/>
          <p:cNvSpPr>
            <a:spLocks/>
          </p:cNvSpPr>
          <p:nvPr/>
        </p:nvSpPr>
        <p:spPr bwMode="auto">
          <a:xfrm>
            <a:off x="1404938" y="1924050"/>
            <a:ext cx="1128712" cy="1404938"/>
          </a:xfrm>
          <a:custGeom>
            <a:avLst/>
            <a:gdLst>
              <a:gd name="T0" fmla="*/ 0 w 711"/>
              <a:gd name="T1" fmla="*/ 885 h 885"/>
              <a:gd name="T2" fmla="*/ 711 w 711"/>
              <a:gd name="T3" fmla="*/ 885 h 885"/>
              <a:gd name="T4" fmla="*/ 426 w 711"/>
              <a:gd name="T5" fmla="*/ 630 h 885"/>
              <a:gd name="T6" fmla="*/ 426 w 711"/>
              <a:gd name="T7" fmla="*/ 0 h 885"/>
              <a:gd name="T8" fmla="*/ 297 w 711"/>
              <a:gd name="T9" fmla="*/ 6 h 885"/>
              <a:gd name="T10" fmla="*/ 297 w 711"/>
              <a:gd name="T11" fmla="*/ 627 h 885"/>
              <a:gd name="T12" fmla="*/ 0 w 711"/>
              <a:gd name="T13" fmla="*/ 885 h 8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11" h="885">
                <a:moveTo>
                  <a:pt x="0" y="885"/>
                </a:moveTo>
                <a:lnTo>
                  <a:pt x="711" y="885"/>
                </a:lnTo>
                <a:lnTo>
                  <a:pt x="426" y="630"/>
                </a:lnTo>
                <a:lnTo>
                  <a:pt x="426" y="0"/>
                </a:lnTo>
                <a:lnTo>
                  <a:pt x="297" y="6"/>
                </a:lnTo>
                <a:lnTo>
                  <a:pt x="297" y="627"/>
                </a:lnTo>
                <a:lnTo>
                  <a:pt x="0" y="885"/>
                </a:lnTo>
                <a:close/>
              </a:path>
            </a:pathLst>
          </a:custGeom>
          <a:pattFill prst="pct70">
            <a:fgClr>
              <a:srgbClr val="3366CC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3230" name="AutoShape 158" descr="70%"/>
          <p:cNvSpPr>
            <a:spLocks noChangeArrowheads="1"/>
          </p:cNvSpPr>
          <p:nvPr/>
        </p:nvSpPr>
        <p:spPr bwMode="auto">
          <a:xfrm>
            <a:off x="1957388" y="1427163"/>
            <a:ext cx="1476375" cy="576262"/>
          </a:xfrm>
          <a:prstGeom prst="cloudCallout">
            <a:avLst>
              <a:gd name="adj1" fmla="val -53440"/>
              <a:gd name="adj2" fmla="val 36227"/>
            </a:avLst>
          </a:prstGeom>
          <a:pattFill prst="pct70">
            <a:fgClr>
              <a:srgbClr val="3366CC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nl-NL" altLang="nl-NL">
              <a:solidFill>
                <a:srgbClr val="000000"/>
              </a:solidFill>
            </a:endParaRPr>
          </a:p>
        </p:txBody>
      </p:sp>
      <p:grpSp>
        <p:nvGrpSpPr>
          <p:cNvPr id="3076" name="Group 4"/>
          <p:cNvGrpSpPr>
            <a:grpSpLocks/>
          </p:cNvGrpSpPr>
          <p:nvPr/>
        </p:nvGrpSpPr>
        <p:grpSpPr bwMode="auto">
          <a:xfrm>
            <a:off x="684213" y="3357563"/>
            <a:ext cx="1857375" cy="2016125"/>
            <a:chOff x="431" y="2115"/>
            <a:chExt cx="1170" cy="1270"/>
          </a:xfrm>
        </p:grpSpPr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884" y="2115"/>
              <a:ext cx="717" cy="1270"/>
            </a:xfrm>
            <a:prstGeom prst="rect">
              <a:avLst/>
            </a:prstGeom>
            <a:noFill/>
            <a:ln w="571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3078" name="Line 6"/>
            <p:cNvSpPr>
              <a:spLocks noChangeShapeType="1"/>
            </p:cNvSpPr>
            <p:nvPr/>
          </p:nvSpPr>
          <p:spPr bwMode="auto">
            <a:xfrm>
              <a:off x="431" y="3294"/>
              <a:ext cx="272" cy="0"/>
            </a:xfrm>
            <a:prstGeom prst="line">
              <a:avLst/>
            </a:prstGeom>
            <a:noFill/>
            <a:ln w="38100">
              <a:solidFill>
                <a:srgbClr val="9999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</p:grpSp>
      <p:grpSp>
        <p:nvGrpSpPr>
          <p:cNvPr id="3080" name="Group 8"/>
          <p:cNvGrpSpPr>
            <a:grpSpLocks/>
          </p:cNvGrpSpPr>
          <p:nvPr/>
        </p:nvGrpSpPr>
        <p:grpSpPr bwMode="auto">
          <a:xfrm>
            <a:off x="1397000" y="1928813"/>
            <a:ext cx="1166813" cy="2736850"/>
            <a:chOff x="1806" y="436"/>
            <a:chExt cx="735" cy="1724"/>
          </a:xfrm>
        </p:grpSpPr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1815" y="1344"/>
              <a:ext cx="702" cy="81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3082" name="Freeform 10"/>
            <p:cNvSpPr>
              <a:spLocks/>
            </p:cNvSpPr>
            <p:nvPr/>
          </p:nvSpPr>
          <p:spPr bwMode="auto">
            <a:xfrm>
              <a:off x="1806" y="436"/>
              <a:ext cx="302" cy="896"/>
            </a:xfrm>
            <a:custGeom>
              <a:avLst/>
              <a:gdLst>
                <a:gd name="T0" fmla="*/ 302 w 302"/>
                <a:gd name="T1" fmla="*/ 0 h 760"/>
                <a:gd name="T2" fmla="*/ 301 w 302"/>
                <a:gd name="T3" fmla="*/ 530 h 760"/>
                <a:gd name="T4" fmla="*/ 0 w 302"/>
                <a:gd name="T5" fmla="*/ 760 h 7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2" h="760">
                  <a:moveTo>
                    <a:pt x="302" y="0"/>
                  </a:moveTo>
                  <a:lnTo>
                    <a:pt x="301" y="530"/>
                  </a:lnTo>
                  <a:lnTo>
                    <a:pt x="0" y="76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auto">
            <a:xfrm flipH="1">
              <a:off x="2239" y="436"/>
              <a:ext cx="302" cy="896"/>
            </a:xfrm>
            <a:custGeom>
              <a:avLst/>
              <a:gdLst>
                <a:gd name="T0" fmla="*/ 302 w 302"/>
                <a:gd name="T1" fmla="*/ 0 h 760"/>
                <a:gd name="T2" fmla="*/ 301 w 302"/>
                <a:gd name="T3" fmla="*/ 530 h 760"/>
                <a:gd name="T4" fmla="*/ 0 w 302"/>
                <a:gd name="T5" fmla="*/ 760 h 7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2" h="760">
                  <a:moveTo>
                    <a:pt x="302" y="0"/>
                  </a:moveTo>
                  <a:lnTo>
                    <a:pt x="301" y="530"/>
                  </a:lnTo>
                  <a:lnTo>
                    <a:pt x="0" y="76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</p:grp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1230313" y="2781300"/>
            <a:ext cx="1727200" cy="28082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pic>
        <p:nvPicPr>
          <p:cNvPr id="3085" name="Picture 13" descr="flame-bi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1288" y="4597400"/>
            <a:ext cx="1127125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086" name="Group 14"/>
          <p:cNvGrpSpPr>
            <a:grpSpLocks/>
          </p:cNvGrpSpPr>
          <p:nvPr/>
        </p:nvGrpSpPr>
        <p:grpSpPr bwMode="auto">
          <a:xfrm>
            <a:off x="325438" y="5259388"/>
            <a:ext cx="2016125" cy="144462"/>
            <a:chOff x="1123" y="2548"/>
            <a:chExt cx="1270" cy="91"/>
          </a:xfrm>
        </p:grpSpPr>
        <p:grpSp>
          <p:nvGrpSpPr>
            <p:cNvPr id="3087" name="Group 15"/>
            <p:cNvGrpSpPr>
              <a:grpSpLocks/>
            </p:cNvGrpSpPr>
            <p:nvPr/>
          </p:nvGrpSpPr>
          <p:grpSpPr bwMode="auto">
            <a:xfrm>
              <a:off x="1123" y="2548"/>
              <a:ext cx="1270" cy="91"/>
              <a:chOff x="1129" y="2548"/>
              <a:chExt cx="1270" cy="91"/>
            </a:xfrm>
          </p:grpSpPr>
          <p:sp>
            <p:nvSpPr>
              <p:cNvPr id="3088" name="Rectangle 16"/>
              <p:cNvSpPr>
                <a:spLocks noChangeArrowheads="1"/>
              </p:cNvSpPr>
              <p:nvPr/>
            </p:nvSpPr>
            <p:spPr bwMode="auto">
              <a:xfrm>
                <a:off x="1900" y="2548"/>
                <a:ext cx="499" cy="91"/>
              </a:xfrm>
              <a:prstGeom prst="rect">
                <a:avLst/>
              </a:prstGeom>
              <a:solidFill>
                <a:srgbClr val="FF99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3089" name="Line 17"/>
              <p:cNvSpPr>
                <a:spLocks noChangeShapeType="1"/>
              </p:cNvSpPr>
              <p:nvPr/>
            </p:nvSpPr>
            <p:spPr bwMode="auto">
              <a:xfrm>
                <a:off x="1129" y="2598"/>
                <a:ext cx="771" cy="0"/>
              </a:xfrm>
              <a:prstGeom prst="line">
                <a:avLst/>
              </a:prstGeom>
              <a:noFill/>
              <a:ln w="38100">
                <a:solidFill>
                  <a:srgbClr val="9999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3090" name="Line 18"/>
            <p:cNvSpPr>
              <a:spLocks noChangeShapeType="1"/>
            </p:cNvSpPr>
            <p:nvPr/>
          </p:nvSpPr>
          <p:spPr bwMode="auto">
            <a:xfrm>
              <a:off x="1126" y="2599"/>
              <a:ext cx="771" cy="0"/>
            </a:xfrm>
            <a:prstGeom prst="line">
              <a:avLst/>
            </a:prstGeom>
            <a:noFill/>
            <a:ln w="63500" cmpd="dbl">
              <a:solidFill>
                <a:srgbClr val="FF99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</p:grpSp>
      <p:grpSp>
        <p:nvGrpSpPr>
          <p:cNvPr id="3099" name="Group 27"/>
          <p:cNvGrpSpPr>
            <a:grpSpLocks/>
          </p:cNvGrpSpPr>
          <p:nvPr/>
        </p:nvGrpSpPr>
        <p:grpSpPr bwMode="auto">
          <a:xfrm>
            <a:off x="4343400" y="4335463"/>
            <a:ext cx="863600" cy="720725"/>
            <a:chOff x="3627" y="2160"/>
            <a:chExt cx="544" cy="454"/>
          </a:xfrm>
        </p:grpSpPr>
        <p:sp>
          <p:nvSpPr>
            <p:cNvPr id="3100" name="Rectangle 28"/>
            <p:cNvSpPr>
              <a:spLocks noChangeArrowheads="1"/>
            </p:cNvSpPr>
            <p:nvPr/>
          </p:nvSpPr>
          <p:spPr bwMode="auto">
            <a:xfrm>
              <a:off x="3627" y="2160"/>
              <a:ext cx="544" cy="454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grpSp>
          <p:nvGrpSpPr>
            <p:cNvPr id="3101" name="Group 29"/>
            <p:cNvGrpSpPr>
              <a:grpSpLocks/>
            </p:cNvGrpSpPr>
            <p:nvPr/>
          </p:nvGrpSpPr>
          <p:grpSpPr bwMode="auto">
            <a:xfrm>
              <a:off x="3731" y="2227"/>
              <a:ext cx="344" cy="317"/>
              <a:chOff x="3731" y="2197"/>
              <a:chExt cx="344" cy="371"/>
            </a:xfrm>
          </p:grpSpPr>
          <p:sp>
            <p:nvSpPr>
              <p:cNvPr id="3102" name="Line 30"/>
              <p:cNvSpPr>
                <a:spLocks noChangeShapeType="1"/>
              </p:cNvSpPr>
              <p:nvPr/>
            </p:nvSpPr>
            <p:spPr bwMode="auto">
              <a:xfrm>
                <a:off x="3731" y="2197"/>
                <a:ext cx="0" cy="363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3103" name="Line 31"/>
              <p:cNvSpPr>
                <a:spLocks noChangeShapeType="1"/>
              </p:cNvSpPr>
              <p:nvPr/>
            </p:nvSpPr>
            <p:spPr bwMode="auto">
              <a:xfrm>
                <a:off x="3843" y="2205"/>
                <a:ext cx="0" cy="363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3104" name="Line 32"/>
              <p:cNvSpPr>
                <a:spLocks noChangeShapeType="1"/>
              </p:cNvSpPr>
              <p:nvPr/>
            </p:nvSpPr>
            <p:spPr bwMode="auto">
              <a:xfrm>
                <a:off x="3963" y="2205"/>
                <a:ext cx="0" cy="363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3105" name="Line 33"/>
              <p:cNvSpPr>
                <a:spLocks noChangeShapeType="1"/>
              </p:cNvSpPr>
              <p:nvPr/>
            </p:nvSpPr>
            <p:spPr bwMode="auto">
              <a:xfrm>
                <a:off x="4075" y="2205"/>
                <a:ext cx="0" cy="363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3106" name="Group 34"/>
          <p:cNvGrpSpPr>
            <a:grpSpLocks/>
          </p:cNvGrpSpPr>
          <p:nvPr/>
        </p:nvGrpSpPr>
        <p:grpSpPr bwMode="auto">
          <a:xfrm>
            <a:off x="5724525" y="4341813"/>
            <a:ext cx="863600" cy="720725"/>
            <a:chOff x="3627" y="2160"/>
            <a:chExt cx="544" cy="454"/>
          </a:xfrm>
        </p:grpSpPr>
        <p:sp>
          <p:nvSpPr>
            <p:cNvPr id="3107" name="Rectangle 35"/>
            <p:cNvSpPr>
              <a:spLocks noChangeArrowheads="1"/>
            </p:cNvSpPr>
            <p:nvPr/>
          </p:nvSpPr>
          <p:spPr bwMode="auto">
            <a:xfrm>
              <a:off x="3627" y="2160"/>
              <a:ext cx="544" cy="454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grpSp>
          <p:nvGrpSpPr>
            <p:cNvPr id="3108" name="Group 36"/>
            <p:cNvGrpSpPr>
              <a:grpSpLocks/>
            </p:cNvGrpSpPr>
            <p:nvPr/>
          </p:nvGrpSpPr>
          <p:grpSpPr bwMode="auto">
            <a:xfrm>
              <a:off x="3731" y="2227"/>
              <a:ext cx="344" cy="317"/>
              <a:chOff x="3731" y="2197"/>
              <a:chExt cx="344" cy="371"/>
            </a:xfrm>
          </p:grpSpPr>
          <p:sp>
            <p:nvSpPr>
              <p:cNvPr id="3109" name="Line 37"/>
              <p:cNvSpPr>
                <a:spLocks noChangeShapeType="1"/>
              </p:cNvSpPr>
              <p:nvPr/>
            </p:nvSpPr>
            <p:spPr bwMode="auto">
              <a:xfrm>
                <a:off x="3731" y="2197"/>
                <a:ext cx="0" cy="363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3110" name="Line 38"/>
              <p:cNvSpPr>
                <a:spLocks noChangeShapeType="1"/>
              </p:cNvSpPr>
              <p:nvPr/>
            </p:nvSpPr>
            <p:spPr bwMode="auto">
              <a:xfrm>
                <a:off x="3843" y="2205"/>
                <a:ext cx="0" cy="363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3111" name="Line 39"/>
              <p:cNvSpPr>
                <a:spLocks noChangeShapeType="1"/>
              </p:cNvSpPr>
              <p:nvPr/>
            </p:nvSpPr>
            <p:spPr bwMode="auto">
              <a:xfrm>
                <a:off x="3963" y="2205"/>
                <a:ext cx="0" cy="363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3112" name="Line 40"/>
              <p:cNvSpPr>
                <a:spLocks noChangeShapeType="1"/>
              </p:cNvSpPr>
              <p:nvPr/>
            </p:nvSpPr>
            <p:spPr bwMode="auto">
              <a:xfrm>
                <a:off x="4075" y="2205"/>
                <a:ext cx="0" cy="363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3113" name="Oval 41"/>
          <p:cNvSpPr>
            <a:spLocks noChangeAspect="1" noChangeArrowheads="1"/>
          </p:cNvSpPr>
          <p:nvPr/>
        </p:nvSpPr>
        <p:spPr bwMode="auto">
          <a:xfrm>
            <a:off x="2614613" y="4340225"/>
            <a:ext cx="288925" cy="288925"/>
          </a:xfrm>
          <a:prstGeom prst="ellipse">
            <a:avLst/>
          </a:prstGeom>
          <a:solidFill>
            <a:srgbClr val="0066FF"/>
          </a:solidFill>
          <a:ln w="38100">
            <a:solidFill>
              <a:srgbClr val="FF99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3098" name="Freeform 26"/>
          <p:cNvSpPr>
            <a:spLocks/>
          </p:cNvSpPr>
          <p:nvPr/>
        </p:nvSpPr>
        <p:spPr bwMode="auto">
          <a:xfrm>
            <a:off x="1530350" y="3686175"/>
            <a:ext cx="4189413" cy="1524000"/>
          </a:xfrm>
          <a:custGeom>
            <a:avLst/>
            <a:gdLst>
              <a:gd name="T0" fmla="*/ 2637 w 2639"/>
              <a:gd name="T1" fmla="*/ 447 h 960"/>
              <a:gd name="T2" fmla="*/ 2481 w 2639"/>
              <a:gd name="T3" fmla="*/ 447 h 960"/>
              <a:gd name="T4" fmla="*/ 2480 w 2639"/>
              <a:gd name="T5" fmla="*/ 0 h 960"/>
              <a:gd name="T6" fmla="*/ 579 w 2639"/>
              <a:gd name="T7" fmla="*/ 3 h 960"/>
              <a:gd name="T8" fmla="*/ 0 w 2639"/>
              <a:gd name="T9" fmla="*/ 93 h 960"/>
              <a:gd name="T10" fmla="*/ 570 w 2639"/>
              <a:gd name="T11" fmla="*/ 102 h 960"/>
              <a:gd name="T12" fmla="*/ 3 w 2639"/>
              <a:gd name="T13" fmla="*/ 195 h 960"/>
              <a:gd name="T14" fmla="*/ 567 w 2639"/>
              <a:gd name="T15" fmla="*/ 189 h 960"/>
              <a:gd name="T16" fmla="*/ 0 w 2639"/>
              <a:gd name="T17" fmla="*/ 300 h 960"/>
              <a:gd name="T18" fmla="*/ 576 w 2639"/>
              <a:gd name="T19" fmla="*/ 306 h 960"/>
              <a:gd name="T20" fmla="*/ 3 w 2639"/>
              <a:gd name="T21" fmla="*/ 402 h 960"/>
              <a:gd name="T22" fmla="*/ 573 w 2639"/>
              <a:gd name="T23" fmla="*/ 402 h 960"/>
              <a:gd name="T24" fmla="*/ 3 w 2639"/>
              <a:gd name="T25" fmla="*/ 501 h 960"/>
              <a:gd name="T26" fmla="*/ 953 w 2639"/>
              <a:gd name="T27" fmla="*/ 510 h 960"/>
              <a:gd name="T28" fmla="*/ 953 w 2639"/>
              <a:gd name="T29" fmla="*/ 960 h 960"/>
              <a:gd name="T30" fmla="*/ 2483 w 2639"/>
              <a:gd name="T31" fmla="*/ 960 h 960"/>
              <a:gd name="T32" fmla="*/ 2484 w 2639"/>
              <a:gd name="T33" fmla="*/ 831 h 960"/>
              <a:gd name="T34" fmla="*/ 2639 w 2639"/>
              <a:gd name="T35" fmla="*/ 831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639" h="960">
                <a:moveTo>
                  <a:pt x="2637" y="447"/>
                </a:moveTo>
                <a:lnTo>
                  <a:pt x="2481" y="447"/>
                </a:lnTo>
                <a:lnTo>
                  <a:pt x="2480" y="0"/>
                </a:lnTo>
                <a:lnTo>
                  <a:pt x="579" y="3"/>
                </a:lnTo>
                <a:lnTo>
                  <a:pt x="0" y="93"/>
                </a:lnTo>
                <a:lnTo>
                  <a:pt x="570" y="102"/>
                </a:lnTo>
                <a:lnTo>
                  <a:pt x="3" y="195"/>
                </a:lnTo>
                <a:lnTo>
                  <a:pt x="567" y="189"/>
                </a:lnTo>
                <a:lnTo>
                  <a:pt x="0" y="300"/>
                </a:lnTo>
                <a:lnTo>
                  <a:pt x="576" y="306"/>
                </a:lnTo>
                <a:lnTo>
                  <a:pt x="3" y="402"/>
                </a:lnTo>
                <a:lnTo>
                  <a:pt x="573" y="402"/>
                </a:lnTo>
                <a:lnTo>
                  <a:pt x="3" y="501"/>
                </a:lnTo>
                <a:lnTo>
                  <a:pt x="953" y="510"/>
                </a:lnTo>
                <a:lnTo>
                  <a:pt x="953" y="960"/>
                </a:lnTo>
                <a:lnTo>
                  <a:pt x="2483" y="960"/>
                </a:lnTo>
                <a:lnTo>
                  <a:pt x="2484" y="831"/>
                </a:lnTo>
                <a:lnTo>
                  <a:pt x="2639" y="831"/>
                </a:lnTo>
              </a:path>
            </a:pathLst>
          </a:custGeom>
          <a:noFill/>
          <a:ln w="76200" cmpd="tri">
            <a:solidFill>
              <a:srgbClr val="FF9933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grpSp>
        <p:nvGrpSpPr>
          <p:cNvPr id="3225" name="Group 153"/>
          <p:cNvGrpSpPr>
            <a:grpSpLocks/>
          </p:cNvGrpSpPr>
          <p:nvPr/>
        </p:nvGrpSpPr>
        <p:grpSpPr bwMode="auto">
          <a:xfrm rot="5400000">
            <a:off x="3044825" y="5384800"/>
            <a:ext cx="604838" cy="287338"/>
            <a:chOff x="1928" y="2928"/>
            <a:chExt cx="381" cy="181"/>
          </a:xfrm>
        </p:grpSpPr>
        <p:grpSp>
          <p:nvGrpSpPr>
            <p:cNvPr id="3115" name="Group 43"/>
            <p:cNvGrpSpPr>
              <a:grpSpLocks/>
            </p:cNvGrpSpPr>
            <p:nvPr/>
          </p:nvGrpSpPr>
          <p:grpSpPr bwMode="auto">
            <a:xfrm rot="16200000">
              <a:off x="2031" y="2831"/>
              <a:ext cx="181" cy="375"/>
              <a:chOff x="2972" y="2523"/>
              <a:chExt cx="181" cy="375"/>
            </a:xfrm>
          </p:grpSpPr>
          <p:sp>
            <p:nvSpPr>
              <p:cNvPr id="3116" name="AutoShape 44"/>
              <p:cNvSpPr>
                <a:spLocks noChangeArrowheads="1"/>
              </p:cNvSpPr>
              <p:nvPr/>
            </p:nvSpPr>
            <p:spPr bwMode="auto">
              <a:xfrm>
                <a:off x="2972" y="2626"/>
                <a:ext cx="181" cy="272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38100">
                <a:solidFill>
                  <a:srgbClr val="FF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3117" name="Oval 45"/>
              <p:cNvSpPr>
                <a:spLocks noChangeAspect="1" noChangeArrowheads="1"/>
              </p:cNvSpPr>
              <p:nvPr/>
            </p:nvSpPr>
            <p:spPr bwMode="auto">
              <a:xfrm>
                <a:off x="2989" y="2688"/>
                <a:ext cx="137" cy="13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3118" name="Freeform 46"/>
              <p:cNvSpPr>
                <a:spLocks/>
              </p:cNvSpPr>
              <p:nvPr/>
            </p:nvSpPr>
            <p:spPr bwMode="auto">
              <a:xfrm>
                <a:off x="3063" y="2523"/>
                <a:ext cx="1" cy="96"/>
              </a:xfrm>
              <a:custGeom>
                <a:avLst/>
                <a:gdLst>
                  <a:gd name="T0" fmla="*/ 0 w 1"/>
                  <a:gd name="T1" fmla="*/ 0 h 96"/>
                  <a:gd name="T2" fmla="*/ 0 w 1"/>
                  <a:gd name="T3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96">
                    <a:moveTo>
                      <a:pt x="0" y="0"/>
                    </a:moveTo>
                    <a:lnTo>
                      <a:pt x="0" y="96"/>
                    </a:lnTo>
                  </a:path>
                </a:pathLst>
              </a:custGeom>
              <a:noFill/>
              <a:ln w="101600" cmpd="dbl">
                <a:solidFill>
                  <a:srgbClr val="FF9933"/>
                </a:solidFill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3119" name="Line 47"/>
            <p:cNvSpPr>
              <a:spLocks noChangeShapeType="1"/>
            </p:cNvSpPr>
            <p:nvPr/>
          </p:nvSpPr>
          <p:spPr bwMode="auto">
            <a:xfrm rot="16200000">
              <a:off x="1996" y="2948"/>
              <a:ext cx="0" cy="136"/>
            </a:xfrm>
            <a:prstGeom prst="line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</p:grpSp>
      <p:sp>
        <p:nvSpPr>
          <p:cNvPr id="3120" name="Text Box 48"/>
          <p:cNvSpPr txBox="1">
            <a:spLocks noChangeArrowheads="1"/>
          </p:cNvSpPr>
          <p:nvPr/>
        </p:nvSpPr>
        <p:spPr bwMode="auto">
          <a:xfrm>
            <a:off x="2551113" y="4273550"/>
            <a:ext cx="720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000" b="1">
                <a:solidFill>
                  <a:srgbClr val="000000"/>
                </a:solidFill>
                <a:cs typeface="Arial" charset="0"/>
              </a:rPr>
              <a:t>☼</a:t>
            </a:r>
          </a:p>
        </p:txBody>
      </p:sp>
      <p:sp>
        <p:nvSpPr>
          <p:cNvPr id="3121" name="Freeform 49"/>
          <p:cNvSpPr>
            <a:spLocks/>
          </p:cNvSpPr>
          <p:nvPr/>
        </p:nvSpPr>
        <p:spPr bwMode="auto">
          <a:xfrm>
            <a:off x="3975100" y="3725863"/>
            <a:ext cx="338138" cy="652462"/>
          </a:xfrm>
          <a:custGeom>
            <a:avLst/>
            <a:gdLst>
              <a:gd name="T0" fmla="*/ 0 w 213"/>
              <a:gd name="T1" fmla="*/ 0 h 411"/>
              <a:gd name="T2" fmla="*/ 0 w 213"/>
              <a:gd name="T3" fmla="*/ 411 h 411"/>
              <a:gd name="T4" fmla="*/ 213 w 213"/>
              <a:gd name="T5" fmla="*/ 411 h 4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3" h="411">
                <a:moveTo>
                  <a:pt x="0" y="0"/>
                </a:moveTo>
                <a:lnTo>
                  <a:pt x="0" y="411"/>
                </a:lnTo>
                <a:lnTo>
                  <a:pt x="213" y="411"/>
                </a:lnTo>
              </a:path>
            </a:pathLst>
          </a:custGeom>
          <a:noFill/>
          <a:ln w="76200" cmpd="tri">
            <a:solidFill>
              <a:srgbClr val="FF9933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3122" name="Freeform 50"/>
          <p:cNvSpPr>
            <a:spLocks/>
          </p:cNvSpPr>
          <p:nvPr/>
        </p:nvSpPr>
        <p:spPr bwMode="auto">
          <a:xfrm>
            <a:off x="4048125" y="4994275"/>
            <a:ext cx="304800" cy="190500"/>
          </a:xfrm>
          <a:custGeom>
            <a:avLst/>
            <a:gdLst>
              <a:gd name="T0" fmla="*/ 0 w 192"/>
              <a:gd name="T1" fmla="*/ 120 h 120"/>
              <a:gd name="T2" fmla="*/ 0 w 192"/>
              <a:gd name="T3" fmla="*/ 0 h 120"/>
              <a:gd name="T4" fmla="*/ 192 w 192"/>
              <a:gd name="T5" fmla="*/ 0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" h="120">
                <a:moveTo>
                  <a:pt x="0" y="120"/>
                </a:moveTo>
                <a:lnTo>
                  <a:pt x="0" y="0"/>
                </a:lnTo>
                <a:lnTo>
                  <a:pt x="192" y="0"/>
                </a:lnTo>
              </a:path>
            </a:pathLst>
          </a:custGeom>
          <a:noFill/>
          <a:ln w="76200" cmpd="tri">
            <a:solidFill>
              <a:srgbClr val="FF9933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3134" name="Rectangle 62"/>
          <p:cNvSpPr>
            <a:spLocks noChangeArrowheads="1"/>
          </p:cNvSpPr>
          <p:nvPr/>
        </p:nvSpPr>
        <p:spPr bwMode="auto">
          <a:xfrm>
            <a:off x="4306888" y="4340225"/>
            <a:ext cx="36512" cy="71438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3135" name="Rectangle 63"/>
          <p:cNvSpPr>
            <a:spLocks noChangeArrowheads="1"/>
          </p:cNvSpPr>
          <p:nvPr/>
        </p:nvSpPr>
        <p:spPr bwMode="auto">
          <a:xfrm>
            <a:off x="5681663" y="4359275"/>
            <a:ext cx="36512" cy="71438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3189" name="Rectangle 117"/>
          <p:cNvSpPr>
            <a:spLocks noChangeArrowheads="1"/>
          </p:cNvSpPr>
          <p:nvPr/>
        </p:nvSpPr>
        <p:spPr bwMode="auto">
          <a:xfrm>
            <a:off x="1258888" y="5229225"/>
            <a:ext cx="73025" cy="215900"/>
          </a:xfrm>
          <a:prstGeom prst="rect">
            <a:avLst/>
          </a:prstGeom>
          <a:solidFill>
            <a:srgbClr val="4D4D4D"/>
          </a:solidFill>
          <a:ln w="9525">
            <a:solidFill>
              <a:srgbClr val="4D4D4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3190" name="Text Box 118"/>
          <p:cNvSpPr txBox="1">
            <a:spLocks noChangeArrowheads="1"/>
          </p:cNvSpPr>
          <p:nvPr/>
        </p:nvSpPr>
        <p:spPr bwMode="auto">
          <a:xfrm>
            <a:off x="4271963" y="5886450"/>
            <a:ext cx="1582737" cy="3952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>
                <a:solidFill>
                  <a:srgbClr val="FF3300"/>
                </a:solidFill>
                <a:latin typeface="Comic Sans MS" pitchFamily="66" charset="0"/>
              </a:rPr>
              <a:t>thermostaat</a:t>
            </a:r>
          </a:p>
        </p:txBody>
      </p:sp>
      <p:sp>
        <p:nvSpPr>
          <p:cNvPr id="3191" name="Freeform 119"/>
          <p:cNvSpPr>
            <a:spLocks/>
          </p:cNvSpPr>
          <p:nvPr/>
        </p:nvSpPr>
        <p:spPr bwMode="auto">
          <a:xfrm>
            <a:off x="1295400" y="5435600"/>
            <a:ext cx="2989263" cy="635000"/>
          </a:xfrm>
          <a:custGeom>
            <a:avLst/>
            <a:gdLst>
              <a:gd name="T0" fmla="*/ 0 w 1883"/>
              <a:gd name="T1" fmla="*/ 0 h 400"/>
              <a:gd name="T2" fmla="*/ 0 w 1883"/>
              <a:gd name="T3" fmla="*/ 400 h 400"/>
              <a:gd name="T4" fmla="*/ 1883 w 1883"/>
              <a:gd name="T5" fmla="*/ 398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83" h="400">
                <a:moveTo>
                  <a:pt x="0" y="0"/>
                </a:moveTo>
                <a:lnTo>
                  <a:pt x="0" y="400"/>
                </a:lnTo>
                <a:lnTo>
                  <a:pt x="1883" y="398"/>
                </a:lnTo>
              </a:path>
            </a:pathLst>
          </a:custGeom>
          <a:noFill/>
          <a:ln w="50800" cmpd="dbl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3202" name="Text Box 130"/>
          <p:cNvSpPr txBox="1">
            <a:spLocks noChangeArrowheads="1"/>
          </p:cNvSpPr>
          <p:nvPr/>
        </p:nvSpPr>
        <p:spPr bwMode="auto">
          <a:xfrm>
            <a:off x="633413" y="4822825"/>
            <a:ext cx="86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000" b="1">
                <a:solidFill>
                  <a:srgbClr val="9999FF"/>
                </a:solidFill>
                <a:latin typeface="Comic Sans MS" pitchFamily="66" charset="0"/>
              </a:rPr>
              <a:t>gas</a:t>
            </a:r>
          </a:p>
        </p:txBody>
      </p:sp>
      <p:sp>
        <p:nvSpPr>
          <p:cNvPr id="3136" name="Rectangle 64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8815388" cy="620713"/>
          </a:xfrm>
        </p:spPr>
        <p:txBody>
          <a:bodyPr/>
          <a:lstStyle/>
          <a:p>
            <a:pPr algn="l"/>
            <a:r>
              <a:rPr lang="nl-NL" altLang="nl-NL" sz="28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</a:t>
            </a:r>
            <a:r>
              <a:rPr lang="nl-NL" altLang="nl-NL" sz="2800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entrale </a:t>
            </a:r>
            <a:r>
              <a:rPr lang="nl-NL" altLang="nl-NL" sz="28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V</a:t>
            </a:r>
            <a:r>
              <a:rPr lang="nl-NL" altLang="nl-NL" sz="2800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erwarming (basisonderdelen)</a:t>
            </a:r>
          </a:p>
        </p:txBody>
      </p:sp>
      <p:grpSp>
        <p:nvGrpSpPr>
          <p:cNvPr id="3137" name="Group 65"/>
          <p:cNvGrpSpPr>
            <a:grpSpLocks/>
          </p:cNvGrpSpPr>
          <p:nvPr/>
        </p:nvGrpSpPr>
        <p:grpSpPr bwMode="auto">
          <a:xfrm>
            <a:off x="1525588" y="3684588"/>
            <a:ext cx="971550" cy="804862"/>
            <a:chOff x="1869" y="1548"/>
            <a:chExt cx="612" cy="507"/>
          </a:xfrm>
        </p:grpSpPr>
        <p:sp>
          <p:nvSpPr>
            <p:cNvPr id="3138" name="Freeform 66"/>
            <p:cNvSpPr>
              <a:spLocks/>
            </p:cNvSpPr>
            <p:nvPr/>
          </p:nvSpPr>
          <p:spPr bwMode="auto">
            <a:xfrm>
              <a:off x="1881" y="1850"/>
              <a:ext cx="597" cy="205"/>
            </a:xfrm>
            <a:custGeom>
              <a:avLst/>
              <a:gdLst>
                <a:gd name="T0" fmla="*/ 0 w 597"/>
                <a:gd name="T1" fmla="*/ 0 h 205"/>
                <a:gd name="T2" fmla="*/ 579 w 597"/>
                <a:gd name="T3" fmla="*/ 4 h 205"/>
                <a:gd name="T4" fmla="*/ 4 w 597"/>
                <a:gd name="T5" fmla="*/ 99 h 205"/>
                <a:gd name="T6" fmla="*/ 579 w 597"/>
                <a:gd name="T7" fmla="*/ 100 h 205"/>
                <a:gd name="T8" fmla="*/ 3 w 597"/>
                <a:gd name="T9" fmla="*/ 199 h 205"/>
                <a:gd name="T10" fmla="*/ 597 w 597"/>
                <a:gd name="T11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7" h="205">
                  <a:moveTo>
                    <a:pt x="0" y="0"/>
                  </a:moveTo>
                  <a:lnTo>
                    <a:pt x="579" y="4"/>
                  </a:lnTo>
                  <a:lnTo>
                    <a:pt x="4" y="99"/>
                  </a:lnTo>
                  <a:lnTo>
                    <a:pt x="579" y="100"/>
                  </a:lnTo>
                  <a:lnTo>
                    <a:pt x="3" y="199"/>
                  </a:lnTo>
                  <a:lnTo>
                    <a:pt x="597" y="205"/>
                  </a:lnTo>
                </a:path>
              </a:pathLst>
            </a:custGeom>
            <a:noFill/>
            <a:ln w="38100" cmpd="sng">
              <a:pattFill prst="pct60">
                <a:fgClr>
                  <a:srgbClr val="0066FF"/>
                </a:fgClr>
                <a:bgClr>
                  <a:srgbClr val="FF3300"/>
                </a:bgClr>
              </a:patt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3139" name="Freeform 67"/>
            <p:cNvSpPr>
              <a:spLocks/>
            </p:cNvSpPr>
            <p:nvPr/>
          </p:nvSpPr>
          <p:spPr bwMode="auto">
            <a:xfrm>
              <a:off x="1878" y="1644"/>
              <a:ext cx="585" cy="204"/>
            </a:xfrm>
            <a:custGeom>
              <a:avLst/>
              <a:gdLst>
                <a:gd name="T0" fmla="*/ 0 w 585"/>
                <a:gd name="T1" fmla="*/ 0 h 204"/>
                <a:gd name="T2" fmla="*/ 581 w 585"/>
                <a:gd name="T3" fmla="*/ 6 h 204"/>
                <a:gd name="T4" fmla="*/ 3 w 585"/>
                <a:gd name="T5" fmla="*/ 99 h 204"/>
                <a:gd name="T6" fmla="*/ 585 w 585"/>
                <a:gd name="T7" fmla="*/ 96 h 204"/>
                <a:gd name="T8" fmla="*/ 5 w 585"/>
                <a:gd name="T9" fmla="*/ 204 h 204"/>
                <a:gd name="T10" fmla="*/ 9 w 585"/>
                <a:gd name="T11" fmla="*/ 20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85" h="204">
                  <a:moveTo>
                    <a:pt x="0" y="0"/>
                  </a:moveTo>
                  <a:lnTo>
                    <a:pt x="581" y="6"/>
                  </a:lnTo>
                  <a:lnTo>
                    <a:pt x="3" y="99"/>
                  </a:lnTo>
                  <a:lnTo>
                    <a:pt x="585" y="96"/>
                  </a:lnTo>
                  <a:lnTo>
                    <a:pt x="5" y="204"/>
                  </a:lnTo>
                  <a:lnTo>
                    <a:pt x="9" y="200"/>
                  </a:lnTo>
                </a:path>
              </a:pathLst>
            </a:custGeom>
            <a:noFill/>
            <a:ln w="38100" cmpd="sng">
              <a:pattFill prst="pct25">
                <a:fgClr>
                  <a:srgbClr val="0066FF"/>
                </a:fgClr>
                <a:bgClr>
                  <a:srgbClr val="FF3300"/>
                </a:bgClr>
              </a:patt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3140" name="Freeform 68"/>
            <p:cNvSpPr>
              <a:spLocks/>
            </p:cNvSpPr>
            <p:nvPr/>
          </p:nvSpPr>
          <p:spPr bwMode="auto">
            <a:xfrm>
              <a:off x="1869" y="1548"/>
              <a:ext cx="612" cy="93"/>
            </a:xfrm>
            <a:custGeom>
              <a:avLst/>
              <a:gdLst>
                <a:gd name="T0" fmla="*/ 0 w 612"/>
                <a:gd name="T1" fmla="*/ 93 h 93"/>
                <a:gd name="T2" fmla="*/ 612 w 612"/>
                <a:gd name="T3" fmla="*/ 0 h 93"/>
                <a:gd name="T4" fmla="*/ 600 w 612"/>
                <a:gd name="T5" fmla="*/ 1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12" h="93">
                  <a:moveTo>
                    <a:pt x="0" y="93"/>
                  </a:moveTo>
                  <a:lnTo>
                    <a:pt x="612" y="0"/>
                  </a:lnTo>
                  <a:lnTo>
                    <a:pt x="600" y="1"/>
                  </a:lnTo>
                </a:path>
              </a:pathLst>
            </a:custGeom>
            <a:noFill/>
            <a:ln w="38100" cmpd="sng">
              <a:solidFill>
                <a:srgbClr val="FF3300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</p:grpSp>
      <p:grpSp>
        <p:nvGrpSpPr>
          <p:cNvPr id="3141" name="Group 69"/>
          <p:cNvGrpSpPr>
            <a:grpSpLocks/>
          </p:cNvGrpSpPr>
          <p:nvPr/>
        </p:nvGrpSpPr>
        <p:grpSpPr bwMode="auto">
          <a:xfrm>
            <a:off x="4402138" y="4364038"/>
            <a:ext cx="2160587" cy="655637"/>
            <a:chOff x="3670" y="1986"/>
            <a:chExt cx="1361" cy="597"/>
          </a:xfrm>
        </p:grpSpPr>
        <p:grpSp>
          <p:nvGrpSpPr>
            <p:cNvPr id="3142" name="Group 70"/>
            <p:cNvGrpSpPr>
              <a:grpSpLocks/>
            </p:cNvGrpSpPr>
            <p:nvPr/>
          </p:nvGrpSpPr>
          <p:grpSpPr bwMode="auto">
            <a:xfrm>
              <a:off x="3670" y="1986"/>
              <a:ext cx="492" cy="579"/>
              <a:chOff x="3878" y="2000"/>
              <a:chExt cx="492" cy="579"/>
            </a:xfrm>
          </p:grpSpPr>
          <p:sp>
            <p:nvSpPr>
              <p:cNvPr id="3143" name="Rectangle 71"/>
              <p:cNvSpPr>
                <a:spLocks noChangeArrowheads="1"/>
              </p:cNvSpPr>
              <p:nvPr/>
            </p:nvSpPr>
            <p:spPr bwMode="auto">
              <a:xfrm>
                <a:off x="4325" y="2003"/>
                <a:ext cx="45" cy="572"/>
              </a:xfrm>
              <a:prstGeom prst="rect">
                <a:avLst/>
              </a:prstGeom>
              <a:gradFill rotWithShape="1">
                <a:gsLst>
                  <a:gs pos="0">
                    <a:srgbClr val="FF3300"/>
                  </a:gs>
                  <a:gs pos="100000">
                    <a:srgbClr val="0066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3144" name="Rectangle 72"/>
              <p:cNvSpPr>
                <a:spLocks noChangeArrowheads="1"/>
              </p:cNvSpPr>
              <p:nvPr/>
            </p:nvSpPr>
            <p:spPr bwMode="auto">
              <a:xfrm>
                <a:off x="3993" y="2000"/>
                <a:ext cx="45" cy="572"/>
              </a:xfrm>
              <a:prstGeom prst="rect">
                <a:avLst/>
              </a:prstGeom>
              <a:gradFill rotWithShape="1">
                <a:gsLst>
                  <a:gs pos="0">
                    <a:srgbClr val="FF3300"/>
                  </a:gs>
                  <a:gs pos="100000">
                    <a:srgbClr val="0066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3145" name="Rectangle 73"/>
              <p:cNvSpPr>
                <a:spLocks noChangeArrowheads="1"/>
              </p:cNvSpPr>
              <p:nvPr/>
            </p:nvSpPr>
            <p:spPr bwMode="auto">
              <a:xfrm>
                <a:off x="4105" y="2003"/>
                <a:ext cx="45" cy="572"/>
              </a:xfrm>
              <a:prstGeom prst="rect">
                <a:avLst/>
              </a:prstGeom>
              <a:gradFill rotWithShape="1">
                <a:gsLst>
                  <a:gs pos="0">
                    <a:srgbClr val="FF3300"/>
                  </a:gs>
                  <a:gs pos="100000">
                    <a:srgbClr val="0066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3146" name="Rectangle 74"/>
              <p:cNvSpPr>
                <a:spLocks noChangeArrowheads="1"/>
              </p:cNvSpPr>
              <p:nvPr/>
            </p:nvSpPr>
            <p:spPr bwMode="auto">
              <a:xfrm>
                <a:off x="3878" y="2007"/>
                <a:ext cx="45" cy="572"/>
              </a:xfrm>
              <a:prstGeom prst="rect">
                <a:avLst/>
              </a:prstGeom>
              <a:gradFill rotWithShape="1">
                <a:gsLst>
                  <a:gs pos="0">
                    <a:srgbClr val="FF3300"/>
                  </a:gs>
                  <a:gs pos="100000">
                    <a:srgbClr val="0066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3147" name="Rectangle 75"/>
              <p:cNvSpPr>
                <a:spLocks noChangeArrowheads="1"/>
              </p:cNvSpPr>
              <p:nvPr/>
            </p:nvSpPr>
            <p:spPr bwMode="auto">
              <a:xfrm>
                <a:off x="4206" y="2007"/>
                <a:ext cx="45" cy="572"/>
              </a:xfrm>
              <a:prstGeom prst="rect">
                <a:avLst/>
              </a:prstGeom>
              <a:gradFill rotWithShape="1">
                <a:gsLst>
                  <a:gs pos="0">
                    <a:srgbClr val="FF3300"/>
                  </a:gs>
                  <a:gs pos="100000">
                    <a:srgbClr val="0066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3148" name="Group 76"/>
            <p:cNvGrpSpPr>
              <a:grpSpLocks/>
            </p:cNvGrpSpPr>
            <p:nvPr/>
          </p:nvGrpSpPr>
          <p:grpSpPr bwMode="auto">
            <a:xfrm>
              <a:off x="4539" y="2004"/>
              <a:ext cx="492" cy="579"/>
              <a:chOff x="3878" y="2000"/>
              <a:chExt cx="492" cy="579"/>
            </a:xfrm>
          </p:grpSpPr>
          <p:sp>
            <p:nvSpPr>
              <p:cNvPr id="3149" name="Rectangle 77"/>
              <p:cNvSpPr>
                <a:spLocks noChangeArrowheads="1"/>
              </p:cNvSpPr>
              <p:nvPr/>
            </p:nvSpPr>
            <p:spPr bwMode="auto">
              <a:xfrm>
                <a:off x="4325" y="2003"/>
                <a:ext cx="45" cy="572"/>
              </a:xfrm>
              <a:prstGeom prst="rect">
                <a:avLst/>
              </a:prstGeom>
              <a:gradFill rotWithShape="1">
                <a:gsLst>
                  <a:gs pos="0">
                    <a:srgbClr val="FF3300"/>
                  </a:gs>
                  <a:gs pos="100000">
                    <a:srgbClr val="0066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3150" name="Rectangle 78"/>
              <p:cNvSpPr>
                <a:spLocks noChangeArrowheads="1"/>
              </p:cNvSpPr>
              <p:nvPr/>
            </p:nvSpPr>
            <p:spPr bwMode="auto">
              <a:xfrm>
                <a:off x="3993" y="2000"/>
                <a:ext cx="45" cy="572"/>
              </a:xfrm>
              <a:prstGeom prst="rect">
                <a:avLst/>
              </a:prstGeom>
              <a:gradFill rotWithShape="1">
                <a:gsLst>
                  <a:gs pos="0">
                    <a:srgbClr val="FF3300"/>
                  </a:gs>
                  <a:gs pos="100000">
                    <a:srgbClr val="0066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3151" name="Rectangle 79"/>
              <p:cNvSpPr>
                <a:spLocks noChangeArrowheads="1"/>
              </p:cNvSpPr>
              <p:nvPr/>
            </p:nvSpPr>
            <p:spPr bwMode="auto">
              <a:xfrm>
                <a:off x="4105" y="2003"/>
                <a:ext cx="45" cy="572"/>
              </a:xfrm>
              <a:prstGeom prst="rect">
                <a:avLst/>
              </a:prstGeom>
              <a:gradFill rotWithShape="1">
                <a:gsLst>
                  <a:gs pos="0">
                    <a:srgbClr val="FF3300"/>
                  </a:gs>
                  <a:gs pos="100000">
                    <a:srgbClr val="0066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3152" name="Rectangle 80"/>
              <p:cNvSpPr>
                <a:spLocks noChangeArrowheads="1"/>
              </p:cNvSpPr>
              <p:nvPr/>
            </p:nvSpPr>
            <p:spPr bwMode="auto">
              <a:xfrm>
                <a:off x="3878" y="2007"/>
                <a:ext cx="45" cy="572"/>
              </a:xfrm>
              <a:prstGeom prst="rect">
                <a:avLst/>
              </a:prstGeom>
              <a:gradFill rotWithShape="1">
                <a:gsLst>
                  <a:gs pos="0">
                    <a:srgbClr val="FF3300"/>
                  </a:gs>
                  <a:gs pos="100000">
                    <a:srgbClr val="0066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3153" name="Rectangle 81"/>
              <p:cNvSpPr>
                <a:spLocks noChangeArrowheads="1"/>
              </p:cNvSpPr>
              <p:nvPr/>
            </p:nvSpPr>
            <p:spPr bwMode="auto">
              <a:xfrm>
                <a:off x="4206" y="2007"/>
                <a:ext cx="45" cy="572"/>
              </a:xfrm>
              <a:prstGeom prst="rect">
                <a:avLst/>
              </a:prstGeom>
              <a:gradFill rotWithShape="1">
                <a:gsLst>
                  <a:gs pos="0">
                    <a:srgbClr val="FF3300"/>
                  </a:gs>
                  <a:gs pos="100000">
                    <a:srgbClr val="0066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3213" name="Group 141"/>
          <p:cNvGrpSpPr>
            <a:grpSpLocks/>
          </p:cNvGrpSpPr>
          <p:nvPr/>
        </p:nvGrpSpPr>
        <p:grpSpPr bwMode="auto">
          <a:xfrm>
            <a:off x="2447925" y="3678238"/>
            <a:ext cx="4108450" cy="719137"/>
            <a:chOff x="1542" y="2317"/>
            <a:chExt cx="2588" cy="453"/>
          </a:xfrm>
        </p:grpSpPr>
        <p:sp>
          <p:nvSpPr>
            <p:cNvPr id="3155" name="Freeform 83"/>
            <p:cNvSpPr>
              <a:spLocks/>
            </p:cNvSpPr>
            <p:nvPr/>
          </p:nvSpPr>
          <p:spPr bwMode="auto">
            <a:xfrm>
              <a:off x="1542" y="2325"/>
              <a:ext cx="2588" cy="445"/>
            </a:xfrm>
            <a:custGeom>
              <a:avLst/>
              <a:gdLst>
                <a:gd name="T0" fmla="*/ 0 w 2588"/>
                <a:gd name="T1" fmla="*/ 0 h 445"/>
                <a:gd name="T2" fmla="*/ 1902 w 2588"/>
                <a:gd name="T3" fmla="*/ 0 h 445"/>
                <a:gd name="T4" fmla="*/ 1904 w 2588"/>
                <a:gd name="T5" fmla="*/ 445 h 445"/>
                <a:gd name="T6" fmla="*/ 2588 w 2588"/>
                <a:gd name="T7" fmla="*/ 445 h 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8" h="445">
                  <a:moveTo>
                    <a:pt x="0" y="0"/>
                  </a:moveTo>
                  <a:lnTo>
                    <a:pt x="1902" y="0"/>
                  </a:lnTo>
                  <a:lnTo>
                    <a:pt x="1904" y="445"/>
                  </a:lnTo>
                  <a:lnTo>
                    <a:pt x="2588" y="445"/>
                  </a:lnTo>
                </a:path>
              </a:pathLst>
            </a:custGeom>
            <a:noFill/>
            <a:ln w="38100" cmpd="sng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3156" name="Freeform 84"/>
            <p:cNvSpPr>
              <a:spLocks/>
            </p:cNvSpPr>
            <p:nvPr/>
          </p:nvSpPr>
          <p:spPr bwMode="auto">
            <a:xfrm>
              <a:off x="2505" y="2317"/>
              <a:ext cx="741" cy="441"/>
            </a:xfrm>
            <a:custGeom>
              <a:avLst/>
              <a:gdLst>
                <a:gd name="T0" fmla="*/ 0 w 741"/>
                <a:gd name="T1" fmla="*/ 0 h 441"/>
                <a:gd name="T2" fmla="*/ 0 w 741"/>
                <a:gd name="T3" fmla="*/ 440 h 441"/>
                <a:gd name="T4" fmla="*/ 741 w 741"/>
                <a:gd name="T5" fmla="*/ 441 h 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41" h="441">
                  <a:moveTo>
                    <a:pt x="0" y="0"/>
                  </a:moveTo>
                  <a:lnTo>
                    <a:pt x="0" y="440"/>
                  </a:lnTo>
                  <a:lnTo>
                    <a:pt x="741" y="441"/>
                  </a:lnTo>
                </a:path>
              </a:pathLst>
            </a:custGeom>
            <a:noFill/>
            <a:ln w="38100" cmpd="sng">
              <a:solidFill>
                <a:srgbClr val="FF3300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</p:grpSp>
      <p:grpSp>
        <p:nvGrpSpPr>
          <p:cNvPr id="3214" name="Group 142"/>
          <p:cNvGrpSpPr>
            <a:grpSpLocks/>
          </p:cNvGrpSpPr>
          <p:nvPr/>
        </p:nvGrpSpPr>
        <p:grpSpPr bwMode="auto">
          <a:xfrm>
            <a:off x="2465388" y="4491038"/>
            <a:ext cx="4090987" cy="722312"/>
            <a:chOff x="1557" y="2829"/>
            <a:chExt cx="2577" cy="455"/>
          </a:xfrm>
        </p:grpSpPr>
        <p:sp>
          <p:nvSpPr>
            <p:cNvPr id="3158" name="Freeform 86"/>
            <p:cNvSpPr>
              <a:spLocks/>
            </p:cNvSpPr>
            <p:nvPr/>
          </p:nvSpPr>
          <p:spPr bwMode="auto">
            <a:xfrm>
              <a:off x="1557" y="2829"/>
              <a:ext cx="2577" cy="453"/>
            </a:xfrm>
            <a:custGeom>
              <a:avLst/>
              <a:gdLst>
                <a:gd name="T0" fmla="*/ 2577 w 2577"/>
                <a:gd name="T1" fmla="*/ 324 h 453"/>
                <a:gd name="T2" fmla="*/ 1893 w 2577"/>
                <a:gd name="T3" fmla="*/ 324 h 453"/>
                <a:gd name="T4" fmla="*/ 1893 w 2577"/>
                <a:gd name="T5" fmla="*/ 450 h 453"/>
                <a:gd name="T6" fmla="*/ 363 w 2577"/>
                <a:gd name="T7" fmla="*/ 453 h 453"/>
                <a:gd name="T8" fmla="*/ 363 w 2577"/>
                <a:gd name="T9" fmla="*/ 0 h 453"/>
                <a:gd name="T10" fmla="*/ 0 w 2577"/>
                <a:gd name="T11" fmla="*/ 0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77" h="453">
                  <a:moveTo>
                    <a:pt x="2577" y="324"/>
                  </a:moveTo>
                  <a:lnTo>
                    <a:pt x="1893" y="324"/>
                  </a:lnTo>
                  <a:lnTo>
                    <a:pt x="1893" y="450"/>
                  </a:lnTo>
                  <a:lnTo>
                    <a:pt x="363" y="453"/>
                  </a:lnTo>
                  <a:lnTo>
                    <a:pt x="363" y="0"/>
                  </a:lnTo>
                  <a:lnTo>
                    <a:pt x="0" y="0"/>
                  </a:lnTo>
                </a:path>
              </a:pathLst>
            </a:custGeom>
            <a:noFill/>
            <a:ln w="38100" cmpd="sng">
              <a:solidFill>
                <a:srgbClr val="0066FF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3159" name="Freeform 87"/>
            <p:cNvSpPr>
              <a:spLocks/>
            </p:cNvSpPr>
            <p:nvPr/>
          </p:nvSpPr>
          <p:spPr bwMode="auto">
            <a:xfrm>
              <a:off x="2549" y="3143"/>
              <a:ext cx="711" cy="141"/>
            </a:xfrm>
            <a:custGeom>
              <a:avLst/>
              <a:gdLst>
                <a:gd name="T0" fmla="*/ 711 w 711"/>
                <a:gd name="T1" fmla="*/ 0 h 141"/>
                <a:gd name="T2" fmla="*/ 0 w 711"/>
                <a:gd name="T3" fmla="*/ 0 h 141"/>
                <a:gd name="T4" fmla="*/ 0 w 711"/>
                <a:gd name="T5" fmla="*/ 141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11" h="141">
                  <a:moveTo>
                    <a:pt x="711" y="0"/>
                  </a:moveTo>
                  <a:lnTo>
                    <a:pt x="0" y="0"/>
                  </a:lnTo>
                  <a:lnTo>
                    <a:pt x="0" y="141"/>
                  </a:lnTo>
                </a:path>
              </a:pathLst>
            </a:custGeom>
            <a:noFill/>
            <a:ln w="38100" cmpd="sng">
              <a:solidFill>
                <a:srgbClr val="0066FF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</p:grpSp>
      <p:grpSp>
        <p:nvGrpSpPr>
          <p:cNvPr id="3174" name="Group 102"/>
          <p:cNvGrpSpPr>
            <a:grpSpLocks/>
          </p:cNvGrpSpPr>
          <p:nvPr/>
        </p:nvGrpSpPr>
        <p:grpSpPr bwMode="auto">
          <a:xfrm>
            <a:off x="2373313" y="2047875"/>
            <a:ext cx="6569075" cy="1957388"/>
            <a:chOff x="1495" y="1298"/>
            <a:chExt cx="4138" cy="1233"/>
          </a:xfrm>
        </p:grpSpPr>
        <p:grpSp>
          <p:nvGrpSpPr>
            <p:cNvPr id="3175" name="Group 103"/>
            <p:cNvGrpSpPr>
              <a:grpSpLocks/>
            </p:cNvGrpSpPr>
            <p:nvPr/>
          </p:nvGrpSpPr>
          <p:grpSpPr bwMode="auto">
            <a:xfrm>
              <a:off x="4286" y="1298"/>
              <a:ext cx="1347" cy="946"/>
              <a:chOff x="4286" y="1298"/>
              <a:chExt cx="1347" cy="946"/>
            </a:xfrm>
          </p:grpSpPr>
          <p:grpSp>
            <p:nvGrpSpPr>
              <p:cNvPr id="3176" name="Group 104"/>
              <p:cNvGrpSpPr>
                <a:grpSpLocks/>
              </p:cNvGrpSpPr>
              <p:nvPr/>
            </p:nvGrpSpPr>
            <p:grpSpPr bwMode="auto">
              <a:xfrm>
                <a:off x="4377" y="1298"/>
                <a:ext cx="1256" cy="943"/>
                <a:chOff x="4377" y="1298"/>
                <a:chExt cx="1256" cy="943"/>
              </a:xfrm>
            </p:grpSpPr>
            <p:pic>
              <p:nvPicPr>
                <p:cNvPr id="3177" name="Picture 105" descr="warmtewisselaar 2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377" y="1298"/>
                  <a:ext cx="1256" cy="943"/>
                </a:xfrm>
                <a:prstGeom prst="rect">
                  <a:avLst/>
                </a:prstGeom>
                <a:noFill/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3178" name="Rectangle 106"/>
                <p:cNvSpPr>
                  <a:spLocks noChangeArrowheads="1"/>
                </p:cNvSpPr>
                <p:nvPr/>
              </p:nvSpPr>
              <p:spPr bwMode="auto">
                <a:xfrm>
                  <a:off x="4388" y="1621"/>
                  <a:ext cx="458" cy="499"/>
                </a:xfrm>
                <a:prstGeom prst="rect">
                  <a:avLst/>
                </a:prstGeom>
                <a:solidFill>
                  <a:schemeClr val="tx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3179" name="Text Box 107"/>
              <p:cNvSpPr txBox="1">
                <a:spLocks noChangeArrowheads="1"/>
              </p:cNvSpPr>
              <p:nvPr/>
            </p:nvSpPr>
            <p:spPr bwMode="auto">
              <a:xfrm>
                <a:off x="4286" y="1706"/>
                <a:ext cx="907" cy="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nl-NL" altLang="nl-NL" sz="2000">
                    <a:solidFill>
                      <a:srgbClr val="FFFF99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mic Sans MS" pitchFamily="66" charset="0"/>
                  </a:rPr>
                  <a:t>Warmte-</a:t>
                </a:r>
              </a:p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nl-NL" altLang="nl-NL" sz="2000">
                    <a:solidFill>
                      <a:srgbClr val="FFFF99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mic Sans MS" pitchFamily="66" charset="0"/>
                  </a:rPr>
                  <a:t>wisselaar</a:t>
                </a:r>
              </a:p>
            </p:txBody>
          </p:sp>
        </p:grpSp>
        <p:sp>
          <p:nvSpPr>
            <p:cNvPr id="3180" name="Line 108"/>
            <p:cNvSpPr>
              <a:spLocks noChangeShapeType="1"/>
            </p:cNvSpPr>
            <p:nvPr/>
          </p:nvSpPr>
          <p:spPr bwMode="auto">
            <a:xfrm flipV="1">
              <a:off x="1495" y="1714"/>
              <a:ext cx="3448" cy="81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</p:grpSp>
      <p:grpSp>
        <p:nvGrpSpPr>
          <p:cNvPr id="3227" name="Group 155"/>
          <p:cNvGrpSpPr>
            <a:grpSpLocks/>
          </p:cNvGrpSpPr>
          <p:nvPr/>
        </p:nvGrpSpPr>
        <p:grpSpPr bwMode="auto">
          <a:xfrm>
            <a:off x="3517900" y="1165225"/>
            <a:ext cx="5518150" cy="5576888"/>
            <a:chOff x="2216" y="734"/>
            <a:chExt cx="3476" cy="3513"/>
          </a:xfrm>
        </p:grpSpPr>
        <p:grpSp>
          <p:nvGrpSpPr>
            <p:cNvPr id="3182" name="Group 110"/>
            <p:cNvGrpSpPr>
              <a:grpSpLocks/>
            </p:cNvGrpSpPr>
            <p:nvPr/>
          </p:nvGrpSpPr>
          <p:grpSpPr bwMode="auto">
            <a:xfrm>
              <a:off x="4785" y="734"/>
              <a:ext cx="907" cy="3513"/>
              <a:chOff x="4804" y="734"/>
              <a:chExt cx="907" cy="3513"/>
            </a:xfrm>
          </p:grpSpPr>
          <p:grpSp>
            <p:nvGrpSpPr>
              <p:cNvPr id="3183" name="Group 111"/>
              <p:cNvGrpSpPr>
                <a:grpSpLocks/>
              </p:cNvGrpSpPr>
              <p:nvPr/>
            </p:nvGrpSpPr>
            <p:grpSpPr bwMode="auto">
              <a:xfrm>
                <a:off x="4846" y="734"/>
                <a:ext cx="796" cy="3513"/>
                <a:chOff x="4830" y="300"/>
                <a:chExt cx="796" cy="3513"/>
              </a:xfrm>
            </p:grpSpPr>
            <p:pic>
              <p:nvPicPr>
                <p:cNvPr id="3184" name="Picture 112" descr="expansievat"/>
                <p:cNvPicPr>
                  <a:picLocks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830" y="300"/>
                  <a:ext cx="793" cy="113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3185" name="Picture 113" descr="expvat_2"/>
                <p:cNvPicPr>
                  <a:picLocks noChangeAspect="1" noChangeArrowheads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830" y="1480"/>
                  <a:ext cx="796" cy="113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3186" name="Picture 114" descr="Expansievat_Tekst b"/>
                <p:cNvPicPr>
                  <a:picLocks noChangeArrowheads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830" y="2680"/>
                  <a:ext cx="793" cy="113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3187" name="Text Box 115"/>
              <p:cNvSpPr txBox="1">
                <a:spLocks noChangeArrowheads="1"/>
              </p:cNvSpPr>
              <p:nvPr/>
            </p:nvSpPr>
            <p:spPr bwMode="auto">
              <a:xfrm>
                <a:off x="4804" y="946"/>
                <a:ext cx="907" cy="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nl-NL" altLang="nl-NL" sz="2000">
                    <a:solidFill>
                      <a:srgbClr val="FFFF99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mic Sans MS" pitchFamily="66" charset="0"/>
                  </a:rPr>
                  <a:t>Expansie-</a:t>
                </a:r>
              </a:p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nl-NL" altLang="nl-NL" sz="2000">
                    <a:solidFill>
                      <a:srgbClr val="FFFF99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mic Sans MS" pitchFamily="66" charset="0"/>
                  </a:rPr>
                  <a:t>vat</a:t>
                </a:r>
              </a:p>
            </p:txBody>
          </p:sp>
        </p:grpSp>
        <p:sp>
          <p:nvSpPr>
            <p:cNvPr id="3188" name="Freeform 116"/>
            <p:cNvSpPr>
              <a:spLocks/>
            </p:cNvSpPr>
            <p:nvPr/>
          </p:nvSpPr>
          <p:spPr bwMode="auto">
            <a:xfrm>
              <a:off x="2216" y="1442"/>
              <a:ext cx="2769" cy="2054"/>
            </a:xfrm>
            <a:custGeom>
              <a:avLst/>
              <a:gdLst>
                <a:gd name="T0" fmla="*/ 0 w 2769"/>
                <a:gd name="T1" fmla="*/ 2054 h 2054"/>
                <a:gd name="T2" fmla="*/ 2769 w 2769"/>
                <a:gd name="T3" fmla="*/ 0 h 2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769" h="2054">
                  <a:moveTo>
                    <a:pt x="0" y="2054"/>
                  </a:moveTo>
                  <a:lnTo>
                    <a:pt x="2769" y="0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</p:grpSp>
      <p:grpSp>
        <p:nvGrpSpPr>
          <p:cNvPr id="3198" name="Group 126"/>
          <p:cNvGrpSpPr>
            <a:grpSpLocks/>
          </p:cNvGrpSpPr>
          <p:nvPr/>
        </p:nvGrpSpPr>
        <p:grpSpPr bwMode="auto">
          <a:xfrm>
            <a:off x="5854700" y="5072063"/>
            <a:ext cx="3238500" cy="1503362"/>
            <a:chOff x="3720" y="3195"/>
            <a:chExt cx="2040" cy="947"/>
          </a:xfrm>
        </p:grpSpPr>
        <p:pic>
          <p:nvPicPr>
            <p:cNvPr id="3197" name="Picture 125" descr="thermostaat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68" y="3195"/>
              <a:ext cx="1292" cy="9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196" name="Freeform 124"/>
            <p:cNvSpPr>
              <a:spLocks/>
            </p:cNvSpPr>
            <p:nvPr/>
          </p:nvSpPr>
          <p:spPr bwMode="auto">
            <a:xfrm>
              <a:off x="3720" y="3793"/>
              <a:ext cx="1156" cy="87"/>
            </a:xfrm>
            <a:custGeom>
              <a:avLst/>
              <a:gdLst>
                <a:gd name="T0" fmla="*/ 0 w 1156"/>
                <a:gd name="T1" fmla="*/ 87 h 87"/>
                <a:gd name="T2" fmla="*/ 1156 w 1156"/>
                <a:gd name="T3" fmla="*/ 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56" h="87">
                  <a:moveTo>
                    <a:pt x="0" y="87"/>
                  </a:moveTo>
                  <a:lnTo>
                    <a:pt x="1156" y="0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</p:grpSp>
      <p:sp>
        <p:nvSpPr>
          <p:cNvPr id="3204" name="AutoShape 132"/>
          <p:cNvSpPr>
            <a:spLocks noChangeArrowheads="1"/>
          </p:cNvSpPr>
          <p:nvPr/>
        </p:nvSpPr>
        <p:spPr bwMode="auto">
          <a:xfrm>
            <a:off x="4211638" y="1196975"/>
            <a:ext cx="2016125" cy="504825"/>
          </a:xfrm>
          <a:prstGeom prst="wedgeRoundRectCallout">
            <a:avLst>
              <a:gd name="adj1" fmla="val -97245"/>
              <a:gd name="adj2" fmla="val 427986"/>
              <a:gd name="adj3" fmla="val 16667"/>
            </a:avLst>
          </a:prstGeom>
          <a:solidFill>
            <a:srgbClr val="B0F3A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Warm water</a:t>
            </a:r>
          </a:p>
        </p:txBody>
      </p:sp>
      <p:sp>
        <p:nvSpPr>
          <p:cNvPr id="3205" name="AutoShape 133"/>
          <p:cNvSpPr>
            <a:spLocks noChangeArrowheads="1"/>
          </p:cNvSpPr>
          <p:nvPr/>
        </p:nvSpPr>
        <p:spPr bwMode="auto">
          <a:xfrm>
            <a:off x="1835150" y="6165850"/>
            <a:ext cx="2305050" cy="504825"/>
          </a:xfrm>
          <a:prstGeom prst="wedgeRoundRectCallout">
            <a:avLst>
              <a:gd name="adj1" fmla="val 48829"/>
              <a:gd name="adj2" fmla="val -238995"/>
              <a:gd name="adj3" fmla="val 16667"/>
            </a:avLst>
          </a:prstGeom>
          <a:solidFill>
            <a:srgbClr val="B0F3A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Afgekoeld water</a:t>
            </a:r>
          </a:p>
        </p:txBody>
      </p:sp>
      <p:sp>
        <p:nvSpPr>
          <p:cNvPr id="3206" name="AutoShape 134"/>
          <p:cNvSpPr>
            <a:spLocks noChangeArrowheads="1"/>
          </p:cNvSpPr>
          <p:nvPr/>
        </p:nvSpPr>
        <p:spPr bwMode="auto">
          <a:xfrm>
            <a:off x="6156325" y="908050"/>
            <a:ext cx="2663825" cy="647700"/>
          </a:xfrm>
          <a:prstGeom prst="wedgeRoundRectCallout">
            <a:avLst>
              <a:gd name="adj1" fmla="val -54111"/>
              <a:gd name="adj2" fmla="val 477449"/>
              <a:gd name="adj3" fmla="val 16667"/>
            </a:avLst>
          </a:prstGeom>
          <a:solidFill>
            <a:srgbClr val="B0F3A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Warm water</a:t>
            </a:r>
            <a:r>
              <a:rPr lang="nl-NL" altLang="nl-NL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koelt af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in de radiatoren</a:t>
            </a:r>
          </a:p>
        </p:txBody>
      </p:sp>
      <p:sp>
        <p:nvSpPr>
          <p:cNvPr id="3207" name="AutoShape 135"/>
          <p:cNvSpPr>
            <a:spLocks noChangeArrowheads="1"/>
          </p:cNvSpPr>
          <p:nvPr/>
        </p:nvSpPr>
        <p:spPr bwMode="auto">
          <a:xfrm>
            <a:off x="179388" y="620713"/>
            <a:ext cx="1655762" cy="1223962"/>
          </a:xfrm>
          <a:prstGeom prst="wedgeRoundRectCallout">
            <a:avLst>
              <a:gd name="adj1" fmla="val 57671"/>
              <a:gd name="adj2" fmla="val 228468"/>
              <a:gd name="adj3" fmla="val 16667"/>
            </a:avLst>
          </a:prstGeom>
          <a:solidFill>
            <a:srgbClr val="B0F3A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Afgekoeld water wordt weer </a:t>
            </a:r>
            <a:r>
              <a:rPr lang="nl-NL" altLang="nl-NL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verwarmd</a:t>
            </a:r>
          </a:p>
        </p:txBody>
      </p:sp>
      <p:grpSp>
        <p:nvGrpSpPr>
          <p:cNvPr id="3218" name="Group 146"/>
          <p:cNvGrpSpPr>
            <a:grpSpLocks/>
          </p:cNvGrpSpPr>
          <p:nvPr/>
        </p:nvGrpSpPr>
        <p:grpSpPr bwMode="auto">
          <a:xfrm>
            <a:off x="2771775" y="3141663"/>
            <a:ext cx="6130925" cy="1844675"/>
            <a:chOff x="1746" y="1979"/>
            <a:chExt cx="3862" cy="1162"/>
          </a:xfrm>
        </p:grpSpPr>
        <p:grpSp>
          <p:nvGrpSpPr>
            <p:cNvPr id="3217" name="Group 145"/>
            <p:cNvGrpSpPr>
              <a:grpSpLocks/>
            </p:cNvGrpSpPr>
            <p:nvPr/>
          </p:nvGrpSpPr>
          <p:grpSpPr bwMode="auto">
            <a:xfrm>
              <a:off x="4604" y="1979"/>
              <a:ext cx="1004" cy="1162"/>
              <a:chOff x="3515" y="1207"/>
              <a:chExt cx="1004" cy="1162"/>
            </a:xfrm>
          </p:grpSpPr>
          <p:pic>
            <p:nvPicPr>
              <p:cNvPr id="3215" name="Picture 143" descr="cvpomp grundfos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15" y="1207"/>
                <a:ext cx="1004" cy="116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172" name="Text Box 100"/>
              <p:cNvSpPr txBox="1">
                <a:spLocks noChangeArrowheads="1"/>
              </p:cNvSpPr>
              <p:nvPr/>
            </p:nvSpPr>
            <p:spPr bwMode="auto">
              <a:xfrm>
                <a:off x="3515" y="2115"/>
                <a:ext cx="95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nl-NL" altLang="nl-NL" sz="2000">
                    <a:solidFill>
                      <a:srgbClr val="FFFF99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mic Sans MS" pitchFamily="66" charset="0"/>
                  </a:rPr>
                  <a:t>waterpomp</a:t>
                </a:r>
              </a:p>
            </p:txBody>
          </p:sp>
        </p:grpSp>
        <p:sp>
          <p:nvSpPr>
            <p:cNvPr id="3164" name="Freeform 92"/>
            <p:cNvSpPr>
              <a:spLocks/>
            </p:cNvSpPr>
            <p:nvPr/>
          </p:nvSpPr>
          <p:spPr bwMode="auto">
            <a:xfrm>
              <a:off x="1746" y="2795"/>
              <a:ext cx="2918" cy="109"/>
            </a:xfrm>
            <a:custGeom>
              <a:avLst/>
              <a:gdLst>
                <a:gd name="T0" fmla="*/ 0 w 2918"/>
                <a:gd name="T1" fmla="*/ 0 h 109"/>
                <a:gd name="T2" fmla="*/ 2918 w 2918"/>
                <a:gd name="T3" fmla="*/ 109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918" h="109">
                  <a:moveTo>
                    <a:pt x="0" y="0"/>
                  </a:moveTo>
                  <a:lnTo>
                    <a:pt x="2918" y="109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</p:grpSp>
      <p:grpSp>
        <p:nvGrpSpPr>
          <p:cNvPr id="3165" name="Group 93"/>
          <p:cNvGrpSpPr>
            <a:grpSpLocks/>
          </p:cNvGrpSpPr>
          <p:nvPr/>
        </p:nvGrpSpPr>
        <p:grpSpPr bwMode="auto">
          <a:xfrm>
            <a:off x="4618038" y="200025"/>
            <a:ext cx="4525962" cy="4130675"/>
            <a:chOff x="2909" y="119"/>
            <a:chExt cx="2851" cy="2602"/>
          </a:xfrm>
        </p:grpSpPr>
        <p:grpSp>
          <p:nvGrpSpPr>
            <p:cNvPr id="3166" name="Group 94"/>
            <p:cNvGrpSpPr>
              <a:grpSpLocks/>
            </p:cNvGrpSpPr>
            <p:nvPr/>
          </p:nvGrpSpPr>
          <p:grpSpPr bwMode="auto">
            <a:xfrm>
              <a:off x="4459" y="119"/>
              <a:ext cx="1301" cy="976"/>
              <a:chOff x="4459" y="119"/>
              <a:chExt cx="1301" cy="976"/>
            </a:xfrm>
          </p:grpSpPr>
          <p:pic>
            <p:nvPicPr>
              <p:cNvPr id="3167" name="Picture 95" descr="Radiator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59" y="119"/>
                <a:ext cx="1301" cy="97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168" name="Text Box 96"/>
              <p:cNvSpPr txBox="1">
                <a:spLocks noChangeArrowheads="1"/>
              </p:cNvSpPr>
              <p:nvPr/>
            </p:nvSpPr>
            <p:spPr bwMode="auto">
              <a:xfrm>
                <a:off x="4769" y="730"/>
                <a:ext cx="90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nl-NL" altLang="nl-NL" sz="2000">
                    <a:solidFill>
                      <a:srgbClr val="FFFF99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mic Sans MS" pitchFamily="66" charset="0"/>
                  </a:rPr>
                  <a:t>radiator</a:t>
                </a:r>
              </a:p>
            </p:txBody>
          </p:sp>
        </p:grpSp>
        <p:sp>
          <p:nvSpPr>
            <p:cNvPr id="3169" name="Freeform 97"/>
            <p:cNvSpPr>
              <a:spLocks/>
            </p:cNvSpPr>
            <p:nvPr/>
          </p:nvSpPr>
          <p:spPr bwMode="auto">
            <a:xfrm>
              <a:off x="2909" y="736"/>
              <a:ext cx="1859" cy="1985"/>
            </a:xfrm>
            <a:custGeom>
              <a:avLst/>
              <a:gdLst>
                <a:gd name="T0" fmla="*/ 0 w 1859"/>
                <a:gd name="T1" fmla="*/ 1985 h 1985"/>
                <a:gd name="T2" fmla="*/ 1859 w 1859"/>
                <a:gd name="T3" fmla="*/ 0 h 19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9" h="1985">
                  <a:moveTo>
                    <a:pt x="0" y="1985"/>
                  </a:moveTo>
                  <a:lnTo>
                    <a:pt x="1859" y="0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42995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3000"/>
                                        <p:tgtEl>
                                          <p:spTgt spid="3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2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3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2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3000"/>
                                        <p:tgtEl>
                                          <p:spTgt spid="3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2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3000"/>
                                        <p:tgtEl>
                                          <p:spTgt spid="3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2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1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32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31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32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31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6" grpId="0"/>
      <p:bldP spid="3204" grpId="0" animBg="1"/>
      <p:bldP spid="3205" grpId="0" animBg="1"/>
      <p:bldP spid="3206" grpId="0" animBg="1"/>
      <p:bldP spid="320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17" name="Group 125"/>
          <p:cNvGrpSpPr>
            <a:grpSpLocks/>
          </p:cNvGrpSpPr>
          <p:nvPr/>
        </p:nvGrpSpPr>
        <p:grpSpPr bwMode="auto">
          <a:xfrm>
            <a:off x="1430338" y="1423988"/>
            <a:ext cx="2009775" cy="1905000"/>
            <a:chOff x="901" y="897"/>
            <a:chExt cx="1266" cy="1200"/>
          </a:xfrm>
        </p:grpSpPr>
        <p:sp>
          <p:nvSpPr>
            <p:cNvPr id="8314" name="Freeform 122" descr="70%"/>
            <p:cNvSpPr>
              <a:spLocks/>
            </p:cNvSpPr>
            <p:nvPr/>
          </p:nvSpPr>
          <p:spPr bwMode="auto">
            <a:xfrm>
              <a:off x="901" y="1209"/>
              <a:ext cx="701" cy="888"/>
            </a:xfrm>
            <a:custGeom>
              <a:avLst/>
              <a:gdLst>
                <a:gd name="T0" fmla="*/ 0 w 701"/>
                <a:gd name="T1" fmla="*/ 888 h 888"/>
                <a:gd name="T2" fmla="*/ 701 w 701"/>
                <a:gd name="T3" fmla="*/ 888 h 888"/>
                <a:gd name="T4" fmla="*/ 410 w 701"/>
                <a:gd name="T5" fmla="*/ 630 h 888"/>
                <a:gd name="T6" fmla="*/ 410 w 701"/>
                <a:gd name="T7" fmla="*/ 0 h 888"/>
                <a:gd name="T8" fmla="*/ 281 w 701"/>
                <a:gd name="T9" fmla="*/ 9 h 888"/>
                <a:gd name="T10" fmla="*/ 281 w 701"/>
                <a:gd name="T11" fmla="*/ 636 h 888"/>
                <a:gd name="T12" fmla="*/ 0 w 701"/>
                <a:gd name="T13" fmla="*/ 888 h 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1" h="888">
                  <a:moveTo>
                    <a:pt x="0" y="888"/>
                  </a:moveTo>
                  <a:lnTo>
                    <a:pt x="701" y="888"/>
                  </a:lnTo>
                  <a:lnTo>
                    <a:pt x="410" y="630"/>
                  </a:lnTo>
                  <a:lnTo>
                    <a:pt x="410" y="0"/>
                  </a:lnTo>
                  <a:lnTo>
                    <a:pt x="281" y="9"/>
                  </a:lnTo>
                  <a:lnTo>
                    <a:pt x="281" y="636"/>
                  </a:lnTo>
                  <a:lnTo>
                    <a:pt x="0" y="888"/>
                  </a:lnTo>
                  <a:close/>
                </a:path>
              </a:pathLst>
            </a:custGeom>
            <a:pattFill prst="pct70">
              <a:fgClr>
                <a:srgbClr val="3366CC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8315" name="AutoShape 123" descr="70%"/>
            <p:cNvSpPr>
              <a:spLocks noChangeArrowheads="1"/>
            </p:cNvSpPr>
            <p:nvPr/>
          </p:nvSpPr>
          <p:spPr bwMode="auto">
            <a:xfrm>
              <a:off x="1237" y="897"/>
              <a:ext cx="930" cy="363"/>
            </a:xfrm>
            <a:prstGeom prst="cloudCallout">
              <a:avLst>
                <a:gd name="adj1" fmla="val -53440"/>
                <a:gd name="adj2" fmla="val 36227"/>
              </a:avLst>
            </a:prstGeom>
            <a:pattFill prst="pct70">
              <a:fgClr>
                <a:srgbClr val="3366CC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nl-NL" altLang="nl-NL">
                <a:solidFill>
                  <a:srgbClr val="000000"/>
                </a:solidFill>
              </a:endParaRPr>
            </a:p>
          </p:txBody>
        </p:sp>
      </p:grpSp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684213" y="3357563"/>
            <a:ext cx="1857375" cy="2016125"/>
            <a:chOff x="431" y="2115"/>
            <a:chExt cx="1170" cy="1270"/>
          </a:xfrm>
        </p:grpSpPr>
        <p:sp>
          <p:nvSpPr>
            <p:cNvPr id="8195" name="Rectangle 3"/>
            <p:cNvSpPr>
              <a:spLocks noChangeArrowheads="1"/>
            </p:cNvSpPr>
            <p:nvPr/>
          </p:nvSpPr>
          <p:spPr bwMode="auto">
            <a:xfrm>
              <a:off x="884" y="2115"/>
              <a:ext cx="717" cy="1270"/>
            </a:xfrm>
            <a:prstGeom prst="rect">
              <a:avLst/>
            </a:prstGeom>
            <a:noFill/>
            <a:ln w="571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8196" name="Line 4"/>
            <p:cNvSpPr>
              <a:spLocks noChangeShapeType="1"/>
            </p:cNvSpPr>
            <p:nvPr/>
          </p:nvSpPr>
          <p:spPr bwMode="auto">
            <a:xfrm>
              <a:off x="431" y="3294"/>
              <a:ext cx="272" cy="0"/>
            </a:xfrm>
            <a:prstGeom prst="line">
              <a:avLst/>
            </a:prstGeom>
            <a:noFill/>
            <a:ln w="38100">
              <a:solidFill>
                <a:srgbClr val="9999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</p:grpSp>
      <p:grpSp>
        <p:nvGrpSpPr>
          <p:cNvPr id="8197" name="Group 5"/>
          <p:cNvGrpSpPr>
            <a:grpSpLocks/>
          </p:cNvGrpSpPr>
          <p:nvPr/>
        </p:nvGrpSpPr>
        <p:grpSpPr bwMode="auto">
          <a:xfrm>
            <a:off x="1397000" y="1928813"/>
            <a:ext cx="1166813" cy="2736850"/>
            <a:chOff x="1806" y="436"/>
            <a:chExt cx="735" cy="1724"/>
          </a:xfrm>
        </p:grpSpPr>
        <p:sp>
          <p:nvSpPr>
            <p:cNvPr id="8198" name="Rectangle 6"/>
            <p:cNvSpPr>
              <a:spLocks noChangeArrowheads="1"/>
            </p:cNvSpPr>
            <p:nvPr/>
          </p:nvSpPr>
          <p:spPr bwMode="auto">
            <a:xfrm>
              <a:off x="1815" y="1344"/>
              <a:ext cx="702" cy="81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8199" name="Freeform 7"/>
            <p:cNvSpPr>
              <a:spLocks/>
            </p:cNvSpPr>
            <p:nvPr/>
          </p:nvSpPr>
          <p:spPr bwMode="auto">
            <a:xfrm>
              <a:off x="1806" y="436"/>
              <a:ext cx="302" cy="896"/>
            </a:xfrm>
            <a:custGeom>
              <a:avLst/>
              <a:gdLst>
                <a:gd name="T0" fmla="*/ 302 w 302"/>
                <a:gd name="T1" fmla="*/ 0 h 760"/>
                <a:gd name="T2" fmla="*/ 301 w 302"/>
                <a:gd name="T3" fmla="*/ 530 h 760"/>
                <a:gd name="T4" fmla="*/ 0 w 302"/>
                <a:gd name="T5" fmla="*/ 760 h 7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2" h="760">
                  <a:moveTo>
                    <a:pt x="302" y="0"/>
                  </a:moveTo>
                  <a:lnTo>
                    <a:pt x="301" y="530"/>
                  </a:lnTo>
                  <a:lnTo>
                    <a:pt x="0" y="76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8200" name="Freeform 8"/>
            <p:cNvSpPr>
              <a:spLocks/>
            </p:cNvSpPr>
            <p:nvPr/>
          </p:nvSpPr>
          <p:spPr bwMode="auto">
            <a:xfrm flipH="1">
              <a:off x="2239" y="436"/>
              <a:ext cx="302" cy="896"/>
            </a:xfrm>
            <a:custGeom>
              <a:avLst/>
              <a:gdLst>
                <a:gd name="T0" fmla="*/ 302 w 302"/>
                <a:gd name="T1" fmla="*/ 0 h 760"/>
                <a:gd name="T2" fmla="*/ 301 w 302"/>
                <a:gd name="T3" fmla="*/ 530 h 760"/>
                <a:gd name="T4" fmla="*/ 0 w 302"/>
                <a:gd name="T5" fmla="*/ 760 h 7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2" h="760">
                  <a:moveTo>
                    <a:pt x="302" y="0"/>
                  </a:moveTo>
                  <a:lnTo>
                    <a:pt x="301" y="530"/>
                  </a:lnTo>
                  <a:lnTo>
                    <a:pt x="0" y="76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</p:grp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1230313" y="2781300"/>
            <a:ext cx="1727200" cy="28082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pic>
        <p:nvPicPr>
          <p:cNvPr id="8202" name="Picture 10" descr="flame-bi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1288" y="4597400"/>
            <a:ext cx="1127125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203" name="Group 11"/>
          <p:cNvGrpSpPr>
            <a:grpSpLocks/>
          </p:cNvGrpSpPr>
          <p:nvPr/>
        </p:nvGrpSpPr>
        <p:grpSpPr bwMode="auto">
          <a:xfrm>
            <a:off x="325438" y="5259388"/>
            <a:ext cx="2016125" cy="144462"/>
            <a:chOff x="1123" y="2548"/>
            <a:chExt cx="1270" cy="91"/>
          </a:xfrm>
        </p:grpSpPr>
        <p:grpSp>
          <p:nvGrpSpPr>
            <p:cNvPr id="8204" name="Group 12"/>
            <p:cNvGrpSpPr>
              <a:grpSpLocks/>
            </p:cNvGrpSpPr>
            <p:nvPr/>
          </p:nvGrpSpPr>
          <p:grpSpPr bwMode="auto">
            <a:xfrm>
              <a:off x="1123" y="2548"/>
              <a:ext cx="1270" cy="91"/>
              <a:chOff x="1129" y="2548"/>
              <a:chExt cx="1270" cy="91"/>
            </a:xfrm>
          </p:grpSpPr>
          <p:sp>
            <p:nvSpPr>
              <p:cNvPr id="8205" name="Rectangle 13"/>
              <p:cNvSpPr>
                <a:spLocks noChangeArrowheads="1"/>
              </p:cNvSpPr>
              <p:nvPr/>
            </p:nvSpPr>
            <p:spPr bwMode="auto">
              <a:xfrm>
                <a:off x="1900" y="2548"/>
                <a:ext cx="499" cy="91"/>
              </a:xfrm>
              <a:prstGeom prst="rect">
                <a:avLst/>
              </a:prstGeom>
              <a:solidFill>
                <a:srgbClr val="FF99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8206" name="Line 14"/>
              <p:cNvSpPr>
                <a:spLocks noChangeShapeType="1"/>
              </p:cNvSpPr>
              <p:nvPr/>
            </p:nvSpPr>
            <p:spPr bwMode="auto">
              <a:xfrm>
                <a:off x="1129" y="2598"/>
                <a:ext cx="771" cy="0"/>
              </a:xfrm>
              <a:prstGeom prst="line">
                <a:avLst/>
              </a:prstGeom>
              <a:noFill/>
              <a:ln w="38100">
                <a:solidFill>
                  <a:srgbClr val="9999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8207" name="Line 15"/>
            <p:cNvSpPr>
              <a:spLocks noChangeShapeType="1"/>
            </p:cNvSpPr>
            <p:nvPr/>
          </p:nvSpPr>
          <p:spPr bwMode="auto">
            <a:xfrm>
              <a:off x="1126" y="2599"/>
              <a:ext cx="771" cy="0"/>
            </a:xfrm>
            <a:prstGeom prst="line">
              <a:avLst/>
            </a:prstGeom>
            <a:noFill/>
            <a:ln w="63500" cmpd="dbl">
              <a:solidFill>
                <a:srgbClr val="FF99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</p:grpSp>
      <p:grpSp>
        <p:nvGrpSpPr>
          <p:cNvPr id="8209" name="Group 17"/>
          <p:cNvGrpSpPr>
            <a:grpSpLocks/>
          </p:cNvGrpSpPr>
          <p:nvPr/>
        </p:nvGrpSpPr>
        <p:grpSpPr bwMode="auto">
          <a:xfrm>
            <a:off x="4343400" y="4335463"/>
            <a:ext cx="863600" cy="720725"/>
            <a:chOff x="3627" y="2160"/>
            <a:chExt cx="544" cy="454"/>
          </a:xfrm>
        </p:grpSpPr>
        <p:sp>
          <p:nvSpPr>
            <p:cNvPr id="8210" name="Rectangle 18"/>
            <p:cNvSpPr>
              <a:spLocks noChangeArrowheads="1"/>
            </p:cNvSpPr>
            <p:nvPr/>
          </p:nvSpPr>
          <p:spPr bwMode="auto">
            <a:xfrm>
              <a:off x="3627" y="2160"/>
              <a:ext cx="544" cy="454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grpSp>
          <p:nvGrpSpPr>
            <p:cNvPr id="8211" name="Group 19"/>
            <p:cNvGrpSpPr>
              <a:grpSpLocks/>
            </p:cNvGrpSpPr>
            <p:nvPr/>
          </p:nvGrpSpPr>
          <p:grpSpPr bwMode="auto">
            <a:xfrm>
              <a:off x="3731" y="2227"/>
              <a:ext cx="344" cy="317"/>
              <a:chOff x="3731" y="2197"/>
              <a:chExt cx="344" cy="371"/>
            </a:xfrm>
          </p:grpSpPr>
          <p:sp>
            <p:nvSpPr>
              <p:cNvPr id="8212" name="Line 20"/>
              <p:cNvSpPr>
                <a:spLocks noChangeShapeType="1"/>
              </p:cNvSpPr>
              <p:nvPr/>
            </p:nvSpPr>
            <p:spPr bwMode="auto">
              <a:xfrm>
                <a:off x="3731" y="2197"/>
                <a:ext cx="0" cy="363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8213" name="Line 21"/>
              <p:cNvSpPr>
                <a:spLocks noChangeShapeType="1"/>
              </p:cNvSpPr>
              <p:nvPr/>
            </p:nvSpPr>
            <p:spPr bwMode="auto">
              <a:xfrm>
                <a:off x="3843" y="2205"/>
                <a:ext cx="0" cy="363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8214" name="Line 22"/>
              <p:cNvSpPr>
                <a:spLocks noChangeShapeType="1"/>
              </p:cNvSpPr>
              <p:nvPr/>
            </p:nvSpPr>
            <p:spPr bwMode="auto">
              <a:xfrm>
                <a:off x="3963" y="2205"/>
                <a:ext cx="0" cy="363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8215" name="Line 23"/>
              <p:cNvSpPr>
                <a:spLocks noChangeShapeType="1"/>
              </p:cNvSpPr>
              <p:nvPr/>
            </p:nvSpPr>
            <p:spPr bwMode="auto">
              <a:xfrm>
                <a:off x="4075" y="2205"/>
                <a:ext cx="0" cy="363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8216" name="Group 24"/>
          <p:cNvGrpSpPr>
            <a:grpSpLocks/>
          </p:cNvGrpSpPr>
          <p:nvPr/>
        </p:nvGrpSpPr>
        <p:grpSpPr bwMode="auto">
          <a:xfrm>
            <a:off x="5724525" y="4341813"/>
            <a:ext cx="863600" cy="720725"/>
            <a:chOff x="3627" y="2160"/>
            <a:chExt cx="544" cy="454"/>
          </a:xfrm>
        </p:grpSpPr>
        <p:sp>
          <p:nvSpPr>
            <p:cNvPr id="8217" name="Rectangle 25"/>
            <p:cNvSpPr>
              <a:spLocks noChangeArrowheads="1"/>
            </p:cNvSpPr>
            <p:nvPr/>
          </p:nvSpPr>
          <p:spPr bwMode="auto">
            <a:xfrm>
              <a:off x="3627" y="2160"/>
              <a:ext cx="544" cy="454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grpSp>
          <p:nvGrpSpPr>
            <p:cNvPr id="8218" name="Group 26"/>
            <p:cNvGrpSpPr>
              <a:grpSpLocks/>
            </p:cNvGrpSpPr>
            <p:nvPr/>
          </p:nvGrpSpPr>
          <p:grpSpPr bwMode="auto">
            <a:xfrm>
              <a:off x="3731" y="2227"/>
              <a:ext cx="344" cy="317"/>
              <a:chOff x="3731" y="2197"/>
              <a:chExt cx="344" cy="371"/>
            </a:xfrm>
          </p:grpSpPr>
          <p:sp>
            <p:nvSpPr>
              <p:cNvPr id="8219" name="Line 27"/>
              <p:cNvSpPr>
                <a:spLocks noChangeShapeType="1"/>
              </p:cNvSpPr>
              <p:nvPr/>
            </p:nvSpPr>
            <p:spPr bwMode="auto">
              <a:xfrm>
                <a:off x="3731" y="2197"/>
                <a:ext cx="0" cy="363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8220" name="Line 28"/>
              <p:cNvSpPr>
                <a:spLocks noChangeShapeType="1"/>
              </p:cNvSpPr>
              <p:nvPr/>
            </p:nvSpPr>
            <p:spPr bwMode="auto">
              <a:xfrm>
                <a:off x="3843" y="2205"/>
                <a:ext cx="0" cy="363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8221" name="Line 29"/>
              <p:cNvSpPr>
                <a:spLocks noChangeShapeType="1"/>
              </p:cNvSpPr>
              <p:nvPr/>
            </p:nvSpPr>
            <p:spPr bwMode="auto">
              <a:xfrm>
                <a:off x="3963" y="2205"/>
                <a:ext cx="0" cy="363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8222" name="Line 30"/>
              <p:cNvSpPr>
                <a:spLocks noChangeShapeType="1"/>
              </p:cNvSpPr>
              <p:nvPr/>
            </p:nvSpPr>
            <p:spPr bwMode="auto">
              <a:xfrm>
                <a:off x="4075" y="2205"/>
                <a:ext cx="0" cy="363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8223" name="Oval 31"/>
          <p:cNvSpPr>
            <a:spLocks noChangeAspect="1" noChangeArrowheads="1"/>
          </p:cNvSpPr>
          <p:nvPr/>
        </p:nvSpPr>
        <p:spPr bwMode="auto">
          <a:xfrm>
            <a:off x="2614613" y="4340225"/>
            <a:ext cx="288925" cy="288925"/>
          </a:xfrm>
          <a:prstGeom prst="ellipse">
            <a:avLst/>
          </a:prstGeom>
          <a:solidFill>
            <a:srgbClr val="0066FF"/>
          </a:solidFill>
          <a:ln w="38100">
            <a:solidFill>
              <a:srgbClr val="FF99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8224" name="Freeform 32"/>
          <p:cNvSpPr>
            <a:spLocks/>
          </p:cNvSpPr>
          <p:nvPr/>
        </p:nvSpPr>
        <p:spPr bwMode="auto">
          <a:xfrm>
            <a:off x="1530350" y="3686175"/>
            <a:ext cx="4189413" cy="1524000"/>
          </a:xfrm>
          <a:custGeom>
            <a:avLst/>
            <a:gdLst>
              <a:gd name="T0" fmla="*/ 2637 w 2639"/>
              <a:gd name="T1" fmla="*/ 447 h 960"/>
              <a:gd name="T2" fmla="*/ 2481 w 2639"/>
              <a:gd name="T3" fmla="*/ 447 h 960"/>
              <a:gd name="T4" fmla="*/ 2480 w 2639"/>
              <a:gd name="T5" fmla="*/ 0 h 960"/>
              <a:gd name="T6" fmla="*/ 579 w 2639"/>
              <a:gd name="T7" fmla="*/ 3 h 960"/>
              <a:gd name="T8" fmla="*/ 0 w 2639"/>
              <a:gd name="T9" fmla="*/ 93 h 960"/>
              <a:gd name="T10" fmla="*/ 570 w 2639"/>
              <a:gd name="T11" fmla="*/ 102 h 960"/>
              <a:gd name="T12" fmla="*/ 3 w 2639"/>
              <a:gd name="T13" fmla="*/ 195 h 960"/>
              <a:gd name="T14" fmla="*/ 567 w 2639"/>
              <a:gd name="T15" fmla="*/ 189 h 960"/>
              <a:gd name="T16" fmla="*/ 0 w 2639"/>
              <a:gd name="T17" fmla="*/ 300 h 960"/>
              <a:gd name="T18" fmla="*/ 576 w 2639"/>
              <a:gd name="T19" fmla="*/ 306 h 960"/>
              <a:gd name="T20" fmla="*/ 3 w 2639"/>
              <a:gd name="T21" fmla="*/ 402 h 960"/>
              <a:gd name="T22" fmla="*/ 573 w 2639"/>
              <a:gd name="T23" fmla="*/ 402 h 960"/>
              <a:gd name="T24" fmla="*/ 3 w 2639"/>
              <a:gd name="T25" fmla="*/ 501 h 960"/>
              <a:gd name="T26" fmla="*/ 953 w 2639"/>
              <a:gd name="T27" fmla="*/ 510 h 960"/>
              <a:gd name="T28" fmla="*/ 953 w 2639"/>
              <a:gd name="T29" fmla="*/ 960 h 960"/>
              <a:gd name="T30" fmla="*/ 2483 w 2639"/>
              <a:gd name="T31" fmla="*/ 960 h 960"/>
              <a:gd name="T32" fmla="*/ 2484 w 2639"/>
              <a:gd name="T33" fmla="*/ 831 h 960"/>
              <a:gd name="T34" fmla="*/ 2639 w 2639"/>
              <a:gd name="T35" fmla="*/ 831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639" h="960">
                <a:moveTo>
                  <a:pt x="2637" y="447"/>
                </a:moveTo>
                <a:lnTo>
                  <a:pt x="2481" y="447"/>
                </a:lnTo>
                <a:lnTo>
                  <a:pt x="2480" y="0"/>
                </a:lnTo>
                <a:lnTo>
                  <a:pt x="579" y="3"/>
                </a:lnTo>
                <a:lnTo>
                  <a:pt x="0" y="93"/>
                </a:lnTo>
                <a:lnTo>
                  <a:pt x="570" y="102"/>
                </a:lnTo>
                <a:lnTo>
                  <a:pt x="3" y="195"/>
                </a:lnTo>
                <a:lnTo>
                  <a:pt x="567" y="189"/>
                </a:lnTo>
                <a:lnTo>
                  <a:pt x="0" y="300"/>
                </a:lnTo>
                <a:lnTo>
                  <a:pt x="576" y="306"/>
                </a:lnTo>
                <a:lnTo>
                  <a:pt x="3" y="402"/>
                </a:lnTo>
                <a:lnTo>
                  <a:pt x="573" y="402"/>
                </a:lnTo>
                <a:lnTo>
                  <a:pt x="3" y="501"/>
                </a:lnTo>
                <a:lnTo>
                  <a:pt x="953" y="510"/>
                </a:lnTo>
                <a:lnTo>
                  <a:pt x="953" y="960"/>
                </a:lnTo>
                <a:lnTo>
                  <a:pt x="2483" y="960"/>
                </a:lnTo>
                <a:lnTo>
                  <a:pt x="2484" y="831"/>
                </a:lnTo>
                <a:lnTo>
                  <a:pt x="2639" y="831"/>
                </a:lnTo>
              </a:path>
            </a:pathLst>
          </a:custGeom>
          <a:noFill/>
          <a:ln w="76200" cmpd="tri">
            <a:solidFill>
              <a:srgbClr val="FF9933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grpSp>
        <p:nvGrpSpPr>
          <p:cNvPr id="8225" name="Group 33"/>
          <p:cNvGrpSpPr>
            <a:grpSpLocks/>
          </p:cNvGrpSpPr>
          <p:nvPr/>
        </p:nvGrpSpPr>
        <p:grpSpPr bwMode="auto">
          <a:xfrm rot="5400000">
            <a:off x="3044825" y="5384800"/>
            <a:ext cx="604838" cy="287338"/>
            <a:chOff x="1928" y="2928"/>
            <a:chExt cx="381" cy="181"/>
          </a:xfrm>
        </p:grpSpPr>
        <p:grpSp>
          <p:nvGrpSpPr>
            <p:cNvPr id="8226" name="Group 34"/>
            <p:cNvGrpSpPr>
              <a:grpSpLocks/>
            </p:cNvGrpSpPr>
            <p:nvPr/>
          </p:nvGrpSpPr>
          <p:grpSpPr bwMode="auto">
            <a:xfrm rot="16200000">
              <a:off x="2031" y="2831"/>
              <a:ext cx="181" cy="375"/>
              <a:chOff x="2972" y="2523"/>
              <a:chExt cx="181" cy="375"/>
            </a:xfrm>
          </p:grpSpPr>
          <p:sp>
            <p:nvSpPr>
              <p:cNvPr id="8227" name="AutoShape 35"/>
              <p:cNvSpPr>
                <a:spLocks noChangeArrowheads="1"/>
              </p:cNvSpPr>
              <p:nvPr/>
            </p:nvSpPr>
            <p:spPr bwMode="auto">
              <a:xfrm>
                <a:off x="2972" y="2626"/>
                <a:ext cx="181" cy="272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38100">
                <a:solidFill>
                  <a:srgbClr val="FF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8228" name="Oval 36"/>
              <p:cNvSpPr>
                <a:spLocks noChangeAspect="1" noChangeArrowheads="1"/>
              </p:cNvSpPr>
              <p:nvPr/>
            </p:nvSpPr>
            <p:spPr bwMode="auto">
              <a:xfrm>
                <a:off x="2989" y="2688"/>
                <a:ext cx="137" cy="13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8229" name="Freeform 37"/>
              <p:cNvSpPr>
                <a:spLocks/>
              </p:cNvSpPr>
              <p:nvPr/>
            </p:nvSpPr>
            <p:spPr bwMode="auto">
              <a:xfrm>
                <a:off x="3063" y="2523"/>
                <a:ext cx="1" cy="96"/>
              </a:xfrm>
              <a:custGeom>
                <a:avLst/>
                <a:gdLst>
                  <a:gd name="T0" fmla="*/ 0 w 1"/>
                  <a:gd name="T1" fmla="*/ 0 h 96"/>
                  <a:gd name="T2" fmla="*/ 0 w 1"/>
                  <a:gd name="T3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96">
                    <a:moveTo>
                      <a:pt x="0" y="0"/>
                    </a:moveTo>
                    <a:lnTo>
                      <a:pt x="0" y="96"/>
                    </a:lnTo>
                  </a:path>
                </a:pathLst>
              </a:custGeom>
              <a:noFill/>
              <a:ln w="101600" cmpd="dbl">
                <a:solidFill>
                  <a:srgbClr val="FF9933"/>
                </a:solidFill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8230" name="Line 38"/>
            <p:cNvSpPr>
              <a:spLocks noChangeShapeType="1"/>
            </p:cNvSpPr>
            <p:nvPr/>
          </p:nvSpPr>
          <p:spPr bwMode="auto">
            <a:xfrm rot="16200000">
              <a:off x="1996" y="2948"/>
              <a:ext cx="0" cy="136"/>
            </a:xfrm>
            <a:prstGeom prst="line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</p:grpSp>
      <p:sp>
        <p:nvSpPr>
          <p:cNvPr id="8231" name="Text Box 39"/>
          <p:cNvSpPr txBox="1">
            <a:spLocks noChangeArrowheads="1"/>
          </p:cNvSpPr>
          <p:nvPr/>
        </p:nvSpPr>
        <p:spPr bwMode="auto">
          <a:xfrm>
            <a:off x="2551113" y="4273550"/>
            <a:ext cx="720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000" b="1">
                <a:solidFill>
                  <a:srgbClr val="000000"/>
                </a:solidFill>
                <a:cs typeface="Arial" charset="0"/>
              </a:rPr>
              <a:t>☼</a:t>
            </a:r>
          </a:p>
        </p:txBody>
      </p:sp>
      <p:sp>
        <p:nvSpPr>
          <p:cNvPr id="8232" name="Freeform 40"/>
          <p:cNvSpPr>
            <a:spLocks/>
          </p:cNvSpPr>
          <p:nvPr/>
        </p:nvSpPr>
        <p:spPr bwMode="auto">
          <a:xfrm>
            <a:off x="3975100" y="3725863"/>
            <a:ext cx="338138" cy="652462"/>
          </a:xfrm>
          <a:custGeom>
            <a:avLst/>
            <a:gdLst>
              <a:gd name="T0" fmla="*/ 0 w 213"/>
              <a:gd name="T1" fmla="*/ 0 h 411"/>
              <a:gd name="T2" fmla="*/ 0 w 213"/>
              <a:gd name="T3" fmla="*/ 411 h 411"/>
              <a:gd name="T4" fmla="*/ 213 w 213"/>
              <a:gd name="T5" fmla="*/ 411 h 4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3" h="411">
                <a:moveTo>
                  <a:pt x="0" y="0"/>
                </a:moveTo>
                <a:lnTo>
                  <a:pt x="0" y="411"/>
                </a:lnTo>
                <a:lnTo>
                  <a:pt x="213" y="411"/>
                </a:lnTo>
              </a:path>
            </a:pathLst>
          </a:custGeom>
          <a:noFill/>
          <a:ln w="76200" cmpd="tri">
            <a:solidFill>
              <a:srgbClr val="FF9933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8233" name="Freeform 41"/>
          <p:cNvSpPr>
            <a:spLocks/>
          </p:cNvSpPr>
          <p:nvPr/>
        </p:nvSpPr>
        <p:spPr bwMode="auto">
          <a:xfrm>
            <a:off x="4048125" y="4994275"/>
            <a:ext cx="304800" cy="190500"/>
          </a:xfrm>
          <a:custGeom>
            <a:avLst/>
            <a:gdLst>
              <a:gd name="T0" fmla="*/ 0 w 192"/>
              <a:gd name="T1" fmla="*/ 120 h 120"/>
              <a:gd name="T2" fmla="*/ 0 w 192"/>
              <a:gd name="T3" fmla="*/ 0 h 120"/>
              <a:gd name="T4" fmla="*/ 192 w 192"/>
              <a:gd name="T5" fmla="*/ 0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" h="120">
                <a:moveTo>
                  <a:pt x="0" y="120"/>
                </a:moveTo>
                <a:lnTo>
                  <a:pt x="0" y="0"/>
                </a:lnTo>
                <a:lnTo>
                  <a:pt x="192" y="0"/>
                </a:lnTo>
              </a:path>
            </a:pathLst>
          </a:custGeom>
          <a:noFill/>
          <a:ln w="76200" cmpd="tri">
            <a:solidFill>
              <a:srgbClr val="FF9933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8234" name="Rectangle 42"/>
          <p:cNvSpPr>
            <a:spLocks noChangeArrowheads="1"/>
          </p:cNvSpPr>
          <p:nvPr/>
        </p:nvSpPr>
        <p:spPr bwMode="auto">
          <a:xfrm>
            <a:off x="4306888" y="4340225"/>
            <a:ext cx="36512" cy="71438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8235" name="Rectangle 43"/>
          <p:cNvSpPr>
            <a:spLocks noChangeArrowheads="1"/>
          </p:cNvSpPr>
          <p:nvPr/>
        </p:nvSpPr>
        <p:spPr bwMode="auto">
          <a:xfrm>
            <a:off x="5681663" y="4359275"/>
            <a:ext cx="36512" cy="71438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8236" name="Rectangle 44"/>
          <p:cNvSpPr>
            <a:spLocks noChangeArrowheads="1"/>
          </p:cNvSpPr>
          <p:nvPr/>
        </p:nvSpPr>
        <p:spPr bwMode="auto">
          <a:xfrm>
            <a:off x="1258888" y="5229225"/>
            <a:ext cx="73025" cy="215900"/>
          </a:xfrm>
          <a:prstGeom prst="rect">
            <a:avLst/>
          </a:prstGeom>
          <a:solidFill>
            <a:srgbClr val="4D4D4D"/>
          </a:solidFill>
          <a:ln w="9525">
            <a:solidFill>
              <a:srgbClr val="4D4D4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8237" name="Text Box 45"/>
          <p:cNvSpPr txBox="1">
            <a:spLocks noChangeArrowheads="1"/>
          </p:cNvSpPr>
          <p:nvPr/>
        </p:nvSpPr>
        <p:spPr bwMode="auto">
          <a:xfrm>
            <a:off x="4271963" y="5886450"/>
            <a:ext cx="1582737" cy="3952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>
                <a:solidFill>
                  <a:srgbClr val="FF3300"/>
                </a:solidFill>
                <a:latin typeface="Comic Sans MS" pitchFamily="66" charset="0"/>
              </a:rPr>
              <a:t>thermostaat</a:t>
            </a:r>
          </a:p>
        </p:txBody>
      </p:sp>
      <p:sp>
        <p:nvSpPr>
          <p:cNvPr id="8238" name="Freeform 46"/>
          <p:cNvSpPr>
            <a:spLocks/>
          </p:cNvSpPr>
          <p:nvPr/>
        </p:nvSpPr>
        <p:spPr bwMode="auto">
          <a:xfrm>
            <a:off x="1295400" y="5435600"/>
            <a:ext cx="2989263" cy="635000"/>
          </a:xfrm>
          <a:custGeom>
            <a:avLst/>
            <a:gdLst>
              <a:gd name="T0" fmla="*/ 0 w 1883"/>
              <a:gd name="T1" fmla="*/ 0 h 400"/>
              <a:gd name="T2" fmla="*/ 0 w 1883"/>
              <a:gd name="T3" fmla="*/ 400 h 400"/>
              <a:gd name="T4" fmla="*/ 1883 w 1883"/>
              <a:gd name="T5" fmla="*/ 398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83" h="400">
                <a:moveTo>
                  <a:pt x="0" y="0"/>
                </a:moveTo>
                <a:lnTo>
                  <a:pt x="0" y="400"/>
                </a:lnTo>
                <a:lnTo>
                  <a:pt x="1883" y="398"/>
                </a:lnTo>
              </a:path>
            </a:pathLst>
          </a:custGeom>
          <a:noFill/>
          <a:ln w="50800" cmpd="dbl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8239" name="Text Box 47"/>
          <p:cNvSpPr txBox="1">
            <a:spLocks noChangeArrowheads="1"/>
          </p:cNvSpPr>
          <p:nvPr/>
        </p:nvSpPr>
        <p:spPr bwMode="auto">
          <a:xfrm>
            <a:off x="633413" y="4822825"/>
            <a:ext cx="86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000" b="1">
                <a:solidFill>
                  <a:srgbClr val="9999FF"/>
                </a:solidFill>
                <a:latin typeface="Comic Sans MS" pitchFamily="66" charset="0"/>
              </a:rPr>
              <a:t>gas</a:t>
            </a:r>
          </a:p>
        </p:txBody>
      </p:sp>
      <p:grpSp>
        <p:nvGrpSpPr>
          <p:cNvPr id="8241" name="Group 49"/>
          <p:cNvGrpSpPr>
            <a:grpSpLocks/>
          </p:cNvGrpSpPr>
          <p:nvPr/>
        </p:nvGrpSpPr>
        <p:grpSpPr bwMode="auto">
          <a:xfrm>
            <a:off x="1525588" y="3684588"/>
            <a:ext cx="971550" cy="804862"/>
            <a:chOff x="1869" y="1548"/>
            <a:chExt cx="612" cy="507"/>
          </a:xfrm>
        </p:grpSpPr>
        <p:sp>
          <p:nvSpPr>
            <p:cNvPr id="8242" name="Freeform 50"/>
            <p:cNvSpPr>
              <a:spLocks/>
            </p:cNvSpPr>
            <p:nvPr/>
          </p:nvSpPr>
          <p:spPr bwMode="auto">
            <a:xfrm>
              <a:off x="1881" y="1850"/>
              <a:ext cx="597" cy="205"/>
            </a:xfrm>
            <a:custGeom>
              <a:avLst/>
              <a:gdLst>
                <a:gd name="T0" fmla="*/ 0 w 597"/>
                <a:gd name="T1" fmla="*/ 0 h 205"/>
                <a:gd name="T2" fmla="*/ 579 w 597"/>
                <a:gd name="T3" fmla="*/ 4 h 205"/>
                <a:gd name="T4" fmla="*/ 4 w 597"/>
                <a:gd name="T5" fmla="*/ 99 h 205"/>
                <a:gd name="T6" fmla="*/ 579 w 597"/>
                <a:gd name="T7" fmla="*/ 100 h 205"/>
                <a:gd name="T8" fmla="*/ 3 w 597"/>
                <a:gd name="T9" fmla="*/ 199 h 205"/>
                <a:gd name="T10" fmla="*/ 597 w 597"/>
                <a:gd name="T11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7" h="205">
                  <a:moveTo>
                    <a:pt x="0" y="0"/>
                  </a:moveTo>
                  <a:lnTo>
                    <a:pt x="579" y="4"/>
                  </a:lnTo>
                  <a:lnTo>
                    <a:pt x="4" y="99"/>
                  </a:lnTo>
                  <a:lnTo>
                    <a:pt x="579" y="100"/>
                  </a:lnTo>
                  <a:lnTo>
                    <a:pt x="3" y="199"/>
                  </a:lnTo>
                  <a:lnTo>
                    <a:pt x="597" y="205"/>
                  </a:lnTo>
                </a:path>
              </a:pathLst>
            </a:custGeom>
            <a:noFill/>
            <a:ln w="38100" cmpd="sng">
              <a:pattFill prst="pct60">
                <a:fgClr>
                  <a:srgbClr val="0066FF"/>
                </a:fgClr>
                <a:bgClr>
                  <a:srgbClr val="FF3300"/>
                </a:bgClr>
              </a:patt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8243" name="Freeform 51"/>
            <p:cNvSpPr>
              <a:spLocks/>
            </p:cNvSpPr>
            <p:nvPr/>
          </p:nvSpPr>
          <p:spPr bwMode="auto">
            <a:xfrm>
              <a:off x="1878" y="1644"/>
              <a:ext cx="585" cy="204"/>
            </a:xfrm>
            <a:custGeom>
              <a:avLst/>
              <a:gdLst>
                <a:gd name="T0" fmla="*/ 0 w 585"/>
                <a:gd name="T1" fmla="*/ 0 h 204"/>
                <a:gd name="T2" fmla="*/ 581 w 585"/>
                <a:gd name="T3" fmla="*/ 6 h 204"/>
                <a:gd name="T4" fmla="*/ 3 w 585"/>
                <a:gd name="T5" fmla="*/ 99 h 204"/>
                <a:gd name="T6" fmla="*/ 585 w 585"/>
                <a:gd name="T7" fmla="*/ 96 h 204"/>
                <a:gd name="T8" fmla="*/ 5 w 585"/>
                <a:gd name="T9" fmla="*/ 204 h 204"/>
                <a:gd name="T10" fmla="*/ 9 w 585"/>
                <a:gd name="T11" fmla="*/ 20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85" h="204">
                  <a:moveTo>
                    <a:pt x="0" y="0"/>
                  </a:moveTo>
                  <a:lnTo>
                    <a:pt x="581" y="6"/>
                  </a:lnTo>
                  <a:lnTo>
                    <a:pt x="3" y="99"/>
                  </a:lnTo>
                  <a:lnTo>
                    <a:pt x="585" y="96"/>
                  </a:lnTo>
                  <a:lnTo>
                    <a:pt x="5" y="204"/>
                  </a:lnTo>
                  <a:lnTo>
                    <a:pt x="9" y="200"/>
                  </a:lnTo>
                </a:path>
              </a:pathLst>
            </a:custGeom>
            <a:noFill/>
            <a:ln w="38100" cmpd="sng">
              <a:pattFill prst="pct25">
                <a:fgClr>
                  <a:srgbClr val="0066FF"/>
                </a:fgClr>
                <a:bgClr>
                  <a:srgbClr val="FF3300"/>
                </a:bgClr>
              </a:patt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8244" name="Freeform 52"/>
            <p:cNvSpPr>
              <a:spLocks/>
            </p:cNvSpPr>
            <p:nvPr/>
          </p:nvSpPr>
          <p:spPr bwMode="auto">
            <a:xfrm>
              <a:off x="1869" y="1548"/>
              <a:ext cx="612" cy="93"/>
            </a:xfrm>
            <a:custGeom>
              <a:avLst/>
              <a:gdLst>
                <a:gd name="T0" fmla="*/ 0 w 612"/>
                <a:gd name="T1" fmla="*/ 93 h 93"/>
                <a:gd name="T2" fmla="*/ 612 w 612"/>
                <a:gd name="T3" fmla="*/ 0 h 93"/>
                <a:gd name="T4" fmla="*/ 600 w 612"/>
                <a:gd name="T5" fmla="*/ 1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12" h="93">
                  <a:moveTo>
                    <a:pt x="0" y="93"/>
                  </a:moveTo>
                  <a:lnTo>
                    <a:pt x="612" y="0"/>
                  </a:lnTo>
                  <a:lnTo>
                    <a:pt x="600" y="1"/>
                  </a:lnTo>
                </a:path>
              </a:pathLst>
            </a:custGeom>
            <a:noFill/>
            <a:ln w="38100" cmpd="sng">
              <a:solidFill>
                <a:srgbClr val="FF3300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</p:grpSp>
      <p:grpSp>
        <p:nvGrpSpPr>
          <p:cNvPr id="8245" name="Group 53"/>
          <p:cNvGrpSpPr>
            <a:grpSpLocks/>
          </p:cNvGrpSpPr>
          <p:nvPr/>
        </p:nvGrpSpPr>
        <p:grpSpPr bwMode="auto">
          <a:xfrm>
            <a:off x="4402138" y="4364038"/>
            <a:ext cx="2160587" cy="655637"/>
            <a:chOff x="3670" y="1986"/>
            <a:chExt cx="1361" cy="597"/>
          </a:xfrm>
        </p:grpSpPr>
        <p:grpSp>
          <p:nvGrpSpPr>
            <p:cNvPr id="8246" name="Group 54"/>
            <p:cNvGrpSpPr>
              <a:grpSpLocks/>
            </p:cNvGrpSpPr>
            <p:nvPr/>
          </p:nvGrpSpPr>
          <p:grpSpPr bwMode="auto">
            <a:xfrm>
              <a:off x="3670" y="1986"/>
              <a:ext cx="492" cy="579"/>
              <a:chOff x="3878" y="2000"/>
              <a:chExt cx="492" cy="579"/>
            </a:xfrm>
          </p:grpSpPr>
          <p:sp>
            <p:nvSpPr>
              <p:cNvPr id="8247" name="Rectangle 55"/>
              <p:cNvSpPr>
                <a:spLocks noChangeArrowheads="1"/>
              </p:cNvSpPr>
              <p:nvPr/>
            </p:nvSpPr>
            <p:spPr bwMode="auto">
              <a:xfrm>
                <a:off x="4325" y="2003"/>
                <a:ext cx="45" cy="572"/>
              </a:xfrm>
              <a:prstGeom prst="rect">
                <a:avLst/>
              </a:prstGeom>
              <a:gradFill rotWithShape="1">
                <a:gsLst>
                  <a:gs pos="0">
                    <a:srgbClr val="FF3300"/>
                  </a:gs>
                  <a:gs pos="100000">
                    <a:srgbClr val="0066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8248" name="Rectangle 56"/>
              <p:cNvSpPr>
                <a:spLocks noChangeArrowheads="1"/>
              </p:cNvSpPr>
              <p:nvPr/>
            </p:nvSpPr>
            <p:spPr bwMode="auto">
              <a:xfrm>
                <a:off x="3993" y="2000"/>
                <a:ext cx="45" cy="572"/>
              </a:xfrm>
              <a:prstGeom prst="rect">
                <a:avLst/>
              </a:prstGeom>
              <a:gradFill rotWithShape="1">
                <a:gsLst>
                  <a:gs pos="0">
                    <a:srgbClr val="FF3300"/>
                  </a:gs>
                  <a:gs pos="100000">
                    <a:srgbClr val="0066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8249" name="Rectangle 57"/>
              <p:cNvSpPr>
                <a:spLocks noChangeArrowheads="1"/>
              </p:cNvSpPr>
              <p:nvPr/>
            </p:nvSpPr>
            <p:spPr bwMode="auto">
              <a:xfrm>
                <a:off x="4105" y="2003"/>
                <a:ext cx="45" cy="572"/>
              </a:xfrm>
              <a:prstGeom prst="rect">
                <a:avLst/>
              </a:prstGeom>
              <a:gradFill rotWithShape="1">
                <a:gsLst>
                  <a:gs pos="0">
                    <a:srgbClr val="FF3300"/>
                  </a:gs>
                  <a:gs pos="100000">
                    <a:srgbClr val="0066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8250" name="Rectangle 58"/>
              <p:cNvSpPr>
                <a:spLocks noChangeArrowheads="1"/>
              </p:cNvSpPr>
              <p:nvPr/>
            </p:nvSpPr>
            <p:spPr bwMode="auto">
              <a:xfrm>
                <a:off x="3878" y="2007"/>
                <a:ext cx="45" cy="572"/>
              </a:xfrm>
              <a:prstGeom prst="rect">
                <a:avLst/>
              </a:prstGeom>
              <a:gradFill rotWithShape="1">
                <a:gsLst>
                  <a:gs pos="0">
                    <a:srgbClr val="FF3300"/>
                  </a:gs>
                  <a:gs pos="100000">
                    <a:srgbClr val="0066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8251" name="Rectangle 59"/>
              <p:cNvSpPr>
                <a:spLocks noChangeArrowheads="1"/>
              </p:cNvSpPr>
              <p:nvPr/>
            </p:nvSpPr>
            <p:spPr bwMode="auto">
              <a:xfrm>
                <a:off x="4206" y="2007"/>
                <a:ext cx="45" cy="572"/>
              </a:xfrm>
              <a:prstGeom prst="rect">
                <a:avLst/>
              </a:prstGeom>
              <a:gradFill rotWithShape="1">
                <a:gsLst>
                  <a:gs pos="0">
                    <a:srgbClr val="FF3300"/>
                  </a:gs>
                  <a:gs pos="100000">
                    <a:srgbClr val="0066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252" name="Group 60"/>
            <p:cNvGrpSpPr>
              <a:grpSpLocks/>
            </p:cNvGrpSpPr>
            <p:nvPr/>
          </p:nvGrpSpPr>
          <p:grpSpPr bwMode="auto">
            <a:xfrm>
              <a:off x="4539" y="2004"/>
              <a:ext cx="492" cy="579"/>
              <a:chOff x="3878" y="2000"/>
              <a:chExt cx="492" cy="579"/>
            </a:xfrm>
          </p:grpSpPr>
          <p:sp>
            <p:nvSpPr>
              <p:cNvPr id="8253" name="Rectangle 61"/>
              <p:cNvSpPr>
                <a:spLocks noChangeArrowheads="1"/>
              </p:cNvSpPr>
              <p:nvPr/>
            </p:nvSpPr>
            <p:spPr bwMode="auto">
              <a:xfrm>
                <a:off x="4325" y="2003"/>
                <a:ext cx="45" cy="572"/>
              </a:xfrm>
              <a:prstGeom prst="rect">
                <a:avLst/>
              </a:prstGeom>
              <a:gradFill rotWithShape="1">
                <a:gsLst>
                  <a:gs pos="0">
                    <a:srgbClr val="FF3300"/>
                  </a:gs>
                  <a:gs pos="100000">
                    <a:srgbClr val="0066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8254" name="Rectangle 62"/>
              <p:cNvSpPr>
                <a:spLocks noChangeArrowheads="1"/>
              </p:cNvSpPr>
              <p:nvPr/>
            </p:nvSpPr>
            <p:spPr bwMode="auto">
              <a:xfrm>
                <a:off x="3993" y="2000"/>
                <a:ext cx="45" cy="572"/>
              </a:xfrm>
              <a:prstGeom prst="rect">
                <a:avLst/>
              </a:prstGeom>
              <a:gradFill rotWithShape="1">
                <a:gsLst>
                  <a:gs pos="0">
                    <a:srgbClr val="FF3300"/>
                  </a:gs>
                  <a:gs pos="100000">
                    <a:srgbClr val="0066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8255" name="Rectangle 63"/>
              <p:cNvSpPr>
                <a:spLocks noChangeArrowheads="1"/>
              </p:cNvSpPr>
              <p:nvPr/>
            </p:nvSpPr>
            <p:spPr bwMode="auto">
              <a:xfrm>
                <a:off x="4105" y="2003"/>
                <a:ext cx="45" cy="572"/>
              </a:xfrm>
              <a:prstGeom prst="rect">
                <a:avLst/>
              </a:prstGeom>
              <a:gradFill rotWithShape="1">
                <a:gsLst>
                  <a:gs pos="0">
                    <a:srgbClr val="FF3300"/>
                  </a:gs>
                  <a:gs pos="100000">
                    <a:srgbClr val="0066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8256" name="Rectangle 64"/>
              <p:cNvSpPr>
                <a:spLocks noChangeArrowheads="1"/>
              </p:cNvSpPr>
              <p:nvPr/>
            </p:nvSpPr>
            <p:spPr bwMode="auto">
              <a:xfrm>
                <a:off x="3878" y="2007"/>
                <a:ext cx="45" cy="572"/>
              </a:xfrm>
              <a:prstGeom prst="rect">
                <a:avLst/>
              </a:prstGeom>
              <a:gradFill rotWithShape="1">
                <a:gsLst>
                  <a:gs pos="0">
                    <a:srgbClr val="FF3300"/>
                  </a:gs>
                  <a:gs pos="100000">
                    <a:srgbClr val="0066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8257" name="Rectangle 65"/>
              <p:cNvSpPr>
                <a:spLocks noChangeArrowheads="1"/>
              </p:cNvSpPr>
              <p:nvPr/>
            </p:nvSpPr>
            <p:spPr bwMode="auto">
              <a:xfrm>
                <a:off x="4206" y="2007"/>
                <a:ext cx="45" cy="572"/>
              </a:xfrm>
              <a:prstGeom prst="rect">
                <a:avLst/>
              </a:prstGeom>
              <a:gradFill rotWithShape="1">
                <a:gsLst>
                  <a:gs pos="0">
                    <a:srgbClr val="FF3300"/>
                  </a:gs>
                  <a:gs pos="100000">
                    <a:srgbClr val="0066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8258" name="Group 66"/>
          <p:cNvGrpSpPr>
            <a:grpSpLocks/>
          </p:cNvGrpSpPr>
          <p:nvPr/>
        </p:nvGrpSpPr>
        <p:grpSpPr bwMode="auto">
          <a:xfrm>
            <a:off x="2447925" y="3678238"/>
            <a:ext cx="4108450" cy="719137"/>
            <a:chOff x="1542" y="2317"/>
            <a:chExt cx="2588" cy="453"/>
          </a:xfrm>
        </p:grpSpPr>
        <p:sp>
          <p:nvSpPr>
            <p:cNvPr id="8259" name="Freeform 67"/>
            <p:cNvSpPr>
              <a:spLocks/>
            </p:cNvSpPr>
            <p:nvPr/>
          </p:nvSpPr>
          <p:spPr bwMode="auto">
            <a:xfrm>
              <a:off x="1542" y="2325"/>
              <a:ext cx="2588" cy="445"/>
            </a:xfrm>
            <a:custGeom>
              <a:avLst/>
              <a:gdLst>
                <a:gd name="T0" fmla="*/ 0 w 2588"/>
                <a:gd name="T1" fmla="*/ 0 h 445"/>
                <a:gd name="T2" fmla="*/ 1902 w 2588"/>
                <a:gd name="T3" fmla="*/ 0 h 445"/>
                <a:gd name="T4" fmla="*/ 1904 w 2588"/>
                <a:gd name="T5" fmla="*/ 445 h 445"/>
                <a:gd name="T6" fmla="*/ 2588 w 2588"/>
                <a:gd name="T7" fmla="*/ 445 h 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8" h="445">
                  <a:moveTo>
                    <a:pt x="0" y="0"/>
                  </a:moveTo>
                  <a:lnTo>
                    <a:pt x="1902" y="0"/>
                  </a:lnTo>
                  <a:lnTo>
                    <a:pt x="1904" y="445"/>
                  </a:lnTo>
                  <a:lnTo>
                    <a:pt x="2588" y="445"/>
                  </a:lnTo>
                </a:path>
              </a:pathLst>
            </a:custGeom>
            <a:noFill/>
            <a:ln w="38100" cmpd="sng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8260" name="Freeform 68"/>
            <p:cNvSpPr>
              <a:spLocks/>
            </p:cNvSpPr>
            <p:nvPr/>
          </p:nvSpPr>
          <p:spPr bwMode="auto">
            <a:xfrm>
              <a:off x="2505" y="2317"/>
              <a:ext cx="741" cy="441"/>
            </a:xfrm>
            <a:custGeom>
              <a:avLst/>
              <a:gdLst>
                <a:gd name="T0" fmla="*/ 0 w 741"/>
                <a:gd name="T1" fmla="*/ 0 h 441"/>
                <a:gd name="T2" fmla="*/ 0 w 741"/>
                <a:gd name="T3" fmla="*/ 440 h 441"/>
                <a:gd name="T4" fmla="*/ 741 w 741"/>
                <a:gd name="T5" fmla="*/ 441 h 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41" h="441">
                  <a:moveTo>
                    <a:pt x="0" y="0"/>
                  </a:moveTo>
                  <a:lnTo>
                    <a:pt x="0" y="440"/>
                  </a:lnTo>
                  <a:lnTo>
                    <a:pt x="741" y="441"/>
                  </a:lnTo>
                </a:path>
              </a:pathLst>
            </a:custGeom>
            <a:noFill/>
            <a:ln w="38100" cmpd="sng">
              <a:solidFill>
                <a:srgbClr val="FF3300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</p:grpSp>
      <p:grpSp>
        <p:nvGrpSpPr>
          <p:cNvPr id="8261" name="Group 69"/>
          <p:cNvGrpSpPr>
            <a:grpSpLocks/>
          </p:cNvGrpSpPr>
          <p:nvPr/>
        </p:nvGrpSpPr>
        <p:grpSpPr bwMode="auto">
          <a:xfrm>
            <a:off x="2465388" y="4491038"/>
            <a:ext cx="4090987" cy="722312"/>
            <a:chOff x="1557" y="2829"/>
            <a:chExt cx="2577" cy="455"/>
          </a:xfrm>
        </p:grpSpPr>
        <p:sp>
          <p:nvSpPr>
            <p:cNvPr id="8262" name="Freeform 70"/>
            <p:cNvSpPr>
              <a:spLocks/>
            </p:cNvSpPr>
            <p:nvPr/>
          </p:nvSpPr>
          <p:spPr bwMode="auto">
            <a:xfrm>
              <a:off x="1557" y="2829"/>
              <a:ext cx="2577" cy="453"/>
            </a:xfrm>
            <a:custGeom>
              <a:avLst/>
              <a:gdLst>
                <a:gd name="T0" fmla="*/ 2577 w 2577"/>
                <a:gd name="T1" fmla="*/ 324 h 453"/>
                <a:gd name="T2" fmla="*/ 1893 w 2577"/>
                <a:gd name="T3" fmla="*/ 324 h 453"/>
                <a:gd name="T4" fmla="*/ 1893 w 2577"/>
                <a:gd name="T5" fmla="*/ 450 h 453"/>
                <a:gd name="T6" fmla="*/ 363 w 2577"/>
                <a:gd name="T7" fmla="*/ 453 h 453"/>
                <a:gd name="T8" fmla="*/ 363 w 2577"/>
                <a:gd name="T9" fmla="*/ 0 h 453"/>
                <a:gd name="T10" fmla="*/ 0 w 2577"/>
                <a:gd name="T11" fmla="*/ 0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77" h="453">
                  <a:moveTo>
                    <a:pt x="2577" y="324"/>
                  </a:moveTo>
                  <a:lnTo>
                    <a:pt x="1893" y="324"/>
                  </a:lnTo>
                  <a:lnTo>
                    <a:pt x="1893" y="450"/>
                  </a:lnTo>
                  <a:lnTo>
                    <a:pt x="363" y="453"/>
                  </a:lnTo>
                  <a:lnTo>
                    <a:pt x="363" y="0"/>
                  </a:lnTo>
                  <a:lnTo>
                    <a:pt x="0" y="0"/>
                  </a:lnTo>
                </a:path>
              </a:pathLst>
            </a:custGeom>
            <a:noFill/>
            <a:ln w="38100" cmpd="sng">
              <a:solidFill>
                <a:srgbClr val="0066FF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8263" name="Freeform 71"/>
            <p:cNvSpPr>
              <a:spLocks/>
            </p:cNvSpPr>
            <p:nvPr/>
          </p:nvSpPr>
          <p:spPr bwMode="auto">
            <a:xfrm>
              <a:off x="2549" y="3143"/>
              <a:ext cx="711" cy="141"/>
            </a:xfrm>
            <a:custGeom>
              <a:avLst/>
              <a:gdLst>
                <a:gd name="T0" fmla="*/ 711 w 711"/>
                <a:gd name="T1" fmla="*/ 0 h 141"/>
                <a:gd name="T2" fmla="*/ 0 w 711"/>
                <a:gd name="T3" fmla="*/ 0 h 141"/>
                <a:gd name="T4" fmla="*/ 0 w 711"/>
                <a:gd name="T5" fmla="*/ 141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11" h="141">
                  <a:moveTo>
                    <a:pt x="711" y="0"/>
                  </a:moveTo>
                  <a:lnTo>
                    <a:pt x="0" y="0"/>
                  </a:lnTo>
                  <a:lnTo>
                    <a:pt x="0" y="141"/>
                  </a:lnTo>
                </a:path>
              </a:pathLst>
            </a:custGeom>
            <a:noFill/>
            <a:ln w="38100" cmpd="sng">
              <a:solidFill>
                <a:srgbClr val="0066FF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</p:grpSp>
      <p:grpSp>
        <p:nvGrpSpPr>
          <p:cNvPr id="8298" name="Group 106"/>
          <p:cNvGrpSpPr>
            <a:grpSpLocks/>
          </p:cNvGrpSpPr>
          <p:nvPr/>
        </p:nvGrpSpPr>
        <p:grpSpPr bwMode="auto">
          <a:xfrm>
            <a:off x="6459538" y="679450"/>
            <a:ext cx="2093912" cy="3529013"/>
            <a:chOff x="4069" y="436"/>
            <a:chExt cx="1319" cy="2223"/>
          </a:xfrm>
        </p:grpSpPr>
        <p:pic>
          <p:nvPicPr>
            <p:cNvPr id="8299" name="Picture 107" descr="rookgas afvoer HR 3b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9" y="436"/>
              <a:ext cx="1319" cy="22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300" name="Text Box 108"/>
            <p:cNvSpPr txBox="1">
              <a:spLocks noChangeArrowheads="1"/>
            </p:cNvSpPr>
            <p:nvPr/>
          </p:nvSpPr>
          <p:spPr bwMode="auto">
            <a:xfrm>
              <a:off x="4876" y="1608"/>
              <a:ext cx="45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nl-NL" altLang="nl-NL" sz="2000" b="1">
                  <a:solidFill>
                    <a:srgbClr val="FFFF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dak</a:t>
              </a:r>
            </a:p>
          </p:txBody>
        </p:sp>
      </p:grpSp>
      <p:grpSp>
        <p:nvGrpSpPr>
          <p:cNvPr id="8301" name="Group 109"/>
          <p:cNvGrpSpPr>
            <a:grpSpLocks/>
          </p:cNvGrpSpPr>
          <p:nvPr/>
        </p:nvGrpSpPr>
        <p:grpSpPr bwMode="auto">
          <a:xfrm>
            <a:off x="7518400" y="247650"/>
            <a:ext cx="1625600" cy="4752975"/>
            <a:chOff x="4736" y="164"/>
            <a:chExt cx="1024" cy="2994"/>
          </a:xfrm>
        </p:grpSpPr>
        <p:sp>
          <p:nvSpPr>
            <p:cNvPr id="8302" name="Line 110"/>
            <p:cNvSpPr>
              <a:spLocks noChangeShapeType="1"/>
            </p:cNvSpPr>
            <p:nvPr/>
          </p:nvSpPr>
          <p:spPr bwMode="auto">
            <a:xfrm flipV="1">
              <a:off x="4740" y="2568"/>
              <a:ext cx="0" cy="590"/>
            </a:xfrm>
            <a:prstGeom prst="line">
              <a:avLst/>
            </a:prstGeom>
            <a:noFill/>
            <a:ln w="57150">
              <a:pattFill prst="pct70">
                <a:fgClr>
                  <a:srgbClr val="003399"/>
                </a:fgClr>
                <a:bgClr>
                  <a:srgbClr val="FFFFFF"/>
                </a:bgClr>
              </a:patt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8303" name="AutoShape 111" descr="70%"/>
            <p:cNvSpPr>
              <a:spLocks noChangeArrowheads="1"/>
            </p:cNvSpPr>
            <p:nvPr/>
          </p:nvSpPr>
          <p:spPr bwMode="auto">
            <a:xfrm>
              <a:off x="4830" y="164"/>
              <a:ext cx="930" cy="363"/>
            </a:xfrm>
            <a:prstGeom prst="cloudCallout">
              <a:avLst>
                <a:gd name="adj1" fmla="val -53440"/>
                <a:gd name="adj2" fmla="val 36227"/>
              </a:avLst>
            </a:prstGeom>
            <a:pattFill prst="pct70">
              <a:fgClr>
                <a:srgbClr val="3366CC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nl-NL" altLang="nl-NL">
                <a:solidFill>
                  <a:srgbClr val="000000"/>
                </a:solidFill>
              </a:endParaRPr>
            </a:p>
          </p:txBody>
        </p:sp>
        <p:sp>
          <p:nvSpPr>
            <p:cNvPr id="8304" name="Freeform 112"/>
            <p:cNvSpPr>
              <a:spLocks/>
            </p:cNvSpPr>
            <p:nvPr/>
          </p:nvSpPr>
          <p:spPr bwMode="auto">
            <a:xfrm>
              <a:off x="4736" y="504"/>
              <a:ext cx="8" cy="2056"/>
            </a:xfrm>
            <a:custGeom>
              <a:avLst/>
              <a:gdLst>
                <a:gd name="T0" fmla="*/ 0 w 8"/>
                <a:gd name="T1" fmla="*/ 2056 h 2056"/>
                <a:gd name="T2" fmla="*/ 8 w 8"/>
                <a:gd name="T3" fmla="*/ 0 h 2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" h="2056">
                  <a:moveTo>
                    <a:pt x="0" y="2056"/>
                  </a:moveTo>
                  <a:lnTo>
                    <a:pt x="8" y="0"/>
                  </a:lnTo>
                </a:path>
              </a:pathLst>
            </a:custGeom>
            <a:noFill/>
            <a:ln w="38100" cap="flat" cmpd="sng">
              <a:solidFill>
                <a:srgbClr val="003399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</p:grpSp>
      <p:sp>
        <p:nvSpPr>
          <p:cNvPr id="8305" name="Line 113"/>
          <p:cNvSpPr>
            <a:spLocks noChangeShapeType="1"/>
          </p:cNvSpPr>
          <p:nvPr/>
        </p:nvSpPr>
        <p:spPr bwMode="auto">
          <a:xfrm>
            <a:off x="7766050" y="4127500"/>
            <a:ext cx="0" cy="936625"/>
          </a:xfrm>
          <a:prstGeom prst="line">
            <a:avLst/>
          </a:prstGeom>
          <a:noFill/>
          <a:ln w="57150">
            <a:pattFill prst="pct70">
              <a:fgClr>
                <a:srgbClr val="FF3300"/>
              </a:fgClr>
              <a:bgClr>
                <a:srgbClr val="FFFFFF"/>
              </a:bgClr>
            </a:patt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8306" name="Freeform 114"/>
          <p:cNvSpPr>
            <a:spLocks/>
          </p:cNvSpPr>
          <p:nvPr/>
        </p:nvSpPr>
        <p:spPr bwMode="auto">
          <a:xfrm>
            <a:off x="7594600" y="1373188"/>
            <a:ext cx="177800" cy="2716212"/>
          </a:xfrm>
          <a:custGeom>
            <a:avLst/>
            <a:gdLst>
              <a:gd name="T0" fmla="*/ 112 w 112"/>
              <a:gd name="T1" fmla="*/ 1711 h 1711"/>
              <a:gd name="T2" fmla="*/ 112 w 112"/>
              <a:gd name="T3" fmla="*/ 1703 h 1711"/>
              <a:gd name="T4" fmla="*/ 112 w 112"/>
              <a:gd name="T5" fmla="*/ 1543 h 1711"/>
              <a:gd name="T6" fmla="*/ 0 w 112"/>
              <a:gd name="T7" fmla="*/ 1487 h 1711"/>
              <a:gd name="T8" fmla="*/ 4 w 112"/>
              <a:gd name="T9" fmla="*/ 0 h 1711"/>
              <a:gd name="T10" fmla="*/ 94 w 112"/>
              <a:gd name="T11" fmla="*/ 69 h 17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2" h="1711">
                <a:moveTo>
                  <a:pt x="112" y="1711"/>
                </a:moveTo>
                <a:lnTo>
                  <a:pt x="112" y="1703"/>
                </a:lnTo>
                <a:lnTo>
                  <a:pt x="112" y="1543"/>
                </a:lnTo>
                <a:lnTo>
                  <a:pt x="0" y="1487"/>
                </a:lnTo>
                <a:lnTo>
                  <a:pt x="4" y="0"/>
                </a:lnTo>
                <a:lnTo>
                  <a:pt x="94" y="69"/>
                </a:lnTo>
              </a:path>
            </a:pathLst>
          </a:custGeom>
          <a:noFill/>
          <a:ln w="38100" cap="flat" cmpd="sng">
            <a:solidFill>
              <a:srgbClr val="FF3300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8307" name="Freeform 115"/>
          <p:cNvSpPr>
            <a:spLocks/>
          </p:cNvSpPr>
          <p:nvPr/>
        </p:nvSpPr>
        <p:spPr bwMode="auto">
          <a:xfrm>
            <a:off x="7762875" y="1501775"/>
            <a:ext cx="619125" cy="423863"/>
          </a:xfrm>
          <a:custGeom>
            <a:avLst/>
            <a:gdLst>
              <a:gd name="T0" fmla="*/ 390 w 390"/>
              <a:gd name="T1" fmla="*/ 267 h 267"/>
              <a:gd name="T2" fmla="*/ 0 w 390"/>
              <a:gd name="T3" fmla="*/ 0 h 26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90" h="267">
                <a:moveTo>
                  <a:pt x="390" y="267"/>
                </a:moveTo>
                <a:lnTo>
                  <a:pt x="0" y="0"/>
                </a:lnTo>
              </a:path>
            </a:pathLst>
          </a:custGeom>
          <a:noFill/>
          <a:ln w="57150">
            <a:pattFill prst="pct70">
              <a:fgClr>
                <a:srgbClr val="FF3300"/>
              </a:fgClr>
              <a:bgClr>
                <a:srgbClr val="FFFFFF"/>
              </a:bgClr>
            </a:patt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8308" name="AutoShape 116"/>
          <p:cNvSpPr>
            <a:spLocks noChangeArrowheads="1"/>
          </p:cNvSpPr>
          <p:nvPr/>
        </p:nvSpPr>
        <p:spPr bwMode="auto">
          <a:xfrm>
            <a:off x="107950" y="536575"/>
            <a:ext cx="2016125" cy="504825"/>
          </a:xfrm>
          <a:prstGeom prst="wedgeRoundRectCallout">
            <a:avLst>
              <a:gd name="adj1" fmla="val 40157"/>
              <a:gd name="adj2" fmla="val 207231"/>
              <a:gd name="adj3" fmla="val 16667"/>
            </a:avLst>
          </a:prstGeom>
          <a:solidFill>
            <a:srgbClr val="B0F3A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rookgasafvoer</a:t>
            </a:r>
          </a:p>
        </p:txBody>
      </p:sp>
      <p:sp>
        <p:nvSpPr>
          <p:cNvPr id="8309" name="AutoShape 117"/>
          <p:cNvSpPr>
            <a:spLocks noChangeArrowheads="1"/>
          </p:cNvSpPr>
          <p:nvPr/>
        </p:nvSpPr>
        <p:spPr bwMode="auto">
          <a:xfrm>
            <a:off x="3563938" y="1304925"/>
            <a:ext cx="2016125" cy="504825"/>
          </a:xfrm>
          <a:prstGeom prst="wedgeRoundRectCallout">
            <a:avLst>
              <a:gd name="adj1" fmla="val -108426"/>
              <a:gd name="adj2" fmla="val 119181"/>
              <a:gd name="adj3" fmla="val 16667"/>
            </a:avLst>
          </a:prstGeom>
          <a:solidFill>
            <a:srgbClr val="B0F3A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Luchttoevoer</a:t>
            </a:r>
          </a:p>
        </p:txBody>
      </p:sp>
      <p:sp>
        <p:nvSpPr>
          <p:cNvPr id="8310" name="Freeform 118"/>
          <p:cNvSpPr>
            <a:spLocks/>
          </p:cNvSpPr>
          <p:nvPr/>
        </p:nvSpPr>
        <p:spPr bwMode="auto">
          <a:xfrm>
            <a:off x="2114550" y="2159000"/>
            <a:ext cx="476250" cy="3181350"/>
          </a:xfrm>
          <a:custGeom>
            <a:avLst/>
            <a:gdLst>
              <a:gd name="T0" fmla="*/ 170 w 300"/>
              <a:gd name="T1" fmla="*/ 0 h 2004"/>
              <a:gd name="T2" fmla="*/ 0 w 300"/>
              <a:gd name="T3" fmla="*/ 30 h 2004"/>
              <a:gd name="T4" fmla="*/ 0 w 300"/>
              <a:gd name="T5" fmla="*/ 468 h 2004"/>
              <a:gd name="T6" fmla="*/ 300 w 300"/>
              <a:gd name="T7" fmla="*/ 738 h 2004"/>
              <a:gd name="T8" fmla="*/ 300 w 300"/>
              <a:gd name="T9" fmla="*/ 2004 h 2004"/>
              <a:gd name="T10" fmla="*/ 132 w 300"/>
              <a:gd name="T11" fmla="*/ 2004 h 20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00" h="2004">
                <a:moveTo>
                  <a:pt x="170" y="0"/>
                </a:moveTo>
                <a:lnTo>
                  <a:pt x="0" y="30"/>
                </a:lnTo>
                <a:lnTo>
                  <a:pt x="0" y="468"/>
                </a:lnTo>
                <a:lnTo>
                  <a:pt x="300" y="738"/>
                </a:lnTo>
                <a:lnTo>
                  <a:pt x="300" y="2004"/>
                </a:lnTo>
                <a:lnTo>
                  <a:pt x="132" y="2004"/>
                </a:lnTo>
              </a:path>
            </a:pathLst>
          </a:custGeom>
          <a:noFill/>
          <a:ln w="38100" cmpd="sng">
            <a:solidFill>
              <a:srgbClr val="FF33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8311" name="Freeform 119"/>
          <p:cNvSpPr>
            <a:spLocks/>
          </p:cNvSpPr>
          <p:nvPr/>
        </p:nvSpPr>
        <p:spPr bwMode="auto">
          <a:xfrm>
            <a:off x="2152650" y="2236788"/>
            <a:ext cx="473075" cy="3149600"/>
          </a:xfrm>
          <a:custGeom>
            <a:avLst/>
            <a:gdLst>
              <a:gd name="T0" fmla="*/ 1 w 298"/>
              <a:gd name="T1" fmla="*/ 0 h 1984"/>
              <a:gd name="T2" fmla="*/ 0 w 298"/>
              <a:gd name="T3" fmla="*/ 414 h 1984"/>
              <a:gd name="T4" fmla="*/ 298 w 298"/>
              <a:gd name="T5" fmla="*/ 685 h 1984"/>
              <a:gd name="T6" fmla="*/ 296 w 298"/>
              <a:gd name="T7" fmla="*/ 1984 h 1984"/>
              <a:gd name="T8" fmla="*/ 261 w 298"/>
              <a:gd name="T9" fmla="*/ 1984 h 19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8" h="1984">
                <a:moveTo>
                  <a:pt x="1" y="0"/>
                </a:moveTo>
                <a:lnTo>
                  <a:pt x="0" y="414"/>
                </a:lnTo>
                <a:lnTo>
                  <a:pt x="298" y="685"/>
                </a:lnTo>
                <a:lnTo>
                  <a:pt x="296" y="1984"/>
                </a:lnTo>
                <a:lnTo>
                  <a:pt x="261" y="1984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8313" name="Rectangle 121"/>
          <p:cNvSpPr>
            <a:spLocks noChangeArrowheads="1"/>
          </p:cNvSpPr>
          <p:nvPr/>
        </p:nvSpPr>
        <p:spPr bwMode="auto">
          <a:xfrm>
            <a:off x="34925" y="-26988"/>
            <a:ext cx="8815388" cy="620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8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CV</a:t>
            </a:r>
            <a:r>
              <a:rPr lang="nl-NL" altLang="nl-NL" sz="2800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: rookgasafvoer en luchttoevoer</a:t>
            </a:r>
          </a:p>
        </p:txBody>
      </p:sp>
    </p:spTree>
    <p:extLst>
      <p:ext uri="{BB962C8B-B14F-4D97-AF65-F5344CB8AC3E}">
        <p14:creationId xmlns:p14="http://schemas.microsoft.com/office/powerpoint/2010/main" val="3927220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8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3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3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8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8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8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2" dur="2000"/>
                                        <p:tgtEl>
                                          <p:spTgt spid="8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2000"/>
                                        <p:tgtEl>
                                          <p:spTgt spid="8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2000"/>
                                        <p:tgtEl>
                                          <p:spTgt spid="8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05" grpId="0" animBg="1"/>
      <p:bldP spid="8306" grpId="0" animBg="1"/>
      <p:bldP spid="8307" grpId="0" animBg="1"/>
      <p:bldP spid="8308" grpId="0" animBg="1"/>
      <p:bldP spid="8309" grpId="0" animBg="1"/>
      <p:bldP spid="8310" grpId="0" animBg="1"/>
      <p:bldP spid="83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" name="Freeform 102" descr="70%"/>
          <p:cNvSpPr>
            <a:spLocks/>
          </p:cNvSpPr>
          <p:nvPr/>
        </p:nvSpPr>
        <p:spPr bwMode="auto">
          <a:xfrm>
            <a:off x="1414463" y="1924050"/>
            <a:ext cx="1119187" cy="1404938"/>
          </a:xfrm>
          <a:custGeom>
            <a:avLst/>
            <a:gdLst>
              <a:gd name="T0" fmla="*/ 0 w 705"/>
              <a:gd name="T1" fmla="*/ 885 h 885"/>
              <a:gd name="T2" fmla="*/ 705 w 705"/>
              <a:gd name="T3" fmla="*/ 885 h 885"/>
              <a:gd name="T4" fmla="*/ 420 w 705"/>
              <a:gd name="T5" fmla="*/ 624 h 885"/>
              <a:gd name="T6" fmla="*/ 420 w 705"/>
              <a:gd name="T7" fmla="*/ 0 h 885"/>
              <a:gd name="T8" fmla="*/ 288 w 705"/>
              <a:gd name="T9" fmla="*/ 6 h 885"/>
              <a:gd name="T10" fmla="*/ 288 w 705"/>
              <a:gd name="T11" fmla="*/ 639 h 885"/>
              <a:gd name="T12" fmla="*/ 0 w 705"/>
              <a:gd name="T13" fmla="*/ 885 h 8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05" h="885">
                <a:moveTo>
                  <a:pt x="0" y="885"/>
                </a:moveTo>
                <a:lnTo>
                  <a:pt x="705" y="885"/>
                </a:lnTo>
                <a:lnTo>
                  <a:pt x="420" y="624"/>
                </a:lnTo>
                <a:lnTo>
                  <a:pt x="420" y="0"/>
                </a:lnTo>
                <a:lnTo>
                  <a:pt x="288" y="6"/>
                </a:lnTo>
                <a:lnTo>
                  <a:pt x="288" y="639"/>
                </a:lnTo>
                <a:lnTo>
                  <a:pt x="0" y="885"/>
                </a:lnTo>
                <a:close/>
              </a:path>
            </a:pathLst>
          </a:custGeom>
          <a:pattFill prst="pct70">
            <a:fgClr>
              <a:srgbClr val="3366CC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9319" name="AutoShape 103" descr="70%"/>
          <p:cNvSpPr>
            <a:spLocks noChangeArrowheads="1"/>
          </p:cNvSpPr>
          <p:nvPr/>
        </p:nvSpPr>
        <p:spPr bwMode="auto">
          <a:xfrm>
            <a:off x="1962150" y="1431925"/>
            <a:ext cx="1476375" cy="576263"/>
          </a:xfrm>
          <a:prstGeom prst="cloudCallout">
            <a:avLst>
              <a:gd name="adj1" fmla="val -53440"/>
              <a:gd name="adj2" fmla="val 36227"/>
            </a:avLst>
          </a:prstGeom>
          <a:pattFill prst="pct70">
            <a:fgClr>
              <a:srgbClr val="3366CC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nl-NL" altLang="nl-NL">
              <a:solidFill>
                <a:srgbClr val="000000"/>
              </a:solidFill>
            </a:endParaRPr>
          </a:p>
        </p:txBody>
      </p:sp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684213" y="3357563"/>
            <a:ext cx="1857375" cy="2016125"/>
            <a:chOff x="431" y="2115"/>
            <a:chExt cx="1170" cy="1270"/>
          </a:xfrm>
        </p:grpSpPr>
        <p:sp>
          <p:nvSpPr>
            <p:cNvPr id="9219" name="Rectangle 3"/>
            <p:cNvSpPr>
              <a:spLocks noChangeArrowheads="1"/>
            </p:cNvSpPr>
            <p:nvPr/>
          </p:nvSpPr>
          <p:spPr bwMode="auto">
            <a:xfrm>
              <a:off x="884" y="2115"/>
              <a:ext cx="717" cy="1270"/>
            </a:xfrm>
            <a:prstGeom prst="rect">
              <a:avLst/>
            </a:prstGeom>
            <a:noFill/>
            <a:ln w="571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9220" name="Line 4"/>
            <p:cNvSpPr>
              <a:spLocks noChangeShapeType="1"/>
            </p:cNvSpPr>
            <p:nvPr/>
          </p:nvSpPr>
          <p:spPr bwMode="auto">
            <a:xfrm>
              <a:off x="431" y="3294"/>
              <a:ext cx="272" cy="0"/>
            </a:xfrm>
            <a:prstGeom prst="line">
              <a:avLst/>
            </a:prstGeom>
            <a:noFill/>
            <a:ln w="38100">
              <a:solidFill>
                <a:srgbClr val="9999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</p:grpSp>
      <p:grpSp>
        <p:nvGrpSpPr>
          <p:cNvPr id="9221" name="Group 5"/>
          <p:cNvGrpSpPr>
            <a:grpSpLocks/>
          </p:cNvGrpSpPr>
          <p:nvPr/>
        </p:nvGrpSpPr>
        <p:grpSpPr bwMode="auto">
          <a:xfrm>
            <a:off x="1397000" y="1928813"/>
            <a:ext cx="1166813" cy="2736850"/>
            <a:chOff x="1806" y="436"/>
            <a:chExt cx="735" cy="1724"/>
          </a:xfrm>
        </p:grpSpPr>
        <p:sp>
          <p:nvSpPr>
            <p:cNvPr id="9222" name="Rectangle 6"/>
            <p:cNvSpPr>
              <a:spLocks noChangeArrowheads="1"/>
            </p:cNvSpPr>
            <p:nvPr/>
          </p:nvSpPr>
          <p:spPr bwMode="auto">
            <a:xfrm>
              <a:off x="1815" y="1344"/>
              <a:ext cx="702" cy="81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9223" name="Freeform 7"/>
            <p:cNvSpPr>
              <a:spLocks/>
            </p:cNvSpPr>
            <p:nvPr/>
          </p:nvSpPr>
          <p:spPr bwMode="auto">
            <a:xfrm>
              <a:off x="1806" y="436"/>
              <a:ext cx="302" cy="896"/>
            </a:xfrm>
            <a:custGeom>
              <a:avLst/>
              <a:gdLst>
                <a:gd name="T0" fmla="*/ 302 w 302"/>
                <a:gd name="T1" fmla="*/ 0 h 760"/>
                <a:gd name="T2" fmla="*/ 301 w 302"/>
                <a:gd name="T3" fmla="*/ 530 h 760"/>
                <a:gd name="T4" fmla="*/ 0 w 302"/>
                <a:gd name="T5" fmla="*/ 760 h 7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2" h="760">
                  <a:moveTo>
                    <a:pt x="302" y="0"/>
                  </a:moveTo>
                  <a:lnTo>
                    <a:pt x="301" y="530"/>
                  </a:lnTo>
                  <a:lnTo>
                    <a:pt x="0" y="76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9224" name="Freeform 8"/>
            <p:cNvSpPr>
              <a:spLocks/>
            </p:cNvSpPr>
            <p:nvPr/>
          </p:nvSpPr>
          <p:spPr bwMode="auto">
            <a:xfrm flipH="1">
              <a:off x="2239" y="436"/>
              <a:ext cx="302" cy="896"/>
            </a:xfrm>
            <a:custGeom>
              <a:avLst/>
              <a:gdLst>
                <a:gd name="T0" fmla="*/ 302 w 302"/>
                <a:gd name="T1" fmla="*/ 0 h 760"/>
                <a:gd name="T2" fmla="*/ 301 w 302"/>
                <a:gd name="T3" fmla="*/ 530 h 760"/>
                <a:gd name="T4" fmla="*/ 0 w 302"/>
                <a:gd name="T5" fmla="*/ 760 h 7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2" h="760">
                  <a:moveTo>
                    <a:pt x="302" y="0"/>
                  </a:moveTo>
                  <a:lnTo>
                    <a:pt x="301" y="530"/>
                  </a:lnTo>
                  <a:lnTo>
                    <a:pt x="0" y="76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</p:grp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1230313" y="2781300"/>
            <a:ext cx="1727200" cy="28082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pic>
        <p:nvPicPr>
          <p:cNvPr id="9226" name="Picture 10" descr="flame-bi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1288" y="4597400"/>
            <a:ext cx="1127125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227" name="Group 11"/>
          <p:cNvGrpSpPr>
            <a:grpSpLocks/>
          </p:cNvGrpSpPr>
          <p:nvPr/>
        </p:nvGrpSpPr>
        <p:grpSpPr bwMode="auto">
          <a:xfrm>
            <a:off x="325438" y="5259388"/>
            <a:ext cx="2016125" cy="144462"/>
            <a:chOff x="1123" y="2548"/>
            <a:chExt cx="1270" cy="91"/>
          </a:xfrm>
        </p:grpSpPr>
        <p:grpSp>
          <p:nvGrpSpPr>
            <p:cNvPr id="9228" name="Group 12"/>
            <p:cNvGrpSpPr>
              <a:grpSpLocks/>
            </p:cNvGrpSpPr>
            <p:nvPr/>
          </p:nvGrpSpPr>
          <p:grpSpPr bwMode="auto">
            <a:xfrm>
              <a:off x="1123" y="2548"/>
              <a:ext cx="1270" cy="91"/>
              <a:chOff x="1129" y="2548"/>
              <a:chExt cx="1270" cy="91"/>
            </a:xfrm>
          </p:grpSpPr>
          <p:sp>
            <p:nvSpPr>
              <p:cNvPr id="9229" name="Rectangle 13"/>
              <p:cNvSpPr>
                <a:spLocks noChangeArrowheads="1"/>
              </p:cNvSpPr>
              <p:nvPr/>
            </p:nvSpPr>
            <p:spPr bwMode="auto">
              <a:xfrm>
                <a:off x="1900" y="2548"/>
                <a:ext cx="499" cy="91"/>
              </a:xfrm>
              <a:prstGeom prst="rect">
                <a:avLst/>
              </a:prstGeom>
              <a:solidFill>
                <a:srgbClr val="FF99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9230" name="Line 14"/>
              <p:cNvSpPr>
                <a:spLocks noChangeShapeType="1"/>
              </p:cNvSpPr>
              <p:nvPr/>
            </p:nvSpPr>
            <p:spPr bwMode="auto">
              <a:xfrm>
                <a:off x="1129" y="2598"/>
                <a:ext cx="771" cy="0"/>
              </a:xfrm>
              <a:prstGeom prst="line">
                <a:avLst/>
              </a:prstGeom>
              <a:noFill/>
              <a:ln w="38100">
                <a:solidFill>
                  <a:srgbClr val="9999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9231" name="Line 15"/>
            <p:cNvSpPr>
              <a:spLocks noChangeShapeType="1"/>
            </p:cNvSpPr>
            <p:nvPr/>
          </p:nvSpPr>
          <p:spPr bwMode="auto">
            <a:xfrm>
              <a:off x="1126" y="2599"/>
              <a:ext cx="771" cy="0"/>
            </a:xfrm>
            <a:prstGeom prst="line">
              <a:avLst/>
            </a:prstGeom>
            <a:noFill/>
            <a:ln w="63500" cmpd="dbl">
              <a:solidFill>
                <a:srgbClr val="FF99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</p:grpSp>
      <p:grpSp>
        <p:nvGrpSpPr>
          <p:cNvPr id="9233" name="Group 17"/>
          <p:cNvGrpSpPr>
            <a:grpSpLocks/>
          </p:cNvGrpSpPr>
          <p:nvPr/>
        </p:nvGrpSpPr>
        <p:grpSpPr bwMode="auto">
          <a:xfrm>
            <a:off x="4343400" y="4335463"/>
            <a:ext cx="863600" cy="720725"/>
            <a:chOff x="3627" y="2160"/>
            <a:chExt cx="544" cy="454"/>
          </a:xfrm>
        </p:grpSpPr>
        <p:sp>
          <p:nvSpPr>
            <p:cNvPr id="9234" name="Rectangle 18"/>
            <p:cNvSpPr>
              <a:spLocks noChangeArrowheads="1"/>
            </p:cNvSpPr>
            <p:nvPr/>
          </p:nvSpPr>
          <p:spPr bwMode="auto">
            <a:xfrm>
              <a:off x="3627" y="2160"/>
              <a:ext cx="544" cy="454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grpSp>
          <p:nvGrpSpPr>
            <p:cNvPr id="9235" name="Group 19"/>
            <p:cNvGrpSpPr>
              <a:grpSpLocks/>
            </p:cNvGrpSpPr>
            <p:nvPr/>
          </p:nvGrpSpPr>
          <p:grpSpPr bwMode="auto">
            <a:xfrm>
              <a:off x="3731" y="2227"/>
              <a:ext cx="344" cy="317"/>
              <a:chOff x="3731" y="2197"/>
              <a:chExt cx="344" cy="371"/>
            </a:xfrm>
          </p:grpSpPr>
          <p:sp>
            <p:nvSpPr>
              <p:cNvPr id="9236" name="Line 20"/>
              <p:cNvSpPr>
                <a:spLocks noChangeShapeType="1"/>
              </p:cNvSpPr>
              <p:nvPr/>
            </p:nvSpPr>
            <p:spPr bwMode="auto">
              <a:xfrm>
                <a:off x="3731" y="2197"/>
                <a:ext cx="0" cy="363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9237" name="Line 21"/>
              <p:cNvSpPr>
                <a:spLocks noChangeShapeType="1"/>
              </p:cNvSpPr>
              <p:nvPr/>
            </p:nvSpPr>
            <p:spPr bwMode="auto">
              <a:xfrm>
                <a:off x="3843" y="2205"/>
                <a:ext cx="0" cy="363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9238" name="Line 22"/>
              <p:cNvSpPr>
                <a:spLocks noChangeShapeType="1"/>
              </p:cNvSpPr>
              <p:nvPr/>
            </p:nvSpPr>
            <p:spPr bwMode="auto">
              <a:xfrm>
                <a:off x="3963" y="2205"/>
                <a:ext cx="0" cy="363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9239" name="Line 23"/>
              <p:cNvSpPr>
                <a:spLocks noChangeShapeType="1"/>
              </p:cNvSpPr>
              <p:nvPr/>
            </p:nvSpPr>
            <p:spPr bwMode="auto">
              <a:xfrm>
                <a:off x="4075" y="2205"/>
                <a:ext cx="0" cy="363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9240" name="Group 24"/>
          <p:cNvGrpSpPr>
            <a:grpSpLocks/>
          </p:cNvGrpSpPr>
          <p:nvPr/>
        </p:nvGrpSpPr>
        <p:grpSpPr bwMode="auto">
          <a:xfrm>
            <a:off x="5724525" y="4341813"/>
            <a:ext cx="863600" cy="720725"/>
            <a:chOff x="3627" y="2160"/>
            <a:chExt cx="544" cy="454"/>
          </a:xfrm>
        </p:grpSpPr>
        <p:sp>
          <p:nvSpPr>
            <p:cNvPr id="9241" name="Rectangle 25"/>
            <p:cNvSpPr>
              <a:spLocks noChangeArrowheads="1"/>
            </p:cNvSpPr>
            <p:nvPr/>
          </p:nvSpPr>
          <p:spPr bwMode="auto">
            <a:xfrm>
              <a:off x="3627" y="2160"/>
              <a:ext cx="544" cy="454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grpSp>
          <p:nvGrpSpPr>
            <p:cNvPr id="9242" name="Group 26"/>
            <p:cNvGrpSpPr>
              <a:grpSpLocks/>
            </p:cNvGrpSpPr>
            <p:nvPr/>
          </p:nvGrpSpPr>
          <p:grpSpPr bwMode="auto">
            <a:xfrm>
              <a:off x="3731" y="2227"/>
              <a:ext cx="344" cy="317"/>
              <a:chOff x="3731" y="2197"/>
              <a:chExt cx="344" cy="371"/>
            </a:xfrm>
          </p:grpSpPr>
          <p:sp>
            <p:nvSpPr>
              <p:cNvPr id="9243" name="Line 27"/>
              <p:cNvSpPr>
                <a:spLocks noChangeShapeType="1"/>
              </p:cNvSpPr>
              <p:nvPr/>
            </p:nvSpPr>
            <p:spPr bwMode="auto">
              <a:xfrm>
                <a:off x="3731" y="2197"/>
                <a:ext cx="0" cy="363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9244" name="Line 28"/>
              <p:cNvSpPr>
                <a:spLocks noChangeShapeType="1"/>
              </p:cNvSpPr>
              <p:nvPr/>
            </p:nvSpPr>
            <p:spPr bwMode="auto">
              <a:xfrm>
                <a:off x="3843" y="2205"/>
                <a:ext cx="0" cy="363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9245" name="Line 29"/>
              <p:cNvSpPr>
                <a:spLocks noChangeShapeType="1"/>
              </p:cNvSpPr>
              <p:nvPr/>
            </p:nvSpPr>
            <p:spPr bwMode="auto">
              <a:xfrm>
                <a:off x="3963" y="2205"/>
                <a:ext cx="0" cy="363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9246" name="Line 30"/>
              <p:cNvSpPr>
                <a:spLocks noChangeShapeType="1"/>
              </p:cNvSpPr>
              <p:nvPr/>
            </p:nvSpPr>
            <p:spPr bwMode="auto">
              <a:xfrm>
                <a:off x="4075" y="2205"/>
                <a:ext cx="0" cy="363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9247" name="Oval 31"/>
          <p:cNvSpPr>
            <a:spLocks noChangeAspect="1" noChangeArrowheads="1"/>
          </p:cNvSpPr>
          <p:nvPr/>
        </p:nvSpPr>
        <p:spPr bwMode="auto">
          <a:xfrm>
            <a:off x="2614613" y="4340225"/>
            <a:ext cx="288925" cy="288925"/>
          </a:xfrm>
          <a:prstGeom prst="ellipse">
            <a:avLst/>
          </a:prstGeom>
          <a:solidFill>
            <a:srgbClr val="0066FF"/>
          </a:solidFill>
          <a:ln w="38100">
            <a:solidFill>
              <a:srgbClr val="FF99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9248" name="Freeform 32"/>
          <p:cNvSpPr>
            <a:spLocks/>
          </p:cNvSpPr>
          <p:nvPr/>
        </p:nvSpPr>
        <p:spPr bwMode="auto">
          <a:xfrm>
            <a:off x="1530350" y="3686175"/>
            <a:ext cx="4189413" cy="1524000"/>
          </a:xfrm>
          <a:custGeom>
            <a:avLst/>
            <a:gdLst>
              <a:gd name="T0" fmla="*/ 2637 w 2639"/>
              <a:gd name="T1" fmla="*/ 447 h 960"/>
              <a:gd name="T2" fmla="*/ 2481 w 2639"/>
              <a:gd name="T3" fmla="*/ 447 h 960"/>
              <a:gd name="T4" fmla="*/ 2480 w 2639"/>
              <a:gd name="T5" fmla="*/ 0 h 960"/>
              <a:gd name="T6" fmla="*/ 579 w 2639"/>
              <a:gd name="T7" fmla="*/ 3 h 960"/>
              <a:gd name="T8" fmla="*/ 0 w 2639"/>
              <a:gd name="T9" fmla="*/ 93 h 960"/>
              <a:gd name="T10" fmla="*/ 570 w 2639"/>
              <a:gd name="T11" fmla="*/ 102 h 960"/>
              <a:gd name="T12" fmla="*/ 3 w 2639"/>
              <a:gd name="T13" fmla="*/ 195 h 960"/>
              <a:gd name="T14" fmla="*/ 567 w 2639"/>
              <a:gd name="T15" fmla="*/ 189 h 960"/>
              <a:gd name="T16" fmla="*/ 0 w 2639"/>
              <a:gd name="T17" fmla="*/ 300 h 960"/>
              <a:gd name="T18" fmla="*/ 576 w 2639"/>
              <a:gd name="T19" fmla="*/ 306 h 960"/>
              <a:gd name="T20" fmla="*/ 3 w 2639"/>
              <a:gd name="T21" fmla="*/ 402 h 960"/>
              <a:gd name="T22" fmla="*/ 573 w 2639"/>
              <a:gd name="T23" fmla="*/ 402 h 960"/>
              <a:gd name="T24" fmla="*/ 3 w 2639"/>
              <a:gd name="T25" fmla="*/ 501 h 960"/>
              <a:gd name="T26" fmla="*/ 953 w 2639"/>
              <a:gd name="T27" fmla="*/ 510 h 960"/>
              <a:gd name="T28" fmla="*/ 953 w 2639"/>
              <a:gd name="T29" fmla="*/ 960 h 960"/>
              <a:gd name="T30" fmla="*/ 2483 w 2639"/>
              <a:gd name="T31" fmla="*/ 960 h 960"/>
              <a:gd name="T32" fmla="*/ 2484 w 2639"/>
              <a:gd name="T33" fmla="*/ 831 h 960"/>
              <a:gd name="T34" fmla="*/ 2639 w 2639"/>
              <a:gd name="T35" fmla="*/ 831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639" h="960">
                <a:moveTo>
                  <a:pt x="2637" y="447"/>
                </a:moveTo>
                <a:lnTo>
                  <a:pt x="2481" y="447"/>
                </a:lnTo>
                <a:lnTo>
                  <a:pt x="2480" y="0"/>
                </a:lnTo>
                <a:lnTo>
                  <a:pt x="579" y="3"/>
                </a:lnTo>
                <a:lnTo>
                  <a:pt x="0" y="93"/>
                </a:lnTo>
                <a:lnTo>
                  <a:pt x="570" y="102"/>
                </a:lnTo>
                <a:lnTo>
                  <a:pt x="3" y="195"/>
                </a:lnTo>
                <a:lnTo>
                  <a:pt x="567" y="189"/>
                </a:lnTo>
                <a:lnTo>
                  <a:pt x="0" y="300"/>
                </a:lnTo>
                <a:lnTo>
                  <a:pt x="576" y="306"/>
                </a:lnTo>
                <a:lnTo>
                  <a:pt x="3" y="402"/>
                </a:lnTo>
                <a:lnTo>
                  <a:pt x="573" y="402"/>
                </a:lnTo>
                <a:lnTo>
                  <a:pt x="3" y="501"/>
                </a:lnTo>
                <a:lnTo>
                  <a:pt x="953" y="510"/>
                </a:lnTo>
                <a:lnTo>
                  <a:pt x="953" y="960"/>
                </a:lnTo>
                <a:lnTo>
                  <a:pt x="2483" y="960"/>
                </a:lnTo>
                <a:lnTo>
                  <a:pt x="2484" y="831"/>
                </a:lnTo>
                <a:lnTo>
                  <a:pt x="2639" y="831"/>
                </a:lnTo>
              </a:path>
            </a:pathLst>
          </a:custGeom>
          <a:noFill/>
          <a:ln w="76200" cmpd="tri">
            <a:solidFill>
              <a:srgbClr val="FF9933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grpSp>
        <p:nvGrpSpPr>
          <p:cNvPr id="9249" name="Group 33"/>
          <p:cNvGrpSpPr>
            <a:grpSpLocks/>
          </p:cNvGrpSpPr>
          <p:nvPr/>
        </p:nvGrpSpPr>
        <p:grpSpPr bwMode="auto">
          <a:xfrm rot="5400000">
            <a:off x="3044825" y="5384800"/>
            <a:ext cx="604838" cy="287338"/>
            <a:chOff x="1928" y="2928"/>
            <a:chExt cx="381" cy="181"/>
          </a:xfrm>
        </p:grpSpPr>
        <p:grpSp>
          <p:nvGrpSpPr>
            <p:cNvPr id="9250" name="Group 34"/>
            <p:cNvGrpSpPr>
              <a:grpSpLocks/>
            </p:cNvGrpSpPr>
            <p:nvPr/>
          </p:nvGrpSpPr>
          <p:grpSpPr bwMode="auto">
            <a:xfrm rot="16200000">
              <a:off x="2031" y="2831"/>
              <a:ext cx="181" cy="375"/>
              <a:chOff x="2972" y="2523"/>
              <a:chExt cx="181" cy="375"/>
            </a:xfrm>
          </p:grpSpPr>
          <p:sp>
            <p:nvSpPr>
              <p:cNvPr id="9251" name="AutoShape 35"/>
              <p:cNvSpPr>
                <a:spLocks noChangeArrowheads="1"/>
              </p:cNvSpPr>
              <p:nvPr/>
            </p:nvSpPr>
            <p:spPr bwMode="auto">
              <a:xfrm>
                <a:off x="2972" y="2626"/>
                <a:ext cx="181" cy="272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38100">
                <a:solidFill>
                  <a:srgbClr val="FF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9252" name="Oval 36"/>
              <p:cNvSpPr>
                <a:spLocks noChangeAspect="1" noChangeArrowheads="1"/>
              </p:cNvSpPr>
              <p:nvPr/>
            </p:nvSpPr>
            <p:spPr bwMode="auto">
              <a:xfrm>
                <a:off x="2989" y="2688"/>
                <a:ext cx="137" cy="13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9253" name="Freeform 37"/>
              <p:cNvSpPr>
                <a:spLocks/>
              </p:cNvSpPr>
              <p:nvPr/>
            </p:nvSpPr>
            <p:spPr bwMode="auto">
              <a:xfrm>
                <a:off x="3063" y="2523"/>
                <a:ext cx="1" cy="96"/>
              </a:xfrm>
              <a:custGeom>
                <a:avLst/>
                <a:gdLst>
                  <a:gd name="T0" fmla="*/ 0 w 1"/>
                  <a:gd name="T1" fmla="*/ 0 h 96"/>
                  <a:gd name="T2" fmla="*/ 0 w 1"/>
                  <a:gd name="T3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96">
                    <a:moveTo>
                      <a:pt x="0" y="0"/>
                    </a:moveTo>
                    <a:lnTo>
                      <a:pt x="0" y="96"/>
                    </a:lnTo>
                  </a:path>
                </a:pathLst>
              </a:custGeom>
              <a:noFill/>
              <a:ln w="101600" cmpd="dbl">
                <a:solidFill>
                  <a:srgbClr val="FF9933"/>
                </a:solidFill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9254" name="Line 38"/>
            <p:cNvSpPr>
              <a:spLocks noChangeShapeType="1"/>
            </p:cNvSpPr>
            <p:nvPr/>
          </p:nvSpPr>
          <p:spPr bwMode="auto">
            <a:xfrm rot="16200000">
              <a:off x="1996" y="2948"/>
              <a:ext cx="0" cy="136"/>
            </a:xfrm>
            <a:prstGeom prst="line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</p:grpSp>
      <p:sp>
        <p:nvSpPr>
          <p:cNvPr id="9255" name="Text Box 39"/>
          <p:cNvSpPr txBox="1">
            <a:spLocks noChangeArrowheads="1"/>
          </p:cNvSpPr>
          <p:nvPr/>
        </p:nvSpPr>
        <p:spPr bwMode="auto">
          <a:xfrm>
            <a:off x="2551113" y="4273550"/>
            <a:ext cx="720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000" b="1">
                <a:solidFill>
                  <a:srgbClr val="000000"/>
                </a:solidFill>
                <a:cs typeface="Arial" charset="0"/>
              </a:rPr>
              <a:t>☼</a:t>
            </a:r>
          </a:p>
        </p:txBody>
      </p:sp>
      <p:sp>
        <p:nvSpPr>
          <p:cNvPr id="9256" name="Freeform 40"/>
          <p:cNvSpPr>
            <a:spLocks/>
          </p:cNvSpPr>
          <p:nvPr/>
        </p:nvSpPr>
        <p:spPr bwMode="auto">
          <a:xfrm>
            <a:off x="3975100" y="3725863"/>
            <a:ext cx="338138" cy="652462"/>
          </a:xfrm>
          <a:custGeom>
            <a:avLst/>
            <a:gdLst>
              <a:gd name="T0" fmla="*/ 0 w 213"/>
              <a:gd name="T1" fmla="*/ 0 h 411"/>
              <a:gd name="T2" fmla="*/ 0 w 213"/>
              <a:gd name="T3" fmla="*/ 411 h 411"/>
              <a:gd name="T4" fmla="*/ 213 w 213"/>
              <a:gd name="T5" fmla="*/ 411 h 4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3" h="411">
                <a:moveTo>
                  <a:pt x="0" y="0"/>
                </a:moveTo>
                <a:lnTo>
                  <a:pt x="0" y="411"/>
                </a:lnTo>
                <a:lnTo>
                  <a:pt x="213" y="411"/>
                </a:lnTo>
              </a:path>
            </a:pathLst>
          </a:custGeom>
          <a:noFill/>
          <a:ln w="76200" cmpd="tri">
            <a:solidFill>
              <a:srgbClr val="FF9933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9257" name="Freeform 41"/>
          <p:cNvSpPr>
            <a:spLocks/>
          </p:cNvSpPr>
          <p:nvPr/>
        </p:nvSpPr>
        <p:spPr bwMode="auto">
          <a:xfrm>
            <a:off x="4048125" y="4994275"/>
            <a:ext cx="304800" cy="190500"/>
          </a:xfrm>
          <a:custGeom>
            <a:avLst/>
            <a:gdLst>
              <a:gd name="T0" fmla="*/ 0 w 192"/>
              <a:gd name="T1" fmla="*/ 120 h 120"/>
              <a:gd name="T2" fmla="*/ 0 w 192"/>
              <a:gd name="T3" fmla="*/ 0 h 120"/>
              <a:gd name="T4" fmla="*/ 192 w 192"/>
              <a:gd name="T5" fmla="*/ 0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" h="120">
                <a:moveTo>
                  <a:pt x="0" y="120"/>
                </a:moveTo>
                <a:lnTo>
                  <a:pt x="0" y="0"/>
                </a:lnTo>
                <a:lnTo>
                  <a:pt x="192" y="0"/>
                </a:lnTo>
              </a:path>
            </a:pathLst>
          </a:custGeom>
          <a:noFill/>
          <a:ln w="76200" cmpd="tri">
            <a:solidFill>
              <a:srgbClr val="FF9933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9258" name="Rectangle 42"/>
          <p:cNvSpPr>
            <a:spLocks noChangeArrowheads="1"/>
          </p:cNvSpPr>
          <p:nvPr/>
        </p:nvSpPr>
        <p:spPr bwMode="auto">
          <a:xfrm>
            <a:off x="4306888" y="4340225"/>
            <a:ext cx="36512" cy="71438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9259" name="Rectangle 43"/>
          <p:cNvSpPr>
            <a:spLocks noChangeArrowheads="1"/>
          </p:cNvSpPr>
          <p:nvPr/>
        </p:nvSpPr>
        <p:spPr bwMode="auto">
          <a:xfrm>
            <a:off x="5681663" y="4359275"/>
            <a:ext cx="36512" cy="71438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9260" name="Rectangle 44"/>
          <p:cNvSpPr>
            <a:spLocks noChangeArrowheads="1"/>
          </p:cNvSpPr>
          <p:nvPr/>
        </p:nvSpPr>
        <p:spPr bwMode="auto">
          <a:xfrm>
            <a:off x="1258888" y="5229225"/>
            <a:ext cx="73025" cy="215900"/>
          </a:xfrm>
          <a:prstGeom prst="rect">
            <a:avLst/>
          </a:prstGeom>
          <a:solidFill>
            <a:srgbClr val="4D4D4D"/>
          </a:solidFill>
          <a:ln w="9525">
            <a:solidFill>
              <a:srgbClr val="4D4D4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9261" name="Text Box 45"/>
          <p:cNvSpPr txBox="1">
            <a:spLocks noChangeArrowheads="1"/>
          </p:cNvSpPr>
          <p:nvPr/>
        </p:nvSpPr>
        <p:spPr bwMode="auto">
          <a:xfrm>
            <a:off x="4271963" y="5886450"/>
            <a:ext cx="1582737" cy="3952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>
                <a:solidFill>
                  <a:srgbClr val="FF3300"/>
                </a:solidFill>
                <a:latin typeface="Comic Sans MS" pitchFamily="66" charset="0"/>
              </a:rPr>
              <a:t>thermostaat</a:t>
            </a:r>
          </a:p>
        </p:txBody>
      </p:sp>
      <p:sp>
        <p:nvSpPr>
          <p:cNvPr id="9262" name="Freeform 46"/>
          <p:cNvSpPr>
            <a:spLocks/>
          </p:cNvSpPr>
          <p:nvPr/>
        </p:nvSpPr>
        <p:spPr bwMode="auto">
          <a:xfrm>
            <a:off x="1295400" y="5435600"/>
            <a:ext cx="2989263" cy="635000"/>
          </a:xfrm>
          <a:custGeom>
            <a:avLst/>
            <a:gdLst>
              <a:gd name="T0" fmla="*/ 0 w 1883"/>
              <a:gd name="T1" fmla="*/ 0 h 400"/>
              <a:gd name="T2" fmla="*/ 0 w 1883"/>
              <a:gd name="T3" fmla="*/ 400 h 400"/>
              <a:gd name="T4" fmla="*/ 1883 w 1883"/>
              <a:gd name="T5" fmla="*/ 398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83" h="400">
                <a:moveTo>
                  <a:pt x="0" y="0"/>
                </a:moveTo>
                <a:lnTo>
                  <a:pt x="0" y="400"/>
                </a:lnTo>
                <a:lnTo>
                  <a:pt x="1883" y="398"/>
                </a:lnTo>
              </a:path>
            </a:pathLst>
          </a:custGeom>
          <a:noFill/>
          <a:ln w="50800" cmpd="dbl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9263" name="Text Box 47"/>
          <p:cNvSpPr txBox="1">
            <a:spLocks noChangeArrowheads="1"/>
          </p:cNvSpPr>
          <p:nvPr/>
        </p:nvSpPr>
        <p:spPr bwMode="auto">
          <a:xfrm>
            <a:off x="633413" y="4822825"/>
            <a:ext cx="86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000" b="1">
                <a:solidFill>
                  <a:srgbClr val="9999FF"/>
                </a:solidFill>
                <a:latin typeface="Comic Sans MS" pitchFamily="66" charset="0"/>
              </a:rPr>
              <a:t>gas</a:t>
            </a:r>
          </a:p>
        </p:txBody>
      </p:sp>
      <p:grpSp>
        <p:nvGrpSpPr>
          <p:cNvPr id="9264" name="Group 48"/>
          <p:cNvGrpSpPr>
            <a:grpSpLocks/>
          </p:cNvGrpSpPr>
          <p:nvPr/>
        </p:nvGrpSpPr>
        <p:grpSpPr bwMode="auto">
          <a:xfrm>
            <a:off x="1525588" y="3684588"/>
            <a:ext cx="971550" cy="804862"/>
            <a:chOff x="1869" y="1548"/>
            <a:chExt cx="612" cy="507"/>
          </a:xfrm>
        </p:grpSpPr>
        <p:sp>
          <p:nvSpPr>
            <p:cNvPr id="9265" name="Freeform 49"/>
            <p:cNvSpPr>
              <a:spLocks/>
            </p:cNvSpPr>
            <p:nvPr/>
          </p:nvSpPr>
          <p:spPr bwMode="auto">
            <a:xfrm>
              <a:off x="1881" y="1850"/>
              <a:ext cx="597" cy="205"/>
            </a:xfrm>
            <a:custGeom>
              <a:avLst/>
              <a:gdLst>
                <a:gd name="T0" fmla="*/ 0 w 597"/>
                <a:gd name="T1" fmla="*/ 0 h 205"/>
                <a:gd name="T2" fmla="*/ 579 w 597"/>
                <a:gd name="T3" fmla="*/ 4 h 205"/>
                <a:gd name="T4" fmla="*/ 4 w 597"/>
                <a:gd name="T5" fmla="*/ 99 h 205"/>
                <a:gd name="T6" fmla="*/ 579 w 597"/>
                <a:gd name="T7" fmla="*/ 100 h 205"/>
                <a:gd name="T8" fmla="*/ 3 w 597"/>
                <a:gd name="T9" fmla="*/ 199 h 205"/>
                <a:gd name="T10" fmla="*/ 597 w 597"/>
                <a:gd name="T11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7" h="205">
                  <a:moveTo>
                    <a:pt x="0" y="0"/>
                  </a:moveTo>
                  <a:lnTo>
                    <a:pt x="579" y="4"/>
                  </a:lnTo>
                  <a:lnTo>
                    <a:pt x="4" y="99"/>
                  </a:lnTo>
                  <a:lnTo>
                    <a:pt x="579" y="100"/>
                  </a:lnTo>
                  <a:lnTo>
                    <a:pt x="3" y="199"/>
                  </a:lnTo>
                  <a:lnTo>
                    <a:pt x="597" y="205"/>
                  </a:lnTo>
                </a:path>
              </a:pathLst>
            </a:custGeom>
            <a:noFill/>
            <a:ln w="38100" cmpd="sng">
              <a:pattFill prst="pct60">
                <a:fgClr>
                  <a:srgbClr val="0066FF"/>
                </a:fgClr>
                <a:bgClr>
                  <a:srgbClr val="FF3300"/>
                </a:bgClr>
              </a:patt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9266" name="Freeform 50"/>
            <p:cNvSpPr>
              <a:spLocks/>
            </p:cNvSpPr>
            <p:nvPr/>
          </p:nvSpPr>
          <p:spPr bwMode="auto">
            <a:xfrm>
              <a:off x="1878" y="1644"/>
              <a:ext cx="585" cy="204"/>
            </a:xfrm>
            <a:custGeom>
              <a:avLst/>
              <a:gdLst>
                <a:gd name="T0" fmla="*/ 0 w 585"/>
                <a:gd name="T1" fmla="*/ 0 h 204"/>
                <a:gd name="T2" fmla="*/ 581 w 585"/>
                <a:gd name="T3" fmla="*/ 6 h 204"/>
                <a:gd name="T4" fmla="*/ 3 w 585"/>
                <a:gd name="T5" fmla="*/ 99 h 204"/>
                <a:gd name="T6" fmla="*/ 585 w 585"/>
                <a:gd name="T7" fmla="*/ 96 h 204"/>
                <a:gd name="T8" fmla="*/ 5 w 585"/>
                <a:gd name="T9" fmla="*/ 204 h 204"/>
                <a:gd name="T10" fmla="*/ 9 w 585"/>
                <a:gd name="T11" fmla="*/ 20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85" h="204">
                  <a:moveTo>
                    <a:pt x="0" y="0"/>
                  </a:moveTo>
                  <a:lnTo>
                    <a:pt x="581" y="6"/>
                  </a:lnTo>
                  <a:lnTo>
                    <a:pt x="3" y="99"/>
                  </a:lnTo>
                  <a:lnTo>
                    <a:pt x="585" y="96"/>
                  </a:lnTo>
                  <a:lnTo>
                    <a:pt x="5" y="204"/>
                  </a:lnTo>
                  <a:lnTo>
                    <a:pt x="9" y="200"/>
                  </a:lnTo>
                </a:path>
              </a:pathLst>
            </a:custGeom>
            <a:noFill/>
            <a:ln w="38100" cmpd="sng">
              <a:pattFill prst="pct25">
                <a:fgClr>
                  <a:srgbClr val="0066FF"/>
                </a:fgClr>
                <a:bgClr>
                  <a:srgbClr val="FF3300"/>
                </a:bgClr>
              </a:patt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9267" name="Freeform 51"/>
            <p:cNvSpPr>
              <a:spLocks/>
            </p:cNvSpPr>
            <p:nvPr/>
          </p:nvSpPr>
          <p:spPr bwMode="auto">
            <a:xfrm>
              <a:off x="1869" y="1548"/>
              <a:ext cx="612" cy="93"/>
            </a:xfrm>
            <a:custGeom>
              <a:avLst/>
              <a:gdLst>
                <a:gd name="T0" fmla="*/ 0 w 612"/>
                <a:gd name="T1" fmla="*/ 93 h 93"/>
                <a:gd name="T2" fmla="*/ 612 w 612"/>
                <a:gd name="T3" fmla="*/ 0 h 93"/>
                <a:gd name="T4" fmla="*/ 600 w 612"/>
                <a:gd name="T5" fmla="*/ 1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12" h="93">
                  <a:moveTo>
                    <a:pt x="0" y="93"/>
                  </a:moveTo>
                  <a:lnTo>
                    <a:pt x="612" y="0"/>
                  </a:lnTo>
                  <a:lnTo>
                    <a:pt x="600" y="1"/>
                  </a:lnTo>
                </a:path>
              </a:pathLst>
            </a:custGeom>
            <a:noFill/>
            <a:ln w="38100" cmpd="sng">
              <a:solidFill>
                <a:srgbClr val="FF3300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</p:grpSp>
      <p:grpSp>
        <p:nvGrpSpPr>
          <p:cNvPr id="9268" name="Group 52"/>
          <p:cNvGrpSpPr>
            <a:grpSpLocks/>
          </p:cNvGrpSpPr>
          <p:nvPr/>
        </p:nvGrpSpPr>
        <p:grpSpPr bwMode="auto">
          <a:xfrm>
            <a:off x="4402138" y="4364038"/>
            <a:ext cx="2160587" cy="655637"/>
            <a:chOff x="3670" y="1986"/>
            <a:chExt cx="1361" cy="597"/>
          </a:xfrm>
        </p:grpSpPr>
        <p:grpSp>
          <p:nvGrpSpPr>
            <p:cNvPr id="9269" name="Group 53"/>
            <p:cNvGrpSpPr>
              <a:grpSpLocks/>
            </p:cNvGrpSpPr>
            <p:nvPr/>
          </p:nvGrpSpPr>
          <p:grpSpPr bwMode="auto">
            <a:xfrm>
              <a:off x="3670" y="1986"/>
              <a:ext cx="492" cy="579"/>
              <a:chOff x="3878" y="2000"/>
              <a:chExt cx="492" cy="579"/>
            </a:xfrm>
          </p:grpSpPr>
          <p:sp>
            <p:nvSpPr>
              <p:cNvPr id="9270" name="Rectangle 54"/>
              <p:cNvSpPr>
                <a:spLocks noChangeArrowheads="1"/>
              </p:cNvSpPr>
              <p:nvPr/>
            </p:nvSpPr>
            <p:spPr bwMode="auto">
              <a:xfrm>
                <a:off x="4325" y="2003"/>
                <a:ext cx="45" cy="572"/>
              </a:xfrm>
              <a:prstGeom prst="rect">
                <a:avLst/>
              </a:prstGeom>
              <a:gradFill rotWithShape="1">
                <a:gsLst>
                  <a:gs pos="0">
                    <a:srgbClr val="FF3300"/>
                  </a:gs>
                  <a:gs pos="100000">
                    <a:srgbClr val="0066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9271" name="Rectangle 55"/>
              <p:cNvSpPr>
                <a:spLocks noChangeArrowheads="1"/>
              </p:cNvSpPr>
              <p:nvPr/>
            </p:nvSpPr>
            <p:spPr bwMode="auto">
              <a:xfrm>
                <a:off x="3993" y="2000"/>
                <a:ext cx="45" cy="572"/>
              </a:xfrm>
              <a:prstGeom prst="rect">
                <a:avLst/>
              </a:prstGeom>
              <a:gradFill rotWithShape="1">
                <a:gsLst>
                  <a:gs pos="0">
                    <a:srgbClr val="FF3300"/>
                  </a:gs>
                  <a:gs pos="100000">
                    <a:srgbClr val="0066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9272" name="Rectangle 56"/>
              <p:cNvSpPr>
                <a:spLocks noChangeArrowheads="1"/>
              </p:cNvSpPr>
              <p:nvPr/>
            </p:nvSpPr>
            <p:spPr bwMode="auto">
              <a:xfrm>
                <a:off x="4105" y="2003"/>
                <a:ext cx="45" cy="572"/>
              </a:xfrm>
              <a:prstGeom prst="rect">
                <a:avLst/>
              </a:prstGeom>
              <a:gradFill rotWithShape="1">
                <a:gsLst>
                  <a:gs pos="0">
                    <a:srgbClr val="FF3300"/>
                  </a:gs>
                  <a:gs pos="100000">
                    <a:srgbClr val="0066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9273" name="Rectangle 57"/>
              <p:cNvSpPr>
                <a:spLocks noChangeArrowheads="1"/>
              </p:cNvSpPr>
              <p:nvPr/>
            </p:nvSpPr>
            <p:spPr bwMode="auto">
              <a:xfrm>
                <a:off x="3878" y="2007"/>
                <a:ext cx="45" cy="572"/>
              </a:xfrm>
              <a:prstGeom prst="rect">
                <a:avLst/>
              </a:prstGeom>
              <a:gradFill rotWithShape="1">
                <a:gsLst>
                  <a:gs pos="0">
                    <a:srgbClr val="FF3300"/>
                  </a:gs>
                  <a:gs pos="100000">
                    <a:srgbClr val="0066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9274" name="Rectangle 58"/>
              <p:cNvSpPr>
                <a:spLocks noChangeArrowheads="1"/>
              </p:cNvSpPr>
              <p:nvPr/>
            </p:nvSpPr>
            <p:spPr bwMode="auto">
              <a:xfrm>
                <a:off x="4206" y="2007"/>
                <a:ext cx="45" cy="572"/>
              </a:xfrm>
              <a:prstGeom prst="rect">
                <a:avLst/>
              </a:prstGeom>
              <a:gradFill rotWithShape="1">
                <a:gsLst>
                  <a:gs pos="0">
                    <a:srgbClr val="FF3300"/>
                  </a:gs>
                  <a:gs pos="100000">
                    <a:srgbClr val="0066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9275" name="Group 59"/>
            <p:cNvGrpSpPr>
              <a:grpSpLocks/>
            </p:cNvGrpSpPr>
            <p:nvPr/>
          </p:nvGrpSpPr>
          <p:grpSpPr bwMode="auto">
            <a:xfrm>
              <a:off x="4539" y="2004"/>
              <a:ext cx="492" cy="579"/>
              <a:chOff x="3878" y="2000"/>
              <a:chExt cx="492" cy="579"/>
            </a:xfrm>
          </p:grpSpPr>
          <p:sp>
            <p:nvSpPr>
              <p:cNvPr id="9276" name="Rectangle 60"/>
              <p:cNvSpPr>
                <a:spLocks noChangeArrowheads="1"/>
              </p:cNvSpPr>
              <p:nvPr/>
            </p:nvSpPr>
            <p:spPr bwMode="auto">
              <a:xfrm>
                <a:off x="4325" y="2003"/>
                <a:ext cx="45" cy="572"/>
              </a:xfrm>
              <a:prstGeom prst="rect">
                <a:avLst/>
              </a:prstGeom>
              <a:gradFill rotWithShape="1">
                <a:gsLst>
                  <a:gs pos="0">
                    <a:srgbClr val="FF3300"/>
                  </a:gs>
                  <a:gs pos="100000">
                    <a:srgbClr val="0066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9277" name="Rectangle 61"/>
              <p:cNvSpPr>
                <a:spLocks noChangeArrowheads="1"/>
              </p:cNvSpPr>
              <p:nvPr/>
            </p:nvSpPr>
            <p:spPr bwMode="auto">
              <a:xfrm>
                <a:off x="3993" y="2000"/>
                <a:ext cx="45" cy="572"/>
              </a:xfrm>
              <a:prstGeom prst="rect">
                <a:avLst/>
              </a:prstGeom>
              <a:gradFill rotWithShape="1">
                <a:gsLst>
                  <a:gs pos="0">
                    <a:srgbClr val="FF3300"/>
                  </a:gs>
                  <a:gs pos="100000">
                    <a:srgbClr val="0066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9278" name="Rectangle 62"/>
              <p:cNvSpPr>
                <a:spLocks noChangeArrowheads="1"/>
              </p:cNvSpPr>
              <p:nvPr/>
            </p:nvSpPr>
            <p:spPr bwMode="auto">
              <a:xfrm>
                <a:off x="4105" y="2003"/>
                <a:ext cx="45" cy="572"/>
              </a:xfrm>
              <a:prstGeom prst="rect">
                <a:avLst/>
              </a:prstGeom>
              <a:gradFill rotWithShape="1">
                <a:gsLst>
                  <a:gs pos="0">
                    <a:srgbClr val="FF3300"/>
                  </a:gs>
                  <a:gs pos="100000">
                    <a:srgbClr val="0066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9279" name="Rectangle 63"/>
              <p:cNvSpPr>
                <a:spLocks noChangeArrowheads="1"/>
              </p:cNvSpPr>
              <p:nvPr/>
            </p:nvSpPr>
            <p:spPr bwMode="auto">
              <a:xfrm>
                <a:off x="3878" y="2007"/>
                <a:ext cx="45" cy="572"/>
              </a:xfrm>
              <a:prstGeom prst="rect">
                <a:avLst/>
              </a:prstGeom>
              <a:gradFill rotWithShape="1">
                <a:gsLst>
                  <a:gs pos="0">
                    <a:srgbClr val="FF3300"/>
                  </a:gs>
                  <a:gs pos="100000">
                    <a:srgbClr val="0066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9280" name="Rectangle 64"/>
              <p:cNvSpPr>
                <a:spLocks noChangeArrowheads="1"/>
              </p:cNvSpPr>
              <p:nvPr/>
            </p:nvSpPr>
            <p:spPr bwMode="auto">
              <a:xfrm>
                <a:off x="4206" y="2007"/>
                <a:ext cx="45" cy="572"/>
              </a:xfrm>
              <a:prstGeom prst="rect">
                <a:avLst/>
              </a:prstGeom>
              <a:gradFill rotWithShape="1">
                <a:gsLst>
                  <a:gs pos="0">
                    <a:srgbClr val="FF3300"/>
                  </a:gs>
                  <a:gs pos="100000">
                    <a:srgbClr val="0066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9281" name="Group 65"/>
          <p:cNvGrpSpPr>
            <a:grpSpLocks/>
          </p:cNvGrpSpPr>
          <p:nvPr/>
        </p:nvGrpSpPr>
        <p:grpSpPr bwMode="auto">
          <a:xfrm>
            <a:off x="2447925" y="3678238"/>
            <a:ext cx="4108450" cy="719137"/>
            <a:chOff x="1542" y="2317"/>
            <a:chExt cx="2588" cy="453"/>
          </a:xfrm>
        </p:grpSpPr>
        <p:sp>
          <p:nvSpPr>
            <p:cNvPr id="9282" name="Freeform 66"/>
            <p:cNvSpPr>
              <a:spLocks/>
            </p:cNvSpPr>
            <p:nvPr/>
          </p:nvSpPr>
          <p:spPr bwMode="auto">
            <a:xfrm>
              <a:off x="1542" y="2325"/>
              <a:ext cx="2588" cy="445"/>
            </a:xfrm>
            <a:custGeom>
              <a:avLst/>
              <a:gdLst>
                <a:gd name="T0" fmla="*/ 0 w 2588"/>
                <a:gd name="T1" fmla="*/ 0 h 445"/>
                <a:gd name="T2" fmla="*/ 1902 w 2588"/>
                <a:gd name="T3" fmla="*/ 0 h 445"/>
                <a:gd name="T4" fmla="*/ 1904 w 2588"/>
                <a:gd name="T5" fmla="*/ 445 h 445"/>
                <a:gd name="T6" fmla="*/ 2588 w 2588"/>
                <a:gd name="T7" fmla="*/ 445 h 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8" h="445">
                  <a:moveTo>
                    <a:pt x="0" y="0"/>
                  </a:moveTo>
                  <a:lnTo>
                    <a:pt x="1902" y="0"/>
                  </a:lnTo>
                  <a:lnTo>
                    <a:pt x="1904" y="445"/>
                  </a:lnTo>
                  <a:lnTo>
                    <a:pt x="2588" y="445"/>
                  </a:lnTo>
                </a:path>
              </a:pathLst>
            </a:custGeom>
            <a:noFill/>
            <a:ln w="38100" cmpd="sng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9283" name="Freeform 67"/>
            <p:cNvSpPr>
              <a:spLocks/>
            </p:cNvSpPr>
            <p:nvPr/>
          </p:nvSpPr>
          <p:spPr bwMode="auto">
            <a:xfrm>
              <a:off x="2505" y="2317"/>
              <a:ext cx="741" cy="441"/>
            </a:xfrm>
            <a:custGeom>
              <a:avLst/>
              <a:gdLst>
                <a:gd name="T0" fmla="*/ 0 w 741"/>
                <a:gd name="T1" fmla="*/ 0 h 441"/>
                <a:gd name="T2" fmla="*/ 0 w 741"/>
                <a:gd name="T3" fmla="*/ 440 h 441"/>
                <a:gd name="T4" fmla="*/ 741 w 741"/>
                <a:gd name="T5" fmla="*/ 441 h 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41" h="441">
                  <a:moveTo>
                    <a:pt x="0" y="0"/>
                  </a:moveTo>
                  <a:lnTo>
                    <a:pt x="0" y="440"/>
                  </a:lnTo>
                  <a:lnTo>
                    <a:pt x="741" y="441"/>
                  </a:lnTo>
                </a:path>
              </a:pathLst>
            </a:custGeom>
            <a:noFill/>
            <a:ln w="38100" cmpd="sng">
              <a:solidFill>
                <a:srgbClr val="FF3300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</p:grpSp>
      <p:grpSp>
        <p:nvGrpSpPr>
          <p:cNvPr id="9284" name="Group 68"/>
          <p:cNvGrpSpPr>
            <a:grpSpLocks/>
          </p:cNvGrpSpPr>
          <p:nvPr/>
        </p:nvGrpSpPr>
        <p:grpSpPr bwMode="auto">
          <a:xfrm>
            <a:off x="2465388" y="4491038"/>
            <a:ext cx="4090987" cy="722312"/>
            <a:chOff x="1557" y="2829"/>
            <a:chExt cx="2577" cy="455"/>
          </a:xfrm>
        </p:grpSpPr>
        <p:sp>
          <p:nvSpPr>
            <p:cNvPr id="9285" name="Freeform 69"/>
            <p:cNvSpPr>
              <a:spLocks/>
            </p:cNvSpPr>
            <p:nvPr/>
          </p:nvSpPr>
          <p:spPr bwMode="auto">
            <a:xfrm>
              <a:off x="1557" y="2829"/>
              <a:ext cx="2577" cy="453"/>
            </a:xfrm>
            <a:custGeom>
              <a:avLst/>
              <a:gdLst>
                <a:gd name="T0" fmla="*/ 2577 w 2577"/>
                <a:gd name="T1" fmla="*/ 324 h 453"/>
                <a:gd name="T2" fmla="*/ 1893 w 2577"/>
                <a:gd name="T3" fmla="*/ 324 h 453"/>
                <a:gd name="T4" fmla="*/ 1893 w 2577"/>
                <a:gd name="T5" fmla="*/ 450 h 453"/>
                <a:gd name="T6" fmla="*/ 363 w 2577"/>
                <a:gd name="T7" fmla="*/ 453 h 453"/>
                <a:gd name="T8" fmla="*/ 363 w 2577"/>
                <a:gd name="T9" fmla="*/ 0 h 453"/>
                <a:gd name="T10" fmla="*/ 0 w 2577"/>
                <a:gd name="T11" fmla="*/ 0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77" h="453">
                  <a:moveTo>
                    <a:pt x="2577" y="324"/>
                  </a:moveTo>
                  <a:lnTo>
                    <a:pt x="1893" y="324"/>
                  </a:lnTo>
                  <a:lnTo>
                    <a:pt x="1893" y="450"/>
                  </a:lnTo>
                  <a:lnTo>
                    <a:pt x="363" y="453"/>
                  </a:lnTo>
                  <a:lnTo>
                    <a:pt x="363" y="0"/>
                  </a:lnTo>
                  <a:lnTo>
                    <a:pt x="0" y="0"/>
                  </a:lnTo>
                </a:path>
              </a:pathLst>
            </a:custGeom>
            <a:noFill/>
            <a:ln w="38100" cmpd="sng">
              <a:solidFill>
                <a:srgbClr val="0066FF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9286" name="Freeform 70"/>
            <p:cNvSpPr>
              <a:spLocks/>
            </p:cNvSpPr>
            <p:nvPr/>
          </p:nvSpPr>
          <p:spPr bwMode="auto">
            <a:xfrm>
              <a:off x="2549" y="3143"/>
              <a:ext cx="711" cy="141"/>
            </a:xfrm>
            <a:custGeom>
              <a:avLst/>
              <a:gdLst>
                <a:gd name="T0" fmla="*/ 711 w 711"/>
                <a:gd name="T1" fmla="*/ 0 h 141"/>
                <a:gd name="T2" fmla="*/ 0 w 711"/>
                <a:gd name="T3" fmla="*/ 0 h 141"/>
                <a:gd name="T4" fmla="*/ 0 w 711"/>
                <a:gd name="T5" fmla="*/ 141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11" h="141">
                  <a:moveTo>
                    <a:pt x="711" y="0"/>
                  </a:moveTo>
                  <a:lnTo>
                    <a:pt x="0" y="0"/>
                  </a:lnTo>
                  <a:lnTo>
                    <a:pt x="0" y="141"/>
                  </a:lnTo>
                </a:path>
              </a:pathLst>
            </a:custGeom>
            <a:noFill/>
            <a:ln w="38100" cmpd="sng">
              <a:solidFill>
                <a:srgbClr val="0066FF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</p:grpSp>
      <p:sp>
        <p:nvSpPr>
          <p:cNvPr id="9300" name="Freeform 84"/>
          <p:cNvSpPr>
            <a:spLocks/>
          </p:cNvSpPr>
          <p:nvPr/>
        </p:nvSpPr>
        <p:spPr bwMode="auto">
          <a:xfrm>
            <a:off x="2114550" y="2159000"/>
            <a:ext cx="476250" cy="3181350"/>
          </a:xfrm>
          <a:custGeom>
            <a:avLst/>
            <a:gdLst>
              <a:gd name="T0" fmla="*/ 170 w 300"/>
              <a:gd name="T1" fmla="*/ 0 h 2004"/>
              <a:gd name="T2" fmla="*/ 0 w 300"/>
              <a:gd name="T3" fmla="*/ 30 h 2004"/>
              <a:gd name="T4" fmla="*/ 0 w 300"/>
              <a:gd name="T5" fmla="*/ 468 h 2004"/>
              <a:gd name="T6" fmla="*/ 300 w 300"/>
              <a:gd name="T7" fmla="*/ 738 h 2004"/>
              <a:gd name="T8" fmla="*/ 300 w 300"/>
              <a:gd name="T9" fmla="*/ 2004 h 2004"/>
              <a:gd name="T10" fmla="*/ 132 w 300"/>
              <a:gd name="T11" fmla="*/ 2004 h 20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00" h="2004">
                <a:moveTo>
                  <a:pt x="170" y="0"/>
                </a:moveTo>
                <a:lnTo>
                  <a:pt x="0" y="30"/>
                </a:lnTo>
                <a:lnTo>
                  <a:pt x="0" y="468"/>
                </a:lnTo>
                <a:lnTo>
                  <a:pt x="300" y="738"/>
                </a:lnTo>
                <a:lnTo>
                  <a:pt x="300" y="2004"/>
                </a:lnTo>
                <a:lnTo>
                  <a:pt x="132" y="2004"/>
                </a:lnTo>
              </a:path>
            </a:pathLst>
          </a:custGeom>
          <a:noFill/>
          <a:ln w="38100" cmpd="sng">
            <a:solidFill>
              <a:srgbClr val="FF33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9301" name="Freeform 85"/>
          <p:cNvSpPr>
            <a:spLocks/>
          </p:cNvSpPr>
          <p:nvPr/>
        </p:nvSpPr>
        <p:spPr bwMode="auto">
          <a:xfrm>
            <a:off x="2152650" y="2236788"/>
            <a:ext cx="473075" cy="3149600"/>
          </a:xfrm>
          <a:custGeom>
            <a:avLst/>
            <a:gdLst>
              <a:gd name="T0" fmla="*/ 1 w 298"/>
              <a:gd name="T1" fmla="*/ 0 h 1984"/>
              <a:gd name="T2" fmla="*/ 0 w 298"/>
              <a:gd name="T3" fmla="*/ 414 h 1984"/>
              <a:gd name="T4" fmla="*/ 298 w 298"/>
              <a:gd name="T5" fmla="*/ 685 h 1984"/>
              <a:gd name="T6" fmla="*/ 296 w 298"/>
              <a:gd name="T7" fmla="*/ 1984 h 1984"/>
              <a:gd name="T8" fmla="*/ 261 w 298"/>
              <a:gd name="T9" fmla="*/ 1984 h 19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8" h="1984">
                <a:moveTo>
                  <a:pt x="1" y="0"/>
                </a:moveTo>
                <a:lnTo>
                  <a:pt x="0" y="414"/>
                </a:lnTo>
                <a:lnTo>
                  <a:pt x="298" y="685"/>
                </a:lnTo>
                <a:lnTo>
                  <a:pt x="296" y="1984"/>
                </a:lnTo>
                <a:lnTo>
                  <a:pt x="261" y="1984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9307" name="Text Box 91"/>
          <p:cNvSpPr txBox="1">
            <a:spLocks noChangeArrowheads="1"/>
          </p:cNvSpPr>
          <p:nvPr/>
        </p:nvSpPr>
        <p:spPr bwMode="auto">
          <a:xfrm>
            <a:off x="6113463" y="5564188"/>
            <a:ext cx="3246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000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Thermostaat op 20 °C . . .</a:t>
            </a:r>
          </a:p>
        </p:txBody>
      </p:sp>
      <p:sp>
        <p:nvSpPr>
          <p:cNvPr id="9308" name="Text Box 92"/>
          <p:cNvSpPr txBox="1">
            <a:spLocks noChangeArrowheads="1"/>
          </p:cNvSpPr>
          <p:nvPr/>
        </p:nvSpPr>
        <p:spPr bwMode="auto">
          <a:xfrm>
            <a:off x="6138863" y="5975350"/>
            <a:ext cx="31321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000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kamertemperatuur 18°C </a:t>
            </a:r>
          </a:p>
        </p:txBody>
      </p:sp>
      <p:sp>
        <p:nvSpPr>
          <p:cNvPr id="9309" name="Text Box 93"/>
          <p:cNvSpPr txBox="1">
            <a:spLocks noChangeArrowheads="1"/>
          </p:cNvSpPr>
          <p:nvPr/>
        </p:nvSpPr>
        <p:spPr bwMode="auto">
          <a:xfrm>
            <a:off x="6135688" y="6419850"/>
            <a:ext cx="28432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000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Gasklep gaat . . .</a:t>
            </a:r>
          </a:p>
        </p:txBody>
      </p:sp>
      <p:sp>
        <p:nvSpPr>
          <p:cNvPr id="9314" name="Rectangle 98"/>
          <p:cNvSpPr>
            <a:spLocks noChangeArrowheads="1"/>
          </p:cNvSpPr>
          <p:nvPr/>
        </p:nvSpPr>
        <p:spPr bwMode="auto">
          <a:xfrm>
            <a:off x="0" y="-26988"/>
            <a:ext cx="8815388" cy="620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8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CV</a:t>
            </a:r>
            <a:r>
              <a:rPr lang="nl-NL" altLang="nl-NL" sz="2800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: de gasklep en thermostaat</a:t>
            </a:r>
          </a:p>
        </p:txBody>
      </p:sp>
      <p:sp>
        <p:nvSpPr>
          <p:cNvPr id="9317" name="Text Box 101"/>
          <p:cNvSpPr txBox="1">
            <a:spLocks noChangeArrowheads="1"/>
          </p:cNvSpPr>
          <p:nvPr/>
        </p:nvSpPr>
        <p:spPr bwMode="auto">
          <a:xfrm>
            <a:off x="7720013" y="6416675"/>
            <a:ext cx="935037" cy="39687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000" u="sng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open</a:t>
            </a:r>
            <a:r>
              <a:rPr lang="nl-NL" altLang="nl-NL" sz="2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!</a:t>
            </a:r>
          </a:p>
        </p:txBody>
      </p:sp>
      <p:grpSp>
        <p:nvGrpSpPr>
          <p:cNvPr id="9316" name="Group 100"/>
          <p:cNvGrpSpPr>
            <a:grpSpLocks/>
          </p:cNvGrpSpPr>
          <p:nvPr/>
        </p:nvGrpSpPr>
        <p:grpSpPr bwMode="auto">
          <a:xfrm>
            <a:off x="1295400" y="549275"/>
            <a:ext cx="7710488" cy="4784725"/>
            <a:chOff x="816" y="346"/>
            <a:chExt cx="4857" cy="3014"/>
          </a:xfrm>
        </p:grpSpPr>
        <p:grpSp>
          <p:nvGrpSpPr>
            <p:cNvPr id="9303" name="Group 87"/>
            <p:cNvGrpSpPr>
              <a:grpSpLocks/>
            </p:cNvGrpSpPr>
            <p:nvPr/>
          </p:nvGrpSpPr>
          <p:grpSpPr bwMode="auto">
            <a:xfrm>
              <a:off x="4150" y="346"/>
              <a:ext cx="1523" cy="1860"/>
              <a:chOff x="4014" y="210"/>
              <a:chExt cx="1523" cy="1860"/>
            </a:xfrm>
          </p:grpSpPr>
          <p:pic>
            <p:nvPicPr>
              <p:cNvPr id="9304" name="Picture 88" descr="gasklep HR deel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14" y="210"/>
                <a:ext cx="1523" cy="186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305" name="Text Box 89"/>
              <p:cNvSpPr txBox="1">
                <a:spLocks noChangeArrowheads="1"/>
              </p:cNvSpPr>
              <p:nvPr/>
            </p:nvSpPr>
            <p:spPr bwMode="auto">
              <a:xfrm>
                <a:off x="4059" y="1797"/>
                <a:ext cx="10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nl-NL" altLang="nl-NL" sz="2000">
                    <a:solidFill>
                      <a:srgbClr val="FFFF99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mic Sans MS" pitchFamily="66" charset="0"/>
                  </a:rPr>
                  <a:t>gasklep</a:t>
                </a:r>
              </a:p>
            </p:txBody>
          </p:sp>
        </p:grpSp>
        <p:sp>
          <p:nvSpPr>
            <p:cNvPr id="9315" name="Freeform 99"/>
            <p:cNvSpPr>
              <a:spLocks/>
            </p:cNvSpPr>
            <p:nvPr/>
          </p:nvSpPr>
          <p:spPr bwMode="auto">
            <a:xfrm>
              <a:off x="816" y="1088"/>
              <a:ext cx="3416" cy="2272"/>
            </a:xfrm>
            <a:custGeom>
              <a:avLst/>
              <a:gdLst>
                <a:gd name="T0" fmla="*/ 0 w 3416"/>
                <a:gd name="T1" fmla="*/ 2272 h 2272"/>
                <a:gd name="T2" fmla="*/ 3416 w 3416"/>
                <a:gd name="T3" fmla="*/ 0 h 2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416" h="2272">
                  <a:moveTo>
                    <a:pt x="0" y="2272"/>
                  </a:moveTo>
                  <a:lnTo>
                    <a:pt x="3416" y="0"/>
                  </a:lnTo>
                </a:path>
              </a:pathLst>
            </a:custGeom>
            <a:noFill/>
            <a:ln w="38100" cmpd="sng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56376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3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07" grpId="0"/>
      <p:bldP spid="9308" grpId="0"/>
      <p:bldP spid="9309" grpId="0"/>
      <p:bldP spid="9317" grpId="0" animBg="1"/>
    </p:bldLst>
  </p:timing>
</p:sld>
</file>

<file path=ppt/theme/theme1.xml><?xml version="1.0" encoding="utf-8"?>
<a:theme xmlns:a="http://schemas.openxmlformats.org/drawingml/2006/main" name="Standaardontwerp">
  <a:themeElements>
    <a:clrScheme name="ppt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B9D5FB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90</Words>
  <Application>Microsoft Office PowerPoint</Application>
  <PresentationFormat>Diavoorstelling (4:3)</PresentationFormat>
  <Paragraphs>36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Standaardontwerp</vt:lpstr>
      <vt:lpstr>CV: Centrale Verwarming</vt:lpstr>
      <vt:lpstr>Centrale Verwarming (basisonderdelen)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CV: Centrale Verwarming</dc:title>
  <dc:creator>Ton&amp;Els</dc:creator>
  <cp:lastModifiedBy>Ton&amp;Els</cp:lastModifiedBy>
  <cp:revision>2</cp:revision>
  <dcterms:created xsi:type="dcterms:W3CDTF">2018-10-06T16:49:38Z</dcterms:created>
  <dcterms:modified xsi:type="dcterms:W3CDTF">2018-10-19T12:04:45Z</dcterms:modified>
</cp:coreProperties>
</file>