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8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image" Target="../media/image16.emf"/><Relationship Id="rId6" Type="http://schemas.openxmlformats.org/officeDocument/2006/relationships/image" Target="../media/image21.emf"/><Relationship Id="rId5" Type="http://schemas.openxmlformats.org/officeDocument/2006/relationships/image" Target="../media/image20.emf"/><Relationship Id="rId4" Type="http://schemas.openxmlformats.org/officeDocument/2006/relationships/image" Target="../media/image1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image" Target="../media/image23.emf"/><Relationship Id="rId5" Type="http://schemas.openxmlformats.org/officeDocument/2006/relationships/image" Target="../media/image27.emf"/><Relationship Id="rId4" Type="http://schemas.openxmlformats.org/officeDocument/2006/relationships/image" Target="../media/image2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4DEAA-FDF9-4E8F-B8A7-5AD4DFC5817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85031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53820-2F02-4D6C-BF0C-9615AC7A91B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4727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4452D-4530-4D17-8FFC-FF5F40022EB3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16953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08BC7-05DD-4390-9E10-11EEB7DF87D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633400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A8AAA-4386-47C6-9557-21C686AC19FE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1264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5903B-65D1-4228-9DA7-8208D2C797E1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46581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40B97-0779-4F7D-AC84-44F08E1D6840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3740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79FEB-03F3-4289-B62A-BA162F6FC00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702393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25F52-D636-4F10-930E-E7F359552C08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26680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CC45F-3FB6-49AF-8B1F-F836A1729B34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3408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26B7B9-BA96-4728-BAFE-4480AC16B0AF}" type="slidenum">
              <a:rPr lang="nl-NL" altLang="nl-NL">
                <a:solidFill>
                  <a:srgbClr val="000000"/>
                </a:solidFill>
              </a:rPr>
              <a:pPr/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44995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altLang="nl-N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96C940-DE94-47FF-92CA-B72E96D6D9FB}" type="slidenum">
              <a:rPr lang="nl-NL" altLang="nl-N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nl-NL" altLang="nl-N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hyperlink" Target="agtijmensen.nl/" TargetMode="External"/><Relationship Id="rId3" Type="http://schemas.openxmlformats.org/officeDocument/2006/relationships/slide" Target="slide4.xml"/><Relationship Id="rId7" Type="http://schemas.openxmlformats.org/officeDocument/2006/relationships/slide" Target="slide10.xml"/><Relationship Id="rId12" Type="http://schemas.openxmlformats.org/officeDocument/2006/relationships/slide" Target="slide2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9.xml"/><Relationship Id="rId11" Type="http://schemas.openxmlformats.org/officeDocument/2006/relationships/slide" Target="slide18.xml"/><Relationship Id="rId5" Type="http://schemas.openxmlformats.org/officeDocument/2006/relationships/slide" Target="slide8.xml"/><Relationship Id="rId10" Type="http://schemas.openxmlformats.org/officeDocument/2006/relationships/slide" Target="slide1.xml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emf"/><Relationship Id="rId3" Type="http://schemas.openxmlformats.org/officeDocument/2006/relationships/image" Target="../media/image8.jpeg"/><Relationship Id="rId7" Type="http://schemas.openxmlformats.org/officeDocument/2006/relationships/image" Target="../media/image4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emf"/><Relationship Id="rId5" Type="http://schemas.openxmlformats.org/officeDocument/2006/relationships/image" Target="../media/image3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emf"/><Relationship Id="rId1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13" Type="http://schemas.openxmlformats.org/officeDocument/2006/relationships/image" Target="../media/image13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6" Type="http://schemas.openxmlformats.org/officeDocument/2006/relationships/slide" Target="slide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emf"/><Relationship Id="rId11" Type="http://schemas.openxmlformats.org/officeDocument/2006/relationships/image" Target="../media/image15.jpeg"/><Relationship Id="rId5" Type="http://schemas.openxmlformats.org/officeDocument/2006/relationships/oleObject" Target="../embeddings/oleObject7.bin"/><Relationship Id="rId15" Type="http://schemas.openxmlformats.org/officeDocument/2006/relationships/image" Target="../media/image14.emf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20.emf"/><Relationship Id="rId3" Type="http://schemas.openxmlformats.org/officeDocument/2006/relationships/image" Target="../media/image22.jpeg"/><Relationship Id="rId7" Type="http://schemas.openxmlformats.org/officeDocument/2006/relationships/image" Target="../media/image17.e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6" Type="http://schemas.openxmlformats.org/officeDocument/2006/relationships/slide" Target="slide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9.emf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emf"/><Relationship Id="rId1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27.emf"/><Relationship Id="rId3" Type="http://schemas.openxmlformats.org/officeDocument/2006/relationships/image" Target="../media/image28.jpeg"/><Relationship Id="rId7" Type="http://schemas.openxmlformats.org/officeDocument/2006/relationships/image" Target="../media/image24.e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6.emf"/><Relationship Id="rId5" Type="http://schemas.openxmlformats.org/officeDocument/2006/relationships/image" Target="../media/image23.e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5.emf"/><Relationship Id="rId1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slide" Target="slide1.xml"/><Relationship Id="rId4" Type="http://schemas.openxmlformats.org/officeDocument/2006/relationships/image" Target="../media/image29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8"/>
            <a:ext cx="7507288" cy="544513"/>
          </a:xfrm>
        </p:spPr>
        <p:txBody>
          <a:bodyPr/>
          <a:lstStyle/>
          <a:p>
            <a:pPr algn="l"/>
            <a:r>
              <a:rPr lang="en-US" altLang="nl-NL" sz="2800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Vaardigheden</a:t>
            </a:r>
            <a:r>
              <a:rPr lang="en-US" altLang="nl-NL" sz="2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onderbouw</a:t>
            </a:r>
            <a:endParaRPr lang="nl-NL" altLang="nl-NL" sz="2800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20688"/>
            <a:ext cx="9144000" cy="5688013"/>
          </a:xfrm>
        </p:spPr>
        <p:txBody>
          <a:bodyPr/>
          <a:lstStyle/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Procenten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 2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m,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dm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cm, mm; 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dm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cm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mm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2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; 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3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dm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3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cm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3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, mm</a:t>
            </a:r>
            <a:r>
              <a:rPr lang="en-US" altLang="nl-NL" sz="2800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3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Concentratie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Dosis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De pH van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een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oplossing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Grafiek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tekenen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Grootheden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eenheden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 2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Rekenen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met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machten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van 10: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9" action="ppaction://hlinksldjump"/>
              </a:rPr>
              <a:t> 3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Grootheden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eenheden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0" action="ppaction://hlinksldjump"/>
              </a:rPr>
              <a:t> 3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Formules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,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verbanden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,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grafieken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 3</a:t>
            </a:r>
            <a:endParaRPr lang="en-US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indent="-609600" algn="l">
              <a:lnSpc>
                <a:spcPct val="90000"/>
              </a:lnSpc>
              <a:buClr>
                <a:schemeClr val="accent2"/>
              </a:buClr>
              <a:buFont typeface="Wingdings" pitchFamily="2" charset="2"/>
              <a:buAutoNum type="arabicPeriod"/>
            </a:pP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Richtingscoefficient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 (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rc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),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steilheid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 of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helling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(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sgetal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): </a:t>
            </a:r>
            <a:r>
              <a:rPr lang="en-US" altLang="nl-NL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klas</a:t>
            </a:r>
            <a:r>
              <a:rPr lang="en-US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 3</a:t>
            </a:r>
            <a:endParaRPr lang="nl-NL" altLang="nl-NL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838200" y="6453336"/>
            <a:ext cx="5678016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hlinkClick r:id="rId13" action="ppaction://hlinkfile"/>
              </a:rPr>
              <a:t>agtijmensen.nl </a:t>
            </a:r>
            <a:r>
              <a:rPr lang="en-US" altLang="nl-NL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10042021</a:t>
            </a:r>
            <a:endParaRPr lang="nl-NL" altLang="nl-NL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2725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493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76" name="Picture 16" descr="maatcilinder 100 m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50800"/>
            <a:ext cx="1985963" cy="675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44450" y="0"/>
            <a:ext cx="671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FF0000"/>
                </a:solidFill>
              </a:rPr>
              <a:t>Grafiek tekenen vb 1: klas 2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grpSp>
        <p:nvGrpSpPr>
          <p:cNvPr id="66577" name="Group 17"/>
          <p:cNvGrpSpPr>
            <a:grpSpLocks/>
          </p:cNvGrpSpPr>
          <p:nvPr/>
        </p:nvGrpSpPr>
        <p:grpSpPr bwMode="auto">
          <a:xfrm>
            <a:off x="7524750" y="1587500"/>
            <a:ext cx="431800" cy="4649788"/>
            <a:chOff x="4740" y="1000"/>
            <a:chExt cx="272" cy="3177"/>
          </a:xfrm>
        </p:grpSpPr>
        <p:sp>
          <p:nvSpPr>
            <p:cNvPr id="66569" name="Freeform 9"/>
            <p:cNvSpPr>
              <a:spLocks/>
            </p:cNvSpPr>
            <p:nvPr/>
          </p:nvSpPr>
          <p:spPr bwMode="auto">
            <a:xfrm>
              <a:off x="4975" y="1000"/>
              <a:ext cx="1" cy="3177"/>
            </a:xfrm>
            <a:custGeom>
              <a:avLst/>
              <a:gdLst>
                <a:gd name="T0" fmla="*/ 1 w 1"/>
                <a:gd name="T1" fmla="*/ 0 h 3177"/>
                <a:gd name="T2" fmla="*/ 0 w 1"/>
                <a:gd name="T3" fmla="*/ 3177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3177">
                  <a:moveTo>
                    <a:pt x="1" y="0"/>
                  </a:moveTo>
                  <a:lnTo>
                    <a:pt x="0" y="3177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6570" name="Text Box 10"/>
            <p:cNvSpPr txBox="1">
              <a:spLocks noChangeArrowheads="1"/>
            </p:cNvSpPr>
            <p:nvPr/>
          </p:nvSpPr>
          <p:spPr bwMode="auto">
            <a:xfrm>
              <a:off x="4740" y="2205"/>
              <a:ext cx="272" cy="3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h</a:t>
              </a:r>
            </a:p>
          </p:txBody>
        </p:sp>
      </p:grpSp>
      <p:grpSp>
        <p:nvGrpSpPr>
          <p:cNvPr id="66578" name="Group 18"/>
          <p:cNvGrpSpPr>
            <a:grpSpLocks/>
          </p:cNvGrpSpPr>
          <p:nvPr/>
        </p:nvGrpSpPr>
        <p:grpSpPr bwMode="auto">
          <a:xfrm>
            <a:off x="8396288" y="1366838"/>
            <a:ext cx="793750" cy="457200"/>
            <a:chOff x="5289" y="861"/>
            <a:chExt cx="500" cy="288"/>
          </a:xfrm>
        </p:grpSpPr>
        <p:sp>
          <p:nvSpPr>
            <p:cNvPr id="66574" name="Text Box 14"/>
            <p:cNvSpPr txBox="1">
              <a:spLocks noChangeArrowheads="1"/>
            </p:cNvSpPr>
            <p:nvPr/>
          </p:nvSpPr>
          <p:spPr bwMode="auto">
            <a:xfrm>
              <a:off x="5313" y="861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Inh</a:t>
              </a:r>
            </a:p>
          </p:txBody>
        </p:sp>
        <p:sp>
          <p:nvSpPr>
            <p:cNvPr id="66575" name="Line 15"/>
            <p:cNvSpPr>
              <a:spLocks noChangeShapeType="1"/>
            </p:cNvSpPr>
            <p:nvPr/>
          </p:nvSpPr>
          <p:spPr bwMode="auto">
            <a:xfrm>
              <a:off x="5289" y="1010"/>
              <a:ext cx="91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66579" name="Object 19"/>
          <p:cNvGraphicFramePr>
            <a:graphicFrameLocks/>
          </p:cNvGraphicFramePr>
          <p:nvPr/>
        </p:nvGraphicFramePr>
        <p:xfrm>
          <a:off x="0" y="1484313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Grafiek" r:id="rId4" imgW="3524250" imgH="2905125" progId="Excel.Chart.8">
                  <p:embed/>
                </p:oleObj>
              </mc:Choice>
              <mc:Fallback>
                <p:oleObj name="Grafiek" r:id="rId4" imgW="3524250" imgH="2905125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484313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3" name="Object 23"/>
          <p:cNvGraphicFramePr>
            <a:graphicFrameLocks/>
          </p:cNvGraphicFramePr>
          <p:nvPr/>
        </p:nvGraphicFramePr>
        <p:xfrm>
          <a:off x="-36513" y="1492250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Grafiek" r:id="rId6" imgW="3543300" imgH="2924175" progId="Excel.Chart.8">
                  <p:embed/>
                </p:oleObj>
              </mc:Choice>
              <mc:Fallback>
                <p:oleObj name="Grafiek" r:id="rId6" imgW="3543300" imgH="292417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1492250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0" name="Object 20"/>
          <p:cNvGraphicFramePr>
            <a:graphicFrameLocks/>
          </p:cNvGraphicFramePr>
          <p:nvPr/>
        </p:nvGraphicFramePr>
        <p:xfrm>
          <a:off x="-36513" y="1484313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Grafiek" r:id="rId8" imgW="3533775" imgH="2914650" progId="Excel.Chart.8">
                  <p:embed/>
                </p:oleObj>
              </mc:Choice>
              <mc:Fallback>
                <p:oleObj name="Grafiek" r:id="rId8" imgW="3533775" imgH="2914650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3" y="1484313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1" name="Object 21"/>
          <p:cNvGraphicFramePr>
            <a:graphicFrameLocks/>
          </p:cNvGraphicFramePr>
          <p:nvPr/>
        </p:nvGraphicFramePr>
        <p:xfrm>
          <a:off x="-46038" y="1485900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Grafiek" r:id="rId10" imgW="3533775" imgH="2752725" progId="Excel.Chart.8">
                  <p:embed/>
                </p:oleObj>
              </mc:Choice>
              <mc:Fallback>
                <p:oleObj name="Grafiek" r:id="rId10" imgW="3533775" imgH="2752725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6038" y="1485900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2" name="Object 22"/>
          <p:cNvGraphicFramePr>
            <a:graphicFrameLocks/>
          </p:cNvGraphicFramePr>
          <p:nvPr/>
        </p:nvGraphicFramePr>
        <p:xfrm>
          <a:off x="-15875" y="1484313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Grafiek" r:id="rId12" imgW="3533775" imgH="2752725" progId="Excel.Chart.8">
                  <p:embed/>
                </p:oleObj>
              </mc:Choice>
              <mc:Fallback>
                <p:oleObj name="Grafiek" r:id="rId12" imgW="3533775" imgH="2752725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75" y="1484313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14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3984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65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OleChart spid="66579" grpId="0"/>
      <p:bldOleChart spid="66583" grpId="0"/>
      <p:bldOleChart spid="66580" grpId="0"/>
      <p:bldOleChart spid="66581" grpId="0"/>
      <p:bldOleChart spid="665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107950" y="0"/>
            <a:ext cx="671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FF0000"/>
                </a:solidFill>
              </a:rPr>
              <a:t>Grafiek tekenen vb 2: klas 2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graphicFrame>
        <p:nvGraphicFramePr>
          <p:cNvPr id="65547" name="Object 11"/>
          <p:cNvGraphicFramePr>
            <a:graphicFrameLocks noChangeAspect="1"/>
          </p:cNvGraphicFramePr>
          <p:nvPr/>
        </p:nvGraphicFramePr>
        <p:xfrm>
          <a:off x="1588" y="1760538"/>
          <a:ext cx="6837362" cy="513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Grafiek" r:id="rId3" imgW="3133725" imgH="2200275" progId="Excel.Chart.8">
                  <p:embed/>
                </p:oleObj>
              </mc:Choice>
              <mc:Fallback>
                <p:oleObj name="Grafiek" r:id="rId3" imgW="3133725" imgH="2200275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760538"/>
                        <a:ext cx="6837362" cy="5132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8" name="Object 12"/>
          <p:cNvGraphicFramePr>
            <a:graphicFrameLocks noChangeAspect="1"/>
          </p:cNvGraphicFramePr>
          <p:nvPr/>
        </p:nvGraphicFramePr>
        <p:xfrm>
          <a:off x="-1588" y="1778000"/>
          <a:ext cx="6837363" cy="511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Grafiek" r:id="rId5" imgW="3143250" imgH="2200275" progId="Excel.Chart.8">
                  <p:embed/>
                </p:oleObj>
              </mc:Choice>
              <mc:Fallback>
                <p:oleObj name="Grafiek" r:id="rId5" imgW="3143250" imgH="2200275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1778000"/>
                        <a:ext cx="6837363" cy="511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0" name="Object 14"/>
          <p:cNvGraphicFramePr>
            <a:graphicFrameLocks noChangeAspect="1"/>
          </p:cNvGraphicFramePr>
          <p:nvPr/>
        </p:nvGraphicFramePr>
        <p:xfrm>
          <a:off x="-3175" y="1760538"/>
          <a:ext cx="68373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Grafiek" r:id="rId7" imgW="3143250" imgH="2209800" progId="Excel.Chart.8">
                  <p:embed/>
                </p:oleObj>
              </mc:Choice>
              <mc:Fallback>
                <p:oleObj name="Grafiek" r:id="rId7" imgW="3143250" imgH="2209800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5" y="1760538"/>
                        <a:ext cx="68373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1" name="Object 15"/>
          <p:cNvGraphicFramePr>
            <a:graphicFrameLocks noChangeAspect="1"/>
          </p:cNvGraphicFramePr>
          <p:nvPr/>
        </p:nvGraphicFramePr>
        <p:xfrm>
          <a:off x="1588" y="1763713"/>
          <a:ext cx="6837362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Grafiek" r:id="rId9" imgW="3152775" imgH="2219325" progId="Excel.Chart.8">
                  <p:embed/>
                </p:oleObj>
              </mc:Choice>
              <mc:Fallback>
                <p:oleObj name="Grafiek" r:id="rId9" imgW="3152775" imgH="2219325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763713"/>
                        <a:ext cx="6837362" cy="514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52" name="Picture 16" descr="Erlenmeyer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2992438"/>
            <a:ext cx="2290763" cy="380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5553" name="Group 17"/>
          <p:cNvGrpSpPr>
            <a:grpSpLocks/>
          </p:cNvGrpSpPr>
          <p:nvPr/>
        </p:nvGrpSpPr>
        <p:grpSpPr bwMode="auto">
          <a:xfrm>
            <a:off x="7493000" y="4178300"/>
            <a:ext cx="431800" cy="2452688"/>
            <a:chOff x="4576" y="2205"/>
            <a:chExt cx="272" cy="1634"/>
          </a:xfrm>
        </p:grpSpPr>
        <p:sp>
          <p:nvSpPr>
            <p:cNvPr id="65554" name="Line 18"/>
            <p:cNvSpPr>
              <a:spLocks noChangeShapeType="1"/>
            </p:cNvSpPr>
            <p:nvPr/>
          </p:nvSpPr>
          <p:spPr bwMode="auto">
            <a:xfrm>
              <a:off x="4830" y="2205"/>
              <a:ext cx="0" cy="16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5555" name="Text Box 19"/>
            <p:cNvSpPr txBox="1">
              <a:spLocks noChangeArrowheads="1"/>
            </p:cNvSpPr>
            <p:nvPr/>
          </p:nvSpPr>
          <p:spPr bwMode="auto">
            <a:xfrm>
              <a:off x="4576" y="2825"/>
              <a:ext cx="272" cy="3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h</a:t>
              </a:r>
            </a:p>
          </p:txBody>
        </p:sp>
      </p:grpSp>
      <p:graphicFrame>
        <p:nvGraphicFramePr>
          <p:cNvPr id="65549" name="Object 13"/>
          <p:cNvGraphicFramePr>
            <a:graphicFrameLocks noChangeAspect="1"/>
          </p:cNvGraphicFramePr>
          <p:nvPr/>
        </p:nvGraphicFramePr>
        <p:xfrm>
          <a:off x="-3175" y="1771650"/>
          <a:ext cx="6837363" cy="513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Grafiek" r:id="rId12" imgW="3143250" imgH="2209800" progId="Excel.Chart.8">
                  <p:embed/>
                </p:oleObj>
              </mc:Choice>
              <mc:Fallback>
                <p:oleObj name="Grafiek" r:id="rId12" imgW="3143250" imgH="2209800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5" y="1771650"/>
                        <a:ext cx="6837363" cy="513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6" name="Object 10"/>
          <p:cNvGraphicFramePr>
            <a:graphicFrameLocks/>
          </p:cNvGraphicFramePr>
          <p:nvPr/>
        </p:nvGraphicFramePr>
        <p:xfrm>
          <a:off x="1588" y="1755775"/>
          <a:ext cx="6837362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Grafiek" r:id="rId14" imgW="3076575" imgH="1990725" progId="Excel.Chart.8">
                  <p:embed/>
                </p:oleObj>
              </mc:Choice>
              <mc:Fallback>
                <p:oleObj name="Grafiek" r:id="rId14" imgW="3076575" imgH="1990725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755775"/>
                        <a:ext cx="6837362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58" name="Group 22"/>
          <p:cNvGrpSpPr>
            <a:grpSpLocks/>
          </p:cNvGrpSpPr>
          <p:nvPr/>
        </p:nvGrpSpPr>
        <p:grpSpPr bwMode="auto">
          <a:xfrm>
            <a:off x="8243888" y="3997325"/>
            <a:ext cx="882650" cy="457200"/>
            <a:chOff x="5193" y="2518"/>
            <a:chExt cx="556" cy="288"/>
          </a:xfrm>
        </p:grpSpPr>
        <p:sp>
          <p:nvSpPr>
            <p:cNvPr id="65556" name="Text Box 20"/>
            <p:cNvSpPr txBox="1">
              <a:spLocks noChangeArrowheads="1"/>
            </p:cNvSpPr>
            <p:nvPr/>
          </p:nvSpPr>
          <p:spPr bwMode="auto">
            <a:xfrm>
              <a:off x="5273" y="2518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Inh</a:t>
              </a:r>
            </a:p>
          </p:txBody>
        </p:sp>
        <p:sp>
          <p:nvSpPr>
            <p:cNvPr id="65557" name="Line 21"/>
            <p:cNvSpPr>
              <a:spLocks noChangeShapeType="1"/>
            </p:cNvSpPr>
            <p:nvPr/>
          </p:nvSpPr>
          <p:spPr bwMode="auto">
            <a:xfrm>
              <a:off x="5193" y="2659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65559" name="Text Box 23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16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18029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5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OleChart spid="65547" grpId="0"/>
      <p:bldOleChart spid="65548" grpId="0"/>
      <p:bldOleChart spid="65550" grpId="0"/>
      <p:bldOleChart spid="65551" grpId="0"/>
      <p:bldOleChart spid="65549" grpId="0"/>
      <p:bldOleChart spid="655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00" name="Picture 16" descr="canstock6145713 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324100"/>
            <a:ext cx="1671637" cy="429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44450" y="0"/>
            <a:ext cx="671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FF0000"/>
                </a:solidFill>
              </a:rPr>
              <a:t>Grafiek tekenen vb 3: klas 2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grpSp>
        <p:nvGrpSpPr>
          <p:cNvPr id="67592" name="Group 8"/>
          <p:cNvGrpSpPr>
            <a:grpSpLocks/>
          </p:cNvGrpSpPr>
          <p:nvPr/>
        </p:nvGrpSpPr>
        <p:grpSpPr bwMode="auto">
          <a:xfrm>
            <a:off x="7442200" y="5356225"/>
            <a:ext cx="431800" cy="1249363"/>
            <a:chOff x="4576" y="2205"/>
            <a:chExt cx="272" cy="1634"/>
          </a:xfrm>
        </p:grpSpPr>
        <p:sp>
          <p:nvSpPr>
            <p:cNvPr id="67593" name="Line 9"/>
            <p:cNvSpPr>
              <a:spLocks noChangeShapeType="1"/>
            </p:cNvSpPr>
            <p:nvPr/>
          </p:nvSpPr>
          <p:spPr bwMode="auto">
            <a:xfrm>
              <a:off x="4830" y="2205"/>
              <a:ext cx="0" cy="163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67594" name="Text Box 10"/>
            <p:cNvSpPr txBox="1">
              <a:spLocks noChangeArrowheads="1"/>
            </p:cNvSpPr>
            <p:nvPr/>
          </p:nvSpPr>
          <p:spPr bwMode="auto">
            <a:xfrm>
              <a:off x="4576" y="2826"/>
              <a:ext cx="272" cy="5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h</a:t>
              </a:r>
            </a:p>
          </p:txBody>
        </p:sp>
      </p:grpSp>
      <p:grpSp>
        <p:nvGrpSpPr>
          <p:cNvPr id="67597" name="Group 13"/>
          <p:cNvGrpSpPr>
            <a:grpSpLocks/>
          </p:cNvGrpSpPr>
          <p:nvPr/>
        </p:nvGrpSpPr>
        <p:grpSpPr bwMode="auto">
          <a:xfrm>
            <a:off x="8383588" y="5153025"/>
            <a:ext cx="882650" cy="457200"/>
            <a:chOff x="5193" y="2518"/>
            <a:chExt cx="556" cy="288"/>
          </a:xfrm>
        </p:grpSpPr>
        <p:sp>
          <p:nvSpPr>
            <p:cNvPr id="67598" name="Text Box 14"/>
            <p:cNvSpPr txBox="1">
              <a:spLocks noChangeArrowheads="1"/>
            </p:cNvSpPr>
            <p:nvPr/>
          </p:nvSpPr>
          <p:spPr bwMode="auto">
            <a:xfrm>
              <a:off x="5273" y="2518"/>
              <a:ext cx="4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Inh</a:t>
              </a:r>
            </a:p>
          </p:txBody>
        </p:sp>
        <p:sp>
          <p:nvSpPr>
            <p:cNvPr id="67599" name="Line 15"/>
            <p:cNvSpPr>
              <a:spLocks noChangeShapeType="1"/>
            </p:cNvSpPr>
            <p:nvPr/>
          </p:nvSpPr>
          <p:spPr bwMode="auto">
            <a:xfrm>
              <a:off x="5193" y="2659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67619" name="Object 35"/>
          <p:cNvGraphicFramePr>
            <a:graphicFrameLocks/>
          </p:cNvGraphicFramePr>
          <p:nvPr/>
        </p:nvGraphicFramePr>
        <p:xfrm>
          <a:off x="44450" y="1541463"/>
          <a:ext cx="6837363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Grafiek" r:id="rId4" imgW="6315075" imgH="4600575" progId="Excel.Chart.8">
                  <p:embed/>
                </p:oleObj>
              </mc:Choice>
              <mc:Fallback>
                <p:oleObj name="Grafiek" r:id="rId4" imgW="6315075" imgH="460057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" y="1541463"/>
                        <a:ext cx="6837363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5" name="Object 41"/>
          <p:cNvGraphicFramePr>
            <a:graphicFrameLocks/>
          </p:cNvGraphicFramePr>
          <p:nvPr/>
        </p:nvGraphicFramePr>
        <p:xfrm>
          <a:off x="39688" y="1536700"/>
          <a:ext cx="6845300" cy="512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Grafiek" r:id="rId6" imgW="5057775" imgH="3981450" progId="Excel.Chart.8">
                  <p:embed/>
                </p:oleObj>
              </mc:Choice>
              <mc:Fallback>
                <p:oleObj name="Grafiek" r:id="rId6" imgW="5057775" imgH="398145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8" y="1536700"/>
                        <a:ext cx="6845300" cy="512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8" name="Object 44"/>
          <p:cNvGraphicFramePr>
            <a:graphicFrameLocks noChangeAspect="1"/>
          </p:cNvGraphicFramePr>
          <p:nvPr/>
        </p:nvGraphicFramePr>
        <p:xfrm>
          <a:off x="22225" y="1484313"/>
          <a:ext cx="695960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Grafiek" r:id="rId8" imgW="4038600" imgH="2857500" progId="Excel.Chart.8">
                  <p:embed/>
                </p:oleObj>
              </mc:Choice>
              <mc:Fallback>
                <p:oleObj name="Grafiek" r:id="rId8" imgW="4038600" imgH="28575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1484313"/>
                        <a:ext cx="6959600" cy="521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29" name="Object 45"/>
          <p:cNvGraphicFramePr>
            <a:graphicFrameLocks noChangeAspect="1"/>
          </p:cNvGraphicFramePr>
          <p:nvPr/>
        </p:nvGraphicFramePr>
        <p:xfrm>
          <a:off x="-3175" y="1476375"/>
          <a:ext cx="7007225" cy="525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7" name="Grafiek" r:id="rId10" imgW="3152775" imgH="2219325" progId="Excel.Chart.8">
                  <p:embed/>
                </p:oleObj>
              </mc:Choice>
              <mc:Fallback>
                <p:oleObj name="Grafiek" r:id="rId10" imgW="3152775" imgH="22193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175" y="1476375"/>
                        <a:ext cx="7007225" cy="525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30" name="Object 46"/>
          <p:cNvGraphicFramePr>
            <a:graphicFrameLocks noChangeAspect="1"/>
          </p:cNvGraphicFramePr>
          <p:nvPr/>
        </p:nvGraphicFramePr>
        <p:xfrm>
          <a:off x="9525" y="1455738"/>
          <a:ext cx="7004050" cy="5256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Grafiek" r:id="rId12" imgW="3143250" imgH="2209800" progId="Excel.Chart.8">
                  <p:embed/>
                </p:oleObj>
              </mc:Choice>
              <mc:Fallback>
                <p:oleObj name="Grafiek" r:id="rId12" imgW="3143250" imgH="2209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5" y="1455738"/>
                        <a:ext cx="7004050" cy="5256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31" name="Object 47"/>
          <p:cNvGraphicFramePr>
            <a:graphicFrameLocks noChangeAspect="1"/>
          </p:cNvGraphicFramePr>
          <p:nvPr/>
        </p:nvGraphicFramePr>
        <p:xfrm>
          <a:off x="34925" y="1497013"/>
          <a:ext cx="6910388" cy="518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Grafiek" r:id="rId14" imgW="4848225" imgH="3800475" progId="Excel.Chart.8">
                  <p:embed/>
                </p:oleObj>
              </mc:Choice>
              <mc:Fallback>
                <p:oleObj name="Grafiek" r:id="rId14" imgW="4848225" imgH="38004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1497013"/>
                        <a:ext cx="6910388" cy="518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32" name="Text Box 48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16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0381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7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6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76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76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76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76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7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OleChart spid="67619" grpId="0"/>
      <p:bldOleChart spid="67625" grpId="0"/>
      <p:bldOleChart spid="67628" grpId="0"/>
      <p:bldOleChart spid="67629" grpId="0"/>
      <p:bldOleChart spid="67630" grpId="0"/>
      <p:bldOleChart spid="676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41" name="Picture 33" descr="Veerwet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763" y="773113"/>
            <a:ext cx="2527300" cy="596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450" y="0"/>
            <a:ext cx="671195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 u="sng">
                <a:solidFill>
                  <a:srgbClr val="FF0000"/>
                </a:solidFill>
              </a:rPr>
              <a:t>Grafiek tekenen vb 4: klas 2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grpSp>
        <p:nvGrpSpPr>
          <p:cNvPr id="68638" name="Group 30"/>
          <p:cNvGrpSpPr>
            <a:grpSpLocks/>
          </p:cNvGrpSpPr>
          <p:nvPr/>
        </p:nvGrpSpPr>
        <p:grpSpPr bwMode="auto">
          <a:xfrm>
            <a:off x="7423150" y="3678238"/>
            <a:ext cx="1439863" cy="457200"/>
            <a:chOff x="2426" y="2976"/>
            <a:chExt cx="907" cy="288"/>
          </a:xfrm>
        </p:grpSpPr>
        <p:sp>
          <p:nvSpPr>
            <p:cNvPr id="68636" name="Text Box 28"/>
            <p:cNvSpPr txBox="1">
              <a:spLocks noChangeArrowheads="1"/>
            </p:cNvSpPr>
            <p:nvPr/>
          </p:nvSpPr>
          <p:spPr bwMode="auto">
            <a:xfrm>
              <a:off x="2517" y="297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gewicht</a:t>
              </a:r>
            </a:p>
          </p:txBody>
        </p:sp>
        <p:sp>
          <p:nvSpPr>
            <p:cNvPr id="68637" name="Line 29"/>
            <p:cNvSpPr>
              <a:spLocks noChangeShapeType="1"/>
            </p:cNvSpPr>
            <p:nvPr/>
          </p:nvSpPr>
          <p:spPr bwMode="auto">
            <a:xfrm flipH="1">
              <a:off x="2426" y="3129"/>
              <a:ext cx="136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68646" name="Object 38"/>
          <p:cNvGraphicFramePr>
            <a:graphicFrameLocks/>
          </p:cNvGraphicFramePr>
          <p:nvPr/>
        </p:nvGraphicFramePr>
        <p:xfrm>
          <a:off x="26988" y="730250"/>
          <a:ext cx="6478587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Grafiek" r:id="rId4" imgW="4333875" imgH="4171950" progId="Excel.Chart.8">
                  <p:embed/>
                </p:oleObj>
              </mc:Choice>
              <mc:Fallback>
                <p:oleObj name="Grafiek" r:id="rId4" imgW="4333875" imgH="417195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8" y="730250"/>
                        <a:ext cx="6478587" cy="611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650" name="Group 42"/>
          <p:cNvGrpSpPr>
            <a:grpSpLocks/>
          </p:cNvGrpSpPr>
          <p:nvPr/>
        </p:nvGrpSpPr>
        <p:grpSpPr bwMode="auto">
          <a:xfrm>
            <a:off x="7394575" y="1143000"/>
            <a:ext cx="1241425" cy="1819275"/>
            <a:chOff x="4658" y="720"/>
            <a:chExt cx="782" cy="1146"/>
          </a:xfrm>
        </p:grpSpPr>
        <p:sp>
          <p:nvSpPr>
            <p:cNvPr id="68616" name="Text Box 8"/>
            <p:cNvSpPr txBox="1">
              <a:spLocks noChangeArrowheads="1"/>
            </p:cNvSpPr>
            <p:nvPr/>
          </p:nvSpPr>
          <p:spPr bwMode="auto">
            <a:xfrm>
              <a:off x="4658" y="1168"/>
              <a:ext cx="78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nl-NL" altLang="nl-NL" sz="2400" b="1">
                  <a:solidFill>
                    <a:srgbClr val="FF0000"/>
                  </a:solidFill>
                  <a:latin typeface="Comic Sans MS" pitchFamily="66" charset="0"/>
                </a:rPr>
                <a:t>lengte</a:t>
              </a:r>
            </a:p>
          </p:txBody>
        </p:sp>
        <p:sp>
          <p:nvSpPr>
            <p:cNvPr id="68648" name="Freeform 40"/>
            <p:cNvSpPr>
              <a:spLocks/>
            </p:cNvSpPr>
            <p:nvPr/>
          </p:nvSpPr>
          <p:spPr bwMode="auto">
            <a:xfrm>
              <a:off x="4692" y="720"/>
              <a:ext cx="1" cy="1146"/>
            </a:xfrm>
            <a:custGeom>
              <a:avLst/>
              <a:gdLst>
                <a:gd name="T0" fmla="*/ 0 w 1"/>
                <a:gd name="T1" fmla="*/ 0 h 1146"/>
                <a:gd name="T2" fmla="*/ 0 w 1"/>
                <a:gd name="T3" fmla="*/ 1146 h 1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" h="1146">
                  <a:moveTo>
                    <a:pt x="0" y="0"/>
                  </a:moveTo>
                  <a:lnTo>
                    <a:pt x="0" y="1146"/>
                  </a:lnTo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68651" name="Object 43"/>
          <p:cNvGraphicFramePr>
            <a:graphicFrameLocks/>
          </p:cNvGraphicFramePr>
          <p:nvPr/>
        </p:nvGraphicFramePr>
        <p:xfrm>
          <a:off x="22225" y="727075"/>
          <a:ext cx="6478588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Grafiek" r:id="rId6" imgW="4267200" imgH="4152900" progId="Excel.Chart.8">
                  <p:embed/>
                </p:oleObj>
              </mc:Choice>
              <mc:Fallback>
                <p:oleObj name="Grafiek" r:id="rId6" imgW="4267200" imgH="415290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727075"/>
                        <a:ext cx="6478588" cy="611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52" name="Object 44"/>
          <p:cNvGraphicFramePr>
            <a:graphicFrameLocks/>
          </p:cNvGraphicFramePr>
          <p:nvPr/>
        </p:nvGraphicFramePr>
        <p:xfrm>
          <a:off x="34925" y="727075"/>
          <a:ext cx="6478588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name="Grafiek" r:id="rId8" imgW="4600575" imgH="4181475" progId="Excel.Chart.8">
                  <p:embed/>
                </p:oleObj>
              </mc:Choice>
              <mc:Fallback>
                <p:oleObj name="Grafiek" r:id="rId8" imgW="4600575" imgH="4181475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" y="727075"/>
                        <a:ext cx="6478588" cy="611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53" name="Object 45"/>
          <p:cNvGraphicFramePr>
            <a:graphicFrameLocks/>
          </p:cNvGraphicFramePr>
          <p:nvPr/>
        </p:nvGraphicFramePr>
        <p:xfrm>
          <a:off x="22225" y="730250"/>
          <a:ext cx="6478588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Grafiek" r:id="rId10" imgW="4267200" imgH="4152900" progId="Excel.Chart.8">
                  <p:embed/>
                </p:oleObj>
              </mc:Choice>
              <mc:Fallback>
                <p:oleObj name="Grafiek" r:id="rId10" imgW="4267200" imgH="415290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" y="730250"/>
                        <a:ext cx="6478588" cy="611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55" name="Object 47"/>
          <p:cNvGraphicFramePr>
            <a:graphicFrameLocks/>
          </p:cNvGraphicFramePr>
          <p:nvPr/>
        </p:nvGraphicFramePr>
        <p:xfrm>
          <a:off x="31750" y="730250"/>
          <a:ext cx="6478588" cy="611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Grafiek" r:id="rId12" imgW="4581525" imgH="4181475" progId="Excel.Chart.8">
                  <p:embed/>
                </p:oleObj>
              </mc:Choice>
              <mc:Fallback>
                <p:oleObj name="Grafiek" r:id="rId12" imgW="4581525" imgH="4181475" progId="Excel.Chart.8">
                  <p:embed/>
                  <p:pic>
                    <p:nvPicPr>
                      <p:cNvPr id="0" name=""/>
                      <p:cNvPicPr>
                        <a:picLocks noRo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730250"/>
                        <a:ext cx="6478588" cy="611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0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56" name="Text Box 48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14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93786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86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86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8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86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/>
      <p:bldOleChart spid="68646" grpId="0"/>
      <p:bldOleChart spid="68651" grpId="0"/>
      <p:bldOleChart spid="68652" grpId="0"/>
      <p:bldOleChart spid="68653" grpId="0"/>
      <p:bldOleChart spid="686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027988" cy="476250"/>
          </a:xfrm>
        </p:spPr>
        <p:txBody>
          <a:bodyPr/>
          <a:lstStyle/>
          <a:p>
            <a:pPr algn="l"/>
            <a:r>
              <a:rPr lang="en-US" altLang="nl-NL" sz="3200" b="1" u="sng">
                <a:solidFill>
                  <a:srgbClr val="FF0000"/>
                </a:solidFill>
              </a:rPr>
              <a:t>Grootheden en eenheden: klas 2</a:t>
            </a:r>
            <a:endParaRPr lang="nl-NL" altLang="nl-NL" sz="3200" b="1" u="sng">
              <a:solidFill>
                <a:srgbClr val="FF0000"/>
              </a:solidFill>
            </a:endParaRPr>
          </a:p>
        </p:txBody>
      </p:sp>
      <p:sp>
        <p:nvSpPr>
          <p:cNvPr id="64545" name="Text Box 33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  <p:graphicFrame>
        <p:nvGraphicFramePr>
          <p:cNvPr id="65065" name="Group 553"/>
          <p:cNvGraphicFramePr>
            <a:graphicFrameLocks noGrp="1"/>
          </p:cNvGraphicFramePr>
          <p:nvPr/>
        </p:nvGraphicFramePr>
        <p:xfrm>
          <a:off x="166688" y="696913"/>
          <a:ext cx="8856662" cy="5577600"/>
        </p:xfrm>
        <a:graphic>
          <a:graphicData uri="http://schemas.openxmlformats.org/drawingml/2006/table">
            <a:tbl>
              <a:tblPr/>
              <a:tblGrid>
                <a:gridCol w="2268537"/>
                <a:gridCol w="1187450"/>
                <a:gridCol w="3673475"/>
                <a:gridCol w="1727200"/>
              </a:tblGrid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grootheid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symbool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eenheid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symbool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temperatuur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graad Celsius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°C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lengte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ℓ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meter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oppervlakte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vierkante meter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inhoud, volume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I, 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kubieke meter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, dm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, cm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endParaRPr kumimoji="0" lang="nl-NL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CC00FF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massa (gewicht)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kilogram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kg, 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dichtheid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</a:t>
                      </a:r>
                      <a:r>
                        <a:rPr kumimoji="0" lang="el-GR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ρ</a:t>
                      </a: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)</a:t>
                      </a:r>
                      <a:endParaRPr kumimoji="0" lang="el-GR" altLang="nl-NL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kilogram per kubieke meter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kg/m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, g/cm</a:t>
                      </a:r>
                      <a:r>
                        <a:rPr kumimoji="0" lang="nl-NL" altLang="nl-NL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frequentie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hertz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Hz, kHz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trillingstijd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seconde, milliseconde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s, ms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energie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kilowattuur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kWh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vermogen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watt, kilowatt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W, kW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tijd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uur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spanning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(U)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volt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stroomsterkte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(I)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ampère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4757" name="Rectangle 245"/>
          <p:cNvSpPr>
            <a:spLocks noChangeArrowheads="1"/>
          </p:cNvSpPr>
          <p:nvPr/>
        </p:nvSpPr>
        <p:spPr bwMode="auto">
          <a:xfrm>
            <a:off x="7394575" y="1133475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58" name="Rectangle 246"/>
          <p:cNvSpPr>
            <a:spLocks noChangeArrowheads="1"/>
          </p:cNvSpPr>
          <p:nvPr/>
        </p:nvSpPr>
        <p:spPr bwMode="auto">
          <a:xfrm>
            <a:off x="7394575" y="2744788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59" name="Rectangle 247"/>
          <p:cNvSpPr>
            <a:spLocks noChangeArrowheads="1"/>
          </p:cNvSpPr>
          <p:nvPr/>
        </p:nvSpPr>
        <p:spPr bwMode="auto">
          <a:xfrm>
            <a:off x="7394575" y="3136900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60" name="Rectangle 248"/>
          <p:cNvSpPr>
            <a:spLocks noChangeArrowheads="1"/>
          </p:cNvSpPr>
          <p:nvPr/>
        </p:nvSpPr>
        <p:spPr bwMode="auto">
          <a:xfrm>
            <a:off x="7407275" y="4302125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0" name="Rectangle 258"/>
          <p:cNvSpPr>
            <a:spLocks noChangeArrowheads="1"/>
          </p:cNvSpPr>
          <p:nvPr/>
        </p:nvSpPr>
        <p:spPr bwMode="auto">
          <a:xfrm>
            <a:off x="7394575" y="4711700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1" name="Rectangle 259"/>
          <p:cNvSpPr>
            <a:spLocks noChangeArrowheads="1"/>
          </p:cNvSpPr>
          <p:nvPr/>
        </p:nvSpPr>
        <p:spPr bwMode="auto">
          <a:xfrm>
            <a:off x="7394575" y="5094288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2" name="Rectangle 260"/>
          <p:cNvSpPr>
            <a:spLocks noChangeArrowheads="1"/>
          </p:cNvSpPr>
          <p:nvPr/>
        </p:nvSpPr>
        <p:spPr bwMode="auto">
          <a:xfrm>
            <a:off x="7381875" y="5492750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3" name="Rectangle 261"/>
          <p:cNvSpPr>
            <a:spLocks noChangeArrowheads="1"/>
          </p:cNvSpPr>
          <p:nvPr/>
        </p:nvSpPr>
        <p:spPr bwMode="auto">
          <a:xfrm>
            <a:off x="7394575" y="5886450"/>
            <a:ext cx="1562100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4" name="Rectangle 262"/>
          <p:cNvSpPr>
            <a:spLocks noChangeArrowheads="1"/>
          </p:cNvSpPr>
          <p:nvPr/>
        </p:nvSpPr>
        <p:spPr bwMode="auto">
          <a:xfrm>
            <a:off x="7386638" y="1527175"/>
            <a:ext cx="1562100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5" name="Rectangle 263"/>
          <p:cNvSpPr>
            <a:spLocks noChangeArrowheads="1"/>
          </p:cNvSpPr>
          <p:nvPr/>
        </p:nvSpPr>
        <p:spPr bwMode="auto">
          <a:xfrm>
            <a:off x="7394575" y="1933575"/>
            <a:ext cx="1562100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6" name="Rectangle 264"/>
          <p:cNvSpPr>
            <a:spLocks noChangeArrowheads="1"/>
          </p:cNvSpPr>
          <p:nvPr/>
        </p:nvSpPr>
        <p:spPr bwMode="auto">
          <a:xfrm>
            <a:off x="7397750" y="2322513"/>
            <a:ext cx="1562100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7" name="Rectangle 265"/>
          <p:cNvSpPr>
            <a:spLocks noChangeArrowheads="1"/>
          </p:cNvSpPr>
          <p:nvPr/>
        </p:nvSpPr>
        <p:spPr bwMode="auto">
          <a:xfrm>
            <a:off x="7394575" y="3530600"/>
            <a:ext cx="1562100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8" name="Rectangle 266"/>
          <p:cNvSpPr>
            <a:spLocks noChangeArrowheads="1"/>
          </p:cNvSpPr>
          <p:nvPr/>
        </p:nvSpPr>
        <p:spPr bwMode="auto">
          <a:xfrm>
            <a:off x="7383463" y="3894138"/>
            <a:ext cx="1562100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79" name="Rectangle 267"/>
          <p:cNvSpPr>
            <a:spLocks noChangeArrowheads="1"/>
          </p:cNvSpPr>
          <p:nvPr/>
        </p:nvSpPr>
        <p:spPr bwMode="auto">
          <a:xfrm>
            <a:off x="3708400" y="1138238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0" name="Rectangle 268"/>
          <p:cNvSpPr>
            <a:spLocks noChangeArrowheads="1"/>
          </p:cNvSpPr>
          <p:nvPr/>
        </p:nvSpPr>
        <p:spPr bwMode="auto">
          <a:xfrm>
            <a:off x="3721100" y="2740025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1" name="Rectangle 269"/>
          <p:cNvSpPr>
            <a:spLocks noChangeArrowheads="1"/>
          </p:cNvSpPr>
          <p:nvPr/>
        </p:nvSpPr>
        <p:spPr bwMode="auto">
          <a:xfrm>
            <a:off x="3679825" y="3141663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2" name="Rectangle 270"/>
          <p:cNvSpPr>
            <a:spLocks noChangeArrowheads="1"/>
          </p:cNvSpPr>
          <p:nvPr/>
        </p:nvSpPr>
        <p:spPr bwMode="auto">
          <a:xfrm>
            <a:off x="3721100" y="4300538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3" name="Rectangle 271"/>
          <p:cNvSpPr>
            <a:spLocks noChangeArrowheads="1"/>
          </p:cNvSpPr>
          <p:nvPr/>
        </p:nvSpPr>
        <p:spPr bwMode="auto">
          <a:xfrm>
            <a:off x="3708400" y="4719638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4" name="Rectangle 272"/>
          <p:cNvSpPr>
            <a:spLocks noChangeArrowheads="1"/>
          </p:cNvSpPr>
          <p:nvPr/>
        </p:nvSpPr>
        <p:spPr bwMode="auto">
          <a:xfrm>
            <a:off x="3708400" y="5102225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5" name="Rectangle 273"/>
          <p:cNvSpPr>
            <a:spLocks noChangeArrowheads="1"/>
          </p:cNvSpPr>
          <p:nvPr/>
        </p:nvSpPr>
        <p:spPr bwMode="auto">
          <a:xfrm>
            <a:off x="3695700" y="5500688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6" name="Rectangle 274"/>
          <p:cNvSpPr>
            <a:spLocks noChangeArrowheads="1"/>
          </p:cNvSpPr>
          <p:nvPr/>
        </p:nvSpPr>
        <p:spPr bwMode="auto">
          <a:xfrm>
            <a:off x="3708400" y="5910263"/>
            <a:ext cx="341947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7" name="Rectangle 275"/>
          <p:cNvSpPr>
            <a:spLocks noChangeArrowheads="1"/>
          </p:cNvSpPr>
          <p:nvPr/>
        </p:nvSpPr>
        <p:spPr bwMode="auto">
          <a:xfrm>
            <a:off x="3729038" y="1506538"/>
            <a:ext cx="341947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8" name="Rectangle 276"/>
          <p:cNvSpPr>
            <a:spLocks noChangeArrowheads="1"/>
          </p:cNvSpPr>
          <p:nvPr/>
        </p:nvSpPr>
        <p:spPr bwMode="auto">
          <a:xfrm>
            <a:off x="3708400" y="1941513"/>
            <a:ext cx="341947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89" name="Rectangle 277"/>
          <p:cNvSpPr>
            <a:spLocks noChangeArrowheads="1"/>
          </p:cNvSpPr>
          <p:nvPr/>
        </p:nvSpPr>
        <p:spPr bwMode="auto">
          <a:xfrm>
            <a:off x="3711575" y="2320925"/>
            <a:ext cx="341947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0" name="Rectangle 278"/>
          <p:cNvSpPr>
            <a:spLocks noChangeArrowheads="1"/>
          </p:cNvSpPr>
          <p:nvPr/>
        </p:nvSpPr>
        <p:spPr bwMode="auto">
          <a:xfrm>
            <a:off x="3708400" y="3487738"/>
            <a:ext cx="341947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1" name="Rectangle 279"/>
          <p:cNvSpPr>
            <a:spLocks noChangeArrowheads="1"/>
          </p:cNvSpPr>
          <p:nvPr/>
        </p:nvSpPr>
        <p:spPr bwMode="auto">
          <a:xfrm>
            <a:off x="3716338" y="3898900"/>
            <a:ext cx="341947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2" name="Rectangle 280"/>
          <p:cNvSpPr>
            <a:spLocks noChangeArrowheads="1"/>
          </p:cNvSpPr>
          <p:nvPr/>
        </p:nvSpPr>
        <p:spPr bwMode="auto">
          <a:xfrm>
            <a:off x="2474913" y="1149350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3" name="Rectangle 281"/>
          <p:cNvSpPr>
            <a:spLocks noChangeArrowheads="1"/>
          </p:cNvSpPr>
          <p:nvPr/>
        </p:nvSpPr>
        <p:spPr bwMode="auto">
          <a:xfrm>
            <a:off x="2493963" y="2714625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4" name="Rectangle 282"/>
          <p:cNvSpPr>
            <a:spLocks noChangeArrowheads="1"/>
          </p:cNvSpPr>
          <p:nvPr/>
        </p:nvSpPr>
        <p:spPr bwMode="auto">
          <a:xfrm>
            <a:off x="2470150" y="3109913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5" name="Rectangle 283"/>
          <p:cNvSpPr>
            <a:spLocks noChangeArrowheads="1"/>
          </p:cNvSpPr>
          <p:nvPr/>
        </p:nvSpPr>
        <p:spPr bwMode="auto">
          <a:xfrm>
            <a:off x="2487613" y="4292600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6" name="Rectangle 284"/>
          <p:cNvSpPr>
            <a:spLocks noChangeArrowheads="1"/>
          </p:cNvSpPr>
          <p:nvPr/>
        </p:nvSpPr>
        <p:spPr bwMode="auto">
          <a:xfrm>
            <a:off x="2474913" y="4699000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7" name="Rectangle 285"/>
          <p:cNvSpPr>
            <a:spLocks noChangeArrowheads="1"/>
          </p:cNvSpPr>
          <p:nvPr/>
        </p:nvSpPr>
        <p:spPr bwMode="auto">
          <a:xfrm>
            <a:off x="2474913" y="5100638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8" name="Rectangle 286"/>
          <p:cNvSpPr>
            <a:spLocks noChangeArrowheads="1"/>
          </p:cNvSpPr>
          <p:nvPr/>
        </p:nvSpPr>
        <p:spPr bwMode="auto">
          <a:xfrm>
            <a:off x="2474913" y="5492750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799" name="Rectangle 287"/>
          <p:cNvSpPr>
            <a:spLocks noChangeArrowheads="1"/>
          </p:cNvSpPr>
          <p:nvPr/>
        </p:nvSpPr>
        <p:spPr bwMode="auto">
          <a:xfrm>
            <a:off x="2484438" y="5886450"/>
            <a:ext cx="1089025" cy="32385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800" name="Rectangle 288"/>
          <p:cNvSpPr>
            <a:spLocks noChangeArrowheads="1"/>
          </p:cNvSpPr>
          <p:nvPr/>
        </p:nvSpPr>
        <p:spPr bwMode="auto">
          <a:xfrm>
            <a:off x="2484438" y="1544638"/>
            <a:ext cx="108902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801" name="Rectangle 289"/>
          <p:cNvSpPr>
            <a:spLocks noChangeArrowheads="1"/>
          </p:cNvSpPr>
          <p:nvPr/>
        </p:nvSpPr>
        <p:spPr bwMode="auto">
          <a:xfrm>
            <a:off x="2474913" y="1939925"/>
            <a:ext cx="108902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802" name="Rectangle 290"/>
          <p:cNvSpPr>
            <a:spLocks noChangeArrowheads="1"/>
          </p:cNvSpPr>
          <p:nvPr/>
        </p:nvSpPr>
        <p:spPr bwMode="auto">
          <a:xfrm>
            <a:off x="2478088" y="2314575"/>
            <a:ext cx="108902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803" name="Rectangle 291"/>
          <p:cNvSpPr>
            <a:spLocks noChangeArrowheads="1"/>
          </p:cNvSpPr>
          <p:nvPr/>
        </p:nvSpPr>
        <p:spPr bwMode="auto">
          <a:xfrm>
            <a:off x="2474913" y="3524250"/>
            <a:ext cx="108902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64804" name="Rectangle 292"/>
          <p:cNvSpPr>
            <a:spLocks noChangeArrowheads="1"/>
          </p:cNvSpPr>
          <p:nvPr/>
        </p:nvSpPr>
        <p:spPr bwMode="auto">
          <a:xfrm>
            <a:off x="2482850" y="3897313"/>
            <a:ext cx="1089025" cy="32385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27797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7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2" dur="2000"/>
                                        <p:tgtEl>
                                          <p:spTgt spid="64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2000"/>
                                        <p:tgtEl>
                                          <p:spTgt spid="64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757" grpId="0" animBg="1"/>
      <p:bldP spid="64758" grpId="0" animBg="1"/>
      <p:bldP spid="64759" grpId="0" animBg="1"/>
      <p:bldP spid="64760" grpId="0" animBg="1"/>
      <p:bldP spid="64770" grpId="0" animBg="1"/>
      <p:bldP spid="64771" grpId="0" animBg="1"/>
      <p:bldP spid="64772" grpId="0" animBg="1"/>
      <p:bldP spid="64773" grpId="0" animBg="1"/>
      <p:bldP spid="64773" grpId="1" animBg="1"/>
      <p:bldP spid="64774" grpId="0" animBg="1"/>
      <p:bldP spid="64774" grpId="1" animBg="1"/>
      <p:bldP spid="64775" grpId="0" animBg="1"/>
      <p:bldP spid="64775" grpId="1" animBg="1"/>
      <p:bldP spid="64776" grpId="0" animBg="1"/>
      <p:bldP spid="64776" grpId="1" animBg="1"/>
      <p:bldP spid="64777" grpId="0" animBg="1"/>
      <p:bldP spid="64777" grpId="1" animBg="1"/>
      <p:bldP spid="64778" grpId="0" animBg="1"/>
      <p:bldP spid="64778" grpId="1" animBg="1"/>
      <p:bldP spid="64779" grpId="0" animBg="1"/>
      <p:bldP spid="64780" grpId="0" animBg="1"/>
      <p:bldP spid="64781" grpId="0" animBg="1"/>
      <p:bldP spid="64782" grpId="0" animBg="1"/>
      <p:bldP spid="64783" grpId="0" animBg="1"/>
      <p:bldP spid="64784" grpId="0" animBg="1"/>
      <p:bldP spid="64785" grpId="0" animBg="1"/>
      <p:bldP spid="64786" grpId="0" animBg="1"/>
      <p:bldP spid="64787" grpId="0" animBg="1"/>
      <p:bldP spid="64787" grpId="1" animBg="1"/>
      <p:bldP spid="64788" grpId="0" animBg="1"/>
      <p:bldP spid="64788" grpId="1" animBg="1"/>
      <p:bldP spid="64789" grpId="0" animBg="1"/>
      <p:bldP spid="64789" grpId="1" animBg="1"/>
      <p:bldP spid="64790" grpId="0" animBg="1"/>
      <p:bldP spid="64790" grpId="1" animBg="1"/>
      <p:bldP spid="64791" grpId="0" animBg="1"/>
      <p:bldP spid="64791" grpId="1" animBg="1"/>
      <p:bldP spid="64792" grpId="0" animBg="1"/>
      <p:bldP spid="64793" grpId="0" animBg="1"/>
      <p:bldP spid="64794" grpId="0" animBg="1"/>
      <p:bldP spid="64795" grpId="0" animBg="1"/>
      <p:bldP spid="64796" grpId="0" animBg="1"/>
      <p:bldP spid="64797" grpId="0" animBg="1"/>
      <p:bldP spid="64798" grpId="0" animBg="1"/>
      <p:bldP spid="64799" grpId="0" animBg="1"/>
      <p:bldP spid="64800" grpId="0" animBg="1"/>
      <p:bldP spid="64800" grpId="1" animBg="1"/>
      <p:bldP spid="64801" grpId="0" animBg="1"/>
      <p:bldP spid="64801" grpId="1" animBg="1"/>
      <p:bldP spid="64802" grpId="0" animBg="1"/>
      <p:bldP spid="64802" grpId="1" animBg="1"/>
      <p:bldP spid="64803" grpId="0" animBg="1"/>
      <p:bldP spid="64803" grpId="1" animBg="1"/>
      <p:bldP spid="64804" grpId="0" animBg="1"/>
      <p:bldP spid="6480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34925" y="3429000"/>
            <a:ext cx="9109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0000"/>
                </a:solidFill>
              </a:rPr>
              <a:t>2500</a:t>
            </a:r>
            <a:r>
              <a:rPr lang="en-US" altLang="nl-NL" sz="3600" b="1">
                <a:solidFill>
                  <a:srgbClr val="3333CC"/>
                </a:solidFill>
              </a:rPr>
              <a:t> </a:t>
            </a:r>
            <a:r>
              <a:rPr lang="en-US" altLang="nl-NL" sz="3600" b="1">
                <a:solidFill>
                  <a:srgbClr val="FF0000"/>
                </a:solidFill>
              </a:rPr>
              <a:t>kg</a:t>
            </a:r>
            <a:r>
              <a:rPr lang="en-US" altLang="nl-NL" sz="3600" b="1">
                <a:solidFill>
                  <a:srgbClr val="000000"/>
                </a:solidFill>
              </a:rPr>
              <a:t>/</a:t>
            </a:r>
            <a:r>
              <a:rPr lang="en-US" altLang="nl-NL" sz="3600" b="1">
                <a:solidFill>
                  <a:srgbClr val="00CC99"/>
                </a:solidFill>
              </a:rPr>
              <a:t>m</a:t>
            </a:r>
            <a:r>
              <a:rPr lang="en-US" altLang="nl-NL" sz="3600" b="1" baseline="30000">
                <a:solidFill>
                  <a:srgbClr val="00CC99"/>
                </a:solidFill>
              </a:rPr>
              <a:t>3</a:t>
            </a:r>
            <a:r>
              <a:rPr lang="en-US" altLang="nl-NL" sz="3600" b="1">
                <a:solidFill>
                  <a:srgbClr val="000000"/>
                </a:solidFill>
              </a:rPr>
              <a:t> =                    </a:t>
            </a:r>
            <a:r>
              <a:rPr lang="en-US" altLang="nl-NL" sz="3600" b="1">
                <a:solidFill>
                  <a:srgbClr val="FF0000"/>
                </a:solidFill>
              </a:rPr>
              <a:t>g</a:t>
            </a:r>
            <a:r>
              <a:rPr lang="en-US" altLang="nl-NL" sz="3600" b="1">
                <a:solidFill>
                  <a:srgbClr val="000000"/>
                </a:solidFill>
              </a:rPr>
              <a:t>/                   </a:t>
            </a:r>
            <a:r>
              <a:rPr lang="en-US" altLang="nl-NL" sz="3600" b="1">
                <a:solidFill>
                  <a:srgbClr val="00CC99"/>
                </a:solidFill>
              </a:rPr>
              <a:t>cm</a:t>
            </a:r>
            <a:r>
              <a:rPr lang="en-US" altLang="nl-NL" sz="3600" b="1" baseline="30000">
                <a:solidFill>
                  <a:srgbClr val="00CC99"/>
                </a:solidFill>
              </a:rPr>
              <a:t>3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" y="0"/>
            <a:ext cx="7286625" cy="612775"/>
          </a:xfrm>
        </p:spPr>
        <p:txBody>
          <a:bodyPr/>
          <a:lstStyle/>
          <a:p>
            <a:pPr algn="l"/>
            <a:r>
              <a:rPr lang="en-US" altLang="nl-NL" sz="3200" b="1" u="sng">
                <a:solidFill>
                  <a:srgbClr val="FF0000"/>
                </a:solidFill>
              </a:rPr>
              <a:t>Eenheden omrekenen: klas 3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557338"/>
            <a:ext cx="8382000" cy="1752600"/>
          </a:xfrm>
        </p:spPr>
        <p:txBody>
          <a:bodyPr/>
          <a:lstStyle/>
          <a:p>
            <a:pPr marL="609600" indent="-609600" algn="l">
              <a:lnSpc>
                <a:spcPct val="80000"/>
              </a:lnSpc>
            </a:pPr>
            <a:r>
              <a:rPr lang="en-US" altLang="nl-NL" sz="3600" b="1"/>
              <a:t>Stap 1: </a:t>
            </a:r>
            <a:r>
              <a:rPr lang="en-US" altLang="nl-NL" sz="3600" b="1">
                <a:solidFill>
                  <a:srgbClr val="FF0000"/>
                </a:solidFill>
              </a:rPr>
              <a:t>Teller omrekenen</a:t>
            </a:r>
          </a:p>
          <a:p>
            <a:pPr marL="609600" indent="-609600" algn="l">
              <a:lnSpc>
                <a:spcPct val="80000"/>
              </a:lnSpc>
            </a:pPr>
            <a:r>
              <a:rPr lang="en-US" altLang="nl-NL" sz="3600" b="1"/>
              <a:t>Stap 2: </a:t>
            </a:r>
            <a:r>
              <a:rPr lang="en-US" altLang="nl-NL" sz="3600" b="1">
                <a:solidFill>
                  <a:schemeClr val="accent1"/>
                </a:solidFill>
              </a:rPr>
              <a:t>Noemer omrekenen</a:t>
            </a:r>
          </a:p>
          <a:p>
            <a:pPr marL="609600" indent="-609600" algn="l">
              <a:lnSpc>
                <a:spcPct val="80000"/>
              </a:lnSpc>
            </a:pPr>
            <a:r>
              <a:rPr lang="en-US" altLang="nl-NL" sz="3600" b="1"/>
              <a:t>Stap 3: Uitkomst</a:t>
            </a:r>
            <a:endParaRPr lang="nl-NL" altLang="nl-NL" sz="3600" b="1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765175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</a:rPr>
              <a:t>Vb.: Reken 2500 kg/m</a:t>
            </a:r>
            <a:r>
              <a:rPr lang="en-US" altLang="nl-NL" sz="3600" b="1" baseline="30000">
                <a:solidFill>
                  <a:srgbClr val="3333CC"/>
                </a:solidFill>
              </a:rPr>
              <a:t>3</a:t>
            </a:r>
            <a:r>
              <a:rPr lang="en-US" altLang="nl-NL" sz="3600" b="1">
                <a:solidFill>
                  <a:srgbClr val="3333CC"/>
                </a:solidFill>
              </a:rPr>
              <a:t> om in g/cm</a:t>
            </a:r>
            <a:r>
              <a:rPr lang="en-US" altLang="nl-NL" sz="3600" b="1" baseline="30000">
                <a:solidFill>
                  <a:srgbClr val="3333CC"/>
                </a:solidFill>
              </a:rPr>
              <a:t>3</a:t>
            </a:r>
            <a:r>
              <a:rPr lang="en-US" altLang="nl-NL" sz="3600" b="1">
                <a:solidFill>
                  <a:srgbClr val="3333CC"/>
                </a:solidFill>
              </a:rPr>
              <a:t>:</a:t>
            </a:r>
            <a:endParaRPr lang="nl-NL" altLang="nl-NL" sz="3600" b="1">
              <a:solidFill>
                <a:srgbClr val="3333CC"/>
              </a:solidFill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28863" y="4083050"/>
            <a:ext cx="4287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</a:rPr>
              <a:t>= 0,00250 g /cm</a:t>
            </a:r>
            <a:r>
              <a:rPr lang="en-US" altLang="nl-NL" sz="3600" b="1" baseline="30000">
                <a:solidFill>
                  <a:srgbClr val="3333CC"/>
                </a:solidFill>
              </a:rPr>
              <a:t>3</a:t>
            </a:r>
            <a:endParaRPr lang="nl-NL" altLang="nl-NL" sz="3600">
              <a:solidFill>
                <a:srgbClr val="3333CC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843213" y="3429000"/>
            <a:ext cx="2016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FF0000"/>
                </a:solidFill>
              </a:rPr>
              <a:t>2.500.000</a:t>
            </a:r>
            <a:endParaRPr lang="nl-NL" altLang="nl-NL" sz="3600" b="1">
              <a:solidFill>
                <a:srgbClr val="FF0000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449888" y="3457575"/>
            <a:ext cx="2462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CC99"/>
                </a:solidFill>
              </a:rPr>
              <a:t>1.000.000</a:t>
            </a:r>
            <a:endParaRPr lang="nl-NL" altLang="nl-NL" sz="3600" b="1">
              <a:solidFill>
                <a:srgbClr val="00CC99"/>
              </a:solidFill>
            </a:endParaRPr>
          </a:p>
        </p:txBody>
      </p:sp>
      <p:sp>
        <p:nvSpPr>
          <p:cNvPr id="5135" name="Oval 15"/>
          <p:cNvSpPr>
            <a:spLocks noChangeArrowheads="1"/>
          </p:cNvSpPr>
          <p:nvPr/>
        </p:nvSpPr>
        <p:spPr bwMode="auto">
          <a:xfrm>
            <a:off x="2325688" y="736600"/>
            <a:ext cx="1728787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136" name="Oval 16"/>
          <p:cNvSpPr>
            <a:spLocks noChangeArrowheads="1"/>
          </p:cNvSpPr>
          <p:nvPr/>
        </p:nvSpPr>
        <p:spPr bwMode="auto">
          <a:xfrm>
            <a:off x="3967163" y="822325"/>
            <a:ext cx="749300" cy="647700"/>
          </a:xfrm>
          <a:prstGeom prst="ellips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1134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9" grpId="0" autoUpdateAnimBg="0"/>
      <p:bldP spid="5122" grpId="0"/>
      <p:bldP spid="5123" grpId="0" build="p" autoUpdateAnimBg="0" advAuto="0"/>
      <p:bldP spid="5124" grpId="0" autoUpdateAnimBg="0"/>
      <p:bldP spid="5126" grpId="0" autoUpdateAnimBg="0"/>
      <p:bldP spid="5131" grpId="0"/>
      <p:bldP spid="5132" grpId="0"/>
      <p:bldP spid="5135" grpId="0" animBg="1"/>
      <p:bldP spid="51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765175"/>
            <a:ext cx="8991600" cy="6092825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en-US" altLang="nl-NL" b="1">
                <a:solidFill>
                  <a:schemeClr val="accent2"/>
                </a:solidFill>
              </a:rPr>
              <a:t>Grootheid    </a:t>
            </a:r>
            <a:r>
              <a:rPr lang="en-US" altLang="nl-NL" b="1">
                <a:solidFill>
                  <a:srgbClr val="FF0000"/>
                </a:solidFill>
              </a:rPr>
              <a:t>symbool</a:t>
            </a:r>
            <a:r>
              <a:rPr lang="en-US" altLang="nl-NL" b="1">
                <a:solidFill>
                  <a:schemeClr val="accent2"/>
                </a:solidFill>
              </a:rPr>
              <a:t>	        eenheid         </a:t>
            </a:r>
            <a:r>
              <a:rPr lang="en-US" altLang="nl-NL" b="1">
                <a:solidFill>
                  <a:srgbClr val="FF0000"/>
                </a:solidFill>
              </a:rPr>
              <a:t>symbool</a:t>
            </a:r>
          </a:p>
          <a:p>
            <a:pPr algn="l">
              <a:lnSpc>
                <a:spcPct val="80000"/>
              </a:lnSpc>
            </a:pPr>
            <a:endParaRPr lang="en-US" altLang="nl-NL" b="1"/>
          </a:p>
          <a:p>
            <a:pPr algn="l">
              <a:lnSpc>
                <a:spcPct val="80000"/>
              </a:lnSpc>
            </a:pPr>
            <a:r>
              <a:rPr lang="en-US" altLang="nl-NL" sz="2800" b="1"/>
              <a:t>tijd						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afstand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snelheid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versnelling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inhoud (volume)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dichtheid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temperatuuur		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massa				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spanning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stroomsterkte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Weerstand</a:t>
            </a:r>
          </a:p>
          <a:p>
            <a:pPr algn="l">
              <a:lnSpc>
                <a:spcPct val="80000"/>
              </a:lnSpc>
            </a:pPr>
            <a:r>
              <a:rPr lang="en-US" altLang="nl-NL" sz="2800" b="1"/>
              <a:t>Vermogen  	</a:t>
            </a:r>
          </a:p>
          <a:p>
            <a:pPr algn="l">
              <a:lnSpc>
                <a:spcPct val="80000"/>
              </a:lnSpc>
            </a:pPr>
            <a:endParaRPr lang="nl-NL" altLang="nl-NL" b="1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608513" y="1628775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seconde</a:t>
            </a:r>
            <a:r>
              <a:rPr lang="nl-NL" altLang="nl-NL" sz="2800" b="1">
                <a:solidFill>
                  <a:srgbClr val="FF0000"/>
                </a:solidFill>
              </a:rPr>
              <a:t>           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027988" cy="476250"/>
          </a:xfrm>
        </p:spPr>
        <p:txBody>
          <a:bodyPr/>
          <a:lstStyle/>
          <a:p>
            <a:pPr algn="l"/>
            <a:r>
              <a:rPr lang="en-US" altLang="nl-NL" sz="3200" b="1" u="sng">
                <a:solidFill>
                  <a:srgbClr val="FF0000"/>
                </a:solidFill>
              </a:rPr>
              <a:t>Grootheden en eenheden: klas 3</a:t>
            </a:r>
            <a:endParaRPr lang="nl-NL" altLang="nl-NL" sz="3200" b="1" u="sng">
              <a:solidFill>
                <a:srgbClr val="FF0000"/>
              </a:solidFill>
            </a:endParaRPr>
          </a:p>
        </p:txBody>
      </p:sp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0" y="549275"/>
            <a:ext cx="8996363" cy="6308725"/>
            <a:chOff x="27" y="1008"/>
            <a:chExt cx="5667" cy="3123"/>
          </a:xfrm>
        </p:grpSpPr>
        <p:grpSp>
          <p:nvGrpSpPr>
            <p:cNvPr id="3079" name="Group 7"/>
            <p:cNvGrpSpPr>
              <a:grpSpLocks/>
            </p:cNvGrpSpPr>
            <p:nvPr/>
          </p:nvGrpSpPr>
          <p:grpSpPr bwMode="auto">
            <a:xfrm>
              <a:off x="27" y="1008"/>
              <a:ext cx="5667" cy="3123"/>
              <a:chOff x="27" y="1053"/>
              <a:chExt cx="5667" cy="3123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27" y="1056"/>
                <a:ext cx="2832" cy="31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2862" y="1053"/>
                <a:ext cx="2832" cy="312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nl-NL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38" y="1445"/>
              <a:ext cx="5656" cy="9"/>
            </a:xfrm>
            <a:custGeom>
              <a:avLst/>
              <a:gdLst>
                <a:gd name="T0" fmla="*/ 0 w 5656"/>
                <a:gd name="T1" fmla="*/ 9 h 9"/>
                <a:gd name="T2" fmla="*/ 5656 w 5656"/>
                <a:gd name="T3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656" h="9">
                  <a:moveTo>
                    <a:pt x="0" y="9"/>
                  </a:moveTo>
                  <a:lnTo>
                    <a:pt x="5656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419475" y="16430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t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348038" y="4522788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419475" y="3702050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l-GR" altLang="nl-NL" sz="3600" b="1">
                <a:solidFill>
                  <a:srgbClr val="FF0000"/>
                </a:solidFill>
                <a:cs typeface="Times New Roman" pitchFamily="18" charset="0"/>
              </a:rPr>
              <a:t>ρ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419475" y="206057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s(t)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376613" y="5416550"/>
            <a:ext cx="1152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6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643438" y="2060575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meter</a:t>
            </a:r>
            <a:r>
              <a:rPr lang="nl-NL" altLang="nl-NL" sz="2800" b="1">
                <a:solidFill>
                  <a:srgbClr val="FF0000"/>
                </a:solidFill>
              </a:rPr>
              <a:t>              m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4695825" y="4235450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. . .</a:t>
            </a:r>
            <a:r>
              <a:rPr lang="nl-NL" altLang="nl-NL" sz="2800" b="1">
                <a:solidFill>
                  <a:srgbClr val="FF0000"/>
                </a:solidFill>
              </a:rPr>
              <a:t>                  °C</a:t>
            </a: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4679950" y="4667250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kilogram</a:t>
            </a:r>
            <a:r>
              <a:rPr lang="nl-NL" altLang="nl-NL" sz="2800" b="1">
                <a:solidFill>
                  <a:srgbClr val="FF0000"/>
                </a:solidFill>
              </a:rPr>
              <a:t>         kg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4637088" y="5545138"/>
            <a:ext cx="4356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Ampère           </a:t>
            </a:r>
            <a:r>
              <a:rPr lang="nl-NL" altLang="nl-NL" sz="2800" b="1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3419475" y="247967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v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3405188" y="28956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a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348038" y="334327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V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348038" y="41783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T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3317875" y="50419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U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3305175" y="58928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R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679950" y="2513013"/>
            <a:ext cx="4356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. . .</a:t>
            </a:r>
            <a:r>
              <a:rPr lang="nl-NL" altLang="nl-NL" sz="2800" b="1">
                <a:solidFill>
                  <a:srgbClr val="FF0000"/>
                </a:solidFill>
              </a:rPr>
              <a:t>                   m/s</a:t>
            </a: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4686300" y="2916238"/>
            <a:ext cx="4356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. . .</a:t>
            </a:r>
            <a:r>
              <a:rPr lang="nl-NL" altLang="nl-NL" sz="2800" b="1">
                <a:solidFill>
                  <a:srgbClr val="FF0000"/>
                </a:solidFill>
              </a:rPr>
              <a:t>                   m/s</a:t>
            </a:r>
            <a:r>
              <a:rPr lang="nl-NL" altLang="nl-NL" sz="2800" b="1" baseline="30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679950" y="3355975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. . .</a:t>
            </a:r>
            <a:r>
              <a:rPr lang="nl-NL" altLang="nl-NL" sz="2800" b="1">
                <a:solidFill>
                  <a:srgbClr val="FF0000"/>
                </a:solidFill>
              </a:rPr>
              <a:t>                   m</a:t>
            </a:r>
            <a:r>
              <a:rPr lang="nl-NL" altLang="nl-NL" sz="2800" b="1" baseline="30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4694238" y="3800475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. . .</a:t>
            </a:r>
            <a:r>
              <a:rPr lang="nl-NL" altLang="nl-NL" sz="2800" b="1">
                <a:solidFill>
                  <a:srgbClr val="FF0000"/>
                </a:solidFill>
              </a:rPr>
              <a:t>                  kg/m</a:t>
            </a:r>
            <a:r>
              <a:rPr lang="nl-NL" altLang="nl-NL" sz="2800" b="1" baseline="300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4637088" y="5084763"/>
            <a:ext cx="4356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Volt                 </a:t>
            </a:r>
            <a:r>
              <a:rPr lang="nl-NL" altLang="nl-NL" sz="28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4608513" y="5946775"/>
            <a:ext cx="435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Ohm                </a:t>
            </a:r>
            <a:r>
              <a:rPr lang="el-GR" altLang="nl-NL" sz="2800" b="1">
                <a:solidFill>
                  <a:srgbClr val="FF0000"/>
                </a:solidFill>
                <a:cs typeface="Times New Roman" pitchFamily="18" charset="0"/>
              </a:rPr>
              <a:t>Ω</a:t>
            </a:r>
          </a:p>
        </p:txBody>
      </p:sp>
      <p:sp>
        <p:nvSpPr>
          <p:cNvPr id="3105" name="AutoShape 33"/>
          <p:cNvSpPr>
            <a:spLocks noChangeArrowheads="1"/>
          </p:cNvSpPr>
          <p:nvPr/>
        </p:nvSpPr>
        <p:spPr bwMode="auto">
          <a:xfrm>
            <a:off x="4859338" y="85725"/>
            <a:ext cx="3889375" cy="692150"/>
          </a:xfrm>
          <a:prstGeom prst="wedgeRoundRectCallout">
            <a:avLst>
              <a:gd name="adj1" fmla="val -49306"/>
              <a:gd name="adj2" fmla="val 34701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Meter per seconde</a:t>
            </a:r>
          </a:p>
        </p:txBody>
      </p:sp>
      <p:sp>
        <p:nvSpPr>
          <p:cNvPr id="3106" name="AutoShape 34"/>
          <p:cNvSpPr>
            <a:spLocks noChangeArrowheads="1"/>
          </p:cNvSpPr>
          <p:nvPr/>
        </p:nvSpPr>
        <p:spPr bwMode="auto">
          <a:xfrm>
            <a:off x="3132138" y="215900"/>
            <a:ext cx="5832475" cy="549275"/>
          </a:xfrm>
          <a:prstGeom prst="wedgeRoundRectCallout">
            <a:avLst>
              <a:gd name="adj1" fmla="val -18917"/>
              <a:gd name="adj2" fmla="val 50057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Meter per seconde kwadraat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3317875" y="630555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  <a:cs typeface="Times New Roman" pitchFamily="18" charset="0"/>
              </a:rPr>
              <a:t>P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4652963" y="6362700"/>
            <a:ext cx="3447429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Watt               </a:t>
            </a:r>
            <a:r>
              <a:rPr lang="nl-NL" altLang="nl-NL" sz="2800" b="1">
                <a:solidFill>
                  <a:srgbClr val="FF0000"/>
                </a:solidFill>
                <a:cs typeface="Times New Roman" pitchFamily="18" charset="0"/>
              </a:rPr>
              <a:t>W</a:t>
            </a:r>
            <a:endParaRPr lang="el-GR" altLang="nl-NL" sz="2800" b="1">
              <a:solidFill>
                <a:srgbClr val="FF0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62186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3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3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2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2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20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20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2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20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2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20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2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20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 nodeType="clickPar">
                      <p:stCondLst>
                        <p:cond delay="indefinite"/>
                      </p:stCondLst>
                      <p:childTnLst>
                        <p:par>
                          <p:cTn id="2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20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2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20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 advAuto="0"/>
      <p:bldP spid="3088" grpId="0"/>
      <p:bldP spid="3074" grpId="0"/>
      <p:bldP spid="3083" grpId="0"/>
      <p:bldP spid="3084" grpId="0"/>
      <p:bldP spid="3085" grpId="0"/>
      <p:bldP spid="3086" grpId="0"/>
      <p:bldP spid="3087" grpId="0"/>
      <p:bldP spid="3089" grpId="0"/>
      <p:bldP spid="3090" grpId="0"/>
      <p:bldP spid="3091" grpId="0"/>
      <p:bldP spid="3092" grpId="0"/>
      <p:bldP spid="3093" grpId="0"/>
      <p:bldP spid="3094" grpId="0"/>
      <p:bldP spid="3095" grpId="0"/>
      <p:bldP spid="3096" grpId="0"/>
      <p:bldP spid="3097" grpId="0"/>
      <p:bldP spid="3098" grpId="0"/>
      <p:bldP spid="3099" grpId="0"/>
      <p:bldP spid="3100" grpId="0"/>
      <p:bldP spid="3101" grpId="0"/>
      <p:bldP spid="3102" grpId="0"/>
      <p:bldP spid="3103" grpId="0"/>
      <p:bldP spid="3104" grpId="0"/>
      <p:bldP spid="3105" grpId="0" animBg="1"/>
      <p:bldP spid="3106" grpId="0" animBg="1"/>
      <p:bldP spid="3108" grpId="0"/>
      <p:bldP spid="310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913688" cy="468313"/>
          </a:xfrm>
        </p:spPr>
        <p:txBody>
          <a:bodyPr/>
          <a:lstStyle/>
          <a:p>
            <a:pPr algn="l"/>
            <a:r>
              <a:rPr lang="en-US" altLang="nl-NL" sz="3200" b="1" u="sng">
                <a:solidFill>
                  <a:srgbClr val="FF0000"/>
                </a:solidFill>
              </a:rPr>
              <a:t>Rekenen met machten van 10: klas 3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0" y="1484313"/>
            <a:ext cx="370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2.10</a:t>
            </a:r>
            <a:r>
              <a:rPr lang="en-US" altLang="nl-NL" sz="3200" b="1" baseline="30000">
                <a:solidFill>
                  <a:srgbClr val="000000"/>
                </a:solidFill>
              </a:rPr>
              <a:t>4</a:t>
            </a:r>
            <a:r>
              <a:rPr lang="en-US" altLang="nl-NL" sz="3200" b="1">
                <a:solidFill>
                  <a:srgbClr val="000000"/>
                </a:solidFill>
              </a:rPr>
              <a:t>.3.10</a:t>
            </a:r>
            <a:r>
              <a:rPr lang="en-US" altLang="nl-NL" sz="3200" b="1" baseline="30000">
                <a:solidFill>
                  <a:srgbClr val="000000"/>
                </a:solidFill>
              </a:rPr>
              <a:t>5   </a:t>
            </a:r>
            <a:r>
              <a:rPr lang="en-US" altLang="nl-NL" sz="3200" b="1">
                <a:solidFill>
                  <a:srgbClr val="000000"/>
                </a:solidFill>
              </a:rPr>
              <a:t>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0" y="6122988"/>
            <a:ext cx="3132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600" b="1">
                <a:solidFill>
                  <a:srgbClr val="000000"/>
                </a:solidFill>
              </a:rPr>
              <a:t>Conclusie:</a:t>
            </a:r>
            <a:endParaRPr lang="nl-NL" altLang="nl-NL" sz="3600" b="1" baseline="30000">
              <a:solidFill>
                <a:srgbClr val="FF0000"/>
              </a:solidFill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411413" y="1484313"/>
            <a:ext cx="273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2.3.10</a:t>
            </a:r>
            <a:r>
              <a:rPr lang="en-US" altLang="nl-NL" sz="3200" b="1" baseline="30000">
                <a:solidFill>
                  <a:srgbClr val="000000"/>
                </a:solidFill>
              </a:rPr>
              <a:t>4+5 </a:t>
            </a:r>
            <a:r>
              <a:rPr lang="en-US" altLang="nl-NL" sz="3200" b="1">
                <a:solidFill>
                  <a:srgbClr val="000000"/>
                </a:solidFill>
              </a:rPr>
              <a:t> 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4427538" y="1484313"/>
            <a:ext cx="24844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6.10</a:t>
            </a:r>
            <a:r>
              <a:rPr lang="en-US" altLang="nl-NL" sz="3200" b="1" baseline="30000">
                <a:solidFill>
                  <a:srgbClr val="000000"/>
                </a:solidFill>
              </a:rPr>
              <a:t>9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-36513" y="3071813"/>
            <a:ext cx="370840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8.10</a:t>
            </a:r>
            <a:r>
              <a:rPr lang="en-US" altLang="nl-NL" sz="3200" b="1" baseline="30000">
                <a:solidFill>
                  <a:srgbClr val="000000"/>
                </a:solidFill>
              </a:rPr>
              <a:t>5</a:t>
            </a:r>
            <a:r>
              <a:rPr lang="en-US" altLang="nl-NL" sz="3200" b="1">
                <a:solidFill>
                  <a:srgbClr val="000000"/>
                </a:solidFill>
              </a:rPr>
              <a:t>/2.10</a:t>
            </a:r>
            <a:r>
              <a:rPr lang="en-US" altLang="nl-NL" sz="3200" b="1" baseline="30000">
                <a:solidFill>
                  <a:srgbClr val="000000"/>
                </a:solidFill>
              </a:rPr>
              <a:t>3   </a:t>
            </a:r>
            <a:r>
              <a:rPr lang="en-US" altLang="nl-NL" sz="3200" b="1">
                <a:solidFill>
                  <a:srgbClr val="000000"/>
                </a:solidFill>
              </a:rPr>
              <a:t>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2374900" y="3070225"/>
            <a:ext cx="2484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4.10</a:t>
            </a:r>
            <a:r>
              <a:rPr lang="en-US" altLang="nl-NL" sz="3200" b="1" baseline="30000">
                <a:solidFill>
                  <a:srgbClr val="000000"/>
                </a:solidFill>
              </a:rPr>
              <a:t>5-3 </a:t>
            </a:r>
            <a:r>
              <a:rPr lang="en-US" altLang="nl-NL" sz="3200" b="1">
                <a:solidFill>
                  <a:srgbClr val="000000"/>
                </a:solidFill>
              </a:rPr>
              <a:t> 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4067175" y="3070225"/>
            <a:ext cx="1549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4.10</a:t>
            </a:r>
            <a:r>
              <a:rPr lang="en-US" altLang="nl-NL" sz="3200" b="1" baseline="30000">
                <a:solidFill>
                  <a:srgbClr val="000000"/>
                </a:solidFill>
              </a:rPr>
              <a:t>2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4" name="Text Box 10"/>
          <p:cNvSpPr txBox="1">
            <a:spLocks noChangeArrowheads="1"/>
          </p:cNvSpPr>
          <p:nvPr/>
        </p:nvSpPr>
        <p:spPr bwMode="auto">
          <a:xfrm>
            <a:off x="22225" y="3833813"/>
            <a:ext cx="3708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8.10</a:t>
            </a:r>
            <a:r>
              <a:rPr lang="en-US" altLang="nl-NL" sz="3200" b="1" baseline="30000">
                <a:solidFill>
                  <a:srgbClr val="000000"/>
                </a:solidFill>
              </a:rPr>
              <a:t>3</a:t>
            </a:r>
            <a:r>
              <a:rPr lang="en-US" altLang="nl-NL" sz="3200" b="1">
                <a:solidFill>
                  <a:srgbClr val="000000"/>
                </a:solidFill>
              </a:rPr>
              <a:t>/2.10</a:t>
            </a:r>
            <a:r>
              <a:rPr lang="en-US" altLang="nl-NL" sz="3200" b="1" baseline="30000">
                <a:solidFill>
                  <a:srgbClr val="000000"/>
                </a:solidFill>
              </a:rPr>
              <a:t>5   </a:t>
            </a:r>
            <a:r>
              <a:rPr lang="en-US" altLang="nl-NL" sz="3200" b="1">
                <a:solidFill>
                  <a:srgbClr val="000000"/>
                </a:solidFill>
              </a:rPr>
              <a:t>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5" name="Text Box 11"/>
          <p:cNvSpPr txBox="1">
            <a:spLocks noChangeArrowheads="1"/>
          </p:cNvSpPr>
          <p:nvPr/>
        </p:nvSpPr>
        <p:spPr bwMode="auto">
          <a:xfrm>
            <a:off x="2447925" y="3833813"/>
            <a:ext cx="2484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4.10</a:t>
            </a:r>
            <a:r>
              <a:rPr lang="en-US" altLang="nl-NL" sz="3200" b="1" baseline="30000">
                <a:solidFill>
                  <a:srgbClr val="000000"/>
                </a:solidFill>
              </a:rPr>
              <a:t>3-5 </a:t>
            </a:r>
            <a:r>
              <a:rPr lang="en-US" altLang="nl-NL" sz="3200" b="1">
                <a:solidFill>
                  <a:srgbClr val="000000"/>
                </a:solidFill>
              </a:rPr>
              <a:t> 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6" name="Text Box 12"/>
          <p:cNvSpPr txBox="1">
            <a:spLocks noChangeArrowheads="1"/>
          </p:cNvSpPr>
          <p:nvPr/>
        </p:nvSpPr>
        <p:spPr bwMode="auto">
          <a:xfrm>
            <a:off x="4405313" y="3832225"/>
            <a:ext cx="24844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4.10</a:t>
            </a:r>
            <a:r>
              <a:rPr lang="en-US" altLang="nl-NL" sz="3200" b="1" baseline="30000">
                <a:solidFill>
                  <a:srgbClr val="000000"/>
                </a:solidFill>
              </a:rPr>
              <a:t>-2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7" name="Text Box 13"/>
          <p:cNvSpPr txBox="1">
            <a:spLocks noChangeArrowheads="1"/>
          </p:cNvSpPr>
          <p:nvPr/>
        </p:nvSpPr>
        <p:spPr bwMode="auto">
          <a:xfrm>
            <a:off x="-36513" y="4624388"/>
            <a:ext cx="370840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8.10</a:t>
            </a:r>
            <a:r>
              <a:rPr lang="en-US" altLang="nl-NL" sz="3200" b="1" baseline="30000">
                <a:solidFill>
                  <a:srgbClr val="000000"/>
                </a:solidFill>
              </a:rPr>
              <a:t>3</a:t>
            </a:r>
            <a:r>
              <a:rPr lang="en-US" altLang="nl-NL" sz="3200" b="1">
                <a:solidFill>
                  <a:srgbClr val="000000"/>
                </a:solidFill>
              </a:rPr>
              <a:t>/2.10</a:t>
            </a:r>
            <a:r>
              <a:rPr lang="en-US" altLang="nl-NL" sz="3200" b="1" baseline="30000">
                <a:solidFill>
                  <a:srgbClr val="000000"/>
                </a:solidFill>
              </a:rPr>
              <a:t>5  </a:t>
            </a:r>
            <a:r>
              <a:rPr lang="en-US" altLang="nl-NL" sz="3200" b="1">
                <a:solidFill>
                  <a:srgbClr val="000000"/>
                </a:solidFill>
              </a:rPr>
              <a:t>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8" name="Text Box 14"/>
          <p:cNvSpPr txBox="1">
            <a:spLocks noChangeArrowheads="1"/>
          </p:cNvSpPr>
          <p:nvPr/>
        </p:nvSpPr>
        <p:spPr bwMode="auto">
          <a:xfrm>
            <a:off x="2392363" y="4624388"/>
            <a:ext cx="4176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8000/200.000</a:t>
            </a:r>
            <a:r>
              <a:rPr lang="en-US" altLang="nl-NL" sz="3200" b="1" baseline="30000">
                <a:solidFill>
                  <a:srgbClr val="000000"/>
                </a:solidFill>
              </a:rPr>
              <a:t> </a:t>
            </a:r>
            <a:r>
              <a:rPr lang="en-US" altLang="nl-NL" sz="3200" b="1">
                <a:solidFill>
                  <a:srgbClr val="000000"/>
                </a:solidFill>
              </a:rPr>
              <a:t> =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5400675" y="4637088"/>
            <a:ext cx="2484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0,04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21" name="Rectangle 17"/>
          <p:cNvSpPr>
            <a:spLocks noChangeArrowheads="1"/>
          </p:cNvSpPr>
          <p:nvPr/>
        </p:nvSpPr>
        <p:spPr bwMode="auto">
          <a:xfrm>
            <a:off x="20638" y="744538"/>
            <a:ext cx="9109075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</a:rPr>
              <a:t>Vermenigvuldigen: exponenten optellen!</a:t>
            </a:r>
            <a:endParaRPr lang="nl-NL" altLang="nl-NL" sz="3600" b="1">
              <a:solidFill>
                <a:srgbClr val="3333CC"/>
              </a:solidFill>
            </a:endParaRPr>
          </a:p>
        </p:txBody>
      </p:sp>
      <p:sp>
        <p:nvSpPr>
          <p:cNvPr id="47122" name="Rectangle 18"/>
          <p:cNvSpPr>
            <a:spLocks noChangeArrowheads="1"/>
          </p:cNvSpPr>
          <p:nvPr/>
        </p:nvSpPr>
        <p:spPr bwMode="auto">
          <a:xfrm>
            <a:off x="0" y="2349500"/>
            <a:ext cx="7850188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3333CC"/>
                </a:solidFill>
              </a:rPr>
              <a:t>Delen: exponenten aftrekken!</a:t>
            </a:r>
            <a:endParaRPr lang="nl-NL" altLang="nl-NL" sz="3600" b="1">
              <a:solidFill>
                <a:srgbClr val="3333CC"/>
              </a:solidFill>
            </a:endParaRPr>
          </a:p>
        </p:txBody>
      </p:sp>
      <p:sp>
        <p:nvSpPr>
          <p:cNvPr id="47123" name="Oval 19"/>
          <p:cNvSpPr>
            <a:spLocks noChangeArrowheads="1"/>
          </p:cNvSpPr>
          <p:nvPr/>
        </p:nvSpPr>
        <p:spPr bwMode="auto">
          <a:xfrm>
            <a:off x="4211638" y="3789363"/>
            <a:ext cx="1728787" cy="79216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7124" name="Oval 20"/>
          <p:cNvSpPr>
            <a:spLocks noChangeArrowheads="1"/>
          </p:cNvSpPr>
          <p:nvPr/>
        </p:nvSpPr>
        <p:spPr bwMode="auto">
          <a:xfrm>
            <a:off x="5184775" y="4594225"/>
            <a:ext cx="1728788" cy="792163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7125" name="Text Box 21"/>
          <p:cNvSpPr txBox="1">
            <a:spLocks noChangeArrowheads="1"/>
          </p:cNvSpPr>
          <p:nvPr/>
        </p:nvSpPr>
        <p:spPr bwMode="auto">
          <a:xfrm>
            <a:off x="2627313" y="6237288"/>
            <a:ext cx="3097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4.10</a:t>
            </a:r>
            <a:r>
              <a:rPr lang="en-US" altLang="nl-NL" sz="3200" b="1" baseline="30000">
                <a:solidFill>
                  <a:srgbClr val="FF0000"/>
                </a:solidFill>
              </a:rPr>
              <a:t>-2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47126" name="Text Box 22"/>
          <p:cNvSpPr txBox="1">
            <a:spLocks noChangeArrowheads="1"/>
          </p:cNvSpPr>
          <p:nvPr/>
        </p:nvSpPr>
        <p:spPr bwMode="auto">
          <a:xfrm>
            <a:off x="3924300" y="6237288"/>
            <a:ext cx="1838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= 0,04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47128" name="Text Box 24"/>
          <p:cNvSpPr txBox="1">
            <a:spLocks noChangeArrowheads="1"/>
          </p:cNvSpPr>
          <p:nvPr/>
        </p:nvSpPr>
        <p:spPr bwMode="auto">
          <a:xfrm>
            <a:off x="5292725" y="3068638"/>
            <a:ext cx="19446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b="1">
                <a:solidFill>
                  <a:srgbClr val="000000"/>
                </a:solidFill>
              </a:rPr>
              <a:t>= 400</a:t>
            </a:r>
            <a:endParaRPr lang="nl-NL" altLang="nl-NL" sz="3200" b="1" baseline="30000">
              <a:solidFill>
                <a:srgbClr val="000000"/>
              </a:solidFill>
            </a:endParaRPr>
          </a:p>
        </p:txBody>
      </p:sp>
      <p:sp>
        <p:nvSpPr>
          <p:cNvPr id="47129" name="AutoShape 25"/>
          <p:cNvSpPr>
            <a:spLocks noChangeArrowheads="1"/>
          </p:cNvSpPr>
          <p:nvPr/>
        </p:nvSpPr>
        <p:spPr bwMode="auto">
          <a:xfrm>
            <a:off x="4140200" y="404813"/>
            <a:ext cx="4535488" cy="549275"/>
          </a:xfrm>
          <a:prstGeom prst="wedgeRoundRectCallout">
            <a:avLst>
              <a:gd name="adj1" fmla="val -33796"/>
              <a:gd name="adj2" fmla="val 44913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10</a:t>
            </a:r>
            <a:r>
              <a:rPr lang="nl-NL" altLang="nl-NL" sz="28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2</a:t>
            </a: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betekent x 100</a:t>
            </a:r>
          </a:p>
        </p:txBody>
      </p:sp>
      <p:sp>
        <p:nvSpPr>
          <p:cNvPr id="47130" name="AutoShape 26"/>
          <p:cNvSpPr>
            <a:spLocks noChangeArrowheads="1"/>
          </p:cNvSpPr>
          <p:nvPr/>
        </p:nvSpPr>
        <p:spPr bwMode="auto">
          <a:xfrm>
            <a:off x="5040313" y="1773238"/>
            <a:ext cx="4103687" cy="549275"/>
          </a:xfrm>
          <a:prstGeom prst="wedgeRoundRectCallout">
            <a:avLst>
              <a:gd name="adj1" fmla="val -40250"/>
              <a:gd name="adj2" fmla="val 3476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10</a:t>
            </a:r>
            <a:r>
              <a:rPr lang="nl-NL" altLang="nl-NL" sz="28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-2</a:t>
            </a: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betekent :100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071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7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7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7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7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7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7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7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7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1000"/>
                                        <p:tgtEl>
                                          <p:spTgt spid="47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1000"/>
                                        <p:tgtEl>
                                          <p:spTgt spid="47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47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47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471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71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8" grpId="0" build="allAtOnce" autoUpdateAnimBg="0"/>
      <p:bldP spid="47109" grpId="0" autoUpdateAnimBg="0"/>
      <p:bldP spid="47110" grpId="0" autoUpdateAnimBg="0"/>
      <p:bldP spid="47111" grpId="0" autoUpdateAnimBg="0"/>
      <p:bldP spid="47112" grpId="0" autoUpdateAnimBg="0"/>
      <p:bldP spid="47113" grpId="0" autoUpdateAnimBg="0"/>
      <p:bldP spid="47114" grpId="0" autoUpdateAnimBg="0"/>
      <p:bldP spid="47115" grpId="0" autoUpdateAnimBg="0"/>
      <p:bldP spid="47116" grpId="0" autoUpdateAnimBg="0"/>
      <p:bldP spid="47117" grpId="0" autoUpdateAnimBg="0"/>
      <p:bldP spid="47118" grpId="0" autoUpdateAnimBg="0"/>
      <p:bldP spid="47119" grpId="0" autoUpdateAnimBg="0"/>
      <p:bldP spid="47121" grpId="0"/>
      <p:bldP spid="47122" grpId="0"/>
      <p:bldP spid="47123" grpId="0" animBg="1"/>
      <p:bldP spid="47124" grpId="0" animBg="1"/>
      <p:bldP spid="47125" grpId="0" build="allAtOnce" autoUpdateAnimBg="0"/>
      <p:bldP spid="47126" grpId="0" build="allAtOnce" autoUpdateAnimBg="0"/>
      <p:bldP spid="47128" grpId="0" autoUpdateAnimBg="0"/>
      <p:bldP spid="47129" grpId="0" animBg="1"/>
      <p:bldP spid="471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4" name="Object 154"/>
          <p:cNvGraphicFramePr>
            <a:graphicFrameLocks noChangeAspect="1"/>
          </p:cNvGraphicFramePr>
          <p:nvPr/>
        </p:nvGraphicFramePr>
        <p:xfrm>
          <a:off x="-28575" y="198438"/>
          <a:ext cx="9144000" cy="711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Grafiek" r:id="rId3" imgW="4772025" imgH="3714750" progId="Excel.Chart.8">
                  <p:embed/>
                </p:oleObj>
              </mc:Choice>
              <mc:Fallback>
                <p:oleObj name="Grafiek" r:id="rId3" imgW="4772025" imgH="37147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" y="198438"/>
                        <a:ext cx="9144000" cy="711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7" name="Rectangle 127"/>
          <p:cNvSpPr>
            <a:spLocks noGrp="1" noChangeArrowheads="1"/>
          </p:cNvSpPr>
          <p:nvPr>
            <p:ph type="ctrTitle"/>
          </p:nvPr>
        </p:nvSpPr>
        <p:spPr>
          <a:xfrm>
            <a:off x="38100" y="0"/>
            <a:ext cx="9144000" cy="549275"/>
          </a:xfrm>
        </p:spPr>
        <p:txBody>
          <a:bodyPr/>
          <a:lstStyle/>
          <a:p>
            <a:pPr algn="l"/>
            <a:r>
              <a:rPr lang="en-US" altLang="nl-NL" sz="3200" b="1">
                <a:solidFill>
                  <a:srgbClr val="FF0000"/>
                </a:solidFill>
              </a:rPr>
              <a:t>Soorten verbanden: klas 3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sp>
        <p:nvSpPr>
          <p:cNvPr id="30867" name="AutoShape 147"/>
          <p:cNvSpPr>
            <a:spLocks noChangeArrowheads="1"/>
          </p:cNvSpPr>
          <p:nvPr/>
        </p:nvSpPr>
        <p:spPr bwMode="auto">
          <a:xfrm>
            <a:off x="5940425" y="0"/>
            <a:ext cx="3203575" cy="1773238"/>
          </a:xfrm>
          <a:prstGeom prst="wedgeRoundRectCallout">
            <a:avLst>
              <a:gd name="adj1" fmla="val -98958"/>
              <a:gd name="adj2" fmla="val -147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y= 20x + 10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3333CC"/>
                </a:solidFill>
              </a:rPr>
              <a:t>lineair of eerste graads</a:t>
            </a:r>
          </a:p>
        </p:txBody>
      </p:sp>
      <p:sp>
        <p:nvSpPr>
          <p:cNvPr id="30869" name="AutoShape 149"/>
          <p:cNvSpPr>
            <a:spLocks noChangeArrowheads="1"/>
          </p:cNvSpPr>
          <p:nvPr/>
        </p:nvSpPr>
        <p:spPr bwMode="auto">
          <a:xfrm>
            <a:off x="5940425" y="4437063"/>
            <a:ext cx="3203575" cy="1196975"/>
          </a:xfrm>
          <a:prstGeom prst="wedgeRoundRectCallout">
            <a:avLst>
              <a:gd name="adj1" fmla="val -39097"/>
              <a:gd name="adj2" fmla="val -8315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</a:rPr>
              <a:t>y= 6x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FF0000"/>
                </a:solidFill>
              </a:rPr>
              <a:t>evenredig . .</a:t>
            </a:r>
          </a:p>
        </p:txBody>
      </p:sp>
      <p:sp>
        <p:nvSpPr>
          <p:cNvPr id="30870" name="AutoShape 150"/>
          <p:cNvSpPr>
            <a:spLocks noChangeArrowheads="1"/>
          </p:cNvSpPr>
          <p:nvPr/>
        </p:nvSpPr>
        <p:spPr bwMode="auto">
          <a:xfrm>
            <a:off x="5076825" y="2708275"/>
            <a:ext cx="3203575" cy="1584325"/>
          </a:xfrm>
          <a:prstGeom prst="wedgeRoundRectCallout">
            <a:avLst>
              <a:gd name="adj1" fmla="val -56690"/>
              <a:gd name="adj2" fmla="val -8777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CC99"/>
                </a:solidFill>
              </a:rPr>
              <a:t>y= 3x</a:t>
            </a:r>
            <a:r>
              <a:rPr lang="nl-NL" altLang="nl-NL" sz="3200" b="1" baseline="30000">
                <a:solidFill>
                  <a:srgbClr val="00CC99"/>
                </a:solidFill>
              </a:rPr>
              <a:t>2</a:t>
            </a:r>
            <a:endParaRPr lang="nl-NL" altLang="nl-NL" sz="3200" b="1">
              <a:solidFill>
                <a:srgbClr val="00CC99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CC99"/>
                </a:solidFill>
              </a:rPr>
              <a:t>Parabolisch of tweede graads</a:t>
            </a:r>
          </a:p>
        </p:txBody>
      </p:sp>
      <p:sp>
        <p:nvSpPr>
          <p:cNvPr id="30873" name="AutoShape 153"/>
          <p:cNvSpPr>
            <a:spLocks noChangeArrowheads="1"/>
          </p:cNvSpPr>
          <p:nvPr/>
        </p:nvSpPr>
        <p:spPr bwMode="auto">
          <a:xfrm>
            <a:off x="900113" y="549275"/>
            <a:ext cx="2700337" cy="1628775"/>
          </a:xfrm>
          <a:prstGeom prst="wedgeRoundRectCallout">
            <a:avLst>
              <a:gd name="adj1" fmla="val -18134"/>
              <a:gd name="adj2" fmla="val 119690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</a:rPr>
              <a:t>y= 50/x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3200" b="1">
                <a:solidFill>
                  <a:srgbClr val="000000"/>
                </a:solidFill>
              </a:rPr>
              <a:t>Omgekeerd evenredig</a:t>
            </a:r>
          </a:p>
        </p:txBody>
      </p:sp>
      <p:sp>
        <p:nvSpPr>
          <p:cNvPr id="30876" name="Text Box 156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5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9877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0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30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30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30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30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874" grpId="0" bld="series"/>
      <p:bldP spid="30847" grpId="0" autoUpdateAnimBg="0"/>
      <p:bldP spid="30867" grpId="0" animBg="1"/>
      <p:bldP spid="30869" grpId="0" animBg="1"/>
      <p:bldP spid="30870" grpId="0" animBg="1"/>
      <p:bldP spid="3087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71" name="Group 127"/>
          <p:cNvGraphicFramePr>
            <a:graphicFrameLocks noGrp="1"/>
          </p:cNvGraphicFramePr>
          <p:nvPr/>
        </p:nvGraphicFramePr>
        <p:xfrm>
          <a:off x="79375" y="260350"/>
          <a:ext cx="9001125" cy="6221414"/>
        </p:xfrm>
        <a:graphic>
          <a:graphicData uri="http://schemas.openxmlformats.org/drawingml/2006/table">
            <a:tbl>
              <a:tblPr/>
              <a:tblGrid>
                <a:gridCol w="2376488"/>
                <a:gridCol w="2376487"/>
                <a:gridCol w="2592388"/>
                <a:gridCol w="1655762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Verband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formule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In woorden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grafiek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4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7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3000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97" name="AutoShape 53"/>
          <p:cNvSpPr>
            <a:spLocks noChangeArrowheads="1"/>
          </p:cNvSpPr>
          <p:nvPr/>
        </p:nvSpPr>
        <p:spPr bwMode="auto">
          <a:xfrm>
            <a:off x="1116013" y="1773238"/>
            <a:ext cx="1512887" cy="609600"/>
          </a:xfrm>
          <a:prstGeom prst="wedgeRoundRectCallout">
            <a:avLst>
              <a:gd name="adj1" fmla="val 92181"/>
              <a:gd name="adj2" fmla="val -12994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rc = a</a:t>
            </a:r>
          </a:p>
        </p:txBody>
      </p:sp>
      <p:sp>
        <p:nvSpPr>
          <p:cNvPr id="31798" name="AutoShape 54"/>
          <p:cNvSpPr>
            <a:spLocks noChangeArrowheads="1"/>
          </p:cNvSpPr>
          <p:nvPr/>
        </p:nvSpPr>
        <p:spPr bwMode="auto">
          <a:xfrm>
            <a:off x="4787900" y="1628775"/>
            <a:ext cx="3024188" cy="609600"/>
          </a:xfrm>
          <a:prstGeom prst="wedgeRoundRectCallout">
            <a:avLst>
              <a:gd name="adj1" fmla="val -75199"/>
              <a:gd name="adj2" fmla="val -110417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‘beginpunt’ = b</a:t>
            </a:r>
          </a:p>
        </p:txBody>
      </p:sp>
      <p:sp>
        <p:nvSpPr>
          <p:cNvPr id="31853" name="Text Box 109"/>
          <p:cNvSpPr txBox="1">
            <a:spLocks noChangeArrowheads="1"/>
          </p:cNvSpPr>
          <p:nvPr/>
        </p:nvSpPr>
        <p:spPr bwMode="auto">
          <a:xfrm>
            <a:off x="150813" y="865188"/>
            <a:ext cx="24479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</a:rPr>
              <a:t>Lineair,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</a:rPr>
              <a:t>eerste graads</a:t>
            </a:r>
          </a:p>
        </p:txBody>
      </p:sp>
      <p:sp>
        <p:nvSpPr>
          <p:cNvPr id="31854" name="Text Box 110"/>
          <p:cNvSpPr txBox="1">
            <a:spLocks noChangeArrowheads="1"/>
          </p:cNvSpPr>
          <p:nvPr/>
        </p:nvSpPr>
        <p:spPr bwMode="auto">
          <a:xfrm>
            <a:off x="2511425" y="879475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</a:rPr>
              <a:t>y = ax + b</a:t>
            </a:r>
          </a:p>
        </p:txBody>
      </p:sp>
      <p:sp>
        <p:nvSpPr>
          <p:cNvPr id="31855" name="Text Box 111"/>
          <p:cNvSpPr txBox="1">
            <a:spLocks noChangeArrowheads="1"/>
          </p:cNvSpPr>
          <p:nvPr/>
        </p:nvSpPr>
        <p:spPr bwMode="auto">
          <a:xfrm>
            <a:off x="7380288" y="836613"/>
            <a:ext cx="2447925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</a:rPr>
              <a:t>rechte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31856" name="Text Box 112"/>
          <p:cNvSpPr txBox="1">
            <a:spLocks noChangeArrowheads="1"/>
          </p:cNvSpPr>
          <p:nvPr/>
        </p:nvSpPr>
        <p:spPr bwMode="auto">
          <a:xfrm>
            <a:off x="128588" y="2349500"/>
            <a:ext cx="24479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evenredig</a:t>
            </a:r>
          </a:p>
        </p:txBody>
      </p:sp>
      <p:sp>
        <p:nvSpPr>
          <p:cNvPr id="31857" name="Text Box 113"/>
          <p:cNvSpPr txBox="1">
            <a:spLocks noChangeArrowheads="1"/>
          </p:cNvSpPr>
          <p:nvPr/>
        </p:nvSpPr>
        <p:spPr bwMode="auto">
          <a:xfrm>
            <a:off x="2484438" y="1990725"/>
            <a:ext cx="1727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y = 6x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y = ax</a:t>
            </a:r>
          </a:p>
        </p:txBody>
      </p:sp>
      <p:sp>
        <p:nvSpPr>
          <p:cNvPr id="31858" name="Rectangle 114"/>
          <p:cNvSpPr>
            <a:spLocks noChangeArrowheads="1"/>
          </p:cNvSpPr>
          <p:nvPr/>
        </p:nvSpPr>
        <p:spPr bwMode="auto">
          <a:xfrm>
            <a:off x="4873625" y="1976438"/>
            <a:ext cx="252095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x 2 maal </a:t>
            </a:r>
            <a:r>
              <a:rPr lang="nl-NL" altLang="nl-NL" sz="2800" b="1" u="sng">
                <a:solidFill>
                  <a:srgbClr val="FF0000"/>
                </a:solidFill>
              </a:rPr>
              <a:t>groter</a:t>
            </a:r>
            <a:r>
              <a:rPr lang="nl-NL" altLang="nl-NL" sz="2800" b="1">
                <a:solidFill>
                  <a:srgbClr val="FF0000"/>
                </a:solidFill>
              </a:rPr>
              <a:t> →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y 2 maal </a:t>
            </a:r>
            <a:r>
              <a:rPr lang="nl-NL" altLang="nl-NL" sz="2800" b="1" u="sng">
                <a:solidFill>
                  <a:srgbClr val="FF0000"/>
                </a:solidFill>
              </a:rPr>
              <a:t>groter</a:t>
            </a:r>
          </a:p>
        </p:txBody>
      </p:sp>
      <p:sp>
        <p:nvSpPr>
          <p:cNvPr id="31859" name="Rectangle 115"/>
          <p:cNvSpPr>
            <a:spLocks noChangeArrowheads="1"/>
          </p:cNvSpPr>
          <p:nvPr/>
        </p:nvSpPr>
        <p:spPr bwMode="auto">
          <a:xfrm>
            <a:off x="7472363" y="1963738"/>
            <a:ext cx="16573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rechte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FF0000"/>
                </a:solidFill>
              </a:rPr>
              <a:t>door O</a:t>
            </a:r>
          </a:p>
        </p:txBody>
      </p:sp>
      <p:sp>
        <p:nvSpPr>
          <p:cNvPr id="31860" name="Rectangle 116"/>
          <p:cNvSpPr>
            <a:spLocks noChangeArrowheads="1"/>
          </p:cNvSpPr>
          <p:nvPr/>
        </p:nvSpPr>
        <p:spPr bwMode="auto">
          <a:xfrm>
            <a:off x="136525" y="3413125"/>
            <a:ext cx="2376488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kwadratisch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tweede graads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parabolisch</a:t>
            </a: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>
            <a:off x="2470150" y="3413125"/>
            <a:ext cx="25193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y = 3x</a:t>
            </a:r>
            <a:r>
              <a:rPr lang="nl-NL" altLang="nl-NL" sz="2800" b="1" baseline="30000">
                <a:solidFill>
                  <a:srgbClr val="00CC99"/>
                </a:solidFill>
              </a:rPr>
              <a:t>2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y = ax</a:t>
            </a:r>
            <a:r>
              <a:rPr lang="nl-NL" altLang="nl-NL" sz="2800" b="1" baseline="30000">
                <a:solidFill>
                  <a:srgbClr val="00CC99"/>
                </a:solidFill>
              </a:rPr>
              <a:t>2</a:t>
            </a:r>
            <a:r>
              <a:rPr lang="nl-NL" altLang="nl-NL" sz="2800" b="1">
                <a:solidFill>
                  <a:srgbClr val="00CC99"/>
                </a:solidFill>
              </a:rPr>
              <a:t> + bx+c</a:t>
            </a:r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>
            <a:off x="7480300" y="3557588"/>
            <a:ext cx="13684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para-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bool</a:t>
            </a:r>
          </a:p>
        </p:txBody>
      </p:sp>
      <p:sp>
        <p:nvSpPr>
          <p:cNvPr id="31864" name="Rectangle 120"/>
          <p:cNvSpPr>
            <a:spLocks noChangeArrowheads="1"/>
          </p:cNvSpPr>
          <p:nvPr/>
        </p:nvSpPr>
        <p:spPr bwMode="auto">
          <a:xfrm>
            <a:off x="136525" y="4970463"/>
            <a:ext cx="2160588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omgekeerd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evenredig</a:t>
            </a:r>
          </a:p>
        </p:txBody>
      </p:sp>
      <p:sp>
        <p:nvSpPr>
          <p:cNvPr id="31865" name="Rectangle 121"/>
          <p:cNvSpPr>
            <a:spLocks noChangeArrowheads="1"/>
          </p:cNvSpPr>
          <p:nvPr/>
        </p:nvSpPr>
        <p:spPr bwMode="auto">
          <a:xfrm>
            <a:off x="2513013" y="4984750"/>
            <a:ext cx="13747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y = 50/x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y = a/x</a:t>
            </a:r>
          </a:p>
        </p:txBody>
      </p:sp>
      <p:sp>
        <p:nvSpPr>
          <p:cNvPr id="31866" name="Rectangle 122"/>
          <p:cNvSpPr>
            <a:spLocks noChangeArrowheads="1"/>
          </p:cNvSpPr>
          <p:nvPr/>
        </p:nvSpPr>
        <p:spPr bwMode="auto">
          <a:xfrm>
            <a:off x="4887913" y="4970463"/>
            <a:ext cx="26638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x 2 maal </a:t>
            </a:r>
            <a:r>
              <a:rPr lang="nl-NL" altLang="nl-NL" sz="2800" b="1" u="sng">
                <a:solidFill>
                  <a:srgbClr val="000000"/>
                </a:solidFill>
              </a:rPr>
              <a:t>groter</a:t>
            </a:r>
            <a:r>
              <a:rPr lang="nl-NL" altLang="nl-NL" sz="2800" b="1">
                <a:solidFill>
                  <a:srgbClr val="000000"/>
                </a:solidFill>
              </a:rPr>
              <a:t> →</a:t>
            </a:r>
            <a:endParaRPr lang="nl-NL" altLang="nl-NL" sz="2800" b="1" u="sng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y 2 maal </a:t>
            </a:r>
            <a:r>
              <a:rPr lang="nl-NL" altLang="nl-NL" sz="2800" b="1" u="sng">
                <a:solidFill>
                  <a:srgbClr val="000000"/>
                </a:solidFill>
              </a:rPr>
              <a:t>kleiner</a:t>
            </a:r>
          </a:p>
        </p:txBody>
      </p:sp>
      <p:sp>
        <p:nvSpPr>
          <p:cNvPr id="31867" name="Rectangle 123"/>
          <p:cNvSpPr>
            <a:spLocks noChangeArrowheads="1"/>
          </p:cNvSpPr>
          <p:nvPr/>
        </p:nvSpPr>
        <p:spPr bwMode="auto">
          <a:xfrm>
            <a:off x="7472363" y="4970463"/>
            <a:ext cx="165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000" b="1" u="sng">
                <a:solidFill>
                  <a:srgbClr val="000000"/>
                </a:solidFill>
              </a:rPr>
              <a:t>(</a:t>
            </a:r>
            <a:r>
              <a:rPr lang="nl-NL" altLang="nl-NL" sz="2000" b="1">
                <a:solidFill>
                  <a:srgbClr val="000000"/>
                </a:solidFill>
              </a:rPr>
              <a:t>hyperbool)</a:t>
            </a:r>
          </a:p>
        </p:txBody>
      </p:sp>
      <p:sp>
        <p:nvSpPr>
          <p:cNvPr id="31868" name="Text Box 124"/>
          <p:cNvSpPr txBox="1">
            <a:spLocks noChangeArrowheads="1"/>
          </p:cNvSpPr>
          <p:nvPr/>
        </p:nvSpPr>
        <p:spPr bwMode="auto">
          <a:xfrm>
            <a:off x="4859338" y="836613"/>
            <a:ext cx="2447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3333CC"/>
                </a:solidFill>
              </a:rPr>
              <a:t>- - -</a:t>
            </a:r>
          </a:p>
        </p:txBody>
      </p:sp>
      <p:sp>
        <p:nvSpPr>
          <p:cNvPr id="31869" name="Rectangle 125"/>
          <p:cNvSpPr>
            <a:spLocks noChangeArrowheads="1"/>
          </p:cNvSpPr>
          <p:nvPr/>
        </p:nvSpPr>
        <p:spPr bwMode="auto">
          <a:xfrm>
            <a:off x="4873625" y="362902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CC99"/>
                </a:solidFill>
              </a:rPr>
              <a:t>- - -</a:t>
            </a:r>
          </a:p>
        </p:txBody>
      </p:sp>
      <p:sp>
        <p:nvSpPr>
          <p:cNvPr id="31872" name="AutoShape 128"/>
          <p:cNvSpPr>
            <a:spLocks noChangeArrowheads="1"/>
          </p:cNvSpPr>
          <p:nvPr/>
        </p:nvSpPr>
        <p:spPr bwMode="auto">
          <a:xfrm>
            <a:off x="4716463" y="4724400"/>
            <a:ext cx="2952750" cy="1800225"/>
          </a:xfrm>
          <a:prstGeom prst="wedgeRoundRectCallout">
            <a:avLst>
              <a:gd name="adj1" fmla="val -135912"/>
              <a:gd name="adj2" fmla="val -17645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Voorbeeld: massa en Volume zijn recht evenredig.</a:t>
            </a:r>
          </a:p>
        </p:txBody>
      </p:sp>
      <p:sp>
        <p:nvSpPr>
          <p:cNvPr id="31873" name="AutoShape 129"/>
          <p:cNvSpPr>
            <a:spLocks noChangeArrowheads="1"/>
          </p:cNvSpPr>
          <p:nvPr/>
        </p:nvSpPr>
        <p:spPr bwMode="auto">
          <a:xfrm>
            <a:off x="2987675" y="908050"/>
            <a:ext cx="3384550" cy="2449513"/>
          </a:xfrm>
          <a:prstGeom prst="wedgeRoundRectCallout">
            <a:avLst>
              <a:gd name="adj1" fmla="val -89352"/>
              <a:gd name="adj2" fmla="val 11837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Voorbeeld: Aantal gasten en de grootte van het stuk taart dat je krijgt.</a:t>
            </a:r>
          </a:p>
        </p:txBody>
      </p:sp>
      <p:sp>
        <p:nvSpPr>
          <p:cNvPr id="31874" name="AutoShape 130"/>
          <p:cNvSpPr>
            <a:spLocks noChangeArrowheads="1"/>
          </p:cNvSpPr>
          <p:nvPr/>
        </p:nvSpPr>
        <p:spPr bwMode="auto">
          <a:xfrm>
            <a:off x="5364163" y="476250"/>
            <a:ext cx="3311525" cy="2016125"/>
          </a:xfrm>
          <a:prstGeom prst="wedgeRoundRectCallout">
            <a:avLst>
              <a:gd name="adj1" fmla="val -144537"/>
              <a:gd name="adj2" fmla="val 11401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</a:rPr>
              <a:t>Voorbeeld: Afstand en tijd bij een versnelde beweging.</a:t>
            </a:r>
          </a:p>
        </p:txBody>
      </p:sp>
      <p:sp>
        <p:nvSpPr>
          <p:cNvPr id="31875" name="Text Box 131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044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1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1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3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317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317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1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31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31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18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3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1000"/>
                                        <p:tgtEl>
                                          <p:spTgt spid="3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1000"/>
                                        <p:tgtEl>
                                          <p:spTgt spid="3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1000"/>
                                        <p:tgtEl>
                                          <p:spTgt spid="31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1000"/>
                                        <p:tgtEl>
                                          <p:spTgt spid="3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318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1000"/>
                                        <p:tgtEl>
                                          <p:spTgt spid="3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1000"/>
                                        <p:tgtEl>
                                          <p:spTgt spid="31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1000"/>
                                        <p:tgtEl>
                                          <p:spTgt spid="31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1000"/>
                                        <p:tgtEl>
                                          <p:spTgt spid="3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1000"/>
                                        <p:tgtEl>
                                          <p:spTgt spid="318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97" grpId="0" animBg="1"/>
      <p:bldP spid="31798" grpId="0" animBg="1"/>
      <p:bldP spid="31853" grpId="0"/>
      <p:bldP spid="31854" grpId="0"/>
      <p:bldP spid="31855" grpId="0"/>
      <p:bldP spid="31856" grpId="0"/>
      <p:bldP spid="31857" grpId="0"/>
      <p:bldP spid="31858" grpId="0"/>
      <p:bldP spid="31859" grpId="0"/>
      <p:bldP spid="31860" grpId="0"/>
      <p:bldP spid="31862" grpId="0"/>
      <p:bldP spid="31863" grpId="0"/>
      <p:bldP spid="31864" grpId="0"/>
      <p:bldP spid="31865" grpId="0"/>
      <p:bldP spid="31866" grpId="0"/>
      <p:bldP spid="31867" grpId="0"/>
      <p:bldP spid="31868" grpId="0"/>
      <p:bldP spid="31869" grpId="0"/>
      <p:bldP spid="31872" grpId="0" animBg="1"/>
      <p:bldP spid="31873" grpId="0" animBg="1"/>
      <p:bldP spid="318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75" y="80963"/>
            <a:ext cx="7842250" cy="395287"/>
          </a:xfrm>
        </p:spPr>
        <p:txBody>
          <a:bodyPr/>
          <a:lstStyle/>
          <a:p>
            <a:pPr algn="l"/>
            <a:r>
              <a:rPr lang="en-US" altLang="nl-NL" sz="3600" b="1" u="sng">
                <a:solidFill>
                  <a:srgbClr val="FF0000"/>
                </a:solidFill>
              </a:rPr>
              <a:t>Procenten: klas 2</a:t>
            </a:r>
            <a:endParaRPr lang="nl-NL" altLang="nl-NL" sz="3600" b="1">
              <a:solidFill>
                <a:srgbClr val="FF0000"/>
              </a:solidFill>
            </a:endParaRP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0" y="549275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In de klas staan 25 stoelen en 3 zijn er vrij. Hoeveel % van de stoelen is vrij?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6513" y="1649413"/>
            <a:ext cx="6767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Manier 1:</a:t>
            </a:r>
            <a:r>
              <a:rPr lang="en-US" altLang="nl-NL" sz="3200" b="1">
                <a:solidFill>
                  <a:srgbClr val="3333CC"/>
                </a:solidFill>
              </a:rPr>
              <a:t>  25 stoelen =          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4284663" y="1641475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100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-4763" y="2093913"/>
            <a:ext cx="7961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600" b="1">
                <a:solidFill>
                  <a:srgbClr val="3333CC"/>
                </a:solidFill>
              </a:rPr>
              <a:t>                   </a:t>
            </a:r>
            <a:r>
              <a:rPr lang="en-US" altLang="nl-NL" sz="3200" b="1">
                <a:solidFill>
                  <a:srgbClr val="3333CC"/>
                </a:solidFill>
              </a:rPr>
              <a:t>1 stoel     =      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3" name="Text Box 17"/>
          <p:cNvSpPr txBox="1">
            <a:spLocks noChangeArrowheads="1"/>
          </p:cNvSpPr>
          <p:nvPr/>
        </p:nvSpPr>
        <p:spPr bwMode="auto">
          <a:xfrm>
            <a:off x="4284663" y="2065338"/>
            <a:ext cx="2951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100/25 = 4 %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4" name="Text Box 18"/>
          <p:cNvSpPr txBox="1">
            <a:spLocks noChangeArrowheads="1"/>
          </p:cNvSpPr>
          <p:nvPr/>
        </p:nvSpPr>
        <p:spPr bwMode="auto">
          <a:xfrm>
            <a:off x="-14288" y="2582863"/>
            <a:ext cx="487362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600" b="1">
                <a:solidFill>
                  <a:srgbClr val="3333CC"/>
                </a:solidFill>
              </a:rPr>
              <a:t>                   </a:t>
            </a:r>
            <a:r>
              <a:rPr lang="en-US" altLang="nl-NL" sz="3200" b="1">
                <a:solidFill>
                  <a:srgbClr val="3333CC"/>
                </a:solidFill>
              </a:rPr>
              <a:t>3 stoelen =  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5" name="Text Box 19"/>
          <p:cNvSpPr txBox="1">
            <a:spLocks noChangeArrowheads="1"/>
          </p:cNvSpPr>
          <p:nvPr/>
        </p:nvSpPr>
        <p:spPr bwMode="auto">
          <a:xfrm>
            <a:off x="4306888" y="2644775"/>
            <a:ext cx="3721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3 . 4 % = 12 %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76" name="Text Box 20"/>
          <p:cNvSpPr txBox="1">
            <a:spLocks noChangeArrowheads="1"/>
          </p:cNvSpPr>
          <p:nvPr/>
        </p:nvSpPr>
        <p:spPr bwMode="auto">
          <a:xfrm>
            <a:off x="41275" y="3268663"/>
            <a:ext cx="2230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Manier 2: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4186238" y="3786188"/>
            <a:ext cx="2951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= 3/25 . 100 %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6827838" y="3789363"/>
            <a:ext cx="1560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= 12 %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39688" y="4348163"/>
            <a:ext cx="9178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Manier 3:</a:t>
            </a:r>
            <a:r>
              <a:rPr lang="en-US" altLang="nl-NL" sz="3200" b="1">
                <a:solidFill>
                  <a:srgbClr val="3333CC"/>
                </a:solidFill>
              </a:rPr>
              <a:t>   Maak een verhoudingstabel: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graphicFrame>
        <p:nvGraphicFramePr>
          <p:cNvPr id="45200" name="Group 144"/>
          <p:cNvGraphicFramePr>
            <a:graphicFrameLocks noGrp="1"/>
          </p:cNvGraphicFramePr>
          <p:nvPr/>
        </p:nvGraphicFramePr>
        <p:xfrm>
          <a:off x="179388" y="4965700"/>
          <a:ext cx="8785225" cy="1441450"/>
        </p:xfrm>
        <a:graphic>
          <a:graphicData uri="http://schemas.openxmlformats.org/drawingml/2006/table">
            <a:tbl>
              <a:tblPr/>
              <a:tblGrid>
                <a:gridCol w="1512887"/>
                <a:gridCol w="2087563"/>
                <a:gridCol w="2447925"/>
                <a:gridCol w="2736850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stoelen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%</a:t>
                      </a:r>
                    </a:p>
                  </a:txBody>
                  <a:tcPr marL="90000" marR="90000" marT="46800" marB="46800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103" name="Text Box 47"/>
          <p:cNvSpPr txBox="1">
            <a:spLocks noChangeArrowheads="1"/>
          </p:cNvSpPr>
          <p:nvPr/>
        </p:nvSpPr>
        <p:spPr bwMode="auto">
          <a:xfrm>
            <a:off x="1763713" y="5038725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25 stoelen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1835150" y="575945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100 %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3708400" y="5775325"/>
            <a:ext cx="28082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100/25 = 4 %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106" name="Text Box 50"/>
          <p:cNvSpPr txBox="1">
            <a:spLocks noChangeArrowheads="1"/>
          </p:cNvSpPr>
          <p:nvPr/>
        </p:nvSpPr>
        <p:spPr bwMode="auto">
          <a:xfrm>
            <a:off x="3784600" y="50546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1 stoel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177" name="Text Box 121"/>
          <p:cNvSpPr txBox="1">
            <a:spLocks noChangeArrowheads="1"/>
          </p:cNvSpPr>
          <p:nvPr/>
        </p:nvSpPr>
        <p:spPr bwMode="auto">
          <a:xfrm>
            <a:off x="2124075" y="3267075"/>
            <a:ext cx="5832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Percentage = deel/geheel . 100%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45183" name="Text Box 127"/>
          <p:cNvSpPr txBox="1">
            <a:spLocks noChangeArrowheads="1"/>
          </p:cNvSpPr>
          <p:nvPr/>
        </p:nvSpPr>
        <p:spPr bwMode="auto">
          <a:xfrm>
            <a:off x="6388100" y="5775325"/>
            <a:ext cx="2505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3.4 = 12 %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184" name="Text Box 128"/>
          <p:cNvSpPr txBox="1">
            <a:spLocks noChangeArrowheads="1"/>
          </p:cNvSpPr>
          <p:nvPr/>
        </p:nvSpPr>
        <p:spPr bwMode="auto">
          <a:xfrm>
            <a:off x="6300788" y="50546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3 stoelen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45201" name="Text Box 145"/>
          <p:cNvSpPr txBox="1">
            <a:spLocks noChangeArrowheads="1"/>
          </p:cNvSpPr>
          <p:nvPr/>
        </p:nvSpPr>
        <p:spPr bwMode="auto">
          <a:xfrm>
            <a:off x="0" y="62944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 12 % van de stoelen is vrij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45202" name="Text Box 146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072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5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50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5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5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5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5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5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5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5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5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5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5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45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45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45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45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45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45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1000"/>
                                        <p:tgtEl>
                                          <p:spTgt spid="45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utoUpdateAnimBg="0"/>
      <p:bldP spid="45066" grpId="0" build="allAtOnce" autoUpdateAnimBg="0"/>
      <p:bldP spid="45070" grpId="0" build="allAtOnce" autoUpdateAnimBg="0"/>
      <p:bldP spid="45071" grpId="0" build="allAtOnce" autoUpdateAnimBg="0"/>
      <p:bldP spid="45072" grpId="0" build="allAtOnce" autoUpdateAnimBg="0"/>
      <p:bldP spid="45073" grpId="0" build="allAtOnce" autoUpdateAnimBg="0"/>
      <p:bldP spid="45074" grpId="0" build="allAtOnce" autoUpdateAnimBg="0"/>
      <p:bldP spid="45075" grpId="0" build="allAtOnce" autoUpdateAnimBg="0"/>
      <p:bldP spid="45076" grpId="0" build="allAtOnce" autoUpdateAnimBg="0"/>
      <p:bldP spid="45079" grpId="0" build="allAtOnce" autoUpdateAnimBg="0"/>
      <p:bldP spid="45081" grpId="0" build="allAtOnce" autoUpdateAnimBg="0"/>
      <p:bldP spid="45087" grpId="0" build="allAtOnce" autoUpdateAnimBg="0"/>
      <p:bldP spid="45103" grpId="0" build="allAtOnce" autoUpdateAnimBg="0"/>
      <p:bldP spid="45104" grpId="0" build="allAtOnce" autoUpdateAnimBg="0"/>
      <p:bldP spid="45105" grpId="0" build="allAtOnce" autoUpdateAnimBg="0"/>
      <p:bldP spid="45106" grpId="0" build="allAtOnce" autoUpdateAnimBg="0"/>
      <p:bldP spid="45177" grpId="0" build="allAtOnce" autoUpdateAnimBg="0"/>
      <p:bldP spid="45183" grpId="0" build="allAtOnce" autoUpdateAnimBg="0"/>
      <p:bldP spid="45184" grpId="0" build="allAtOnce" autoUpdateAnimBg="0"/>
      <p:bldP spid="45201" grpId="0" build="allAtOnce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0" y="2408238"/>
            <a:ext cx="5400675" cy="4449762"/>
            <a:chOff x="0" y="1517"/>
            <a:chExt cx="3402" cy="2803"/>
          </a:xfrm>
        </p:grpSpPr>
        <p:grpSp>
          <p:nvGrpSpPr>
            <p:cNvPr id="48131" name="Group 3"/>
            <p:cNvGrpSpPr>
              <a:grpSpLocks/>
            </p:cNvGrpSpPr>
            <p:nvPr/>
          </p:nvGrpSpPr>
          <p:grpSpPr bwMode="auto">
            <a:xfrm>
              <a:off x="0" y="1517"/>
              <a:ext cx="3402" cy="2803"/>
              <a:chOff x="96" y="1565"/>
              <a:chExt cx="3402" cy="2803"/>
            </a:xfrm>
          </p:grpSpPr>
          <p:sp>
            <p:nvSpPr>
              <p:cNvPr id="48132" name="Text Box 4"/>
              <p:cNvSpPr txBox="1">
                <a:spLocks noChangeArrowheads="1"/>
              </p:cNvSpPr>
              <p:nvPr/>
            </p:nvSpPr>
            <p:spPr bwMode="auto">
              <a:xfrm>
                <a:off x="3018" y="3926"/>
                <a:ext cx="480" cy="4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nl-NL" sz="4000" b="1">
                    <a:solidFill>
                      <a:srgbClr val="000000"/>
                    </a:solidFill>
                  </a:rPr>
                  <a:t>10</a:t>
                </a:r>
                <a:endParaRPr lang="nl-NL" altLang="nl-NL" sz="4000" b="1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48133" name="Group 5"/>
              <p:cNvGrpSpPr>
                <a:grpSpLocks/>
              </p:cNvGrpSpPr>
              <p:nvPr/>
            </p:nvGrpSpPr>
            <p:grpSpPr bwMode="auto">
              <a:xfrm>
                <a:off x="96" y="1565"/>
                <a:ext cx="3168" cy="2803"/>
                <a:chOff x="96" y="1565"/>
                <a:chExt cx="3168" cy="2803"/>
              </a:xfrm>
            </p:grpSpPr>
            <p:grpSp>
              <p:nvGrpSpPr>
                <p:cNvPr id="48134" name="Group 6"/>
                <p:cNvGrpSpPr>
                  <a:grpSpLocks/>
                </p:cNvGrpSpPr>
                <p:nvPr/>
              </p:nvGrpSpPr>
              <p:grpSpPr bwMode="auto">
                <a:xfrm>
                  <a:off x="672" y="1776"/>
                  <a:ext cx="2544" cy="2208"/>
                  <a:chOff x="576" y="1776"/>
                  <a:chExt cx="2880" cy="2400"/>
                </a:xfrm>
              </p:grpSpPr>
              <p:grpSp>
                <p:nvGrpSpPr>
                  <p:cNvPr id="48135" name="Group 7"/>
                  <p:cNvGrpSpPr>
                    <a:grpSpLocks/>
                  </p:cNvGrpSpPr>
                  <p:nvPr/>
                </p:nvGrpSpPr>
                <p:grpSpPr bwMode="auto">
                  <a:xfrm>
                    <a:off x="576" y="177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36" name="Rectangle 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37" name="Rectangle 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38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39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0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1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2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3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4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5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146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576" y="201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47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8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49" name="Rectangle 2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0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1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2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3" name="Rectangle 2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4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5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6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157" name="Group 29"/>
                  <p:cNvGrpSpPr>
                    <a:grpSpLocks/>
                  </p:cNvGrpSpPr>
                  <p:nvPr/>
                </p:nvGrpSpPr>
                <p:grpSpPr bwMode="auto">
                  <a:xfrm>
                    <a:off x="576" y="225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58" name="Rectangl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59" name="Rectangle 3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0" name="Rectangle 3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1" name="Rectangle 3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2" name="Rectangle 3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3" name="Rectangl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4" name="Rectangl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5" name="Rectangle 3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6" name="Rectangle 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67" name="Rectangle 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168" name="Group 40"/>
                  <p:cNvGrpSpPr>
                    <a:grpSpLocks/>
                  </p:cNvGrpSpPr>
                  <p:nvPr/>
                </p:nvGrpSpPr>
                <p:grpSpPr bwMode="auto">
                  <a:xfrm>
                    <a:off x="576" y="249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69" name="Rectangle 4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0" name="Rectangle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1" name="Rectangle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2" name="Rectangle 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3" name="Rectangle 4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4" name="Rectangle 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5" name="Rectangle 4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6" name="Rectangle 4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7" name="Rectangle 4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78" name="Rectangle 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179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6" y="297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80" name="Rectangle 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1" name="Rectangle 5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2" name="Rectangle 5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3" name="Rectangle 5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4" name="Rectangle 5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5" name="Rectangle 5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6" name="Rectangle 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7" name="Rectangle 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8" name="Rectangle 6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89" name="Rectangle 6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190" name="Group 62"/>
                  <p:cNvGrpSpPr>
                    <a:grpSpLocks/>
                  </p:cNvGrpSpPr>
                  <p:nvPr/>
                </p:nvGrpSpPr>
                <p:grpSpPr bwMode="auto">
                  <a:xfrm>
                    <a:off x="576" y="273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191" name="Rectangle 6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2" name="Rectangle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3" name="Rectangle 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4" name="Rectangle 6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5" name="Rectangle 6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6" name="Rectangle 6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7" name="Rectangle 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8" name="Rectangle 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199" name="Rectangle 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0" name="Rectangle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201" name="Group 73"/>
                  <p:cNvGrpSpPr>
                    <a:grpSpLocks/>
                  </p:cNvGrpSpPr>
                  <p:nvPr/>
                </p:nvGrpSpPr>
                <p:grpSpPr bwMode="auto">
                  <a:xfrm>
                    <a:off x="576" y="393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202" name="Rectangle 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3" name="Rectangle 7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4" name="Rectangle 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5" name="Rectangl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6" name="Rectangle 7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7" name="Rectangle 7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8" name="Rectangle 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09" name="Rectangle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0" name="Rectangle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1" name="Rectangle 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212" name="Group 84"/>
                  <p:cNvGrpSpPr>
                    <a:grpSpLocks/>
                  </p:cNvGrpSpPr>
                  <p:nvPr/>
                </p:nvGrpSpPr>
                <p:grpSpPr bwMode="auto">
                  <a:xfrm>
                    <a:off x="576" y="369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213" name="Rectangle 8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4" name="Rectangle 8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5" name="Rectangle 8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6" name="Rectangle 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7" name="Rectangle 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8" name="Rectangle 9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19" name="Rectangl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0" name="Rectangle 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1" name="Rectangle 9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2" name="Rectangle 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223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576" y="345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224" name="Rectangle 9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5" name="Rectangle 9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6" name="Rectangle 9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7" name="Rectangle 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8" name="Rectangle 10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29" name="Rectangle 10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0" name="Rectangle 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1" name="Rectangle 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2" name="Rectangle 10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3" name="Rectangle 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  <p:grpSp>
                <p:nvGrpSpPr>
                  <p:cNvPr id="48234" name="Group 106"/>
                  <p:cNvGrpSpPr>
                    <a:grpSpLocks/>
                  </p:cNvGrpSpPr>
                  <p:nvPr/>
                </p:nvGrpSpPr>
                <p:grpSpPr bwMode="auto">
                  <a:xfrm>
                    <a:off x="576" y="3216"/>
                    <a:ext cx="2880" cy="240"/>
                    <a:chOff x="576" y="1776"/>
                    <a:chExt cx="2880" cy="240"/>
                  </a:xfrm>
                </p:grpSpPr>
                <p:sp>
                  <p:nvSpPr>
                    <p:cNvPr id="48235" name="Rectangle 10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6" name="Rectangle 10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6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7" name="Rectangle 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5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8" name="Rectangle 1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44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39" name="Rectangle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72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40" name="Rectangle 1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16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41" name="Rectangle 1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304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42" name="Rectangle 1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592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43" name="Rectangle 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168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48244" name="Rectangle 1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880" y="1776"/>
                      <a:ext cx="288" cy="2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nl-NL" sz="2400">
                        <a:solidFill>
                          <a:srgbClr val="000000"/>
                        </a:solidFill>
                      </a:endParaRPr>
                    </a:p>
                  </p:txBody>
                </p:sp>
              </p:grpSp>
            </p:grpSp>
            <p:sp>
              <p:nvSpPr>
                <p:cNvPr id="48245" name="Text Box 117"/>
                <p:cNvSpPr txBox="1">
                  <a:spLocks noChangeArrowheads="1"/>
                </p:cNvSpPr>
                <p:nvPr/>
              </p:nvSpPr>
              <p:spPr bwMode="auto">
                <a:xfrm>
                  <a:off x="96" y="1565"/>
                  <a:ext cx="67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</a:rPr>
                    <a:t>100</a:t>
                  </a:r>
                  <a:endParaRPr lang="nl-NL" altLang="nl-NL" sz="4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246" name="Text Box 118"/>
                <p:cNvSpPr txBox="1">
                  <a:spLocks noChangeArrowheads="1"/>
                </p:cNvSpPr>
                <p:nvPr/>
              </p:nvSpPr>
              <p:spPr bwMode="auto">
                <a:xfrm>
                  <a:off x="240" y="2630"/>
                  <a:ext cx="48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</a:rPr>
                    <a:t>50</a:t>
                  </a:r>
                  <a:endParaRPr lang="nl-NL" altLang="nl-NL" sz="4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247" name="Text Box 119"/>
                <p:cNvSpPr txBox="1">
                  <a:spLocks noChangeArrowheads="1"/>
                </p:cNvSpPr>
                <p:nvPr/>
              </p:nvSpPr>
              <p:spPr bwMode="auto">
                <a:xfrm>
                  <a:off x="1809" y="3926"/>
                  <a:ext cx="48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000000"/>
                      </a:solidFill>
                    </a:rPr>
                    <a:t>5</a:t>
                  </a:r>
                  <a:endParaRPr lang="nl-NL" altLang="nl-NL" sz="40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48248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240" y="1920"/>
                  <a:ext cx="480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6600"/>
                      </a:solidFill>
                    </a:rPr>
                    <a:t>T</a:t>
                  </a:r>
                  <a:endParaRPr lang="nl-NL" altLang="nl-NL" sz="4000" b="1">
                    <a:solidFill>
                      <a:srgbClr val="FF6600"/>
                    </a:solidFill>
                  </a:endParaRPr>
                </a:p>
              </p:txBody>
            </p:sp>
            <p:sp>
              <p:nvSpPr>
                <p:cNvPr id="48249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144" y="2304"/>
                  <a:ext cx="672" cy="40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3600" b="1">
                      <a:solidFill>
                        <a:srgbClr val="FF6600"/>
                      </a:solidFill>
                    </a:rPr>
                    <a:t>(°C)</a:t>
                  </a:r>
                  <a:endParaRPr lang="nl-NL" altLang="nl-NL" sz="3600" b="1">
                    <a:solidFill>
                      <a:srgbClr val="FF6600"/>
                    </a:solidFill>
                  </a:endParaRPr>
                </a:p>
              </p:txBody>
            </p:sp>
            <p:sp>
              <p:nvSpPr>
                <p:cNvPr id="48250" name="Text Box 122"/>
                <p:cNvSpPr txBox="1">
                  <a:spLocks noChangeArrowheads="1"/>
                </p:cNvSpPr>
                <p:nvPr/>
              </p:nvSpPr>
              <p:spPr bwMode="auto">
                <a:xfrm>
                  <a:off x="2592" y="3888"/>
                  <a:ext cx="67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6600"/>
                      </a:solidFill>
                    </a:rPr>
                    <a:t>(s)</a:t>
                  </a:r>
                  <a:endParaRPr lang="nl-NL" altLang="nl-NL" sz="4000" b="1">
                    <a:solidFill>
                      <a:srgbClr val="FF6600"/>
                    </a:solidFill>
                  </a:endParaRPr>
                </a:p>
              </p:txBody>
            </p:sp>
            <p:sp>
              <p:nvSpPr>
                <p:cNvPr id="48251" name="Text Box 123"/>
                <p:cNvSpPr txBox="1">
                  <a:spLocks noChangeArrowheads="1"/>
                </p:cNvSpPr>
                <p:nvPr/>
              </p:nvSpPr>
              <p:spPr bwMode="auto">
                <a:xfrm>
                  <a:off x="2304" y="3878"/>
                  <a:ext cx="672" cy="44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nl-NL" sz="4000" b="1">
                      <a:solidFill>
                        <a:srgbClr val="FF6600"/>
                      </a:solidFill>
                    </a:rPr>
                    <a:t>t</a:t>
                  </a:r>
                  <a:endParaRPr lang="nl-NL" altLang="nl-NL" sz="4000" b="1">
                    <a:solidFill>
                      <a:srgbClr val="FF6600"/>
                    </a:solidFill>
                  </a:endParaRPr>
                </a:p>
              </p:txBody>
            </p:sp>
          </p:grpSp>
        </p:grpSp>
        <p:sp>
          <p:nvSpPr>
            <p:cNvPr id="48252" name="Line 124"/>
            <p:cNvSpPr>
              <a:spLocks noChangeShapeType="1"/>
            </p:cNvSpPr>
            <p:nvPr/>
          </p:nvSpPr>
          <p:spPr bwMode="auto">
            <a:xfrm flipH="1">
              <a:off x="528" y="2832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  <p:sp>
          <p:nvSpPr>
            <p:cNvPr id="48253" name="Line 125"/>
            <p:cNvSpPr>
              <a:spLocks noChangeShapeType="1"/>
            </p:cNvSpPr>
            <p:nvPr/>
          </p:nvSpPr>
          <p:spPr bwMode="auto">
            <a:xfrm flipH="1">
              <a:off x="532" y="1728"/>
              <a:ext cx="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48254" name="Freeform 126"/>
          <p:cNvSpPr>
            <a:spLocks/>
          </p:cNvSpPr>
          <p:nvPr/>
        </p:nvSpPr>
        <p:spPr bwMode="auto">
          <a:xfrm>
            <a:off x="914400" y="2743200"/>
            <a:ext cx="4038600" cy="2074863"/>
          </a:xfrm>
          <a:custGeom>
            <a:avLst/>
            <a:gdLst>
              <a:gd name="T0" fmla="*/ 0 w 2544"/>
              <a:gd name="T1" fmla="*/ 1307 h 1307"/>
              <a:gd name="T2" fmla="*/ 2544 w 2544"/>
              <a:gd name="T3" fmla="*/ 0 h 130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544" h="1307">
                <a:moveTo>
                  <a:pt x="0" y="1307"/>
                </a:moveTo>
                <a:lnTo>
                  <a:pt x="2544" y="0"/>
                </a:lnTo>
              </a:path>
            </a:pathLst>
          </a:custGeom>
          <a:noFill/>
          <a:ln w="38100" cmpd="sng">
            <a:solidFill>
              <a:srgbClr val="FF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8255" name="Rectangle 127"/>
          <p:cNvSpPr>
            <a:spLocks noGrp="1" noChangeArrowheads="1"/>
          </p:cNvSpPr>
          <p:nvPr>
            <p:ph type="ctrTitle"/>
          </p:nvPr>
        </p:nvSpPr>
        <p:spPr>
          <a:xfrm>
            <a:off x="50800" y="50800"/>
            <a:ext cx="9144000" cy="468313"/>
          </a:xfrm>
        </p:spPr>
        <p:txBody>
          <a:bodyPr/>
          <a:lstStyle/>
          <a:p>
            <a:pPr algn="l"/>
            <a:r>
              <a:rPr lang="en-US" altLang="nl-NL" sz="3200" b="1" u="sng">
                <a:solidFill>
                  <a:srgbClr val="FF0000"/>
                </a:solidFill>
              </a:rPr>
              <a:t>Richtingsco</a:t>
            </a:r>
            <a:r>
              <a:rPr lang="en-US" altLang="nl-NL" sz="3200" b="1" u="sng">
                <a:solidFill>
                  <a:srgbClr val="FF0000"/>
                </a:solidFill>
                <a:cs typeface="Times New Roman" pitchFamily="18" charset="0"/>
              </a:rPr>
              <a:t>ë</a:t>
            </a:r>
            <a:r>
              <a:rPr lang="en-US" altLang="nl-NL" sz="3200" b="1" u="sng">
                <a:solidFill>
                  <a:srgbClr val="FF0000"/>
                </a:solidFill>
              </a:rPr>
              <a:t>ffici</a:t>
            </a:r>
            <a:r>
              <a:rPr lang="en-US" altLang="nl-NL" sz="3200" b="1" u="sng">
                <a:solidFill>
                  <a:srgbClr val="FF0000"/>
                </a:solidFill>
                <a:cs typeface="Times New Roman" pitchFamily="18" charset="0"/>
              </a:rPr>
              <a:t>ë</a:t>
            </a:r>
            <a:r>
              <a:rPr lang="en-US" altLang="nl-NL" sz="3200" b="1" u="sng">
                <a:solidFill>
                  <a:srgbClr val="FF0000"/>
                </a:solidFill>
              </a:rPr>
              <a:t>nt (r.c.), helling, steilheid: klas 3</a:t>
            </a:r>
            <a:endParaRPr lang="nl-NL" altLang="nl-NL" sz="3200" b="1">
              <a:solidFill>
                <a:srgbClr val="FF0000"/>
              </a:solidFill>
            </a:endParaRPr>
          </a:p>
        </p:txBody>
      </p:sp>
      <p:sp>
        <p:nvSpPr>
          <p:cNvPr id="48256" name="Rectangle 128"/>
          <p:cNvSpPr>
            <a:spLocks noGrp="1" noChangeArrowheads="1"/>
          </p:cNvSpPr>
          <p:nvPr>
            <p:ph type="subTitle" idx="1"/>
          </p:nvPr>
        </p:nvSpPr>
        <p:spPr>
          <a:xfrm>
            <a:off x="0" y="1066800"/>
            <a:ext cx="9144000" cy="838200"/>
          </a:xfrm>
        </p:spPr>
        <p:txBody>
          <a:bodyPr/>
          <a:lstStyle/>
          <a:p>
            <a:pPr marL="609600" indent="-609600" algn="l"/>
            <a:r>
              <a:rPr lang="en-US" altLang="nl-NL" sz="3600" b="1"/>
              <a:t>De steilheid bereken je met </a:t>
            </a:r>
            <a:r>
              <a:rPr lang="en-US" altLang="nl-NL" sz="3600" b="1">
                <a:solidFill>
                  <a:srgbClr val="FF6600"/>
                </a:solidFill>
                <a:latin typeface="Symbol" pitchFamily="18" charset="2"/>
              </a:rPr>
              <a:t>D</a:t>
            </a:r>
            <a:r>
              <a:rPr lang="en-US" altLang="nl-NL" sz="3600" b="1">
                <a:solidFill>
                  <a:srgbClr val="FF6600"/>
                </a:solidFill>
              </a:rPr>
              <a:t>y/</a:t>
            </a:r>
            <a:r>
              <a:rPr lang="en-US" altLang="nl-NL" sz="3600" b="1">
                <a:solidFill>
                  <a:srgbClr val="FF6600"/>
                </a:solidFill>
                <a:latin typeface="Symbol" pitchFamily="18" charset="2"/>
              </a:rPr>
              <a:t>D</a:t>
            </a:r>
            <a:r>
              <a:rPr lang="en-US" altLang="nl-NL" sz="3600" b="1">
                <a:solidFill>
                  <a:srgbClr val="FF6600"/>
                </a:solidFill>
              </a:rPr>
              <a:t>x</a:t>
            </a:r>
            <a:endParaRPr lang="nl-NL" altLang="nl-NL" sz="3600" b="1">
              <a:solidFill>
                <a:srgbClr val="FF6600"/>
              </a:solidFill>
            </a:endParaRPr>
          </a:p>
        </p:txBody>
      </p:sp>
      <p:sp>
        <p:nvSpPr>
          <p:cNvPr id="48257" name="Rectangle 129"/>
          <p:cNvSpPr>
            <a:spLocks noChangeArrowheads="1"/>
          </p:cNvSpPr>
          <p:nvPr/>
        </p:nvSpPr>
        <p:spPr bwMode="auto">
          <a:xfrm>
            <a:off x="0" y="1752600"/>
            <a:ext cx="9144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nl-NL" sz="3600" b="1">
                <a:solidFill>
                  <a:srgbClr val="000000"/>
                </a:solidFill>
              </a:rPr>
              <a:t>Kies de grootste waarde voor </a:t>
            </a:r>
            <a:r>
              <a:rPr lang="en-US" altLang="nl-NL" sz="3600" b="1">
                <a:solidFill>
                  <a:srgbClr val="000000"/>
                </a:solidFill>
                <a:latin typeface="Symbol" pitchFamily="18" charset="2"/>
              </a:rPr>
              <a:t>D</a:t>
            </a:r>
            <a:r>
              <a:rPr lang="en-US" altLang="nl-NL" sz="3600" b="1">
                <a:solidFill>
                  <a:srgbClr val="000000"/>
                </a:solidFill>
              </a:rPr>
              <a:t>x</a:t>
            </a:r>
            <a:endParaRPr lang="nl-NL" altLang="nl-NL" sz="3600" b="1">
              <a:solidFill>
                <a:srgbClr val="000000"/>
              </a:solidFill>
            </a:endParaRPr>
          </a:p>
        </p:txBody>
      </p:sp>
      <p:sp>
        <p:nvSpPr>
          <p:cNvPr id="48258" name="Text Box 130"/>
          <p:cNvSpPr txBox="1">
            <a:spLocks noChangeArrowheads="1"/>
          </p:cNvSpPr>
          <p:nvPr/>
        </p:nvSpPr>
        <p:spPr bwMode="auto">
          <a:xfrm>
            <a:off x="6200775" y="4208463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</a:rPr>
              <a:t>y/</a:t>
            </a:r>
            <a:r>
              <a:rPr lang="en-US" altLang="nl-NL" sz="4000" b="1">
                <a:solidFill>
                  <a:srgbClr val="3333CC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</a:rPr>
              <a:t>x =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59" name="Text Box 131"/>
          <p:cNvSpPr txBox="1">
            <a:spLocks noChangeArrowheads="1"/>
          </p:cNvSpPr>
          <p:nvPr/>
        </p:nvSpPr>
        <p:spPr bwMode="auto">
          <a:xfrm>
            <a:off x="6200775" y="5535613"/>
            <a:ext cx="3124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60 °C/10 s =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60" name="Text Box 132"/>
          <p:cNvSpPr txBox="1">
            <a:spLocks noChangeArrowheads="1"/>
          </p:cNvSpPr>
          <p:nvPr/>
        </p:nvSpPr>
        <p:spPr bwMode="auto">
          <a:xfrm>
            <a:off x="6200775" y="6111875"/>
            <a:ext cx="2209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</a:rPr>
              <a:t>6 °C/s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61" name="Text Box 133"/>
          <p:cNvSpPr txBox="1">
            <a:spLocks noChangeArrowheads="1"/>
          </p:cNvSpPr>
          <p:nvPr/>
        </p:nvSpPr>
        <p:spPr bwMode="auto">
          <a:xfrm>
            <a:off x="6200775" y="4929188"/>
            <a:ext cx="1981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FF6600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FF6600"/>
                </a:solidFill>
              </a:rPr>
              <a:t>T</a:t>
            </a:r>
            <a:r>
              <a:rPr lang="en-US" altLang="nl-NL" sz="4000" b="1">
                <a:solidFill>
                  <a:srgbClr val="3333CC"/>
                </a:solidFill>
              </a:rPr>
              <a:t>/</a:t>
            </a:r>
            <a:r>
              <a:rPr lang="en-US" altLang="nl-NL" sz="4000" b="1">
                <a:solidFill>
                  <a:srgbClr val="FF6600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FF6600"/>
                </a:solidFill>
              </a:rPr>
              <a:t>t </a:t>
            </a:r>
            <a:r>
              <a:rPr lang="en-US" altLang="nl-NL" sz="4000" b="1">
                <a:solidFill>
                  <a:srgbClr val="3333CC"/>
                </a:solidFill>
              </a:rPr>
              <a:t>=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62" name="Text Box 134"/>
          <p:cNvSpPr txBox="1">
            <a:spLocks noChangeArrowheads="1"/>
          </p:cNvSpPr>
          <p:nvPr/>
        </p:nvSpPr>
        <p:spPr bwMode="auto">
          <a:xfrm>
            <a:off x="2051050" y="4243388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</a:rPr>
              <a:t>x = 10 s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63" name="Text Box 135"/>
          <p:cNvSpPr txBox="1">
            <a:spLocks noChangeArrowheads="1"/>
          </p:cNvSpPr>
          <p:nvPr/>
        </p:nvSpPr>
        <p:spPr bwMode="auto">
          <a:xfrm>
            <a:off x="4932363" y="3448050"/>
            <a:ext cx="26638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4000" b="1">
                <a:solidFill>
                  <a:srgbClr val="3333CC"/>
                </a:solidFill>
                <a:latin typeface="Symbol" pitchFamily="18" charset="2"/>
              </a:rPr>
              <a:t>D</a:t>
            </a:r>
            <a:r>
              <a:rPr lang="en-US" altLang="nl-NL" sz="4000" b="1">
                <a:solidFill>
                  <a:srgbClr val="3333CC"/>
                </a:solidFill>
              </a:rPr>
              <a:t>y = 60 °C</a:t>
            </a:r>
            <a:endParaRPr lang="nl-NL" altLang="nl-NL" sz="4000" b="1">
              <a:solidFill>
                <a:srgbClr val="3333CC"/>
              </a:solidFill>
            </a:endParaRPr>
          </a:p>
        </p:txBody>
      </p:sp>
      <p:sp>
        <p:nvSpPr>
          <p:cNvPr id="48264" name="Line 136"/>
          <p:cNvSpPr>
            <a:spLocks noChangeShapeType="1"/>
          </p:cNvSpPr>
          <p:nvPr/>
        </p:nvSpPr>
        <p:spPr bwMode="auto">
          <a:xfrm>
            <a:off x="4953000" y="2743200"/>
            <a:ext cx="0" cy="213360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8265" name="Line 137"/>
          <p:cNvSpPr>
            <a:spLocks noChangeShapeType="1"/>
          </p:cNvSpPr>
          <p:nvPr/>
        </p:nvSpPr>
        <p:spPr bwMode="auto">
          <a:xfrm>
            <a:off x="914400" y="4848225"/>
            <a:ext cx="40386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8266" name="AutoShape 138"/>
          <p:cNvSpPr>
            <a:spLocks noChangeArrowheads="1"/>
          </p:cNvSpPr>
          <p:nvPr/>
        </p:nvSpPr>
        <p:spPr bwMode="auto">
          <a:xfrm>
            <a:off x="755650" y="260350"/>
            <a:ext cx="4608513" cy="1368425"/>
          </a:xfrm>
          <a:prstGeom prst="wedgeRoundRectCallout">
            <a:avLst>
              <a:gd name="adj1" fmla="val 87995"/>
              <a:gd name="adj2" fmla="val 3921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Let op!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Een r.c. heeft (bijna</a:t>
            </a:r>
            <a:r>
              <a:rPr lang="nl-NL" altLang="nl-NL" sz="2800">
                <a:solidFill>
                  <a:srgbClr val="000000"/>
                </a:solidFill>
                <a:latin typeface="Comic Sans MS" pitchFamily="66" charset="0"/>
              </a:rPr>
              <a:t>) </a:t>
            </a: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altijd een eenheid.</a:t>
            </a:r>
          </a:p>
        </p:txBody>
      </p:sp>
      <p:sp>
        <p:nvSpPr>
          <p:cNvPr id="48267" name="AutoShape 139"/>
          <p:cNvSpPr>
            <a:spLocks noChangeArrowheads="1"/>
          </p:cNvSpPr>
          <p:nvPr/>
        </p:nvSpPr>
        <p:spPr bwMode="auto">
          <a:xfrm>
            <a:off x="971550" y="476250"/>
            <a:ext cx="4679950" cy="649288"/>
          </a:xfrm>
          <a:prstGeom prst="wedgeRoundRectCallout">
            <a:avLst>
              <a:gd name="adj1" fmla="val 63875"/>
              <a:gd name="adj2" fmla="val 84608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Wat betekent 6 °C/s?</a:t>
            </a:r>
          </a:p>
        </p:txBody>
      </p:sp>
      <p:sp>
        <p:nvSpPr>
          <p:cNvPr id="48268" name="AutoShape 140"/>
          <p:cNvSpPr>
            <a:spLocks noChangeArrowheads="1"/>
          </p:cNvSpPr>
          <p:nvPr/>
        </p:nvSpPr>
        <p:spPr bwMode="auto">
          <a:xfrm>
            <a:off x="395288" y="692150"/>
            <a:ext cx="5400675" cy="936625"/>
          </a:xfrm>
          <a:prstGeom prst="wedgeRoundRectCallout">
            <a:avLst>
              <a:gd name="adj1" fmla="val 63347"/>
              <a:gd name="adj2" fmla="val 57118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latin typeface="Comic Sans MS" pitchFamily="66" charset="0"/>
              </a:rPr>
              <a:t>Elke seconde neemt de temperatuur toe met 6 °C.</a:t>
            </a:r>
          </a:p>
        </p:txBody>
      </p:sp>
      <p:sp>
        <p:nvSpPr>
          <p:cNvPr id="48269" name="Text Box 141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7486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500"/>
                                        <p:tgtEl>
                                          <p:spTgt spid="4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48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300"/>
                                        <p:tgtEl>
                                          <p:spTgt spid="48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8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8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75"/>
                                        <p:tgtEl>
                                          <p:spTgt spid="4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75"/>
                                        <p:tgtEl>
                                          <p:spTgt spid="4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75"/>
                                        <p:tgtEl>
                                          <p:spTgt spid="4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826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4826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8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54" grpId="0" animBg="1"/>
      <p:bldP spid="48255" grpId="0" autoUpdateAnimBg="0"/>
      <p:bldP spid="48256" grpId="0" build="p" autoUpdateAnimBg="0" advAuto="2000"/>
      <p:bldP spid="48257" grpId="0" build="p" autoUpdateAnimBg="0" advAuto="2000"/>
      <p:bldP spid="48258" grpId="0" autoUpdateAnimBg="0"/>
      <p:bldP spid="48259" grpId="0" autoUpdateAnimBg="0"/>
      <p:bldP spid="48260" grpId="0" autoUpdateAnimBg="0"/>
      <p:bldP spid="48261" grpId="0" autoUpdateAnimBg="0"/>
      <p:bldP spid="48262" grpId="0" autoUpdateAnimBg="0"/>
      <p:bldP spid="48263" grpId="0" autoUpdateAnimBg="0"/>
      <p:bldP spid="48264" grpId="0" animBg="1"/>
      <p:bldP spid="48265" grpId="0" animBg="1"/>
      <p:bldP spid="48266" grpId="0" animBg="1"/>
      <p:bldP spid="48267" grpId="0" animBg="1"/>
      <p:bldP spid="4826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0" y="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Vb.:</a:t>
            </a:r>
            <a:br>
              <a:rPr lang="en-US" altLang="nl-NL" sz="3200" b="1">
                <a:solidFill>
                  <a:srgbClr val="FF0000"/>
                </a:solidFill>
              </a:rPr>
            </a:br>
            <a:r>
              <a:rPr lang="en-US" altLang="nl-NL" sz="3200" b="1">
                <a:solidFill>
                  <a:srgbClr val="3333CC"/>
                </a:solidFill>
              </a:rPr>
              <a:t>Door het aanbrengen van dubbel glas daalt de gasrekening van € 2500 naar €2000.</a:t>
            </a:r>
            <a:br>
              <a:rPr lang="en-US" altLang="nl-NL" sz="3200" b="1">
                <a:solidFill>
                  <a:srgbClr val="3333CC"/>
                </a:solidFill>
              </a:rPr>
            </a:br>
            <a:r>
              <a:rPr lang="en-US" altLang="nl-NL" sz="3200" b="1">
                <a:solidFill>
                  <a:srgbClr val="3333CC"/>
                </a:solidFill>
              </a:rPr>
              <a:t>Hoeveel % bespaar je?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133475" y="2033588"/>
            <a:ext cx="5903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Je bespaart €          van  €         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4348163" y="3198813"/>
            <a:ext cx="4176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         /         . 100% =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8027988" y="3198813"/>
            <a:ext cx="1441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20 %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4610100" y="3198813"/>
            <a:ext cx="865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500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5472113" y="3198813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2500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3502025" y="2033588"/>
            <a:ext cx="865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500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5611813" y="2020888"/>
            <a:ext cx="1150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2500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28575" y="25781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Hoeveel % is dat?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28575" y="4103688"/>
            <a:ext cx="360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Of met een tabel:</a:t>
            </a:r>
          </a:p>
        </p:txBody>
      </p:sp>
      <p:graphicFrame>
        <p:nvGraphicFramePr>
          <p:cNvPr id="55367" name="Group 71"/>
          <p:cNvGraphicFramePr>
            <a:graphicFrameLocks noGrp="1"/>
          </p:cNvGraphicFramePr>
          <p:nvPr/>
        </p:nvGraphicFramePr>
        <p:xfrm>
          <a:off x="93663" y="4868863"/>
          <a:ext cx="8921750" cy="1454150"/>
        </p:xfrm>
        <a:graphic>
          <a:graphicData uri="http://schemas.openxmlformats.org/drawingml/2006/table">
            <a:tbl>
              <a:tblPr/>
              <a:tblGrid>
                <a:gridCol w="517525"/>
                <a:gridCol w="1347787"/>
                <a:gridCol w="3527425"/>
                <a:gridCol w="3529013"/>
              </a:tblGrid>
              <a:tr h="733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€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611188" y="49418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€ 2500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611188" y="5662613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100 %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2051050" y="4957763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€ 1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5508625" y="49418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€ 500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2106613" y="5662613"/>
            <a:ext cx="374491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= 100/2500 = 0,04 %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5330" name="Text Box 34"/>
          <p:cNvSpPr txBox="1">
            <a:spLocks noChangeArrowheads="1"/>
          </p:cNvSpPr>
          <p:nvPr/>
        </p:nvSpPr>
        <p:spPr bwMode="auto">
          <a:xfrm>
            <a:off x="5568950" y="5662613"/>
            <a:ext cx="3756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= 500 . 0,04 = </a:t>
            </a:r>
            <a:r>
              <a:rPr lang="en-US" altLang="nl-NL" sz="2800" b="1">
                <a:solidFill>
                  <a:srgbClr val="FF0000"/>
                </a:solidFill>
              </a:rPr>
              <a:t>20 %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55350" name="Text Box 54"/>
          <p:cNvSpPr txBox="1">
            <a:spLocks noChangeArrowheads="1"/>
          </p:cNvSpPr>
          <p:nvPr/>
        </p:nvSpPr>
        <p:spPr bwMode="auto">
          <a:xfrm>
            <a:off x="52388" y="2017713"/>
            <a:ext cx="1152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Opl.: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5368" name="Text Box 72"/>
          <p:cNvSpPr txBox="1">
            <a:spLocks noChangeArrowheads="1"/>
          </p:cNvSpPr>
          <p:nvPr/>
        </p:nvSpPr>
        <p:spPr bwMode="auto">
          <a:xfrm>
            <a:off x="0" y="629443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Je bespaart 20 %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55369" name="Text Box 73"/>
          <p:cNvSpPr txBox="1">
            <a:spLocks noChangeArrowheads="1"/>
          </p:cNvSpPr>
          <p:nvPr/>
        </p:nvSpPr>
        <p:spPr bwMode="auto">
          <a:xfrm>
            <a:off x="95250" y="3213100"/>
            <a:ext cx="46799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% = deel/geheel . 100% =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768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53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5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5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55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5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5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5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55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55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55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55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53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1000"/>
                                        <p:tgtEl>
                                          <p:spTgt spid="55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53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55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553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0" grpId="0" build="allAtOnce" autoUpdateAnimBg="0"/>
      <p:bldP spid="55311" grpId="0" build="allAtOnce" autoUpdateAnimBg="0"/>
      <p:bldP spid="55312" grpId="0" build="allAtOnce" autoUpdateAnimBg="0"/>
      <p:bldP spid="55313" grpId="0"/>
      <p:bldP spid="55316" grpId="0"/>
      <p:bldP spid="55317" grpId="0"/>
      <p:bldP spid="55318" grpId="0"/>
      <p:bldP spid="55319" grpId="0"/>
      <p:bldP spid="55320" grpId="0" build="allAtOnce" autoUpdateAnimBg="0"/>
      <p:bldP spid="55322" grpId="0"/>
      <p:bldP spid="55323" grpId="0" build="allAtOnce" autoUpdateAnimBg="0"/>
      <p:bldP spid="55324" grpId="0" build="allAtOnce" autoUpdateAnimBg="0"/>
      <p:bldP spid="55326" grpId="0" build="allAtOnce" autoUpdateAnimBg="0"/>
      <p:bldP spid="55328" grpId="0" build="allAtOnce" autoUpdateAnimBg="0"/>
      <p:bldP spid="55329" grpId="0" build="allAtOnce" autoUpdateAnimBg="0"/>
      <p:bldP spid="55330" grpId="0" build="allAtOnce" autoUpdateAnimBg="0"/>
      <p:bldP spid="55350" grpId="0" build="allAtOnce" autoUpdateAnimBg="0"/>
      <p:bldP spid="55368" grpId="0" build="allAtOnce" autoUpdateAnimBg="0"/>
      <p:bldP spid="55369" grpId="0" build="allAtOnce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925" y="876300"/>
            <a:ext cx="8785225" cy="838200"/>
          </a:xfrm>
          <a:ln/>
          <a:extLst>
            <a:ext uri="{91240B29-F687-4F45-9708-019B960494DF}">
              <a14:hiddenLine xmlns:a14="http://schemas.microsoft.com/office/drawing/2010/main" w="28575" cmpd="sng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l"/>
            <a:r>
              <a:rPr lang="en-US" altLang="nl-N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altLang="nl-N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altLang="nl-N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hm</a:t>
            </a:r>
            <a:r>
              <a:rPr lang="en-US" altLang="nl-N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m </a:t>
            </a:r>
            <a:r>
              <a:rPr lang="en-US" altLang="nl-NL" u="sng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dm</a:t>
            </a:r>
            <a:r>
              <a:rPr lang="en-US" altLang="nl-NL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cm mm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481888" cy="468313"/>
          </a:xfrm>
        </p:spPr>
        <p:txBody>
          <a:bodyPr/>
          <a:lstStyle/>
          <a:p>
            <a:pPr algn="l"/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Eenheden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omrekenen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nl-NL" sz="32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</a:t>
            </a:r>
            <a:r>
              <a:rPr lang="en-US" altLang="nl-NL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endParaRPr lang="nl-NL" altLang="nl-NL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0" y="1603375"/>
            <a:ext cx="8763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Elke </a:t>
            </a:r>
            <a:r>
              <a:rPr lang="en-US" altLang="nl-NL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stap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naar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rechts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betekent</a:t>
            </a:r>
            <a:endParaRPr lang="nl-NL" altLang="nl-NL" sz="32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14288" y="3302000"/>
            <a:ext cx="7605712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cm =           m</a:t>
            </a:r>
            <a:endParaRPr lang="nl-NL" altLang="nl-NL" sz="3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20638" y="2492375"/>
            <a:ext cx="9123362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Voorbeelden</a:t>
            </a: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nl-NL" altLang="nl-NL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1" name="Text Box 9"/>
          <p:cNvSpPr txBox="1">
            <a:spLocks noChangeArrowheads="1"/>
          </p:cNvSpPr>
          <p:nvPr/>
        </p:nvSpPr>
        <p:spPr bwMode="auto">
          <a:xfrm>
            <a:off x="1619672" y="3313113"/>
            <a:ext cx="1296988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0,05</a:t>
            </a:r>
            <a:endParaRPr lang="nl-NL" altLang="nl-NL" sz="3200" baseline="30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4" name="Freeform 12"/>
          <p:cNvSpPr>
            <a:spLocks/>
          </p:cNvSpPr>
          <p:nvPr/>
        </p:nvSpPr>
        <p:spPr bwMode="auto">
          <a:xfrm>
            <a:off x="3059113" y="838200"/>
            <a:ext cx="1435100" cy="322263"/>
          </a:xfrm>
          <a:custGeom>
            <a:avLst/>
            <a:gdLst>
              <a:gd name="T0" fmla="*/ 904 w 904"/>
              <a:gd name="T1" fmla="*/ 194 h 203"/>
              <a:gd name="T2" fmla="*/ 447 w 904"/>
              <a:gd name="T3" fmla="*/ 2 h 203"/>
              <a:gd name="T4" fmla="*/ 0 w 904"/>
              <a:gd name="T5" fmla="*/ 203 h 2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04" h="203">
                <a:moveTo>
                  <a:pt x="904" y="194"/>
                </a:moveTo>
                <a:cubicBezTo>
                  <a:pt x="828" y="162"/>
                  <a:pt x="598" y="0"/>
                  <a:pt x="447" y="2"/>
                </a:cubicBezTo>
                <a:cubicBezTo>
                  <a:pt x="296" y="4"/>
                  <a:pt x="93" y="161"/>
                  <a:pt x="0" y="203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4046" name="Text Box 14"/>
          <p:cNvSpPr txBox="1">
            <a:spLocks noChangeArrowheads="1"/>
          </p:cNvSpPr>
          <p:nvPr/>
        </p:nvSpPr>
        <p:spPr bwMode="auto">
          <a:xfrm>
            <a:off x="6350" y="4095750"/>
            <a:ext cx="7605713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m =             mm</a:t>
            </a:r>
            <a:endParaRPr lang="nl-NL" altLang="nl-NL" sz="3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1259632" y="4121150"/>
            <a:ext cx="152082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4.000</a:t>
            </a:r>
            <a:endParaRPr lang="nl-NL" altLang="nl-NL" sz="32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8" name="Text Box 16"/>
          <p:cNvSpPr txBox="1">
            <a:spLocks noChangeArrowheads="1"/>
          </p:cNvSpPr>
          <p:nvPr/>
        </p:nvSpPr>
        <p:spPr bwMode="auto">
          <a:xfrm>
            <a:off x="-9525" y="4918075"/>
            <a:ext cx="7605713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mm =          dm</a:t>
            </a:r>
            <a:endParaRPr lang="nl-NL" altLang="nl-NL" sz="32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49" name="Text Box 17"/>
          <p:cNvSpPr txBox="1">
            <a:spLocks noChangeArrowheads="1"/>
          </p:cNvSpPr>
          <p:nvPr/>
        </p:nvSpPr>
        <p:spPr bwMode="auto">
          <a:xfrm>
            <a:off x="1573957" y="4929188"/>
            <a:ext cx="1177925" cy="584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0,03</a:t>
            </a:r>
            <a:endParaRPr lang="nl-NL" altLang="nl-NL" sz="3200" baseline="3000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50" name="Freeform 18"/>
          <p:cNvSpPr>
            <a:spLocks/>
          </p:cNvSpPr>
          <p:nvPr/>
        </p:nvSpPr>
        <p:spPr bwMode="auto">
          <a:xfrm>
            <a:off x="3116263" y="822325"/>
            <a:ext cx="2133600" cy="309563"/>
          </a:xfrm>
          <a:custGeom>
            <a:avLst/>
            <a:gdLst>
              <a:gd name="T0" fmla="*/ 0 w 1344"/>
              <a:gd name="T1" fmla="*/ 177 h 195"/>
              <a:gd name="T2" fmla="*/ 740 w 1344"/>
              <a:gd name="T3" fmla="*/ 3 h 195"/>
              <a:gd name="T4" fmla="*/ 1344 w 1344"/>
              <a:gd name="T5" fmla="*/ 195 h 1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344" h="195">
                <a:moveTo>
                  <a:pt x="0" y="177"/>
                </a:moveTo>
                <a:cubicBezTo>
                  <a:pt x="123" y="148"/>
                  <a:pt x="516" y="0"/>
                  <a:pt x="740" y="3"/>
                </a:cubicBezTo>
                <a:cubicBezTo>
                  <a:pt x="964" y="6"/>
                  <a:pt x="1218" y="155"/>
                  <a:pt x="1344" y="195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4051" name="Freeform 19"/>
          <p:cNvSpPr>
            <a:spLocks/>
          </p:cNvSpPr>
          <p:nvPr/>
        </p:nvSpPr>
        <p:spPr bwMode="auto">
          <a:xfrm>
            <a:off x="3797300" y="623888"/>
            <a:ext cx="1379538" cy="493712"/>
          </a:xfrm>
          <a:custGeom>
            <a:avLst/>
            <a:gdLst>
              <a:gd name="T0" fmla="*/ 869 w 869"/>
              <a:gd name="T1" fmla="*/ 311 h 311"/>
              <a:gd name="T2" fmla="*/ 458 w 869"/>
              <a:gd name="T3" fmla="*/ 0 h 311"/>
              <a:gd name="T4" fmla="*/ 0 w 869"/>
              <a:gd name="T5" fmla="*/ 311 h 3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9" h="311">
                <a:moveTo>
                  <a:pt x="869" y="311"/>
                </a:moveTo>
                <a:cubicBezTo>
                  <a:pt x="801" y="259"/>
                  <a:pt x="603" y="0"/>
                  <a:pt x="458" y="0"/>
                </a:cubicBezTo>
                <a:cubicBezTo>
                  <a:pt x="313" y="0"/>
                  <a:pt x="95" y="246"/>
                  <a:pt x="0" y="311"/>
                </a:cubicBezTo>
              </a:path>
            </a:pathLst>
          </a:custGeom>
          <a:noFill/>
          <a:ln w="5715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44052" name="Text Box 20"/>
          <p:cNvSpPr txBox="1">
            <a:spLocks noChangeArrowheads="1"/>
          </p:cNvSpPr>
          <p:nvPr/>
        </p:nvSpPr>
        <p:spPr bwMode="auto">
          <a:xfrm>
            <a:off x="5796136" y="1600200"/>
            <a:ext cx="12239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10</a:t>
            </a:r>
            <a:endParaRPr lang="nl-NL" altLang="nl-NL" sz="3200" baseline="30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53" name="AutoShape 21"/>
          <p:cNvSpPr>
            <a:spLocks noChangeArrowheads="1"/>
          </p:cNvSpPr>
          <p:nvPr/>
        </p:nvSpPr>
        <p:spPr bwMode="auto">
          <a:xfrm>
            <a:off x="1042988" y="6092825"/>
            <a:ext cx="7920037" cy="549275"/>
          </a:xfrm>
          <a:prstGeom prst="wedgeRoundRectCallout">
            <a:avLst>
              <a:gd name="adj1" fmla="val 35750"/>
              <a:gd name="adj2" fmla="val -75086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Ofwel: komma één plaats naar rechts</a:t>
            </a:r>
          </a:p>
        </p:txBody>
      </p:sp>
      <p:sp>
        <p:nvSpPr>
          <p:cNvPr id="44055" name="Text Box 23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22535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0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75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75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4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75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75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 autoUpdateAnimBg="0" advAuto="0"/>
      <p:bldP spid="44034" grpId="0"/>
      <p:bldP spid="44036" grpId="0" autoUpdateAnimBg="0"/>
      <p:bldP spid="44037" grpId="0" autoUpdateAnimBg="0"/>
      <p:bldP spid="44040" grpId="0" autoUpdateAnimBg="0"/>
      <p:bldP spid="44041" grpId="0"/>
      <p:bldP spid="44044" grpId="0" animBg="1"/>
      <p:bldP spid="44046" grpId="0" autoUpdateAnimBg="0"/>
      <p:bldP spid="44047" grpId="0"/>
      <p:bldP spid="44048" grpId="0" autoUpdateAnimBg="0"/>
      <p:bldP spid="44049" grpId="0"/>
      <p:bldP spid="44050" grpId="0" animBg="1"/>
      <p:bldP spid="44051" grpId="0" animBg="1"/>
      <p:bldP spid="44052" grpId="0" autoUpdateAnimBg="0"/>
      <p:bldP spid="440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AutoShape 15"/>
          <p:cNvSpPr>
            <a:spLocks noChangeArrowheads="1"/>
          </p:cNvSpPr>
          <p:nvPr/>
        </p:nvSpPr>
        <p:spPr bwMode="auto">
          <a:xfrm>
            <a:off x="900113" y="5373688"/>
            <a:ext cx="7920037" cy="549275"/>
          </a:xfrm>
          <a:prstGeom prst="wedgeRoundRectCallout">
            <a:avLst>
              <a:gd name="adj1" fmla="val 41042"/>
              <a:gd name="adj2" fmla="val -57225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Ofwel: komma twee plaatsen naar rechts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69225" cy="468313"/>
          </a:xfrm>
        </p:spPr>
        <p:txBody>
          <a:bodyPr/>
          <a:lstStyle/>
          <a:p>
            <a:pPr algn="l"/>
            <a:r>
              <a:rPr lang="en-US" altLang="nl-NL" sz="3600" b="1" u="sng">
                <a:solidFill>
                  <a:srgbClr val="FF0000"/>
                </a:solidFill>
              </a:rPr>
              <a:t>Eenheden omrekenen: klas 2</a:t>
            </a:r>
            <a:endParaRPr lang="nl-NL" altLang="nl-NL" sz="3600" b="1">
              <a:solidFill>
                <a:srgbClr val="FF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76300"/>
            <a:ext cx="9144000" cy="838200"/>
          </a:xfrm>
        </p:spPr>
        <p:txBody>
          <a:bodyPr/>
          <a:lstStyle/>
          <a:p>
            <a:pPr marL="609600" indent="-609600" algn="l"/>
            <a:r>
              <a:rPr lang="en-US" altLang="nl-NL" sz="4000" b="1" u="sng">
                <a:solidFill>
                  <a:schemeClr val="accent2"/>
                </a:solidFill>
              </a:rPr>
              <a:t>k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h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da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d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c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m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2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3027363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Tx/>
              <a:buChar char="•"/>
            </a:pPr>
            <a:r>
              <a:rPr lang="en-US" altLang="nl-NL" sz="4400" b="1">
                <a:solidFill>
                  <a:srgbClr val="000000"/>
                </a:solidFill>
              </a:rPr>
              <a:t>5 m</a:t>
            </a:r>
            <a:r>
              <a:rPr lang="en-US" altLang="nl-NL" sz="4400" b="1" baseline="30000">
                <a:solidFill>
                  <a:srgbClr val="000000"/>
                </a:solidFill>
              </a:rPr>
              <a:t>2</a:t>
            </a:r>
            <a:r>
              <a:rPr lang="en-US" altLang="nl-NL" sz="4400" b="1">
                <a:solidFill>
                  <a:srgbClr val="000000"/>
                </a:solidFill>
              </a:rPr>
              <a:t> =       dm</a:t>
            </a:r>
            <a:r>
              <a:rPr lang="en-US" altLang="nl-NL" sz="4400" b="1" baseline="30000">
                <a:solidFill>
                  <a:srgbClr val="000000"/>
                </a:solidFill>
              </a:rPr>
              <a:t>2</a:t>
            </a:r>
            <a:r>
              <a:rPr lang="en-US" altLang="nl-NL" sz="4400" b="1">
                <a:solidFill>
                  <a:srgbClr val="000000"/>
                </a:solidFill>
              </a:rPr>
              <a:t> =           cm</a:t>
            </a:r>
            <a:r>
              <a:rPr lang="en-US" altLang="nl-NL" sz="4400" b="1" baseline="30000">
                <a:solidFill>
                  <a:srgbClr val="000000"/>
                </a:solidFill>
              </a:rPr>
              <a:t>2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0" y="41497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Tx/>
              <a:buChar char="•"/>
            </a:pPr>
            <a:r>
              <a:rPr lang="en-US" altLang="nl-NL" sz="4400" b="1">
                <a:solidFill>
                  <a:srgbClr val="000000"/>
                </a:solidFill>
              </a:rPr>
              <a:t>50 cm</a:t>
            </a:r>
            <a:r>
              <a:rPr lang="en-US" altLang="nl-NL" sz="4400" b="1" baseline="30000">
                <a:solidFill>
                  <a:srgbClr val="000000"/>
                </a:solidFill>
              </a:rPr>
              <a:t>2</a:t>
            </a:r>
            <a:r>
              <a:rPr lang="en-US" altLang="nl-NL" sz="4400" b="1">
                <a:solidFill>
                  <a:srgbClr val="000000"/>
                </a:solidFill>
              </a:rPr>
              <a:t> =       dm</a:t>
            </a:r>
            <a:r>
              <a:rPr lang="en-US" altLang="nl-NL" sz="4400" b="1" baseline="30000">
                <a:solidFill>
                  <a:srgbClr val="000000"/>
                </a:solidFill>
              </a:rPr>
              <a:t>2  </a:t>
            </a:r>
            <a:r>
              <a:rPr lang="en-US" altLang="nl-NL" sz="4400" b="1">
                <a:solidFill>
                  <a:srgbClr val="000000"/>
                </a:solidFill>
              </a:rPr>
              <a:t>=           m</a:t>
            </a:r>
            <a:r>
              <a:rPr lang="en-US" altLang="nl-NL" sz="4400" b="1" baseline="30000">
                <a:solidFill>
                  <a:srgbClr val="000000"/>
                </a:solidFill>
              </a:rPr>
              <a:t>2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0" y="184467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000000"/>
                </a:solidFill>
              </a:rPr>
              <a:t>elke stap naar rechts betekent: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416800" y="1844675"/>
            <a:ext cx="1835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FF0000"/>
                </a:solidFill>
              </a:rPr>
              <a:t>x 100</a:t>
            </a:r>
            <a:endParaRPr lang="nl-NL" altLang="nl-NL" sz="4400">
              <a:solidFill>
                <a:srgbClr val="FF0000"/>
              </a:solidFill>
            </a:endParaRPr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789113" y="3025775"/>
            <a:ext cx="11525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500</a:t>
            </a:r>
            <a:endParaRPr lang="nl-NL" altLang="nl-NL" sz="4400">
              <a:solidFill>
                <a:srgbClr val="3333CC"/>
              </a:solidFill>
            </a:endParaRP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4321175" y="3025775"/>
            <a:ext cx="16906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5.000</a:t>
            </a:r>
            <a:endParaRPr lang="nl-NL" altLang="nl-NL" sz="4400">
              <a:solidFill>
                <a:srgbClr val="3333CC"/>
              </a:solidFill>
            </a:endParaRP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339975" y="4149725"/>
            <a:ext cx="100806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0,5</a:t>
            </a:r>
            <a:endParaRPr lang="nl-NL" altLang="nl-NL" sz="4400">
              <a:solidFill>
                <a:srgbClr val="3333CC"/>
              </a:solidFill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4867275" y="4149725"/>
            <a:ext cx="15462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0,005</a:t>
            </a:r>
            <a:endParaRPr lang="nl-NL" altLang="nl-NL" sz="4400">
              <a:solidFill>
                <a:srgbClr val="3333CC"/>
              </a:solidFill>
            </a:endParaRPr>
          </a:p>
        </p:txBody>
      </p:sp>
      <p:sp>
        <p:nvSpPr>
          <p:cNvPr id="24597" name="Freeform 21"/>
          <p:cNvSpPr>
            <a:spLocks/>
          </p:cNvSpPr>
          <p:nvPr/>
        </p:nvSpPr>
        <p:spPr bwMode="auto">
          <a:xfrm>
            <a:off x="3663950" y="590550"/>
            <a:ext cx="922338" cy="512763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4598" name="Freeform 22"/>
          <p:cNvSpPr>
            <a:spLocks/>
          </p:cNvSpPr>
          <p:nvPr/>
        </p:nvSpPr>
        <p:spPr bwMode="auto">
          <a:xfrm>
            <a:off x="4672013" y="563563"/>
            <a:ext cx="922337" cy="512762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4599" name="Freeform 23"/>
          <p:cNvSpPr>
            <a:spLocks/>
          </p:cNvSpPr>
          <p:nvPr/>
        </p:nvSpPr>
        <p:spPr bwMode="auto">
          <a:xfrm flipH="1">
            <a:off x="4686300" y="482600"/>
            <a:ext cx="922338" cy="512763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4600" name="Freeform 24"/>
          <p:cNvSpPr>
            <a:spLocks/>
          </p:cNvSpPr>
          <p:nvPr/>
        </p:nvSpPr>
        <p:spPr bwMode="auto">
          <a:xfrm flipH="1">
            <a:off x="3722688" y="487363"/>
            <a:ext cx="922337" cy="512762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24601" name="Text Box 25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20097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5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45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 animBg="1"/>
      <p:bldP spid="24578" grpId="0"/>
      <p:bldP spid="24579" grpId="0" build="p" autoUpdateAnimBg="0" advAuto="0"/>
      <p:bldP spid="24582" grpId="0" autoUpdateAnimBg="0"/>
      <p:bldP spid="24583" grpId="0" autoUpdateAnimBg="0"/>
      <p:bldP spid="24586" grpId="0" autoUpdateAnimBg="0"/>
      <p:bldP spid="24589" grpId="0"/>
      <p:bldP spid="24593" grpId="0"/>
      <p:bldP spid="24594" grpId="0"/>
      <p:bldP spid="24595" grpId="0"/>
      <p:bldP spid="24596" grpId="0"/>
      <p:bldP spid="24597" grpId="0" animBg="1"/>
      <p:bldP spid="24598" grpId="0" animBg="1"/>
      <p:bldP spid="24599" grpId="0" animBg="1"/>
      <p:bldP spid="2460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0" name="AutoShape 8"/>
          <p:cNvSpPr>
            <a:spLocks noChangeArrowheads="1"/>
          </p:cNvSpPr>
          <p:nvPr/>
        </p:nvSpPr>
        <p:spPr bwMode="auto">
          <a:xfrm>
            <a:off x="900113" y="5903913"/>
            <a:ext cx="7920037" cy="549275"/>
          </a:xfrm>
          <a:prstGeom prst="wedgeRoundRectCallout">
            <a:avLst>
              <a:gd name="adj1" fmla="val 38116"/>
              <a:gd name="adj2" fmla="val -593352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Ofwel: komma drie plaatsen naar rechts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7769225" cy="468313"/>
          </a:xfrm>
        </p:spPr>
        <p:txBody>
          <a:bodyPr/>
          <a:lstStyle/>
          <a:p>
            <a:pPr algn="l"/>
            <a:r>
              <a:rPr lang="en-US" altLang="nl-NL" sz="3600" b="1" u="sng">
                <a:solidFill>
                  <a:srgbClr val="FF0000"/>
                </a:solidFill>
              </a:rPr>
              <a:t>Eenheden omrekenen: klas 2</a:t>
            </a:r>
            <a:endParaRPr lang="nl-NL" altLang="nl-NL" sz="3600" b="1">
              <a:solidFill>
                <a:srgbClr val="FF0000"/>
              </a:solidFill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876300"/>
            <a:ext cx="9144000" cy="838200"/>
          </a:xfrm>
        </p:spPr>
        <p:txBody>
          <a:bodyPr/>
          <a:lstStyle/>
          <a:p>
            <a:pPr marL="609600" indent="-609600" algn="l"/>
            <a:r>
              <a:rPr lang="en-US" altLang="nl-NL" sz="4000" b="1" u="sng">
                <a:solidFill>
                  <a:schemeClr val="accent2"/>
                </a:solidFill>
              </a:rPr>
              <a:t>k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h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da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d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c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  <a:r>
              <a:rPr lang="en-US" altLang="nl-NL" sz="4000" b="1" u="sng"/>
              <a:t> </a:t>
            </a:r>
            <a:r>
              <a:rPr lang="en-US" altLang="nl-NL" sz="4000" b="1" u="sng">
                <a:solidFill>
                  <a:schemeClr val="accent2"/>
                </a:solidFill>
              </a:rPr>
              <a:t>m</a:t>
            </a:r>
            <a:r>
              <a:rPr lang="en-US" altLang="nl-NL" sz="4000" b="1" u="sng"/>
              <a:t>m</a:t>
            </a:r>
            <a:r>
              <a:rPr lang="en-US" altLang="nl-NL" sz="4000" b="1" u="sng" baseline="30000"/>
              <a:t>3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0" y="3489325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Tx/>
              <a:buChar char="•"/>
            </a:pPr>
            <a:r>
              <a:rPr lang="en-US" altLang="nl-NL" sz="4400" b="1">
                <a:solidFill>
                  <a:srgbClr val="000000"/>
                </a:solidFill>
              </a:rPr>
              <a:t>5 m</a:t>
            </a:r>
            <a:r>
              <a:rPr lang="en-US" altLang="nl-NL" sz="4400" b="1" baseline="30000">
                <a:solidFill>
                  <a:srgbClr val="000000"/>
                </a:solidFill>
              </a:rPr>
              <a:t>3</a:t>
            </a:r>
            <a:r>
              <a:rPr lang="en-US" altLang="nl-NL" sz="4400" b="1">
                <a:solidFill>
                  <a:srgbClr val="000000"/>
                </a:solidFill>
              </a:rPr>
              <a:t> =           dm</a:t>
            </a:r>
            <a:r>
              <a:rPr lang="en-US" altLang="nl-NL" sz="4400" b="1" baseline="30000">
                <a:solidFill>
                  <a:srgbClr val="000000"/>
                </a:solidFill>
              </a:rPr>
              <a:t>3</a:t>
            </a:r>
            <a:r>
              <a:rPr lang="en-US" altLang="nl-NL" sz="4400" b="1">
                <a:solidFill>
                  <a:srgbClr val="000000"/>
                </a:solidFill>
              </a:rPr>
              <a:t> =                   cm</a:t>
            </a:r>
            <a:r>
              <a:rPr lang="en-US" altLang="nl-NL" sz="4400" b="1" baseline="30000">
                <a:solidFill>
                  <a:srgbClr val="000000"/>
                </a:solidFill>
              </a:rPr>
              <a:t>3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0" y="461168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  <a:buFontTx/>
              <a:buChar char="•"/>
            </a:pPr>
            <a:r>
              <a:rPr lang="en-US" altLang="nl-NL" sz="4400" b="1">
                <a:solidFill>
                  <a:srgbClr val="000000"/>
                </a:solidFill>
              </a:rPr>
              <a:t>500 cm</a:t>
            </a:r>
            <a:r>
              <a:rPr lang="en-US" altLang="nl-NL" sz="4400" b="1" baseline="30000">
                <a:solidFill>
                  <a:srgbClr val="000000"/>
                </a:solidFill>
              </a:rPr>
              <a:t>3</a:t>
            </a:r>
            <a:r>
              <a:rPr lang="en-US" altLang="nl-NL" sz="4400" b="1">
                <a:solidFill>
                  <a:srgbClr val="000000"/>
                </a:solidFill>
              </a:rPr>
              <a:t> =        dm</a:t>
            </a:r>
            <a:r>
              <a:rPr lang="en-US" altLang="nl-NL" sz="4400" b="1" baseline="30000">
                <a:solidFill>
                  <a:srgbClr val="000000"/>
                </a:solidFill>
              </a:rPr>
              <a:t>3  </a:t>
            </a:r>
            <a:r>
              <a:rPr lang="en-US" altLang="nl-NL" sz="4400" b="1">
                <a:solidFill>
                  <a:srgbClr val="000000"/>
                </a:solidFill>
              </a:rPr>
              <a:t>=                m</a:t>
            </a:r>
            <a:r>
              <a:rPr lang="en-US" altLang="nl-NL" sz="4400" b="1" baseline="30000">
                <a:solidFill>
                  <a:srgbClr val="000000"/>
                </a:solidFill>
              </a:rPr>
              <a:t>3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0" y="2306638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000000"/>
                </a:solidFill>
              </a:rPr>
              <a:t>elke stap naar rechts betekent:</a:t>
            </a:r>
            <a:endParaRPr lang="nl-NL" altLang="nl-NL" sz="2400">
              <a:solidFill>
                <a:srgbClr val="000000"/>
              </a:solidFill>
            </a:endParaRP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7345363" y="2306638"/>
            <a:ext cx="1835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FF0000"/>
                </a:solidFill>
              </a:rPr>
              <a:t>x 1000</a:t>
            </a:r>
            <a:endParaRPr lang="nl-NL" altLang="nl-NL" sz="4400">
              <a:solidFill>
                <a:srgbClr val="FF0000"/>
              </a:solidFill>
            </a:endParaRPr>
          </a:p>
        </p:txBody>
      </p:sp>
      <p:grpSp>
        <p:nvGrpSpPr>
          <p:cNvPr id="54288" name="Group 16"/>
          <p:cNvGrpSpPr>
            <a:grpSpLocks/>
          </p:cNvGrpSpPr>
          <p:nvPr/>
        </p:nvGrpSpPr>
        <p:grpSpPr bwMode="auto">
          <a:xfrm>
            <a:off x="3995738" y="836613"/>
            <a:ext cx="1008062" cy="1306512"/>
            <a:chOff x="2517" y="527"/>
            <a:chExt cx="635" cy="823"/>
          </a:xfrm>
        </p:grpSpPr>
        <p:sp>
          <p:nvSpPr>
            <p:cNvPr id="54282" name="Text Box 10"/>
            <p:cNvSpPr txBox="1">
              <a:spLocks noChangeArrowheads="1"/>
            </p:cNvSpPr>
            <p:nvPr/>
          </p:nvSpPr>
          <p:spPr bwMode="auto">
            <a:xfrm>
              <a:off x="2626" y="908"/>
              <a:ext cx="4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US" altLang="nl-NL" sz="4000" b="1">
                  <a:solidFill>
                    <a:srgbClr val="FF0000"/>
                  </a:solidFill>
                </a:rPr>
                <a:t>L</a:t>
              </a:r>
              <a:endParaRPr lang="nl-NL" altLang="nl-NL" sz="4000">
                <a:solidFill>
                  <a:srgbClr val="FF0000"/>
                </a:solidFill>
              </a:endParaRPr>
            </a:p>
          </p:txBody>
        </p:sp>
        <p:sp>
          <p:nvSpPr>
            <p:cNvPr id="54285" name="AutoShape 13"/>
            <p:cNvSpPr>
              <a:spLocks noChangeArrowheads="1"/>
            </p:cNvSpPr>
            <p:nvPr/>
          </p:nvSpPr>
          <p:spPr bwMode="auto">
            <a:xfrm>
              <a:off x="2517" y="527"/>
              <a:ext cx="635" cy="81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grpSp>
        <p:nvGrpSpPr>
          <p:cNvPr id="54287" name="Group 15"/>
          <p:cNvGrpSpPr>
            <a:grpSpLocks/>
          </p:cNvGrpSpPr>
          <p:nvPr/>
        </p:nvGrpSpPr>
        <p:grpSpPr bwMode="auto">
          <a:xfrm>
            <a:off x="5997575" y="836613"/>
            <a:ext cx="1311275" cy="1296987"/>
            <a:chOff x="3778" y="527"/>
            <a:chExt cx="826" cy="817"/>
          </a:xfrm>
        </p:grpSpPr>
        <p:sp>
          <p:nvSpPr>
            <p:cNvPr id="54283" name="Text Box 11"/>
            <p:cNvSpPr txBox="1">
              <a:spLocks noChangeArrowheads="1"/>
            </p:cNvSpPr>
            <p:nvPr/>
          </p:nvSpPr>
          <p:spPr bwMode="auto">
            <a:xfrm>
              <a:off x="3833" y="899"/>
              <a:ext cx="77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  <a:buClr>
                  <a:srgbClr val="FF6600"/>
                </a:buClr>
              </a:pPr>
              <a:r>
                <a:rPr lang="en-US" altLang="nl-NL" sz="4000" b="1">
                  <a:solidFill>
                    <a:srgbClr val="FF0000"/>
                  </a:solidFill>
                </a:rPr>
                <a:t>mL</a:t>
              </a:r>
              <a:endParaRPr lang="nl-NL" altLang="nl-NL" sz="4000">
                <a:solidFill>
                  <a:srgbClr val="FF0000"/>
                </a:solidFill>
              </a:endParaRPr>
            </a:p>
          </p:txBody>
        </p:sp>
        <p:sp>
          <p:nvSpPr>
            <p:cNvPr id="54286" name="AutoShape 14"/>
            <p:cNvSpPr>
              <a:spLocks noChangeArrowheads="1"/>
            </p:cNvSpPr>
            <p:nvPr/>
          </p:nvSpPr>
          <p:spPr bwMode="auto">
            <a:xfrm>
              <a:off x="3778" y="527"/>
              <a:ext cx="681" cy="817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nl-NL" sz="2400">
                <a:solidFill>
                  <a:srgbClr val="000000"/>
                </a:solidFill>
              </a:endParaRPr>
            </a:p>
          </p:txBody>
        </p:sp>
      </p:grp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1908175" y="3471863"/>
            <a:ext cx="1835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5.000</a:t>
            </a:r>
            <a:r>
              <a:rPr lang="en-US" altLang="nl-NL" sz="4400" b="1">
                <a:solidFill>
                  <a:srgbClr val="FF0000"/>
                </a:solidFill>
              </a:rPr>
              <a:t> </a:t>
            </a:r>
            <a:endParaRPr lang="nl-NL" altLang="nl-NL" sz="4400">
              <a:solidFill>
                <a:srgbClr val="FF0000"/>
              </a:solidFill>
            </a:endParaRP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4897438" y="3486150"/>
            <a:ext cx="2482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5.000.000</a:t>
            </a:r>
            <a:r>
              <a:rPr lang="en-US" altLang="nl-NL" sz="4400" b="1">
                <a:solidFill>
                  <a:srgbClr val="FF0000"/>
                </a:solidFill>
              </a:rPr>
              <a:t> </a:t>
            </a:r>
            <a:endParaRPr lang="nl-NL" altLang="nl-NL" sz="4400">
              <a:solidFill>
                <a:srgbClr val="FF0000"/>
              </a:solidFill>
            </a:endParaRP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2843213" y="4610100"/>
            <a:ext cx="10080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0,5</a:t>
            </a:r>
            <a:r>
              <a:rPr lang="en-US" altLang="nl-NL" sz="4400" b="1">
                <a:solidFill>
                  <a:srgbClr val="FF0000"/>
                </a:solidFill>
              </a:rPr>
              <a:t> </a:t>
            </a:r>
            <a:endParaRPr lang="nl-NL" altLang="nl-NL" sz="4400">
              <a:solidFill>
                <a:srgbClr val="FF0000"/>
              </a:solidFill>
            </a:endParaRP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5386388" y="4610100"/>
            <a:ext cx="19796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4400" b="1">
                <a:solidFill>
                  <a:srgbClr val="3333CC"/>
                </a:solidFill>
              </a:rPr>
              <a:t>0,000.5</a:t>
            </a:r>
            <a:endParaRPr lang="nl-NL" altLang="nl-NL" sz="4400">
              <a:solidFill>
                <a:srgbClr val="3333CC"/>
              </a:solidFill>
            </a:endParaRPr>
          </a:p>
        </p:txBody>
      </p:sp>
      <p:sp>
        <p:nvSpPr>
          <p:cNvPr id="54294" name="Freeform 22"/>
          <p:cNvSpPr>
            <a:spLocks/>
          </p:cNvSpPr>
          <p:nvPr/>
        </p:nvSpPr>
        <p:spPr bwMode="auto">
          <a:xfrm>
            <a:off x="3635375" y="576263"/>
            <a:ext cx="922338" cy="512762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95" name="Freeform 23"/>
          <p:cNvSpPr>
            <a:spLocks/>
          </p:cNvSpPr>
          <p:nvPr/>
        </p:nvSpPr>
        <p:spPr bwMode="auto">
          <a:xfrm>
            <a:off x="4643438" y="549275"/>
            <a:ext cx="922337" cy="512763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96" name="Freeform 24"/>
          <p:cNvSpPr>
            <a:spLocks/>
          </p:cNvSpPr>
          <p:nvPr/>
        </p:nvSpPr>
        <p:spPr bwMode="auto">
          <a:xfrm flipH="1">
            <a:off x="4657725" y="468313"/>
            <a:ext cx="922338" cy="512762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97" name="Freeform 25"/>
          <p:cNvSpPr>
            <a:spLocks/>
          </p:cNvSpPr>
          <p:nvPr/>
        </p:nvSpPr>
        <p:spPr bwMode="auto">
          <a:xfrm flipH="1">
            <a:off x="3694113" y="473075"/>
            <a:ext cx="922337" cy="512763"/>
          </a:xfrm>
          <a:custGeom>
            <a:avLst/>
            <a:gdLst>
              <a:gd name="T0" fmla="*/ 0 w 581"/>
              <a:gd name="T1" fmla="*/ 319 h 323"/>
              <a:gd name="T2" fmla="*/ 317 w 581"/>
              <a:gd name="T3" fmla="*/ 1 h 323"/>
              <a:gd name="T4" fmla="*/ 581 w 581"/>
              <a:gd name="T5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81" h="323">
                <a:moveTo>
                  <a:pt x="0" y="319"/>
                </a:moveTo>
                <a:cubicBezTo>
                  <a:pt x="109" y="164"/>
                  <a:pt x="220" y="0"/>
                  <a:pt x="317" y="1"/>
                </a:cubicBezTo>
                <a:cubicBezTo>
                  <a:pt x="414" y="2"/>
                  <a:pt x="526" y="256"/>
                  <a:pt x="581" y="323"/>
                </a:cubicBezTo>
              </a:path>
            </a:pathLst>
          </a:custGeom>
          <a:noFill/>
          <a:ln w="38100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400">
              <a:solidFill>
                <a:srgbClr val="000000"/>
              </a:solidFill>
            </a:endParaRP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58030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75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75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42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42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54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1000" fill="hold"/>
                                        <p:tgtEl>
                                          <p:spTgt spid="54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animBg="1"/>
      <p:bldP spid="54274" grpId="0"/>
      <p:bldP spid="54275" grpId="0" build="p" autoUpdateAnimBg="0" advAuto="0"/>
      <p:bldP spid="54276" grpId="0" autoUpdateAnimBg="0"/>
      <p:bldP spid="54277" grpId="0" autoUpdateAnimBg="0"/>
      <p:bldP spid="54278" grpId="0" autoUpdateAnimBg="0"/>
      <p:bldP spid="54279" grpId="0"/>
      <p:bldP spid="54289" grpId="0"/>
      <p:bldP spid="54290" grpId="0"/>
      <p:bldP spid="54291" grpId="0"/>
      <p:bldP spid="54292" grpId="0"/>
      <p:bldP spid="54294" grpId="0" animBg="1"/>
      <p:bldP spid="54295" grpId="0" animBg="1"/>
      <p:bldP spid="54296" grpId="0" animBg="1"/>
      <p:bldP spid="542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0" y="3484563"/>
            <a:ext cx="360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FF0000"/>
                </a:solidFill>
              </a:rPr>
              <a:t>a.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620713" y="3455988"/>
            <a:ext cx="23050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    g/       L =</a:t>
            </a:r>
          </a:p>
        </p:txBody>
      </p:sp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 u="sng">
                <a:solidFill>
                  <a:srgbClr val="FF0000"/>
                </a:solidFill>
              </a:rPr>
              <a:t>Concentratie: klas 2</a:t>
            </a:r>
            <a:endParaRPr lang="nl-NL" altLang="nl-NL" sz="3200" b="1" u="sng" baseline="30000">
              <a:solidFill>
                <a:srgbClr val="3333CC"/>
              </a:solidFill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-28575" y="1957388"/>
            <a:ext cx="91440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Vb.:</a:t>
            </a:r>
            <a:r>
              <a:rPr lang="en-US" altLang="nl-NL" sz="3200" b="1">
                <a:solidFill>
                  <a:srgbClr val="3333CC"/>
                </a:solidFill>
              </a:rPr>
              <a:t> Je lost 8 g zout op in 2,5 L water.</a:t>
            </a:r>
            <a:br>
              <a:rPr lang="en-US" altLang="nl-NL" sz="3200" b="1">
                <a:solidFill>
                  <a:srgbClr val="3333CC"/>
                </a:solidFill>
              </a:rPr>
            </a:br>
            <a:r>
              <a:rPr lang="en-US" altLang="nl-NL" sz="3200" b="1">
                <a:solidFill>
                  <a:srgbClr val="3333CC"/>
                </a:solidFill>
              </a:rPr>
              <a:t>    a. Bereken de concentratie in g/L.</a:t>
            </a:r>
            <a:br>
              <a:rPr lang="en-US" altLang="nl-NL" sz="3200" b="1">
                <a:solidFill>
                  <a:srgbClr val="3333CC"/>
                </a:solidFill>
              </a:rPr>
            </a:br>
            <a:r>
              <a:rPr lang="en-US" altLang="nl-NL" sz="3200" b="1">
                <a:solidFill>
                  <a:srgbClr val="3333CC"/>
                </a:solidFill>
              </a:rPr>
              <a:t>    b. Bereken de concentratie in g/mL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92150" y="3481388"/>
            <a:ext cx="865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8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416050" y="3470275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2,5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graphicFrame>
        <p:nvGraphicFramePr>
          <p:cNvPr id="58448" name="Group 80"/>
          <p:cNvGraphicFramePr>
            <a:graphicFrameLocks noGrp="1"/>
          </p:cNvGraphicFramePr>
          <p:nvPr/>
        </p:nvGraphicFramePr>
        <p:xfrm>
          <a:off x="123825" y="5021263"/>
          <a:ext cx="8858250" cy="1160083"/>
        </p:xfrm>
        <a:graphic>
          <a:graphicData uri="http://schemas.openxmlformats.org/drawingml/2006/table">
            <a:tbl>
              <a:tblPr/>
              <a:tblGrid>
                <a:gridCol w="447675"/>
                <a:gridCol w="893763"/>
                <a:gridCol w="2314575"/>
                <a:gridCol w="1800225"/>
                <a:gridCol w="3402012"/>
              </a:tblGrid>
              <a:tr h="639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39750" y="5097463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8 g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8396" name="Text Box 28"/>
          <p:cNvSpPr txBox="1">
            <a:spLocks noChangeArrowheads="1"/>
          </p:cNvSpPr>
          <p:nvPr/>
        </p:nvSpPr>
        <p:spPr bwMode="auto">
          <a:xfrm>
            <a:off x="547688" y="56911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2,5 L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1403350" y="569912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1 L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8399" name="Text Box 31"/>
          <p:cNvSpPr txBox="1">
            <a:spLocks noChangeArrowheads="1"/>
          </p:cNvSpPr>
          <p:nvPr/>
        </p:nvSpPr>
        <p:spPr bwMode="auto">
          <a:xfrm>
            <a:off x="0" y="4554538"/>
            <a:ext cx="5795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Of met een verhoudingstabel: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8401" name="Text Box 33"/>
          <p:cNvSpPr txBox="1">
            <a:spLocks noChangeArrowheads="1"/>
          </p:cNvSpPr>
          <p:nvPr/>
        </p:nvSpPr>
        <p:spPr bwMode="auto">
          <a:xfrm>
            <a:off x="1441450" y="5097463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= 8/2,5 = </a:t>
            </a:r>
            <a:r>
              <a:rPr lang="en-US" altLang="nl-NL" sz="2800" b="1">
                <a:solidFill>
                  <a:srgbClr val="FF0000"/>
                </a:solidFill>
              </a:rPr>
              <a:t>3,2 g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58403" name="Text Box 35"/>
          <p:cNvSpPr txBox="1">
            <a:spLocks noChangeArrowheads="1"/>
          </p:cNvSpPr>
          <p:nvPr/>
        </p:nvSpPr>
        <p:spPr bwMode="auto">
          <a:xfrm>
            <a:off x="0" y="4921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Met concentratie bedoelen we .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-6350" y="97790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het aantal gram (of mg) opgeloste stof .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0" y="14414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per L (of mL) oplosmiddel.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2844800" y="3470275"/>
            <a:ext cx="2374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3,2 g/L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1588" y="3992563"/>
            <a:ext cx="3600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FF0000"/>
                </a:solidFill>
              </a:rPr>
              <a:t>b.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252413" y="3979863"/>
            <a:ext cx="4679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             mg/          mL =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684213" y="3981450"/>
            <a:ext cx="11414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8000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2330450" y="3994150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2500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4427538" y="39909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3,2 mg/mL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3856038" y="5127625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3200 mg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3851275" y="5645150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1000 mL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5508625" y="5106988"/>
            <a:ext cx="3541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= 3200/1000 = </a:t>
            </a:r>
            <a:r>
              <a:rPr lang="en-US" altLang="nl-NL" sz="2800" b="1">
                <a:solidFill>
                  <a:srgbClr val="FF0000"/>
                </a:solidFill>
              </a:rPr>
              <a:t>3,2 mg</a:t>
            </a:r>
            <a:endParaRPr lang="nl-NL" altLang="nl-NL" sz="2800" b="1">
              <a:solidFill>
                <a:srgbClr val="FF0000"/>
              </a:solidFill>
            </a:endParaRPr>
          </a:p>
        </p:txBody>
      </p:sp>
      <p:sp>
        <p:nvSpPr>
          <p:cNvPr id="58426" name="Text Box 58"/>
          <p:cNvSpPr txBox="1">
            <a:spLocks noChangeArrowheads="1"/>
          </p:cNvSpPr>
          <p:nvPr/>
        </p:nvSpPr>
        <p:spPr bwMode="auto">
          <a:xfrm>
            <a:off x="5580063" y="5653088"/>
            <a:ext cx="23050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1 mL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8433" name="AutoShape 65"/>
          <p:cNvSpPr>
            <a:spLocks noChangeArrowheads="1"/>
          </p:cNvSpPr>
          <p:nvPr/>
        </p:nvSpPr>
        <p:spPr bwMode="auto">
          <a:xfrm>
            <a:off x="5508625" y="5300663"/>
            <a:ext cx="3384550" cy="1081087"/>
          </a:xfrm>
          <a:prstGeom prst="wedgeRoundRectCallout">
            <a:avLst>
              <a:gd name="adj1" fmla="val -192356"/>
              <a:gd name="adj2" fmla="val -36644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“per” betekent “gedeeld door”.</a:t>
            </a:r>
          </a:p>
        </p:txBody>
      </p:sp>
      <p:sp>
        <p:nvSpPr>
          <p:cNvPr id="58446" name="Text Box 78"/>
          <p:cNvSpPr txBox="1">
            <a:spLocks noChangeArrowheads="1"/>
          </p:cNvSpPr>
          <p:nvPr/>
        </p:nvSpPr>
        <p:spPr bwMode="auto">
          <a:xfrm>
            <a:off x="0" y="6315075"/>
            <a:ext cx="8028384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De concentratie is 3,2 g/L of 3,2 mg/mL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375592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8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84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84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84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5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58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5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58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58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58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1000" fill="hold"/>
                                        <p:tgtEl>
                                          <p:spTgt spid="58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58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58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5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1000"/>
                                        <p:tgtEl>
                                          <p:spTgt spid="58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58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1000"/>
                                        <p:tgtEl>
                                          <p:spTgt spid="58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1000"/>
                                        <p:tgtEl>
                                          <p:spTgt spid="584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58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1000"/>
                                        <p:tgtEl>
                                          <p:spTgt spid="58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1000"/>
                                        <p:tgtEl>
                                          <p:spTgt spid="58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58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1000"/>
                                        <p:tgtEl>
                                          <p:spTgt spid="58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80" grpId="0"/>
      <p:bldP spid="58406" grpId="0"/>
      <p:bldP spid="58370" grpId="0" build="allAtOnce" autoUpdateAnimBg="0"/>
      <p:bldP spid="58371" grpId="0" build="allAtOnce" autoUpdateAnimBg="0"/>
      <p:bldP spid="58375" grpId="0"/>
      <p:bldP spid="58376" grpId="0"/>
      <p:bldP spid="58395" grpId="0" build="allAtOnce" autoUpdateAnimBg="0"/>
      <p:bldP spid="58396" grpId="0" build="allAtOnce" autoUpdateAnimBg="0"/>
      <p:bldP spid="58398" grpId="0" build="allAtOnce" autoUpdateAnimBg="0"/>
      <p:bldP spid="58399" grpId="0" build="allAtOnce" autoUpdateAnimBg="0"/>
      <p:bldP spid="58401" grpId="0" build="allAtOnce" autoUpdateAnimBg="0"/>
      <p:bldP spid="58403" grpId="0" build="allAtOnce" autoUpdateAnimBg="0"/>
      <p:bldP spid="58404" grpId="0" build="allAtOnce" autoUpdateAnimBg="0"/>
      <p:bldP spid="58405" grpId="0" build="allAtOnce" autoUpdateAnimBg="0"/>
      <p:bldP spid="58407" grpId="0"/>
      <p:bldP spid="58408" grpId="0"/>
      <p:bldP spid="58409" grpId="0"/>
      <p:bldP spid="58410" grpId="0"/>
      <p:bldP spid="58411" grpId="0"/>
      <p:bldP spid="58412" grpId="0"/>
      <p:bldP spid="58423" grpId="0" build="allAtOnce" autoUpdateAnimBg="0"/>
      <p:bldP spid="58424" grpId="0" build="allAtOnce" autoUpdateAnimBg="0"/>
      <p:bldP spid="58425" grpId="0" build="allAtOnce" autoUpdateAnimBg="0"/>
      <p:bldP spid="58426" grpId="0" build="allAtOnce" autoUpdateAnimBg="0"/>
      <p:bldP spid="58446" grpId="0" build="allAtOnce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0" y="2708275"/>
            <a:ext cx="55800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nl-NL" altLang="nl-NL" sz="3200" b="1">
                <a:solidFill>
                  <a:srgbClr val="3333CC"/>
                </a:solidFill>
              </a:rPr>
              <a:t>Opl.:        mg/         kg =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 u="sng">
                <a:solidFill>
                  <a:srgbClr val="FF0000"/>
                </a:solidFill>
              </a:rPr>
              <a:t>Dosis: klas 2</a:t>
            </a:r>
            <a:endParaRPr lang="nl-NL" altLang="nl-NL" sz="3200" b="1" u="sng" baseline="30000">
              <a:solidFill>
                <a:srgbClr val="3333CC"/>
              </a:solidFill>
            </a:endParaRP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0" y="1557338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Vb.:</a:t>
            </a:r>
            <a:r>
              <a:rPr lang="en-US" altLang="nl-NL" sz="3200" b="1">
                <a:solidFill>
                  <a:srgbClr val="3333CC"/>
                </a:solidFill>
              </a:rPr>
              <a:t> Je bent 60 kg en krijgt 3 mg paracetamol.</a:t>
            </a:r>
            <a:br>
              <a:rPr lang="en-US" altLang="nl-NL" sz="3200" b="1">
                <a:solidFill>
                  <a:srgbClr val="3333CC"/>
                </a:solidFill>
              </a:rPr>
            </a:br>
            <a:r>
              <a:rPr lang="en-US" altLang="nl-NL" sz="3200" b="1">
                <a:solidFill>
                  <a:srgbClr val="3333CC"/>
                </a:solidFill>
              </a:rPr>
              <a:t>    Bereken de dosis.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>
                <a:solidFill>
                  <a:srgbClr val="000000"/>
                </a:solidFill>
                <a:hlinkClick r:id="" action="ppaction://hlinkshowjump?jump=firstslide"/>
              </a:rPr>
              <a:t>menu</a:t>
            </a:r>
            <a:endParaRPr lang="nl-NL" altLang="nl-NL" sz="2000" b="1" baseline="30000">
              <a:solidFill>
                <a:srgbClr val="000000"/>
              </a:solidFill>
            </a:endParaRP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330325" y="2722563"/>
            <a:ext cx="865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3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9400" name="Text Box 8"/>
          <p:cNvSpPr txBox="1">
            <a:spLocks noChangeArrowheads="1"/>
          </p:cNvSpPr>
          <p:nvPr/>
        </p:nvSpPr>
        <p:spPr bwMode="auto">
          <a:xfrm>
            <a:off x="2555875" y="2706688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60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graphicFrame>
        <p:nvGraphicFramePr>
          <p:cNvPr id="59452" name="Group 60"/>
          <p:cNvGraphicFramePr>
            <a:graphicFrameLocks noGrp="1"/>
          </p:cNvGraphicFramePr>
          <p:nvPr/>
        </p:nvGraphicFramePr>
        <p:xfrm>
          <a:off x="42863" y="4365625"/>
          <a:ext cx="5321300" cy="1439863"/>
        </p:xfrm>
        <a:graphic>
          <a:graphicData uri="http://schemas.openxmlformats.org/drawingml/2006/table">
            <a:tbl>
              <a:tblPr/>
              <a:tblGrid>
                <a:gridCol w="666750"/>
                <a:gridCol w="1414462"/>
                <a:gridCol w="3240088"/>
              </a:tblGrid>
              <a:tr h="733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kg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l-NL" altLang="nl-NL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971550" y="4508500"/>
            <a:ext cx="194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3 mg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971550" y="521493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60 kg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2339975" y="5221288"/>
            <a:ext cx="194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1 kg</a:t>
            </a:r>
            <a:endParaRPr lang="nl-NL" altLang="nl-NL" sz="2800" b="1">
              <a:solidFill>
                <a:srgbClr val="3333CC"/>
              </a:solidFill>
            </a:endParaRPr>
          </a:p>
        </p:txBody>
      </p:sp>
      <p:sp>
        <p:nvSpPr>
          <p:cNvPr id="59422" name="Text Box 30"/>
          <p:cNvSpPr txBox="1">
            <a:spLocks noChangeArrowheads="1"/>
          </p:cNvSpPr>
          <p:nvPr/>
        </p:nvSpPr>
        <p:spPr bwMode="auto">
          <a:xfrm>
            <a:off x="0" y="3789363"/>
            <a:ext cx="57959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Of met een verhoudingstabel:</a:t>
            </a:r>
            <a:endParaRPr lang="nl-NL" altLang="nl-NL" sz="2800" b="1" baseline="30000">
              <a:solidFill>
                <a:srgbClr val="3333CC"/>
              </a:solidFill>
            </a:endParaRP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2339975" y="4468813"/>
            <a:ext cx="2736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= 3/60 = </a:t>
            </a:r>
            <a:r>
              <a:rPr lang="en-US" altLang="nl-NL" sz="2800" b="1">
                <a:solidFill>
                  <a:srgbClr val="FF0000"/>
                </a:solidFill>
              </a:rPr>
              <a:t>0,05 mg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0" y="4921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Met dosis bedoelen we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-6350" y="977900"/>
            <a:ext cx="3641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medicijn (of gif)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3348038" y="979488"/>
            <a:ext cx="44338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per kg lichaamsgewicht.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4213225" y="2705100"/>
            <a:ext cx="2374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0,05 mg/kg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59438" name="AutoShape 46"/>
          <p:cNvSpPr>
            <a:spLocks noChangeArrowheads="1"/>
          </p:cNvSpPr>
          <p:nvPr/>
        </p:nvSpPr>
        <p:spPr bwMode="auto">
          <a:xfrm>
            <a:off x="5580063" y="4437063"/>
            <a:ext cx="3384550" cy="647700"/>
          </a:xfrm>
          <a:prstGeom prst="wedgeRoundRectCallout">
            <a:avLst>
              <a:gd name="adj1" fmla="val -111444"/>
              <a:gd name="adj2" fmla="val -518139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“per” betekent?</a:t>
            </a:r>
          </a:p>
        </p:txBody>
      </p:sp>
      <p:sp>
        <p:nvSpPr>
          <p:cNvPr id="59441" name="Text Box 49"/>
          <p:cNvSpPr txBox="1">
            <a:spLocks noChangeArrowheads="1"/>
          </p:cNvSpPr>
          <p:nvPr/>
        </p:nvSpPr>
        <p:spPr bwMode="auto">
          <a:xfrm>
            <a:off x="0" y="6021388"/>
            <a:ext cx="9144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800" b="1">
                <a:solidFill>
                  <a:srgbClr val="3333CC"/>
                </a:solidFill>
              </a:rPr>
              <a:t>De dosis = </a:t>
            </a:r>
            <a:r>
              <a:rPr lang="en-US" altLang="nl-NL" sz="2800" b="1">
                <a:solidFill>
                  <a:srgbClr val="FF0000"/>
                </a:solidFill>
              </a:rPr>
              <a:t>0,05 mg/kg</a:t>
            </a:r>
            <a:r>
              <a:rPr lang="en-US" altLang="nl-NL" sz="2800" b="1">
                <a:solidFill>
                  <a:srgbClr val="3333CC"/>
                </a:solidFill>
              </a:rPr>
              <a:t>.</a:t>
            </a:r>
            <a:endParaRPr lang="nl-NL" altLang="nl-NL" sz="2800" b="1" baseline="30000">
              <a:solidFill>
                <a:srgbClr val="FF0000"/>
              </a:solidFill>
            </a:endParaRPr>
          </a:p>
        </p:txBody>
      </p:sp>
      <p:sp>
        <p:nvSpPr>
          <p:cNvPr id="59443" name="Text Box 51"/>
          <p:cNvSpPr txBox="1">
            <a:spLocks noChangeArrowheads="1"/>
          </p:cNvSpPr>
          <p:nvPr/>
        </p:nvSpPr>
        <p:spPr bwMode="auto">
          <a:xfrm>
            <a:off x="4356100" y="488950"/>
            <a:ext cx="51133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het aantal gram (of mg).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9911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9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59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94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594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5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9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594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59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59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59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59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59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/>
      <p:bldP spid="59396" grpId="0" build="allAtOnce" autoUpdateAnimBg="0"/>
      <p:bldP spid="59397" grpId="0" build="allAtOnce" autoUpdateAnimBg="0"/>
      <p:bldP spid="59399" grpId="0"/>
      <p:bldP spid="59400" grpId="0"/>
      <p:bldP spid="59418" grpId="0" build="allAtOnce" autoUpdateAnimBg="0"/>
      <p:bldP spid="59419" grpId="0" build="allAtOnce" autoUpdateAnimBg="0"/>
      <p:bldP spid="59421" grpId="0" build="allAtOnce" autoUpdateAnimBg="0"/>
      <p:bldP spid="59422" grpId="0" build="allAtOnce" autoUpdateAnimBg="0"/>
      <p:bldP spid="59423" grpId="0" build="allAtOnce" autoUpdateAnimBg="0"/>
      <p:bldP spid="59424" grpId="0" build="allAtOnce" autoUpdateAnimBg="0"/>
      <p:bldP spid="59425" grpId="0" build="allAtOnce" autoUpdateAnimBg="0"/>
      <p:bldP spid="59426" grpId="0" build="allAtOnce" autoUpdateAnimBg="0"/>
      <p:bldP spid="59427" grpId="0"/>
      <p:bldP spid="59438" grpId="0" animBg="1"/>
      <p:bldP spid="59441" grpId="0" build="allAtOnce" autoUpdateAnimBg="0"/>
      <p:bldP spid="59443" grpId="0" build="allAtOnce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 u="sng">
                <a:solidFill>
                  <a:srgbClr val="FF0000"/>
                </a:solidFill>
              </a:rPr>
              <a:t>De pH van een oplossing: klas 2</a:t>
            </a:r>
            <a:endParaRPr lang="nl-NL" altLang="nl-NL" sz="3200" b="1" u="sng" baseline="30000">
              <a:solidFill>
                <a:srgbClr val="3333CC"/>
              </a:solidFill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8243888" y="6438900"/>
            <a:ext cx="9001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2000" b="1" dirty="0">
                <a:solidFill>
                  <a:srgbClr val="000000"/>
                </a:solidFill>
                <a:hlinkClick r:id="rId2" action="ppaction://hlinksldjump"/>
              </a:rPr>
              <a:t>menu</a:t>
            </a:r>
            <a:endParaRPr lang="nl-NL" altLang="nl-NL" sz="2000" b="1" baseline="30000" dirty="0">
              <a:solidFill>
                <a:srgbClr val="000000"/>
              </a:solidFill>
            </a:endParaRPr>
          </a:p>
        </p:txBody>
      </p:sp>
      <p:graphicFrame>
        <p:nvGraphicFramePr>
          <p:cNvPr id="60485" name="Group 69"/>
          <p:cNvGraphicFramePr>
            <a:graphicFrameLocks noGrp="1"/>
          </p:cNvGraphicFramePr>
          <p:nvPr/>
        </p:nvGraphicFramePr>
        <p:xfrm>
          <a:off x="250825" y="2708275"/>
          <a:ext cx="8642350" cy="1763649"/>
        </p:xfrm>
        <a:graphic>
          <a:graphicData uri="http://schemas.openxmlformats.org/drawingml/2006/table">
            <a:tbl>
              <a:tblPr/>
              <a:tblGrid>
                <a:gridCol w="1441450"/>
                <a:gridCol w="1655763"/>
                <a:gridCol w="1511300"/>
                <a:gridCol w="1800225"/>
                <a:gridCol w="2233612"/>
              </a:tblGrid>
              <a:tr h="7334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pH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pH 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pH 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pH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6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zuur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Beetje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zuur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neutraal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Beetje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basisch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erg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nl-N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basisch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41" name="Text Box 25"/>
          <p:cNvSpPr txBox="1">
            <a:spLocks noChangeArrowheads="1"/>
          </p:cNvSpPr>
          <p:nvPr/>
        </p:nvSpPr>
        <p:spPr bwMode="auto">
          <a:xfrm>
            <a:off x="0" y="49212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Als de pH &lt; 7 dan is de oplossing .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60442" name="Text Box 26"/>
          <p:cNvSpPr txBox="1">
            <a:spLocks noChangeArrowheads="1"/>
          </p:cNvSpPr>
          <p:nvPr/>
        </p:nvSpPr>
        <p:spPr bwMode="auto">
          <a:xfrm>
            <a:off x="6546850" y="488950"/>
            <a:ext cx="1193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zuur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46" name="Text Box 30"/>
          <p:cNvSpPr txBox="1">
            <a:spLocks noChangeArrowheads="1"/>
          </p:cNvSpPr>
          <p:nvPr/>
        </p:nvSpPr>
        <p:spPr bwMode="auto">
          <a:xfrm>
            <a:off x="0" y="4652963"/>
            <a:ext cx="9144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De pH = 4 en je verdunt de oplossing.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47" name="Text Box 31"/>
          <p:cNvSpPr txBox="1">
            <a:spLocks noChangeArrowheads="1"/>
          </p:cNvSpPr>
          <p:nvPr/>
        </p:nvSpPr>
        <p:spPr bwMode="auto">
          <a:xfrm>
            <a:off x="-6350" y="1120775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Als de pH = 7 dan is de oplossing .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6488113" y="1114425"/>
            <a:ext cx="1951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neutraal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-4763" y="1841500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Als de pH &gt; 7 dan is de oplossing . . .</a:t>
            </a:r>
            <a:endParaRPr lang="nl-NL" altLang="nl-NL" sz="3200" b="1" baseline="30000">
              <a:solidFill>
                <a:srgbClr val="3333CC"/>
              </a:solidFill>
            </a:endParaRPr>
          </a:p>
        </p:txBody>
      </p:sp>
      <p:sp>
        <p:nvSpPr>
          <p:cNvPr id="60450" name="Text Box 34"/>
          <p:cNvSpPr txBox="1">
            <a:spLocks noChangeArrowheads="1"/>
          </p:cNvSpPr>
          <p:nvPr/>
        </p:nvSpPr>
        <p:spPr bwMode="auto">
          <a:xfrm>
            <a:off x="6437313" y="1835150"/>
            <a:ext cx="1951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basisch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86" name="Text Box 70"/>
          <p:cNvSpPr txBox="1">
            <a:spLocks noChangeArrowheads="1"/>
          </p:cNvSpPr>
          <p:nvPr/>
        </p:nvSpPr>
        <p:spPr bwMode="auto">
          <a:xfrm>
            <a:off x="6350" y="5111750"/>
            <a:ext cx="914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De concentratie wordt dan              en de pH 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87" name="Text Box 71"/>
          <p:cNvSpPr txBox="1">
            <a:spLocks noChangeArrowheads="1"/>
          </p:cNvSpPr>
          <p:nvPr/>
        </p:nvSpPr>
        <p:spPr bwMode="auto">
          <a:xfrm>
            <a:off x="4786313" y="5122863"/>
            <a:ext cx="15478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kleiner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88" name="Text Box 72"/>
          <p:cNvSpPr txBox="1">
            <a:spLocks noChangeArrowheads="1"/>
          </p:cNvSpPr>
          <p:nvPr/>
        </p:nvSpPr>
        <p:spPr bwMode="auto">
          <a:xfrm>
            <a:off x="7718425" y="5113338"/>
            <a:ext cx="14620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groter.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89" name="Text Box 73"/>
          <p:cNvSpPr txBox="1">
            <a:spLocks noChangeArrowheads="1"/>
          </p:cNvSpPr>
          <p:nvPr/>
        </p:nvSpPr>
        <p:spPr bwMode="auto">
          <a:xfrm>
            <a:off x="-7938" y="5672138"/>
            <a:ext cx="9144001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De pH = 10 en je verdunt de oplossing.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90" name="Text Box 74"/>
          <p:cNvSpPr txBox="1">
            <a:spLocks noChangeArrowheads="1"/>
          </p:cNvSpPr>
          <p:nvPr/>
        </p:nvSpPr>
        <p:spPr bwMode="auto">
          <a:xfrm>
            <a:off x="-1588" y="6130925"/>
            <a:ext cx="9144001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3333CC"/>
                </a:solidFill>
              </a:rPr>
              <a:t>De concentratie wordt dan              en de pH 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91" name="Text Box 75"/>
          <p:cNvSpPr txBox="1">
            <a:spLocks noChangeArrowheads="1"/>
          </p:cNvSpPr>
          <p:nvPr/>
        </p:nvSpPr>
        <p:spPr bwMode="auto">
          <a:xfrm>
            <a:off x="4718050" y="6132513"/>
            <a:ext cx="15478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>
                <a:solidFill>
                  <a:srgbClr val="FF0000"/>
                </a:solidFill>
              </a:rPr>
              <a:t>kleiner</a:t>
            </a:r>
            <a:endParaRPr lang="nl-NL" altLang="nl-NL" sz="3200" b="1" baseline="30000">
              <a:solidFill>
                <a:srgbClr val="FF0000"/>
              </a:solidFill>
            </a:endParaRPr>
          </a:p>
        </p:txBody>
      </p:sp>
      <p:sp>
        <p:nvSpPr>
          <p:cNvPr id="60492" name="Text Box 76"/>
          <p:cNvSpPr txBox="1">
            <a:spLocks noChangeArrowheads="1"/>
          </p:cNvSpPr>
          <p:nvPr/>
        </p:nvSpPr>
        <p:spPr bwMode="auto">
          <a:xfrm>
            <a:off x="7770813" y="6132513"/>
            <a:ext cx="1462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3200" b="1" dirty="0" err="1">
                <a:solidFill>
                  <a:srgbClr val="FF0000"/>
                </a:solidFill>
              </a:rPr>
              <a:t>ook</a:t>
            </a:r>
            <a:r>
              <a:rPr lang="en-US" altLang="nl-NL" sz="3200" b="1" dirty="0">
                <a:solidFill>
                  <a:srgbClr val="FF0000"/>
                </a:solidFill>
              </a:rPr>
              <a:t>.</a:t>
            </a:r>
            <a:endParaRPr lang="nl-NL" altLang="nl-NL" sz="3200" b="1" baseline="30000" dirty="0">
              <a:solidFill>
                <a:srgbClr val="FF0000"/>
              </a:solidFill>
            </a:endParaRPr>
          </a:p>
        </p:txBody>
      </p:sp>
      <p:sp>
        <p:nvSpPr>
          <p:cNvPr id="60493" name="AutoShape 77"/>
          <p:cNvSpPr>
            <a:spLocks noChangeArrowheads="1"/>
          </p:cNvSpPr>
          <p:nvPr/>
        </p:nvSpPr>
        <p:spPr bwMode="auto">
          <a:xfrm>
            <a:off x="6084888" y="260350"/>
            <a:ext cx="3059112" cy="647700"/>
          </a:xfrm>
          <a:prstGeom prst="wedgeRoundRectCallout">
            <a:avLst>
              <a:gd name="adj1" fmla="val 22861"/>
              <a:gd name="adj2" fmla="val 72475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maar altijd &lt;7</a:t>
            </a:r>
          </a:p>
        </p:txBody>
      </p:sp>
      <p:sp>
        <p:nvSpPr>
          <p:cNvPr id="60494" name="AutoShape 78"/>
          <p:cNvSpPr>
            <a:spLocks noChangeArrowheads="1"/>
          </p:cNvSpPr>
          <p:nvPr/>
        </p:nvSpPr>
        <p:spPr bwMode="auto">
          <a:xfrm>
            <a:off x="5940425" y="476250"/>
            <a:ext cx="3059113" cy="647700"/>
          </a:xfrm>
          <a:prstGeom prst="wedgeRoundRectCallout">
            <a:avLst>
              <a:gd name="adj1" fmla="val 22861"/>
              <a:gd name="adj2" fmla="val 850245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altLang="nl-NL" sz="28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maar altijd &gt;7</a:t>
            </a:r>
          </a:p>
        </p:txBody>
      </p:sp>
    </p:spTree>
    <p:extLst>
      <p:ext uri="{BB962C8B-B14F-4D97-AF65-F5344CB8AC3E}">
        <p14:creationId xmlns:p14="http://schemas.microsoft.com/office/powerpoint/2010/main" val="90390651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0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0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04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04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04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0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604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6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6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0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0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6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6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60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604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allAtOnce" autoUpdateAnimBg="0"/>
      <p:bldP spid="60441" grpId="0" build="allAtOnce" autoUpdateAnimBg="0"/>
      <p:bldP spid="60442" grpId="0" build="allAtOnce" autoUpdateAnimBg="0"/>
      <p:bldP spid="60446" grpId="0" build="allAtOnce" autoUpdateAnimBg="0"/>
      <p:bldP spid="60447" grpId="0" build="allAtOnce" autoUpdateAnimBg="0"/>
      <p:bldP spid="60448" grpId="0" build="allAtOnce" autoUpdateAnimBg="0"/>
      <p:bldP spid="60449" grpId="0" build="allAtOnce" autoUpdateAnimBg="0"/>
      <p:bldP spid="60450" grpId="0" build="allAtOnce" autoUpdateAnimBg="0"/>
      <p:bldP spid="60486" grpId="0" build="allAtOnce" autoUpdateAnimBg="0"/>
      <p:bldP spid="60487" grpId="0" build="allAtOnce" autoUpdateAnimBg="0"/>
      <p:bldP spid="60488" grpId="0" build="allAtOnce" autoUpdateAnimBg="0"/>
      <p:bldP spid="60489" grpId="0" build="allAtOnce" autoUpdateAnimBg="0"/>
      <p:bldP spid="60490" grpId="0" build="allAtOnce" autoUpdateAnimBg="0"/>
      <p:bldP spid="60491" grpId="0" build="allAtOnce" autoUpdateAnimBg="0"/>
      <p:bldP spid="60492" grpId="0" build="allAtOnce" autoUpdateAnimBg="0"/>
      <p:bldP spid="60493" grpId="0" animBg="1"/>
      <p:bldP spid="6049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Ton">
      <a:dk1>
        <a:srgbClr val="4D4D4D"/>
      </a:dk1>
      <a:lt1>
        <a:srgbClr val="FFFFFF"/>
      </a:lt1>
      <a:dk2>
        <a:srgbClr val="006666"/>
      </a:dk2>
      <a:lt2>
        <a:srgbClr val="CC9900"/>
      </a:lt2>
      <a:accent1>
        <a:srgbClr val="CC9900"/>
      </a:accent1>
      <a:accent2>
        <a:srgbClr val="800000"/>
      </a:accent2>
      <a:accent3>
        <a:srgbClr val="AAB8B8"/>
      </a:accent3>
      <a:accent4>
        <a:srgbClr val="DADADA"/>
      </a:accent4>
      <a:accent5>
        <a:srgbClr val="E2CAAA"/>
      </a:accent5>
      <a:accent6>
        <a:srgbClr val="730000"/>
      </a:accent6>
      <a:hlink>
        <a:srgbClr val="0070C0"/>
      </a:hlink>
      <a:folHlink>
        <a:srgbClr val="7030A0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1241</Words>
  <Application>Microsoft Office PowerPoint</Application>
  <PresentationFormat>Diavoorstelling (4:3)</PresentationFormat>
  <Paragraphs>395</Paragraphs>
  <Slides>20</Slides>
  <Notes>0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2" baseType="lpstr">
      <vt:lpstr>Standaardontwerp</vt:lpstr>
      <vt:lpstr>Grafiek</vt:lpstr>
      <vt:lpstr>Vaardigheden onderbouw</vt:lpstr>
      <vt:lpstr>Procenten: klas 2</vt:lpstr>
      <vt:lpstr>PowerPoint-presentatie</vt:lpstr>
      <vt:lpstr>Eenheden omrekenen: klas 2</vt:lpstr>
      <vt:lpstr>Eenheden omrekenen: klas 2</vt:lpstr>
      <vt:lpstr>Eenheden omrekenen: klas 2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Grootheden en eenheden: klas 2</vt:lpstr>
      <vt:lpstr>Eenheden omrekenen: klas 3</vt:lpstr>
      <vt:lpstr>Grootheden en eenheden: klas 3</vt:lpstr>
      <vt:lpstr>Rekenen met machten van 10: klas 3</vt:lpstr>
      <vt:lpstr>Soorten verbanden: klas 3</vt:lpstr>
      <vt:lpstr>PowerPoint-presentatie</vt:lpstr>
      <vt:lpstr>Richtingscoëfficiënt (r.c.), helling, steilheid: klas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Vaardigheden onderbouw</dc:title>
  <dc:creator>Ton&amp;Els</dc:creator>
  <cp:lastModifiedBy>Ton&amp;Els</cp:lastModifiedBy>
  <cp:revision>5</cp:revision>
  <dcterms:created xsi:type="dcterms:W3CDTF">2018-10-15T21:18:41Z</dcterms:created>
  <dcterms:modified xsi:type="dcterms:W3CDTF">2021-04-10T21:53:25Z</dcterms:modified>
</cp:coreProperties>
</file>