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71" r:id="rId9"/>
    <p:sldId id="273" r:id="rId10"/>
    <p:sldId id="278" r:id="rId11"/>
    <p:sldId id="277" r:id="rId12"/>
    <p:sldId id="280" r:id="rId13"/>
    <p:sldId id="267" r:id="rId14"/>
    <p:sldId id="279" r:id="rId15"/>
    <p:sldId id="268" r:id="rId16"/>
    <p:sldId id="281" r:id="rId17"/>
    <p:sldId id="276" r:id="rId18"/>
    <p:sldId id="28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3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>
      <p:cViewPr varScale="1">
        <p:scale>
          <a:sx n="77" d="100"/>
          <a:sy n="77" d="100"/>
        </p:scale>
        <p:origin x="8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1684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2-4BF7-B530-B09A26103640}"/>
              </c:ext>
            </c:extLst>
          </c:dPt>
          <c:xVal>
            <c:numRef>
              <c:f>Blad1!$A$3:$A$4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Blad1!$B$3:$B$4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B2-4BF7-B530-B09A26103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362912"/>
        <c:axId val="1903445744"/>
      </c:scatterChart>
      <c:valAx>
        <c:axId val="181436291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 dirty="0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inhoud in cm</a:t>
                </a:r>
                <a:r>
                  <a:rPr lang="nl-NL" b="1" baseline="30000" dirty="0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8626487314085736"/>
              <c:y val="0.93287037037037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903445744"/>
        <c:crosses val="autoZero"/>
        <c:crossBetween val="midCat"/>
        <c:majorUnit val="10"/>
        <c:minorUnit val="10"/>
      </c:valAx>
      <c:valAx>
        <c:axId val="1903445744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 in cm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7.1755249343831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814362912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10103"/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2506748245455"/>
          <c:y val="5.360623781676413E-2"/>
          <c:w val="0.7712086857417072"/>
          <c:h val="0.7894165093398412"/>
        </c:manualLayout>
      </c:layout>
      <c:scatterChart>
        <c:scatterStyle val="lineMarker"/>
        <c:varyColors val="0"/>
        <c:ser>
          <c:idx val="0"/>
          <c:order val="0"/>
          <c:tx>
            <c:v>gemeten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rgbClr val="FF0000">
                  <a:alpha val="93000"/>
                </a:srgbClr>
              </a:solidFill>
              <a:ln w="9525">
                <a:solidFill>
                  <a:srgbClr val="FF0000">
                    <a:alpha val="93000"/>
                  </a:srgbClr>
                </a:solidFill>
              </a:ln>
              <a:effectLst/>
            </c:spPr>
          </c:marker>
          <c:trendline>
            <c:spPr>
              <a:ln w="12700" cap="rnd">
                <a:solidFill>
                  <a:srgbClr val="010103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Blad1!$D$3:$D$8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xVal>
          <c:yVal>
            <c:numRef>
              <c:f>Blad1!$E$3:$E$8</c:f>
              <c:numCache>
                <c:formatCode>General</c:formatCode>
                <c:ptCount val="6"/>
                <c:pt idx="0">
                  <c:v>0</c:v>
                </c:pt>
                <c:pt idx="1">
                  <c:v>1.1000000000000001</c:v>
                </c:pt>
                <c:pt idx="2">
                  <c:v>2.2999999999999998</c:v>
                </c:pt>
                <c:pt idx="3">
                  <c:v>4.5999999999999996</c:v>
                </c:pt>
                <c:pt idx="4">
                  <c:v>6.3</c:v>
                </c:pt>
                <c:pt idx="5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D6-4F68-9C7A-0CEE0DD1F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362912"/>
        <c:axId val="1903445744"/>
      </c:scatterChart>
      <c:valAx>
        <c:axId val="1814362912"/>
        <c:scaling>
          <c:orientation val="minMax"/>
          <c:max val="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Inhoud in cm</a:t>
                </a:r>
                <a:r>
                  <a:rPr lang="nl-NL" b="1" baseline="30000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56221162497750587"/>
              <c:y val="0.92580428542923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903445744"/>
        <c:crosses val="autoZero"/>
        <c:crossBetween val="midCat"/>
        <c:majorUnit val="50"/>
        <c:minorUnit val="50"/>
      </c:valAx>
      <c:valAx>
        <c:axId val="1903445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 in cm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7.1755249343831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814362912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7759361571516"/>
          <c:y val="4.0169133192389003E-2"/>
          <c:w val="0.76562369551872311"/>
          <c:h val="0.78435517970401691"/>
        </c:manualLayout>
      </c:layout>
      <c:scatterChart>
        <c:scatterStyle val="lineMarker"/>
        <c:varyColors val="0"/>
        <c:ser>
          <c:idx val="0"/>
          <c:order val="0"/>
          <c:tx>
            <c:v>berekend</c:v>
          </c:tx>
          <c:spPr>
            <a:ln w="27501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Blad1!$C$47</c:f>
              <c:numCache>
                <c:formatCode>0.0</c:formatCode>
                <c:ptCount val="1"/>
                <c:pt idx="0">
                  <c:v>0</c:v>
                </c:pt>
              </c:numCache>
            </c:numRef>
          </c:xVal>
          <c:yVal>
            <c:numRef>
              <c:f>Blad1!$A$47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46D-4E78-B990-084ED8B44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815519"/>
        <c:axId val="1"/>
      </c:scatterChart>
      <c:valAx>
        <c:axId val="1875815519"/>
        <c:scaling>
          <c:orientation val="minMax"/>
          <c:max val="100"/>
        </c:scaling>
        <c:delete val="0"/>
        <c:axPos val="b"/>
        <c:majorGridlines>
          <c:spPr>
            <a:ln w="343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9326186830015311"/>
              <c:y val="0.91543340380549687"/>
            </c:manualLayout>
          </c:layout>
          <c:overlay val="0"/>
          <c:spPr>
            <a:noFill/>
            <a:ln w="2750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4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"/>
        <c:minorUnit val="10"/>
      </c:val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 w="343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750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4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875815519"/>
        <c:crosses val="autoZero"/>
        <c:crossBetween val="midCat"/>
        <c:majorUnit val="10"/>
        <c:minorUnit val="10"/>
      </c:valAx>
      <c:spPr>
        <a:noFill/>
        <a:ln w="27501">
          <a:noFill/>
        </a:ln>
      </c:spPr>
    </c:plotArea>
    <c:plotVisOnly val="1"/>
    <c:dispBlanksAs val="gap"/>
    <c:showDLblsOverMax val="0"/>
  </c:chart>
  <c:spPr>
    <a:noFill/>
    <a:ln w="3438">
      <a:solidFill>
        <a:srgbClr val="000000"/>
      </a:solidFill>
      <a:prstDash val="solid"/>
    </a:ln>
  </c:spPr>
  <c:txPr>
    <a:bodyPr/>
    <a:lstStyle/>
    <a:p>
      <a:pPr>
        <a:defRPr sz="15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2658072437078"/>
          <c:y val="3.6764705882352942E-2"/>
          <c:w val="0.7975745856353591"/>
          <c:h val="0.79166666666666663"/>
        </c:manualLayout>
      </c:layout>
      <c:scatterChart>
        <c:scatterStyle val="lineMarker"/>
        <c:varyColors val="0"/>
        <c:ser>
          <c:idx val="1"/>
          <c:order val="0"/>
          <c:tx>
            <c:v>gemeten</c:v>
          </c:tx>
          <c:spPr>
            <a:ln w="11576">
              <a:noFill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Blad1!$E$114:$E$122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xVal>
          <c:yVal>
            <c:numRef>
              <c:f>Blad1!$F$114:$F$122</c:f>
              <c:numCache>
                <c:formatCode>General</c:formatCode>
                <c:ptCount val="9"/>
                <c:pt idx="0">
                  <c:v>0</c:v>
                </c:pt>
                <c:pt idx="1">
                  <c:v>1.8</c:v>
                </c:pt>
                <c:pt idx="2">
                  <c:v>4.3</c:v>
                </c:pt>
                <c:pt idx="3">
                  <c:v>5.5</c:v>
                </c:pt>
                <c:pt idx="4">
                  <c:v>8.3000000000000007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52-4BE3-91D3-203D78652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3682927"/>
        <c:axId val="1"/>
      </c:scatterChart>
      <c:valAx>
        <c:axId val="1643682927"/>
        <c:scaling>
          <c:orientation val="minMax"/>
          <c:max val="800"/>
          <c:min val="0"/>
        </c:scaling>
        <c:delete val="0"/>
        <c:axPos val="b"/>
        <c:majorGridlines>
          <c:spPr>
            <a:ln w="192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8694817658349325"/>
              <c:y val="0.91911764705882348"/>
            </c:manualLayout>
          </c:layout>
          <c:overlay val="0"/>
          <c:spPr>
            <a:noFill/>
            <a:ln w="1543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0"/>
        <c:minorUnit val="50"/>
      </c:valAx>
      <c:valAx>
        <c:axId val="1"/>
        <c:scaling>
          <c:orientation val="minMax"/>
          <c:max val="26"/>
          <c:min val="0"/>
        </c:scaling>
        <c:delete val="0"/>
        <c:axPos val="l"/>
        <c:majorGridlines>
          <c:spPr>
            <a:ln w="192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1543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643682927"/>
        <c:crosses val="autoZero"/>
        <c:crossBetween val="midCat"/>
        <c:majorUnit val="2"/>
        <c:minorUnit val="1"/>
      </c:valAx>
      <c:spPr>
        <a:noFill/>
        <a:ln w="15434">
          <a:noFill/>
        </a:ln>
      </c:spPr>
    </c:plotArea>
    <c:plotVisOnly val="1"/>
    <c:dispBlanksAs val="gap"/>
    <c:showDLblsOverMax val="0"/>
  </c:chart>
  <c:spPr>
    <a:noFill/>
    <a:ln w="1929">
      <a:solidFill>
        <a:srgbClr val="000000"/>
      </a:solidFill>
      <a:prstDash val="solid"/>
    </a:ln>
  </c:spPr>
  <c:txPr>
    <a:bodyPr/>
    <a:lstStyle/>
    <a:p>
      <a:pPr>
        <a:defRPr sz="72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4321669736034"/>
          <c:y val="4.1379310344827586E-2"/>
          <c:w val="0.78265807243707797"/>
          <c:h val="0.7448275862068966"/>
        </c:manualLayout>
      </c:layout>
      <c:scatterChart>
        <c:scatterStyle val="lineMarker"/>
        <c:varyColors val="0"/>
        <c:ser>
          <c:idx val="1"/>
          <c:order val="0"/>
          <c:tx>
            <c:v>gemeten</c:v>
          </c:tx>
          <c:spPr>
            <a:ln w="10144">
              <a:solidFill>
                <a:srgbClr val="010103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Blad1!$E$114:$E$122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xVal>
          <c:yVal>
            <c:numRef>
              <c:f>Blad1!$F$114:$F$122</c:f>
              <c:numCache>
                <c:formatCode>General</c:formatCode>
                <c:ptCount val="9"/>
                <c:pt idx="0">
                  <c:v>0</c:v>
                </c:pt>
                <c:pt idx="1">
                  <c:v>1.8</c:v>
                </c:pt>
                <c:pt idx="2">
                  <c:v>4.3</c:v>
                </c:pt>
                <c:pt idx="3">
                  <c:v>5.5</c:v>
                </c:pt>
                <c:pt idx="4">
                  <c:v>8.3000000000000007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E4-4301-99C2-7EAA0ECD3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443072"/>
        <c:axId val="1"/>
      </c:scatterChart>
      <c:valAx>
        <c:axId val="936443072"/>
        <c:scaling>
          <c:orientation val="minMax"/>
          <c:max val="800"/>
          <c:min val="0"/>
        </c:scaling>
        <c:delete val="0"/>
        <c:axPos val="b"/>
        <c:majorGridlines>
          <c:spPr>
            <a:ln w="253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80434782608695654"/>
              <c:y val="0.89655172413793105"/>
            </c:manualLayout>
          </c:layout>
          <c:overlay val="0"/>
          <c:spPr>
            <a:noFill/>
            <a:ln w="20288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0"/>
        <c:minorUnit val="50"/>
      </c:valAx>
      <c:valAx>
        <c:axId val="1"/>
        <c:scaling>
          <c:orientation val="minMax"/>
          <c:max val="26"/>
          <c:min val="0"/>
        </c:scaling>
        <c:delete val="0"/>
        <c:axPos val="l"/>
        <c:majorGridlines>
          <c:spPr>
            <a:ln w="253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0288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936443072"/>
        <c:crosses val="autoZero"/>
        <c:crossBetween val="midCat"/>
        <c:majorUnit val="2"/>
        <c:minorUnit val="1"/>
      </c:valAx>
      <c:spPr>
        <a:noFill/>
        <a:ln w="20288">
          <a:noFill/>
        </a:ln>
      </c:spPr>
    </c:plotArea>
    <c:plotVisOnly val="1"/>
    <c:dispBlanksAs val="gap"/>
    <c:showDLblsOverMax val="0"/>
  </c:chart>
  <c:spPr>
    <a:noFill/>
    <a:ln w="2536">
      <a:solidFill>
        <a:srgbClr val="000000"/>
      </a:solidFill>
      <a:prstDash val="solid"/>
    </a:ln>
  </c:spPr>
  <c:txPr>
    <a:bodyPr/>
    <a:lstStyle/>
    <a:p>
      <a:pPr>
        <a:defRPr sz="6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5549416820135"/>
          <c:y val="4.0358744394618833E-2"/>
          <c:w val="0.8153842848373235"/>
          <c:h val="0.77578475336322872"/>
        </c:manualLayout>
      </c:layout>
      <c:scatterChart>
        <c:scatterStyle val="lineMarker"/>
        <c:varyColors val="0"/>
        <c:ser>
          <c:idx val="1"/>
          <c:order val="0"/>
          <c:tx>
            <c:v>gemeten</c:v>
          </c:tx>
          <c:spPr>
            <a:ln w="12988">
              <a:solidFill>
                <a:srgbClr val="010103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Blad1!$E$114:$E$122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xVal>
          <c:yVal>
            <c:numRef>
              <c:f>Blad1!$F$114:$F$122</c:f>
              <c:numCache>
                <c:formatCode>General</c:formatCode>
                <c:ptCount val="9"/>
                <c:pt idx="0">
                  <c:v>0</c:v>
                </c:pt>
                <c:pt idx="1">
                  <c:v>1.8</c:v>
                </c:pt>
                <c:pt idx="2">
                  <c:v>4.3</c:v>
                </c:pt>
                <c:pt idx="3">
                  <c:v>5.5</c:v>
                </c:pt>
                <c:pt idx="4">
                  <c:v>8.3000000000000007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B7-4F5C-8CD4-51460E1D0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461072"/>
        <c:axId val="1"/>
      </c:scatterChart>
      <c:valAx>
        <c:axId val="376461072"/>
        <c:scaling>
          <c:orientation val="minMax"/>
          <c:max val="800"/>
          <c:min val="0"/>
        </c:scaling>
        <c:delete val="0"/>
        <c:axPos val="b"/>
        <c:majorGridlines>
          <c:spPr>
            <a:ln w="324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Inhoud in cm3</a:t>
                </a:r>
              </a:p>
            </c:rich>
          </c:tx>
          <c:layout>
            <c:manualLayout>
              <c:xMode val="edge"/>
              <c:yMode val="edge"/>
              <c:x val="0.74454828660436134"/>
              <c:y val="0.9282511210762332"/>
            </c:manualLayout>
          </c:layout>
          <c:overlay val="0"/>
          <c:spPr>
            <a:noFill/>
            <a:ln w="25976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2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0"/>
        <c:minorUnit val="50"/>
      </c:valAx>
      <c:valAx>
        <c:axId val="1"/>
        <c:scaling>
          <c:orientation val="minMax"/>
          <c:max val="26"/>
          <c:min val="0"/>
        </c:scaling>
        <c:delete val="0"/>
        <c:axPos val="l"/>
        <c:majorGridlines>
          <c:spPr>
            <a:ln w="324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1.7937219730941704E-2"/>
            </c:manualLayout>
          </c:layout>
          <c:overlay val="0"/>
          <c:spPr>
            <a:noFill/>
            <a:ln w="25976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2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376461072"/>
        <c:crosses val="autoZero"/>
        <c:crossBetween val="midCat"/>
        <c:majorUnit val="2"/>
        <c:minorUnit val="1"/>
      </c:valAx>
      <c:spPr>
        <a:noFill/>
        <a:ln w="25976">
          <a:noFill/>
        </a:ln>
      </c:spPr>
    </c:plotArea>
    <c:plotVisOnly val="1"/>
    <c:dispBlanksAs val="gap"/>
    <c:showDLblsOverMax val="0"/>
  </c:chart>
  <c:spPr>
    <a:noFill/>
    <a:ln w="3247">
      <a:solidFill>
        <a:srgbClr val="000000"/>
      </a:solidFill>
      <a:prstDash val="solid"/>
    </a:ln>
  </c:spPr>
  <c:txPr>
    <a:bodyPr/>
    <a:lstStyle/>
    <a:p>
      <a:pPr>
        <a:defRPr sz="71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11594557333005"/>
          <c:y val="4.0540540540540543E-2"/>
          <c:w val="0.76500107244216409"/>
          <c:h val="0.77477477477477474"/>
        </c:manualLayout>
      </c:layout>
      <c:scatterChart>
        <c:scatterStyle val="lineMarker"/>
        <c:varyColors val="0"/>
        <c:ser>
          <c:idx val="1"/>
          <c:order val="0"/>
          <c:tx>
            <c:v>gemeten</c:v>
          </c:tx>
          <c:spPr>
            <a:ln w="19541">
              <a:noFill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13027">
                <a:solidFill>
                  <a:srgbClr val="010103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Blad1!$E$114:$E$122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xVal>
          <c:yVal>
            <c:numRef>
              <c:f>Blad1!$F$114:$F$122</c:f>
              <c:numCache>
                <c:formatCode>General</c:formatCode>
                <c:ptCount val="9"/>
                <c:pt idx="0">
                  <c:v>0</c:v>
                </c:pt>
                <c:pt idx="1">
                  <c:v>1.8</c:v>
                </c:pt>
                <c:pt idx="2">
                  <c:v>4.3</c:v>
                </c:pt>
                <c:pt idx="3">
                  <c:v>5.5</c:v>
                </c:pt>
                <c:pt idx="4">
                  <c:v>8.3000000000000007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0E-4571-845B-13B8206FC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444399"/>
        <c:axId val="1"/>
      </c:scatterChart>
      <c:valAx>
        <c:axId val="934444399"/>
        <c:scaling>
          <c:orientation val="minMax"/>
          <c:max val="800"/>
          <c:min val="0"/>
        </c:scaling>
        <c:delete val="0"/>
        <c:axPos val="b"/>
        <c:majorGridlines>
          <c:spPr>
            <a:ln w="325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4687499999999996"/>
              <c:y val="0.9144144144144144"/>
            </c:manualLayout>
          </c:layout>
          <c:overlay val="0"/>
          <c:spPr>
            <a:noFill/>
            <a:ln w="2605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2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0"/>
        <c:minorUnit val="50"/>
      </c:valAx>
      <c:valAx>
        <c:axId val="1"/>
        <c:scaling>
          <c:orientation val="minMax"/>
          <c:max val="26"/>
          <c:min val="0"/>
        </c:scaling>
        <c:delete val="0"/>
        <c:axPos val="l"/>
        <c:majorGridlines>
          <c:spPr>
            <a:ln w="325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605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2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934444399"/>
        <c:crosses val="autoZero"/>
        <c:crossBetween val="midCat"/>
        <c:majorUnit val="2"/>
        <c:minorUnit val="1"/>
      </c:valAx>
      <c:spPr>
        <a:noFill/>
        <a:ln w="26054">
          <a:noFill/>
        </a:ln>
      </c:spPr>
    </c:plotArea>
    <c:plotVisOnly val="1"/>
    <c:dispBlanksAs val="gap"/>
    <c:showDLblsOverMax val="0"/>
  </c:chart>
  <c:spPr>
    <a:noFill/>
    <a:ln w="3257">
      <a:solidFill>
        <a:srgbClr val="000000"/>
      </a:solidFill>
      <a:prstDash val="solid"/>
    </a:ln>
  </c:spPr>
  <c:txPr>
    <a:bodyPr/>
    <a:lstStyle/>
    <a:p>
      <a:pPr>
        <a:defRPr sz="71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00798035604665"/>
          <c:y val="5.3257688492063492E-2"/>
          <c:w val="0.77436525475751994"/>
          <c:h val="0.78920308483290491"/>
        </c:manualLayout>
      </c:layout>
      <c:scatterChart>
        <c:scatterStyle val="lineMarker"/>
        <c:varyColors val="0"/>
        <c:ser>
          <c:idx val="0"/>
          <c:order val="0"/>
          <c:tx>
            <c:v>berekend</c:v>
          </c:tx>
          <c:spPr>
            <a:ln w="12700">
              <a:solidFill>
                <a:srgbClr val="010103"/>
              </a:solidFill>
              <a:prstDash val="solid"/>
            </a:ln>
          </c:spPr>
          <c:marker>
            <c:symbol val="none"/>
          </c:marker>
          <c:xVal>
            <c:numRef>
              <c:f>Blad1!$D$114:$D$126</c:f>
              <c:numCache>
                <c:formatCode>0.0</c:formatCode>
                <c:ptCount val="13"/>
                <c:pt idx="0">
                  <c:v>0</c:v>
                </c:pt>
                <c:pt idx="1">
                  <c:v>525.30463282618211</c:v>
                </c:pt>
                <c:pt idx="2">
                  <c:v>549.00900438246356</c:v>
                </c:pt>
                <c:pt idx="3">
                  <c:v>570.28384201192398</c:v>
                </c:pt>
                <c:pt idx="4">
                  <c:v>589.26047187276981</c:v>
                </c:pt>
                <c:pt idx="5">
                  <c:v>606.0702201232076</c:v>
                </c:pt>
                <c:pt idx="6">
                  <c:v>620.84441292144402</c:v>
                </c:pt>
                <c:pt idx="7">
                  <c:v>633.71437642568549</c:v>
                </c:pt>
                <c:pt idx="8">
                  <c:v>644.81143679413856</c:v>
                </c:pt>
                <c:pt idx="9">
                  <c:v>654.26692018500989</c:v>
                </c:pt>
                <c:pt idx="10">
                  <c:v>662.21215275650593</c:v>
                </c:pt>
                <c:pt idx="11">
                  <c:v>668.77846066683321</c:v>
                </c:pt>
                <c:pt idx="12">
                  <c:v>800.10461887337863</c:v>
                </c:pt>
              </c:numCache>
            </c:numRef>
          </c:xVal>
          <c:yVal>
            <c:numRef>
              <c:f>Blad1!$A$114:$A$126</c:f>
              <c:numCache>
                <c:formatCode>0.0</c:formatCode>
                <c:ptCount val="13"/>
                <c:pt idx="0">
                  <c:v>0</c:v>
                </c:pt>
                <c:pt idx="1">
                  <c:v>10.148</c:v>
                </c:pt>
                <c:pt idx="2">
                  <c:v>10.6554</c:v>
                </c:pt>
                <c:pt idx="3">
                  <c:v>11.162800000000001</c:v>
                </c:pt>
                <c:pt idx="4">
                  <c:v>11.670200000000001</c:v>
                </c:pt>
                <c:pt idx="5">
                  <c:v>12.177600000000002</c:v>
                </c:pt>
                <c:pt idx="6">
                  <c:v>12.685000000000002</c:v>
                </c:pt>
                <c:pt idx="7">
                  <c:v>13.192400000000003</c:v>
                </c:pt>
                <c:pt idx="8">
                  <c:v>13.699800000000003</c:v>
                </c:pt>
                <c:pt idx="9">
                  <c:v>14.207200000000004</c:v>
                </c:pt>
                <c:pt idx="10">
                  <c:v>14.714600000000004</c:v>
                </c:pt>
                <c:pt idx="11">
                  <c:v>15.222000000000005</c:v>
                </c:pt>
                <c:pt idx="12">
                  <c:v>25.369999999999997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920-4C03-86D3-18D7B27A3511}"/>
            </c:ext>
          </c:extLst>
        </c:ser>
        <c:ser>
          <c:idx val="1"/>
          <c:order val="1"/>
          <c:tx>
            <c:v>gemeten</c:v>
          </c:tx>
          <c:spPr>
            <a:ln w="25981">
              <a:noFill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Blad1!$E$114:$E$122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xVal>
          <c:yVal>
            <c:numRef>
              <c:f>Blad1!$F$114:$F$122</c:f>
              <c:numCache>
                <c:formatCode>General</c:formatCode>
                <c:ptCount val="9"/>
                <c:pt idx="0">
                  <c:v>0</c:v>
                </c:pt>
                <c:pt idx="1">
                  <c:v>1.8</c:v>
                </c:pt>
                <c:pt idx="2">
                  <c:v>4.3</c:v>
                </c:pt>
                <c:pt idx="3">
                  <c:v>5.5</c:v>
                </c:pt>
                <c:pt idx="4">
                  <c:v>8.3000000000000007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20-4C03-86D3-18D7B27A3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519631"/>
        <c:axId val="1"/>
      </c:scatterChart>
      <c:valAx>
        <c:axId val="1745519631"/>
        <c:scaling>
          <c:orientation val="minMax"/>
          <c:max val="800"/>
          <c:min val="0"/>
        </c:scaling>
        <c:delete val="0"/>
        <c:axPos val="b"/>
        <c:majorGridlines>
          <c:spPr>
            <a:ln w="433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61825936157151629"/>
              <c:y val="0.91692377645502643"/>
            </c:manualLayout>
          </c:layout>
          <c:overlay val="0"/>
          <c:spPr>
            <a:noFill/>
            <a:ln w="3464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43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0"/>
        <c:minorUnit val="50"/>
      </c:valAx>
      <c:valAx>
        <c:axId val="1"/>
        <c:scaling>
          <c:orientation val="minMax"/>
          <c:max val="26"/>
          <c:min val="0"/>
        </c:scaling>
        <c:delete val="0"/>
        <c:axPos val="l"/>
        <c:majorGridlines>
          <c:spPr>
            <a:ln w="433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3464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43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745519631"/>
        <c:crosses val="autoZero"/>
        <c:crossBetween val="midCat"/>
        <c:majorUnit val="2"/>
        <c:minorUnit val="2"/>
      </c:valAx>
      <c:spPr>
        <a:noFill/>
        <a:ln w="34641">
          <a:noFill/>
        </a:ln>
      </c:spPr>
    </c:plotArea>
    <c:plotVisOnly val="1"/>
    <c:dispBlanksAs val="gap"/>
    <c:showDLblsOverMax val="0"/>
  </c:chart>
  <c:spPr>
    <a:noFill/>
    <a:ln w="4330">
      <a:solidFill>
        <a:srgbClr val="000000"/>
      </a:solidFill>
      <a:prstDash val="solid"/>
    </a:ln>
  </c:spPr>
  <c:txPr>
    <a:bodyPr/>
    <a:lstStyle/>
    <a:p>
      <a:pPr>
        <a:defRPr sz="16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7912542738889"/>
          <c:y val="5.360623781676413E-2"/>
          <c:w val="0.74835462779677286"/>
          <c:h val="0.7894165093398412"/>
        </c:manualLayout>
      </c:layout>
      <c:scatterChart>
        <c:scatterStyle val="lineMarker"/>
        <c:varyColors val="0"/>
        <c:ser>
          <c:idx val="0"/>
          <c:order val="0"/>
          <c:tx>
            <c:v>gemeten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rgbClr val="FF0000">
                  <a:alpha val="93000"/>
                </a:srgbClr>
              </a:solidFill>
              <a:ln w="3175">
                <a:solidFill>
                  <a:srgbClr val="FF0000"/>
                </a:solidFill>
              </a:ln>
              <a:effectLst/>
            </c:spPr>
          </c:marker>
          <c:xVal>
            <c:numRef>
              <c:f>Blad1!$D$3:$D$11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xVal>
          <c:yVal>
            <c:numRef>
              <c:f>Blad1!$E$3:$E$11</c:f>
              <c:numCache>
                <c:formatCode>General</c:formatCode>
                <c:ptCount val="9"/>
                <c:pt idx="0">
                  <c:v>0</c:v>
                </c:pt>
                <c:pt idx="1">
                  <c:v>1.8</c:v>
                </c:pt>
                <c:pt idx="2">
                  <c:v>4.3</c:v>
                </c:pt>
                <c:pt idx="3">
                  <c:v>5.5</c:v>
                </c:pt>
                <c:pt idx="4">
                  <c:v>8.3000000000000007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2D-4DE6-81E2-694491DF8EDD}"/>
            </c:ext>
          </c:extLst>
        </c:ser>
        <c:ser>
          <c:idx val="1"/>
          <c:order val="1"/>
          <c:tx>
            <c:v>gekke liin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Blad1!$F$3:$F$4</c:f>
              <c:numCache>
                <c:formatCode>General</c:formatCode>
                <c:ptCount val="2"/>
                <c:pt idx="0">
                  <c:v>0</c:v>
                </c:pt>
                <c:pt idx="1">
                  <c:v>800</c:v>
                </c:pt>
              </c:numCache>
            </c:numRef>
          </c:xVal>
          <c:yVal>
            <c:numRef>
              <c:f>Blad1!$G$3:$G$4</c:f>
              <c:numCache>
                <c:formatCode>General</c:formatCode>
                <c:ptCount val="2"/>
                <c:pt idx="0">
                  <c:v>0</c:v>
                </c:pt>
                <c:pt idx="1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2D-4DE6-81E2-694491DF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362912"/>
        <c:axId val="1903445744"/>
      </c:scatterChart>
      <c:valAx>
        <c:axId val="1814362912"/>
        <c:scaling>
          <c:orientation val="minMax"/>
          <c:max val="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/>
                  <a:t>Inhoud in cm3</a:t>
                </a:r>
              </a:p>
            </c:rich>
          </c:tx>
          <c:layout>
            <c:manualLayout>
              <c:xMode val="edge"/>
              <c:yMode val="edge"/>
              <c:x val="0.56221162497750587"/>
              <c:y val="0.92580428542923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903445744"/>
        <c:crosses val="autoZero"/>
        <c:crossBetween val="midCat"/>
        <c:majorUnit val="100"/>
        <c:minorUnit val="100"/>
      </c:valAx>
      <c:valAx>
        <c:axId val="1903445744"/>
        <c:scaling>
          <c:orientation val="minMax"/>
          <c:max val="2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>
                    <a:solidFill>
                      <a:srgbClr val="010103"/>
                    </a:solidFill>
                  </a:rPr>
                  <a:t>h in cm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7.1755249343831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814362912"/>
        <c:crosses val="autoZero"/>
        <c:crossBetween val="midCat"/>
        <c:majorUnit val="2"/>
        <c:min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10103"/>
      </a:solidFill>
      <a:round/>
    </a:ln>
    <a:effectLst/>
  </c:spPr>
  <c:txPr>
    <a:bodyPr/>
    <a:lstStyle/>
    <a:p>
      <a:pPr>
        <a:defRPr>
          <a:solidFill>
            <a:srgbClr val="010103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nl-N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5071655870061"/>
          <c:y val="2.8169014084507043E-2"/>
          <c:w val="0.75349959704849723"/>
          <c:h val="0.82629107981220662"/>
        </c:manualLayout>
      </c:layout>
      <c:scatterChart>
        <c:scatterStyle val="lineMarker"/>
        <c:varyColors val="0"/>
        <c:ser>
          <c:idx val="2"/>
          <c:order val="0"/>
          <c:tx>
            <c:v>Gemeten</c:v>
          </c:tx>
          <c:spPr>
            <a:ln w="23121">
              <a:noFill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Blad1!$B$188:$B$191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Blad1!$D$188:$D$191</c:f>
              <c:numCache>
                <c:formatCode>General</c:formatCode>
                <c:ptCount val="4"/>
                <c:pt idx="0">
                  <c:v>15.3</c:v>
                </c:pt>
                <c:pt idx="1">
                  <c:v>19.7</c:v>
                </c:pt>
                <c:pt idx="2">
                  <c:v>25.4</c:v>
                </c:pt>
                <c:pt idx="3">
                  <c:v>29.6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91-4207-BFD1-C7D02EB6C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3806927"/>
        <c:axId val="1"/>
      </c:scatterChart>
      <c:valAx>
        <c:axId val="1433806927"/>
        <c:scaling>
          <c:orientation val="minMax"/>
          <c:max val="200"/>
          <c:min val="0"/>
        </c:scaling>
        <c:delete val="0"/>
        <c:axPos val="b"/>
        <c:majorGridlines>
          <c:spPr>
            <a:ln w="3853">
              <a:solidFill>
                <a:srgbClr val="000000"/>
              </a:solidFill>
              <a:prstDash val="solid"/>
            </a:ln>
          </c:spPr>
        </c:majorGridlines>
        <c:minorGridlines>
          <c:spPr>
            <a:ln w="3853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gewicht in g</a:t>
                </a:r>
              </a:p>
            </c:rich>
          </c:tx>
          <c:layout>
            <c:manualLayout>
              <c:xMode val="edge"/>
              <c:yMode val="edge"/>
              <c:x val="0.71234307945829423"/>
              <c:y val="0.92692460317460312"/>
            </c:manualLayout>
          </c:layout>
          <c:overlay val="0"/>
          <c:spPr>
            <a:noFill/>
            <a:ln w="30828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8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50"/>
        <c:minorUnit val="50"/>
      </c:valAx>
      <c:valAx>
        <c:axId val="1"/>
        <c:scaling>
          <c:orientation val="minMax"/>
          <c:max val="30"/>
          <c:min val="0"/>
        </c:scaling>
        <c:delete val="0"/>
        <c:axPos val="l"/>
        <c:majorGridlines>
          <c:spPr>
            <a:ln w="3853">
              <a:solidFill>
                <a:srgbClr val="000000"/>
              </a:solidFill>
              <a:prstDash val="solid"/>
            </a:ln>
          </c:spPr>
        </c:majorGridlines>
        <c:minorGridlines>
          <c:spPr>
            <a:ln w="3853">
              <a:noFill/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lengte in cm</a:t>
                </a:r>
              </a:p>
            </c:rich>
          </c:tx>
          <c:layout>
            <c:manualLayout>
              <c:xMode val="edge"/>
              <c:yMode val="edge"/>
              <c:x val="3.3175355450236969E-2"/>
              <c:y val="3.5211267605633804E-2"/>
            </c:manualLayout>
          </c:layout>
          <c:overlay val="0"/>
          <c:spPr>
            <a:noFill/>
            <a:ln w="30828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38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433806927"/>
        <c:crosses val="autoZero"/>
        <c:crossBetween val="midCat"/>
        <c:majorUnit val="5"/>
        <c:minorUnit val="1"/>
      </c:valAx>
      <c:spPr>
        <a:noFill/>
        <a:ln w="30828">
          <a:noFill/>
        </a:ln>
      </c:spPr>
    </c:plotArea>
    <c:plotVisOnly val="1"/>
    <c:dispBlanksAs val="gap"/>
    <c:showDLblsOverMax val="0"/>
  </c:chart>
  <c:spPr>
    <a:noFill/>
    <a:ln w="3853">
      <a:solidFill>
        <a:srgbClr val="000000"/>
      </a:solidFill>
      <a:prstDash val="solid"/>
    </a:ln>
  </c:spPr>
  <c:txPr>
    <a:bodyPr/>
    <a:lstStyle/>
    <a:p>
      <a:pPr>
        <a:defRPr sz="121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9587278760914"/>
          <c:y val="2.8169014084507043E-2"/>
          <c:w val="0.78025444081958861"/>
          <c:h val="0.82629107981220662"/>
        </c:manualLayout>
      </c:layout>
      <c:scatterChart>
        <c:scatterStyle val="lineMarker"/>
        <c:varyColors val="0"/>
        <c:ser>
          <c:idx val="2"/>
          <c:order val="0"/>
          <c:tx>
            <c:v>Gemeten</c:v>
          </c:tx>
          <c:spPr>
            <a:ln w="23121">
              <a:noFill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Blad1!$B$188:$B$191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Blad1!$D$188:$D$191</c:f>
              <c:numCache>
                <c:formatCode>General</c:formatCode>
                <c:ptCount val="4"/>
                <c:pt idx="0">
                  <c:v>15.3</c:v>
                </c:pt>
                <c:pt idx="1">
                  <c:v>19.7</c:v>
                </c:pt>
                <c:pt idx="2">
                  <c:v>25.4</c:v>
                </c:pt>
                <c:pt idx="3">
                  <c:v>29.6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FD-4AF5-9163-114C4CBD57DF}"/>
            </c:ext>
          </c:extLst>
        </c:ser>
        <c:ser>
          <c:idx val="4"/>
          <c:order val="1"/>
          <c:tx>
            <c:v>Fout gemeten vloeiende L0=0</c:v>
          </c:tx>
          <c:spPr>
            <a:ln w="12700">
              <a:solidFill>
                <a:srgbClr val="010103"/>
              </a:solidFill>
              <a:prstDash val="solid"/>
            </a:ln>
          </c:spPr>
          <c:marker>
            <c:symbol val="none"/>
          </c:marker>
          <c:xVal>
            <c:numRef>
              <c:f>Blad1!$B$195:$B$199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Blad1!$D$195:$D$199</c:f>
              <c:numCache>
                <c:formatCode>General</c:formatCode>
                <c:ptCount val="5"/>
                <c:pt idx="0">
                  <c:v>0</c:v>
                </c:pt>
                <c:pt idx="1">
                  <c:v>15.3</c:v>
                </c:pt>
                <c:pt idx="2">
                  <c:v>19.7</c:v>
                </c:pt>
                <c:pt idx="3">
                  <c:v>25.4</c:v>
                </c:pt>
                <c:pt idx="4">
                  <c:v>29.6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BFD-4AF5-9163-114C4CBD5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3554784"/>
        <c:axId val="1"/>
      </c:scatterChart>
      <c:valAx>
        <c:axId val="1513554784"/>
        <c:scaling>
          <c:orientation val="minMax"/>
          <c:max val="200"/>
          <c:min val="0"/>
        </c:scaling>
        <c:delete val="0"/>
        <c:axPos val="b"/>
        <c:majorGridlines>
          <c:spPr>
            <a:ln w="3853">
              <a:solidFill>
                <a:srgbClr val="000000"/>
              </a:solidFill>
              <a:prstDash val="solid"/>
            </a:ln>
          </c:spPr>
        </c:majorGridlines>
        <c:minorGridlines>
          <c:spPr>
            <a:ln w="3853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gewicht in g</a:t>
                </a:r>
              </a:p>
            </c:rich>
          </c:tx>
          <c:layout>
            <c:manualLayout>
              <c:xMode val="edge"/>
              <c:yMode val="edge"/>
              <c:x val="0.68688295962866996"/>
              <c:y val="0.92692460317460312"/>
            </c:manualLayout>
          </c:layout>
          <c:overlay val="0"/>
          <c:spPr>
            <a:noFill/>
            <a:ln w="30828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8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50"/>
        <c:minorUnit val="50"/>
      </c:valAx>
      <c:valAx>
        <c:axId val="1"/>
        <c:scaling>
          <c:orientation val="minMax"/>
          <c:max val="30"/>
          <c:min val="0"/>
        </c:scaling>
        <c:delete val="0"/>
        <c:axPos val="l"/>
        <c:majorGridlines>
          <c:spPr>
            <a:ln w="3853">
              <a:solidFill>
                <a:srgbClr val="000000"/>
              </a:solidFill>
              <a:prstDash val="solid"/>
            </a:ln>
          </c:spPr>
        </c:majorGridlines>
        <c:minorGridlines>
          <c:spPr>
            <a:ln w="3853">
              <a:noFill/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lengte in cm</a:t>
                </a:r>
              </a:p>
            </c:rich>
          </c:tx>
          <c:layout>
            <c:manualLayout>
              <c:xMode val="edge"/>
              <c:yMode val="edge"/>
              <c:x val="3.4718648969767276E-3"/>
              <c:y val="3.521111111111111E-2"/>
            </c:manualLayout>
          </c:layout>
          <c:overlay val="0"/>
          <c:spPr>
            <a:noFill/>
            <a:ln w="30828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38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513554784"/>
        <c:crosses val="autoZero"/>
        <c:crossBetween val="midCat"/>
        <c:majorUnit val="5"/>
        <c:minorUnit val="1"/>
      </c:valAx>
      <c:spPr>
        <a:noFill/>
        <a:ln w="30828">
          <a:noFill/>
        </a:ln>
      </c:spPr>
    </c:plotArea>
    <c:plotVisOnly val="1"/>
    <c:dispBlanksAs val="gap"/>
    <c:showDLblsOverMax val="0"/>
  </c:chart>
  <c:spPr>
    <a:noFill/>
    <a:ln w="3853">
      <a:solidFill>
        <a:srgbClr val="000000"/>
      </a:solidFill>
      <a:prstDash val="solid"/>
    </a:ln>
  </c:spPr>
  <c:txPr>
    <a:bodyPr/>
    <a:lstStyle/>
    <a:p>
      <a:pPr>
        <a:defRPr sz="121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8456675709183"/>
          <c:y val="3.7037037037037035E-2"/>
          <c:w val="0.79374900266365522"/>
          <c:h val="0.76566779689050612"/>
        </c:manualLayout>
      </c:layout>
      <c:scatterChart>
        <c:scatterStyle val="lineMarker"/>
        <c:varyColors val="0"/>
        <c:ser>
          <c:idx val="0"/>
          <c:order val="0"/>
          <c:spPr>
            <a:ln w="16413">
              <a:noFill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Blad1!$B$8:$B$13</c:f>
              <c:numCache>
                <c:formatCode>0.0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Blad1!$C$8:$C$13</c:f>
              <c:numCache>
                <c:formatCode>0.0</c:formatCode>
                <c:ptCount val="6"/>
                <c:pt idx="0">
                  <c:v>0</c:v>
                </c:pt>
                <c:pt idx="1">
                  <c:v>2.5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32-4898-81B9-6468FC46D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810208"/>
        <c:axId val="1"/>
      </c:scatterChart>
      <c:valAx>
        <c:axId val="942810208"/>
        <c:scaling>
          <c:orientation val="minMax"/>
          <c:max val="100"/>
          <c:min val="0"/>
        </c:scaling>
        <c:delete val="0"/>
        <c:axPos val="b"/>
        <c:majorGridlines>
          <c:spPr>
            <a:ln w="273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nl-NL" sz="1000" b="1" dirty="0"/>
                  <a:t>Inhoud in cm</a:t>
                </a:r>
                <a:r>
                  <a:rPr lang="nl-NL" sz="1000" b="1" baseline="30000" dirty="0"/>
                  <a:t>3</a:t>
                </a:r>
              </a:p>
            </c:rich>
          </c:tx>
          <c:layout>
            <c:manualLayout>
              <c:xMode val="edge"/>
              <c:yMode val="edge"/>
              <c:x val="0.7541436464088398"/>
              <c:y val="0.92929292929292928"/>
            </c:manualLayout>
          </c:layout>
          <c:overlay val="0"/>
          <c:spPr>
            <a:noFill/>
            <a:ln w="2188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baseline="0"/>
            </a:pPr>
            <a:endParaRPr lang="nl-NL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  <c:min val="0"/>
        </c:scaling>
        <c:delete val="0"/>
        <c:axPos val="l"/>
        <c:majorGridlines>
          <c:spPr>
            <a:ln w="273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nl-NL" sz="1000" b="1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188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baseline="0"/>
            </a:pPr>
            <a:endParaRPr lang="nl-NL"/>
          </a:p>
        </c:txPr>
        <c:crossAx val="942810208"/>
        <c:crosses val="autoZero"/>
        <c:crossBetween val="midCat"/>
        <c:majorUnit val="1"/>
        <c:minorUnit val="1"/>
      </c:valAx>
      <c:spPr>
        <a:noFill/>
        <a:ln w="21884">
          <a:noFill/>
        </a:ln>
      </c:spPr>
    </c:plotArea>
    <c:plotVisOnly val="1"/>
    <c:dispBlanksAs val="gap"/>
    <c:showDLblsOverMax val="0"/>
  </c:chart>
  <c:spPr>
    <a:noFill/>
    <a:ln w="273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2506748245455"/>
          <c:y val="5.360623781676413E-2"/>
          <c:w val="0.7712086857417072"/>
          <c:h val="0.7894165093398412"/>
        </c:manualLayout>
      </c:layout>
      <c:scatterChart>
        <c:scatterStyle val="lineMarker"/>
        <c:varyColors val="0"/>
        <c:ser>
          <c:idx val="0"/>
          <c:order val="0"/>
          <c:tx>
            <c:v>gemeten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rgbClr val="FF0000">
                  <a:alpha val="93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backward val="50"/>
            <c:dispRSqr val="0"/>
            <c:dispEq val="0"/>
          </c:trendline>
          <c:xVal>
            <c:numRef>
              <c:f>Blad1!$D$3:$D$8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Blad1!$E$3:$E$8</c:f>
              <c:numCache>
                <c:formatCode>General</c:formatCode>
                <c:ptCount val="6"/>
                <c:pt idx="0">
                  <c:v>16</c:v>
                </c:pt>
                <c:pt idx="1">
                  <c:v>19.5</c:v>
                </c:pt>
                <c:pt idx="2">
                  <c:v>25.5</c:v>
                </c:pt>
                <c:pt idx="3">
                  <c:v>29.5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EE-4E31-9C0F-7753A3826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362912"/>
        <c:axId val="1903445744"/>
      </c:scatterChart>
      <c:valAx>
        <c:axId val="1814362912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gewicht in gram</a:t>
                </a:r>
                <a:endParaRPr lang="nl-NL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56221162497750587"/>
              <c:y val="0.92580428542923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903445744"/>
        <c:crosses val="autoZero"/>
        <c:crossBetween val="midCat"/>
        <c:majorUnit val="50"/>
        <c:minorUnit val="50"/>
      </c:valAx>
      <c:valAx>
        <c:axId val="1903445744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lengte in cm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7.1755249343831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814362912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9478675646091"/>
          <c:y val="3.0303030303030304E-2"/>
          <c:w val="0.78085552685073689"/>
          <c:h val="0.82750582750582746"/>
        </c:manualLayout>
      </c:layout>
      <c:scatterChart>
        <c:scatterStyle val="lineMarker"/>
        <c:varyColors val="0"/>
        <c:ser>
          <c:idx val="3"/>
          <c:order val="0"/>
          <c:tx>
            <c:v>Fout gemetenzigzag L0=0</c:v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Blad1!$B$195:$B$199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Blad1!$D$195:$D$199</c:f>
              <c:numCache>
                <c:formatCode>General</c:formatCode>
                <c:ptCount val="5"/>
                <c:pt idx="0">
                  <c:v>0</c:v>
                </c:pt>
                <c:pt idx="1">
                  <c:v>15.3</c:v>
                </c:pt>
                <c:pt idx="2">
                  <c:v>19.7</c:v>
                </c:pt>
                <c:pt idx="3">
                  <c:v>25.4</c:v>
                </c:pt>
                <c:pt idx="4">
                  <c:v>29.6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67-4855-9C26-C42DE955C031}"/>
            </c:ext>
          </c:extLst>
        </c:ser>
        <c:ser>
          <c:idx val="2"/>
          <c:order val="1"/>
          <c:tx>
            <c:v>Gemeten</c:v>
          </c:tx>
          <c:spPr>
            <a:ln w="22963">
              <a:noFill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Blad1!$B$188:$B$191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Blad1!$D$188:$D$191</c:f>
              <c:numCache>
                <c:formatCode>General</c:formatCode>
                <c:ptCount val="4"/>
                <c:pt idx="0">
                  <c:v>15.3</c:v>
                </c:pt>
                <c:pt idx="1">
                  <c:v>19.7</c:v>
                </c:pt>
                <c:pt idx="2">
                  <c:v>25.4</c:v>
                </c:pt>
                <c:pt idx="3">
                  <c:v>29.6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B67-4855-9C26-C42DE955C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752975"/>
        <c:axId val="1"/>
      </c:scatterChart>
      <c:valAx>
        <c:axId val="798752975"/>
        <c:scaling>
          <c:orientation val="minMax"/>
          <c:max val="200"/>
          <c:min val="0"/>
        </c:scaling>
        <c:delete val="0"/>
        <c:axPos val="b"/>
        <c:majorGridlines>
          <c:spPr>
            <a:ln w="3827">
              <a:solidFill>
                <a:srgbClr val="000000"/>
              </a:solidFill>
              <a:prstDash val="solid"/>
            </a:ln>
          </c:spPr>
        </c:majorGridlines>
        <c:minorGridlines>
          <c:spPr>
            <a:ln w="3827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gewicht in g</a:t>
                </a:r>
              </a:p>
            </c:rich>
          </c:tx>
          <c:layout>
            <c:manualLayout>
              <c:xMode val="edge"/>
              <c:yMode val="edge"/>
              <c:x val="0.71234307945829423"/>
              <c:y val="0.92692460317460312"/>
            </c:manualLayout>
          </c:layout>
          <c:overlay val="0"/>
          <c:spPr>
            <a:noFill/>
            <a:ln w="3061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8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50"/>
        <c:minorUnit val="50"/>
      </c:valAx>
      <c:valAx>
        <c:axId val="1"/>
        <c:scaling>
          <c:orientation val="minMax"/>
          <c:max val="30"/>
          <c:min val="0"/>
        </c:scaling>
        <c:delete val="0"/>
        <c:axPos val="l"/>
        <c:majorGridlines>
          <c:spPr>
            <a:ln w="3827">
              <a:solidFill>
                <a:srgbClr val="000000"/>
              </a:solidFill>
              <a:prstDash val="solid"/>
            </a:ln>
          </c:spPr>
        </c:majorGridlines>
        <c:minorGridlines>
          <c:spPr>
            <a:ln w="3827">
              <a:noFill/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lengte in cm</a:t>
                </a:r>
              </a:p>
            </c:rich>
          </c:tx>
          <c:layout>
            <c:manualLayout>
              <c:xMode val="edge"/>
              <c:yMode val="edge"/>
              <c:x val="2.9863851842149929E-3"/>
              <c:y val="2.7972222222222228E-2"/>
            </c:manualLayout>
          </c:layout>
          <c:overlay val="0"/>
          <c:spPr>
            <a:noFill/>
            <a:ln w="30617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38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798752975"/>
        <c:crosses val="autoZero"/>
        <c:crossBetween val="midCat"/>
        <c:majorUnit val="5"/>
        <c:minorUnit val="1"/>
      </c:valAx>
      <c:spPr>
        <a:noFill/>
        <a:ln w="30617">
          <a:noFill/>
        </a:ln>
      </c:spPr>
    </c:plotArea>
    <c:plotVisOnly val="1"/>
    <c:dispBlanksAs val="gap"/>
    <c:showDLblsOverMax val="0"/>
  </c:chart>
  <c:spPr>
    <a:noFill/>
    <a:ln w="3827">
      <a:solidFill>
        <a:srgbClr val="000000"/>
      </a:solidFill>
      <a:prstDash val="solid"/>
    </a:ln>
  </c:spPr>
  <c:txPr>
    <a:bodyPr/>
    <a:lstStyle/>
    <a:p>
      <a:pPr>
        <a:defRPr sz="129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07960278394935"/>
          <c:y val="3.7162162162162164E-2"/>
          <c:w val="0.79903335092736938"/>
          <c:h val="0.80405405405405406"/>
        </c:manualLayout>
      </c:layout>
      <c:scatterChart>
        <c:scatterStyle val="lineMarker"/>
        <c:varyColors val="0"/>
        <c:ser>
          <c:idx val="0"/>
          <c:order val="0"/>
          <c:spPr>
            <a:ln w="10978">
              <a:solidFill>
                <a:srgbClr val="00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Blad1!$B$8:$B$13</c:f>
              <c:numCache>
                <c:formatCode>0.0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Blad1!$C$8:$C$13</c:f>
              <c:numCache>
                <c:formatCode>0.0</c:formatCode>
                <c:ptCount val="6"/>
                <c:pt idx="0">
                  <c:v>0</c:v>
                </c:pt>
                <c:pt idx="1">
                  <c:v>2.5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5F-4E79-87B8-58C28F018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009855"/>
        <c:axId val="1"/>
      </c:scatterChart>
      <c:valAx>
        <c:axId val="1512009855"/>
        <c:scaling>
          <c:orientation val="minMax"/>
          <c:max val="100"/>
          <c:min val="0"/>
        </c:scaling>
        <c:delete val="0"/>
        <c:axPos val="b"/>
        <c:majorGridlines>
          <c:spPr>
            <a:ln w="274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5900277008310246"/>
              <c:y val="0.92905405405405406"/>
            </c:manualLayout>
          </c:layout>
          <c:overlay val="0"/>
          <c:spPr>
            <a:noFill/>
            <a:ln w="21955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  <c:min val="0"/>
        </c:scaling>
        <c:delete val="0"/>
        <c:axPos val="l"/>
        <c:majorGridlines>
          <c:spPr>
            <a:ln w="274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1955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512009855"/>
        <c:crosses val="autoZero"/>
        <c:crossBetween val="midCat"/>
        <c:majorUnit val="1"/>
        <c:minorUnit val="1"/>
      </c:valAx>
      <c:spPr>
        <a:noFill/>
        <a:ln w="21955">
          <a:noFill/>
        </a:ln>
      </c:spPr>
    </c:plotArea>
    <c:plotVisOnly val="1"/>
    <c:dispBlanksAs val="gap"/>
    <c:showDLblsOverMax val="0"/>
  </c:chart>
  <c:spPr>
    <a:noFill/>
    <a:ln w="2744">
      <a:solidFill>
        <a:srgbClr val="000000"/>
      </a:solidFill>
      <a:prstDash val="solid"/>
    </a:ln>
  </c:spPr>
  <c:txPr>
    <a:bodyPr/>
    <a:lstStyle/>
    <a:p>
      <a:pPr>
        <a:defRPr sz="69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8656142978138"/>
          <c:y val="4.3010752688172046E-2"/>
          <c:w val="0.7947263922815373"/>
          <c:h val="0.78494623655913975"/>
        </c:manualLayout>
      </c:layout>
      <c:scatterChart>
        <c:scatterStyle val="lineMarker"/>
        <c:varyColors val="0"/>
        <c:ser>
          <c:idx val="0"/>
          <c:order val="0"/>
          <c:spPr>
            <a:ln w="11623">
              <a:solidFill>
                <a:srgbClr val="00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Blad1!$B$8:$B$13</c:f>
              <c:numCache>
                <c:formatCode>0.0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Blad1!$C$8:$C$13</c:f>
              <c:numCache>
                <c:formatCode>0.0</c:formatCode>
                <c:ptCount val="6"/>
                <c:pt idx="0">
                  <c:v>0</c:v>
                </c:pt>
                <c:pt idx="1">
                  <c:v>2.5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FBA-4AC7-BA7E-C7CD2C563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262527"/>
        <c:axId val="1"/>
      </c:scatterChart>
      <c:valAx>
        <c:axId val="471262527"/>
        <c:scaling>
          <c:orientation val="minMax"/>
          <c:max val="100"/>
          <c:min val="0"/>
        </c:scaling>
        <c:delete val="0"/>
        <c:axPos val="b"/>
        <c:majorGridlines>
          <c:spPr>
            <a:ln w="290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4515235457063711"/>
              <c:y val="0.91397849462365588"/>
            </c:manualLayout>
          </c:layout>
          <c:overlay val="0"/>
          <c:spPr>
            <a:noFill/>
            <a:ln w="2324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9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  <c:min val="0"/>
        </c:scaling>
        <c:delete val="0"/>
        <c:axPos val="l"/>
        <c:majorGridlines>
          <c:spPr>
            <a:ln w="290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324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9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71262527"/>
        <c:crosses val="autoZero"/>
        <c:crossBetween val="midCat"/>
        <c:majorUnit val="1"/>
        <c:minorUnit val="1"/>
      </c:valAx>
      <c:spPr>
        <a:noFill/>
        <a:ln w="23247">
          <a:noFill/>
        </a:ln>
      </c:spPr>
    </c:plotArea>
    <c:plotVisOnly val="1"/>
    <c:dispBlanksAs val="gap"/>
    <c:showDLblsOverMax val="0"/>
  </c:chart>
  <c:spPr>
    <a:noFill/>
    <a:ln w="2906">
      <a:solidFill>
        <a:srgbClr val="000000"/>
      </a:solidFill>
      <a:prstDash val="solid"/>
    </a:ln>
  </c:spPr>
  <c:txPr>
    <a:bodyPr/>
    <a:lstStyle/>
    <a:p>
      <a:pPr>
        <a:defRPr sz="77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3538733474903"/>
          <c:y val="4.3010752688172046E-2"/>
          <c:w val="0.81923723716351393"/>
          <c:h val="0.77060931899641572"/>
        </c:manualLayout>
      </c:layout>
      <c:scatterChart>
        <c:scatterStyle val="lineMarker"/>
        <c:varyColors val="0"/>
        <c:ser>
          <c:idx val="0"/>
          <c:order val="0"/>
          <c:spPr>
            <a:ln w="17435">
              <a:noFill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11623">
                <a:solidFill>
                  <a:srgbClr val="0000FF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Blad1!$B$8:$B$13</c:f>
              <c:numCache>
                <c:formatCode>0.0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Blad1!$C$8:$C$13</c:f>
              <c:numCache>
                <c:formatCode>0.0</c:formatCode>
                <c:ptCount val="6"/>
                <c:pt idx="0">
                  <c:v>0</c:v>
                </c:pt>
                <c:pt idx="1">
                  <c:v>2.5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B-4960-9C0A-B7940A748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033168"/>
        <c:axId val="1"/>
      </c:scatterChart>
      <c:valAx>
        <c:axId val="1464033168"/>
        <c:scaling>
          <c:orientation val="minMax"/>
          <c:max val="100"/>
          <c:min val="0"/>
        </c:scaling>
        <c:delete val="0"/>
        <c:axPos val="b"/>
        <c:majorGridlines>
          <c:spPr>
            <a:ln w="290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5069252077562332"/>
              <c:y val="0.91397849462365588"/>
            </c:manualLayout>
          </c:layout>
          <c:overlay val="0"/>
          <c:spPr>
            <a:noFill/>
            <a:ln w="2324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9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  <c:min val="0"/>
        </c:scaling>
        <c:delete val="0"/>
        <c:axPos val="l"/>
        <c:majorGridlines>
          <c:spPr>
            <a:ln w="290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324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9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464033168"/>
        <c:crosses val="autoZero"/>
        <c:crossBetween val="midCat"/>
        <c:majorUnit val="1"/>
        <c:minorUnit val="1"/>
      </c:valAx>
      <c:spPr>
        <a:noFill/>
        <a:ln w="23247">
          <a:noFill/>
        </a:ln>
      </c:spPr>
    </c:plotArea>
    <c:plotVisOnly val="1"/>
    <c:dispBlanksAs val="gap"/>
    <c:showDLblsOverMax val="0"/>
  </c:chart>
  <c:spPr>
    <a:noFill/>
    <a:ln w="2906">
      <a:solidFill>
        <a:srgbClr val="000000"/>
      </a:solidFill>
      <a:prstDash val="solid"/>
    </a:ln>
  </c:spPr>
  <c:txPr>
    <a:bodyPr/>
    <a:lstStyle/>
    <a:p>
      <a:pPr>
        <a:defRPr sz="77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2506748245455"/>
          <c:y val="5.360623781676413E-2"/>
          <c:w val="0.7712086857417072"/>
          <c:h val="0.7894165093398412"/>
        </c:manualLayout>
      </c:layout>
      <c:scatterChart>
        <c:scatterStyle val="lineMarker"/>
        <c:varyColors val="0"/>
        <c:ser>
          <c:idx val="0"/>
          <c:order val="0"/>
          <c:tx>
            <c:v>gemeten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Blad1!$D$3:$D$11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xVal>
          <c:yVal>
            <c:numRef>
              <c:f>Blad1!$E$3:$E$11</c:f>
              <c:numCache>
                <c:formatCode>General</c:formatCode>
                <c:ptCount val="9"/>
                <c:pt idx="0">
                  <c:v>0</c:v>
                </c:pt>
                <c:pt idx="1">
                  <c:v>1.1000000000000001</c:v>
                </c:pt>
                <c:pt idx="2">
                  <c:v>2.2999999999999998</c:v>
                </c:pt>
                <c:pt idx="3">
                  <c:v>4.5999999999999996</c:v>
                </c:pt>
                <c:pt idx="4">
                  <c:v>6.3</c:v>
                </c:pt>
                <c:pt idx="5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C5-4F5D-8F9E-22CF67B9DA03}"/>
            </c:ext>
          </c:extLst>
        </c:ser>
        <c:ser>
          <c:idx val="1"/>
          <c:order val="1"/>
          <c:tx>
            <c:v>gekke liin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Blad1!$F$3:$F$4</c:f>
              <c:numCache>
                <c:formatCode>General</c:formatCode>
                <c:ptCount val="2"/>
              </c:numCache>
            </c:numRef>
          </c:xVal>
          <c:yVal>
            <c:numRef>
              <c:f>Blad1!$G$3:$G$4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C5-4F5D-8F9E-22CF67B9D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362912"/>
        <c:axId val="1903445744"/>
      </c:scatterChart>
      <c:valAx>
        <c:axId val="1814362912"/>
        <c:scaling>
          <c:orientation val="minMax"/>
          <c:max val="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Inhoud in cm</a:t>
                </a:r>
                <a:r>
                  <a:rPr lang="nl-NL" b="1" baseline="30000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56221162497750587"/>
              <c:y val="0.92580428542923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903445744"/>
        <c:crosses val="autoZero"/>
        <c:crossBetween val="midCat"/>
        <c:majorUnit val="50"/>
        <c:minorUnit val="50"/>
      </c:valAx>
      <c:valAx>
        <c:axId val="1903445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1010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>
                    <a:solidFill>
                      <a:srgbClr val="01010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 in cm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7.1755249343831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1010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NL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1010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814362912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9294045426642"/>
          <c:y val="4.9773755656108594E-2"/>
          <c:w val="0.80557489257213011"/>
          <c:h val="0.76923076923076927"/>
        </c:manualLayout>
      </c:layout>
      <c:scatterChart>
        <c:scatterStyle val="lineMarker"/>
        <c:varyColors val="0"/>
        <c:ser>
          <c:idx val="1"/>
          <c:order val="0"/>
          <c:tx>
            <c:v>gemeten</c:v>
          </c:tx>
          <c:spPr>
            <a:ln w="16144">
              <a:noFill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Blad1!$D$47:$D$52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xVal>
          <c:yVal>
            <c:numRef>
              <c:f>Blad1!$E$47:$E$52</c:f>
              <c:numCache>
                <c:formatCode>General</c:formatCode>
                <c:ptCount val="6"/>
                <c:pt idx="0">
                  <c:v>0</c:v>
                </c:pt>
                <c:pt idx="1">
                  <c:v>1.2</c:v>
                </c:pt>
                <c:pt idx="2">
                  <c:v>2.2999999999999998</c:v>
                </c:pt>
                <c:pt idx="3">
                  <c:v>4.5999999999999996</c:v>
                </c:pt>
                <c:pt idx="4">
                  <c:v>6.3</c:v>
                </c:pt>
                <c:pt idx="5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35-4A1B-B9B3-949DE5AE6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369360"/>
        <c:axId val="1"/>
      </c:scatterChart>
      <c:valAx>
        <c:axId val="590369360"/>
        <c:scaling>
          <c:orientation val="minMax"/>
          <c:max val="500"/>
          <c:min val="0"/>
        </c:scaling>
        <c:delete val="0"/>
        <c:axPos val="b"/>
        <c:majorGridlines>
          <c:spPr>
            <a:ln w="269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7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678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678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5312500000000004"/>
              <c:y val="0.90497737556561086"/>
            </c:manualLayout>
          </c:layout>
          <c:overlay val="0"/>
          <c:spPr>
            <a:noFill/>
            <a:ln w="21526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6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50"/>
        <c:minorUnit val="50"/>
      </c:valAx>
      <c:valAx>
        <c:axId val="1"/>
        <c:scaling>
          <c:orientation val="minMax"/>
          <c:max val="12"/>
          <c:min val="0"/>
        </c:scaling>
        <c:delete val="0"/>
        <c:axPos val="l"/>
        <c:majorGridlines>
          <c:spPr>
            <a:ln w="269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21526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6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590369360"/>
        <c:crosses val="autoZero"/>
        <c:crossBetween val="midCat"/>
        <c:majorUnit val="1"/>
        <c:minorUnit val="1"/>
      </c:valAx>
      <c:spPr>
        <a:noFill/>
        <a:ln w="21526">
          <a:noFill/>
        </a:ln>
      </c:spPr>
    </c:plotArea>
    <c:plotVisOnly val="1"/>
    <c:dispBlanksAs val="gap"/>
    <c:showDLblsOverMax val="0"/>
  </c:chart>
  <c:spPr>
    <a:noFill/>
    <a:ln w="2691">
      <a:solidFill>
        <a:srgbClr val="000000"/>
      </a:solidFill>
      <a:prstDash val="solid"/>
    </a:ln>
  </c:spPr>
  <c:txPr>
    <a:bodyPr/>
    <a:lstStyle/>
    <a:p>
      <a:pPr>
        <a:defRPr sz="67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2449355432779"/>
          <c:y val="4.4299768518518523E-2"/>
          <c:w val="0.80167679558011051"/>
          <c:h val="0.76576576576576572"/>
        </c:manualLayout>
      </c:layout>
      <c:scatterChart>
        <c:scatterStyle val="lineMarker"/>
        <c:varyColors val="0"/>
        <c:ser>
          <c:idx val="1"/>
          <c:order val="0"/>
          <c:tx>
            <c:v>gemeten</c:v>
          </c:tx>
          <c:spPr>
            <a:ln w="12700">
              <a:solidFill>
                <a:srgbClr val="010103"/>
              </a:solidFill>
              <a:prstDash val="solid"/>
            </a:ln>
          </c:spPr>
          <c:marker>
            <c:symbol val="plus"/>
            <c:size val="4"/>
            <c:spPr>
              <a:solidFill>
                <a:srgbClr val="FF0000"/>
              </a:solidFill>
              <a:ln>
                <a:solidFill>
                  <a:srgbClr val="FF0000">
                    <a:alpha val="99000"/>
                  </a:srgbClr>
                </a:solidFill>
                <a:prstDash val="solid"/>
              </a:ln>
            </c:spPr>
          </c:marker>
          <c:xVal>
            <c:numRef>
              <c:f>Blad1!$D$47:$D$52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xVal>
          <c:yVal>
            <c:numRef>
              <c:f>Blad1!$E$47:$E$52</c:f>
              <c:numCache>
                <c:formatCode>General</c:formatCode>
                <c:ptCount val="6"/>
                <c:pt idx="0">
                  <c:v>0</c:v>
                </c:pt>
                <c:pt idx="1">
                  <c:v>1.2</c:v>
                </c:pt>
                <c:pt idx="2">
                  <c:v>2.2999999999999998</c:v>
                </c:pt>
                <c:pt idx="3">
                  <c:v>4.5999999999999996</c:v>
                </c:pt>
                <c:pt idx="4">
                  <c:v>6.3</c:v>
                </c:pt>
                <c:pt idx="5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C4-4B41-BA70-73D242B22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057503"/>
        <c:axId val="1"/>
      </c:scatterChart>
      <c:valAx>
        <c:axId val="925057503"/>
        <c:scaling>
          <c:orientation val="minMax"/>
          <c:max val="500"/>
          <c:min val="0"/>
        </c:scaling>
        <c:delete val="0"/>
        <c:axPos val="b"/>
        <c:majorGridlines>
          <c:spPr>
            <a:ln w="690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5312500000000004"/>
              <c:y val="0.90540540540540537"/>
            </c:manualLayout>
          </c:layout>
          <c:overlay val="0"/>
          <c:spPr>
            <a:noFill/>
            <a:ln w="5525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9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50"/>
        <c:minorUnit val="50"/>
      </c:valAx>
      <c:valAx>
        <c:axId val="1"/>
        <c:scaling>
          <c:orientation val="minMax"/>
          <c:max val="12"/>
          <c:min val="0"/>
        </c:scaling>
        <c:delete val="0"/>
        <c:axPos val="l"/>
        <c:majorGridlines>
          <c:spPr>
            <a:ln w="690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5525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9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925057503"/>
        <c:crosses val="autoZero"/>
        <c:crossBetween val="midCat"/>
        <c:majorUnit val="1"/>
        <c:minorUnit val="1"/>
      </c:valAx>
      <c:spPr>
        <a:noFill/>
        <a:ln w="55251">
          <a:noFill/>
        </a:ln>
      </c:spPr>
    </c:plotArea>
    <c:plotVisOnly val="1"/>
    <c:dispBlanksAs val="gap"/>
    <c:showDLblsOverMax val="0"/>
  </c:chart>
  <c:spPr>
    <a:noFill/>
    <a:ln w="6906">
      <a:solidFill>
        <a:srgbClr val="000000"/>
      </a:solidFill>
      <a:prstDash val="solid"/>
    </a:ln>
  </c:spPr>
  <c:txPr>
    <a:bodyPr/>
    <a:lstStyle/>
    <a:p>
      <a:pPr>
        <a:defRPr sz="174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9674647022715"/>
          <c:y val="4.9327354260089683E-2"/>
          <c:w val="0.79440454266421112"/>
          <c:h val="0.76681614349775784"/>
        </c:manualLayout>
      </c:layout>
      <c:scatterChart>
        <c:scatterStyle val="lineMarker"/>
        <c:varyColors val="0"/>
        <c:ser>
          <c:idx val="1"/>
          <c:order val="0"/>
          <c:tx>
            <c:v>gemeten</c:v>
          </c:tx>
          <c:spPr>
            <a:ln w="34877">
              <a:noFill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10103"/>
                </a:solidFill>
                <a:prstDash val="solid"/>
              </a:ln>
            </c:spPr>
            <c:trendlineType val="poly"/>
            <c:order val="6"/>
            <c:dispRSqr val="0"/>
            <c:dispEq val="0"/>
          </c:trendline>
          <c:xVal>
            <c:numRef>
              <c:f>Blad1!$D$47:$D$52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xVal>
          <c:yVal>
            <c:numRef>
              <c:f>Blad1!$E$47:$E$52</c:f>
              <c:numCache>
                <c:formatCode>General</c:formatCode>
                <c:ptCount val="6"/>
                <c:pt idx="0">
                  <c:v>0</c:v>
                </c:pt>
                <c:pt idx="1">
                  <c:v>1.2</c:v>
                </c:pt>
                <c:pt idx="2">
                  <c:v>2.2999999999999998</c:v>
                </c:pt>
                <c:pt idx="3">
                  <c:v>4.5999999999999996</c:v>
                </c:pt>
                <c:pt idx="4">
                  <c:v>6.3</c:v>
                </c:pt>
                <c:pt idx="5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C9-408A-A56E-5ECBC7F32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51472"/>
        <c:axId val="1"/>
      </c:scatterChart>
      <c:valAx>
        <c:axId val="764251472"/>
        <c:scaling>
          <c:orientation val="minMax"/>
          <c:max val="500"/>
          <c:min val="0"/>
        </c:scaling>
        <c:delete val="0"/>
        <c:axPos val="b"/>
        <c:majorGridlines>
          <c:spPr>
            <a:ln w="581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Inhoud in cm</a:t>
                </a:r>
                <a:r>
                  <a:rPr lang="nl-NL" sz="10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75389408099688471"/>
              <c:y val="0.905829596412556"/>
            </c:manualLayout>
          </c:layout>
          <c:overlay val="0"/>
          <c:spPr>
            <a:noFill/>
            <a:ln w="4650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58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"/>
        <c:crosses val="autoZero"/>
        <c:crossBetween val="midCat"/>
        <c:majorUnit val="50"/>
        <c:minorUnit val="50"/>
      </c:valAx>
      <c:valAx>
        <c:axId val="1"/>
        <c:scaling>
          <c:orientation val="minMax"/>
          <c:max val="12"/>
          <c:min val="0"/>
        </c:scaling>
        <c:delete val="0"/>
        <c:axPos val="l"/>
        <c:majorGridlines>
          <c:spPr>
            <a:ln w="581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00"/>
                  <a:t>h in cm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 w="4650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58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764251472"/>
        <c:crosses val="autoZero"/>
        <c:crossBetween val="midCat"/>
        <c:majorUnit val="1"/>
        <c:minorUnit val="1"/>
      </c:valAx>
      <c:spPr>
        <a:noFill/>
        <a:ln w="46503">
          <a:noFill/>
        </a:ln>
      </c:spPr>
    </c:plotArea>
    <c:plotVisOnly val="1"/>
    <c:dispBlanksAs val="gap"/>
    <c:showDLblsOverMax val="0"/>
  </c:chart>
  <c:spPr>
    <a:noFill/>
    <a:ln w="5813">
      <a:solidFill>
        <a:srgbClr val="000000"/>
      </a:solidFill>
      <a:prstDash val="solid"/>
    </a:ln>
  </c:spPr>
  <c:txPr>
    <a:bodyPr/>
    <a:lstStyle/>
    <a:p>
      <a:pPr>
        <a:defRPr sz="146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A5436-E1BC-44DF-B7F7-DF214A7563C2}" type="datetimeFigureOut">
              <a:rPr lang="nl-NL" smtClean="0"/>
              <a:t>7-5-2024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FB0B-02CC-4157-95F2-95F2A7BB35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8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9FB0B-02CC-4157-95F2-95F2A7BB35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06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9FB0B-02CC-4157-95F2-95F2A7BB35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4DEAA-FDF9-4E8F-B8A7-5AD4DFC5817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031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53820-2F02-4D6C-BF0C-9615AC7A91B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472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452D-4530-4D17-8FFC-FF5F40022EB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6953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08BC7-05DD-4390-9E10-11EEB7DF87D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400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A8AAA-4386-47C6-9557-21C686AC19F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1264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5903B-65D1-4228-9DA7-8208D2C797E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4658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40B97-0779-4F7D-AC84-44F08E1D684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3740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79FEB-03F3-4289-B62A-BA162F6FC00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023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25F52-D636-4F10-930E-E7F359552C0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6680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CC45F-3FB6-49AF-8B1F-F836A1729B3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3408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6B7B9-BA96-4728-BAFE-4480AC16B0A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4995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96C940-DE94-47FF-92CA-B72E96D6D9FB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.png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hyperlink" Target="http://www.agtijmensen.nl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0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12.jpe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0.xml"/><Relationship Id="rId5" Type="http://schemas.openxmlformats.org/officeDocument/2006/relationships/slide" Target="slide1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507288" cy="5445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Basisvaardigheden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onderbouw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2735833"/>
          </a:xfrm>
          <a:ln>
            <a:noFill/>
          </a:ln>
        </p:spPr>
        <p:txBody>
          <a:bodyPr/>
          <a:lstStyle/>
          <a:p>
            <a:pPr marL="457200" indent="-457200" algn="l">
              <a:lnSpc>
                <a:spcPct val="90000"/>
              </a:lnSpc>
              <a:buClr>
                <a:srgbClr val="010103"/>
              </a:buClr>
              <a:buFont typeface="+mj-lt"/>
              <a:buAutoNum type="arabicPeriod"/>
            </a:pP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Procenten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90000"/>
              </a:lnSpc>
              <a:buClr>
                <a:srgbClr val="010103"/>
              </a:buClr>
              <a:buFont typeface="+mj-lt"/>
              <a:buAutoNum type="arabicPeriod"/>
            </a:pP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Eenheden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</a:t>
            </a:r>
            <a:endParaRPr lang="en-US" altLang="nl-NL" sz="2400" dirty="0">
              <a:solidFill>
                <a:srgbClr val="010103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47675" algn="l">
              <a:lnSpc>
                <a:spcPct val="90000"/>
              </a:lnSpc>
              <a:buClr>
                <a:srgbClr val="010103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Lengte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47675" algn="l">
              <a:lnSpc>
                <a:spcPct val="90000"/>
              </a:lnSpc>
              <a:buClr>
                <a:srgbClr val="010103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Oppervlakte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algn="l">
              <a:lnSpc>
                <a:spcPct val="90000"/>
              </a:lnSpc>
              <a:buClr>
                <a:srgbClr val="010103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Inhoud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(volume)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90000"/>
              </a:lnSpc>
              <a:buClr>
                <a:srgbClr val="010103"/>
              </a:buClr>
              <a:buFont typeface="+mj-lt"/>
              <a:buAutoNum type="arabicPeriod" startAt="3"/>
            </a:pP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Rekenen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met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gewone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breuken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90000"/>
              </a:lnSpc>
              <a:buClr>
                <a:srgbClr val="010103"/>
              </a:buClr>
              <a:buFont typeface="+mj-lt"/>
              <a:buAutoNum type="arabicPeriod" startAt="3"/>
            </a:pP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Rekenen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met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machten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van 10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90000"/>
              </a:lnSpc>
              <a:buClr>
                <a:srgbClr val="010103"/>
              </a:buClr>
              <a:buFont typeface="+mj-lt"/>
              <a:buAutoNum type="arabicPeriod" startAt="3"/>
            </a:pP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tekenen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7675" algn="l">
              <a:lnSpc>
                <a:spcPct val="90000"/>
              </a:lnSpc>
              <a:buClr>
                <a:srgbClr val="010103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Inhoud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hoogte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maatcilinder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algn="l">
              <a:lnSpc>
                <a:spcPct val="90000"/>
              </a:lnSpc>
              <a:buClr>
                <a:srgbClr val="010103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Inhoud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hoogte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erlenmeyer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algn="l">
              <a:lnSpc>
                <a:spcPct val="90000"/>
              </a:lnSpc>
              <a:buClr>
                <a:srgbClr val="010103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Inhoud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hoogte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fles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algn="l">
              <a:lnSpc>
                <a:spcPct val="90000"/>
              </a:lnSpc>
              <a:buClr>
                <a:srgbClr val="010103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Lengte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gewicht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veer</a:t>
            </a:r>
            <a:endParaRPr lang="en-US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90000"/>
              </a:lnSpc>
              <a:buClr>
                <a:srgbClr val="010103"/>
              </a:buClr>
              <a:buFont typeface="+mj-lt"/>
              <a:buAutoNum type="arabicPeriod" startAt="6"/>
            </a:pP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Richtingscoefficient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),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steilheid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helling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sgetal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1200" dirty="0">
              <a:solidFill>
                <a:srgbClr val="000000"/>
              </a:solidFill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E34D54D-DB38-2F5C-314A-3E5C0E5B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39" y="6529747"/>
            <a:ext cx="324036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altLang="nl-NL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www.agtijmensen.nl</a:t>
            </a:r>
            <a:r>
              <a:rPr lang="en-US" altLang="nl-NL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25042024</a:t>
            </a:r>
            <a:endParaRPr lang="nl-NL" altLang="nl-N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0F1431-9A13-3F7C-261B-B152CE4BA4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5122"/>
            <a:ext cx="817549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9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6" name="Picture 16" descr="maatcilinder 100 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54" y="1609205"/>
            <a:ext cx="1470520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577" name="Group 17"/>
          <p:cNvGrpSpPr>
            <a:grpSpLocks/>
          </p:cNvGrpSpPr>
          <p:nvPr/>
        </p:nvGrpSpPr>
        <p:grpSpPr bwMode="auto">
          <a:xfrm>
            <a:off x="7432227" y="3410338"/>
            <a:ext cx="431800" cy="2700083"/>
            <a:chOff x="4740" y="1000"/>
            <a:chExt cx="272" cy="3277"/>
          </a:xfrm>
        </p:grpSpPr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4975" y="1000"/>
              <a:ext cx="1" cy="3277"/>
            </a:xfrm>
            <a:custGeom>
              <a:avLst/>
              <a:gdLst>
                <a:gd name="T0" fmla="*/ 1 w 1"/>
                <a:gd name="T1" fmla="*/ 0 h 3177"/>
                <a:gd name="T2" fmla="*/ 0 w 1"/>
                <a:gd name="T3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177">
                  <a:moveTo>
                    <a:pt x="1" y="0"/>
                  </a:moveTo>
                  <a:lnTo>
                    <a:pt x="0" y="317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4740" y="2205"/>
              <a:ext cx="27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 dirty="0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</a:p>
          </p:txBody>
        </p:sp>
      </p:grpSp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8530783" y="3175120"/>
            <a:ext cx="865188" cy="369888"/>
            <a:chOff x="5289" y="861"/>
            <a:chExt cx="545" cy="233"/>
          </a:xfrm>
        </p:grpSpPr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5358" y="861"/>
              <a:ext cx="4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</a:t>
              </a:r>
              <a:endParaRPr lang="nl-NL" altLang="nl-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5289" y="1010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C8A75BCA-4BAB-84C5-3C5A-5B236FAA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483023"/>
            <a:ext cx="9150351" cy="9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maatcilinder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A20C79-C6EA-0AC9-54DA-9C03D4059D48}"/>
              </a:ext>
            </a:extLst>
          </p:cNvPr>
          <p:cNvSpPr txBox="1"/>
          <p:nvPr/>
        </p:nvSpPr>
        <p:spPr>
          <a:xfrm>
            <a:off x="211520" y="4642881"/>
            <a:ext cx="6664736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je voorspellen hoe de grafiek er uit zal zien?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53277FB-88E9-E925-7CE5-D15D8692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F6C0B20-8277-55B7-AD97-DC2F3585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" y="-23485"/>
            <a:ext cx="9150350" cy="523220"/>
          </a:xfrm>
        </p:spPr>
        <p:txBody>
          <a:bodyPr wrap="square">
            <a:sp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 en hoogte bij een maatcilinder: theorie 1/2</a:t>
            </a:r>
          </a:p>
        </p:txBody>
      </p:sp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56D1352D-A4A4-2ED4-9BD8-C3A835221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269766"/>
              </p:ext>
            </p:extLst>
          </p:nvPr>
        </p:nvGraphicFramePr>
        <p:xfrm>
          <a:off x="211520" y="1788056"/>
          <a:ext cx="325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kstvak 18">
            <a:extLst>
              <a:ext uri="{FF2B5EF4-FFF2-40B4-BE49-F238E27FC236}">
                <a16:creationId xmlns:a16="http://schemas.microsoft.com/office/drawing/2014/main" id="{5DF9C8ED-9944-A8FC-660B-580910058FF0}"/>
              </a:ext>
            </a:extLst>
          </p:cNvPr>
          <p:cNvSpPr txBox="1"/>
          <p:nvPr/>
        </p:nvSpPr>
        <p:spPr>
          <a:xfrm>
            <a:off x="211520" y="5229200"/>
            <a:ext cx="6664736" cy="1323439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V= 50 cm</a:t>
            </a:r>
            <a:r>
              <a:rPr lang="nl-NL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is h = 7 cm.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V = 100 cm</a:t>
            </a:r>
            <a:r>
              <a:rPr lang="nl-NL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is h = 14 cm.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rechte lijn is dus logisch. (Want het maatglas is overal even breed).</a:t>
            </a:r>
          </a:p>
        </p:txBody>
      </p:sp>
    </p:spTree>
    <p:extLst>
      <p:ext uri="{BB962C8B-B14F-4D97-AF65-F5344CB8AC3E}">
        <p14:creationId xmlns:p14="http://schemas.microsoft.com/office/powerpoint/2010/main" val="213434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/>
      <p:bldGraphic spid="14" grpId="0" uiExpand="1">
        <p:bldSub>
          <a:bldChart bld="series"/>
        </p:bldSub>
      </p:bldGraphic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6" name="Picture 16" descr="maatcilinder 100 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54" y="1609205"/>
            <a:ext cx="1470520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577" name="Group 17"/>
          <p:cNvGrpSpPr>
            <a:grpSpLocks/>
          </p:cNvGrpSpPr>
          <p:nvPr/>
        </p:nvGrpSpPr>
        <p:grpSpPr bwMode="auto">
          <a:xfrm>
            <a:off x="7432227" y="3410338"/>
            <a:ext cx="431800" cy="2700083"/>
            <a:chOff x="4740" y="1000"/>
            <a:chExt cx="272" cy="3277"/>
          </a:xfrm>
        </p:grpSpPr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4975" y="1000"/>
              <a:ext cx="1" cy="3277"/>
            </a:xfrm>
            <a:custGeom>
              <a:avLst/>
              <a:gdLst>
                <a:gd name="T0" fmla="*/ 1 w 1"/>
                <a:gd name="T1" fmla="*/ 0 h 3177"/>
                <a:gd name="T2" fmla="*/ 0 w 1"/>
                <a:gd name="T3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177">
                  <a:moveTo>
                    <a:pt x="1" y="0"/>
                  </a:moveTo>
                  <a:lnTo>
                    <a:pt x="0" y="317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4740" y="2205"/>
              <a:ext cx="27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8511728" y="3175118"/>
            <a:ext cx="812800" cy="400050"/>
            <a:chOff x="5277" y="861"/>
            <a:chExt cx="512" cy="252"/>
          </a:xfrm>
        </p:grpSpPr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5313" y="861"/>
              <a:ext cx="4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</a:t>
              </a:r>
              <a:endPara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5277" y="1010"/>
              <a:ext cx="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85237"/>
              </p:ext>
            </p:extLst>
          </p:nvPr>
        </p:nvGraphicFramePr>
        <p:xfrm>
          <a:off x="138794" y="1340768"/>
          <a:ext cx="3258680" cy="2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520798"/>
              </p:ext>
            </p:extLst>
          </p:nvPr>
        </p:nvGraphicFramePr>
        <p:xfrm>
          <a:off x="138794" y="3962240"/>
          <a:ext cx="3258680" cy="2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709028"/>
              </p:ext>
            </p:extLst>
          </p:nvPr>
        </p:nvGraphicFramePr>
        <p:xfrm>
          <a:off x="3638784" y="1340768"/>
          <a:ext cx="3258680" cy="2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60060"/>
              </p:ext>
            </p:extLst>
          </p:nvPr>
        </p:nvGraphicFramePr>
        <p:xfrm>
          <a:off x="3638784" y="3962240"/>
          <a:ext cx="3258680" cy="24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8A75BCA-4BAB-84C5-3C5A-5B236FAA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476672"/>
            <a:ext cx="9150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maatcilinder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gevuld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vloeistofspiegel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gemeten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A20C79-C6EA-0AC9-54DA-9C03D4059D48}"/>
              </a:ext>
            </a:extLst>
          </p:cNvPr>
          <p:cNvSpPr txBox="1"/>
          <p:nvPr/>
        </p:nvSpPr>
        <p:spPr>
          <a:xfrm>
            <a:off x="138794" y="3883456"/>
            <a:ext cx="4984323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gemeten waarden staan in de grafiek.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moeten we nu de grafieklijn tekenen?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F6C0B20-8277-55B7-AD97-DC2F3585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" y="-23485"/>
            <a:ext cx="9135287" cy="523220"/>
          </a:xfrm>
        </p:spPr>
        <p:txBody>
          <a:bodyPr wrap="square">
            <a:sp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grafiek tekenen met </a:t>
            </a:r>
            <a:r>
              <a:rPr lang="nl-NL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gemeten</a:t>
            </a:r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waarden 2/2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77EF04C-E926-BF39-2ED9-58916AA0BF29}"/>
              </a:ext>
            </a:extLst>
          </p:cNvPr>
          <p:cNvSpPr txBox="1"/>
          <p:nvPr/>
        </p:nvSpPr>
        <p:spPr>
          <a:xfrm>
            <a:off x="8713" y="6401010"/>
            <a:ext cx="579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grafiek is de juiste? En Waarom?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AB2050E-2B19-F005-DC7F-E7068D5032EF}"/>
              </a:ext>
            </a:extLst>
          </p:cNvPr>
          <p:cNvSpPr/>
          <p:nvPr/>
        </p:nvSpPr>
        <p:spPr>
          <a:xfrm>
            <a:off x="3582120" y="3897049"/>
            <a:ext cx="3384000" cy="255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3A109CB-F3DE-4780-0A53-9BF68A3D4791}"/>
              </a:ext>
            </a:extLst>
          </p:cNvPr>
          <p:cNvSpPr txBox="1"/>
          <p:nvPr/>
        </p:nvSpPr>
        <p:spPr>
          <a:xfrm>
            <a:off x="4471191" y="2430980"/>
            <a:ext cx="2828965" cy="1692771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 een rechte lijn (tussen de meetpunten door) zoals de theorie voorspeld heeft! </a:t>
            </a:r>
          </a:p>
          <a:p>
            <a:pPr algn="ctr"/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DA1CA3A-B60B-32F7-9244-4EF4FB5571B7}"/>
              </a:ext>
            </a:extLst>
          </p:cNvPr>
          <p:cNvSpPr txBox="1"/>
          <p:nvPr/>
        </p:nvSpPr>
        <p:spPr>
          <a:xfrm>
            <a:off x="5988115" y="4672264"/>
            <a:ext cx="2828965" cy="1015663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liggen niet alle meetpunten precies op de lijn?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DB0D12E-B9EB-9CB2-6826-600C2D28B873}"/>
              </a:ext>
            </a:extLst>
          </p:cNvPr>
          <p:cNvSpPr txBox="1"/>
          <p:nvPr/>
        </p:nvSpPr>
        <p:spPr>
          <a:xfrm>
            <a:off x="6017744" y="5728608"/>
            <a:ext cx="2828965" cy="1015663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Omdat je nooit maatglas en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lineaal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precies kunt aflezen.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53277FB-88E9-E925-7CE5-D15D8692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17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  <p:bldGraphic spid="8" grpId="0">
        <p:bldAsOne/>
      </p:bldGraphic>
      <p:bldGraphic spid="7" grpId="0">
        <p:bldAsOne/>
      </p:bldGraphic>
      <p:bldGraphic spid="9" grpId="0">
        <p:bldAsOne/>
      </p:bldGraphic>
      <p:bldP spid="2" grpId="0"/>
      <p:bldP spid="4" grpId="0" animBg="1"/>
      <p:bldP spid="4" grpId="1" animBg="1"/>
      <p:bldP spid="5" grpId="0"/>
      <p:bldP spid="16" grpId="0"/>
      <p:bldP spid="10" grpId="0" animBg="1"/>
      <p:bldP spid="1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4DED8C6C-6696-925E-AFE0-A44923A3FA9D}"/>
              </a:ext>
            </a:extLst>
          </p:cNvPr>
          <p:cNvGrpSpPr/>
          <p:nvPr/>
        </p:nvGrpSpPr>
        <p:grpSpPr>
          <a:xfrm>
            <a:off x="6804025" y="2992438"/>
            <a:ext cx="2322513" cy="3806825"/>
            <a:chOff x="6804025" y="2992438"/>
            <a:chExt cx="2322513" cy="3806825"/>
          </a:xfrm>
        </p:grpSpPr>
        <p:pic>
          <p:nvPicPr>
            <p:cNvPr id="65552" name="Picture 16" descr="Erlenmeyer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2992438"/>
              <a:ext cx="2290763" cy="380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553" name="Group 17"/>
            <p:cNvGrpSpPr>
              <a:grpSpLocks/>
            </p:cNvGrpSpPr>
            <p:nvPr/>
          </p:nvGrpSpPr>
          <p:grpSpPr bwMode="auto">
            <a:xfrm>
              <a:off x="7493000" y="4178300"/>
              <a:ext cx="431800" cy="2452688"/>
              <a:chOff x="4576" y="2205"/>
              <a:chExt cx="272" cy="1634"/>
            </a:xfrm>
          </p:grpSpPr>
          <p:sp>
            <p:nvSpPr>
              <p:cNvPr id="65554" name="Line 18"/>
              <p:cNvSpPr>
                <a:spLocks noChangeShapeType="1"/>
              </p:cNvSpPr>
              <p:nvPr/>
            </p:nvSpPr>
            <p:spPr bwMode="auto">
              <a:xfrm>
                <a:off x="4830" y="2205"/>
                <a:ext cx="0" cy="16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Text Box 19"/>
              <p:cNvSpPr txBox="1">
                <a:spLocks noChangeArrowheads="1"/>
              </p:cNvSpPr>
              <p:nvPr/>
            </p:nvSpPr>
            <p:spPr bwMode="auto">
              <a:xfrm>
                <a:off x="4576" y="2825"/>
                <a:ext cx="27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0000"/>
                    </a:solidFill>
                    <a:latin typeface="Comic Sans MS" pitchFamily="66" charset="0"/>
                  </a:rPr>
                  <a:t>h</a:t>
                </a:r>
              </a:p>
            </p:txBody>
          </p:sp>
        </p:grpSp>
        <p:grpSp>
          <p:nvGrpSpPr>
            <p:cNvPr id="65558" name="Group 22"/>
            <p:cNvGrpSpPr>
              <a:grpSpLocks/>
            </p:cNvGrpSpPr>
            <p:nvPr/>
          </p:nvGrpSpPr>
          <p:grpSpPr bwMode="auto">
            <a:xfrm>
              <a:off x="8243888" y="3997325"/>
              <a:ext cx="882650" cy="457200"/>
              <a:chOff x="5193" y="2518"/>
              <a:chExt cx="556" cy="288"/>
            </a:xfrm>
          </p:grpSpPr>
          <p:sp>
            <p:nvSpPr>
              <p:cNvPr id="65556" name="Text Box 20"/>
              <p:cNvSpPr txBox="1">
                <a:spLocks noChangeArrowheads="1"/>
              </p:cNvSpPr>
              <p:nvPr/>
            </p:nvSpPr>
            <p:spPr bwMode="auto">
              <a:xfrm>
                <a:off x="5273" y="2518"/>
                <a:ext cx="4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 dirty="0" err="1">
                    <a:solidFill>
                      <a:srgbClr val="FF0000"/>
                    </a:solidFill>
                    <a:latin typeface="Comic Sans MS" pitchFamily="66" charset="0"/>
                  </a:rPr>
                  <a:t>Inh</a:t>
                </a:r>
                <a:endParaRPr lang="nl-NL" altLang="nl-NL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5557" name="Line 21"/>
              <p:cNvSpPr>
                <a:spLocks noChangeShapeType="1"/>
              </p:cNvSpPr>
              <p:nvPr/>
            </p:nvSpPr>
            <p:spPr bwMode="auto">
              <a:xfrm>
                <a:off x="5193" y="265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687B312-5F66-F3A0-62FC-4150CF09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7" y="635447"/>
            <a:ext cx="9131483" cy="9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erlenmeyer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vloeistofspiegel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B5AA52A-2315-5891-95E0-53D15F1999C5}"/>
              </a:ext>
            </a:extLst>
          </p:cNvPr>
          <p:cNvSpPr txBox="1"/>
          <p:nvPr/>
        </p:nvSpPr>
        <p:spPr>
          <a:xfrm>
            <a:off x="151791" y="4852573"/>
            <a:ext cx="6230119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je voorspellen hoe de grafiek er uit zal zien?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D2E6187-5FBD-4940-737D-D41E2C04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08741A5C-6C79-C3AB-5A0F-EC786C4FF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599155"/>
              </p:ext>
            </p:extLst>
          </p:nvPr>
        </p:nvGraphicFramePr>
        <p:xfrm>
          <a:off x="179512" y="1988840"/>
          <a:ext cx="325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00AAFFFD-5CD6-4093-81F2-0813CAC73DA3}"/>
              </a:ext>
            </a:extLst>
          </p:cNvPr>
          <p:cNvSpPr txBox="1"/>
          <p:nvPr/>
        </p:nvSpPr>
        <p:spPr>
          <a:xfrm>
            <a:off x="120056" y="5373216"/>
            <a:ext cx="6664736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Omdat de erlenmeyer naar boven toe </a:t>
            </a:r>
            <a:r>
              <a:rPr lang="nl-NL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steeds smaller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wordt, zal de grafiek </a:t>
            </a:r>
            <a:r>
              <a:rPr lang="nl-NL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steeds sneller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stijgen.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505226A-9C70-D384-6F70-4724A0E71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7506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 en hoogte bij een erlenmeyer: theorie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16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Graphic spid="13" grpId="0" uiExpand="1">
        <p:bldSub>
          <a:bldChart bld="series"/>
        </p:bldSub>
      </p:bldGraphic>
      <p:bldP spid="17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48176"/>
              </p:ext>
            </p:extLst>
          </p:nvPr>
        </p:nvGraphicFramePr>
        <p:xfrm>
          <a:off x="49213" y="1828757"/>
          <a:ext cx="3258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77868"/>
              </p:ext>
            </p:extLst>
          </p:nvPr>
        </p:nvGraphicFramePr>
        <p:xfrm>
          <a:off x="3487312" y="1847146"/>
          <a:ext cx="3258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01356"/>
              </p:ext>
            </p:extLst>
          </p:nvPr>
        </p:nvGraphicFramePr>
        <p:xfrm>
          <a:off x="3487312" y="4365104"/>
          <a:ext cx="3258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5552" name="Picture 16" descr="Erlenmey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92438"/>
            <a:ext cx="2290763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7493000" y="4178300"/>
            <a:ext cx="431800" cy="2452688"/>
            <a:chOff x="4576" y="2205"/>
            <a:chExt cx="272" cy="1634"/>
          </a:xfrm>
        </p:grpSpPr>
        <p:sp>
          <p:nvSpPr>
            <p:cNvPr id="65554" name="Line 18"/>
            <p:cNvSpPr>
              <a:spLocks noChangeShapeType="1"/>
            </p:cNvSpPr>
            <p:nvPr/>
          </p:nvSpPr>
          <p:spPr bwMode="auto">
            <a:xfrm>
              <a:off x="4830" y="2205"/>
              <a:ext cx="0" cy="16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4576" y="2825"/>
              <a:ext cx="27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</a:p>
          </p:txBody>
        </p:sp>
      </p:grpSp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8243888" y="3997325"/>
            <a:ext cx="882650" cy="457200"/>
            <a:chOff x="5193" y="2518"/>
            <a:chExt cx="556" cy="288"/>
          </a:xfrm>
        </p:grpSpPr>
        <p:sp>
          <p:nvSpPr>
            <p:cNvPr id="65556" name="Text Box 20"/>
            <p:cNvSpPr txBox="1">
              <a:spLocks noChangeArrowheads="1"/>
            </p:cNvSpPr>
            <p:nvPr/>
          </p:nvSpPr>
          <p:spPr bwMode="auto">
            <a:xfrm>
              <a:off x="5273" y="2518"/>
              <a:ext cx="4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 dirty="0" err="1">
                  <a:solidFill>
                    <a:srgbClr val="FF0000"/>
                  </a:solidFill>
                  <a:latin typeface="Comic Sans MS" pitchFamily="66" charset="0"/>
                </a:rPr>
                <a:t>Inh</a:t>
              </a:r>
              <a:endParaRPr lang="nl-NL" altLang="nl-NL" sz="24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>
              <a:off x="5193" y="2659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687B312-5F66-F3A0-62FC-4150CF09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7" y="635447"/>
            <a:ext cx="9114021" cy="9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erlenmeyer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gevuld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vloeistofspiegel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gemeten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D2E6187-5FBD-4940-737D-D41E2C04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2A385C60-9EE7-43AE-9663-1BA60EEA5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69444"/>
              </p:ext>
            </p:extLst>
          </p:nvPr>
        </p:nvGraphicFramePr>
        <p:xfrm>
          <a:off x="49213" y="4365104"/>
          <a:ext cx="3258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8033623-A47C-D318-52BE-AF2B204982B0}"/>
              </a:ext>
            </a:extLst>
          </p:cNvPr>
          <p:cNvCxnSpPr>
            <a:cxnSpLocks/>
          </p:cNvCxnSpPr>
          <p:nvPr/>
        </p:nvCxnSpPr>
        <p:spPr>
          <a:xfrm flipV="1">
            <a:off x="492897" y="2411557"/>
            <a:ext cx="2628000" cy="1404000"/>
          </a:xfrm>
          <a:prstGeom prst="line">
            <a:avLst/>
          </a:prstGeom>
          <a:ln w="12700">
            <a:solidFill>
              <a:srgbClr val="010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247069C2-A734-BA22-E3F2-899659CFB335}"/>
              </a:ext>
            </a:extLst>
          </p:cNvPr>
          <p:cNvSpPr/>
          <p:nvPr/>
        </p:nvSpPr>
        <p:spPr>
          <a:xfrm>
            <a:off x="16040" y="4312632"/>
            <a:ext cx="3384000" cy="25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F4318-A5BF-B67C-E3E4-A1177120201D}"/>
              </a:ext>
            </a:extLst>
          </p:cNvPr>
          <p:cNvSpPr txBox="1"/>
          <p:nvPr/>
        </p:nvSpPr>
        <p:spPr>
          <a:xfrm>
            <a:off x="456734" y="2261134"/>
            <a:ext cx="2828965" cy="2000548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 een steeds steiler lopende  lijn (tussen de meetpunten door) zoals de theorie voorspeld heeft! </a:t>
            </a:r>
          </a:p>
          <a:p>
            <a:pPr algn="ctr"/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B5AA52A-2315-5891-95E0-53D15F1999C5}"/>
              </a:ext>
            </a:extLst>
          </p:cNvPr>
          <p:cNvSpPr txBox="1"/>
          <p:nvPr/>
        </p:nvSpPr>
        <p:spPr>
          <a:xfrm>
            <a:off x="49212" y="4346715"/>
            <a:ext cx="5026844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gemeten waarden staan in de grafiek.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moeten we nu de grafieklijn tekenen?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D0AFAA9-3855-E0D4-3D87-A961F7549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17" y="-14324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80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5" grpId="0">
        <p:bldAsOne/>
      </p:bldGraphic>
      <p:bldGraphic spid="6" grpId="0">
        <p:bldAsOne/>
      </p:bldGraphic>
      <p:bldP spid="2" grpId="0"/>
      <p:bldGraphic spid="11" grpId="0">
        <p:bldAsOne/>
      </p:bldGraphic>
      <p:bldP spid="16" grpId="0" animBg="1"/>
      <p:bldP spid="17" grpId="0" animBg="1"/>
      <p:bldP spid="3" grpId="0" animBg="1"/>
      <p:bldP spid="3" grpId="1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9772"/>
              </p:ext>
            </p:extLst>
          </p:nvPr>
        </p:nvGraphicFramePr>
        <p:xfrm>
          <a:off x="251520" y="1700808"/>
          <a:ext cx="3258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7600" name="Picture 16" descr="canstock6145713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24100"/>
            <a:ext cx="1671637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592" name="Group 8"/>
          <p:cNvGrpSpPr>
            <a:grpSpLocks/>
          </p:cNvGrpSpPr>
          <p:nvPr/>
        </p:nvGrpSpPr>
        <p:grpSpPr bwMode="auto">
          <a:xfrm>
            <a:off x="7442200" y="5356225"/>
            <a:ext cx="431800" cy="1249363"/>
            <a:chOff x="4576" y="2205"/>
            <a:chExt cx="272" cy="1634"/>
          </a:xfrm>
        </p:grpSpPr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4830" y="2205"/>
              <a:ext cx="0" cy="16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4576" y="2826"/>
              <a:ext cx="2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67597" name="Group 13"/>
          <p:cNvGrpSpPr>
            <a:grpSpLocks/>
          </p:cNvGrpSpPr>
          <p:nvPr/>
        </p:nvGrpSpPr>
        <p:grpSpPr bwMode="auto">
          <a:xfrm>
            <a:off x="8383588" y="5153025"/>
            <a:ext cx="882650" cy="400050"/>
            <a:chOff x="5193" y="2518"/>
            <a:chExt cx="556" cy="252"/>
          </a:xfrm>
        </p:grpSpPr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5273" y="2518"/>
              <a:ext cx="4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</a:t>
              </a:r>
              <a:endPara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>
              <a:off x="5193" y="2659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95D7EC05-0C23-6B32-958C-20A619C9B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483023"/>
            <a:ext cx="6772275" cy="9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de rand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vloeistofspiegel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43951F-9AB9-01E9-C54C-946AFD04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CC246844-777E-377C-E78B-8487442BC18E}"/>
              </a:ext>
            </a:extLst>
          </p:cNvPr>
          <p:cNvSpPr/>
          <p:nvPr/>
        </p:nvSpPr>
        <p:spPr>
          <a:xfrm>
            <a:off x="2080861" y="2913362"/>
            <a:ext cx="504000" cy="396000"/>
          </a:xfrm>
          <a:custGeom>
            <a:avLst/>
            <a:gdLst>
              <a:gd name="connsiteX0" fmla="*/ 0 w 448408"/>
              <a:gd name="connsiteY0" fmla="*/ 504093 h 504093"/>
              <a:gd name="connsiteX1" fmla="*/ 254977 w 448408"/>
              <a:gd name="connsiteY1" fmla="*/ 316524 h 504093"/>
              <a:gd name="connsiteX2" fmla="*/ 448408 w 448408"/>
              <a:gd name="connsiteY2" fmla="*/ 0 h 504093"/>
              <a:gd name="connsiteX3" fmla="*/ 448408 w 448408"/>
              <a:gd name="connsiteY3" fmla="*/ 0 h 5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08" h="504093">
                <a:moveTo>
                  <a:pt x="0" y="504093"/>
                </a:moveTo>
                <a:cubicBezTo>
                  <a:pt x="90121" y="452316"/>
                  <a:pt x="180242" y="400539"/>
                  <a:pt x="254977" y="316524"/>
                </a:cubicBezTo>
                <a:cubicBezTo>
                  <a:pt x="329712" y="232509"/>
                  <a:pt x="448408" y="0"/>
                  <a:pt x="448408" y="0"/>
                </a:cubicBezTo>
                <a:lnTo>
                  <a:pt x="448408" y="0"/>
                </a:lnTo>
              </a:path>
            </a:pathLst>
          </a:custGeom>
          <a:ln w="1270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9018F6A-E6E2-B38B-09E8-28FD2359170D}"/>
              </a:ext>
            </a:extLst>
          </p:cNvPr>
          <p:cNvCxnSpPr/>
          <p:nvPr/>
        </p:nvCxnSpPr>
        <p:spPr>
          <a:xfrm flipV="1">
            <a:off x="825767" y="3323651"/>
            <a:ext cx="1250331" cy="36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62B8CD3-45F2-6804-62E5-48B7D736936C}"/>
              </a:ext>
            </a:extLst>
          </p:cNvPr>
          <p:cNvCxnSpPr/>
          <p:nvPr/>
        </p:nvCxnSpPr>
        <p:spPr>
          <a:xfrm flipV="1">
            <a:off x="2584861" y="1988840"/>
            <a:ext cx="521280" cy="944438"/>
          </a:xfrm>
          <a:prstGeom prst="line">
            <a:avLst/>
          </a:prstGeom>
          <a:ln w="12700">
            <a:solidFill>
              <a:srgbClr val="FF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E89B10F2-D68C-815F-96A3-EE934F62587D}"/>
              </a:ext>
            </a:extLst>
          </p:cNvPr>
          <p:cNvSpPr txBox="1"/>
          <p:nvPr/>
        </p:nvSpPr>
        <p:spPr>
          <a:xfrm>
            <a:off x="224880" y="4271139"/>
            <a:ext cx="6664736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je voorspellen hoe de grafiek er uit zal zien?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CE3D7D-495A-D6FF-11CA-83C770BE1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15996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 en hoogte bij een fles: theorie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2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15" grpId="0" animBg="1"/>
      <p:bldP spid="18" grpId="0" animBg="1"/>
      <p:bldP spid="18" grpId="1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0" name="Picture 16" descr="canstock6145713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33" y="369080"/>
            <a:ext cx="540815" cy="13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592" name="Group 8"/>
          <p:cNvGrpSpPr>
            <a:grpSpLocks/>
          </p:cNvGrpSpPr>
          <p:nvPr/>
        </p:nvGrpSpPr>
        <p:grpSpPr bwMode="auto">
          <a:xfrm>
            <a:off x="7434567" y="1366177"/>
            <a:ext cx="432000" cy="396000"/>
            <a:chOff x="4636" y="2205"/>
            <a:chExt cx="272" cy="1634"/>
          </a:xfrm>
        </p:grpSpPr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4830" y="2205"/>
              <a:ext cx="0" cy="163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4636" y="2475"/>
              <a:ext cx="272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67597" name="Group 13"/>
          <p:cNvGrpSpPr>
            <a:grpSpLocks/>
          </p:cNvGrpSpPr>
          <p:nvPr/>
        </p:nvGrpSpPr>
        <p:grpSpPr bwMode="auto">
          <a:xfrm>
            <a:off x="8392886" y="1199489"/>
            <a:ext cx="696913" cy="279400"/>
            <a:chOff x="5193" y="2554"/>
            <a:chExt cx="439" cy="176"/>
          </a:xfrm>
        </p:grpSpPr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5291" y="2554"/>
              <a:ext cx="34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1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</a:t>
              </a:r>
              <a:endParaRPr lang="nl-NL" altLang="nl-NL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>
              <a:off x="5193" y="2659"/>
              <a:ext cx="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19174"/>
              </p:ext>
            </p:extLst>
          </p:nvPr>
        </p:nvGraphicFramePr>
        <p:xfrm>
          <a:off x="107959" y="1853413"/>
          <a:ext cx="2880000" cy="213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34821"/>
              </p:ext>
            </p:extLst>
          </p:nvPr>
        </p:nvGraphicFramePr>
        <p:xfrm>
          <a:off x="3137477" y="1853413"/>
          <a:ext cx="2880000" cy="213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395273"/>
              </p:ext>
            </p:extLst>
          </p:nvPr>
        </p:nvGraphicFramePr>
        <p:xfrm>
          <a:off x="6166995" y="1853413"/>
          <a:ext cx="2880000" cy="213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0534"/>
              </p:ext>
            </p:extLst>
          </p:nvPr>
        </p:nvGraphicFramePr>
        <p:xfrm>
          <a:off x="6166995" y="4091269"/>
          <a:ext cx="2880000" cy="213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5567"/>
              </p:ext>
            </p:extLst>
          </p:nvPr>
        </p:nvGraphicFramePr>
        <p:xfrm>
          <a:off x="3137477" y="4090666"/>
          <a:ext cx="2880000" cy="213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95D7EC05-0C23-6B32-958C-20A619C9B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483023"/>
            <a:ext cx="6772275" cy="9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de rand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vloeistofspiegel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43951F-9AB9-01E9-C54C-946AFD04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EE9E0C9-0708-847D-DE60-B9223BCF29C6}"/>
              </a:ext>
            </a:extLst>
          </p:cNvPr>
          <p:cNvSpPr txBox="1"/>
          <p:nvPr/>
        </p:nvSpPr>
        <p:spPr>
          <a:xfrm>
            <a:off x="8713" y="6401010"/>
            <a:ext cx="579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grafiek is de juiste? En Waarom?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048D983-DF3C-D319-F14E-7BF3C865FD4F}"/>
              </a:ext>
            </a:extLst>
          </p:cNvPr>
          <p:cNvSpPr txBox="1"/>
          <p:nvPr/>
        </p:nvSpPr>
        <p:spPr>
          <a:xfrm>
            <a:off x="6171703" y="4425213"/>
            <a:ext cx="2892676" cy="1292662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◄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grafiek komt overeen met de theorie: eerst  recht, dan steeds steiler en dan weer recht.</a:t>
            </a: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2A385C60-9EE7-43AE-9663-1BA60EEA5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33923"/>
              </p:ext>
            </p:extLst>
          </p:nvPr>
        </p:nvGraphicFramePr>
        <p:xfrm>
          <a:off x="107959" y="4090666"/>
          <a:ext cx="2880000" cy="213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145B8054-4689-99DA-B408-8794BF1EB069}"/>
              </a:ext>
            </a:extLst>
          </p:cNvPr>
          <p:cNvSpPr/>
          <p:nvPr/>
        </p:nvSpPr>
        <p:spPr>
          <a:xfrm>
            <a:off x="3067831" y="4044011"/>
            <a:ext cx="3024000" cy="22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BF93B16-4A97-E697-7632-903F832CDAF3}"/>
              </a:ext>
            </a:extLst>
          </p:cNvPr>
          <p:cNvSpPr txBox="1"/>
          <p:nvPr/>
        </p:nvSpPr>
        <p:spPr>
          <a:xfrm>
            <a:off x="117830" y="4090666"/>
            <a:ext cx="4984323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gemeten waarden staan in de grafiek.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moeten we nu de grafieklijn tekenen?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B32182E-41B9-F63A-01B7-F4C292072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9842" y="-10655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38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  <p:bldGraphic spid="8" grpId="0">
        <p:bldAsOne/>
      </p:bldGraphic>
      <p:bldGraphic spid="7" grpId="0">
        <p:bldAsOne/>
      </p:bldGraphic>
      <p:bldGraphic spid="5" grpId="0">
        <p:bldAsOne/>
      </p:bldGraphic>
      <p:bldP spid="2" grpId="0"/>
      <p:bldP spid="6" grpId="0"/>
      <p:bldP spid="11" grpId="0" animBg="1"/>
      <p:bldGraphic spid="3" grpId="0">
        <p:bldAsOne/>
      </p:bldGraphic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Veerwet 1">
            <a:extLst>
              <a:ext uri="{FF2B5EF4-FFF2-40B4-BE49-F238E27FC236}">
                <a16:creationId xmlns:a16="http://schemas.microsoft.com/office/drawing/2014/main" id="{509885CE-BFDE-0720-6AA9-0244BE05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49" y="1710949"/>
            <a:ext cx="2527300" cy="48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0">
            <a:extLst>
              <a:ext uri="{FF2B5EF4-FFF2-40B4-BE49-F238E27FC236}">
                <a16:creationId xmlns:a16="http://schemas.microsoft.com/office/drawing/2014/main" id="{C29806EB-3B49-BEA4-CC40-FABD73D7A6EB}"/>
              </a:ext>
            </a:extLst>
          </p:cNvPr>
          <p:cNvGrpSpPr>
            <a:grpSpLocks/>
          </p:cNvGrpSpPr>
          <p:nvPr/>
        </p:nvGrpSpPr>
        <p:grpSpPr bwMode="auto">
          <a:xfrm>
            <a:off x="7452617" y="4011601"/>
            <a:ext cx="1439863" cy="457200"/>
            <a:chOff x="2426" y="2976"/>
            <a:chExt cx="907" cy="288"/>
          </a:xfrm>
        </p:grpSpPr>
        <p:sp>
          <p:nvSpPr>
            <p:cNvPr id="7" name="Text Box 28">
              <a:extLst>
                <a:ext uri="{FF2B5EF4-FFF2-40B4-BE49-F238E27FC236}">
                  <a16:creationId xmlns:a16="http://schemas.microsoft.com/office/drawing/2014/main" id="{7599B36B-AF33-1421-39AE-26670A5E9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97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 dirty="0">
                  <a:solidFill>
                    <a:srgbClr val="FF0000"/>
                  </a:solidFill>
                  <a:latin typeface="Comic Sans MS" pitchFamily="66" charset="0"/>
                </a:rPr>
                <a:t>gewicht</a:t>
              </a:r>
            </a:p>
          </p:txBody>
        </p:sp>
        <p:sp>
          <p:nvSpPr>
            <p:cNvPr id="8" name="Line 29">
              <a:extLst>
                <a:ext uri="{FF2B5EF4-FFF2-40B4-BE49-F238E27FC236}">
                  <a16:creationId xmlns:a16="http://schemas.microsoft.com/office/drawing/2014/main" id="{5993DB56-52F9-2AD3-561A-428B4CB45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3129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B29BDA77-5DDF-E6D6-571F-E9FB5632E6B9}"/>
              </a:ext>
            </a:extLst>
          </p:cNvPr>
          <p:cNvGrpSpPr>
            <a:grpSpLocks/>
          </p:cNvGrpSpPr>
          <p:nvPr/>
        </p:nvGrpSpPr>
        <p:grpSpPr bwMode="auto">
          <a:xfrm>
            <a:off x="7394575" y="1969765"/>
            <a:ext cx="1241425" cy="1584325"/>
            <a:chOff x="4658" y="720"/>
            <a:chExt cx="782" cy="998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5BC05C35-A86A-0001-6842-7EC67D74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8" y="1168"/>
              <a:ext cx="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 dirty="0">
                  <a:solidFill>
                    <a:srgbClr val="FF0000"/>
                  </a:solidFill>
                  <a:latin typeface="Comic Sans MS" pitchFamily="66" charset="0"/>
                </a:rPr>
                <a:t>lengte</a:t>
              </a: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943921EC-B4CC-C791-7A26-D11EC6E04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720"/>
              <a:ext cx="1" cy="998"/>
            </a:xfrm>
            <a:custGeom>
              <a:avLst/>
              <a:gdLst>
                <a:gd name="T0" fmla="*/ 0 w 1"/>
                <a:gd name="T1" fmla="*/ 0 h 1146"/>
                <a:gd name="T2" fmla="*/ 0 w 1"/>
                <a:gd name="T3" fmla="*/ 114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46">
                  <a:moveTo>
                    <a:pt x="0" y="0"/>
                  </a:moveTo>
                  <a:lnTo>
                    <a:pt x="0" y="114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" name="Object 43">
            <a:extLst>
              <a:ext uri="{FF2B5EF4-FFF2-40B4-BE49-F238E27FC236}">
                <a16:creationId xmlns:a16="http://schemas.microsoft.com/office/drawing/2014/main" id="{6711BF1A-B108-62C3-DDA3-F500504D3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16474"/>
              </p:ext>
            </p:extLst>
          </p:nvPr>
        </p:nvGraphicFramePr>
        <p:xfrm>
          <a:off x="132692" y="1596898"/>
          <a:ext cx="299291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45">
            <a:extLst>
              <a:ext uri="{FF2B5EF4-FFF2-40B4-BE49-F238E27FC236}">
                <a16:creationId xmlns:a16="http://schemas.microsoft.com/office/drawing/2014/main" id="{A4DC80ED-C638-5EF1-4025-91734DAEC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46007"/>
              </p:ext>
            </p:extLst>
          </p:nvPr>
        </p:nvGraphicFramePr>
        <p:xfrm>
          <a:off x="3307276" y="4221368"/>
          <a:ext cx="299291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F2FED34D-5C2E-2FC4-924E-79E19F4F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" y="521644"/>
            <a:ext cx="9103519" cy="9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ts val="90"/>
              </a:spcBef>
              <a:spcAft>
                <a:spcPts val="90"/>
              </a:spcAft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  <a:p>
            <a:pPr algn="l" fontAlgn="base">
              <a:spcBef>
                <a:spcPts val="90"/>
              </a:spcBef>
              <a:spcAft>
                <a:spcPts val="9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veer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telkens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06BBBD-34C6-34E3-0047-29DDB8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11401DFC-25D1-B600-E2D7-0B94A6BA5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26889"/>
              </p:ext>
            </p:extLst>
          </p:nvPr>
        </p:nvGraphicFramePr>
        <p:xfrm>
          <a:off x="3307277" y="1596898"/>
          <a:ext cx="2992913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05C50469-009C-95F3-6E1E-24FFECA1168F}"/>
              </a:ext>
            </a:extLst>
          </p:cNvPr>
          <p:cNvSpPr/>
          <p:nvPr/>
        </p:nvSpPr>
        <p:spPr>
          <a:xfrm>
            <a:off x="3249379" y="1556792"/>
            <a:ext cx="3096000" cy="259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0E92713-7242-99D1-BAA3-CE90945C2A3F}"/>
              </a:ext>
            </a:extLst>
          </p:cNvPr>
          <p:cNvSpPr txBox="1"/>
          <p:nvPr/>
        </p:nvSpPr>
        <p:spPr>
          <a:xfrm>
            <a:off x="161672" y="1868768"/>
            <a:ext cx="2970168" cy="1323439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 een rechte lijn (tussen de meetpunten door) zoals de theorie voorspeld heeft!          ► </a:t>
            </a:r>
          </a:p>
        </p:txBody>
      </p:sp>
      <p:graphicFrame>
        <p:nvGraphicFramePr>
          <p:cNvPr id="19" name="Object 44">
            <a:extLst>
              <a:ext uri="{FF2B5EF4-FFF2-40B4-BE49-F238E27FC236}">
                <a16:creationId xmlns:a16="http://schemas.microsoft.com/office/drawing/2014/main" id="{948607D8-8518-DDD9-1272-A81996F1F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34408"/>
              </p:ext>
            </p:extLst>
          </p:nvPr>
        </p:nvGraphicFramePr>
        <p:xfrm>
          <a:off x="132692" y="4221088"/>
          <a:ext cx="299291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kstvak 19">
            <a:extLst>
              <a:ext uri="{FF2B5EF4-FFF2-40B4-BE49-F238E27FC236}">
                <a16:creationId xmlns:a16="http://schemas.microsoft.com/office/drawing/2014/main" id="{84FA3D4D-5643-6248-91C1-80F963305DDA}"/>
              </a:ext>
            </a:extLst>
          </p:cNvPr>
          <p:cNvSpPr txBox="1"/>
          <p:nvPr/>
        </p:nvSpPr>
        <p:spPr>
          <a:xfrm>
            <a:off x="107618" y="4219459"/>
            <a:ext cx="5459412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gemeten waarden staan in de grafiek.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moeten we nu de grafieklijn tekenen?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700439-D495-C836-024C-8BCCBE7A5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4639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Lengte en gewicht bij een veer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55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P spid="14" grpId="0"/>
      <p:bldGraphic spid="16" grpId="0">
        <p:bldAsOne/>
      </p:bldGraphic>
      <p:bldP spid="17" grpId="0" animBg="1"/>
      <p:bldP spid="18" grpId="0" animBg="1"/>
      <p:bldGraphic spid="19" grpId="0">
        <p:bldAsOne/>
      </p:bldGraphic>
      <p:bldP spid="2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73181070-B2DD-B663-AEF3-3825B028CD3C}"/>
              </a:ext>
            </a:extLst>
          </p:cNvPr>
          <p:cNvGrpSpPr/>
          <p:nvPr/>
        </p:nvGrpSpPr>
        <p:grpSpPr>
          <a:xfrm>
            <a:off x="76200" y="1961728"/>
            <a:ext cx="5353050" cy="4419600"/>
            <a:chOff x="76200" y="1916832"/>
            <a:chExt cx="5353050" cy="4419600"/>
          </a:xfrm>
        </p:grpSpPr>
        <p:grpSp>
          <p:nvGrpSpPr>
            <p:cNvPr id="48130" name="Group 2"/>
            <p:cNvGrpSpPr>
              <a:grpSpLocks/>
            </p:cNvGrpSpPr>
            <p:nvPr/>
          </p:nvGrpSpPr>
          <p:grpSpPr bwMode="auto">
            <a:xfrm>
              <a:off x="76200" y="1916832"/>
              <a:ext cx="5353050" cy="4419600"/>
              <a:chOff x="48" y="1571"/>
              <a:chExt cx="3372" cy="2784"/>
            </a:xfrm>
          </p:grpSpPr>
          <p:grpSp>
            <p:nvGrpSpPr>
              <p:cNvPr id="48131" name="Group 3"/>
              <p:cNvGrpSpPr>
                <a:grpSpLocks/>
              </p:cNvGrpSpPr>
              <p:nvPr/>
            </p:nvGrpSpPr>
            <p:grpSpPr bwMode="auto">
              <a:xfrm>
                <a:off x="48" y="1571"/>
                <a:ext cx="3372" cy="2784"/>
                <a:chOff x="144" y="1619"/>
                <a:chExt cx="3372" cy="2784"/>
              </a:xfrm>
            </p:grpSpPr>
            <p:sp>
              <p:nvSpPr>
                <p:cNvPr id="4813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036" y="3950"/>
                  <a:ext cx="4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endParaRPr lang="nl-NL" altLang="nl-NL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8133" name="Group 5"/>
                <p:cNvGrpSpPr>
                  <a:grpSpLocks/>
                </p:cNvGrpSpPr>
                <p:nvPr/>
              </p:nvGrpSpPr>
              <p:grpSpPr bwMode="auto">
                <a:xfrm>
                  <a:off x="144" y="1619"/>
                  <a:ext cx="3072" cy="2784"/>
                  <a:chOff x="144" y="1619"/>
                  <a:chExt cx="3072" cy="2784"/>
                </a:xfrm>
              </p:grpSpPr>
              <p:grpSp>
                <p:nvGrpSpPr>
                  <p:cNvPr id="4813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544" cy="2208"/>
                    <a:chOff x="576" y="1776"/>
                    <a:chExt cx="2880" cy="2400"/>
                  </a:xfrm>
                </p:grpSpPr>
                <p:grpSp>
                  <p:nvGrpSpPr>
                    <p:cNvPr id="4813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177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136" name="Rectangle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37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38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39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0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1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2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3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4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5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146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201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147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8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49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0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1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2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3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5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6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157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225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158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5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1" name="Rectangl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2" name="Rectangl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3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4" name="Rectangl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5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6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67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16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249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169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0" name="Rectangl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1" name="Rectangle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2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3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4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5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6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7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78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179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297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180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1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2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3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4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5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6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7" name="Rectangle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8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8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19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273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19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2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3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4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5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6" name="Rectangl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7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8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99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0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201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393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202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3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4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5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6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7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09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212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369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213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4" name="Rectangl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5" name="Rectangl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6" name="Rectangl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7" name="Rectangl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8" name="Rectangl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19" name="Rectangl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0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1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2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223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345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224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5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6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7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8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29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0" name="Rectangl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1" name="Rectangl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2" name="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3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234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3216"/>
                      <a:ext cx="2880" cy="240"/>
                      <a:chOff x="576" y="1776"/>
                      <a:chExt cx="2880" cy="240"/>
                    </a:xfrm>
                  </p:grpSpPr>
                  <p:sp>
                    <p:nvSpPr>
                      <p:cNvPr id="48235" name="Rectangle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6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7" name="Rectangl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8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39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40" name="Rectangl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6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41" name="Rectangl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42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43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44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1776"/>
                        <a:ext cx="288" cy="2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8245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" y="1619"/>
                    <a:ext cx="672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24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" y="2726"/>
                    <a:ext cx="48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247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7" y="3950"/>
                    <a:ext cx="48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endParaRPr lang="nl-NL" altLang="nl-NL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24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1920"/>
                    <a:ext cx="48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101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nl-NL" altLang="nl-NL" sz="2400" dirty="0">
                      <a:solidFill>
                        <a:srgbClr val="01010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24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" y="2304"/>
                    <a:ext cx="672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101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(°C)</a:t>
                    </a:r>
                    <a:endParaRPr lang="nl-NL" altLang="nl-NL" sz="2400" dirty="0">
                      <a:solidFill>
                        <a:srgbClr val="01010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25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0" y="4083"/>
                    <a:ext cx="505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  </a:t>
                    </a:r>
                    <a:r>
                      <a:rPr lang="nl-NL" altLang="nl-NL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(s)</a:t>
                    </a:r>
                  </a:p>
                </p:txBody>
              </p:sp>
            </p:grpSp>
          </p:grpSp>
          <p:sp>
            <p:nvSpPr>
              <p:cNvPr id="48252" name="Line 124"/>
              <p:cNvSpPr>
                <a:spLocks noChangeShapeType="1"/>
              </p:cNvSpPr>
              <p:nvPr/>
            </p:nvSpPr>
            <p:spPr bwMode="auto">
              <a:xfrm flipH="1">
                <a:off x="528" y="283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53" name="Line 125"/>
              <p:cNvSpPr>
                <a:spLocks noChangeShapeType="1"/>
              </p:cNvSpPr>
              <p:nvPr/>
            </p:nvSpPr>
            <p:spPr bwMode="auto">
              <a:xfrm flipH="1">
                <a:off x="532" y="172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 Box 118">
              <a:extLst>
                <a:ext uri="{FF2B5EF4-FFF2-40B4-BE49-F238E27FC236}">
                  <a16:creationId xmlns:a16="http://schemas.microsoft.com/office/drawing/2014/main" id="{3035D747-0E8E-1A1B-5233-CA5851B54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640" y="5589240"/>
              <a:ext cx="762000" cy="50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254" name="Freeform 126"/>
          <p:cNvSpPr>
            <a:spLocks/>
          </p:cNvSpPr>
          <p:nvPr/>
        </p:nvSpPr>
        <p:spPr bwMode="auto">
          <a:xfrm>
            <a:off x="914400" y="2215878"/>
            <a:ext cx="4032000" cy="2088000"/>
          </a:xfrm>
          <a:custGeom>
            <a:avLst/>
            <a:gdLst>
              <a:gd name="T0" fmla="*/ 0 w 2544"/>
              <a:gd name="T1" fmla="*/ 1307 h 1307"/>
              <a:gd name="T2" fmla="*/ 2544 w 2544"/>
              <a:gd name="T3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44" h="1307">
                <a:moveTo>
                  <a:pt x="0" y="1307"/>
                </a:moveTo>
                <a:lnTo>
                  <a:pt x="2544" y="0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8255" name="Rectangle 127"/>
          <p:cNvSpPr>
            <a:spLocks noGrp="1" noChangeArrowheads="1"/>
          </p:cNvSpPr>
          <p:nvPr>
            <p:ph type="ctrTitle"/>
          </p:nvPr>
        </p:nvSpPr>
        <p:spPr>
          <a:xfrm>
            <a:off x="13985" y="19990"/>
            <a:ext cx="8265611" cy="4683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Richtingscoëfficiënt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steilheid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56" name="Rectangle 128"/>
          <p:cNvSpPr>
            <a:spLocks noGrp="1" noChangeArrowheads="1"/>
          </p:cNvSpPr>
          <p:nvPr>
            <p:ph type="subTitle" idx="1"/>
          </p:nvPr>
        </p:nvSpPr>
        <p:spPr>
          <a:xfrm>
            <a:off x="13985" y="476672"/>
            <a:ext cx="6286207" cy="537859"/>
          </a:xfrm>
        </p:spPr>
        <p:txBody>
          <a:bodyPr/>
          <a:lstStyle/>
          <a:p>
            <a:pPr marL="609600" indent="-609600" algn="l"/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steilheid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lijn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met</a:t>
            </a:r>
            <a:endParaRPr lang="nl-NL" altLang="nl-NL" sz="2400" dirty="0">
              <a:solidFill>
                <a:srgbClr val="010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57" name="Rectangle 129"/>
          <p:cNvSpPr>
            <a:spLocks noChangeArrowheads="1"/>
          </p:cNvSpPr>
          <p:nvPr/>
        </p:nvSpPr>
        <p:spPr bwMode="auto">
          <a:xfrm>
            <a:off x="13985" y="894420"/>
            <a:ext cx="7838852" cy="51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grootste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waarde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solidFill>
                  <a:srgbClr val="010103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endParaRPr lang="nl-NL" altLang="nl-NL" dirty="0">
              <a:solidFill>
                <a:srgbClr val="010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60" name="Text Box 132"/>
          <p:cNvSpPr txBox="1">
            <a:spLocks noChangeArrowheads="1"/>
          </p:cNvSpPr>
          <p:nvPr/>
        </p:nvSpPr>
        <p:spPr bwMode="auto">
          <a:xfrm>
            <a:off x="7720708" y="2342129"/>
            <a:ext cx="1107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1010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°C/s</a:t>
            </a:r>
            <a:endParaRPr lang="nl-NL" altLang="nl-NL" sz="2400" dirty="0">
              <a:solidFill>
                <a:srgbClr val="010103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3CF049D-803A-6487-EBE1-D4D7591B5012}"/>
              </a:ext>
            </a:extLst>
          </p:cNvPr>
          <p:cNvGrpSpPr/>
          <p:nvPr/>
        </p:nvGrpSpPr>
        <p:grpSpPr>
          <a:xfrm>
            <a:off x="3383456" y="2219280"/>
            <a:ext cx="1856104" cy="2133600"/>
            <a:chOff x="3383456" y="2219280"/>
            <a:chExt cx="1856104" cy="2133600"/>
          </a:xfrm>
        </p:grpSpPr>
        <p:sp>
          <p:nvSpPr>
            <p:cNvPr id="48263" name="Text Box 135"/>
            <p:cNvSpPr txBox="1">
              <a:spLocks noChangeArrowheads="1"/>
            </p:cNvSpPr>
            <p:nvPr/>
          </p:nvSpPr>
          <p:spPr bwMode="auto">
            <a:xfrm>
              <a:off x="3383456" y="3194695"/>
              <a:ext cx="18561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B0F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  <a:r>
                <a:rPr lang="en-US" altLang="nl-NL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= 60 °C</a:t>
              </a:r>
              <a:endParaRPr lang="nl-NL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64" name="Line 136"/>
            <p:cNvSpPr>
              <a:spLocks noChangeShapeType="1"/>
            </p:cNvSpPr>
            <p:nvPr/>
          </p:nvSpPr>
          <p:spPr bwMode="auto">
            <a:xfrm>
              <a:off x="4953000" y="2219280"/>
              <a:ext cx="0" cy="213360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81B4A19-22AF-1460-3A7F-6DDF595FF683}"/>
              </a:ext>
            </a:extLst>
          </p:cNvPr>
          <p:cNvGrpSpPr/>
          <p:nvPr/>
        </p:nvGrpSpPr>
        <p:grpSpPr>
          <a:xfrm>
            <a:off x="914400" y="3933056"/>
            <a:ext cx="4377680" cy="461665"/>
            <a:chOff x="914400" y="3933056"/>
            <a:chExt cx="4377680" cy="461665"/>
          </a:xfrm>
        </p:grpSpPr>
        <p:sp>
          <p:nvSpPr>
            <p:cNvPr id="48262" name="Text Box 134"/>
            <p:cNvSpPr txBox="1">
              <a:spLocks noChangeArrowheads="1"/>
            </p:cNvSpPr>
            <p:nvPr/>
          </p:nvSpPr>
          <p:spPr bwMode="auto">
            <a:xfrm>
              <a:off x="2483792" y="3933056"/>
              <a:ext cx="28082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B0F0"/>
                  </a:solidFill>
                  <a:latin typeface="Symbol" pitchFamily="18" charset="2"/>
                </a:rPr>
                <a:t>D</a:t>
              </a:r>
              <a:r>
                <a:rPr lang="en-US" altLang="nl-NL" sz="2400" dirty="0">
                  <a:solidFill>
                    <a:srgbClr val="00B0F0"/>
                  </a:solidFill>
                </a:rPr>
                <a:t>x = 10 s</a:t>
              </a:r>
              <a:endParaRPr lang="nl-NL" altLang="nl-NL" sz="2400" dirty="0">
                <a:solidFill>
                  <a:srgbClr val="00B0F0"/>
                </a:solidFill>
              </a:endParaRPr>
            </a:p>
          </p:txBody>
        </p:sp>
        <p:sp>
          <p:nvSpPr>
            <p:cNvPr id="48265" name="Line 137"/>
            <p:cNvSpPr>
              <a:spLocks noChangeShapeType="1"/>
            </p:cNvSpPr>
            <p:nvPr/>
          </p:nvSpPr>
          <p:spPr bwMode="auto">
            <a:xfrm>
              <a:off x="914400" y="4323063"/>
              <a:ext cx="4038600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D6361720-3F69-EEFA-4643-AAF608CF0E3F}"/>
              </a:ext>
            </a:extLst>
          </p:cNvPr>
          <p:cNvSpPr txBox="1"/>
          <p:nvPr/>
        </p:nvSpPr>
        <p:spPr>
          <a:xfrm>
            <a:off x="5497652" y="3111447"/>
            <a:ext cx="336375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seconde stijgt de temperatuur met </a:t>
            </a:r>
            <a:r>
              <a:rPr lang="en-US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°C</a:t>
            </a:r>
            <a:endParaRPr lang="nl-NL" altLang="nl-NL" sz="2000" dirty="0">
              <a:solidFill>
                <a:srgbClr val="010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AF5EE9-F3AE-8EF0-F9B9-52C5CB828D16}"/>
              </a:ext>
            </a:extLst>
          </p:cNvPr>
          <p:cNvSpPr txBox="1"/>
          <p:nvPr/>
        </p:nvSpPr>
        <p:spPr>
          <a:xfrm>
            <a:off x="5580112" y="4012497"/>
            <a:ext cx="3104670" cy="1015663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op! Een rc heeft altijd een eenheid.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is het </a:t>
            </a:r>
            <a:r>
              <a:rPr lang="en-US" altLang="nl-NL" sz="2000" dirty="0">
                <a:solidFill>
                  <a:srgbClr val="01010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°C/s</a:t>
            </a:r>
            <a:endParaRPr lang="nl-NL" altLang="nl-NL" sz="2000" dirty="0">
              <a:solidFill>
                <a:srgbClr val="010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29">
            <a:extLst>
              <a:ext uri="{FF2B5EF4-FFF2-40B4-BE49-F238E27FC236}">
                <a16:creationId xmlns:a16="http://schemas.microsoft.com/office/drawing/2014/main" id="{03F7A254-A6D1-74AB-3E2E-F4848E18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" y="1354730"/>
            <a:ext cx="4860032" cy="51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 de </a:t>
            </a:r>
            <a:r>
              <a:rPr lang="en-US" altLang="nl-NL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waarde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dirty="0">
                <a:solidFill>
                  <a:srgbClr val="010103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nl-NL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y:</a:t>
            </a:r>
            <a:endParaRPr lang="nl-NL" altLang="nl-NL" dirty="0">
              <a:solidFill>
                <a:srgbClr val="010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5B38AF3-E59C-5F7A-3D9A-C654C7811ECC}"/>
              </a:ext>
            </a:extLst>
          </p:cNvPr>
          <p:cNvSpPr txBox="1"/>
          <p:nvPr/>
        </p:nvSpPr>
        <p:spPr>
          <a:xfrm>
            <a:off x="76200" y="527789"/>
            <a:ext cx="3584541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Richtingscoëfficiënt wordt wel afgekort met rc, r.c. of </a:t>
            </a:r>
            <a:r>
              <a:rPr lang="nl-NL" altLang="nl-NL" sz="20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</a:t>
            </a: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C7ED5E2-A9B2-A97D-CF03-7A99C802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A4DD30B-51B7-65E0-1476-6670668299D2}"/>
                  </a:ext>
                </a:extLst>
              </p:cNvPr>
              <p:cNvSpPr txBox="1"/>
              <p:nvPr/>
            </p:nvSpPr>
            <p:spPr>
              <a:xfrm>
                <a:off x="6262027" y="467092"/>
                <a:ext cx="1873911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Toename</m:t>
                        </m:r>
                        <m: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van</m:t>
                        </m:r>
                        <m: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Toename</m:t>
                        </m:r>
                        <m: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van</m:t>
                        </m:r>
                        <m: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10103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A4DD30B-51B7-65E0-1476-667066829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27" y="467092"/>
                <a:ext cx="1873911" cy="531940"/>
              </a:xfrm>
              <a:prstGeom prst="rect">
                <a:avLst/>
              </a:prstGeom>
              <a:blipFill>
                <a:blip r:embed="rId3"/>
                <a:stretch>
                  <a:fillRect t="-3448" r="-8766" b="-1839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3FE472B3-0CD2-F9E1-D6EC-72FF5FBB1592}"/>
                  </a:ext>
                </a:extLst>
              </p:cNvPr>
              <p:cNvSpPr txBox="1"/>
              <p:nvPr/>
            </p:nvSpPr>
            <p:spPr>
              <a:xfrm>
                <a:off x="8196746" y="356209"/>
                <a:ext cx="419987" cy="69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rgbClr val="01010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010103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sty m:val="p"/>
                            </m:rPr>
                            <a:rPr lang="nl-NL" sz="2400" b="0" i="0" smtClean="0">
                              <a:solidFill>
                                <a:srgbClr val="010103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010103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sty m:val="p"/>
                            </m:rPr>
                            <a:rPr lang="nl-NL" sz="2400" b="0" i="0" smtClean="0">
                              <a:solidFill>
                                <a:srgbClr val="01010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rgbClr val="010103"/>
                  </a:solidFill>
                </a:endParaRP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3FE472B3-0CD2-F9E1-D6EC-72FF5FBB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46" y="356209"/>
                <a:ext cx="419987" cy="692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C0BA7F0-6EA3-E318-7708-C4AFB0B6CFAE}"/>
                  </a:ext>
                </a:extLst>
              </p:cNvPr>
              <p:cNvSpPr txBox="1"/>
              <p:nvPr/>
            </p:nvSpPr>
            <p:spPr>
              <a:xfrm>
                <a:off x="5497651" y="2241294"/>
                <a:ext cx="567463" cy="588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1010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C0BA7F0-6EA3-E318-7708-C4AFB0B6C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651" y="2241294"/>
                <a:ext cx="567463" cy="588687"/>
              </a:xfrm>
              <a:prstGeom prst="rect">
                <a:avLst/>
              </a:prstGeom>
              <a:blipFill>
                <a:blip r:embed="rId5"/>
                <a:stretch>
                  <a:fillRect l="-1075" r="-30108" b="-156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C002772-722B-047E-D79A-992A3A64B7BF}"/>
                  </a:ext>
                </a:extLst>
              </p:cNvPr>
              <p:cNvSpPr txBox="1"/>
              <p:nvPr/>
            </p:nvSpPr>
            <p:spPr>
              <a:xfrm>
                <a:off x="6156176" y="2240331"/>
                <a:ext cx="583493" cy="590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1010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C002772-722B-047E-D79A-992A3A64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240331"/>
                <a:ext cx="583493" cy="590611"/>
              </a:xfrm>
              <a:prstGeom prst="rect">
                <a:avLst/>
              </a:prstGeom>
              <a:blipFill>
                <a:blip r:embed="rId6"/>
                <a:stretch>
                  <a:fillRect l="-1042" r="-28125" b="-156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24803FE-9DC5-6082-4F29-2348CD2314C6}"/>
                  </a:ext>
                </a:extLst>
              </p:cNvPr>
              <p:cNvSpPr txBox="1"/>
              <p:nvPr/>
            </p:nvSpPr>
            <p:spPr>
              <a:xfrm>
                <a:off x="6783326" y="2238560"/>
                <a:ext cx="822341" cy="634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60˚</m:t>
                        </m:r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C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01010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0101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24803FE-9DC5-6082-4F29-2348CD23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326" y="2238560"/>
                <a:ext cx="822341" cy="634597"/>
              </a:xfrm>
              <a:prstGeom prst="rect">
                <a:avLst/>
              </a:prstGeom>
              <a:blipFill>
                <a:blip r:embed="rId7"/>
                <a:stretch>
                  <a:fillRect l="-741" t="-1923" r="-25185" b="-173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6332CBF5-74E4-F730-9CB4-D2494556D139}"/>
              </a:ext>
            </a:extLst>
          </p:cNvPr>
          <p:cNvSpPr txBox="1"/>
          <p:nvPr/>
        </p:nvSpPr>
        <p:spPr>
          <a:xfrm>
            <a:off x="5580112" y="4012497"/>
            <a:ext cx="3104670" cy="1323439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op! De methode: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 naar rechts en 6</a:t>
            </a:r>
            <a:r>
              <a:rPr lang="en-US" altLang="nl-NL" sz="2000" dirty="0">
                <a:solidFill>
                  <a:srgbClr val="01010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°C</a:t>
            </a:r>
            <a:r>
              <a:rPr lang="nl-NL" altLang="nl-NL" sz="20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omhoog is heel onnauwkeurig!</a:t>
            </a:r>
          </a:p>
        </p:txBody>
      </p:sp>
    </p:spTree>
    <p:extLst>
      <p:ext uri="{BB962C8B-B14F-4D97-AF65-F5344CB8AC3E}">
        <p14:creationId xmlns:p14="http://schemas.microsoft.com/office/powerpoint/2010/main" val="3236748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48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8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54" grpId="0" animBg="1"/>
      <p:bldP spid="48255" grpId="0" autoUpdateAnimBg="0"/>
      <p:bldP spid="48256" grpId="0" build="p" autoUpdateAnimBg="0" advAuto="2000"/>
      <p:bldP spid="48257" grpId="0" build="p" autoUpdateAnimBg="0" advAuto="2000"/>
      <p:bldP spid="48260" grpId="0"/>
      <p:bldP spid="4" grpId="0"/>
      <p:bldP spid="5" grpId="0" animBg="1"/>
      <p:bldP spid="5" grpId="1" animBg="1"/>
      <p:bldP spid="6" grpId="0" build="p" autoUpdateAnimBg="0" advAuto="2000"/>
      <p:bldP spid="8" grpId="0" animBg="1"/>
      <p:bldP spid="8" grpId="1" animBg="1"/>
      <p:bldP spid="10" grpId="0"/>
      <p:bldP spid="11" grpId="0"/>
      <p:bldP spid="12" grpId="0"/>
      <p:bldP spid="13" grpId="0"/>
      <p:bldP spid="14" grpId="0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255C-EEC3-3BC8-46EA-1C32C39E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167390"/>
            <a:ext cx="7772400" cy="523220"/>
          </a:xfrm>
        </p:spPr>
        <p:txBody>
          <a:bodyPr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92D594C-8726-B1EB-DF8B-D97DCFBCD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/>
              </a:rPr>
              <a:t>menu</a:t>
            </a:r>
            <a:endParaRPr lang="nl-NL" altLang="nl-N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8312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37" y="-7506"/>
            <a:ext cx="784225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Procenten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3837" y="1127722"/>
            <a:ext cx="6767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3837" y="2722448"/>
            <a:ext cx="7961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is het 2/10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77" name="Text Box 121"/>
          <p:cNvSpPr txBox="1">
            <a:spLocks noChangeArrowheads="1"/>
          </p:cNvSpPr>
          <p:nvPr/>
        </p:nvSpPr>
        <p:spPr bwMode="auto">
          <a:xfrm>
            <a:off x="0" y="4053853"/>
            <a:ext cx="5832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=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geheel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100%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02" name="Text Box 146"/>
          <p:cNvSpPr txBox="1">
            <a:spLocks noChangeArrowheads="1"/>
          </p:cNvSpPr>
          <p:nvPr/>
        </p:nvSpPr>
        <p:spPr bwMode="auto">
          <a:xfrm>
            <a:off x="8243888" y="6468717"/>
            <a:ext cx="900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D0FDECC4-CC15-AA2D-A629-F8FF8AE8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2321"/>
            <a:ext cx="7961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2/10 . 100 % = 20%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A7F994F-E1F6-5D44-DD0D-B7B30ED4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" y="1727595"/>
            <a:ext cx="9144000" cy="8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90"/>
              </a:spcBef>
              <a:spcAft>
                <a:spcPts val="9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€ 10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daarvan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€ 2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ts val="90"/>
              </a:spcBef>
              <a:spcAft>
                <a:spcPts val="9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gedeelte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uitgegeven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75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70" grpId="0" build="allAtOnce" autoUpdateAnimBg="0"/>
      <p:bldP spid="45072" grpId="0" build="allAtOnce" autoUpdateAnimBg="0"/>
      <p:bldP spid="45177" grpId="0" build="allAtOnce" autoUpdateAnimBg="0"/>
      <p:bldP spid="5" grpId="0" build="allAtOnce" autoUpdateAnimBg="0"/>
      <p:bldP spid="6" grpId="0" build="allAtOnce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37" y="-7506"/>
            <a:ext cx="784225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Procenten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8231" y="596410"/>
            <a:ext cx="9144000" cy="8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8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ts val="8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-2212" y="1680863"/>
            <a:ext cx="6767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Manier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25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    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200569" y="1680863"/>
            <a:ext cx="935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-4937" y="2093913"/>
            <a:ext cx="7961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=      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203674" y="2093913"/>
            <a:ext cx="2951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100/25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619672" y="2492896"/>
            <a:ext cx="23762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altLang="nl-NL" sz="3200" b="1" dirty="0">
                <a:solidFill>
                  <a:srgbClr val="3333CC"/>
                </a:solidFill>
              </a:rPr>
              <a:t>  </a:t>
            </a:r>
            <a:endParaRPr lang="nl-NL" altLang="nl-NL" sz="3200" b="1" baseline="30000" dirty="0">
              <a:solidFill>
                <a:srgbClr val="3333CC"/>
              </a:solidFill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236313" y="2616006"/>
            <a:ext cx="372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3 . 4 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= 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7383" y="3268663"/>
            <a:ext cx="22304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Manier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3272448" y="3789363"/>
            <a:ext cx="2951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3/25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100 %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5278040" y="3789363"/>
            <a:ext cx="1560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7215" y="4348163"/>
            <a:ext cx="917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Manier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Maak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verhoudingstabel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200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90488"/>
              </p:ext>
            </p:extLst>
          </p:nvPr>
        </p:nvGraphicFramePr>
        <p:xfrm>
          <a:off x="179388" y="4965700"/>
          <a:ext cx="8785225" cy="1441450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839359" y="5068888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1816526" y="57753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3779912" y="5775325"/>
            <a:ext cx="2159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100/25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3780696" y="5068888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stoel</a:t>
            </a:r>
            <a:endParaRPr lang="nl-NL" altLang="nl-NL" sz="2400" baseline="30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77" name="Text Box 121"/>
          <p:cNvSpPr txBox="1">
            <a:spLocks noChangeArrowheads="1"/>
          </p:cNvSpPr>
          <p:nvPr/>
        </p:nvSpPr>
        <p:spPr bwMode="auto">
          <a:xfrm>
            <a:off x="1593126" y="3294048"/>
            <a:ext cx="5832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=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100%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83" name="Text Box 127"/>
          <p:cNvSpPr txBox="1">
            <a:spLocks noChangeArrowheads="1"/>
          </p:cNvSpPr>
          <p:nvPr/>
        </p:nvSpPr>
        <p:spPr bwMode="auto">
          <a:xfrm>
            <a:off x="6322111" y="5775325"/>
            <a:ext cx="2505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84" name="Text Box 128"/>
          <p:cNvSpPr txBox="1">
            <a:spLocks noChangeArrowheads="1"/>
          </p:cNvSpPr>
          <p:nvPr/>
        </p:nvSpPr>
        <p:spPr bwMode="auto">
          <a:xfrm>
            <a:off x="6300788" y="5068888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stoelen</a:t>
            </a:r>
            <a:endParaRPr lang="nl-NL" altLang="nl-NL" sz="2400" baseline="30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01" name="Text Box 145"/>
          <p:cNvSpPr txBox="1">
            <a:spLocks noChangeArrowheads="1"/>
          </p:cNvSpPr>
          <p:nvPr/>
        </p:nvSpPr>
        <p:spPr bwMode="auto">
          <a:xfrm>
            <a:off x="-18854" y="636113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12 % van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02" name="Text Box 146"/>
          <p:cNvSpPr txBox="1">
            <a:spLocks noChangeArrowheads="1"/>
          </p:cNvSpPr>
          <p:nvPr/>
        </p:nvSpPr>
        <p:spPr bwMode="auto">
          <a:xfrm>
            <a:off x="8243888" y="6468717"/>
            <a:ext cx="900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47">
            <a:extLst>
              <a:ext uri="{FF2B5EF4-FFF2-40B4-BE49-F238E27FC236}">
                <a16:creationId xmlns:a16="http://schemas.microsoft.com/office/drawing/2014/main" id="{F5B4E3DF-605C-ABC4-8056-85022604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45" y="5068888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7">
            <a:extLst>
              <a:ext uri="{FF2B5EF4-FFF2-40B4-BE49-F238E27FC236}">
                <a16:creationId xmlns:a16="http://schemas.microsoft.com/office/drawing/2014/main" id="{34B9F145-DFDF-B3CD-472A-21249DC97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60" y="5775325"/>
            <a:ext cx="971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07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5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5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6" grpId="0" build="allAtOnce" autoUpdateAnimBg="0"/>
      <p:bldP spid="45070" grpId="0" build="allAtOnce" autoUpdateAnimBg="0"/>
      <p:bldP spid="45071" grpId="0" build="allAtOnce" autoUpdateAnimBg="0"/>
      <p:bldP spid="45072" grpId="0" build="allAtOnce" autoUpdateAnimBg="0"/>
      <p:bldP spid="45073" grpId="0" build="allAtOnce" autoUpdateAnimBg="0"/>
      <p:bldP spid="45074" grpId="0" build="allAtOnce" autoUpdateAnimBg="0"/>
      <p:bldP spid="45075" grpId="0" build="allAtOnce" autoUpdateAnimBg="0"/>
      <p:bldP spid="45076" grpId="0" build="allAtOnce" autoUpdateAnimBg="0"/>
      <p:bldP spid="45079" grpId="0" build="allAtOnce" autoUpdateAnimBg="0"/>
      <p:bldP spid="45081" grpId="0" build="allAtOnce" autoUpdateAnimBg="0"/>
      <p:bldP spid="45087" grpId="0" build="allAtOnce" autoUpdateAnimBg="0"/>
      <p:bldP spid="45103" grpId="0" build="allAtOnce" autoUpdateAnimBg="0"/>
      <p:bldP spid="45104" grpId="0" build="allAtOnce" autoUpdateAnimBg="0"/>
      <p:bldP spid="45105" grpId="0" build="allAtOnce" autoUpdateAnimBg="0"/>
      <p:bldP spid="45106" grpId="0" build="allAtOnce" autoUpdateAnimBg="0"/>
      <p:bldP spid="45177" grpId="0" build="allAtOnce" autoUpdateAnimBg="0"/>
      <p:bldP spid="45183" grpId="0" build="allAtOnce" autoUpdateAnimBg="0"/>
      <p:bldP spid="45184" grpId="0" build="allAtOnce" autoUpdateAnimBg="0"/>
      <p:bldP spid="45201" grpId="0" build="allAtOnce" autoUpdateAnimBg="0"/>
      <p:bldP spid="2" grpId="0" build="allAtOnce" autoUpdateAnimBg="0"/>
      <p:bldP spid="3" grpId="0" build="allAtOnce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8061"/>
              </p:ext>
            </p:extLst>
          </p:nvPr>
        </p:nvGraphicFramePr>
        <p:xfrm>
          <a:off x="93663" y="4868863"/>
          <a:ext cx="8921750" cy="1454150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9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69" name="Text Box 73"/>
          <p:cNvSpPr txBox="1">
            <a:spLocks noChangeArrowheads="1"/>
          </p:cNvSpPr>
          <p:nvPr/>
        </p:nvSpPr>
        <p:spPr bwMode="auto">
          <a:xfrm>
            <a:off x="7038" y="3213100"/>
            <a:ext cx="3733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=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100% =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038" y="502761"/>
            <a:ext cx="9144000" cy="122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80"/>
              </a:spcBef>
              <a:spcAft>
                <a:spcPts val="8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aanbrengen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dubbel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daalt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gasrekening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</a:p>
          <a:p>
            <a:pPr fontAlgn="base">
              <a:spcBef>
                <a:spcPts val="80"/>
              </a:spcBef>
              <a:spcAft>
                <a:spcPts val="8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€ 2500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€2000.</a:t>
            </a:r>
            <a:b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je?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827584" y="2033588"/>
            <a:ext cx="5903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bespaart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        van €          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263320" y="3213100"/>
            <a:ext cx="231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        .100% =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6453539" y="3194438"/>
            <a:ext cx="1441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3740601" y="3213100"/>
            <a:ext cx="86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383969" y="3213100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2825949" y="2033588"/>
            <a:ext cx="86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338117" y="2033588"/>
            <a:ext cx="1150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7038" y="2578100"/>
            <a:ext cx="458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is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7038" y="4263479"/>
            <a:ext cx="4903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nl-NL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met een verhoudingstabel: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656720" y="4941888"/>
            <a:ext cx="1368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€ 2500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656720" y="5662613"/>
            <a:ext cx="1368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2096582" y="4957763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€ 1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5508625" y="4941888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€ 500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2152145" y="5662613"/>
            <a:ext cx="3402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100/2500 = 0,04 %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5568951" y="5662613"/>
            <a:ext cx="3107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 . 0,04 = 20 %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50" name="Text Box 54"/>
          <p:cNvSpPr txBox="1">
            <a:spLocks noChangeArrowheads="1"/>
          </p:cNvSpPr>
          <p:nvPr/>
        </p:nvSpPr>
        <p:spPr bwMode="auto">
          <a:xfrm>
            <a:off x="7038" y="2033588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68" name="Text Box 72"/>
          <p:cNvSpPr txBox="1">
            <a:spLocks noChangeArrowheads="1"/>
          </p:cNvSpPr>
          <p:nvPr/>
        </p:nvSpPr>
        <p:spPr bwMode="auto">
          <a:xfrm>
            <a:off x="0" y="6294438"/>
            <a:ext cx="3491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bespaart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20 %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17441EAA-E74D-2DC3-8B31-258319B34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9A158B-0701-B6EA-75EB-E813313A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" y="11767"/>
            <a:ext cx="3166120" cy="523220"/>
          </a:xfrm>
        </p:spPr>
        <p:txBody>
          <a:bodyPr wrap="square">
            <a:sp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29259768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55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5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5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5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69" grpId="0" build="allAtOnce" autoUpdateAnimBg="0"/>
      <p:bldP spid="55310" grpId="0" build="allAtOnce" autoUpdateAnimBg="0"/>
      <p:bldP spid="55311" grpId="0" build="allAtOnce" autoUpdateAnimBg="0"/>
      <p:bldP spid="55312" grpId="0" build="allAtOnce" autoUpdateAnimBg="0"/>
      <p:bldP spid="55313" grpId="0"/>
      <p:bldP spid="55316" grpId="0"/>
      <p:bldP spid="55317" grpId="0"/>
      <p:bldP spid="55320" grpId="0" build="allAtOnce" autoUpdateAnimBg="0"/>
      <p:bldP spid="55322" grpId="0"/>
      <p:bldP spid="55323" grpId="0" build="allAtOnce" autoUpdateAnimBg="0"/>
      <p:bldP spid="55324" grpId="0" build="allAtOnce" autoUpdateAnimBg="0"/>
      <p:bldP spid="55326" grpId="0" build="allAtOnce" autoUpdateAnimBg="0"/>
      <p:bldP spid="55328" grpId="0" build="allAtOnce" autoUpdateAnimBg="0"/>
      <p:bldP spid="55329" grpId="0" build="allAtOnce" autoUpdateAnimBg="0"/>
      <p:bldP spid="55330" grpId="0" build="allAtOnce" autoUpdateAnimBg="0"/>
      <p:bldP spid="55350" grpId="0" build="allAtOnce" autoUpdateAnimBg="0"/>
      <p:bldP spid="55368" grpId="0" build="allAtOnce" autoUpdateAnimBg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481888" cy="4683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Eenheden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omrekenen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876300"/>
            <a:ext cx="8785225" cy="8382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/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hm dam m dm cm mm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603375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endParaRPr lang="nl-NL" altLang="nl-NL" sz="2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-65048" y="5114290"/>
            <a:ext cx="7605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 =          m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0638" y="3573016"/>
            <a:ext cx="912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023445" y="5114290"/>
            <a:ext cx="12969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-1737" y="4328919"/>
            <a:ext cx="7605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 =            mm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903543" y="4328919"/>
            <a:ext cx="15208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4.000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4283968" y="1603375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endParaRPr lang="nl-NL" altLang="nl-NL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ADEF73F-49E7-1431-CC05-E3A365707278}"/>
              </a:ext>
            </a:extLst>
          </p:cNvPr>
          <p:cNvSpPr/>
          <p:nvPr/>
        </p:nvSpPr>
        <p:spPr>
          <a:xfrm>
            <a:off x="1907703" y="1282045"/>
            <a:ext cx="477499" cy="190078"/>
          </a:xfrm>
          <a:custGeom>
            <a:avLst/>
            <a:gdLst>
              <a:gd name="connsiteX0" fmla="*/ 0 w 443060"/>
              <a:gd name="connsiteY0" fmla="*/ 0 h 207390"/>
              <a:gd name="connsiteX1" fmla="*/ 9427 w 443060"/>
              <a:gd name="connsiteY1" fmla="*/ 207390 h 207390"/>
              <a:gd name="connsiteX2" fmla="*/ 433633 w 443060"/>
              <a:gd name="connsiteY2" fmla="*/ 188536 h 207390"/>
              <a:gd name="connsiteX3" fmla="*/ 443060 w 443060"/>
              <a:gd name="connsiteY3" fmla="*/ 37708 h 207390"/>
              <a:gd name="connsiteX0" fmla="*/ 0 w 443060"/>
              <a:gd name="connsiteY0" fmla="*/ 0 h 200903"/>
              <a:gd name="connsiteX1" fmla="*/ 1048 w 443060"/>
              <a:gd name="connsiteY1" fmla="*/ 200903 h 200903"/>
              <a:gd name="connsiteX2" fmla="*/ 433633 w 443060"/>
              <a:gd name="connsiteY2" fmla="*/ 188536 h 200903"/>
              <a:gd name="connsiteX3" fmla="*/ 443060 w 443060"/>
              <a:gd name="connsiteY3" fmla="*/ 37708 h 200903"/>
              <a:gd name="connsiteX0" fmla="*/ 0 w 443060"/>
              <a:gd name="connsiteY0" fmla="*/ 0 h 200903"/>
              <a:gd name="connsiteX1" fmla="*/ 1048 w 443060"/>
              <a:gd name="connsiteY1" fmla="*/ 200903 h 200903"/>
              <a:gd name="connsiteX2" fmla="*/ 430839 w 443060"/>
              <a:gd name="connsiteY2" fmla="*/ 198265 h 200903"/>
              <a:gd name="connsiteX3" fmla="*/ 443060 w 443060"/>
              <a:gd name="connsiteY3" fmla="*/ 37708 h 200903"/>
              <a:gd name="connsiteX0" fmla="*/ 0 w 434680"/>
              <a:gd name="connsiteY0" fmla="*/ 0 h 200903"/>
              <a:gd name="connsiteX1" fmla="*/ 1048 w 434680"/>
              <a:gd name="connsiteY1" fmla="*/ 200903 h 200903"/>
              <a:gd name="connsiteX2" fmla="*/ 430839 w 434680"/>
              <a:gd name="connsiteY2" fmla="*/ 198265 h 200903"/>
              <a:gd name="connsiteX3" fmla="*/ 434680 w 434680"/>
              <a:gd name="connsiteY3" fmla="*/ 2033 h 20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80" h="200903">
                <a:moveTo>
                  <a:pt x="0" y="0"/>
                </a:moveTo>
                <a:cubicBezTo>
                  <a:pt x="349" y="66968"/>
                  <a:pt x="699" y="133935"/>
                  <a:pt x="1048" y="200903"/>
                </a:cubicBezTo>
                <a:lnTo>
                  <a:pt x="430839" y="198265"/>
                </a:lnTo>
                <a:cubicBezTo>
                  <a:pt x="432119" y="132854"/>
                  <a:pt x="433400" y="67444"/>
                  <a:pt x="434680" y="2033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62854DD-E90A-9D43-2AD7-5798355F8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6862"/>
            <a:ext cx="912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komma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één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E19F08D-9D00-C03B-0985-895C753CD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506731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25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 autoUpdateAnimBg="0" advAuto="0"/>
      <p:bldP spid="44036" grpId="0" autoUpdateAnimBg="0"/>
      <p:bldP spid="44037" grpId="0" autoUpdateAnimBg="0"/>
      <p:bldP spid="44040" grpId="0" autoUpdateAnimBg="0"/>
      <p:bldP spid="44041" grpId="0"/>
      <p:bldP spid="44046" grpId="0" autoUpdateAnimBg="0"/>
      <p:bldP spid="44047" grpId="0"/>
      <p:bldP spid="44052" grpId="0"/>
      <p:bldP spid="2" grpId="0" animBg="1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69225" cy="4683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Eenheden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oppervlakte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omrekenen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76300"/>
            <a:ext cx="9144000" cy="838200"/>
          </a:xfrm>
        </p:spPr>
        <p:txBody>
          <a:bodyPr/>
          <a:lstStyle/>
          <a:p>
            <a:pPr marL="609600" indent="-609600" algn="l"/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519" y="443825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    dm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        cm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519" y="501529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    dm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  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0" y="184467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336098" y="1844675"/>
            <a:ext cx="1835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100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005900" y="4438257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446060" y="4438257"/>
            <a:ext cx="1690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365940" y="5015295"/>
            <a:ext cx="100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806100" y="5015295"/>
            <a:ext cx="1546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0,005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958D087F-37DF-C34D-A0B8-336D728CEA71}"/>
              </a:ext>
            </a:extLst>
          </p:cNvPr>
          <p:cNvSpPr/>
          <p:nvPr/>
        </p:nvSpPr>
        <p:spPr>
          <a:xfrm>
            <a:off x="2385202" y="1328738"/>
            <a:ext cx="477499" cy="190078"/>
          </a:xfrm>
          <a:custGeom>
            <a:avLst/>
            <a:gdLst>
              <a:gd name="connsiteX0" fmla="*/ 0 w 443060"/>
              <a:gd name="connsiteY0" fmla="*/ 0 h 207390"/>
              <a:gd name="connsiteX1" fmla="*/ 9427 w 443060"/>
              <a:gd name="connsiteY1" fmla="*/ 207390 h 207390"/>
              <a:gd name="connsiteX2" fmla="*/ 433633 w 443060"/>
              <a:gd name="connsiteY2" fmla="*/ 188536 h 207390"/>
              <a:gd name="connsiteX3" fmla="*/ 443060 w 443060"/>
              <a:gd name="connsiteY3" fmla="*/ 37708 h 207390"/>
              <a:gd name="connsiteX0" fmla="*/ 0 w 443060"/>
              <a:gd name="connsiteY0" fmla="*/ 0 h 200903"/>
              <a:gd name="connsiteX1" fmla="*/ 1048 w 443060"/>
              <a:gd name="connsiteY1" fmla="*/ 200903 h 200903"/>
              <a:gd name="connsiteX2" fmla="*/ 433633 w 443060"/>
              <a:gd name="connsiteY2" fmla="*/ 188536 h 200903"/>
              <a:gd name="connsiteX3" fmla="*/ 443060 w 443060"/>
              <a:gd name="connsiteY3" fmla="*/ 37708 h 200903"/>
              <a:gd name="connsiteX0" fmla="*/ 0 w 443060"/>
              <a:gd name="connsiteY0" fmla="*/ 0 h 200903"/>
              <a:gd name="connsiteX1" fmla="*/ 1048 w 443060"/>
              <a:gd name="connsiteY1" fmla="*/ 200903 h 200903"/>
              <a:gd name="connsiteX2" fmla="*/ 430839 w 443060"/>
              <a:gd name="connsiteY2" fmla="*/ 198265 h 200903"/>
              <a:gd name="connsiteX3" fmla="*/ 443060 w 443060"/>
              <a:gd name="connsiteY3" fmla="*/ 37708 h 200903"/>
              <a:gd name="connsiteX0" fmla="*/ 0 w 434680"/>
              <a:gd name="connsiteY0" fmla="*/ 0 h 200903"/>
              <a:gd name="connsiteX1" fmla="*/ 1048 w 434680"/>
              <a:gd name="connsiteY1" fmla="*/ 200903 h 200903"/>
              <a:gd name="connsiteX2" fmla="*/ 430839 w 434680"/>
              <a:gd name="connsiteY2" fmla="*/ 198265 h 200903"/>
              <a:gd name="connsiteX3" fmla="*/ 434680 w 434680"/>
              <a:gd name="connsiteY3" fmla="*/ 2033 h 20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80" h="200903">
                <a:moveTo>
                  <a:pt x="0" y="0"/>
                </a:moveTo>
                <a:cubicBezTo>
                  <a:pt x="349" y="66968"/>
                  <a:pt x="699" y="133935"/>
                  <a:pt x="1048" y="200903"/>
                </a:cubicBezTo>
                <a:lnTo>
                  <a:pt x="430839" y="198265"/>
                </a:lnTo>
                <a:cubicBezTo>
                  <a:pt x="432119" y="132854"/>
                  <a:pt x="433400" y="67444"/>
                  <a:pt x="434680" y="2033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0C4560E-59DD-216F-B45B-5B03EB4A7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04" y="3751495"/>
            <a:ext cx="912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B313EF3-1658-118C-F562-BC4A8C86A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6862"/>
            <a:ext cx="912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komma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twee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8434463-A932-EC70-7DEA-74FF579BF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00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 autoUpdateAnimBg="0" advAuto="0"/>
      <p:bldP spid="24582" grpId="0" autoUpdateAnimBg="0"/>
      <p:bldP spid="24583" grpId="0" autoUpdateAnimBg="0"/>
      <p:bldP spid="24586" grpId="0" autoUpdateAnimBg="0"/>
      <p:bldP spid="24589" grpId="0"/>
      <p:bldP spid="24593" grpId="0"/>
      <p:bldP spid="24594" grpId="0"/>
      <p:bldP spid="24595" grpId="0"/>
      <p:bldP spid="24596" grpId="0"/>
      <p:bldP spid="2" grpId="0" animBg="1"/>
      <p:bldP spid="4" grpId="0" autoUpdateAnimBg="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35" y="22322"/>
            <a:ext cx="7769225" cy="4683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Eenheden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(volume)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omrekenen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35" y="898622"/>
            <a:ext cx="5235675" cy="838200"/>
          </a:xfrm>
        </p:spPr>
        <p:txBody>
          <a:bodyPr/>
          <a:lstStyle/>
          <a:p>
            <a:pPr marL="609600" indent="-609600" algn="l"/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n-US" altLang="nl-NL" sz="24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635" y="444894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        dm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               cm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635" y="505556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    dm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       m</a:t>
            </a:r>
            <a:r>
              <a:rPr lang="en-US" altLang="nl-NL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2635" y="235917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336168" y="2359172"/>
            <a:ext cx="1835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1000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2599260" y="823577"/>
            <a:ext cx="576013" cy="1127797"/>
            <a:chOff x="2517" y="527"/>
            <a:chExt cx="635" cy="817"/>
          </a:xfrm>
        </p:grpSpPr>
        <p:sp>
          <p:nvSpPr>
            <p:cNvPr id="54282" name="Text Box 10"/>
            <p:cNvSpPr txBox="1">
              <a:spLocks noChangeArrowheads="1"/>
            </p:cNvSpPr>
            <p:nvPr/>
          </p:nvSpPr>
          <p:spPr bwMode="auto">
            <a:xfrm>
              <a:off x="2626" y="908"/>
              <a:ext cx="4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</a:pPr>
              <a:r>
                <a:rPr lang="en-US" altLang="nl-NL" sz="2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NL" altLang="nl-NL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2517" y="527"/>
              <a:ext cx="635" cy="81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3830695" y="823577"/>
            <a:ext cx="885321" cy="1127798"/>
            <a:chOff x="3778" y="527"/>
            <a:chExt cx="826" cy="817"/>
          </a:xfrm>
        </p:grpSpPr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3833" y="899"/>
              <a:ext cx="7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</a:pPr>
              <a:r>
                <a:rPr lang="en-US" altLang="nl-NL" sz="2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endParaRPr lang="nl-NL" altLang="nl-NL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3778" y="527"/>
              <a:ext cx="681" cy="81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003516" y="4448943"/>
            <a:ext cx="1835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2857046" y="4448943"/>
            <a:ext cx="2482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5.000.000</a:t>
            </a:r>
            <a:r>
              <a:rPr lang="en-US" altLang="nl-NL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538237" y="5055567"/>
            <a:ext cx="1008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3122413" y="5055567"/>
            <a:ext cx="1979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0,000.5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6675739-16FF-A9FB-3EC8-69A53DF33EE2}"/>
              </a:ext>
            </a:extLst>
          </p:cNvPr>
          <p:cNvSpPr/>
          <p:nvPr/>
        </p:nvSpPr>
        <p:spPr>
          <a:xfrm>
            <a:off x="2267744" y="1328738"/>
            <a:ext cx="477499" cy="190078"/>
          </a:xfrm>
          <a:custGeom>
            <a:avLst/>
            <a:gdLst>
              <a:gd name="connsiteX0" fmla="*/ 0 w 443060"/>
              <a:gd name="connsiteY0" fmla="*/ 0 h 207390"/>
              <a:gd name="connsiteX1" fmla="*/ 9427 w 443060"/>
              <a:gd name="connsiteY1" fmla="*/ 207390 h 207390"/>
              <a:gd name="connsiteX2" fmla="*/ 433633 w 443060"/>
              <a:gd name="connsiteY2" fmla="*/ 188536 h 207390"/>
              <a:gd name="connsiteX3" fmla="*/ 443060 w 443060"/>
              <a:gd name="connsiteY3" fmla="*/ 37708 h 207390"/>
              <a:gd name="connsiteX0" fmla="*/ 0 w 443060"/>
              <a:gd name="connsiteY0" fmla="*/ 0 h 200903"/>
              <a:gd name="connsiteX1" fmla="*/ 1048 w 443060"/>
              <a:gd name="connsiteY1" fmla="*/ 200903 h 200903"/>
              <a:gd name="connsiteX2" fmla="*/ 433633 w 443060"/>
              <a:gd name="connsiteY2" fmla="*/ 188536 h 200903"/>
              <a:gd name="connsiteX3" fmla="*/ 443060 w 443060"/>
              <a:gd name="connsiteY3" fmla="*/ 37708 h 200903"/>
              <a:gd name="connsiteX0" fmla="*/ 0 w 443060"/>
              <a:gd name="connsiteY0" fmla="*/ 0 h 200903"/>
              <a:gd name="connsiteX1" fmla="*/ 1048 w 443060"/>
              <a:gd name="connsiteY1" fmla="*/ 200903 h 200903"/>
              <a:gd name="connsiteX2" fmla="*/ 430839 w 443060"/>
              <a:gd name="connsiteY2" fmla="*/ 198265 h 200903"/>
              <a:gd name="connsiteX3" fmla="*/ 443060 w 443060"/>
              <a:gd name="connsiteY3" fmla="*/ 37708 h 200903"/>
              <a:gd name="connsiteX0" fmla="*/ 0 w 434680"/>
              <a:gd name="connsiteY0" fmla="*/ 0 h 200903"/>
              <a:gd name="connsiteX1" fmla="*/ 1048 w 434680"/>
              <a:gd name="connsiteY1" fmla="*/ 200903 h 200903"/>
              <a:gd name="connsiteX2" fmla="*/ 430839 w 434680"/>
              <a:gd name="connsiteY2" fmla="*/ 198265 h 200903"/>
              <a:gd name="connsiteX3" fmla="*/ 434680 w 434680"/>
              <a:gd name="connsiteY3" fmla="*/ 2033 h 20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680" h="200903">
                <a:moveTo>
                  <a:pt x="0" y="0"/>
                </a:moveTo>
                <a:cubicBezTo>
                  <a:pt x="349" y="66968"/>
                  <a:pt x="699" y="133935"/>
                  <a:pt x="1048" y="200903"/>
                </a:cubicBezTo>
                <a:lnTo>
                  <a:pt x="430839" y="198265"/>
                </a:lnTo>
                <a:cubicBezTo>
                  <a:pt x="432119" y="132854"/>
                  <a:pt x="433400" y="67444"/>
                  <a:pt x="434680" y="2033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592791B-17D7-635F-E0EC-3392E179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5" y="2989657"/>
            <a:ext cx="912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komma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9AC0D58-0083-B237-1D39-33367A4E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5" y="3751495"/>
            <a:ext cx="912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9B3E26-6DD1-BD94-5DC1-AA7B943E052F}"/>
              </a:ext>
            </a:extLst>
          </p:cNvPr>
          <p:cNvSpPr txBox="1"/>
          <p:nvPr/>
        </p:nvSpPr>
        <p:spPr>
          <a:xfrm>
            <a:off x="6105160" y="1186416"/>
            <a:ext cx="1851216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= 1Liter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1mm</a:t>
            </a:r>
            <a:r>
              <a:rPr 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4F7A27B2-3797-27E5-54DA-D9FD42F4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80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 autoUpdateAnimBg="0" advAuto="0"/>
      <p:bldP spid="54276" grpId="0" autoUpdateAnimBg="0"/>
      <p:bldP spid="54277" grpId="0" autoUpdateAnimBg="0"/>
      <p:bldP spid="54278" grpId="0" autoUpdateAnimBg="0"/>
      <p:bldP spid="54279" grpId="0"/>
      <p:bldP spid="54289" grpId="0"/>
      <p:bldP spid="54290" grpId="0"/>
      <p:bldP spid="54291" grpId="0"/>
      <p:bldP spid="54292" grpId="0"/>
      <p:bldP spid="2" grpId="0" animBg="1"/>
      <p:bldP spid="4" grpId="0" autoUpdateAnimBg="0"/>
      <p:bldP spid="5" grpId="0" autoUpdateAnimBg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4" y="5071"/>
            <a:ext cx="7286625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gewone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breuken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CE9C7CB4-051A-D733-B204-BB490774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81C3BC6D-7379-A4FA-E811-2BDE7A4C3E90}"/>
                  </a:ext>
                </a:extLst>
              </p:cNvPr>
              <p:cNvSpPr txBox="1"/>
              <p:nvPr/>
            </p:nvSpPr>
            <p:spPr>
              <a:xfrm>
                <a:off x="176095" y="692696"/>
                <a:ext cx="803105" cy="611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8.12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81C3BC6D-7379-A4FA-E811-2BDE7A4C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5" y="692696"/>
                <a:ext cx="803105" cy="611962"/>
              </a:xfrm>
              <a:prstGeom prst="rect">
                <a:avLst/>
              </a:prstGeom>
              <a:blipFill>
                <a:blip r:embed="rId3"/>
                <a:stretch>
                  <a:fillRect l="-758" t="-4000" r="-25758" b="-19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9448C3D1-B8A6-DAF2-A407-6DFE90286A68}"/>
                  </a:ext>
                </a:extLst>
              </p:cNvPr>
              <p:cNvSpPr txBox="1"/>
              <p:nvPr/>
            </p:nvSpPr>
            <p:spPr>
              <a:xfrm>
                <a:off x="1043608" y="699797"/>
                <a:ext cx="588303" cy="611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9448C3D1-B8A6-DAF2-A407-6DFE9028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99797"/>
                <a:ext cx="588303" cy="611962"/>
              </a:xfrm>
              <a:prstGeom prst="rect">
                <a:avLst/>
              </a:prstGeom>
              <a:blipFill>
                <a:blip r:embed="rId4"/>
                <a:stretch>
                  <a:fillRect t="-4000" r="-36082" b="-19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BE70E318-3E1F-60AD-C7C3-971873320523}"/>
              </a:ext>
            </a:extLst>
          </p:cNvPr>
          <p:cNvSpPr txBox="1"/>
          <p:nvPr/>
        </p:nvSpPr>
        <p:spPr>
          <a:xfrm>
            <a:off x="1734985" y="858992"/>
            <a:ext cx="336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b="0" i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lang="nl-NL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8A5E3D3-8F2F-810C-704D-43081E21856D}"/>
                  </a:ext>
                </a:extLst>
              </p:cNvPr>
              <p:cNvSpPr txBox="1"/>
              <p:nvPr/>
            </p:nvSpPr>
            <p:spPr>
              <a:xfrm>
                <a:off x="103711" y="2697690"/>
                <a:ext cx="803105" cy="611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8.12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8A5E3D3-8F2F-810C-704D-43081E21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1" y="2697690"/>
                <a:ext cx="803105" cy="611962"/>
              </a:xfrm>
              <a:prstGeom prst="rect">
                <a:avLst/>
              </a:prstGeom>
              <a:blipFill>
                <a:blip r:embed="rId5"/>
                <a:stretch>
                  <a:fillRect t="-4000" r="-26515" b="-19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ep 11">
            <a:extLst>
              <a:ext uri="{FF2B5EF4-FFF2-40B4-BE49-F238E27FC236}">
                <a16:creationId xmlns:a16="http://schemas.microsoft.com/office/drawing/2014/main" id="{DC6FD235-55F5-98F8-A444-65E452F85FF0}"/>
              </a:ext>
            </a:extLst>
          </p:cNvPr>
          <p:cNvGrpSpPr/>
          <p:nvPr/>
        </p:nvGrpSpPr>
        <p:grpSpPr>
          <a:xfrm>
            <a:off x="445005" y="2348880"/>
            <a:ext cx="318528" cy="691382"/>
            <a:chOff x="4955861" y="1973841"/>
            <a:chExt cx="318528" cy="691382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33143726-3306-2289-7ECA-5E24089241EF}"/>
                </a:ext>
              </a:extLst>
            </p:cNvPr>
            <p:cNvSpPr txBox="1"/>
            <p:nvPr/>
          </p:nvSpPr>
          <p:spPr>
            <a:xfrm>
              <a:off x="4955861" y="1973841"/>
              <a:ext cx="318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400" b="0" i="0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endParaRPr lang="nl-NL" sz="24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0EC57A12-F164-6BD1-F499-24790F33F552}"/>
                </a:ext>
              </a:extLst>
            </p:cNvPr>
            <p:cNvSpPr txBox="1"/>
            <p:nvPr/>
          </p:nvSpPr>
          <p:spPr>
            <a:xfrm>
              <a:off x="4955861" y="2234336"/>
              <a:ext cx="31852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7BF3409-AA1C-9604-CE9B-B0A71567D7A6}"/>
              </a:ext>
            </a:extLst>
          </p:cNvPr>
          <p:cNvGrpSpPr/>
          <p:nvPr/>
        </p:nvGrpSpPr>
        <p:grpSpPr>
          <a:xfrm>
            <a:off x="255285" y="3011849"/>
            <a:ext cx="404495" cy="711210"/>
            <a:chOff x="6242243" y="3661073"/>
            <a:chExt cx="404495" cy="711210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763BD476-6763-7C0F-AC51-2A4119283327}"/>
                </a:ext>
              </a:extLst>
            </p:cNvPr>
            <p:cNvSpPr txBox="1"/>
            <p:nvPr/>
          </p:nvSpPr>
          <p:spPr>
            <a:xfrm>
              <a:off x="6242243" y="4002951"/>
              <a:ext cx="318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400" b="0" i="0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lang="nl-NL" sz="24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C76BB67A-2284-ADD3-F210-C9C5C9AD04E1}"/>
                </a:ext>
              </a:extLst>
            </p:cNvPr>
            <p:cNvSpPr txBox="1"/>
            <p:nvPr/>
          </p:nvSpPr>
          <p:spPr>
            <a:xfrm>
              <a:off x="6328210" y="3661073"/>
              <a:ext cx="31852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sp>
        <p:nvSpPr>
          <p:cNvPr id="19" name="Text Box 6">
            <a:extLst>
              <a:ext uri="{FF2B5EF4-FFF2-40B4-BE49-F238E27FC236}">
                <a16:creationId xmlns:a16="http://schemas.microsoft.com/office/drawing/2014/main" id="{9DCCFEE8-C2B6-E3E4-6E81-55B4E964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7175"/>
            <a:ext cx="6156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breuk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vereenvoudigen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ACEA376-18DB-62A0-9627-D8F59027544C}"/>
                  </a:ext>
                </a:extLst>
              </p:cNvPr>
              <p:cNvSpPr txBox="1"/>
              <p:nvPr/>
            </p:nvSpPr>
            <p:spPr>
              <a:xfrm>
                <a:off x="971600" y="2697690"/>
                <a:ext cx="596317" cy="6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ACEA376-18DB-62A0-9627-D8F590275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97690"/>
                <a:ext cx="596317" cy="609269"/>
              </a:xfrm>
              <a:prstGeom prst="rect">
                <a:avLst/>
              </a:prstGeom>
              <a:blipFill>
                <a:blip r:embed="rId6"/>
                <a:stretch>
                  <a:fillRect t="-4040" r="-35714" b="-202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77435291-C15F-FFF5-EFCE-F57624132259}"/>
              </a:ext>
            </a:extLst>
          </p:cNvPr>
          <p:cNvSpPr txBox="1"/>
          <p:nvPr/>
        </p:nvSpPr>
        <p:spPr>
          <a:xfrm>
            <a:off x="1660198" y="2855517"/>
            <a:ext cx="2853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2000" b="0" i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lang="nl-NL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730688F4-F124-EEB8-4D48-3B94DD36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" y="2103239"/>
            <a:ext cx="7557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teller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noemer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3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0785D518-3437-28DE-2C2C-D30538E114E1}"/>
                  </a:ext>
                </a:extLst>
              </p:cNvPr>
              <p:cNvSpPr txBox="1"/>
              <p:nvPr/>
            </p:nvSpPr>
            <p:spPr>
              <a:xfrm>
                <a:off x="113042" y="4454111"/>
                <a:ext cx="803105" cy="611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8.12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0785D518-3437-28DE-2C2C-D30538E1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2" y="4454111"/>
                <a:ext cx="803105" cy="611962"/>
              </a:xfrm>
              <a:prstGeom prst="rect">
                <a:avLst/>
              </a:prstGeom>
              <a:blipFill>
                <a:blip r:embed="rId7"/>
                <a:stretch>
                  <a:fillRect l="-763" t="-4000" r="-26718" b="-19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ep 24">
            <a:extLst>
              <a:ext uri="{FF2B5EF4-FFF2-40B4-BE49-F238E27FC236}">
                <a16:creationId xmlns:a16="http://schemas.microsoft.com/office/drawing/2014/main" id="{73138F49-CEF2-E580-FFC1-2303EAC90803}"/>
              </a:ext>
            </a:extLst>
          </p:cNvPr>
          <p:cNvGrpSpPr/>
          <p:nvPr/>
        </p:nvGrpSpPr>
        <p:grpSpPr>
          <a:xfrm>
            <a:off x="152708" y="4105065"/>
            <a:ext cx="318528" cy="691382"/>
            <a:chOff x="4955861" y="1973841"/>
            <a:chExt cx="318528" cy="691382"/>
          </a:xfrm>
        </p:grpSpPr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72B6C62F-AE40-C69D-388A-A066B6F5B356}"/>
                </a:ext>
              </a:extLst>
            </p:cNvPr>
            <p:cNvSpPr txBox="1"/>
            <p:nvPr/>
          </p:nvSpPr>
          <p:spPr>
            <a:xfrm>
              <a:off x="4955861" y="1973841"/>
              <a:ext cx="318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400" b="0" i="0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endParaRPr lang="nl-NL" sz="24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D5CE6574-A7B9-A15B-5160-8084ABDEBDEA}"/>
                </a:ext>
              </a:extLst>
            </p:cNvPr>
            <p:cNvSpPr txBox="1"/>
            <p:nvPr/>
          </p:nvSpPr>
          <p:spPr>
            <a:xfrm>
              <a:off x="4955861" y="2234336"/>
              <a:ext cx="31852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7DE30F63-0B40-1FCD-FADD-600997C9A2AF}"/>
              </a:ext>
            </a:extLst>
          </p:cNvPr>
          <p:cNvGrpSpPr/>
          <p:nvPr/>
        </p:nvGrpSpPr>
        <p:grpSpPr>
          <a:xfrm>
            <a:off x="241892" y="4768270"/>
            <a:ext cx="404495" cy="711210"/>
            <a:chOff x="6242243" y="3661073"/>
            <a:chExt cx="404495" cy="711210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0B218C88-7CF4-745F-3B8D-3D5CA0DE1B00}"/>
                </a:ext>
              </a:extLst>
            </p:cNvPr>
            <p:cNvSpPr txBox="1"/>
            <p:nvPr/>
          </p:nvSpPr>
          <p:spPr>
            <a:xfrm>
              <a:off x="6242243" y="4002951"/>
              <a:ext cx="318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400" b="0" i="0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lang="nl-NL" sz="24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5F4E90B2-4639-11C0-9E60-239BDAC20952}"/>
                </a:ext>
              </a:extLst>
            </p:cNvPr>
            <p:cNvSpPr txBox="1"/>
            <p:nvPr/>
          </p:nvSpPr>
          <p:spPr>
            <a:xfrm>
              <a:off x="6328210" y="3661073"/>
              <a:ext cx="31852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1D746A-3A64-058F-3651-7DF53DB2E6A6}"/>
                  </a:ext>
                </a:extLst>
              </p:cNvPr>
              <p:cNvSpPr txBox="1"/>
              <p:nvPr/>
            </p:nvSpPr>
            <p:spPr>
              <a:xfrm>
                <a:off x="980931" y="4454111"/>
                <a:ext cx="596317" cy="6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nl-NL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1D746A-3A64-058F-3651-7DF53DB2E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31" y="4454111"/>
                <a:ext cx="596317" cy="609269"/>
              </a:xfrm>
              <a:prstGeom prst="rect">
                <a:avLst/>
              </a:prstGeom>
              <a:blipFill>
                <a:blip r:embed="rId8"/>
                <a:stretch>
                  <a:fillRect l="-1020" t="-4000" r="-34694" b="-19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6C69D9E3-97B5-5982-64A8-C5A1C3B9E4A4}"/>
              </a:ext>
            </a:extLst>
          </p:cNvPr>
          <p:cNvSpPr txBox="1"/>
          <p:nvPr/>
        </p:nvSpPr>
        <p:spPr>
          <a:xfrm>
            <a:off x="1669529" y="4611938"/>
            <a:ext cx="2853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2000" b="0" i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lang="nl-NL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CA6F4F8A-4BE5-66D5-472F-425818F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0" y="3789040"/>
            <a:ext cx="7557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 teller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noemer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2 </a:t>
            </a:r>
            <a:r>
              <a:rPr lang="en-US" alt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</a:t>
            </a:r>
            <a:r>
              <a:rPr lang="en-US" alt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1" name="Groep 5120">
            <a:extLst>
              <a:ext uri="{FF2B5EF4-FFF2-40B4-BE49-F238E27FC236}">
                <a16:creationId xmlns:a16="http://schemas.microsoft.com/office/drawing/2014/main" id="{A19694E7-BCC6-389B-5C9B-6BBDC2AFB8FB}"/>
              </a:ext>
            </a:extLst>
          </p:cNvPr>
          <p:cNvGrpSpPr/>
          <p:nvPr/>
        </p:nvGrpSpPr>
        <p:grpSpPr>
          <a:xfrm>
            <a:off x="4299257" y="4474397"/>
            <a:ext cx="3406915" cy="2246769"/>
            <a:chOff x="2339752" y="4494599"/>
            <a:chExt cx="3406915" cy="2246769"/>
          </a:xfrm>
        </p:grpSpPr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9384FE3-6DAF-8FDF-8841-EDCA83B23B72}"/>
                </a:ext>
              </a:extLst>
            </p:cNvPr>
            <p:cNvSpPr txBox="1"/>
            <p:nvPr/>
          </p:nvSpPr>
          <p:spPr>
            <a:xfrm>
              <a:off x="2339752" y="4494599"/>
              <a:ext cx="3406915" cy="224676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Let op!</a:t>
              </a:r>
            </a:p>
            <a:p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Je moet niet beide getallen in de teller door 2 delen:</a:t>
              </a:r>
            </a:p>
            <a:p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20" name="Groep 5119">
              <a:extLst>
                <a:ext uri="{FF2B5EF4-FFF2-40B4-BE49-F238E27FC236}">
                  <a16:creationId xmlns:a16="http://schemas.microsoft.com/office/drawing/2014/main" id="{79F61B0B-C912-76D8-8886-91966762700E}"/>
                </a:ext>
              </a:extLst>
            </p:cNvPr>
            <p:cNvGrpSpPr/>
            <p:nvPr/>
          </p:nvGrpSpPr>
          <p:grpSpPr>
            <a:xfrm>
              <a:off x="3065882" y="5365945"/>
              <a:ext cx="1867075" cy="1375423"/>
              <a:chOff x="6112161" y="3675530"/>
              <a:chExt cx="1867075" cy="1375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kstvak 44">
                    <a:extLst>
                      <a:ext uri="{FF2B5EF4-FFF2-40B4-BE49-F238E27FC236}">
                        <a16:creationId xmlns:a16="http://schemas.microsoft.com/office/drawing/2014/main" id="{8A1163C5-92E1-A291-1E2F-798A9853DEAC}"/>
                      </a:ext>
                    </a:extLst>
                  </p:cNvPr>
                  <p:cNvSpPr txBox="1"/>
                  <p:nvPr/>
                </p:nvSpPr>
                <p:spPr>
                  <a:xfrm>
                    <a:off x="6112161" y="4025584"/>
                    <a:ext cx="803105" cy="6119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8.12</m:t>
                            </m:r>
                          </m:num>
                          <m:den>
                            <m:r>
                              <a:rPr lang="nl-NL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solidFill>
                          <a:schemeClr val="tx1"/>
                        </a:solidFill>
                      </a:rPr>
                      <a:t> =</a:t>
                    </a:r>
                  </a:p>
                </p:txBody>
              </p:sp>
            </mc:Choice>
            <mc:Fallback xmlns="">
              <p:sp>
                <p:nvSpPr>
                  <p:cNvPr id="45" name="Tekstvak 44">
                    <a:extLst>
                      <a:ext uri="{FF2B5EF4-FFF2-40B4-BE49-F238E27FC236}">
                        <a16:creationId xmlns:a16="http://schemas.microsoft.com/office/drawing/2014/main" id="{8A1163C5-92E1-A291-1E2F-798A9853DE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2161" y="4025584"/>
                    <a:ext cx="803105" cy="6119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960" r="-26515" b="-18812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6259E39F-AB83-9D60-D65C-9174B67C652F}"/>
                  </a:ext>
                </a:extLst>
              </p:cNvPr>
              <p:cNvGrpSpPr/>
              <p:nvPr/>
            </p:nvGrpSpPr>
            <p:grpSpPr>
              <a:xfrm>
                <a:off x="6156176" y="3675530"/>
                <a:ext cx="1823060" cy="1375423"/>
                <a:chOff x="3427247" y="4515642"/>
                <a:chExt cx="1177381" cy="1375423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976C175B-B18B-C7AE-AB48-DD778CF27952}"/>
                    </a:ext>
                  </a:extLst>
                </p:cNvPr>
                <p:cNvGrpSpPr/>
                <p:nvPr/>
              </p:nvGrpSpPr>
              <p:grpSpPr>
                <a:xfrm>
                  <a:off x="3427247" y="4515642"/>
                  <a:ext cx="318528" cy="691382"/>
                  <a:chOff x="4955861" y="1973841"/>
                  <a:chExt cx="318528" cy="691382"/>
                </a:xfrm>
              </p:grpSpPr>
              <p:sp>
                <p:nvSpPr>
                  <p:cNvPr id="47" name="Tekstvak 46">
                    <a:extLst>
                      <a:ext uri="{FF2B5EF4-FFF2-40B4-BE49-F238E27FC236}">
                        <a16:creationId xmlns:a16="http://schemas.microsoft.com/office/drawing/2014/main" id="{EF214E04-1F83-AA7F-1D1E-DD0F0D09E34A}"/>
                      </a:ext>
                    </a:extLst>
                  </p:cNvPr>
                  <p:cNvSpPr txBox="1"/>
                  <p:nvPr/>
                </p:nvSpPr>
                <p:spPr>
                  <a:xfrm>
                    <a:off x="4955861" y="1973841"/>
                    <a:ext cx="31852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nl-NL" sz="24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t>4</a:t>
                    </a:r>
                    <a:endParaRPr lang="nl-NL" sz="2400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Tekstvak 47">
                    <a:extLst>
                      <a:ext uri="{FF2B5EF4-FFF2-40B4-BE49-F238E27FC236}">
                        <a16:creationId xmlns:a16="http://schemas.microsoft.com/office/drawing/2014/main" id="{95F65415-43B2-7491-6674-8C3997649DF6}"/>
                      </a:ext>
                    </a:extLst>
                  </p:cNvPr>
                  <p:cNvSpPr txBox="1"/>
                  <p:nvPr/>
                </p:nvSpPr>
                <p:spPr>
                  <a:xfrm>
                    <a:off x="4955861" y="2234336"/>
                    <a:ext cx="318528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nl-NL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/</a:t>
                    </a:r>
                  </a:p>
                </p:txBody>
              </p:sp>
            </p:grp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0E29E141-5F94-81B4-D616-3B8B7E2C29E6}"/>
                    </a:ext>
                  </a:extLst>
                </p:cNvPr>
                <p:cNvGrpSpPr/>
                <p:nvPr/>
              </p:nvGrpSpPr>
              <p:grpSpPr>
                <a:xfrm>
                  <a:off x="3498353" y="5179855"/>
                  <a:ext cx="362313" cy="711210"/>
                  <a:chOff x="6224165" y="3661073"/>
                  <a:chExt cx="362313" cy="711210"/>
                </a:xfrm>
              </p:grpSpPr>
              <p:sp>
                <p:nvSpPr>
                  <p:cNvPr id="50" name="Tekstvak 49">
                    <a:extLst>
                      <a:ext uri="{FF2B5EF4-FFF2-40B4-BE49-F238E27FC236}">
                        <a16:creationId xmlns:a16="http://schemas.microsoft.com/office/drawing/2014/main" id="{8E2A8EA9-9790-46AD-E86C-98520CF154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24165" y="4002951"/>
                    <a:ext cx="31852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nl-NL" sz="24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t>3</a:t>
                    </a:r>
                    <a:endParaRPr lang="nl-NL" sz="2400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Tekstvak 50">
                    <a:extLst>
                      <a:ext uri="{FF2B5EF4-FFF2-40B4-BE49-F238E27FC236}">
                        <a16:creationId xmlns:a16="http://schemas.microsoft.com/office/drawing/2014/main" id="{117A1211-ABE4-E821-3333-BFADAC9987F8}"/>
                      </a:ext>
                    </a:extLst>
                  </p:cNvPr>
                  <p:cNvSpPr txBox="1"/>
                  <p:nvPr/>
                </p:nvSpPr>
                <p:spPr>
                  <a:xfrm>
                    <a:off x="6267950" y="3661073"/>
                    <a:ext cx="318528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nl-NL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/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kstvak 51">
                      <a:extLst>
                        <a:ext uri="{FF2B5EF4-FFF2-40B4-BE49-F238E27FC236}">
                          <a16:creationId xmlns:a16="http://schemas.microsoft.com/office/drawing/2014/main" id="{51F0EDC6-735D-B390-D0D7-061CEBE070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88784" y="4865696"/>
                      <a:ext cx="596317" cy="61144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nl-NL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num>
                            <m:den>
                              <m:r>
                                <a:rPr lang="nl-NL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a14:m>
                      <a:r>
                        <a:rPr lang="nl-NL" sz="2800" dirty="0">
                          <a:solidFill>
                            <a:schemeClr val="tx1"/>
                          </a:solidFill>
                        </a:rPr>
                        <a:t> =</a:t>
                      </a:r>
                    </a:p>
                  </p:txBody>
                </p:sp>
              </mc:Choice>
              <mc:Fallback xmlns="">
                <p:sp>
                  <p:nvSpPr>
                    <p:cNvPr id="52" name="Tekstvak 51">
                      <a:extLst>
                        <a:ext uri="{FF2B5EF4-FFF2-40B4-BE49-F238E27FC236}">
                          <a16:creationId xmlns:a16="http://schemas.microsoft.com/office/drawing/2014/main" id="{51F0EDC6-735D-B390-D0D7-061CEBE070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88784" y="4865696"/>
                      <a:ext cx="596317" cy="61144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t="-3960" b="-188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3" name="Tekstvak 52">
                  <a:extLst>
                    <a:ext uri="{FF2B5EF4-FFF2-40B4-BE49-F238E27FC236}">
                      <a16:creationId xmlns:a16="http://schemas.microsoft.com/office/drawing/2014/main" id="{CE1F6DC9-BFC8-BB29-8B28-D69281558817}"/>
                    </a:ext>
                  </a:extLst>
                </p:cNvPr>
                <p:cNvSpPr txBox="1"/>
                <p:nvPr/>
              </p:nvSpPr>
              <p:spPr>
                <a:xfrm>
                  <a:off x="4461960" y="5023523"/>
                  <a:ext cx="14266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nl-NL" sz="2000" b="0" i="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8</a:t>
                  </a:r>
                  <a:endParaRPr lang="nl-NL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A5BC05DF-1F45-7F4B-474D-B4F0997D0249}"/>
                    </a:ext>
                  </a:extLst>
                </p:cNvPr>
                <p:cNvGrpSpPr/>
                <p:nvPr/>
              </p:nvGrpSpPr>
              <p:grpSpPr>
                <a:xfrm>
                  <a:off x="3605641" y="4537679"/>
                  <a:ext cx="337293" cy="673708"/>
                  <a:chOff x="4840679" y="1991515"/>
                  <a:chExt cx="337293" cy="673708"/>
                </a:xfrm>
              </p:grpSpPr>
              <p:sp>
                <p:nvSpPr>
                  <p:cNvPr id="55" name="Tekstvak 54">
                    <a:extLst>
                      <a:ext uri="{FF2B5EF4-FFF2-40B4-BE49-F238E27FC236}">
                        <a16:creationId xmlns:a16="http://schemas.microsoft.com/office/drawing/2014/main" id="{16F065A9-671D-160F-A908-E192551506ED}"/>
                      </a:ext>
                    </a:extLst>
                  </p:cNvPr>
                  <p:cNvSpPr txBox="1"/>
                  <p:nvPr/>
                </p:nvSpPr>
                <p:spPr>
                  <a:xfrm>
                    <a:off x="4840679" y="1991515"/>
                    <a:ext cx="31852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nl-NL" sz="24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a:t>6</a:t>
                    </a:r>
                    <a:endParaRPr lang="nl-NL" sz="2400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Tekstvak 55">
                    <a:extLst>
                      <a:ext uri="{FF2B5EF4-FFF2-40B4-BE49-F238E27FC236}">
                        <a16:creationId xmlns:a16="http://schemas.microsoft.com/office/drawing/2014/main" id="{9856666D-F004-3166-809F-2FC79D8550D0}"/>
                      </a:ext>
                    </a:extLst>
                  </p:cNvPr>
                  <p:cNvSpPr txBox="1"/>
                  <p:nvPr/>
                </p:nvSpPr>
                <p:spPr>
                  <a:xfrm>
                    <a:off x="4859444" y="2234336"/>
                    <a:ext cx="318528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nl-NL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/</a:t>
                    </a:r>
                  </a:p>
                </p:txBody>
              </p:sp>
            </p:grpSp>
          </p:grpSp>
        </p:grp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D5EB2C3C-B522-6BFB-C624-53318BE06D93}"/>
              </a:ext>
            </a:extLst>
          </p:cNvPr>
          <p:cNvGrpSpPr/>
          <p:nvPr/>
        </p:nvGrpSpPr>
        <p:grpSpPr>
          <a:xfrm>
            <a:off x="5004248" y="5474040"/>
            <a:ext cx="1800000" cy="1080000"/>
            <a:chOff x="3275856" y="4623737"/>
            <a:chExt cx="1800000" cy="1080000"/>
          </a:xfrm>
        </p:grpSpPr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8F368B24-FA50-FFEF-EEE6-448F0648C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5856" y="4623737"/>
              <a:ext cx="1800000" cy="1080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8DA1B597-4254-49C4-88BB-DD70D691B2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5856" y="4623737"/>
              <a:ext cx="1800000" cy="1080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257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4" grpId="0"/>
      <p:bldP spid="5" grpId="0"/>
      <p:bldP spid="6" grpId="0"/>
      <p:bldP spid="19" grpId="0" autoUpdateAnimBg="0"/>
      <p:bldP spid="21" grpId="0"/>
      <p:bldP spid="22" grpId="0"/>
      <p:bldP spid="23" grpId="0" autoUpdateAnimBg="0"/>
      <p:bldP spid="24" grpId="0"/>
      <p:bldP spid="31" grpId="0"/>
      <p:bldP spid="32" grpId="0"/>
      <p:bldP spid="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8D8E1354-D4A1-12FC-E94C-80B64860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2" y="3721318"/>
            <a:ext cx="9109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aftrekken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913688" cy="4683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10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3182" y="3146683"/>
            <a:ext cx="2131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/2.10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  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-7501" y="4881934"/>
            <a:ext cx="1953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/2.10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56704" y="5417035"/>
            <a:ext cx="1476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3-5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26930" y="5417035"/>
            <a:ext cx="1089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-7501" y="5417035"/>
            <a:ext cx="2173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/2.10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945892" y="4881934"/>
            <a:ext cx="237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8000/200000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323789" y="4894513"/>
            <a:ext cx="9183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0,04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-39913" y="1546745"/>
            <a:ext cx="9109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vermenigvuldigen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optellen</a:t>
            </a:r>
            <a:r>
              <a:rPr lang="en-US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13182" y="2460774"/>
            <a:ext cx="2552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FD1F74FA-9767-9178-0FCF-4F4B6AF8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913" y="467706"/>
            <a:ext cx="32437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Vermenigvuldigen</a:t>
            </a:r>
            <a:r>
              <a:rPr lang="en-US" altLang="nl-NL" sz="2400" dirty="0">
                <a:solidFill>
                  <a:srgbClr val="010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10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49A1C75-FDE5-913B-09CC-DECBE75C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913" y="988654"/>
            <a:ext cx="2447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. 4.10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  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22280ED-610C-1FCA-E234-CEF69288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970" y="988654"/>
            <a:ext cx="212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200.4000 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3D48D08-18B0-2EAB-17AE-FFF73B77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480" y="988654"/>
            <a:ext cx="1586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800000 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F171BD4-F77A-B3DA-6111-DA6C28DD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72" y="988654"/>
            <a:ext cx="983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046D115-2AB4-5322-EFD7-2941153573FC}"/>
              </a:ext>
            </a:extLst>
          </p:cNvPr>
          <p:cNvGrpSpPr/>
          <p:nvPr/>
        </p:nvGrpSpPr>
        <p:grpSpPr>
          <a:xfrm>
            <a:off x="604285" y="1002645"/>
            <a:ext cx="5567995" cy="302679"/>
            <a:chOff x="544651" y="1002645"/>
            <a:chExt cx="5567995" cy="302679"/>
          </a:xfrm>
        </p:grpSpPr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E3B5368C-EFA3-F2D3-6950-B31FE5BBC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51" y="1002645"/>
              <a:ext cx="288000" cy="288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B0060BAB-77C7-19FF-B08D-279AE3D7F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912" y="1008276"/>
              <a:ext cx="288000" cy="288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45C6FAD1-491E-B912-3D9A-472DC406E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646" y="1017324"/>
              <a:ext cx="288000" cy="288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8A918669-FBDC-A285-003B-65DDC229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704" y="3146683"/>
            <a:ext cx="2552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800000/2000 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FA610CC-7467-0265-EC74-94BBDDE3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146683"/>
            <a:ext cx="10590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400 =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7E188D4E-7DFC-12BF-E1DF-5F86592F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754" y="3146683"/>
            <a:ext cx="1094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4.10</a:t>
            </a:r>
            <a:r>
              <a:rPr lang="en-US" alt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E78AA2A2-C2A4-01F3-D22B-86CEB8F077D8}"/>
              </a:ext>
            </a:extLst>
          </p:cNvPr>
          <p:cNvGrpSpPr/>
          <p:nvPr/>
        </p:nvGrpSpPr>
        <p:grpSpPr>
          <a:xfrm>
            <a:off x="603038" y="3195549"/>
            <a:ext cx="5337082" cy="288000"/>
            <a:chOff x="544651" y="1015035"/>
            <a:chExt cx="5337082" cy="288000"/>
          </a:xfrm>
        </p:grpSpPr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6CA46249-F932-9F25-953D-E8B7EF4AB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51" y="1015035"/>
              <a:ext cx="288000" cy="288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C30682-B1E8-0990-1340-132EDCA8E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096" y="1015035"/>
              <a:ext cx="288000" cy="288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7F0927D-C3A9-838B-BE00-C5D8D52F5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733" y="1015035"/>
              <a:ext cx="288000" cy="288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3EDF3D4-75BF-0CEE-897C-07124C51C9DD}"/>
              </a:ext>
            </a:extLst>
          </p:cNvPr>
          <p:cNvSpPr txBox="1"/>
          <p:nvPr/>
        </p:nvSpPr>
        <p:spPr>
          <a:xfrm flipH="1">
            <a:off x="4225590" y="5489209"/>
            <a:ext cx="4090826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01010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exponent?</a:t>
            </a:r>
            <a:endParaRPr lang="nl-NL" altLang="nl-NL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46C5DFF-DB12-F6E8-EB5E-77C2030C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64992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2E166732-AECE-79BF-CFBB-69676F1D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1" y="4433441"/>
            <a:ext cx="646559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dezelfde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opgave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76522DA-0FDB-F011-8697-D87FD224DE66}"/>
              </a:ext>
            </a:extLst>
          </p:cNvPr>
          <p:cNvSpPr txBox="1"/>
          <p:nvPr/>
        </p:nvSpPr>
        <p:spPr>
          <a:xfrm flipH="1">
            <a:off x="118740" y="2097864"/>
            <a:ext cx="2867485" cy="861774"/>
          </a:xfrm>
          <a:prstGeom prst="rect">
            <a:avLst/>
          </a:prstGeom>
          <a:solidFill>
            <a:srgbClr val="00B0F0"/>
          </a:solidFill>
          <a:ln w="12700">
            <a:solidFill>
              <a:srgbClr val="01010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wiskunde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. x</a:t>
            </a:r>
            <a:r>
              <a:rPr lang="en-US" alt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= x</a:t>
            </a:r>
            <a:r>
              <a:rPr lang="en-US" alt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altLang="nl-NL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54801BD8-03D6-2B76-DD2F-084CBFB14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607" y="4894513"/>
            <a:ext cx="1254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4/100 =</a:t>
            </a: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B1FFC794-2167-7FA2-FBCE-C7493EE6BE22}"/>
              </a:ext>
            </a:extLst>
          </p:cNvPr>
          <p:cNvGrpSpPr/>
          <p:nvPr/>
        </p:nvGrpSpPr>
        <p:grpSpPr>
          <a:xfrm>
            <a:off x="-7501" y="6011753"/>
            <a:ext cx="8296634" cy="802005"/>
            <a:chOff x="-7501" y="6011753"/>
            <a:chExt cx="8296634" cy="802005"/>
          </a:xfrm>
        </p:grpSpPr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-7501" y="6181923"/>
              <a:ext cx="17636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</a:pPr>
              <a:r>
                <a:rPr lang="en-US" altLang="nl-NL" sz="24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Conclusie</a:t>
              </a:r>
              <a:r>
                <a:rPr lang="en-US" altLang="nl-NL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nl-NL" altLang="nl-NL" sz="24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Text Box 21"/>
            <p:cNvSpPr txBox="1">
              <a:spLocks noChangeArrowheads="1"/>
            </p:cNvSpPr>
            <p:nvPr/>
          </p:nvSpPr>
          <p:spPr bwMode="auto">
            <a:xfrm>
              <a:off x="1532807" y="6181923"/>
              <a:ext cx="57606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</a:pPr>
              <a:r>
                <a:rPr lang="en-US" altLang="nl-NL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altLang="nl-NL" sz="2400" baseline="30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altLang="nl-NL" sz="24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betekent</a:t>
              </a:r>
              <a:r>
                <a:rPr lang="en-US" altLang="nl-NL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=100 </a:t>
              </a:r>
              <a:r>
                <a:rPr lang="en-US" altLang="nl-NL" sz="24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altLang="nl-NL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  <a:r>
                <a:rPr lang="en-US" altLang="nl-NL" sz="2400" baseline="30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nl-NL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betekent</a:t>
              </a:r>
              <a:endParaRPr lang="nl-NL" altLang="nl-NL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B390BAF1-85F4-C91E-9152-0CB64EE7305F}"/>
                </a:ext>
              </a:extLst>
            </p:cNvPr>
            <p:cNvGrpSpPr/>
            <p:nvPr/>
          </p:nvGrpSpPr>
          <p:grpSpPr>
            <a:xfrm>
              <a:off x="6458091" y="6011753"/>
              <a:ext cx="1831042" cy="802005"/>
              <a:chOff x="6375102" y="2358786"/>
              <a:chExt cx="1831042" cy="802005"/>
            </a:xfrm>
          </p:grpSpPr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56DA001-2A7A-C0E8-0043-75690BF32489}"/>
                  </a:ext>
                </a:extLst>
              </p:cNvPr>
              <p:cNvGrpSpPr/>
              <p:nvPr/>
            </p:nvGrpSpPr>
            <p:grpSpPr>
              <a:xfrm>
                <a:off x="7287800" y="2358786"/>
                <a:ext cx="918344" cy="802005"/>
                <a:chOff x="6894016" y="4327257"/>
                <a:chExt cx="918344" cy="802005"/>
              </a:xfrm>
            </p:grpSpPr>
            <p:sp>
              <p:nvSpPr>
                <p:cNvPr id="27" name="Text Box 15">
                  <a:extLst>
                    <a:ext uri="{FF2B5EF4-FFF2-40B4-BE49-F238E27FC236}">
                      <a16:creationId xmlns:a16="http://schemas.microsoft.com/office/drawing/2014/main" id="{A3D59F0B-AE55-ED0C-3FFF-C9DCB6A7EA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94016" y="4667597"/>
                  <a:ext cx="9183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  <a:endParaRPr lang="nl-NL" altLang="nl-NL" sz="2400" baseline="30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15">
                  <a:extLst>
                    <a:ext uri="{FF2B5EF4-FFF2-40B4-BE49-F238E27FC236}">
                      <a16:creationId xmlns:a16="http://schemas.microsoft.com/office/drawing/2014/main" id="{461D2009-7944-A585-14D3-609071C8CE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42714" y="4327257"/>
                  <a:ext cx="38716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altLang="nl-NL" sz="2400" baseline="30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A0AFBF29-31BC-2057-44DD-05CA0DC37CD9}"/>
                    </a:ext>
                  </a:extLst>
                </p:cNvPr>
                <p:cNvCxnSpPr/>
                <p:nvPr/>
              </p:nvCxnSpPr>
              <p:spPr>
                <a:xfrm>
                  <a:off x="6948264" y="4725144"/>
                  <a:ext cx="576064" cy="0"/>
                </a:xfrm>
                <a:prstGeom prst="line">
                  <a:avLst/>
                </a:prstGeom>
                <a:ln w="2222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F3D044D8-34D7-6010-95B6-9B06FF949300}"/>
                  </a:ext>
                </a:extLst>
              </p:cNvPr>
              <p:cNvGrpSpPr/>
              <p:nvPr/>
            </p:nvGrpSpPr>
            <p:grpSpPr>
              <a:xfrm>
                <a:off x="6375102" y="2358786"/>
                <a:ext cx="918344" cy="802005"/>
                <a:chOff x="6894016" y="4327257"/>
                <a:chExt cx="918344" cy="802005"/>
              </a:xfrm>
            </p:grpSpPr>
            <p:sp>
              <p:nvSpPr>
                <p:cNvPr id="31" name="Text Box 15">
                  <a:extLst>
                    <a:ext uri="{FF2B5EF4-FFF2-40B4-BE49-F238E27FC236}">
                      <a16:creationId xmlns:a16="http://schemas.microsoft.com/office/drawing/2014/main" id="{16A529C3-7ECE-9DA7-E13E-45A4A59D67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94016" y="4667597"/>
                  <a:ext cx="9183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en-US" altLang="nl-NL" sz="2400" baseline="300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 sz="2400" baseline="30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 Box 15">
                  <a:extLst>
                    <a:ext uri="{FF2B5EF4-FFF2-40B4-BE49-F238E27FC236}">
                      <a16:creationId xmlns:a16="http://schemas.microsoft.com/office/drawing/2014/main" id="{6105D202-88F3-76F8-B75A-973048B039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42714" y="4327257"/>
                  <a:ext cx="38716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altLang="nl-NL" sz="2400" baseline="30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17C70D3E-3FBD-905E-AF00-D59726B146ED}"/>
                    </a:ext>
                  </a:extLst>
                </p:cNvPr>
                <p:cNvCxnSpPr/>
                <p:nvPr/>
              </p:nvCxnSpPr>
              <p:spPr>
                <a:xfrm>
                  <a:off x="6948264" y="4725144"/>
                  <a:ext cx="576064" cy="0"/>
                </a:xfrm>
                <a:prstGeom prst="line">
                  <a:avLst/>
                </a:prstGeom>
                <a:ln w="2222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 Box 15">
                <a:extLst>
                  <a:ext uri="{FF2B5EF4-FFF2-40B4-BE49-F238E27FC236}">
                    <a16:creationId xmlns:a16="http://schemas.microsoft.com/office/drawing/2014/main" id="{60E8154B-F9C8-DB27-26F6-2A0386FF1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8167" y="2528956"/>
                <a:ext cx="38716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nl-NL" altLang="nl-NL" sz="2400" baseline="30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7807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7106" grpId="0" autoUpdateAnimBg="0"/>
      <p:bldP spid="47111" grpId="0" autoUpdateAnimBg="0"/>
      <p:bldP spid="47114" grpId="0" autoUpdateAnimBg="0"/>
      <p:bldP spid="47115" grpId="0" autoUpdateAnimBg="0"/>
      <p:bldP spid="47116" grpId="0" autoUpdateAnimBg="0"/>
      <p:bldP spid="47117" grpId="0" autoUpdateAnimBg="0"/>
      <p:bldP spid="47118" grpId="0" autoUpdateAnimBg="0"/>
      <p:bldP spid="47119" grpId="0" autoUpdateAnimBg="0"/>
      <p:bldP spid="47121" grpId="0"/>
      <p:bldP spid="47122" grpId="0"/>
      <p:bldP spid="2" grpId="0"/>
      <p:bldP spid="3" grpId="0" autoUpdateAnimBg="0"/>
      <p:bldP spid="6" grpId="0" autoUpdateAnimBg="0"/>
      <p:bldP spid="7" grpId="0" autoUpdateAnimBg="0"/>
      <p:bldP spid="8" grpId="0"/>
      <p:bldP spid="15" grpId="0" autoUpdateAnimBg="0"/>
      <p:bldP spid="16" grpId="0" autoUpdateAnimBg="0"/>
      <p:bldP spid="17" grpId="0" autoUpdateAnimBg="0"/>
      <p:bldP spid="5" grpId="0" animBg="1"/>
      <p:bldP spid="5" grpId="1" animBg="1"/>
      <p:bldP spid="10" grpId="0"/>
      <p:bldP spid="13" grpId="0" animBg="1"/>
      <p:bldP spid="13" grpId="1" animBg="1"/>
      <p:bldP spid="23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Ton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0070C0"/>
      </a:hlink>
      <a:folHlink>
        <a:srgbClr val="7030A0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1378</Words>
  <Application>Microsoft Office PowerPoint</Application>
  <PresentationFormat>Diavoorstelling (4:3)</PresentationFormat>
  <Paragraphs>318</Paragraphs>
  <Slides>18</Slides>
  <Notes>2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Comic Sans MS</vt:lpstr>
      <vt:lpstr>Symbol</vt:lpstr>
      <vt:lpstr>Times New Roman</vt:lpstr>
      <vt:lpstr>Standaardontwerp</vt:lpstr>
      <vt:lpstr>Basisvaardigheden onderbouw</vt:lpstr>
      <vt:lpstr>Procenten</vt:lpstr>
      <vt:lpstr>Procenten</vt:lpstr>
      <vt:lpstr>Voorbeeld</vt:lpstr>
      <vt:lpstr>Eenheden van lengte omrekenen:</vt:lpstr>
      <vt:lpstr>Eenheden van oppervlakte omrekenen</vt:lpstr>
      <vt:lpstr>Eenheden van inhoud (volume) omrekenen</vt:lpstr>
      <vt:lpstr>Rekenen met gewone breuken</vt:lpstr>
      <vt:lpstr>Rekenen met machten van 10</vt:lpstr>
      <vt:lpstr>Inhoud en hoogte bij een maatcilinder: theorie 1/2</vt:lpstr>
      <vt:lpstr>De grafiek tekenen met gemeten waarden 2/2</vt:lpstr>
      <vt:lpstr>Inhoud en hoogte bij een erlenmeyer: theorie</vt:lpstr>
      <vt:lpstr>De grafiek tekenen met gemeten waarden 2/2</vt:lpstr>
      <vt:lpstr>Inhoud en hoogte bij een fles: theorie</vt:lpstr>
      <vt:lpstr>De grafiek tekenen met gemeten waarden 2/2</vt:lpstr>
      <vt:lpstr>Lengte en gewicht bij een veer</vt:lpstr>
      <vt:lpstr>Richtingscoëfficiënt, helling of steilheid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Vaardigheden onderbouw</dc:title>
  <dc:creator>Ton Tijmensen</dc:creator>
  <cp:lastModifiedBy>Ton Tijmensen</cp:lastModifiedBy>
  <cp:revision>20</cp:revision>
  <dcterms:created xsi:type="dcterms:W3CDTF">2023-11-11T10:59:04Z</dcterms:created>
  <dcterms:modified xsi:type="dcterms:W3CDTF">2024-05-07T12:29:43Z</dcterms:modified>
</cp:coreProperties>
</file>