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5A5C7-2E69-4FEA-92D1-E8E0608FDB4E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2D7D1-009F-4FD9-8E67-28109E6DDF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08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2D7BB-2EB5-4B5C-83B4-67C245817537}" type="slidenum">
              <a:rPr lang="nl-NL" altLang="nl-NL">
                <a:solidFill>
                  <a:prstClr val="black"/>
                </a:solidFill>
              </a:rPr>
              <a:pPr/>
              <a:t>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C6479-7097-4C3F-919A-42AFAB827ADB}" type="slidenum">
              <a:rPr lang="nl-NL" altLang="nl-NL">
                <a:solidFill>
                  <a:prstClr val="black"/>
                </a:solidFill>
              </a:rPr>
              <a:pPr/>
              <a:t>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510D-5B23-449A-B211-0CA028735BC4}" type="slidenum">
              <a:rPr lang="nl-NL" altLang="nl-NL">
                <a:solidFill>
                  <a:prstClr val="black"/>
                </a:solidFill>
              </a:rPr>
              <a:pPr/>
              <a:t>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48DCA-4FC7-4068-A068-28A3D6E54E4F}" type="slidenum">
              <a:rPr lang="nl-NL" altLang="nl-NL">
                <a:solidFill>
                  <a:prstClr val="black"/>
                </a:solidFill>
              </a:rPr>
              <a:pPr/>
              <a:t>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9EE51-CA59-49C0-A431-D3B047A041A6}" type="slidenum">
              <a:rPr lang="nl-NL" altLang="nl-NL">
                <a:solidFill>
                  <a:prstClr val="black"/>
                </a:solidFill>
              </a:rPr>
              <a:pPr/>
              <a:t>16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9F5A6-3D52-45AB-8F0C-1AF300717431}" type="slidenum">
              <a:rPr lang="nl-NL" altLang="nl-NL">
                <a:solidFill>
                  <a:prstClr val="black"/>
                </a:solidFill>
              </a:rPr>
              <a:pPr/>
              <a:t>17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38964-8CC3-4DE0-90DF-292AAE56219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601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F1F8D-66F1-4121-8657-6706D68AE8D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5005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077F2-17A6-46F5-AE15-0C4D1DA4FBD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436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E083-0263-4B37-9DD2-E44F6B99199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4710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807B7-1104-4A88-A3F2-2DF4E29E32C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8557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7F386-2751-4514-A88B-4CD2276E70B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064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86C0-12C4-486E-8F1A-39E29A087F9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6834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ACEA4-A95E-4AC8-892F-7BD2E4DEF65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8938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E699D-CEFB-462B-977C-1D01E141D06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1892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33F91-7FDC-40C7-9A71-514E7A9ADF9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02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FD4DA-7909-45CC-A42A-4B5E8A1F130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698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rgbClr val="CCFFCC">
                <a:gamma/>
                <a:tint val="67451"/>
                <a:invGamma/>
              </a:srgbClr>
            </a:gs>
            <a:gs pos="100000">
              <a:srgbClr val="CC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30F85C-917A-41B7-870B-455123FEE9AF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tijmensen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altLang="nl-NL" sz="5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spiegel</a:t>
            </a:r>
            <a:endParaRPr lang="nl-NL" altLang="nl-NL" sz="5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38400"/>
            <a:ext cx="62484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De </a:t>
            </a:r>
            <a:r>
              <a:rPr lang="en-US" altLang="nl-NL" sz="4800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spiegelwet</a:t>
            </a: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447800" y="3124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Het </a:t>
            </a:r>
            <a:r>
              <a:rPr lang="en-US" altLang="nl-NL" sz="4800" b="1" dirty="0" err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spiegelbeeld</a:t>
            </a: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© </a:t>
            </a:r>
            <a:r>
              <a:rPr lang="en-US" altLang="nl-NL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hlinkClick r:id="rId3"/>
              </a:rPr>
              <a:t>www.agtijmensen.nl</a:t>
            </a:r>
            <a:r>
              <a:rPr lang="en-US" altLang="nl-NL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15102018</a:t>
            </a:r>
            <a:endParaRPr lang="nl-NL" altLang="nl-NL" sz="1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438275" y="3886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Einde.</a:t>
            </a:r>
            <a:endParaRPr lang="nl-NL" altLang="nl-NL" sz="48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425575" y="4548188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Handout</a:t>
            </a:r>
            <a:endParaRPr lang="nl-NL" altLang="nl-NL" sz="48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0529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1000"/>
      <p:bldP spid="25604" grpId="0" autoUpdateAnimBg="0"/>
      <p:bldP spid="25606" grpId="0" autoUpdateAnimBg="0"/>
      <p:bldP spid="2560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971550" y="2565400"/>
            <a:ext cx="3524250" cy="238125"/>
            <a:chOff x="624" y="1632"/>
            <a:chExt cx="2220" cy="150"/>
          </a:xfrm>
        </p:grpSpPr>
        <p:sp>
          <p:nvSpPr>
            <p:cNvPr id="32772" name="Freeform 4"/>
            <p:cNvSpPr>
              <a:spLocks/>
            </p:cNvSpPr>
            <p:nvPr/>
          </p:nvSpPr>
          <p:spPr bwMode="auto">
            <a:xfrm>
              <a:off x="624" y="1716"/>
              <a:ext cx="2220" cy="1"/>
            </a:xfrm>
            <a:custGeom>
              <a:avLst/>
              <a:gdLst>
                <a:gd name="T0" fmla="*/ 0 w 2220"/>
                <a:gd name="T1" fmla="*/ 0 h 1"/>
                <a:gd name="T2" fmla="*/ 2220 w 22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0" h="1">
                  <a:moveTo>
                    <a:pt x="0" y="0"/>
                  </a:moveTo>
                  <a:lnTo>
                    <a:pt x="22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auto">
            <a:xfrm>
              <a:off x="1740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27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lichtbundel naar de pupil.</a:t>
            </a:r>
            <a:endParaRPr lang="nl-NL" altLang="nl-NL" sz="3600">
              <a:solidFill>
                <a:srgbClr val="FF0000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Teken stralen naar pupilrand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66675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Teken spiegelbeeld van L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1800225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Arceer de bundel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1036638" y="2728913"/>
            <a:ext cx="3473450" cy="1557337"/>
            <a:chOff x="1757" y="1719"/>
            <a:chExt cx="2188" cy="981"/>
          </a:xfrm>
        </p:grpSpPr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2806" name="Group 38"/>
          <p:cNvGrpSpPr>
            <a:grpSpLocks/>
          </p:cNvGrpSpPr>
          <p:nvPr/>
        </p:nvGrpSpPr>
        <p:grpSpPr bwMode="auto">
          <a:xfrm>
            <a:off x="1495425" y="4286250"/>
            <a:ext cx="3016250" cy="1403350"/>
            <a:chOff x="942" y="2700"/>
            <a:chExt cx="1900" cy="884"/>
          </a:xfrm>
        </p:grpSpPr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942" y="2700"/>
              <a:ext cx="1900" cy="884"/>
            </a:xfrm>
            <a:custGeom>
              <a:avLst/>
              <a:gdLst>
                <a:gd name="T0" fmla="*/ 1900 w 1900"/>
                <a:gd name="T1" fmla="*/ 0 h 884"/>
                <a:gd name="T2" fmla="*/ 0 w 1900"/>
                <a:gd name="T3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00" h="884">
                  <a:moveTo>
                    <a:pt x="1900" y="0"/>
                  </a:moveTo>
                  <a:lnTo>
                    <a:pt x="0" y="884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1146" y="3428"/>
              <a:ext cx="146" cy="64"/>
            </a:xfrm>
            <a:custGeom>
              <a:avLst/>
              <a:gdLst>
                <a:gd name="T0" fmla="*/ 146 w 146"/>
                <a:gd name="T1" fmla="*/ 0 h 64"/>
                <a:gd name="T2" fmla="*/ 0 w 146"/>
                <a:gd name="T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" h="64">
                  <a:moveTo>
                    <a:pt x="146" y="0"/>
                  </a:moveTo>
                  <a:lnTo>
                    <a:pt x="0" y="64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8077200" y="2514600"/>
            <a:ext cx="60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4533900" y="2590800"/>
            <a:ext cx="3390900" cy="238125"/>
            <a:chOff x="2856" y="1632"/>
            <a:chExt cx="2196" cy="150"/>
          </a:xfrm>
        </p:grpSpPr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856" y="1716"/>
              <a:ext cx="2196" cy="1"/>
            </a:xfrm>
            <a:custGeom>
              <a:avLst/>
              <a:gdLst>
                <a:gd name="T0" fmla="*/ 0 w 2196"/>
                <a:gd name="T1" fmla="*/ 0 h 1"/>
                <a:gd name="T2" fmla="*/ 2196 w 219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6" h="1">
                  <a:moveTo>
                    <a:pt x="0" y="0"/>
                  </a:moveTo>
                  <a:lnTo>
                    <a:pt x="219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3984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7772400" y="2590800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794" name="Freeform 26"/>
          <p:cNvSpPr>
            <a:spLocks/>
          </p:cNvSpPr>
          <p:nvPr/>
        </p:nvSpPr>
        <p:spPr bwMode="auto">
          <a:xfrm>
            <a:off x="4495800" y="2667000"/>
            <a:ext cx="3429000" cy="1609725"/>
          </a:xfrm>
          <a:custGeom>
            <a:avLst/>
            <a:gdLst>
              <a:gd name="T0" fmla="*/ 2208 w 2208"/>
              <a:gd name="T1" fmla="*/ 0 h 1014"/>
              <a:gd name="T2" fmla="*/ 0 w 2208"/>
              <a:gd name="T3" fmla="*/ 1014 h 10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08" h="1014">
                <a:moveTo>
                  <a:pt x="2208" y="0"/>
                </a:moveTo>
                <a:lnTo>
                  <a:pt x="0" y="1014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4356100" y="2708275"/>
            <a:ext cx="136525" cy="180975"/>
          </a:xfrm>
          <a:custGeom>
            <a:avLst/>
            <a:gdLst>
              <a:gd name="T0" fmla="*/ 3 w 86"/>
              <a:gd name="T1" fmla="*/ 0 h 114"/>
              <a:gd name="T2" fmla="*/ 0 w 86"/>
              <a:gd name="T3" fmla="*/ 114 h 114"/>
              <a:gd name="T4" fmla="*/ 86 w 86"/>
              <a:gd name="T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14">
                <a:moveTo>
                  <a:pt x="3" y="0"/>
                </a:moveTo>
                <a:lnTo>
                  <a:pt x="0" y="114"/>
                </a:lnTo>
                <a:lnTo>
                  <a:pt x="86" y="11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1258888" y="4005263"/>
            <a:ext cx="3241675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 flipV="1">
            <a:off x="4500563" y="2708275"/>
            <a:ext cx="3384550" cy="12969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810" name="Freeform 42"/>
          <p:cNvSpPr>
            <a:spLocks/>
          </p:cNvSpPr>
          <p:nvPr/>
        </p:nvSpPr>
        <p:spPr bwMode="auto">
          <a:xfrm>
            <a:off x="957263" y="2714625"/>
            <a:ext cx="3543300" cy="1290638"/>
          </a:xfrm>
          <a:custGeom>
            <a:avLst/>
            <a:gdLst>
              <a:gd name="T0" fmla="*/ 0 w 2232"/>
              <a:gd name="T1" fmla="*/ 0 h 813"/>
              <a:gd name="T2" fmla="*/ 2232 w 2232"/>
              <a:gd name="T3" fmla="*/ 813 h 8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32" h="813">
                <a:moveTo>
                  <a:pt x="0" y="0"/>
                </a:moveTo>
                <a:lnTo>
                  <a:pt x="2232" y="813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32812" name="Group 44"/>
          <p:cNvGrpSpPr>
            <a:grpSpLocks/>
          </p:cNvGrpSpPr>
          <p:nvPr/>
        </p:nvGrpSpPr>
        <p:grpSpPr bwMode="auto">
          <a:xfrm>
            <a:off x="-233363" y="2454275"/>
            <a:ext cx="4789488" cy="4849813"/>
            <a:chOff x="-147" y="1546"/>
            <a:chExt cx="3017" cy="3055"/>
          </a:xfrm>
        </p:grpSpPr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240" y="1584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32811" name="Group 43"/>
            <p:cNvGrpSpPr>
              <a:grpSpLocks/>
            </p:cNvGrpSpPr>
            <p:nvPr/>
          </p:nvGrpSpPr>
          <p:grpSpPr bwMode="auto">
            <a:xfrm>
              <a:off x="-147" y="1546"/>
              <a:ext cx="3017" cy="3055"/>
              <a:chOff x="-147" y="1546"/>
              <a:chExt cx="3017" cy="3055"/>
            </a:xfrm>
          </p:grpSpPr>
          <p:grpSp>
            <p:nvGrpSpPr>
              <p:cNvPr id="32774" name="Group 6"/>
              <p:cNvGrpSpPr>
                <a:grpSpLocks/>
              </p:cNvGrpSpPr>
              <p:nvPr/>
            </p:nvGrpSpPr>
            <p:grpSpPr bwMode="auto">
              <a:xfrm>
                <a:off x="2832" y="1546"/>
                <a:ext cx="38" cy="2582"/>
                <a:chOff x="2832" y="1546"/>
                <a:chExt cx="38" cy="2582"/>
              </a:xfrm>
            </p:grpSpPr>
            <p:sp>
              <p:nvSpPr>
                <p:cNvPr id="32775" name="Freeform 7"/>
                <p:cNvSpPr>
                  <a:spLocks/>
                </p:cNvSpPr>
                <p:nvPr/>
              </p:nvSpPr>
              <p:spPr bwMode="auto">
                <a:xfrm>
                  <a:off x="2832" y="1546"/>
                  <a:ext cx="1" cy="2582"/>
                </a:xfrm>
                <a:custGeom>
                  <a:avLst/>
                  <a:gdLst>
                    <a:gd name="T0" fmla="*/ 0 w 1"/>
                    <a:gd name="T1" fmla="*/ 0 h 2148"/>
                    <a:gd name="T2" fmla="*/ 0 w 1"/>
                    <a:gd name="T3" fmla="*/ 2148 h 2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2148">
                      <a:moveTo>
                        <a:pt x="0" y="0"/>
                      </a:moveTo>
                      <a:lnTo>
                        <a:pt x="0" y="21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76" name="Freeform 8"/>
                <p:cNvSpPr>
                  <a:spLocks/>
                </p:cNvSpPr>
                <p:nvPr/>
              </p:nvSpPr>
              <p:spPr bwMode="auto">
                <a:xfrm>
                  <a:off x="2868" y="1548"/>
                  <a:ext cx="2" cy="2580"/>
                </a:xfrm>
                <a:custGeom>
                  <a:avLst/>
                  <a:gdLst>
                    <a:gd name="T0" fmla="*/ 0 w 2"/>
                    <a:gd name="T1" fmla="*/ 0 h 2580"/>
                    <a:gd name="T2" fmla="*/ 2 w 2"/>
                    <a:gd name="T3" fmla="*/ 2580 h 2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2580">
                      <a:moveTo>
                        <a:pt x="0" y="0"/>
                      </a:moveTo>
                      <a:lnTo>
                        <a:pt x="2" y="2580"/>
                      </a:lnTo>
                    </a:path>
                  </a:pathLst>
                </a:custGeom>
                <a:noFill/>
                <a:ln w="76200" cmpd="sng">
                  <a:pattFill prst="ltUpDiag">
                    <a:fgClr>
                      <a:schemeClr val="tx1"/>
                    </a:fgClr>
                    <a:bgClr>
                      <a:srgbClr val="FFFFFF"/>
                    </a:bgClr>
                  </a:patt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788" name="AutoShape 20"/>
              <p:cNvSpPr>
                <a:spLocks noChangeArrowheads="1"/>
              </p:cNvSpPr>
              <p:nvPr/>
            </p:nvSpPr>
            <p:spPr bwMode="auto">
              <a:xfrm>
                <a:off x="528" y="1632"/>
                <a:ext cx="144" cy="144"/>
              </a:xfrm>
              <a:prstGeom prst="sun">
                <a:avLst>
                  <a:gd name="adj" fmla="val 25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805" name="Group 37"/>
              <p:cNvGrpSpPr>
                <a:grpSpLocks/>
              </p:cNvGrpSpPr>
              <p:nvPr/>
            </p:nvGrpSpPr>
            <p:grpSpPr bwMode="auto">
              <a:xfrm>
                <a:off x="-147" y="2912"/>
                <a:ext cx="1258" cy="1689"/>
                <a:chOff x="261" y="2285"/>
                <a:chExt cx="914" cy="1098"/>
              </a:xfrm>
            </p:grpSpPr>
            <p:sp>
              <p:nvSpPr>
                <p:cNvPr id="32800" name="Arc 32"/>
                <p:cNvSpPr>
                  <a:spLocks/>
                </p:cNvSpPr>
                <p:nvPr/>
              </p:nvSpPr>
              <p:spPr bwMode="auto">
                <a:xfrm rot="1120884">
                  <a:off x="744" y="2516"/>
                  <a:ext cx="357" cy="316"/>
                </a:xfrm>
                <a:custGeom>
                  <a:avLst/>
                  <a:gdLst>
                    <a:gd name="G0" fmla="+- 0 0 0"/>
                    <a:gd name="G1" fmla="+- 21455 0 0"/>
                    <a:gd name="G2" fmla="+- 21600 0 0"/>
                    <a:gd name="T0" fmla="*/ 2503 w 21270"/>
                    <a:gd name="T1" fmla="*/ 0 h 21455"/>
                    <a:gd name="T2" fmla="*/ 21270 w 21270"/>
                    <a:gd name="T3" fmla="*/ 17696 h 21455"/>
                    <a:gd name="T4" fmla="*/ 0 w 21270"/>
                    <a:gd name="T5" fmla="*/ 21455 h 21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270" h="21455" fill="none" extrusionOk="0">
                      <a:moveTo>
                        <a:pt x="2502" y="0"/>
                      </a:moveTo>
                      <a:cubicBezTo>
                        <a:pt x="11980" y="1106"/>
                        <a:pt x="19609" y="8299"/>
                        <a:pt x="21270" y="17695"/>
                      </a:cubicBezTo>
                    </a:path>
                    <a:path w="21270" h="21455" stroke="0" extrusionOk="0">
                      <a:moveTo>
                        <a:pt x="2502" y="0"/>
                      </a:moveTo>
                      <a:cubicBezTo>
                        <a:pt x="11980" y="1106"/>
                        <a:pt x="19609" y="8299"/>
                        <a:pt x="21270" y="17695"/>
                      </a:cubicBezTo>
                      <a:lnTo>
                        <a:pt x="0" y="214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2804" name="Group 36"/>
                <p:cNvGrpSpPr>
                  <a:grpSpLocks/>
                </p:cNvGrpSpPr>
                <p:nvPr/>
              </p:nvGrpSpPr>
              <p:grpSpPr bwMode="auto">
                <a:xfrm>
                  <a:off x="261" y="2285"/>
                  <a:ext cx="914" cy="1098"/>
                  <a:chOff x="261" y="2285"/>
                  <a:chExt cx="914" cy="1098"/>
                </a:xfrm>
              </p:grpSpPr>
              <p:grpSp>
                <p:nvGrpSpPr>
                  <p:cNvPr id="3280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61" y="2285"/>
                    <a:ext cx="914" cy="1098"/>
                    <a:chOff x="261" y="2285"/>
                    <a:chExt cx="914" cy="1098"/>
                  </a:xfrm>
                </p:grpSpPr>
                <p:grpSp>
                  <p:nvGrpSpPr>
                    <p:cNvPr id="32799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" y="2285"/>
                      <a:ext cx="914" cy="1098"/>
                      <a:chOff x="261" y="2285"/>
                      <a:chExt cx="914" cy="1098"/>
                    </a:xfrm>
                  </p:grpSpPr>
                  <p:sp>
                    <p:nvSpPr>
                      <p:cNvPr id="32797" name="Arc 29"/>
                      <p:cNvSpPr>
                        <a:spLocks/>
                      </p:cNvSpPr>
                      <p:nvPr/>
                    </p:nvSpPr>
                    <p:spPr bwMode="auto">
                      <a:xfrm rot="4681208">
                        <a:off x="633" y="2841"/>
                        <a:ext cx="576" cy="508"/>
                      </a:xfrm>
                      <a:custGeom>
                        <a:avLst/>
                        <a:gdLst>
                          <a:gd name="G0" fmla="+- 21600 0 0"/>
                          <a:gd name="G1" fmla="+- 11762 0 0"/>
                          <a:gd name="G2" fmla="+- 21600 0 0"/>
                          <a:gd name="T0" fmla="*/ 1277 w 21600"/>
                          <a:gd name="T1" fmla="*/ 19078 h 19078"/>
                          <a:gd name="T2" fmla="*/ 3483 w 21600"/>
                          <a:gd name="T3" fmla="*/ 0 h 19078"/>
                          <a:gd name="T4" fmla="*/ 21600 w 21600"/>
                          <a:gd name="T5" fmla="*/ 11762 h 1907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78" fill="none" extrusionOk="0">
                            <a:moveTo>
                              <a:pt x="1276" y="19078"/>
                            </a:moveTo>
                            <a:cubicBezTo>
                              <a:pt x="431" y="16731"/>
                              <a:pt x="0" y="14256"/>
                              <a:pt x="0" y="11762"/>
                            </a:cubicBezTo>
                            <a:cubicBezTo>
                              <a:pt x="-1" y="7587"/>
                              <a:pt x="1209" y="3501"/>
                              <a:pt x="3483" y="0"/>
                            </a:cubicBezTo>
                          </a:path>
                          <a:path w="21600" h="19078" stroke="0" extrusionOk="0">
                            <a:moveTo>
                              <a:pt x="1276" y="19078"/>
                            </a:moveTo>
                            <a:cubicBezTo>
                              <a:pt x="431" y="16731"/>
                              <a:pt x="0" y="14256"/>
                              <a:pt x="0" y="11762"/>
                            </a:cubicBezTo>
                            <a:cubicBezTo>
                              <a:pt x="-1" y="7587"/>
                              <a:pt x="1209" y="3501"/>
                              <a:pt x="3483" y="0"/>
                            </a:cubicBezTo>
                            <a:lnTo>
                              <a:pt x="21600" y="11762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2798" name="Arc 30"/>
                      <p:cNvSpPr>
                        <a:spLocks/>
                      </p:cNvSpPr>
                      <p:nvPr/>
                    </p:nvSpPr>
                    <p:spPr bwMode="auto">
                      <a:xfrm rot="12826717" flipV="1">
                        <a:off x="261" y="2285"/>
                        <a:ext cx="576" cy="508"/>
                      </a:xfrm>
                      <a:custGeom>
                        <a:avLst/>
                        <a:gdLst>
                          <a:gd name="G0" fmla="+- 21600 0 0"/>
                          <a:gd name="G1" fmla="+- 11762 0 0"/>
                          <a:gd name="G2" fmla="+- 21600 0 0"/>
                          <a:gd name="T0" fmla="*/ 1277 w 21600"/>
                          <a:gd name="T1" fmla="*/ 19078 h 19078"/>
                          <a:gd name="T2" fmla="*/ 3483 w 21600"/>
                          <a:gd name="T3" fmla="*/ 0 h 19078"/>
                          <a:gd name="T4" fmla="*/ 21600 w 21600"/>
                          <a:gd name="T5" fmla="*/ 11762 h 1907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78" fill="none" extrusionOk="0">
                            <a:moveTo>
                              <a:pt x="1276" y="19078"/>
                            </a:moveTo>
                            <a:cubicBezTo>
                              <a:pt x="431" y="16731"/>
                              <a:pt x="0" y="14256"/>
                              <a:pt x="0" y="11762"/>
                            </a:cubicBezTo>
                            <a:cubicBezTo>
                              <a:pt x="-1" y="7587"/>
                              <a:pt x="1209" y="3501"/>
                              <a:pt x="3483" y="0"/>
                            </a:cubicBezTo>
                          </a:path>
                          <a:path w="21600" h="19078" stroke="0" extrusionOk="0">
                            <a:moveTo>
                              <a:pt x="1276" y="19078"/>
                            </a:moveTo>
                            <a:cubicBezTo>
                              <a:pt x="431" y="16731"/>
                              <a:pt x="0" y="14256"/>
                              <a:pt x="0" y="11762"/>
                            </a:cubicBezTo>
                            <a:cubicBezTo>
                              <a:pt x="-1" y="7587"/>
                              <a:pt x="1209" y="3501"/>
                              <a:pt x="3483" y="0"/>
                            </a:cubicBezTo>
                            <a:lnTo>
                              <a:pt x="21600" y="11762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2801" name="Arc 33"/>
                    <p:cNvSpPr>
                      <a:spLocks/>
                    </p:cNvSpPr>
                    <p:nvPr/>
                  </p:nvSpPr>
                  <p:spPr bwMode="auto">
                    <a:xfrm rot="57736747">
                      <a:off x="868" y="2624"/>
                      <a:ext cx="181" cy="6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170 w 43200"/>
                        <a:gd name="T1" fmla="*/ 24307 h 24307"/>
                        <a:gd name="T2" fmla="*/ 43200 w 43200"/>
                        <a:gd name="T3" fmla="*/ 21600 h 24307"/>
                        <a:gd name="T4" fmla="*/ 21600 w 43200"/>
                        <a:gd name="T5" fmla="*/ 21600 h 24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4307" fill="none" extrusionOk="0">
                          <a:moveTo>
                            <a:pt x="170" y="24306"/>
                          </a:moveTo>
                          <a:cubicBezTo>
                            <a:pt x="56" y="23409"/>
                            <a:pt x="0" y="225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307" stroke="0" extrusionOk="0">
                          <a:moveTo>
                            <a:pt x="170" y="24306"/>
                          </a:moveTo>
                          <a:cubicBezTo>
                            <a:pt x="56" y="23409"/>
                            <a:pt x="0" y="225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32803" name="Freeform 35"/>
                  <p:cNvSpPr>
                    <a:spLocks/>
                  </p:cNvSpPr>
                  <p:nvPr/>
                </p:nvSpPr>
                <p:spPr bwMode="auto">
                  <a:xfrm>
                    <a:off x="910" y="2546"/>
                    <a:ext cx="146" cy="186"/>
                  </a:xfrm>
                  <a:custGeom>
                    <a:avLst/>
                    <a:gdLst>
                      <a:gd name="T0" fmla="*/ 14 w 146"/>
                      <a:gd name="T1" fmla="*/ 22 h 186"/>
                      <a:gd name="T2" fmla="*/ 0 w 146"/>
                      <a:gd name="T3" fmla="*/ 72 h 186"/>
                      <a:gd name="T4" fmla="*/ 16 w 146"/>
                      <a:gd name="T5" fmla="*/ 128 h 186"/>
                      <a:gd name="T6" fmla="*/ 60 w 146"/>
                      <a:gd name="T7" fmla="*/ 176 h 186"/>
                      <a:gd name="T8" fmla="*/ 88 w 146"/>
                      <a:gd name="T9" fmla="*/ 186 h 186"/>
                      <a:gd name="T10" fmla="*/ 118 w 146"/>
                      <a:gd name="T11" fmla="*/ 180 h 186"/>
                      <a:gd name="T12" fmla="*/ 146 w 146"/>
                      <a:gd name="T13" fmla="*/ 174 h 186"/>
                      <a:gd name="T14" fmla="*/ 124 w 146"/>
                      <a:gd name="T15" fmla="*/ 106 h 186"/>
                      <a:gd name="T16" fmla="*/ 84 w 146"/>
                      <a:gd name="T17" fmla="*/ 50 h 186"/>
                      <a:gd name="T18" fmla="*/ 38 w 146"/>
                      <a:gd name="T19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6" h="186">
                        <a:moveTo>
                          <a:pt x="14" y="22"/>
                        </a:moveTo>
                        <a:lnTo>
                          <a:pt x="0" y="72"/>
                        </a:lnTo>
                        <a:lnTo>
                          <a:pt x="16" y="128"/>
                        </a:lnTo>
                        <a:lnTo>
                          <a:pt x="60" y="176"/>
                        </a:lnTo>
                        <a:lnTo>
                          <a:pt x="88" y="186"/>
                        </a:lnTo>
                        <a:lnTo>
                          <a:pt x="118" y="180"/>
                        </a:lnTo>
                        <a:lnTo>
                          <a:pt x="146" y="174"/>
                        </a:lnTo>
                        <a:lnTo>
                          <a:pt x="124" y="106"/>
                        </a:lnTo>
                        <a:lnTo>
                          <a:pt x="84" y="50"/>
                        </a:lnTo>
                        <a:lnTo>
                          <a:pt x="38" y="0"/>
                        </a:lnTo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881481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utoUpdateAnimBg="0"/>
      <p:bldP spid="32778" grpId="0" autoUpdateAnimBg="0"/>
      <p:bldP spid="32779" grpId="0" autoUpdateAnimBg="0"/>
      <p:bldP spid="32780" grpId="0" autoUpdateAnimBg="0"/>
      <p:bldP spid="32787" grpId="0" autoUpdateAnimBg="0"/>
      <p:bldP spid="32792" grpId="0" animBg="1"/>
      <p:bldP spid="32794" grpId="0" animBg="1"/>
      <p:bldP spid="32795" grpId="0" animBg="1"/>
      <p:bldP spid="32808" grpId="0" animBg="1"/>
      <p:bldP spid="32809" grpId="0" animBg="1"/>
      <p:bldP spid="328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Buitenspiegel van een auto.</a:t>
            </a:r>
            <a:endParaRPr lang="nl-NL" altLang="nl-NL" sz="360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Teken spiegelbeeld van 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nl-NL" altLang="nl-NL" sz="3600" b="1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652463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Verleng de spiegel.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1752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Teken straal naar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 rot="-4107032">
            <a:off x="4587876" y="2549525"/>
            <a:ext cx="69850" cy="676275"/>
            <a:chOff x="2832" y="1546"/>
            <a:chExt cx="38" cy="2582"/>
          </a:xfrm>
        </p:grpSpPr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2832" y="1546"/>
              <a:ext cx="1" cy="258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auto">
            <a:xfrm>
              <a:off x="2868" y="1548"/>
              <a:ext cx="2" cy="2580"/>
            </a:xfrm>
            <a:custGeom>
              <a:avLst/>
              <a:gdLst>
                <a:gd name="T0" fmla="*/ 0 w 2"/>
                <a:gd name="T1" fmla="*/ 0 h 2580"/>
                <a:gd name="T2" fmla="*/ 2 w 2"/>
                <a:gd name="T3" fmla="*/ 258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580">
                  <a:moveTo>
                    <a:pt x="0" y="0"/>
                  </a:moveTo>
                  <a:lnTo>
                    <a:pt x="2" y="2580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9746" name="Freeform 50"/>
          <p:cNvSpPr>
            <a:spLocks/>
          </p:cNvSpPr>
          <p:nvPr/>
        </p:nvSpPr>
        <p:spPr bwMode="auto">
          <a:xfrm>
            <a:off x="4949825" y="3048000"/>
            <a:ext cx="3943350" cy="1517650"/>
          </a:xfrm>
          <a:custGeom>
            <a:avLst/>
            <a:gdLst>
              <a:gd name="T0" fmla="*/ 0 w 2484"/>
              <a:gd name="T1" fmla="*/ 0 h 956"/>
              <a:gd name="T2" fmla="*/ 2484 w 2484"/>
              <a:gd name="T3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84" h="956">
                <a:moveTo>
                  <a:pt x="0" y="0"/>
                </a:moveTo>
                <a:lnTo>
                  <a:pt x="2484" y="95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9777" name="Group 81"/>
          <p:cNvGrpSpPr>
            <a:grpSpLocks/>
          </p:cNvGrpSpPr>
          <p:nvPr/>
        </p:nvGrpSpPr>
        <p:grpSpPr bwMode="auto">
          <a:xfrm>
            <a:off x="6732588" y="5805488"/>
            <a:ext cx="741362" cy="1052512"/>
            <a:chOff x="4241" y="3657"/>
            <a:chExt cx="467" cy="663"/>
          </a:xfrm>
        </p:grpSpPr>
        <p:sp>
          <p:nvSpPr>
            <p:cNvPr id="29747" name="AutoShape 51"/>
            <p:cNvSpPr>
              <a:spLocks noChangeArrowheads="1"/>
            </p:cNvSpPr>
            <p:nvPr/>
          </p:nvSpPr>
          <p:spPr bwMode="auto">
            <a:xfrm>
              <a:off x="4332" y="3657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4241" y="3840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r>
                <a:rPr lang="en-US" altLang="nl-NL" sz="4400" b="1" baseline="-2500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4400" b="1" baseline="-25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9776" name="Group 80"/>
          <p:cNvGrpSpPr>
            <a:grpSpLocks/>
          </p:cNvGrpSpPr>
          <p:nvPr/>
        </p:nvGrpSpPr>
        <p:grpSpPr bwMode="auto">
          <a:xfrm>
            <a:off x="5580063" y="5819775"/>
            <a:ext cx="741362" cy="1052513"/>
            <a:chOff x="3515" y="3657"/>
            <a:chExt cx="467" cy="663"/>
          </a:xfrm>
        </p:grpSpPr>
        <p:sp>
          <p:nvSpPr>
            <p:cNvPr id="29736" name="AutoShape 40"/>
            <p:cNvSpPr>
              <a:spLocks noChangeArrowheads="1"/>
            </p:cNvSpPr>
            <p:nvPr/>
          </p:nvSpPr>
          <p:spPr bwMode="auto">
            <a:xfrm>
              <a:off x="3651" y="3657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3515" y="3840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r>
                <a:rPr lang="en-US" altLang="nl-NL" sz="4400" b="1" baseline="-250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4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9789" name="Group 93"/>
          <p:cNvGrpSpPr>
            <a:grpSpLocks/>
          </p:cNvGrpSpPr>
          <p:nvPr/>
        </p:nvGrpSpPr>
        <p:grpSpPr bwMode="auto">
          <a:xfrm>
            <a:off x="971550" y="2881313"/>
            <a:ext cx="3529013" cy="1152525"/>
            <a:chOff x="657" y="1797"/>
            <a:chExt cx="2223" cy="726"/>
          </a:xfrm>
        </p:grpSpPr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1829" y="2094"/>
              <a:ext cx="137" cy="45"/>
            </a:xfrm>
            <a:custGeom>
              <a:avLst/>
              <a:gdLst>
                <a:gd name="T0" fmla="*/ 137 w 137"/>
                <a:gd name="T1" fmla="*/ 0 h 45"/>
                <a:gd name="T2" fmla="*/ 0 w 137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45">
                  <a:moveTo>
                    <a:pt x="137" y="0"/>
                  </a:moveTo>
                  <a:lnTo>
                    <a:pt x="0" y="45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9762" name="Line 66"/>
            <p:cNvSpPr>
              <a:spLocks noChangeShapeType="1"/>
            </p:cNvSpPr>
            <p:nvPr/>
          </p:nvSpPr>
          <p:spPr bwMode="auto">
            <a:xfrm flipV="1">
              <a:off x="657" y="1797"/>
              <a:ext cx="2223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9763" name="Line 67"/>
          <p:cNvSpPr>
            <a:spLocks noChangeShapeType="1"/>
          </p:cNvSpPr>
          <p:nvPr/>
        </p:nvSpPr>
        <p:spPr bwMode="auto">
          <a:xfrm flipV="1">
            <a:off x="4643438" y="1773238"/>
            <a:ext cx="3241675" cy="10795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 flipV="1">
            <a:off x="1057275" y="2406650"/>
            <a:ext cx="7416800" cy="15843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9765" name="Line 69"/>
          <p:cNvSpPr>
            <a:spLocks noChangeShapeType="1"/>
          </p:cNvSpPr>
          <p:nvPr/>
        </p:nvSpPr>
        <p:spPr bwMode="auto">
          <a:xfrm flipH="1" flipV="1">
            <a:off x="4486275" y="2867025"/>
            <a:ext cx="1439863" cy="30972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9786" name="Group 90"/>
          <p:cNvGrpSpPr>
            <a:grpSpLocks/>
          </p:cNvGrpSpPr>
          <p:nvPr/>
        </p:nvGrpSpPr>
        <p:grpSpPr bwMode="auto">
          <a:xfrm>
            <a:off x="6948488" y="1743075"/>
            <a:ext cx="982662" cy="2044700"/>
            <a:chOff x="4368" y="1089"/>
            <a:chExt cx="619" cy="1288"/>
          </a:xfrm>
        </p:grpSpPr>
        <p:sp>
          <p:nvSpPr>
            <p:cNvPr id="29756" name="Freeform 60"/>
            <p:cNvSpPr>
              <a:spLocks/>
            </p:cNvSpPr>
            <p:nvPr/>
          </p:nvSpPr>
          <p:spPr bwMode="auto">
            <a:xfrm>
              <a:off x="4368" y="1089"/>
              <a:ext cx="619" cy="1288"/>
            </a:xfrm>
            <a:custGeom>
              <a:avLst/>
              <a:gdLst>
                <a:gd name="T0" fmla="*/ 0 w 619"/>
                <a:gd name="T1" fmla="*/ 1288 h 1288"/>
                <a:gd name="T2" fmla="*/ 619 w 619"/>
                <a:gd name="T3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9" h="1288">
                  <a:moveTo>
                    <a:pt x="0" y="1288"/>
                  </a:moveTo>
                  <a:lnTo>
                    <a:pt x="61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9766" name="Line 70"/>
            <p:cNvSpPr>
              <a:spLocks noChangeShapeType="1"/>
            </p:cNvSpPr>
            <p:nvPr/>
          </p:nvSpPr>
          <p:spPr bwMode="auto">
            <a:xfrm>
              <a:off x="4513" y="1933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9785" name="Group 89"/>
          <p:cNvGrpSpPr>
            <a:grpSpLocks/>
          </p:cNvGrpSpPr>
          <p:nvPr/>
        </p:nvGrpSpPr>
        <p:grpSpPr bwMode="auto">
          <a:xfrm>
            <a:off x="5940425" y="3860800"/>
            <a:ext cx="982663" cy="2044700"/>
            <a:chOff x="3742" y="2432"/>
            <a:chExt cx="619" cy="1288"/>
          </a:xfrm>
        </p:grpSpPr>
        <p:sp>
          <p:nvSpPr>
            <p:cNvPr id="29755" name="Freeform 59"/>
            <p:cNvSpPr>
              <a:spLocks/>
            </p:cNvSpPr>
            <p:nvPr/>
          </p:nvSpPr>
          <p:spPr bwMode="auto">
            <a:xfrm>
              <a:off x="3742" y="2432"/>
              <a:ext cx="619" cy="1288"/>
            </a:xfrm>
            <a:custGeom>
              <a:avLst/>
              <a:gdLst>
                <a:gd name="T0" fmla="*/ 0 w 619"/>
                <a:gd name="T1" fmla="*/ 1288 h 1288"/>
                <a:gd name="T2" fmla="*/ 619 w 619"/>
                <a:gd name="T3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9" h="1288">
                  <a:moveTo>
                    <a:pt x="0" y="1288"/>
                  </a:moveTo>
                  <a:lnTo>
                    <a:pt x="61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>
              <a:off x="3969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9788" name="Group 92"/>
          <p:cNvGrpSpPr>
            <a:grpSpLocks/>
          </p:cNvGrpSpPr>
          <p:nvPr/>
        </p:nvGrpSpPr>
        <p:grpSpPr bwMode="auto">
          <a:xfrm>
            <a:off x="7780338" y="2409825"/>
            <a:ext cx="725487" cy="1741488"/>
            <a:chOff x="4901" y="1518"/>
            <a:chExt cx="457" cy="1097"/>
          </a:xfrm>
        </p:grpSpPr>
        <p:sp>
          <p:nvSpPr>
            <p:cNvPr id="29754" name="Freeform 58"/>
            <p:cNvSpPr>
              <a:spLocks/>
            </p:cNvSpPr>
            <p:nvPr/>
          </p:nvSpPr>
          <p:spPr bwMode="auto">
            <a:xfrm>
              <a:off x="4901" y="1518"/>
              <a:ext cx="457" cy="1097"/>
            </a:xfrm>
            <a:custGeom>
              <a:avLst/>
              <a:gdLst>
                <a:gd name="T0" fmla="*/ 0 w 457"/>
                <a:gd name="T1" fmla="*/ 1097 h 1097"/>
                <a:gd name="T2" fmla="*/ 457 w 457"/>
                <a:gd name="T3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7" h="1097">
                  <a:moveTo>
                    <a:pt x="0" y="1097"/>
                  </a:moveTo>
                  <a:lnTo>
                    <a:pt x="45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9770" name="Group 74"/>
            <p:cNvGrpSpPr>
              <a:grpSpLocks/>
            </p:cNvGrpSpPr>
            <p:nvPr/>
          </p:nvGrpSpPr>
          <p:grpSpPr bwMode="auto">
            <a:xfrm>
              <a:off x="5039" y="2069"/>
              <a:ext cx="154" cy="64"/>
              <a:chOff x="4631" y="2069"/>
              <a:chExt cx="154" cy="64"/>
            </a:xfrm>
          </p:grpSpPr>
          <p:sp>
            <p:nvSpPr>
              <p:cNvPr id="29768" name="Line 72"/>
              <p:cNvSpPr>
                <a:spLocks noChangeShapeType="1"/>
              </p:cNvSpPr>
              <p:nvPr/>
            </p:nvSpPr>
            <p:spPr bwMode="auto">
              <a:xfrm>
                <a:off x="4649" y="2069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9" name="Line 73"/>
              <p:cNvSpPr>
                <a:spLocks noChangeShapeType="1"/>
              </p:cNvSpPr>
              <p:nvPr/>
            </p:nvSpPr>
            <p:spPr bwMode="auto">
              <a:xfrm>
                <a:off x="4631" y="2133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9787" name="Group 91"/>
          <p:cNvGrpSpPr>
            <a:grpSpLocks/>
          </p:cNvGrpSpPr>
          <p:nvPr/>
        </p:nvGrpSpPr>
        <p:grpSpPr bwMode="auto">
          <a:xfrm>
            <a:off x="7019925" y="4165600"/>
            <a:ext cx="760413" cy="1711325"/>
            <a:chOff x="4422" y="2624"/>
            <a:chExt cx="479" cy="1078"/>
          </a:xfrm>
        </p:grpSpPr>
        <p:sp>
          <p:nvSpPr>
            <p:cNvPr id="29753" name="Freeform 57"/>
            <p:cNvSpPr>
              <a:spLocks/>
            </p:cNvSpPr>
            <p:nvPr/>
          </p:nvSpPr>
          <p:spPr bwMode="auto">
            <a:xfrm>
              <a:off x="4422" y="2624"/>
              <a:ext cx="479" cy="1078"/>
            </a:xfrm>
            <a:custGeom>
              <a:avLst/>
              <a:gdLst>
                <a:gd name="T0" fmla="*/ 0 w 479"/>
                <a:gd name="T1" fmla="*/ 1078 h 1078"/>
                <a:gd name="T2" fmla="*/ 479 w 479"/>
                <a:gd name="T3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9" h="1078">
                  <a:moveTo>
                    <a:pt x="0" y="1078"/>
                  </a:moveTo>
                  <a:lnTo>
                    <a:pt x="47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9772" name="Group 76"/>
            <p:cNvGrpSpPr>
              <a:grpSpLocks/>
            </p:cNvGrpSpPr>
            <p:nvPr/>
          </p:nvGrpSpPr>
          <p:grpSpPr bwMode="auto">
            <a:xfrm>
              <a:off x="4604" y="3094"/>
              <a:ext cx="154" cy="64"/>
              <a:chOff x="4631" y="2069"/>
              <a:chExt cx="154" cy="64"/>
            </a:xfrm>
          </p:grpSpPr>
          <p:sp>
            <p:nvSpPr>
              <p:cNvPr id="29773" name="Line 77"/>
              <p:cNvSpPr>
                <a:spLocks noChangeShapeType="1"/>
              </p:cNvSpPr>
              <p:nvPr/>
            </p:nvSpPr>
            <p:spPr bwMode="auto">
              <a:xfrm>
                <a:off x="4649" y="2069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4" name="Line 78"/>
              <p:cNvSpPr>
                <a:spLocks noChangeShapeType="1"/>
              </p:cNvSpPr>
              <p:nvPr/>
            </p:nvSpPr>
            <p:spPr bwMode="auto">
              <a:xfrm>
                <a:off x="4631" y="2133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9784" name="Group 88"/>
          <p:cNvGrpSpPr>
            <a:grpSpLocks/>
          </p:cNvGrpSpPr>
          <p:nvPr/>
        </p:nvGrpSpPr>
        <p:grpSpPr bwMode="auto">
          <a:xfrm>
            <a:off x="7567613" y="981075"/>
            <a:ext cx="741362" cy="904875"/>
            <a:chOff x="4740" y="618"/>
            <a:chExt cx="467" cy="570"/>
          </a:xfrm>
        </p:grpSpPr>
        <p:sp>
          <p:nvSpPr>
            <p:cNvPr id="29779" name="AutoShape 83"/>
            <p:cNvSpPr>
              <a:spLocks noChangeArrowheads="1"/>
            </p:cNvSpPr>
            <p:nvPr/>
          </p:nvSpPr>
          <p:spPr bwMode="auto">
            <a:xfrm>
              <a:off x="4885" y="1044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4740" y="618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r>
                <a:rPr lang="en-US" altLang="nl-NL" sz="44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9783" name="Group 87"/>
          <p:cNvGrpSpPr>
            <a:grpSpLocks/>
          </p:cNvGrpSpPr>
          <p:nvPr/>
        </p:nvGrpSpPr>
        <p:grpSpPr bwMode="auto">
          <a:xfrm>
            <a:off x="8388350" y="1644650"/>
            <a:ext cx="755650" cy="860425"/>
            <a:chOff x="5284" y="1036"/>
            <a:chExt cx="476" cy="542"/>
          </a:xfrm>
        </p:grpSpPr>
        <p:sp>
          <p:nvSpPr>
            <p:cNvPr id="29781" name="AutoShape 85"/>
            <p:cNvSpPr>
              <a:spLocks noChangeArrowheads="1"/>
            </p:cNvSpPr>
            <p:nvPr/>
          </p:nvSpPr>
          <p:spPr bwMode="auto">
            <a:xfrm>
              <a:off x="5284" y="1434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5293" y="1036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r>
                <a:rPr lang="en-US" altLang="nl-NL" sz="4400" b="1" baseline="-2500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4400" b="1" baseline="-25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9790" name="Rectangle 94"/>
          <p:cNvSpPr>
            <a:spLocks noChangeArrowheads="1"/>
          </p:cNvSpPr>
          <p:nvPr/>
        </p:nvSpPr>
        <p:spPr bwMode="auto">
          <a:xfrm>
            <a:off x="0" y="6203950"/>
            <a:ext cx="370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Ziet O ook </a:t>
            </a:r>
            <a:r>
              <a:rPr lang="en-US" altLang="nl-NL" sz="36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nl-NL" sz="3600" b="1" baseline="-25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9775" name="Group 79"/>
          <p:cNvGrpSpPr>
            <a:grpSpLocks/>
          </p:cNvGrpSpPr>
          <p:nvPr/>
        </p:nvGrpSpPr>
        <p:grpSpPr bwMode="auto">
          <a:xfrm>
            <a:off x="684213" y="3933825"/>
            <a:ext cx="619125" cy="977900"/>
            <a:chOff x="431" y="2478"/>
            <a:chExt cx="390" cy="616"/>
          </a:xfrm>
        </p:grpSpPr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431" y="2614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745" name="Oval 49"/>
            <p:cNvSpPr>
              <a:spLocks noChangeAspect="1" noChangeArrowheads="1"/>
            </p:cNvSpPr>
            <p:nvPr/>
          </p:nvSpPr>
          <p:spPr bwMode="auto">
            <a:xfrm>
              <a:off x="612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9797" name="Rectangle 101"/>
          <p:cNvSpPr>
            <a:spLocks noChangeArrowheads="1"/>
          </p:cNvSpPr>
          <p:nvPr/>
        </p:nvSpPr>
        <p:spPr bwMode="auto">
          <a:xfrm>
            <a:off x="3725863" y="6223000"/>
            <a:ext cx="1368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Nee!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799" name="Freeform 103"/>
          <p:cNvSpPr>
            <a:spLocks/>
          </p:cNvSpPr>
          <p:nvPr/>
        </p:nvSpPr>
        <p:spPr bwMode="auto">
          <a:xfrm rot="1519417">
            <a:off x="6764338" y="3770313"/>
            <a:ext cx="136525" cy="180975"/>
          </a:xfrm>
          <a:custGeom>
            <a:avLst/>
            <a:gdLst>
              <a:gd name="T0" fmla="*/ 3 w 86"/>
              <a:gd name="T1" fmla="*/ 0 h 114"/>
              <a:gd name="T2" fmla="*/ 0 w 86"/>
              <a:gd name="T3" fmla="*/ 114 h 114"/>
              <a:gd name="T4" fmla="*/ 86 w 86"/>
              <a:gd name="T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14">
                <a:moveTo>
                  <a:pt x="3" y="0"/>
                </a:moveTo>
                <a:lnTo>
                  <a:pt x="0" y="114"/>
                </a:lnTo>
                <a:lnTo>
                  <a:pt x="86" y="11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9800" name="Freeform 104"/>
          <p:cNvSpPr>
            <a:spLocks/>
          </p:cNvSpPr>
          <p:nvPr/>
        </p:nvSpPr>
        <p:spPr bwMode="auto">
          <a:xfrm rot="1519417">
            <a:off x="7604125" y="4111625"/>
            <a:ext cx="136525" cy="180975"/>
          </a:xfrm>
          <a:custGeom>
            <a:avLst/>
            <a:gdLst>
              <a:gd name="T0" fmla="*/ 3 w 86"/>
              <a:gd name="T1" fmla="*/ 0 h 114"/>
              <a:gd name="T2" fmla="*/ 0 w 86"/>
              <a:gd name="T3" fmla="*/ 114 h 114"/>
              <a:gd name="T4" fmla="*/ 86 w 86"/>
              <a:gd name="T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14">
                <a:moveTo>
                  <a:pt x="3" y="0"/>
                </a:moveTo>
                <a:lnTo>
                  <a:pt x="0" y="114"/>
                </a:lnTo>
                <a:lnTo>
                  <a:pt x="86" y="11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30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10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2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20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  <p:bldP spid="29702" grpId="0" autoUpdateAnimBg="0"/>
      <p:bldP spid="29703" grpId="0" autoUpdateAnimBg="0"/>
      <p:bldP spid="29704" grpId="0" autoUpdateAnimBg="0"/>
      <p:bldP spid="29746" grpId="0" animBg="1"/>
      <p:bldP spid="29763" grpId="0" animBg="1"/>
      <p:bldP spid="29764" grpId="0" animBg="1"/>
      <p:bldP spid="29765" grpId="0" animBg="1"/>
      <p:bldP spid="29790" grpId="0" autoUpdateAnimBg="0"/>
      <p:bldP spid="29797" grpId="0" autoUpdateAnimBg="0"/>
      <p:bldP spid="29799" grpId="0" animBg="1"/>
      <p:bldP spid="298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8" name="Freeform 54" descr="60%"/>
          <p:cNvSpPr>
            <a:spLocks/>
          </p:cNvSpPr>
          <p:nvPr/>
        </p:nvSpPr>
        <p:spPr bwMode="auto">
          <a:xfrm>
            <a:off x="4284663" y="3357563"/>
            <a:ext cx="2554287" cy="3519487"/>
          </a:xfrm>
          <a:custGeom>
            <a:avLst/>
            <a:gdLst>
              <a:gd name="T0" fmla="*/ 961 w 1609"/>
              <a:gd name="T1" fmla="*/ 2211 h 2217"/>
              <a:gd name="T2" fmla="*/ 0 w 1609"/>
              <a:gd name="T3" fmla="*/ 0 h 2217"/>
              <a:gd name="T4" fmla="*/ 367 w 1609"/>
              <a:gd name="T5" fmla="*/ 141 h 2217"/>
              <a:gd name="T6" fmla="*/ 1609 w 1609"/>
              <a:gd name="T7" fmla="*/ 22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9" h="2217">
                <a:moveTo>
                  <a:pt x="961" y="2211"/>
                </a:moveTo>
                <a:lnTo>
                  <a:pt x="0" y="0"/>
                </a:lnTo>
                <a:lnTo>
                  <a:pt x="367" y="141"/>
                </a:lnTo>
                <a:lnTo>
                  <a:pt x="1609" y="2217"/>
                </a:lnTo>
              </a:path>
            </a:pathLst>
          </a:custGeom>
          <a:pattFill prst="pct60">
            <a:fgClr>
              <a:schemeClr val="accent2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r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Buitenspiegel van auto.</a:t>
            </a:r>
            <a:endParaRPr lang="nl-NL" altLang="nl-NL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4288" y="119062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2</a:t>
            </a: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Spiegelbeeld van 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nl-NL" altLang="nl-NL" sz="4000" b="1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7150" y="65246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1. Verleng de spiegel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3. Straal naar B.  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 rot="-4107032">
            <a:off x="4587876" y="3135312"/>
            <a:ext cx="69850" cy="676275"/>
            <a:chOff x="2832" y="1546"/>
            <a:chExt cx="38" cy="2582"/>
          </a:xfrm>
        </p:grpSpPr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2832" y="1546"/>
              <a:ext cx="1" cy="258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auto">
            <a:xfrm>
              <a:off x="2868" y="1548"/>
              <a:ext cx="2" cy="2580"/>
            </a:xfrm>
            <a:custGeom>
              <a:avLst/>
              <a:gdLst>
                <a:gd name="T0" fmla="*/ 0 w 2"/>
                <a:gd name="T1" fmla="*/ 0 h 2580"/>
                <a:gd name="T2" fmla="*/ 2 w 2"/>
                <a:gd name="T3" fmla="*/ 258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580">
                  <a:moveTo>
                    <a:pt x="0" y="0"/>
                  </a:moveTo>
                  <a:lnTo>
                    <a:pt x="2" y="2580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684213" y="4519613"/>
            <a:ext cx="619125" cy="977900"/>
            <a:chOff x="431" y="2478"/>
            <a:chExt cx="390" cy="616"/>
          </a:xfrm>
        </p:grpSpPr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31" y="2614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55" name="Oval 11"/>
            <p:cNvSpPr>
              <a:spLocks noChangeAspect="1" noChangeArrowheads="1"/>
            </p:cNvSpPr>
            <p:nvPr/>
          </p:nvSpPr>
          <p:spPr bwMode="auto">
            <a:xfrm>
              <a:off x="612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793" name="Group 49"/>
          <p:cNvGrpSpPr>
            <a:grpSpLocks/>
          </p:cNvGrpSpPr>
          <p:nvPr/>
        </p:nvGrpSpPr>
        <p:grpSpPr bwMode="auto">
          <a:xfrm>
            <a:off x="6877050" y="6096000"/>
            <a:ext cx="1000125" cy="762000"/>
            <a:chOff x="4332" y="3840"/>
            <a:chExt cx="630" cy="480"/>
          </a:xfrm>
        </p:grpSpPr>
        <p:sp>
          <p:nvSpPr>
            <p:cNvPr id="31758" name="AutoShape 14"/>
            <p:cNvSpPr>
              <a:spLocks noChangeArrowheads="1"/>
            </p:cNvSpPr>
            <p:nvPr/>
          </p:nvSpPr>
          <p:spPr bwMode="auto">
            <a:xfrm>
              <a:off x="4332" y="4026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4495" y="3840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r>
                <a:rPr lang="en-US" altLang="nl-NL" sz="4400" b="1" baseline="-25000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4400" b="1" baseline="-25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1794" name="Group 50"/>
          <p:cNvGrpSpPr>
            <a:grpSpLocks/>
          </p:cNvGrpSpPr>
          <p:nvPr/>
        </p:nvGrpSpPr>
        <p:grpSpPr bwMode="auto">
          <a:xfrm>
            <a:off x="5795963" y="6096000"/>
            <a:ext cx="812800" cy="762000"/>
            <a:chOff x="3651" y="3840"/>
            <a:chExt cx="512" cy="480"/>
          </a:xfrm>
        </p:grpSpPr>
        <p:sp>
          <p:nvSpPr>
            <p:cNvPr id="31761" name="AutoShape 17"/>
            <p:cNvSpPr>
              <a:spLocks noChangeArrowheads="1"/>
            </p:cNvSpPr>
            <p:nvPr/>
          </p:nvSpPr>
          <p:spPr bwMode="auto">
            <a:xfrm>
              <a:off x="3651" y="4026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3696" y="3840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r>
                <a:rPr lang="en-US" altLang="nl-NL" sz="4400" b="1" baseline="-250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4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1765" name="Freeform 21"/>
          <p:cNvSpPr>
            <a:spLocks/>
          </p:cNvSpPr>
          <p:nvPr/>
        </p:nvSpPr>
        <p:spPr bwMode="auto">
          <a:xfrm>
            <a:off x="1042988" y="3468688"/>
            <a:ext cx="3455987" cy="1112837"/>
          </a:xfrm>
          <a:custGeom>
            <a:avLst/>
            <a:gdLst>
              <a:gd name="T0" fmla="*/ 0 w 2177"/>
              <a:gd name="T1" fmla="*/ 701 h 701"/>
              <a:gd name="T2" fmla="*/ 2177 w 2177"/>
              <a:gd name="T3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77" h="701">
                <a:moveTo>
                  <a:pt x="0" y="701"/>
                </a:moveTo>
                <a:lnTo>
                  <a:pt x="2177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1766" name="Freeform 22"/>
          <p:cNvSpPr>
            <a:spLocks/>
          </p:cNvSpPr>
          <p:nvPr/>
        </p:nvSpPr>
        <p:spPr bwMode="auto">
          <a:xfrm>
            <a:off x="3019425" y="347663"/>
            <a:ext cx="1493838" cy="3121025"/>
          </a:xfrm>
          <a:custGeom>
            <a:avLst/>
            <a:gdLst>
              <a:gd name="T0" fmla="*/ 941 w 941"/>
              <a:gd name="T1" fmla="*/ 1966 h 1966"/>
              <a:gd name="T2" fmla="*/ 0 w 941"/>
              <a:gd name="T3" fmla="*/ 0 h 19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1" h="1966">
                <a:moveTo>
                  <a:pt x="941" y="196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1767" name="Freeform 23"/>
          <p:cNvSpPr>
            <a:spLocks/>
          </p:cNvSpPr>
          <p:nvPr/>
        </p:nvSpPr>
        <p:spPr bwMode="auto">
          <a:xfrm>
            <a:off x="3005138" y="347663"/>
            <a:ext cx="4005262" cy="6169025"/>
          </a:xfrm>
          <a:custGeom>
            <a:avLst/>
            <a:gdLst>
              <a:gd name="T0" fmla="*/ 0 w 2523"/>
              <a:gd name="T1" fmla="*/ 0 h 3886"/>
              <a:gd name="T2" fmla="*/ 2523 w 2523"/>
              <a:gd name="T3" fmla="*/ 3886 h 38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23" h="3886">
                <a:moveTo>
                  <a:pt x="0" y="0"/>
                </a:moveTo>
                <a:lnTo>
                  <a:pt x="2523" y="3886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31802" name="Group 58"/>
          <p:cNvGrpSpPr>
            <a:grpSpLocks/>
          </p:cNvGrpSpPr>
          <p:nvPr/>
        </p:nvGrpSpPr>
        <p:grpSpPr bwMode="auto">
          <a:xfrm>
            <a:off x="4500563" y="3438525"/>
            <a:ext cx="1439862" cy="3097213"/>
            <a:chOff x="2835" y="2166"/>
            <a:chExt cx="907" cy="1951"/>
          </a:xfrm>
        </p:grpSpPr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253" y="3063"/>
              <a:ext cx="64" cy="146"/>
            </a:xfrm>
            <a:custGeom>
              <a:avLst/>
              <a:gdLst>
                <a:gd name="T0" fmla="*/ 64 w 64"/>
                <a:gd name="T1" fmla="*/ 146 h 146"/>
                <a:gd name="T2" fmla="*/ 0 w 64"/>
                <a:gd name="T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146">
                  <a:moveTo>
                    <a:pt x="64" y="146"/>
                  </a:move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 flipH="1" flipV="1">
              <a:off x="2835" y="2166"/>
              <a:ext cx="907" cy="195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769" name="Group 25"/>
          <p:cNvGrpSpPr>
            <a:grpSpLocks/>
          </p:cNvGrpSpPr>
          <p:nvPr/>
        </p:nvGrpSpPr>
        <p:grpSpPr bwMode="auto">
          <a:xfrm>
            <a:off x="2036763" y="404813"/>
            <a:ext cx="982662" cy="2044700"/>
            <a:chOff x="4368" y="1089"/>
            <a:chExt cx="619" cy="1288"/>
          </a:xfrm>
        </p:grpSpPr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4368" y="1089"/>
              <a:ext cx="619" cy="1288"/>
            </a:xfrm>
            <a:custGeom>
              <a:avLst/>
              <a:gdLst>
                <a:gd name="T0" fmla="*/ 0 w 619"/>
                <a:gd name="T1" fmla="*/ 1288 h 1288"/>
                <a:gd name="T2" fmla="*/ 619 w 619"/>
                <a:gd name="T3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9" h="1288">
                  <a:moveTo>
                    <a:pt x="0" y="1288"/>
                  </a:moveTo>
                  <a:lnTo>
                    <a:pt x="61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>
              <a:off x="4513" y="1933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772" name="Group 28"/>
          <p:cNvGrpSpPr>
            <a:grpSpLocks/>
          </p:cNvGrpSpPr>
          <p:nvPr/>
        </p:nvGrpSpPr>
        <p:grpSpPr bwMode="auto">
          <a:xfrm>
            <a:off x="1042988" y="2492375"/>
            <a:ext cx="982662" cy="2044700"/>
            <a:chOff x="3742" y="2432"/>
            <a:chExt cx="619" cy="1288"/>
          </a:xfrm>
        </p:grpSpPr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3742" y="2432"/>
              <a:ext cx="619" cy="1288"/>
            </a:xfrm>
            <a:custGeom>
              <a:avLst/>
              <a:gdLst>
                <a:gd name="T0" fmla="*/ 0 w 619"/>
                <a:gd name="T1" fmla="*/ 1288 h 1288"/>
                <a:gd name="T2" fmla="*/ 619 w 619"/>
                <a:gd name="T3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9" h="1288">
                  <a:moveTo>
                    <a:pt x="0" y="1288"/>
                  </a:moveTo>
                  <a:lnTo>
                    <a:pt x="619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969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799" name="Group 55"/>
          <p:cNvGrpSpPr>
            <a:grpSpLocks/>
          </p:cNvGrpSpPr>
          <p:nvPr/>
        </p:nvGrpSpPr>
        <p:grpSpPr bwMode="auto">
          <a:xfrm>
            <a:off x="2339975" y="0"/>
            <a:ext cx="774700" cy="762000"/>
            <a:chOff x="1474" y="0"/>
            <a:chExt cx="488" cy="480"/>
          </a:xfrm>
        </p:grpSpPr>
        <p:sp>
          <p:nvSpPr>
            <p:cNvPr id="31786" name="AutoShape 42"/>
            <p:cNvSpPr>
              <a:spLocks noChangeArrowheads="1"/>
            </p:cNvSpPr>
            <p:nvPr/>
          </p:nvSpPr>
          <p:spPr bwMode="auto">
            <a:xfrm>
              <a:off x="1818" y="164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tx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787" name="Rectangle 43"/>
            <p:cNvSpPr>
              <a:spLocks noChangeArrowheads="1"/>
            </p:cNvSpPr>
            <p:nvPr/>
          </p:nvSpPr>
          <p:spPr bwMode="auto">
            <a:xfrm>
              <a:off x="1474" y="0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endParaRPr lang="nl-NL" altLang="nl-NL" sz="4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0" y="5516563"/>
            <a:ext cx="4284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Ziet O ook 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nl-NL" sz="4400" b="1" baseline="-25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92" name="Freeform 48"/>
          <p:cNvSpPr>
            <a:spLocks/>
          </p:cNvSpPr>
          <p:nvPr/>
        </p:nvSpPr>
        <p:spPr bwMode="auto">
          <a:xfrm>
            <a:off x="420688" y="1833563"/>
            <a:ext cx="3889375" cy="1539875"/>
          </a:xfrm>
          <a:custGeom>
            <a:avLst/>
            <a:gdLst>
              <a:gd name="T0" fmla="*/ 0 w 2450"/>
              <a:gd name="T1" fmla="*/ 0 h 970"/>
              <a:gd name="T2" fmla="*/ 2450 w 2450"/>
              <a:gd name="T3" fmla="*/ 970 h 9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50" h="970">
                <a:moveTo>
                  <a:pt x="0" y="0"/>
                </a:moveTo>
                <a:lnTo>
                  <a:pt x="2450" y="97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34925" y="6308725"/>
            <a:ext cx="5219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Gezichtsveld zien?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96" name="Freeform 52"/>
          <p:cNvSpPr>
            <a:spLocks/>
          </p:cNvSpPr>
          <p:nvPr/>
        </p:nvSpPr>
        <p:spPr bwMode="auto">
          <a:xfrm>
            <a:off x="2987675" y="404813"/>
            <a:ext cx="2832100" cy="6472237"/>
          </a:xfrm>
          <a:custGeom>
            <a:avLst/>
            <a:gdLst>
              <a:gd name="T0" fmla="*/ 0 w 1784"/>
              <a:gd name="T1" fmla="*/ 0 h 4077"/>
              <a:gd name="T2" fmla="*/ 1784 w 1784"/>
              <a:gd name="T3" fmla="*/ 4077 h 40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84" h="4077">
                <a:moveTo>
                  <a:pt x="0" y="0"/>
                </a:moveTo>
                <a:lnTo>
                  <a:pt x="1784" y="4077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1797" name="Freeform 53"/>
          <p:cNvSpPr>
            <a:spLocks/>
          </p:cNvSpPr>
          <p:nvPr/>
        </p:nvSpPr>
        <p:spPr bwMode="auto">
          <a:xfrm>
            <a:off x="2987675" y="404813"/>
            <a:ext cx="3862388" cy="6475412"/>
          </a:xfrm>
          <a:custGeom>
            <a:avLst/>
            <a:gdLst>
              <a:gd name="T0" fmla="*/ 0 w 2433"/>
              <a:gd name="T1" fmla="*/ 0 h 4079"/>
              <a:gd name="T2" fmla="*/ 2433 w 2433"/>
              <a:gd name="T3" fmla="*/ 4079 h 4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33" h="4079">
                <a:moveTo>
                  <a:pt x="0" y="0"/>
                </a:moveTo>
                <a:lnTo>
                  <a:pt x="2433" y="4079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1803" name="Rectangle 59"/>
          <p:cNvSpPr>
            <a:spLocks noChangeArrowheads="1"/>
          </p:cNvSpPr>
          <p:nvPr/>
        </p:nvSpPr>
        <p:spPr bwMode="auto">
          <a:xfrm>
            <a:off x="4067175" y="5516563"/>
            <a:ext cx="1368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Nee!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805" name="Freeform 61"/>
          <p:cNvSpPr>
            <a:spLocks/>
          </p:cNvSpPr>
          <p:nvPr/>
        </p:nvSpPr>
        <p:spPr bwMode="auto">
          <a:xfrm rot="1519417">
            <a:off x="1857375" y="2420938"/>
            <a:ext cx="136525" cy="180975"/>
          </a:xfrm>
          <a:custGeom>
            <a:avLst/>
            <a:gdLst>
              <a:gd name="T0" fmla="*/ 3 w 86"/>
              <a:gd name="T1" fmla="*/ 0 h 114"/>
              <a:gd name="T2" fmla="*/ 0 w 86"/>
              <a:gd name="T3" fmla="*/ 114 h 114"/>
              <a:gd name="T4" fmla="*/ 86 w 86"/>
              <a:gd name="T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14">
                <a:moveTo>
                  <a:pt x="3" y="0"/>
                </a:moveTo>
                <a:lnTo>
                  <a:pt x="0" y="114"/>
                </a:lnTo>
                <a:lnTo>
                  <a:pt x="86" y="11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141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10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0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20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3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8" grpId="0" animBg="1"/>
      <p:bldP spid="31746" grpId="0" autoUpdateAnimBg="0"/>
      <p:bldP spid="31747" grpId="0" autoUpdateAnimBg="0"/>
      <p:bldP spid="31748" grpId="0" autoUpdateAnimBg="0"/>
      <p:bldP spid="31765" grpId="0" animBg="1"/>
      <p:bldP spid="31766" grpId="0" animBg="1"/>
      <p:bldP spid="31767" grpId="0" animBg="1"/>
      <p:bldP spid="31792" grpId="0" animBg="1"/>
      <p:bldP spid="31795" grpId="0" autoUpdateAnimBg="0"/>
      <p:bldP spid="31796" grpId="0" animBg="1"/>
      <p:bldP spid="31797" grpId="0" animBg="1"/>
      <p:bldP spid="31803" grpId="0" autoUpdateAnimBg="0"/>
      <p:bldP spid="318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0" name="Freeform 38"/>
          <p:cNvSpPr>
            <a:spLocks/>
          </p:cNvSpPr>
          <p:nvPr/>
        </p:nvSpPr>
        <p:spPr bwMode="auto">
          <a:xfrm>
            <a:off x="-58738" y="2220913"/>
            <a:ext cx="4529138" cy="4703762"/>
          </a:xfrm>
          <a:custGeom>
            <a:avLst/>
            <a:gdLst>
              <a:gd name="T0" fmla="*/ 2853 w 2853"/>
              <a:gd name="T1" fmla="*/ 128 h 2963"/>
              <a:gd name="T2" fmla="*/ 2846 w 2853"/>
              <a:gd name="T3" fmla="*/ 2291 h 2963"/>
              <a:gd name="T4" fmla="*/ 2126 w 2853"/>
              <a:gd name="T5" fmla="*/ 2963 h 2963"/>
              <a:gd name="T6" fmla="*/ 14 w 2853"/>
              <a:gd name="T7" fmla="*/ 2963 h 2963"/>
              <a:gd name="T8" fmla="*/ 0 w 2853"/>
              <a:gd name="T9" fmla="*/ 0 h 2963"/>
              <a:gd name="T10" fmla="*/ 2853 w 2853"/>
              <a:gd name="T11" fmla="*/ 128 h 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3" h="2963">
                <a:moveTo>
                  <a:pt x="2853" y="128"/>
                </a:moveTo>
                <a:lnTo>
                  <a:pt x="2846" y="2291"/>
                </a:lnTo>
                <a:lnTo>
                  <a:pt x="2126" y="2963"/>
                </a:lnTo>
                <a:lnTo>
                  <a:pt x="14" y="2963"/>
                </a:lnTo>
                <a:lnTo>
                  <a:pt x="0" y="0"/>
                </a:lnTo>
                <a:lnTo>
                  <a:pt x="2853" y="128"/>
                </a:lnTo>
                <a:close/>
              </a:path>
            </a:pathLst>
          </a:cu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5215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3358" name="Freeform 46"/>
          <p:cNvSpPr>
            <a:spLocks/>
          </p:cNvSpPr>
          <p:nvPr/>
        </p:nvSpPr>
        <p:spPr bwMode="auto">
          <a:xfrm>
            <a:off x="962025" y="2438400"/>
            <a:ext cx="3533775" cy="3352800"/>
          </a:xfrm>
          <a:custGeom>
            <a:avLst/>
            <a:gdLst>
              <a:gd name="T0" fmla="*/ 2226 w 2226"/>
              <a:gd name="T1" fmla="*/ 0 h 2112"/>
              <a:gd name="T2" fmla="*/ 0 w 2226"/>
              <a:gd name="T3" fmla="*/ 180 h 2112"/>
              <a:gd name="T4" fmla="*/ 2226 w 2226"/>
              <a:gd name="T5" fmla="*/ 2112 h 2112"/>
              <a:gd name="T6" fmla="*/ 2226 w 2226"/>
              <a:gd name="T7" fmla="*/ 0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26" h="2112">
                <a:moveTo>
                  <a:pt x="2226" y="0"/>
                </a:moveTo>
                <a:lnTo>
                  <a:pt x="0" y="180"/>
                </a:lnTo>
                <a:lnTo>
                  <a:pt x="2226" y="2112"/>
                </a:lnTo>
                <a:lnTo>
                  <a:pt x="2226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3371" name="Group 59"/>
          <p:cNvGrpSpPr>
            <a:grpSpLocks/>
          </p:cNvGrpSpPr>
          <p:nvPr/>
        </p:nvGrpSpPr>
        <p:grpSpPr bwMode="auto">
          <a:xfrm>
            <a:off x="4500563" y="2420938"/>
            <a:ext cx="58737" cy="3352800"/>
            <a:chOff x="2832" y="1536"/>
            <a:chExt cx="37" cy="2112"/>
          </a:xfrm>
        </p:grpSpPr>
        <p:sp>
          <p:nvSpPr>
            <p:cNvPr id="13315" name="Freeform 3"/>
            <p:cNvSpPr>
              <a:spLocks/>
            </p:cNvSpPr>
            <p:nvPr/>
          </p:nvSpPr>
          <p:spPr bwMode="auto">
            <a:xfrm>
              <a:off x="2832" y="1536"/>
              <a:ext cx="1" cy="211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auto">
            <a:xfrm>
              <a:off x="2868" y="1542"/>
              <a:ext cx="1" cy="2106"/>
            </a:xfrm>
            <a:custGeom>
              <a:avLst/>
              <a:gdLst>
                <a:gd name="T0" fmla="*/ 0 w 1"/>
                <a:gd name="T1" fmla="*/ 0 h 2106"/>
                <a:gd name="T2" fmla="*/ 0 w 1"/>
                <a:gd name="T3" fmla="*/ 2106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06">
                  <a:moveTo>
                    <a:pt x="0" y="0"/>
                  </a:moveTo>
                  <a:lnTo>
                    <a:pt x="0" y="2106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925" y="549275"/>
            <a:ext cx="8610600" cy="6858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Elke straal kaatst terug alsof hij  . .</a:t>
            </a:r>
            <a:endParaRPr lang="nl-NL" altLang="nl-NL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0" y="11430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.  uit het spiegelbeeld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komt.</a:t>
            </a:r>
            <a:endParaRPr lang="nl-NL" altLang="nl-NL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0" y="2209800"/>
            <a:ext cx="4495800" cy="228600"/>
            <a:chOff x="12" y="1404"/>
            <a:chExt cx="2820" cy="156"/>
          </a:xfrm>
        </p:grpSpPr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12" y="1404"/>
              <a:ext cx="2820" cy="156"/>
            </a:xfrm>
            <a:custGeom>
              <a:avLst/>
              <a:gdLst>
                <a:gd name="T0" fmla="*/ 2820 w 2820"/>
                <a:gd name="T1" fmla="*/ 156 h 156"/>
                <a:gd name="T2" fmla="*/ 0 w 2820"/>
                <a:gd name="T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20" h="156">
                  <a:moveTo>
                    <a:pt x="2820" y="15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 rot="1674006">
              <a:off x="1296" y="1440"/>
              <a:ext cx="156" cy="69"/>
            </a:xfrm>
            <a:custGeom>
              <a:avLst/>
              <a:gdLst>
                <a:gd name="T0" fmla="*/ 147 w 147"/>
                <a:gd name="T1" fmla="*/ 0 h 57"/>
                <a:gd name="T2" fmla="*/ 0 w 147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57">
                  <a:moveTo>
                    <a:pt x="147" y="0"/>
                  </a:moveTo>
                  <a:lnTo>
                    <a:pt x="0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3329" name="Group 17"/>
          <p:cNvGrpSpPr>
            <a:grpSpLocks/>
          </p:cNvGrpSpPr>
          <p:nvPr/>
        </p:nvGrpSpPr>
        <p:grpSpPr bwMode="auto">
          <a:xfrm>
            <a:off x="990600" y="2590800"/>
            <a:ext cx="3524250" cy="238125"/>
            <a:chOff x="624" y="1632"/>
            <a:chExt cx="2220" cy="150"/>
          </a:xfrm>
        </p:grpSpPr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624" y="1716"/>
              <a:ext cx="2220" cy="1"/>
            </a:xfrm>
            <a:custGeom>
              <a:avLst/>
              <a:gdLst>
                <a:gd name="T0" fmla="*/ 0 w 2220"/>
                <a:gd name="T1" fmla="*/ 0 h 1"/>
                <a:gd name="T2" fmla="*/ 2220 w 22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0" h="1">
                  <a:moveTo>
                    <a:pt x="0" y="0"/>
                  </a:moveTo>
                  <a:lnTo>
                    <a:pt x="22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740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4533900" y="2590800"/>
            <a:ext cx="3390900" cy="238125"/>
            <a:chOff x="2856" y="1632"/>
            <a:chExt cx="2196" cy="150"/>
          </a:xfrm>
        </p:grpSpPr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2856" y="1716"/>
              <a:ext cx="2196" cy="1"/>
            </a:xfrm>
            <a:custGeom>
              <a:avLst/>
              <a:gdLst>
                <a:gd name="T0" fmla="*/ 0 w 2196"/>
                <a:gd name="T1" fmla="*/ 0 h 1"/>
                <a:gd name="T2" fmla="*/ 2196 w 219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6" h="1">
                  <a:moveTo>
                    <a:pt x="0" y="0"/>
                  </a:moveTo>
                  <a:lnTo>
                    <a:pt x="219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3984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3376" name="Group 64"/>
          <p:cNvGrpSpPr>
            <a:grpSpLocks/>
          </p:cNvGrpSpPr>
          <p:nvPr/>
        </p:nvGrpSpPr>
        <p:grpSpPr bwMode="auto">
          <a:xfrm>
            <a:off x="7772400" y="2438400"/>
            <a:ext cx="914400" cy="762000"/>
            <a:chOff x="4896" y="1536"/>
            <a:chExt cx="576" cy="480"/>
          </a:xfrm>
        </p:grpSpPr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5088" y="1536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auto">
            <a:xfrm>
              <a:off x="4896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3374" name="Group 62"/>
          <p:cNvGrpSpPr>
            <a:grpSpLocks/>
          </p:cNvGrpSpPr>
          <p:nvPr/>
        </p:nvGrpSpPr>
        <p:grpSpPr bwMode="auto">
          <a:xfrm>
            <a:off x="304800" y="2438400"/>
            <a:ext cx="762000" cy="762000"/>
            <a:chOff x="192" y="1536"/>
            <a:chExt cx="480" cy="480"/>
          </a:xfrm>
        </p:grpSpPr>
        <p:sp>
          <p:nvSpPr>
            <p:cNvPr id="13328" name="AutoShape 16"/>
            <p:cNvSpPr>
              <a:spLocks noChangeArrowheads="1"/>
            </p:cNvSpPr>
            <p:nvPr/>
          </p:nvSpPr>
          <p:spPr bwMode="auto">
            <a:xfrm>
              <a:off x="528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192" y="1536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3338" name="Freeform 26"/>
          <p:cNvSpPr>
            <a:spLocks/>
          </p:cNvSpPr>
          <p:nvPr/>
        </p:nvSpPr>
        <p:spPr bwMode="auto">
          <a:xfrm>
            <a:off x="4495800" y="2457450"/>
            <a:ext cx="3409950" cy="247650"/>
          </a:xfrm>
          <a:custGeom>
            <a:avLst/>
            <a:gdLst>
              <a:gd name="T0" fmla="*/ 2148 w 2148"/>
              <a:gd name="T1" fmla="*/ 156 h 156"/>
              <a:gd name="T2" fmla="*/ 0 w 2148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48" h="156">
                <a:moveTo>
                  <a:pt x="2148" y="156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3345" name="Freeform 33"/>
          <p:cNvSpPr>
            <a:spLocks/>
          </p:cNvSpPr>
          <p:nvPr/>
        </p:nvSpPr>
        <p:spPr bwMode="auto">
          <a:xfrm>
            <a:off x="4514850" y="2686050"/>
            <a:ext cx="3371850" cy="3143250"/>
          </a:xfrm>
          <a:custGeom>
            <a:avLst/>
            <a:gdLst>
              <a:gd name="T0" fmla="*/ 2124 w 2124"/>
              <a:gd name="T1" fmla="*/ 0 h 1980"/>
              <a:gd name="T2" fmla="*/ 0 w 2124"/>
              <a:gd name="T3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4" h="1980">
                <a:moveTo>
                  <a:pt x="2124" y="0"/>
                </a:moveTo>
                <a:lnTo>
                  <a:pt x="0" y="198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914400" y="2457450"/>
            <a:ext cx="3581400" cy="3333750"/>
            <a:chOff x="576" y="1548"/>
            <a:chExt cx="2256" cy="2100"/>
          </a:xfrm>
        </p:grpSpPr>
        <p:grpSp>
          <p:nvGrpSpPr>
            <p:cNvPr id="13355" name="Group 43"/>
            <p:cNvGrpSpPr>
              <a:grpSpLocks/>
            </p:cNvGrpSpPr>
            <p:nvPr/>
          </p:nvGrpSpPr>
          <p:grpSpPr bwMode="auto">
            <a:xfrm>
              <a:off x="653" y="1548"/>
              <a:ext cx="2179" cy="171"/>
              <a:chOff x="653" y="1548"/>
              <a:chExt cx="2179" cy="171"/>
            </a:xfrm>
          </p:grpSpPr>
          <p:sp>
            <p:nvSpPr>
              <p:cNvPr id="13322" name="Freeform 10"/>
              <p:cNvSpPr>
                <a:spLocks/>
              </p:cNvSpPr>
              <p:nvPr/>
            </p:nvSpPr>
            <p:spPr bwMode="auto">
              <a:xfrm>
                <a:off x="653" y="1548"/>
                <a:ext cx="2179" cy="171"/>
              </a:xfrm>
              <a:custGeom>
                <a:avLst/>
                <a:gdLst>
                  <a:gd name="T0" fmla="*/ 0 w 2179"/>
                  <a:gd name="T1" fmla="*/ 171 h 171"/>
                  <a:gd name="T2" fmla="*/ 2179 w 2179"/>
                  <a:gd name="T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79" h="171">
                    <a:moveTo>
                      <a:pt x="0" y="171"/>
                    </a:moveTo>
                    <a:lnTo>
                      <a:pt x="2179" y="0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auto">
              <a:xfrm>
                <a:off x="1584" y="1626"/>
                <a:ext cx="150" cy="12"/>
              </a:xfrm>
              <a:custGeom>
                <a:avLst/>
                <a:gdLst>
                  <a:gd name="T0" fmla="*/ 0 w 150"/>
                  <a:gd name="T1" fmla="*/ 12 h 12"/>
                  <a:gd name="T2" fmla="*/ 150 w 150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0" h="12">
                    <a:moveTo>
                      <a:pt x="0" y="12"/>
                    </a:moveTo>
                    <a:lnTo>
                      <a:pt x="150" y="0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56" name="Group 44"/>
            <p:cNvGrpSpPr>
              <a:grpSpLocks/>
            </p:cNvGrpSpPr>
            <p:nvPr/>
          </p:nvGrpSpPr>
          <p:grpSpPr bwMode="auto">
            <a:xfrm>
              <a:off x="576" y="1680"/>
              <a:ext cx="2256" cy="1968"/>
              <a:chOff x="576" y="1680"/>
              <a:chExt cx="2256" cy="1968"/>
            </a:xfrm>
          </p:grpSpPr>
          <p:sp>
            <p:nvSpPr>
              <p:cNvPr id="13351" name="Line 39"/>
              <p:cNvSpPr>
                <a:spLocks noChangeShapeType="1"/>
              </p:cNvSpPr>
              <p:nvPr/>
            </p:nvSpPr>
            <p:spPr bwMode="auto">
              <a:xfrm>
                <a:off x="576" y="1680"/>
                <a:ext cx="2256" cy="196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2" name="Freeform 40"/>
              <p:cNvSpPr>
                <a:spLocks/>
              </p:cNvSpPr>
              <p:nvPr/>
            </p:nvSpPr>
            <p:spPr bwMode="auto">
              <a:xfrm>
                <a:off x="1548" y="2526"/>
                <a:ext cx="125" cy="109"/>
              </a:xfrm>
              <a:custGeom>
                <a:avLst/>
                <a:gdLst>
                  <a:gd name="T0" fmla="*/ 0 w 125"/>
                  <a:gd name="T1" fmla="*/ 0 h 109"/>
                  <a:gd name="T2" fmla="*/ 125 w 125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5" h="109">
                    <a:moveTo>
                      <a:pt x="0" y="0"/>
                    </a:moveTo>
                    <a:lnTo>
                      <a:pt x="125" y="109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3352800" y="5791200"/>
            <a:ext cx="1162050" cy="1047750"/>
            <a:chOff x="2112" y="3648"/>
            <a:chExt cx="732" cy="660"/>
          </a:xfrm>
        </p:grpSpPr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2112" y="3648"/>
              <a:ext cx="732" cy="660"/>
            </a:xfrm>
            <a:custGeom>
              <a:avLst/>
              <a:gdLst>
                <a:gd name="T0" fmla="*/ 732 w 732"/>
                <a:gd name="T1" fmla="*/ 0 h 660"/>
                <a:gd name="T2" fmla="*/ 0 w 732"/>
                <a:gd name="T3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2" h="660">
                  <a:moveTo>
                    <a:pt x="732" y="0"/>
                  </a:moveTo>
                  <a:lnTo>
                    <a:pt x="0" y="66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2514" y="3852"/>
              <a:ext cx="114" cy="108"/>
            </a:xfrm>
            <a:custGeom>
              <a:avLst/>
              <a:gdLst>
                <a:gd name="T0" fmla="*/ 114 w 114"/>
                <a:gd name="T1" fmla="*/ 0 h 108"/>
                <a:gd name="T2" fmla="*/ 0 w 114"/>
                <a:gd name="T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" h="108">
                  <a:moveTo>
                    <a:pt x="114" y="0"/>
                  </a:moveTo>
                  <a:lnTo>
                    <a:pt x="0" y="108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-36513" y="44450"/>
            <a:ext cx="86106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Terug gekaatste lichtbundel.</a:t>
            </a:r>
            <a:endParaRPr lang="nl-NL" altLang="nl-NL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8786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 animBg="1"/>
      <p:bldP spid="13358" grpId="0" animBg="1"/>
      <p:bldP spid="13317" grpId="0" autoUpdateAnimBg="0"/>
      <p:bldP spid="13318" grpId="0" autoUpdateAnimBg="0"/>
      <p:bldP spid="13338" grpId="0" animBg="1"/>
      <p:bldP spid="13345" grpId="0" animBg="1"/>
      <p:bldP spid="1337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Bij  een niet vlakke spiegel S . . .</a:t>
            </a:r>
            <a:endParaRPr lang="nl-NL" altLang="nl-NL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Op de raaklijn teken je de normaal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66675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teken je de raaklijn R.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8710" name="Group 38"/>
          <p:cNvGrpSpPr>
            <a:grpSpLocks/>
          </p:cNvGrpSpPr>
          <p:nvPr/>
        </p:nvGrpSpPr>
        <p:grpSpPr bwMode="auto">
          <a:xfrm>
            <a:off x="2873375" y="4286250"/>
            <a:ext cx="1638300" cy="2478088"/>
            <a:chOff x="1810" y="2700"/>
            <a:chExt cx="1032" cy="1561"/>
          </a:xfrm>
        </p:grpSpPr>
        <p:sp>
          <p:nvSpPr>
            <p:cNvPr id="28688" name="Freeform 16"/>
            <p:cNvSpPr>
              <a:spLocks/>
            </p:cNvSpPr>
            <p:nvPr/>
          </p:nvSpPr>
          <p:spPr bwMode="auto">
            <a:xfrm>
              <a:off x="1810" y="2700"/>
              <a:ext cx="1032" cy="1561"/>
            </a:xfrm>
            <a:custGeom>
              <a:avLst/>
              <a:gdLst>
                <a:gd name="T0" fmla="*/ 1032 w 1032"/>
                <a:gd name="T1" fmla="*/ 0 h 1561"/>
                <a:gd name="T2" fmla="*/ 0 w 1032"/>
                <a:gd name="T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2" h="1561">
                  <a:moveTo>
                    <a:pt x="1032" y="0"/>
                  </a:moveTo>
                  <a:lnTo>
                    <a:pt x="0" y="1561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auto">
            <a:xfrm rot="-770668">
              <a:off x="2055" y="3777"/>
              <a:ext cx="96" cy="81"/>
            </a:xfrm>
            <a:custGeom>
              <a:avLst/>
              <a:gdLst>
                <a:gd name="T0" fmla="*/ 146 w 146"/>
                <a:gd name="T1" fmla="*/ 0 h 64"/>
                <a:gd name="T2" fmla="*/ 0 w 146"/>
                <a:gd name="T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" h="64">
                  <a:moveTo>
                    <a:pt x="146" y="0"/>
                  </a:moveTo>
                  <a:lnTo>
                    <a:pt x="0" y="64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8715" name="Group 43"/>
          <p:cNvGrpSpPr>
            <a:grpSpLocks/>
          </p:cNvGrpSpPr>
          <p:nvPr/>
        </p:nvGrpSpPr>
        <p:grpSpPr bwMode="auto">
          <a:xfrm>
            <a:off x="381000" y="2514600"/>
            <a:ext cx="4129088" cy="1771650"/>
            <a:chOff x="240" y="1584"/>
            <a:chExt cx="2601" cy="1116"/>
          </a:xfrm>
        </p:grpSpPr>
        <p:grpSp>
          <p:nvGrpSpPr>
            <p:cNvPr id="28684" name="Group 12"/>
            <p:cNvGrpSpPr>
              <a:grpSpLocks/>
            </p:cNvGrpSpPr>
            <p:nvPr/>
          </p:nvGrpSpPr>
          <p:grpSpPr bwMode="auto">
            <a:xfrm>
              <a:off x="653" y="1719"/>
              <a:ext cx="2188" cy="981"/>
              <a:chOff x="1757" y="1719"/>
              <a:chExt cx="2188" cy="981"/>
            </a:xfrm>
          </p:grpSpPr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1757" y="1719"/>
                <a:ext cx="2188" cy="9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auto">
              <a:xfrm>
                <a:off x="2593" y="2098"/>
                <a:ext cx="153" cy="68"/>
              </a:xfrm>
              <a:custGeom>
                <a:avLst/>
                <a:gdLst>
                  <a:gd name="T0" fmla="*/ 0 w 144"/>
                  <a:gd name="T1" fmla="*/ 0 h 57"/>
                  <a:gd name="T2" fmla="*/ 144 w 144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" h="57">
                    <a:moveTo>
                      <a:pt x="0" y="0"/>
                    </a:moveTo>
                    <a:lnTo>
                      <a:pt x="144" y="57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691" name="AutoShape 19"/>
            <p:cNvSpPr>
              <a:spLocks noChangeArrowheads="1"/>
            </p:cNvSpPr>
            <p:nvPr/>
          </p:nvSpPr>
          <p:spPr bwMode="auto">
            <a:xfrm>
              <a:off x="528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240" y="1584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8714" name="Group 42"/>
          <p:cNvGrpSpPr>
            <a:grpSpLocks/>
          </p:cNvGrpSpPr>
          <p:nvPr/>
        </p:nvGrpSpPr>
        <p:grpSpPr bwMode="auto">
          <a:xfrm>
            <a:off x="4448175" y="2514600"/>
            <a:ext cx="1676400" cy="2438400"/>
            <a:chOff x="2802" y="1584"/>
            <a:chExt cx="1056" cy="1536"/>
          </a:xfrm>
        </p:grpSpPr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3360" y="1584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706" name="AutoShape 34" descr="Lichte diagonaal omhoog"/>
            <p:cNvSpPr>
              <a:spLocks noChangeArrowheads="1"/>
            </p:cNvSpPr>
            <p:nvPr/>
          </p:nvSpPr>
          <p:spPr bwMode="auto">
            <a:xfrm rot="16200000" flipH="1">
              <a:off x="2634" y="1896"/>
              <a:ext cx="1392" cy="1056"/>
            </a:xfrm>
            <a:custGeom>
              <a:avLst/>
              <a:gdLst>
                <a:gd name="G0" fmla="+- 8799 0 0"/>
                <a:gd name="G1" fmla="+- -11717962 0 0"/>
                <a:gd name="G2" fmla="+- 0 0 -11717962"/>
                <a:gd name="T0" fmla="*/ 0 256 1"/>
                <a:gd name="T1" fmla="*/ 180 256 1"/>
                <a:gd name="G3" fmla="+- -11717962 T0 T1"/>
                <a:gd name="T2" fmla="*/ 0 256 1"/>
                <a:gd name="T3" fmla="*/ 90 256 1"/>
                <a:gd name="G4" fmla="+- -11717962 T2 T3"/>
                <a:gd name="G5" fmla="*/ G4 2 1"/>
                <a:gd name="T4" fmla="*/ 90 256 1"/>
                <a:gd name="T5" fmla="*/ 0 256 1"/>
                <a:gd name="G6" fmla="+- -11717962 T4 T5"/>
                <a:gd name="G7" fmla="*/ G6 2 1"/>
                <a:gd name="G8" fmla="abs -1171796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799"/>
                <a:gd name="G18" fmla="*/ 8799 1 2"/>
                <a:gd name="G19" fmla="+- G18 5400 0"/>
                <a:gd name="G20" fmla="cos G19 -11717962"/>
                <a:gd name="G21" fmla="sin G19 -11717962"/>
                <a:gd name="G22" fmla="+- G20 10800 0"/>
                <a:gd name="G23" fmla="+- G21 10800 0"/>
                <a:gd name="G24" fmla="+- 10800 0 G20"/>
                <a:gd name="G25" fmla="+- 8799 10800 0"/>
                <a:gd name="G26" fmla="?: G9 G17 G25"/>
                <a:gd name="G27" fmla="?: G9 0 21600"/>
                <a:gd name="G28" fmla="cos 10800 -11717962"/>
                <a:gd name="G29" fmla="sin 10800 -11717962"/>
                <a:gd name="G30" fmla="sin 8799 -11717962"/>
                <a:gd name="G31" fmla="+- G28 10800 0"/>
                <a:gd name="G32" fmla="+- G29 10800 0"/>
                <a:gd name="G33" fmla="+- G30 10800 0"/>
                <a:gd name="G34" fmla="?: G4 0 G31"/>
                <a:gd name="G35" fmla="?: -11717962 G34 0"/>
                <a:gd name="G36" fmla="?: G6 G35 G31"/>
                <a:gd name="G37" fmla="+- 21600 0 G36"/>
                <a:gd name="G38" fmla="?: G4 0 G33"/>
                <a:gd name="G39" fmla="?: -1171796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02 w 21600"/>
                <a:gd name="T15" fmla="*/ 10595 h 21600"/>
                <a:gd name="T16" fmla="*/ 10800 w 21600"/>
                <a:gd name="T17" fmla="*/ 2001 h 21600"/>
                <a:gd name="T18" fmla="*/ 20598 w 21600"/>
                <a:gd name="T19" fmla="*/ 105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002" y="10616"/>
                  </a:moveTo>
                  <a:cubicBezTo>
                    <a:pt x="2103" y="5829"/>
                    <a:pt x="6012" y="2000"/>
                    <a:pt x="10800" y="2001"/>
                  </a:cubicBezTo>
                  <a:cubicBezTo>
                    <a:pt x="15587" y="2001"/>
                    <a:pt x="19496" y="5829"/>
                    <a:pt x="19597" y="10616"/>
                  </a:cubicBezTo>
                  <a:lnTo>
                    <a:pt x="21597" y="10574"/>
                  </a:lnTo>
                  <a:cubicBezTo>
                    <a:pt x="21474" y="4698"/>
                    <a:pt x="16676" y="-1"/>
                    <a:pt x="10799" y="0"/>
                  </a:cubicBezTo>
                  <a:cubicBezTo>
                    <a:pt x="4923" y="0"/>
                    <a:pt x="125" y="4698"/>
                    <a:pt x="2" y="10574"/>
                  </a:cubicBez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8707" name="Freeform 35"/>
          <p:cNvSpPr>
            <a:spLocks/>
          </p:cNvSpPr>
          <p:nvPr/>
        </p:nvSpPr>
        <p:spPr bwMode="auto">
          <a:xfrm>
            <a:off x="3976688" y="2424113"/>
            <a:ext cx="1001712" cy="3482975"/>
          </a:xfrm>
          <a:custGeom>
            <a:avLst/>
            <a:gdLst>
              <a:gd name="T0" fmla="*/ 0 w 631"/>
              <a:gd name="T1" fmla="*/ 0 h 2194"/>
              <a:gd name="T2" fmla="*/ 631 w 631"/>
              <a:gd name="T3" fmla="*/ 2194 h 21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1" h="2194">
                <a:moveTo>
                  <a:pt x="0" y="0"/>
                </a:moveTo>
                <a:lnTo>
                  <a:pt x="631" y="219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708" name="Freeform 36"/>
          <p:cNvSpPr>
            <a:spLocks/>
          </p:cNvSpPr>
          <p:nvPr/>
        </p:nvSpPr>
        <p:spPr bwMode="auto">
          <a:xfrm rot="5400000">
            <a:off x="2226470" y="3047206"/>
            <a:ext cx="1001712" cy="3482975"/>
          </a:xfrm>
          <a:custGeom>
            <a:avLst/>
            <a:gdLst>
              <a:gd name="T0" fmla="*/ 0 w 631"/>
              <a:gd name="T1" fmla="*/ 0 h 2194"/>
              <a:gd name="T2" fmla="*/ 631 w 631"/>
              <a:gd name="T3" fmla="*/ 2194 h 21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1" h="2194">
                <a:moveTo>
                  <a:pt x="0" y="0"/>
                </a:moveTo>
                <a:lnTo>
                  <a:pt x="631" y="2194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3352800" y="45720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3248025" y="3762375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029200" y="5410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719" name="Freeform 47"/>
          <p:cNvSpPr>
            <a:spLocks/>
          </p:cNvSpPr>
          <p:nvPr/>
        </p:nvSpPr>
        <p:spPr bwMode="auto">
          <a:xfrm>
            <a:off x="2974975" y="3657600"/>
            <a:ext cx="73025" cy="1066800"/>
          </a:xfrm>
          <a:custGeom>
            <a:avLst/>
            <a:gdLst>
              <a:gd name="T0" fmla="*/ 46 w 46"/>
              <a:gd name="T1" fmla="*/ 0 h 672"/>
              <a:gd name="T2" fmla="*/ 0 w 46"/>
              <a:gd name="T3" fmla="*/ 338 h 672"/>
              <a:gd name="T4" fmla="*/ 46 w 46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672">
                <a:moveTo>
                  <a:pt x="46" y="0"/>
                </a:moveTo>
                <a:cubicBezTo>
                  <a:pt x="38" y="56"/>
                  <a:pt x="0" y="226"/>
                  <a:pt x="0" y="338"/>
                </a:cubicBezTo>
                <a:cubicBezTo>
                  <a:pt x="0" y="450"/>
                  <a:pt x="37" y="603"/>
                  <a:pt x="46" y="67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720" name="Freeform 48"/>
          <p:cNvSpPr>
            <a:spLocks/>
          </p:cNvSpPr>
          <p:nvPr/>
        </p:nvSpPr>
        <p:spPr bwMode="auto">
          <a:xfrm>
            <a:off x="3048000" y="4724400"/>
            <a:ext cx="609600" cy="838200"/>
          </a:xfrm>
          <a:custGeom>
            <a:avLst/>
            <a:gdLst>
              <a:gd name="T0" fmla="*/ 0 w 384"/>
              <a:gd name="T1" fmla="*/ 0 h 528"/>
              <a:gd name="T2" fmla="*/ 137 w 384"/>
              <a:gd name="T3" fmla="*/ 279 h 528"/>
              <a:gd name="T4" fmla="*/ 384 w 384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528">
                <a:moveTo>
                  <a:pt x="0" y="0"/>
                </a:moveTo>
                <a:lnTo>
                  <a:pt x="137" y="279"/>
                </a:lnTo>
                <a:lnTo>
                  <a:pt x="384" y="52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721" name="Freeform 49"/>
          <p:cNvSpPr>
            <a:spLocks/>
          </p:cNvSpPr>
          <p:nvPr/>
        </p:nvSpPr>
        <p:spPr bwMode="auto">
          <a:xfrm rot="4530870">
            <a:off x="4325938" y="4133850"/>
            <a:ext cx="136525" cy="180975"/>
          </a:xfrm>
          <a:custGeom>
            <a:avLst/>
            <a:gdLst>
              <a:gd name="T0" fmla="*/ 3 w 86"/>
              <a:gd name="T1" fmla="*/ 0 h 114"/>
              <a:gd name="T2" fmla="*/ 0 w 86"/>
              <a:gd name="T3" fmla="*/ 114 h 114"/>
              <a:gd name="T4" fmla="*/ 86 w 86"/>
              <a:gd name="T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14">
                <a:moveTo>
                  <a:pt x="3" y="0"/>
                </a:moveTo>
                <a:lnTo>
                  <a:pt x="0" y="114"/>
                </a:lnTo>
                <a:lnTo>
                  <a:pt x="86" y="11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729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utoUpdateAnimBg="0"/>
      <p:bldP spid="28681" grpId="0" autoUpdateAnimBg="0"/>
      <p:bldP spid="28682" grpId="0" autoUpdateAnimBg="0"/>
      <p:bldP spid="28707" grpId="0" animBg="1"/>
      <p:bldP spid="28708" grpId="0" animBg="1"/>
      <p:bldP spid="28711" grpId="0" autoUpdateAnimBg="0"/>
      <p:bldP spid="28712" grpId="0" autoUpdateAnimBg="0"/>
      <p:bldP spid="28713" grpId="0" autoUpdateAnimBg="0"/>
      <p:bldP spid="28719" grpId="0" animBg="1"/>
      <p:bldP spid="28720" grpId="0" animBg="1"/>
      <p:bldP spid="287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Is spiegel S bolvormig . .</a:t>
            </a:r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 .</a:t>
            </a:r>
            <a:endParaRPr lang="nl-NL" altLang="nl-NL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 gaat de normaal door het middelpunt!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2873375" y="4286250"/>
            <a:ext cx="1638300" cy="2478088"/>
            <a:chOff x="1810" y="2700"/>
            <a:chExt cx="1032" cy="1561"/>
          </a:xfrm>
        </p:grpSpPr>
        <p:sp>
          <p:nvSpPr>
            <p:cNvPr id="49158" name="Freeform 6"/>
            <p:cNvSpPr>
              <a:spLocks/>
            </p:cNvSpPr>
            <p:nvPr/>
          </p:nvSpPr>
          <p:spPr bwMode="auto">
            <a:xfrm>
              <a:off x="1810" y="2700"/>
              <a:ext cx="1032" cy="1561"/>
            </a:xfrm>
            <a:custGeom>
              <a:avLst/>
              <a:gdLst>
                <a:gd name="T0" fmla="*/ 1032 w 1032"/>
                <a:gd name="T1" fmla="*/ 0 h 1561"/>
                <a:gd name="T2" fmla="*/ 0 w 1032"/>
                <a:gd name="T3" fmla="*/ 1561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2" h="1561">
                  <a:moveTo>
                    <a:pt x="1032" y="0"/>
                  </a:moveTo>
                  <a:lnTo>
                    <a:pt x="0" y="1561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auto">
            <a:xfrm rot="-770668">
              <a:off x="2055" y="3777"/>
              <a:ext cx="96" cy="81"/>
            </a:xfrm>
            <a:custGeom>
              <a:avLst/>
              <a:gdLst>
                <a:gd name="T0" fmla="*/ 146 w 146"/>
                <a:gd name="T1" fmla="*/ 0 h 64"/>
                <a:gd name="T2" fmla="*/ 0 w 146"/>
                <a:gd name="T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" h="64">
                  <a:moveTo>
                    <a:pt x="146" y="0"/>
                  </a:moveTo>
                  <a:lnTo>
                    <a:pt x="0" y="64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381000" y="2514600"/>
            <a:ext cx="4129088" cy="1771650"/>
            <a:chOff x="240" y="1584"/>
            <a:chExt cx="2601" cy="1116"/>
          </a:xfrm>
        </p:grpSpPr>
        <p:grpSp>
          <p:nvGrpSpPr>
            <p:cNvPr id="49161" name="Group 9"/>
            <p:cNvGrpSpPr>
              <a:grpSpLocks/>
            </p:cNvGrpSpPr>
            <p:nvPr/>
          </p:nvGrpSpPr>
          <p:grpSpPr bwMode="auto">
            <a:xfrm>
              <a:off x="653" y="1719"/>
              <a:ext cx="2188" cy="981"/>
              <a:chOff x="1757" y="1719"/>
              <a:chExt cx="2188" cy="981"/>
            </a:xfrm>
          </p:grpSpPr>
          <p:sp>
            <p:nvSpPr>
              <p:cNvPr id="49162" name="Line 10"/>
              <p:cNvSpPr>
                <a:spLocks noChangeShapeType="1"/>
              </p:cNvSpPr>
              <p:nvPr/>
            </p:nvSpPr>
            <p:spPr bwMode="auto">
              <a:xfrm>
                <a:off x="1757" y="1719"/>
                <a:ext cx="2188" cy="9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auto">
              <a:xfrm>
                <a:off x="2593" y="2098"/>
                <a:ext cx="153" cy="68"/>
              </a:xfrm>
              <a:custGeom>
                <a:avLst/>
                <a:gdLst>
                  <a:gd name="T0" fmla="*/ 0 w 144"/>
                  <a:gd name="T1" fmla="*/ 0 h 57"/>
                  <a:gd name="T2" fmla="*/ 144 w 144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" h="57">
                    <a:moveTo>
                      <a:pt x="0" y="0"/>
                    </a:moveTo>
                    <a:lnTo>
                      <a:pt x="144" y="57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164" name="AutoShape 12"/>
            <p:cNvSpPr>
              <a:spLocks noChangeArrowheads="1"/>
            </p:cNvSpPr>
            <p:nvPr/>
          </p:nvSpPr>
          <p:spPr bwMode="auto">
            <a:xfrm>
              <a:off x="528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240" y="1584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9170" name="Freeform 18"/>
          <p:cNvSpPr>
            <a:spLocks/>
          </p:cNvSpPr>
          <p:nvPr/>
        </p:nvSpPr>
        <p:spPr bwMode="auto">
          <a:xfrm>
            <a:off x="985838" y="3919538"/>
            <a:ext cx="4762500" cy="1370012"/>
          </a:xfrm>
          <a:custGeom>
            <a:avLst/>
            <a:gdLst>
              <a:gd name="T0" fmla="*/ 3000 w 3000"/>
              <a:gd name="T1" fmla="*/ 0 h 863"/>
              <a:gd name="T2" fmla="*/ 0 w 3000"/>
              <a:gd name="T3" fmla="*/ 863 h 8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0" h="863">
                <a:moveTo>
                  <a:pt x="3000" y="0"/>
                </a:moveTo>
                <a:lnTo>
                  <a:pt x="0" y="863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3352800" y="45720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3248025" y="3762375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74" name="Freeform 22"/>
          <p:cNvSpPr>
            <a:spLocks/>
          </p:cNvSpPr>
          <p:nvPr/>
        </p:nvSpPr>
        <p:spPr bwMode="auto">
          <a:xfrm>
            <a:off x="2974975" y="3657600"/>
            <a:ext cx="73025" cy="1066800"/>
          </a:xfrm>
          <a:custGeom>
            <a:avLst/>
            <a:gdLst>
              <a:gd name="T0" fmla="*/ 46 w 46"/>
              <a:gd name="T1" fmla="*/ 0 h 672"/>
              <a:gd name="T2" fmla="*/ 0 w 46"/>
              <a:gd name="T3" fmla="*/ 338 h 672"/>
              <a:gd name="T4" fmla="*/ 46 w 46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672">
                <a:moveTo>
                  <a:pt x="46" y="0"/>
                </a:moveTo>
                <a:cubicBezTo>
                  <a:pt x="38" y="56"/>
                  <a:pt x="0" y="226"/>
                  <a:pt x="0" y="338"/>
                </a:cubicBezTo>
                <a:cubicBezTo>
                  <a:pt x="0" y="450"/>
                  <a:pt x="37" y="603"/>
                  <a:pt x="46" y="67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49175" name="Freeform 23"/>
          <p:cNvSpPr>
            <a:spLocks/>
          </p:cNvSpPr>
          <p:nvPr/>
        </p:nvSpPr>
        <p:spPr bwMode="auto">
          <a:xfrm>
            <a:off x="3048000" y="4724400"/>
            <a:ext cx="609600" cy="838200"/>
          </a:xfrm>
          <a:custGeom>
            <a:avLst/>
            <a:gdLst>
              <a:gd name="T0" fmla="*/ 0 w 384"/>
              <a:gd name="T1" fmla="*/ 0 h 528"/>
              <a:gd name="T2" fmla="*/ 137 w 384"/>
              <a:gd name="T3" fmla="*/ 279 h 528"/>
              <a:gd name="T4" fmla="*/ 384 w 384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528">
                <a:moveTo>
                  <a:pt x="0" y="0"/>
                </a:moveTo>
                <a:lnTo>
                  <a:pt x="137" y="279"/>
                </a:lnTo>
                <a:lnTo>
                  <a:pt x="384" y="52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4484688" y="2292350"/>
            <a:ext cx="2573337" cy="2946400"/>
            <a:chOff x="2825" y="1444"/>
            <a:chExt cx="1621" cy="1856"/>
          </a:xfrm>
        </p:grpSpPr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>
              <a:off x="2880" y="1444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49179" name="Group 27"/>
            <p:cNvGrpSpPr>
              <a:grpSpLocks/>
            </p:cNvGrpSpPr>
            <p:nvPr/>
          </p:nvGrpSpPr>
          <p:grpSpPr bwMode="auto">
            <a:xfrm>
              <a:off x="2825" y="1670"/>
              <a:ext cx="1621" cy="1630"/>
              <a:chOff x="2825" y="1670"/>
              <a:chExt cx="1621" cy="1630"/>
            </a:xfrm>
          </p:grpSpPr>
          <p:sp>
            <p:nvSpPr>
              <p:cNvPr id="49177" name="AutoShape 25" descr="Lichte diagonaal omhoog"/>
              <p:cNvSpPr>
                <a:spLocks noChangeAspect="1" noChangeArrowheads="1"/>
              </p:cNvSpPr>
              <p:nvPr/>
            </p:nvSpPr>
            <p:spPr bwMode="auto">
              <a:xfrm>
                <a:off x="2826" y="1670"/>
                <a:ext cx="1620" cy="1620"/>
              </a:xfrm>
              <a:custGeom>
                <a:avLst/>
                <a:gdLst>
                  <a:gd name="G0" fmla="+- 1013 0 0"/>
                  <a:gd name="G1" fmla="+- 21600 0 1013"/>
                  <a:gd name="G2" fmla="+- 21600 0 101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13" y="10800"/>
                    </a:moveTo>
                    <a:cubicBezTo>
                      <a:pt x="1013" y="16205"/>
                      <a:pt x="5395" y="20587"/>
                      <a:pt x="10800" y="20587"/>
                    </a:cubicBezTo>
                    <a:cubicBezTo>
                      <a:pt x="16205" y="20587"/>
                      <a:pt x="20587" y="16205"/>
                      <a:pt x="20587" y="10800"/>
                    </a:cubicBezTo>
                    <a:cubicBezTo>
                      <a:pt x="20587" y="5395"/>
                      <a:pt x="16205" y="1013"/>
                      <a:pt x="10800" y="1013"/>
                    </a:cubicBezTo>
                    <a:cubicBezTo>
                      <a:pt x="5395" y="1013"/>
                      <a:pt x="1013" y="5395"/>
                      <a:pt x="1013" y="10800"/>
                    </a:cubicBez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178" name="Oval 26"/>
              <p:cNvSpPr>
                <a:spLocks noChangeAspect="1" noChangeArrowheads="1"/>
              </p:cNvSpPr>
              <p:nvPr/>
            </p:nvSpPr>
            <p:spPr bwMode="auto">
              <a:xfrm>
                <a:off x="2825" y="1679"/>
                <a:ext cx="1621" cy="162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180" name="Oval 28"/>
            <p:cNvSpPr>
              <a:spLocks noChangeAspect="1" noChangeArrowheads="1"/>
            </p:cNvSpPr>
            <p:nvPr/>
          </p:nvSpPr>
          <p:spPr bwMode="auto">
            <a:xfrm>
              <a:off x="3606" y="243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754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utoUpdateAnimBg="0"/>
      <p:bldP spid="49170" grpId="0" animBg="1"/>
      <p:bldP spid="49171" grpId="0" autoUpdateAnimBg="0"/>
      <p:bldP spid="49172" grpId="0" autoUpdateAnimBg="0"/>
      <p:bldP spid="49174" grpId="0" animBg="1"/>
      <p:bldP spid="491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5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spiegel</a:t>
            </a:r>
            <a:endParaRPr lang="nl-NL" altLang="nl-NL" sz="5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38400"/>
            <a:ext cx="62484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1. De spiegelwet.</a:t>
            </a:r>
            <a:endParaRPr lang="nl-NL" altLang="nl-NL" sz="4800" b="1">
              <a:solidFill>
                <a:srgbClr val="CCFFCC"/>
              </a:solidFill>
              <a:effectDag name="">
                <a:cont type="tree" name="">
                  <a:effect ref="fillLine"/>
                  <a:outerShdw dist="38100" dir="13500000" algn="br">
                    <a:srgbClr val="DDFFDD"/>
                  </a:outerShdw>
                </a:cont>
                <a:cont type="tree" name="">
                  <a:effect ref="fillLine"/>
                  <a:outerShdw dist="38100" dir="2700000" algn="tl">
                    <a:srgbClr val="7A997A"/>
                  </a:outerShdw>
                </a:cont>
                <a:effect ref="fillLine"/>
              </a:effectDag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47800" y="3124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2. Het spiegelbeeld.</a:t>
            </a:r>
            <a:endParaRPr lang="nl-NL" altLang="nl-NL" sz="4800" b="1">
              <a:solidFill>
                <a:srgbClr val="CCFFCC"/>
              </a:solidFill>
              <a:effectDag name="">
                <a:cont type="tree" name="">
                  <a:effect ref="fillLine"/>
                  <a:outerShdw dist="38100" dir="13500000" algn="br">
                    <a:srgbClr val="DDFFDD"/>
                  </a:outerShdw>
                </a:cont>
                <a:cont type="tree" name="">
                  <a:effect ref="fillLine"/>
                  <a:outerShdw dist="38100" dir="2700000" algn="tl">
                    <a:srgbClr val="7A997A"/>
                  </a:outerShdw>
                </a:cont>
                <a:effect ref="fillLine"/>
              </a:effectDag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© Het Vlietland College Leiden</a:t>
            </a:r>
            <a:endParaRPr lang="nl-NL" altLang="nl-NL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24000" y="3886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Einde.</a:t>
            </a:r>
            <a:endParaRPr lang="nl-NL" altLang="nl-NL" sz="48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028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nl-NL" sz="5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spiegel</a:t>
            </a:r>
            <a:endParaRPr lang="nl-NL" altLang="nl-NL" sz="5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38400"/>
            <a:ext cx="62484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 De spiegelwet.</a:t>
            </a:r>
            <a:endParaRPr lang="nl-NL" altLang="nl-NL" sz="4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447800" y="3124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Het spiegelbeeld.</a:t>
            </a:r>
            <a:endParaRPr lang="nl-NL" altLang="nl-NL" sz="4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A. G. Tijmensen, Het Vlietland College Leiden</a:t>
            </a:r>
            <a:r>
              <a:rPr lang="en-US" altLang="nl-NL" sz="1400">
                <a:solidFill>
                  <a:srgbClr val="000000"/>
                </a:solidFill>
              </a:rPr>
              <a:t> </a:t>
            </a:r>
            <a:r>
              <a:rPr lang="en-US" altLang="nl-NL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07012009</a:t>
            </a:r>
            <a:endParaRPr lang="nl-NL" altLang="nl-NL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438275" y="3886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Einde.</a:t>
            </a:r>
            <a:endParaRPr lang="nl-NL" altLang="nl-NL" sz="4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5252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 advAuto="1000"/>
      <p:bldP spid="57348" grpId="0" autoUpdateAnimBg="0"/>
      <p:bldP spid="5735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381000"/>
          </a:xfrm>
        </p:spPr>
        <p:txBody>
          <a:bodyPr/>
          <a:lstStyle/>
          <a:p>
            <a:pPr marL="838200" indent="-838200" algn="l"/>
            <a:r>
              <a:rPr lang="en-US" altLang="nl-NL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 Teken de normaal op de spiegel.</a:t>
            </a:r>
            <a:endParaRPr lang="nl-NL" altLang="nl-NL" sz="36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2033588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Teken de teruggekaatste straal.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5943600" y="2667000"/>
            <a:ext cx="3981450" cy="3352800"/>
            <a:chOff x="4020" y="1536"/>
            <a:chExt cx="2508" cy="2112"/>
          </a:xfrm>
        </p:grpSpPr>
        <p:sp>
          <p:nvSpPr>
            <p:cNvPr id="59397" name="AutoShape 5"/>
            <p:cNvSpPr>
              <a:spLocks noChangeArrowheads="1"/>
            </p:cNvSpPr>
            <p:nvPr/>
          </p:nvSpPr>
          <p:spPr bwMode="auto">
            <a:xfrm rot="2737185">
              <a:off x="4440" y="1560"/>
              <a:ext cx="2112" cy="2064"/>
            </a:xfrm>
            <a:prstGeom prst="rtTriangl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FFF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59398" name="Group 6"/>
            <p:cNvGrpSpPr>
              <a:grpSpLocks/>
            </p:cNvGrpSpPr>
            <p:nvPr/>
          </p:nvGrpSpPr>
          <p:grpSpPr bwMode="auto">
            <a:xfrm>
              <a:off x="4020" y="1602"/>
              <a:ext cx="1476" cy="1944"/>
              <a:chOff x="4020" y="1602"/>
              <a:chExt cx="1476" cy="1944"/>
            </a:xfrm>
          </p:grpSpPr>
          <p:sp>
            <p:nvSpPr>
              <p:cNvPr id="59399" name="Freeform 7"/>
              <p:cNvSpPr>
                <a:spLocks/>
              </p:cNvSpPr>
              <p:nvPr/>
            </p:nvSpPr>
            <p:spPr bwMode="auto">
              <a:xfrm>
                <a:off x="4020" y="2562"/>
                <a:ext cx="1470" cy="1"/>
              </a:xfrm>
              <a:custGeom>
                <a:avLst/>
                <a:gdLst>
                  <a:gd name="T0" fmla="*/ 0 w 1470"/>
                  <a:gd name="T1" fmla="*/ 0 h 1"/>
                  <a:gd name="T2" fmla="*/ 1470 w 147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0" h="1">
                    <a:moveTo>
                      <a:pt x="0" y="0"/>
                    </a:moveTo>
                    <a:lnTo>
                      <a:pt x="1470" y="0"/>
                    </a:lnTo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00FFF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9400" name="Group 8"/>
              <p:cNvGrpSpPr>
                <a:grpSpLocks/>
              </p:cNvGrpSpPr>
              <p:nvPr/>
            </p:nvGrpSpPr>
            <p:grpSpPr bwMode="auto">
              <a:xfrm>
                <a:off x="4590" y="1602"/>
                <a:ext cx="906" cy="960"/>
                <a:chOff x="4590" y="1602"/>
                <a:chExt cx="906" cy="960"/>
              </a:xfrm>
            </p:grpSpPr>
            <p:sp>
              <p:nvSpPr>
                <p:cNvPr id="59401" name="Freeform 9"/>
                <p:cNvSpPr>
                  <a:spLocks/>
                </p:cNvSpPr>
                <p:nvPr/>
              </p:nvSpPr>
              <p:spPr bwMode="auto">
                <a:xfrm>
                  <a:off x="4590" y="1986"/>
                  <a:ext cx="906" cy="576"/>
                </a:xfrm>
                <a:custGeom>
                  <a:avLst/>
                  <a:gdLst>
                    <a:gd name="T0" fmla="*/ 906 w 906"/>
                    <a:gd name="T1" fmla="*/ 576 h 576"/>
                    <a:gd name="T2" fmla="*/ 0 w 906"/>
                    <a:gd name="T3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06" h="576">
                      <a:moveTo>
                        <a:pt x="906" y="576"/>
                      </a:move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02" name="Freeform 10"/>
                <p:cNvSpPr>
                  <a:spLocks/>
                </p:cNvSpPr>
                <p:nvPr/>
              </p:nvSpPr>
              <p:spPr bwMode="auto">
                <a:xfrm>
                  <a:off x="5004" y="1602"/>
                  <a:ext cx="492" cy="954"/>
                </a:xfrm>
                <a:custGeom>
                  <a:avLst/>
                  <a:gdLst>
                    <a:gd name="T0" fmla="*/ 492 w 492"/>
                    <a:gd name="T1" fmla="*/ 954 h 954"/>
                    <a:gd name="T2" fmla="*/ 0 w 492"/>
                    <a:gd name="T3" fmla="*/ 0 h 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2" h="954">
                      <a:moveTo>
                        <a:pt x="492" y="954"/>
                      </a:move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9403" name="Group 11"/>
              <p:cNvGrpSpPr>
                <a:grpSpLocks/>
              </p:cNvGrpSpPr>
              <p:nvPr/>
            </p:nvGrpSpPr>
            <p:grpSpPr bwMode="auto">
              <a:xfrm>
                <a:off x="4584" y="2562"/>
                <a:ext cx="912" cy="984"/>
                <a:chOff x="4584" y="2562"/>
                <a:chExt cx="912" cy="984"/>
              </a:xfrm>
            </p:grpSpPr>
            <p:sp>
              <p:nvSpPr>
                <p:cNvPr id="59404" name="Freeform 12"/>
                <p:cNvSpPr>
                  <a:spLocks/>
                </p:cNvSpPr>
                <p:nvPr/>
              </p:nvSpPr>
              <p:spPr bwMode="auto">
                <a:xfrm>
                  <a:off x="4584" y="2562"/>
                  <a:ext cx="912" cy="570"/>
                </a:xfrm>
                <a:custGeom>
                  <a:avLst/>
                  <a:gdLst>
                    <a:gd name="T0" fmla="*/ 912 w 912"/>
                    <a:gd name="T1" fmla="*/ 0 h 570"/>
                    <a:gd name="T2" fmla="*/ 0 w 912"/>
                    <a:gd name="T3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12" h="570">
                      <a:moveTo>
                        <a:pt x="912" y="0"/>
                      </a:moveTo>
                      <a:lnTo>
                        <a:pt x="0" y="570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05" name="Freeform 13"/>
                <p:cNvSpPr>
                  <a:spLocks/>
                </p:cNvSpPr>
                <p:nvPr/>
              </p:nvSpPr>
              <p:spPr bwMode="auto">
                <a:xfrm>
                  <a:off x="4986" y="2568"/>
                  <a:ext cx="510" cy="978"/>
                </a:xfrm>
                <a:custGeom>
                  <a:avLst/>
                  <a:gdLst>
                    <a:gd name="T0" fmla="*/ 510 w 510"/>
                    <a:gd name="T1" fmla="*/ 0 h 978"/>
                    <a:gd name="T2" fmla="*/ 0 w 510"/>
                    <a:gd name="T3" fmla="*/ 978 h 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10" h="978">
                      <a:moveTo>
                        <a:pt x="510" y="0"/>
                      </a:moveTo>
                      <a:lnTo>
                        <a:pt x="0" y="978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8316913" y="1844675"/>
            <a:ext cx="58737" cy="4943475"/>
            <a:chOff x="3948" y="1158"/>
            <a:chExt cx="37" cy="3114"/>
          </a:xfrm>
        </p:grpSpPr>
        <p:sp>
          <p:nvSpPr>
            <p:cNvPr id="59407" name="Freeform 15"/>
            <p:cNvSpPr>
              <a:spLocks/>
            </p:cNvSpPr>
            <p:nvPr/>
          </p:nvSpPr>
          <p:spPr bwMode="auto">
            <a:xfrm>
              <a:off x="3948" y="1182"/>
              <a:ext cx="1" cy="3090"/>
            </a:xfrm>
            <a:custGeom>
              <a:avLst/>
              <a:gdLst>
                <a:gd name="T0" fmla="*/ 0 w 1"/>
                <a:gd name="T1" fmla="*/ 0 h 3090"/>
                <a:gd name="T2" fmla="*/ 0 w 1"/>
                <a:gd name="T3" fmla="*/ 30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090">
                  <a:moveTo>
                    <a:pt x="0" y="0"/>
                  </a:moveTo>
                  <a:lnTo>
                    <a:pt x="0" y="30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08" name="Freeform 16"/>
            <p:cNvSpPr>
              <a:spLocks/>
            </p:cNvSpPr>
            <p:nvPr/>
          </p:nvSpPr>
          <p:spPr bwMode="auto">
            <a:xfrm>
              <a:off x="3984" y="1158"/>
              <a:ext cx="1" cy="3102"/>
            </a:xfrm>
            <a:custGeom>
              <a:avLst/>
              <a:gdLst>
                <a:gd name="T0" fmla="*/ 0 w 1"/>
                <a:gd name="T1" fmla="*/ 0 h 3102"/>
                <a:gd name="T2" fmla="*/ 0 w 1"/>
                <a:gd name="T3" fmla="*/ 3102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102">
                  <a:moveTo>
                    <a:pt x="0" y="0"/>
                  </a:moveTo>
                  <a:lnTo>
                    <a:pt x="0" y="3102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5486400" y="2667000"/>
            <a:ext cx="2833688" cy="1619250"/>
            <a:chOff x="1757" y="1719"/>
            <a:chExt cx="2188" cy="981"/>
          </a:xfrm>
        </p:grpSpPr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9412" name="Line 20"/>
          <p:cNvSpPr>
            <a:spLocks noChangeShapeType="1"/>
          </p:cNvSpPr>
          <p:nvPr/>
        </p:nvSpPr>
        <p:spPr bwMode="auto">
          <a:xfrm flipH="1">
            <a:off x="4038600" y="4286250"/>
            <a:ext cx="42814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59413" name="Group 21"/>
          <p:cNvGrpSpPr>
            <a:grpSpLocks/>
          </p:cNvGrpSpPr>
          <p:nvPr/>
        </p:nvGrpSpPr>
        <p:grpSpPr bwMode="auto">
          <a:xfrm>
            <a:off x="3810000" y="4286250"/>
            <a:ext cx="4510088" cy="2571750"/>
            <a:chOff x="432" y="2700"/>
            <a:chExt cx="3513" cy="1620"/>
          </a:xfrm>
        </p:grpSpPr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 flipH="1">
              <a:off x="432" y="2700"/>
              <a:ext cx="3513" cy="16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auto">
            <a:xfrm>
              <a:off x="1849" y="3594"/>
              <a:ext cx="143" cy="69"/>
            </a:xfrm>
            <a:custGeom>
              <a:avLst/>
              <a:gdLst>
                <a:gd name="T0" fmla="*/ 143 w 143"/>
                <a:gd name="T1" fmla="*/ 0 h 69"/>
                <a:gd name="T2" fmla="*/ 0 w 143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69">
                  <a:moveTo>
                    <a:pt x="143" y="0"/>
                  </a:moveTo>
                  <a:lnTo>
                    <a:pt x="0" y="69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9416" name="Arc 24"/>
          <p:cNvSpPr>
            <a:spLocks/>
          </p:cNvSpPr>
          <p:nvPr/>
        </p:nvSpPr>
        <p:spPr bwMode="auto">
          <a:xfrm rot="19639830" flipH="1">
            <a:off x="7343775" y="3665538"/>
            <a:ext cx="839788" cy="931862"/>
          </a:xfrm>
          <a:custGeom>
            <a:avLst/>
            <a:gdLst>
              <a:gd name="G0" fmla="+- 0 0 0"/>
              <a:gd name="G1" fmla="+- 18302 0 0"/>
              <a:gd name="G2" fmla="+- 21600 0 0"/>
              <a:gd name="T0" fmla="*/ 11471 w 18728"/>
              <a:gd name="T1" fmla="*/ 0 h 18302"/>
              <a:gd name="T2" fmla="*/ 18728 w 18728"/>
              <a:gd name="T3" fmla="*/ 7540 h 18302"/>
              <a:gd name="T4" fmla="*/ 0 w 18728"/>
              <a:gd name="T5" fmla="*/ 18302 h 18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8" h="18302" fill="none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</a:path>
              <a:path w="18728" h="18302" stroke="0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  <a:lnTo>
                  <a:pt x="0" y="1830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6858000" y="358140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6858000" y="4114800"/>
            <a:ext cx="322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19" name="Arc 27"/>
          <p:cNvSpPr>
            <a:spLocks/>
          </p:cNvSpPr>
          <p:nvPr/>
        </p:nvSpPr>
        <p:spPr bwMode="auto">
          <a:xfrm rot="18369627" flipH="1">
            <a:off x="7253288" y="4029075"/>
            <a:ext cx="973137" cy="779463"/>
          </a:xfrm>
          <a:custGeom>
            <a:avLst/>
            <a:gdLst>
              <a:gd name="G0" fmla="+- 0 0 0"/>
              <a:gd name="G1" fmla="+- 17382 0 0"/>
              <a:gd name="G2" fmla="+- 21600 0 0"/>
              <a:gd name="T0" fmla="*/ 12823 w 19144"/>
              <a:gd name="T1" fmla="*/ 0 h 17382"/>
              <a:gd name="T2" fmla="*/ 19144 w 19144"/>
              <a:gd name="T3" fmla="*/ 7379 h 17382"/>
              <a:gd name="T4" fmla="*/ 0 w 19144"/>
              <a:gd name="T5" fmla="*/ 17382 h 17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44" h="17382" fill="none" extrusionOk="0">
                <a:moveTo>
                  <a:pt x="12822" y="0"/>
                </a:moveTo>
                <a:cubicBezTo>
                  <a:pt x="15463" y="1947"/>
                  <a:pt x="17624" y="4471"/>
                  <a:pt x="19144" y="7378"/>
                </a:cubicBezTo>
              </a:path>
              <a:path w="19144" h="17382" stroke="0" extrusionOk="0">
                <a:moveTo>
                  <a:pt x="12822" y="0"/>
                </a:moveTo>
                <a:cubicBezTo>
                  <a:pt x="15463" y="1947"/>
                  <a:pt x="17624" y="4471"/>
                  <a:pt x="19144" y="7378"/>
                </a:cubicBezTo>
                <a:lnTo>
                  <a:pt x="0" y="1738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420" name="AutoShape 28"/>
          <p:cNvSpPr>
            <a:spLocks noChangeArrowheads="1"/>
          </p:cNvSpPr>
          <p:nvPr/>
        </p:nvSpPr>
        <p:spPr bwMode="auto">
          <a:xfrm>
            <a:off x="5334000" y="2514600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0" y="97155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Meet hoek van inval . . . . . . . . :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6510338" y="971550"/>
            <a:ext cx="26336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nl-NL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= ___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0" y="1423988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Teken hoek van terugkaatsing :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6615113" y="1423988"/>
            <a:ext cx="2528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nl-NL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 = ___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-36513" y="44450"/>
            <a:ext cx="91440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teruggekaatste straal tekenen:</a:t>
            </a:r>
            <a:endParaRPr lang="nl-NL" altLang="nl-NL" sz="3600">
              <a:solidFill>
                <a:srgbClr val="000000"/>
              </a:solidFill>
            </a:endParaRP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622300" y="3933825"/>
            <a:ext cx="37544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normaal (loodlijn)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auto">
          <a:xfrm>
            <a:off x="57150" y="6281738"/>
            <a:ext cx="7683500" cy="533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Spiegelwet:  </a:t>
            </a:r>
            <a:r>
              <a:rPr lang="en-US" altLang="nl-NL" sz="3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en-US" altLang="nl-NL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= </a:t>
            </a:r>
            <a:r>
              <a:rPr lang="en-US" altLang="nl-NL" sz="3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en-US" altLang="nl-NL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nl-NL" sz="3600">
                <a:solidFill>
                  <a:srgbClr val="000000"/>
                </a:solidFill>
              </a:rPr>
              <a:t>      BINAS Tabel 35</a:t>
            </a:r>
            <a:endParaRPr lang="nl-NL" altLang="nl-NL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0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autoUpdateAnimBg="0"/>
      <p:bldP spid="59412" grpId="0" animBg="1"/>
      <p:bldP spid="59416" grpId="0" animBg="1"/>
      <p:bldP spid="59417" grpId="0" autoUpdateAnimBg="0"/>
      <p:bldP spid="59418" grpId="0" autoUpdateAnimBg="0"/>
      <p:bldP spid="59419" grpId="0" animBg="1"/>
      <p:bldP spid="59420" grpId="0" animBg="1"/>
      <p:bldP spid="59421" grpId="0" autoUpdateAnimBg="0"/>
      <p:bldP spid="59422" grpId="0" autoUpdateAnimBg="0"/>
      <p:bldP spid="59423" grpId="0" autoUpdateAnimBg="0"/>
      <p:bldP spid="59424" grpId="0" autoUpdateAnimBg="0"/>
      <p:bldP spid="59425" grpId="0" autoUpdateAnimBg="0"/>
      <p:bldP spid="59426" grpId="0" autoUpdateAnimBg="0"/>
      <p:bldP spid="5942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Constructie m.b.v. het spiegelbeeld B</a:t>
            </a:r>
            <a:endParaRPr lang="nl-NL" altLang="nl-NL" sz="320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▪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Elke straal kaatst terug alsof hij . .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652463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afstand 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</a:t>
            </a:r>
            <a:r>
              <a:rPr lang="en-US" altLang="nl-NL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nl-NL" altLang="nl-NL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1752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_________________________________________</a:t>
            </a:r>
            <a:endParaRPr lang="nl-NL" altLang="nl-NL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1036638" y="2728913"/>
            <a:ext cx="3473450" cy="1557337"/>
            <a:chOff x="1757" y="1719"/>
            <a:chExt cx="2188" cy="981"/>
          </a:xfrm>
        </p:grpSpPr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2239" name="Group 15"/>
          <p:cNvGrpSpPr>
            <a:grpSpLocks/>
          </p:cNvGrpSpPr>
          <p:nvPr/>
        </p:nvGrpSpPr>
        <p:grpSpPr bwMode="auto">
          <a:xfrm>
            <a:off x="3962400" y="2454275"/>
            <a:ext cx="685800" cy="4098925"/>
            <a:chOff x="2496" y="1546"/>
            <a:chExt cx="432" cy="2582"/>
          </a:xfrm>
        </p:grpSpPr>
        <p:grpSp>
          <p:nvGrpSpPr>
            <p:cNvPr id="52240" name="Group 16"/>
            <p:cNvGrpSpPr>
              <a:grpSpLocks/>
            </p:cNvGrpSpPr>
            <p:nvPr/>
          </p:nvGrpSpPr>
          <p:grpSpPr bwMode="auto">
            <a:xfrm>
              <a:off x="2832" y="1546"/>
              <a:ext cx="38" cy="2582"/>
              <a:chOff x="2832" y="1546"/>
              <a:chExt cx="38" cy="2582"/>
            </a:xfrm>
          </p:grpSpPr>
          <p:sp>
            <p:nvSpPr>
              <p:cNvPr id="52241" name="Freeform 17"/>
              <p:cNvSpPr>
                <a:spLocks/>
              </p:cNvSpPr>
              <p:nvPr/>
            </p:nvSpPr>
            <p:spPr bwMode="auto">
              <a:xfrm>
                <a:off x="2832" y="1546"/>
                <a:ext cx="1" cy="2582"/>
              </a:xfrm>
              <a:custGeom>
                <a:avLst/>
                <a:gdLst>
                  <a:gd name="T0" fmla="*/ 0 w 1"/>
                  <a:gd name="T1" fmla="*/ 0 h 2148"/>
                  <a:gd name="T2" fmla="*/ 0 w 1"/>
                  <a:gd name="T3" fmla="*/ 2148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148">
                    <a:moveTo>
                      <a:pt x="0" y="0"/>
                    </a:moveTo>
                    <a:lnTo>
                      <a:pt x="0" y="21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2" name="Freeform 18"/>
              <p:cNvSpPr>
                <a:spLocks/>
              </p:cNvSpPr>
              <p:nvPr/>
            </p:nvSpPr>
            <p:spPr bwMode="auto">
              <a:xfrm>
                <a:off x="2868" y="1548"/>
                <a:ext cx="2" cy="2580"/>
              </a:xfrm>
              <a:custGeom>
                <a:avLst/>
                <a:gdLst>
                  <a:gd name="T0" fmla="*/ 0 w 2"/>
                  <a:gd name="T1" fmla="*/ 0 h 2580"/>
                  <a:gd name="T2" fmla="*/ 2 w 2"/>
                  <a:gd name="T3" fmla="*/ 2580 h 2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580">
                    <a:moveTo>
                      <a:pt x="0" y="0"/>
                    </a:moveTo>
                    <a:lnTo>
                      <a:pt x="2" y="2580"/>
                    </a:lnTo>
                  </a:path>
                </a:pathLst>
              </a:custGeom>
              <a:noFill/>
              <a:ln w="76200" cmpd="sng"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2496" y="1632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2267" name="Group 43"/>
          <p:cNvGrpSpPr>
            <a:grpSpLocks/>
          </p:cNvGrpSpPr>
          <p:nvPr/>
        </p:nvGrpSpPr>
        <p:grpSpPr bwMode="auto">
          <a:xfrm>
            <a:off x="381000" y="2514600"/>
            <a:ext cx="685800" cy="762000"/>
            <a:chOff x="240" y="1584"/>
            <a:chExt cx="432" cy="480"/>
          </a:xfrm>
        </p:grpSpPr>
        <p:sp>
          <p:nvSpPr>
            <p:cNvPr id="52268" name="AutoShape 44"/>
            <p:cNvSpPr>
              <a:spLocks noChangeArrowheads="1"/>
            </p:cNvSpPr>
            <p:nvPr/>
          </p:nvSpPr>
          <p:spPr bwMode="auto">
            <a:xfrm>
              <a:off x="528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2269" name="Rectangle 45"/>
            <p:cNvSpPr>
              <a:spLocks noChangeArrowheads="1"/>
            </p:cNvSpPr>
            <p:nvPr/>
          </p:nvSpPr>
          <p:spPr bwMode="auto">
            <a:xfrm>
              <a:off x="240" y="1584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3309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utoUpdateAnimBg="0"/>
      <p:bldP spid="52230" grpId="0" autoUpdateAnimBg="0"/>
      <p:bldP spid="52231" grpId="0" autoUpdateAnimBg="0"/>
      <p:bldP spid="522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spiege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01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lichtbundel naar de pupil</a:t>
            </a:r>
            <a:endParaRPr lang="nl-NL" altLang="nl-NL" sz="4000">
              <a:solidFill>
                <a:srgbClr val="FF000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Teken stralen naar _____________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Teken spiegelbeeld van _________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_____________________________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0985" name="Group 25"/>
          <p:cNvGrpSpPr>
            <a:grpSpLocks/>
          </p:cNvGrpSpPr>
          <p:nvPr/>
        </p:nvGrpSpPr>
        <p:grpSpPr bwMode="auto">
          <a:xfrm>
            <a:off x="-233363" y="2554288"/>
            <a:ext cx="4789488" cy="4849812"/>
            <a:chOff x="-147" y="1546"/>
            <a:chExt cx="3017" cy="3055"/>
          </a:xfrm>
        </p:grpSpPr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240" y="1584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40987" name="Group 27"/>
            <p:cNvGrpSpPr>
              <a:grpSpLocks/>
            </p:cNvGrpSpPr>
            <p:nvPr/>
          </p:nvGrpSpPr>
          <p:grpSpPr bwMode="auto">
            <a:xfrm>
              <a:off x="-147" y="1546"/>
              <a:ext cx="3017" cy="3055"/>
              <a:chOff x="-147" y="1546"/>
              <a:chExt cx="3017" cy="3055"/>
            </a:xfrm>
          </p:grpSpPr>
          <p:grpSp>
            <p:nvGrpSpPr>
              <p:cNvPr id="40988" name="Group 28"/>
              <p:cNvGrpSpPr>
                <a:grpSpLocks/>
              </p:cNvGrpSpPr>
              <p:nvPr/>
            </p:nvGrpSpPr>
            <p:grpSpPr bwMode="auto">
              <a:xfrm>
                <a:off x="2832" y="1546"/>
                <a:ext cx="38" cy="2582"/>
                <a:chOff x="2832" y="1546"/>
                <a:chExt cx="38" cy="2582"/>
              </a:xfrm>
            </p:grpSpPr>
            <p:sp>
              <p:nvSpPr>
                <p:cNvPr id="40989" name="Freeform 29"/>
                <p:cNvSpPr>
                  <a:spLocks/>
                </p:cNvSpPr>
                <p:nvPr/>
              </p:nvSpPr>
              <p:spPr bwMode="auto">
                <a:xfrm>
                  <a:off x="2832" y="1546"/>
                  <a:ext cx="1" cy="2582"/>
                </a:xfrm>
                <a:custGeom>
                  <a:avLst/>
                  <a:gdLst>
                    <a:gd name="T0" fmla="*/ 0 w 1"/>
                    <a:gd name="T1" fmla="*/ 0 h 2148"/>
                    <a:gd name="T2" fmla="*/ 0 w 1"/>
                    <a:gd name="T3" fmla="*/ 2148 h 2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2148">
                      <a:moveTo>
                        <a:pt x="0" y="0"/>
                      </a:moveTo>
                      <a:lnTo>
                        <a:pt x="0" y="21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0" name="Freeform 30"/>
                <p:cNvSpPr>
                  <a:spLocks/>
                </p:cNvSpPr>
                <p:nvPr/>
              </p:nvSpPr>
              <p:spPr bwMode="auto">
                <a:xfrm>
                  <a:off x="2868" y="1548"/>
                  <a:ext cx="2" cy="2580"/>
                </a:xfrm>
                <a:custGeom>
                  <a:avLst/>
                  <a:gdLst>
                    <a:gd name="T0" fmla="*/ 0 w 2"/>
                    <a:gd name="T1" fmla="*/ 0 h 2580"/>
                    <a:gd name="T2" fmla="*/ 2 w 2"/>
                    <a:gd name="T3" fmla="*/ 2580 h 2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2580">
                      <a:moveTo>
                        <a:pt x="0" y="0"/>
                      </a:moveTo>
                      <a:lnTo>
                        <a:pt x="2" y="2580"/>
                      </a:lnTo>
                    </a:path>
                  </a:pathLst>
                </a:custGeom>
                <a:noFill/>
                <a:ln w="76200" cmpd="sng">
                  <a:pattFill prst="ltUpDiag">
                    <a:fgClr>
                      <a:schemeClr val="tx1"/>
                    </a:fgClr>
                    <a:bgClr>
                      <a:srgbClr val="FFFFFF"/>
                    </a:bgClr>
                  </a:patt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0991" name="AutoShape 31"/>
              <p:cNvSpPr>
                <a:spLocks noChangeArrowheads="1"/>
              </p:cNvSpPr>
              <p:nvPr/>
            </p:nvSpPr>
            <p:spPr bwMode="auto">
              <a:xfrm>
                <a:off x="528" y="1632"/>
                <a:ext cx="144" cy="144"/>
              </a:xfrm>
              <a:prstGeom prst="sun">
                <a:avLst>
                  <a:gd name="adj" fmla="val 25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0992" name="Group 32"/>
              <p:cNvGrpSpPr>
                <a:grpSpLocks/>
              </p:cNvGrpSpPr>
              <p:nvPr/>
            </p:nvGrpSpPr>
            <p:grpSpPr bwMode="auto">
              <a:xfrm>
                <a:off x="-147" y="2912"/>
                <a:ext cx="1258" cy="1689"/>
                <a:chOff x="261" y="2285"/>
                <a:chExt cx="914" cy="1098"/>
              </a:xfrm>
            </p:grpSpPr>
            <p:sp>
              <p:nvSpPr>
                <p:cNvPr id="40993" name="Arc 33"/>
                <p:cNvSpPr>
                  <a:spLocks/>
                </p:cNvSpPr>
                <p:nvPr/>
              </p:nvSpPr>
              <p:spPr bwMode="auto">
                <a:xfrm rot="1120884">
                  <a:off x="744" y="2516"/>
                  <a:ext cx="357" cy="316"/>
                </a:xfrm>
                <a:custGeom>
                  <a:avLst/>
                  <a:gdLst>
                    <a:gd name="G0" fmla="+- 0 0 0"/>
                    <a:gd name="G1" fmla="+- 21455 0 0"/>
                    <a:gd name="G2" fmla="+- 21600 0 0"/>
                    <a:gd name="T0" fmla="*/ 2503 w 21270"/>
                    <a:gd name="T1" fmla="*/ 0 h 21455"/>
                    <a:gd name="T2" fmla="*/ 21270 w 21270"/>
                    <a:gd name="T3" fmla="*/ 17696 h 21455"/>
                    <a:gd name="T4" fmla="*/ 0 w 21270"/>
                    <a:gd name="T5" fmla="*/ 21455 h 21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270" h="21455" fill="none" extrusionOk="0">
                      <a:moveTo>
                        <a:pt x="2502" y="0"/>
                      </a:moveTo>
                      <a:cubicBezTo>
                        <a:pt x="11980" y="1106"/>
                        <a:pt x="19609" y="8299"/>
                        <a:pt x="21270" y="17695"/>
                      </a:cubicBezTo>
                    </a:path>
                    <a:path w="21270" h="21455" stroke="0" extrusionOk="0">
                      <a:moveTo>
                        <a:pt x="2502" y="0"/>
                      </a:moveTo>
                      <a:cubicBezTo>
                        <a:pt x="11980" y="1106"/>
                        <a:pt x="19609" y="8299"/>
                        <a:pt x="21270" y="17695"/>
                      </a:cubicBezTo>
                      <a:lnTo>
                        <a:pt x="0" y="214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0994" name="Group 34"/>
                <p:cNvGrpSpPr>
                  <a:grpSpLocks/>
                </p:cNvGrpSpPr>
                <p:nvPr/>
              </p:nvGrpSpPr>
              <p:grpSpPr bwMode="auto">
                <a:xfrm>
                  <a:off x="261" y="2285"/>
                  <a:ext cx="914" cy="1098"/>
                  <a:chOff x="261" y="2285"/>
                  <a:chExt cx="914" cy="1098"/>
                </a:xfrm>
              </p:grpSpPr>
              <p:grpSp>
                <p:nvGrpSpPr>
                  <p:cNvPr id="4099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61" y="2285"/>
                    <a:ext cx="914" cy="1098"/>
                    <a:chOff x="261" y="2285"/>
                    <a:chExt cx="914" cy="1098"/>
                  </a:xfrm>
                </p:grpSpPr>
                <p:grpSp>
                  <p:nvGrpSpPr>
                    <p:cNvPr id="40996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" y="2285"/>
                      <a:ext cx="914" cy="1098"/>
                      <a:chOff x="261" y="2285"/>
                      <a:chExt cx="914" cy="1098"/>
                    </a:xfrm>
                  </p:grpSpPr>
                  <p:sp>
                    <p:nvSpPr>
                      <p:cNvPr id="40997" name="Arc 37"/>
                      <p:cNvSpPr>
                        <a:spLocks/>
                      </p:cNvSpPr>
                      <p:nvPr/>
                    </p:nvSpPr>
                    <p:spPr bwMode="auto">
                      <a:xfrm rot="4681208">
                        <a:off x="633" y="2841"/>
                        <a:ext cx="576" cy="508"/>
                      </a:xfrm>
                      <a:custGeom>
                        <a:avLst/>
                        <a:gdLst>
                          <a:gd name="G0" fmla="+- 21600 0 0"/>
                          <a:gd name="G1" fmla="+- 11762 0 0"/>
                          <a:gd name="G2" fmla="+- 21600 0 0"/>
                          <a:gd name="T0" fmla="*/ 1277 w 21600"/>
                          <a:gd name="T1" fmla="*/ 19078 h 19078"/>
                          <a:gd name="T2" fmla="*/ 3483 w 21600"/>
                          <a:gd name="T3" fmla="*/ 0 h 19078"/>
                          <a:gd name="T4" fmla="*/ 21600 w 21600"/>
                          <a:gd name="T5" fmla="*/ 11762 h 1907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78" fill="none" extrusionOk="0">
                            <a:moveTo>
                              <a:pt x="1276" y="19078"/>
                            </a:moveTo>
                            <a:cubicBezTo>
                              <a:pt x="431" y="16731"/>
                              <a:pt x="0" y="14256"/>
                              <a:pt x="0" y="11762"/>
                            </a:cubicBezTo>
                            <a:cubicBezTo>
                              <a:pt x="-1" y="7587"/>
                              <a:pt x="1209" y="3501"/>
                              <a:pt x="3483" y="0"/>
                            </a:cubicBezTo>
                          </a:path>
                          <a:path w="21600" h="19078" stroke="0" extrusionOk="0">
                            <a:moveTo>
                              <a:pt x="1276" y="19078"/>
                            </a:moveTo>
                            <a:cubicBezTo>
                              <a:pt x="431" y="16731"/>
                              <a:pt x="0" y="14256"/>
                              <a:pt x="0" y="11762"/>
                            </a:cubicBezTo>
                            <a:cubicBezTo>
                              <a:pt x="-1" y="7587"/>
                              <a:pt x="1209" y="3501"/>
                              <a:pt x="3483" y="0"/>
                            </a:cubicBezTo>
                            <a:lnTo>
                              <a:pt x="21600" y="11762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0998" name="Arc 38"/>
                      <p:cNvSpPr>
                        <a:spLocks/>
                      </p:cNvSpPr>
                      <p:nvPr/>
                    </p:nvSpPr>
                    <p:spPr bwMode="auto">
                      <a:xfrm rot="12826717" flipV="1">
                        <a:off x="261" y="2285"/>
                        <a:ext cx="576" cy="508"/>
                      </a:xfrm>
                      <a:custGeom>
                        <a:avLst/>
                        <a:gdLst>
                          <a:gd name="G0" fmla="+- 21600 0 0"/>
                          <a:gd name="G1" fmla="+- 11762 0 0"/>
                          <a:gd name="G2" fmla="+- 21600 0 0"/>
                          <a:gd name="T0" fmla="*/ 1277 w 21600"/>
                          <a:gd name="T1" fmla="*/ 19078 h 19078"/>
                          <a:gd name="T2" fmla="*/ 3483 w 21600"/>
                          <a:gd name="T3" fmla="*/ 0 h 19078"/>
                          <a:gd name="T4" fmla="*/ 21600 w 21600"/>
                          <a:gd name="T5" fmla="*/ 11762 h 1907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78" fill="none" extrusionOk="0">
                            <a:moveTo>
                              <a:pt x="1276" y="19078"/>
                            </a:moveTo>
                            <a:cubicBezTo>
                              <a:pt x="431" y="16731"/>
                              <a:pt x="0" y="14256"/>
                              <a:pt x="0" y="11762"/>
                            </a:cubicBezTo>
                            <a:cubicBezTo>
                              <a:pt x="-1" y="7587"/>
                              <a:pt x="1209" y="3501"/>
                              <a:pt x="3483" y="0"/>
                            </a:cubicBezTo>
                          </a:path>
                          <a:path w="21600" h="19078" stroke="0" extrusionOk="0">
                            <a:moveTo>
                              <a:pt x="1276" y="19078"/>
                            </a:moveTo>
                            <a:cubicBezTo>
                              <a:pt x="431" y="16731"/>
                              <a:pt x="0" y="14256"/>
                              <a:pt x="0" y="11762"/>
                            </a:cubicBezTo>
                            <a:cubicBezTo>
                              <a:pt x="-1" y="7587"/>
                              <a:pt x="1209" y="3501"/>
                              <a:pt x="3483" y="0"/>
                            </a:cubicBezTo>
                            <a:lnTo>
                              <a:pt x="21600" y="11762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999" name="Arc 39"/>
                    <p:cNvSpPr>
                      <a:spLocks/>
                    </p:cNvSpPr>
                    <p:nvPr/>
                  </p:nvSpPr>
                  <p:spPr bwMode="auto">
                    <a:xfrm rot="57736747">
                      <a:off x="868" y="2624"/>
                      <a:ext cx="181" cy="6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170 w 43200"/>
                        <a:gd name="T1" fmla="*/ 24307 h 24307"/>
                        <a:gd name="T2" fmla="*/ 43200 w 43200"/>
                        <a:gd name="T3" fmla="*/ 21600 h 24307"/>
                        <a:gd name="T4" fmla="*/ 21600 w 43200"/>
                        <a:gd name="T5" fmla="*/ 21600 h 24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4307" fill="none" extrusionOk="0">
                          <a:moveTo>
                            <a:pt x="170" y="24306"/>
                          </a:moveTo>
                          <a:cubicBezTo>
                            <a:pt x="56" y="23409"/>
                            <a:pt x="0" y="225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307" stroke="0" extrusionOk="0">
                          <a:moveTo>
                            <a:pt x="170" y="24306"/>
                          </a:moveTo>
                          <a:cubicBezTo>
                            <a:pt x="56" y="23409"/>
                            <a:pt x="0" y="225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41000" name="Freeform 40"/>
                  <p:cNvSpPr>
                    <a:spLocks/>
                  </p:cNvSpPr>
                  <p:nvPr/>
                </p:nvSpPr>
                <p:spPr bwMode="auto">
                  <a:xfrm>
                    <a:off x="910" y="2546"/>
                    <a:ext cx="146" cy="186"/>
                  </a:xfrm>
                  <a:custGeom>
                    <a:avLst/>
                    <a:gdLst>
                      <a:gd name="T0" fmla="*/ 14 w 146"/>
                      <a:gd name="T1" fmla="*/ 22 h 186"/>
                      <a:gd name="T2" fmla="*/ 0 w 146"/>
                      <a:gd name="T3" fmla="*/ 72 h 186"/>
                      <a:gd name="T4" fmla="*/ 16 w 146"/>
                      <a:gd name="T5" fmla="*/ 128 h 186"/>
                      <a:gd name="T6" fmla="*/ 60 w 146"/>
                      <a:gd name="T7" fmla="*/ 176 h 186"/>
                      <a:gd name="T8" fmla="*/ 88 w 146"/>
                      <a:gd name="T9" fmla="*/ 186 h 186"/>
                      <a:gd name="T10" fmla="*/ 118 w 146"/>
                      <a:gd name="T11" fmla="*/ 180 h 186"/>
                      <a:gd name="T12" fmla="*/ 146 w 146"/>
                      <a:gd name="T13" fmla="*/ 174 h 186"/>
                      <a:gd name="T14" fmla="*/ 124 w 146"/>
                      <a:gd name="T15" fmla="*/ 106 h 186"/>
                      <a:gd name="T16" fmla="*/ 84 w 146"/>
                      <a:gd name="T17" fmla="*/ 50 h 186"/>
                      <a:gd name="T18" fmla="*/ 38 w 146"/>
                      <a:gd name="T19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6" h="186">
                        <a:moveTo>
                          <a:pt x="14" y="22"/>
                        </a:moveTo>
                        <a:lnTo>
                          <a:pt x="0" y="72"/>
                        </a:lnTo>
                        <a:lnTo>
                          <a:pt x="16" y="128"/>
                        </a:lnTo>
                        <a:lnTo>
                          <a:pt x="60" y="176"/>
                        </a:lnTo>
                        <a:lnTo>
                          <a:pt x="88" y="186"/>
                        </a:lnTo>
                        <a:lnTo>
                          <a:pt x="118" y="180"/>
                        </a:lnTo>
                        <a:lnTo>
                          <a:pt x="146" y="174"/>
                        </a:lnTo>
                        <a:lnTo>
                          <a:pt x="124" y="106"/>
                        </a:lnTo>
                        <a:lnTo>
                          <a:pt x="84" y="50"/>
                        </a:lnTo>
                        <a:lnTo>
                          <a:pt x="38" y="0"/>
                        </a:lnTo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06713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6" grpId="0" autoUpdateAnimBg="0"/>
      <p:bldP spid="40967" grpId="0" autoUpdateAnimBg="0"/>
      <p:bldP spid="409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Buitenspiegel van een auto: Ziet O L1?</a:t>
            </a:r>
            <a:endParaRPr lang="nl-NL" altLang="nl-NL" sz="400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Teken spiegelbeeld van L</a:t>
            </a:r>
            <a:r>
              <a:rPr lang="en-US" altLang="nl-NL" sz="4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nl-NL" altLang="nl-NL" sz="4000" b="1" baseline="-25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52463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Verleng de spiegel.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752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Teken straal naar O.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 rot="-4107032">
            <a:off x="4587876" y="2549525"/>
            <a:ext cx="69850" cy="676275"/>
            <a:chOff x="2832" y="1546"/>
            <a:chExt cx="38" cy="2582"/>
          </a:xfrm>
        </p:grpSpPr>
        <p:sp>
          <p:nvSpPr>
            <p:cNvPr id="41991" name="Freeform 7"/>
            <p:cNvSpPr>
              <a:spLocks/>
            </p:cNvSpPr>
            <p:nvPr/>
          </p:nvSpPr>
          <p:spPr bwMode="auto">
            <a:xfrm>
              <a:off x="2832" y="1546"/>
              <a:ext cx="1" cy="258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auto">
            <a:xfrm>
              <a:off x="2868" y="1548"/>
              <a:ext cx="2" cy="2580"/>
            </a:xfrm>
            <a:custGeom>
              <a:avLst/>
              <a:gdLst>
                <a:gd name="T0" fmla="*/ 0 w 2"/>
                <a:gd name="T1" fmla="*/ 0 h 2580"/>
                <a:gd name="T2" fmla="*/ 2 w 2"/>
                <a:gd name="T3" fmla="*/ 258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580">
                  <a:moveTo>
                    <a:pt x="0" y="0"/>
                  </a:moveTo>
                  <a:lnTo>
                    <a:pt x="2" y="2580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6732588" y="5805488"/>
            <a:ext cx="741362" cy="1052512"/>
            <a:chOff x="4241" y="3657"/>
            <a:chExt cx="467" cy="663"/>
          </a:xfrm>
        </p:grpSpPr>
        <p:sp>
          <p:nvSpPr>
            <p:cNvPr id="41995" name="AutoShape 11"/>
            <p:cNvSpPr>
              <a:spLocks noChangeArrowheads="1"/>
            </p:cNvSpPr>
            <p:nvPr/>
          </p:nvSpPr>
          <p:spPr bwMode="auto">
            <a:xfrm>
              <a:off x="4332" y="3657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4241" y="3840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r>
                <a:rPr lang="en-US" altLang="nl-NL" sz="44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nl-NL" altLang="nl-NL" sz="4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5580063" y="5819775"/>
            <a:ext cx="741362" cy="1052513"/>
            <a:chOff x="3515" y="3657"/>
            <a:chExt cx="467" cy="663"/>
          </a:xfrm>
        </p:grpSpPr>
        <p:sp>
          <p:nvSpPr>
            <p:cNvPr id="41998" name="AutoShape 14"/>
            <p:cNvSpPr>
              <a:spLocks noChangeArrowheads="1"/>
            </p:cNvSpPr>
            <p:nvPr/>
          </p:nvSpPr>
          <p:spPr bwMode="auto">
            <a:xfrm>
              <a:off x="3651" y="3657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3515" y="3840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r>
                <a:rPr lang="en-US" altLang="nl-NL" sz="44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0" y="6203950"/>
            <a:ext cx="4284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Ziet O ook L</a:t>
            </a:r>
            <a:r>
              <a:rPr lang="en-US" altLang="nl-NL" sz="4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2029" name="Group 45"/>
          <p:cNvGrpSpPr>
            <a:grpSpLocks/>
          </p:cNvGrpSpPr>
          <p:nvPr/>
        </p:nvGrpSpPr>
        <p:grpSpPr bwMode="auto">
          <a:xfrm>
            <a:off x="684213" y="3933825"/>
            <a:ext cx="619125" cy="977900"/>
            <a:chOff x="431" y="2478"/>
            <a:chExt cx="390" cy="616"/>
          </a:xfrm>
        </p:grpSpPr>
        <p:sp>
          <p:nvSpPr>
            <p:cNvPr id="42030" name="Rectangle 46"/>
            <p:cNvSpPr>
              <a:spLocks noChangeArrowheads="1"/>
            </p:cNvSpPr>
            <p:nvPr/>
          </p:nvSpPr>
          <p:spPr bwMode="auto">
            <a:xfrm>
              <a:off x="431" y="2614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2031" name="Oval 47"/>
            <p:cNvSpPr>
              <a:spLocks noChangeAspect="1" noChangeArrowheads="1"/>
            </p:cNvSpPr>
            <p:nvPr/>
          </p:nvSpPr>
          <p:spPr bwMode="auto">
            <a:xfrm>
              <a:off x="612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4140200" y="6223000"/>
            <a:ext cx="1368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2905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  <p:bldP spid="41988" grpId="0" autoUpdateAnimBg="0"/>
      <p:bldP spid="41989" grpId="0" autoUpdateAnimBg="0"/>
      <p:bldP spid="42028" grpId="0" autoUpdateAnimBg="0"/>
      <p:bldP spid="420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r"/>
            <a:r>
              <a:rPr lang="en-US" altLang="nl-NL" b="1">
                <a:effectLst>
                  <a:outerShdw blurRad="38100" dist="38100" dir="2700000" algn="tl">
                    <a:srgbClr val="C0C0C0"/>
                  </a:outerShdw>
                </a:effectLst>
              </a:rPr>
              <a:t>Buitenspiegel van auto</a:t>
            </a:r>
            <a:endParaRPr lang="nl-NL" altLang="nl-NL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2</a:t>
            </a: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Spiegelbeeld van 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</a:t>
            </a:r>
            <a:endParaRPr lang="nl-NL" altLang="nl-NL" sz="4000" b="1" baseline="-25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65246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1. Verleng de spiegel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3. Straal naar B.  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 rot="-4107032">
            <a:off x="4587876" y="3135312"/>
            <a:ext cx="69850" cy="676275"/>
            <a:chOff x="2832" y="1546"/>
            <a:chExt cx="38" cy="2582"/>
          </a:xfrm>
        </p:grpSpPr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2832" y="1546"/>
              <a:ext cx="1" cy="258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auto">
            <a:xfrm>
              <a:off x="2868" y="1548"/>
              <a:ext cx="2" cy="2580"/>
            </a:xfrm>
            <a:custGeom>
              <a:avLst/>
              <a:gdLst>
                <a:gd name="T0" fmla="*/ 0 w 2"/>
                <a:gd name="T1" fmla="*/ 0 h 2580"/>
                <a:gd name="T2" fmla="*/ 2 w 2"/>
                <a:gd name="T3" fmla="*/ 258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580">
                  <a:moveTo>
                    <a:pt x="0" y="0"/>
                  </a:moveTo>
                  <a:lnTo>
                    <a:pt x="2" y="2580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684213" y="4519613"/>
            <a:ext cx="619125" cy="977900"/>
            <a:chOff x="431" y="2478"/>
            <a:chExt cx="390" cy="616"/>
          </a:xfrm>
        </p:grpSpPr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431" y="2614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020" name="Oval 12"/>
            <p:cNvSpPr>
              <a:spLocks noChangeAspect="1" noChangeArrowheads="1"/>
            </p:cNvSpPr>
            <p:nvPr/>
          </p:nvSpPr>
          <p:spPr bwMode="auto">
            <a:xfrm>
              <a:off x="612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6877050" y="6096000"/>
            <a:ext cx="1000125" cy="762000"/>
            <a:chOff x="4332" y="3840"/>
            <a:chExt cx="630" cy="480"/>
          </a:xfrm>
        </p:grpSpPr>
        <p:sp>
          <p:nvSpPr>
            <p:cNvPr id="43022" name="AutoShape 14"/>
            <p:cNvSpPr>
              <a:spLocks noChangeArrowheads="1"/>
            </p:cNvSpPr>
            <p:nvPr/>
          </p:nvSpPr>
          <p:spPr bwMode="auto">
            <a:xfrm>
              <a:off x="4332" y="4026"/>
              <a:ext cx="144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4495" y="3840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r>
                <a:rPr lang="en-US" altLang="nl-NL" sz="44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nl-NL" altLang="nl-NL" sz="4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5795963" y="6096000"/>
            <a:ext cx="812800" cy="762000"/>
            <a:chOff x="3651" y="3840"/>
            <a:chExt cx="512" cy="480"/>
          </a:xfrm>
        </p:grpSpPr>
        <p:sp>
          <p:nvSpPr>
            <p:cNvPr id="43025" name="AutoShape 17"/>
            <p:cNvSpPr>
              <a:spLocks noChangeArrowheads="1"/>
            </p:cNvSpPr>
            <p:nvPr/>
          </p:nvSpPr>
          <p:spPr bwMode="auto">
            <a:xfrm>
              <a:off x="3651" y="4026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3696" y="3840"/>
              <a:ext cx="46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r>
                <a:rPr lang="en-US" altLang="nl-NL" sz="44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0" y="5516563"/>
            <a:ext cx="4284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Ziet O ook L</a:t>
            </a:r>
            <a:r>
              <a:rPr lang="en-US" altLang="nl-NL" sz="4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34925" y="6308725"/>
            <a:ext cx="5219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Gezichtsveld zien?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4067175" y="5516563"/>
            <a:ext cx="1368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7527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  <p:bldP spid="43013" grpId="0" autoUpdateAnimBg="0"/>
      <p:bldP spid="43044" grpId="0" autoUpdateAnimBg="0"/>
      <p:bldP spid="4304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C0C0C0"/>
                  </a:outerShdw>
                </a:effectLst>
              </a:rPr>
              <a:t>1. Bij  een niet vlakke spiegel S . . .</a:t>
            </a:r>
            <a:endParaRPr lang="nl-NL" altLang="nl-NL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Op de raaklijn teken je de _______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teken je de ______________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381000" y="2514600"/>
            <a:ext cx="4129088" cy="1771650"/>
            <a:chOff x="240" y="1584"/>
            <a:chExt cx="2601" cy="1116"/>
          </a:xfrm>
        </p:grpSpPr>
        <p:grpSp>
          <p:nvGrpSpPr>
            <p:cNvPr id="45065" name="Group 9"/>
            <p:cNvGrpSpPr>
              <a:grpSpLocks/>
            </p:cNvGrpSpPr>
            <p:nvPr/>
          </p:nvGrpSpPr>
          <p:grpSpPr bwMode="auto">
            <a:xfrm>
              <a:off x="653" y="1719"/>
              <a:ext cx="2188" cy="981"/>
              <a:chOff x="1757" y="1719"/>
              <a:chExt cx="2188" cy="981"/>
            </a:xfrm>
          </p:grpSpPr>
          <p:sp>
            <p:nvSpPr>
              <p:cNvPr id="45066" name="Line 10"/>
              <p:cNvSpPr>
                <a:spLocks noChangeShapeType="1"/>
              </p:cNvSpPr>
              <p:nvPr/>
            </p:nvSpPr>
            <p:spPr bwMode="auto">
              <a:xfrm>
                <a:off x="1757" y="1719"/>
                <a:ext cx="2188" cy="9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auto">
              <a:xfrm>
                <a:off x="2593" y="2098"/>
                <a:ext cx="153" cy="68"/>
              </a:xfrm>
              <a:custGeom>
                <a:avLst/>
                <a:gdLst>
                  <a:gd name="T0" fmla="*/ 0 w 144"/>
                  <a:gd name="T1" fmla="*/ 0 h 57"/>
                  <a:gd name="T2" fmla="*/ 144 w 144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" h="57">
                    <a:moveTo>
                      <a:pt x="0" y="0"/>
                    </a:moveTo>
                    <a:lnTo>
                      <a:pt x="144" y="57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068" name="AutoShape 12"/>
            <p:cNvSpPr>
              <a:spLocks noChangeArrowheads="1"/>
            </p:cNvSpPr>
            <p:nvPr/>
          </p:nvSpPr>
          <p:spPr bwMode="auto">
            <a:xfrm>
              <a:off x="528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240" y="1584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5070" name="Group 14"/>
          <p:cNvGrpSpPr>
            <a:grpSpLocks/>
          </p:cNvGrpSpPr>
          <p:nvPr/>
        </p:nvGrpSpPr>
        <p:grpSpPr bwMode="auto">
          <a:xfrm>
            <a:off x="4448175" y="2514600"/>
            <a:ext cx="1676400" cy="2438400"/>
            <a:chOff x="2802" y="1584"/>
            <a:chExt cx="1056" cy="1536"/>
          </a:xfrm>
        </p:grpSpPr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3360" y="1584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072" name="AutoShape 16" descr="Lichte diagonaal omhoog"/>
            <p:cNvSpPr>
              <a:spLocks noChangeArrowheads="1"/>
            </p:cNvSpPr>
            <p:nvPr/>
          </p:nvSpPr>
          <p:spPr bwMode="auto">
            <a:xfrm rot="16200000" flipH="1">
              <a:off x="2634" y="1896"/>
              <a:ext cx="1392" cy="1056"/>
            </a:xfrm>
            <a:custGeom>
              <a:avLst/>
              <a:gdLst>
                <a:gd name="G0" fmla="+- 8799 0 0"/>
                <a:gd name="G1" fmla="+- -11717962 0 0"/>
                <a:gd name="G2" fmla="+- 0 0 -11717962"/>
                <a:gd name="T0" fmla="*/ 0 256 1"/>
                <a:gd name="T1" fmla="*/ 180 256 1"/>
                <a:gd name="G3" fmla="+- -11717962 T0 T1"/>
                <a:gd name="T2" fmla="*/ 0 256 1"/>
                <a:gd name="T3" fmla="*/ 90 256 1"/>
                <a:gd name="G4" fmla="+- -11717962 T2 T3"/>
                <a:gd name="G5" fmla="*/ G4 2 1"/>
                <a:gd name="T4" fmla="*/ 90 256 1"/>
                <a:gd name="T5" fmla="*/ 0 256 1"/>
                <a:gd name="G6" fmla="+- -11717962 T4 T5"/>
                <a:gd name="G7" fmla="*/ G6 2 1"/>
                <a:gd name="G8" fmla="abs -1171796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799"/>
                <a:gd name="G18" fmla="*/ 8799 1 2"/>
                <a:gd name="G19" fmla="+- G18 5400 0"/>
                <a:gd name="G20" fmla="cos G19 -11717962"/>
                <a:gd name="G21" fmla="sin G19 -11717962"/>
                <a:gd name="G22" fmla="+- G20 10800 0"/>
                <a:gd name="G23" fmla="+- G21 10800 0"/>
                <a:gd name="G24" fmla="+- 10800 0 G20"/>
                <a:gd name="G25" fmla="+- 8799 10800 0"/>
                <a:gd name="G26" fmla="?: G9 G17 G25"/>
                <a:gd name="G27" fmla="?: G9 0 21600"/>
                <a:gd name="G28" fmla="cos 10800 -11717962"/>
                <a:gd name="G29" fmla="sin 10800 -11717962"/>
                <a:gd name="G30" fmla="sin 8799 -11717962"/>
                <a:gd name="G31" fmla="+- G28 10800 0"/>
                <a:gd name="G32" fmla="+- G29 10800 0"/>
                <a:gd name="G33" fmla="+- G30 10800 0"/>
                <a:gd name="G34" fmla="?: G4 0 G31"/>
                <a:gd name="G35" fmla="?: -11717962 G34 0"/>
                <a:gd name="G36" fmla="?: G6 G35 G31"/>
                <a:gd name="G37" fmla="+- 21600 0 G36"/>
                <a:gd name="G38" fmla="?: G4 0 G33"/>
                <a:gd name="G39" fmla="?: -1171796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02 w 21600"/>
                <a:gd name="T15" fmla="*/ 10595 h 21600"/>
                <a:gd name="T16" fmla="*/ 10800 w 21600"/>
                <a:gd name="T17" fmla="*/ 2001 h 21600"/>
                <a:gd name="T18" fmla="*/ 20598 w 21600"/>
                <a:gd name="T19" fmla="*/ 105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002" y="10616"/>
                  </a:moveTo>
                  <a:cubicBezTo>
                    <a:pt x="2103" y="5829"/>
                    <a:pt x="6012" y="2000"/>
                    <a:pt x="10800" y="2001"/>
                  </a:cubicBezTo>
                  <a:cubicBezTo>
                    <a:pt x="15587" y="2001"/>
                    <a:pt x="19496" y="5829"/>
                    <a:pt x="19597" y="10616"/>
                  </a:cubicBezTo>
                  <a:lnTo>
                    <a:pt x="21597" y="10574"/>
                  </a:lnTo>
                  <a:cubicBezTo>
                    <a:pt x="21474" y="4698"/>
                    <a:pt x="16676" y="-1"/>
                    <a:pt x="10799" y="0"/>
                  </a:cubicBezTo>
                  <a:cubicBezTo>
                    <a:pt x="4923" y="0"/>
                    <a:pt x="125" y="4698"/>
                    <a:pt x="2" y="10574"/>
                  </a:cubicBez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6146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  <p:bldP spid="4506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Is spiegel S bolvormig . .</a:t>
            </a:r>
            <a:r>
              <a:rPr lang="en-US" altLang="nl-NL" b="1">
                <a:effectLst>
                  <a:outerShdw blurRad="38100" dist="38100" dir="2700000" algn="tl">
                    <a:srgbClr val="C0C0C0"/>
                  </a:outerShdw>
                </a:effectLst>
              </a:rPr>
              <a:t> .</a:t>
            </a:r>
            <a:endParaRPr lang="nl-NL" altLang="nl-NL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 gaat de normaal door het middelpunt!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381000" y="2514600"/>
            <a:ext cx="4129088" cy="1771650"/>
            <a:chOff x="240" y="1584"/>
            <a:chExt cx="2601" cy="1116"/>
          </a:xfrm>
        </p:grpSpPr>
        <p:grpSp>
          <p:nvGrpSpPr>
            <p:cNvPr id="50184" name="Group 8"/>
            <p:cNvGrpSpPr>
              <a:grpSpLocks/>
            </p:cNvGrpSpPr>
            <p:nvPr/>
          </p:nvGrpSpPr>
          <p:grpSpPr bwMode="auto">
            <a:xfrm>
              <a:off x="653" y="1719"/>
              <a:ext cx="2188" cy="981"/>
              <a:chOff x="1757" y="1719"/>
              <a:chExt cx="2188" cy="981"/>
            </a:xfrm>
          </p:grpSpPr>
          <p:sp>
            <p:nvSpPr>
              <p:cNvPr id="50185" name="Line 9"/>
              <p:cNvSpPr>
                <a:spLocks noChangeShapeType="1"/>
              </p:cNvSpPr>
              <p:nvPr/>
            </p:nvSpPr>
            <p:spPr bwMode="auto">
              <a:xfrm>
                <a:off x="1757" y="1719"/>
                <a:ext cx="2188" cy="9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6" name="Freeform 10"/>
              <p:cNvSpPr>
                <a:spLocks/>
              </p:cNvSpPr>
              <p:nvPr/>
            </p:nvSpPr>
            <p:spPr bwMode="auto">
              <a:xfrm>
                <a:off x="2593" y="2098"/>
                <a:ext cx="153" cy="68"/>
              </a:xfrm>
              <a:custGeom>
                <a:avLst/>
                <a:gdLst>
                  <a:gd name="T0" fmla="*/ 0 w 144"/>
                  <a:gd name="T1" fmla="*/ 0 h 57"/>
                  <a:gd name="T2" fmla="*/ 144 w 144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" h="57">
                    <a:moveTo>
                      <a:pt x="0" y="0"/>
                    </a:moveTo>
                    <a:lnTo>
                      <a:pt x="144" y="57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187" name="AutoShape 11"/>
            <p:cNvSpPr>
              <a:spLocks noChangeArrowheads="1"/>
            </p:cNvSpPr>
            <p:nvPr/>
          </p:nvSpPr>
          <p:spPr bwMode="auto">
            <a:xfrm>
              <a:off x="528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240" y="1584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4484688" y="2292350"/>
            <a:ext cx="2573337" cy="2946400"/>
            <a:chOff x="2825" y="1444"/>
            <a:chExt cx="1621" cy="1856"/>
          </a:xfrm>
        </p:grpSpPr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880" y="1444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50196" name="Group 20"/>
            <p:cNvGrpSpPr>
              <a:grpSpLocks/>
            </p:cNvGrpSpPr>
            <p:nvPr/>
          </p:nvGrpSpPr>
          <p:grpSpPr bwMode="auto">
            <a:xfrm>
              <a:off x="2825" y="1670"/>
              <a:ext cx="1621" cy="1630"/>
              <a:chOff x="2825" y="1670"/>
              <a:chExt cx="1621" cy="1630"/>
            </a:xfrm>
          </p:grpSpPr>
          <p:sp>
            <p:nvSpPr>
              <p:cNvPr id="50197" name="AutoShape 21" descr="Lichte diagonaal omhoog"/>
              <p:cNvSpPr>
                <a:spLocks noChangeAspect="1" noChangeArrowheads="1"/>
              </p:cNvSpPr>
              <p:nvPr/>
            </p:nvSpPr>
            <p:spPr bwMode="auto">
              <a:xfrm>
                <a:off x="2826" y="1670"/>
                <a:ext cx="1620" cy="1620"/>
              </a:xfrm>
              <a:custGeom>
                <a:avLst/>
                <a:gdLst>
                  <a:gd name="G0" fmla="+- 1013 0 0"/>
                  <a:gd name="G1" fmla="+- 21600 0 1013"/>
                  <a:gd name="G2" fmla="+- 21600 0 101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13" y="10800"/>
                    </a:moveTo>
                    <a:cubicBezTo>
                      <a:pt x="1013" y="16205"/>
                      <a:pt x="5395" y="20587"/>
                      <a:pt x="10800" y="20587"/>
                    </a:cubicBezTo>
                    <a:cubicBezTo>
                      <a:pt x="16205" y="20587"/>
                      <a:pt x="20587" y="16205"/>
                      <a:pt x="20587" y="10800"/>
                    </a:cubicBezTo>
                    <a:cubicBezTo>
                      <a:pt x="20587" y="5395"/>
                      <a:pt x="16205" y="1013"/>
                      <a:pt x="10800" y="1013"/>
                    </a:cubicBezTo>
                    <a:cubicBezTo>
                      <a:pt x="5395" y="1013"/>
                      <a:pt x="1013" y="5395"/>
                      <a:pt x="1013" y="10800"/>
                    </a:cubicBez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8" name="Oval 22"/>
              <p:cNvSpPr>
                <a:spLocks noChangeAspect="1" noChangeArrowheads="1"/>
              </p:cNvSpPr>
              <p:nvPr/>
            </p:nvSpPr>
            <p:spPr bwMode="auto">
              <a:xfrm>
                <a:off x="2825" y="1679"/>
                <a:ext cx="1621" cy="162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199" name="Oval 23"/>
            <p:cNvSpPr>
              <a:spLocks noChangeAspect="1" noChangeArrowheads="1"/>
            </p:cNvSpPr>
            <p:nvPr/>
          </p:nvSpPr>
          <p:spPr bwMode="auto">
            <a:xfrm>
              <a:off x="3606" y="243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8356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altLang="nl-NL" sz="5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vlakke spiegel</a:t>
            </a:r>
            <a:endParaRPr lang="nl-NL" altLang="nl-NL" sz="5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38400"/>
            <a:ext cx="715645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De spiegelwet: </a:t>
            </a:r>
            <a:r>
              <a:rPr lang="en-US" altLang="nl-NL" sz="48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</a:t>
            </a:r>
            <a:r>
              <a:rPr lang="en-US" altLang="nl-NL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= </a:t>
            </a:r>
            <a:r>
              <a:rPr lang="en-US" altLang="nl-NL" sz="48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</a:t>
            </a:r>
            <a:r>
              <a:rPr lang="en-US" altLang="nl-NL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t.</a:t>
            </a:r>
            <a:endParaRPr lang="nl-NL" altLang="nl-NL" sz="4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47800" y="3124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2. Het spiegelbeeld.</a:t>
            </a:r>
            <a:endParaRPr lang="nl-NL" altLang="nl-NL" sz="4800" b="1">
              <a:solidFill>
                <a:srgbClr val="CCFFCC"/>
              </a:solidFill>
              <a:effectDag name="">
                <a:cont type="tree" name="">
                  <a:effect ref="fillLine"/>
                  <a:outerShdw dist="38100" dir="13500000" algn="br">
                    <a:srgbClr val="DDFFDD"/>
                  </a:outerShdw>
                </a:cont>
                <a:cont type="tree" name="">
                  <a:effect ref="fillLine"/>
                  <a:outerShdw dist="38100" dir="2700000" algn="tl">
                    <a:srgbClr val="7A997A"/>
                  </a:outerShdw>
                </a:cont>
                <a:effect ref="fillLine"/>
              </a:effectDag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© Het Vlietland College Leiden</a:t>
            </a:r>
            <a:endParaRPr lang="nl-NL" altLang="nl-NL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24000" y="3886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3. Einde.</a:t>
            </a:r>
            <a:endParaRPr lang="nl-NL" altLang="nl-NL" sz="4800" b="1">
              <a:solidFill>
                <a:srgbClr val="CCFFCC"/>
              </a:solidFill>
              <a:effectDag name="">
                <a:cont type="tree" name="">
                  <a:effect ref="fillLine"/>
                  <a:outerShdw dist="38100" dir="13500000" algn="br">
                    <a:srgbClr val="DDFFDD"/>
                  </a:outerShdw>
                </a:cont>
                <a:cont type="tree" name="">
                  <a:effect ref="fillLine"/>
                  <a:outerShdw dist="38100" dir="2700000" algn="tl">
                    <a:srgbClr val="7A997A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3446700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piegelwet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5307013" y="2103438"/>
            <a:ext cx="0" cy="3671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87875" y="27955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FFFFFF"/>
                </a:solidFill>
                <a:latin typeface="Comic Sans MS" pitchFamily="66" charset="0"/>
              </a:rPr>
              <a:t>L</a:t>
            </a:r>
            <a:r>
              <a:rPr lang="nl-NL" altLang="nl-NL" sz="2400">
                <a:solidFill>
                  <a:srgbClr val="FFFFFF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105400" y="27940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i="1">
                <a:solidFill>
                  <a:srgbClr val="FFFFFF"/>
                </a:solidFill>
                <a:latin typeface="Comic Sans MS" pitchFamily="66" charset="0"/>
              </a:rPr>
              <a:t>L</a:t>
            </a:r>
            <a:r>
              <a:rPr lang="nl-NL" altLang="nl-NL" sz="2400">
                <a:solidFill>
                  <a:srgbClr val="FFFF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250825" y="6308725"/>
            <a:ext cx="4608513" cy="549275"/>
          </a:xfrm>
          <a:prstGeom prst="wedgeRoundRectCallout">
            <a:avLst>
              <a:gd name="adj1" fmla="val 46176"/>
              <a:gd name="adj2" fmla="val -36589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i="1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i = </a:t>
            </a:r>
            <a:r>
              <a:rPr lang="nl-NL" altLang="nl-NL" sz="2800" u="sng">
                <a:solidFill>
                  <a:srgbClr val="000000"/>
                </a:solidFill>
                <a:latin typeface="Comic Sans MS" pitchFamily="66" charset="0"/>
              </a:rPr>
              <a:t>hoek van inval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 = 30°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6211888" y="5561013"/>
            <a:ext cx="2932112" cy="1296987"/>
          </a:xfrm>
          <a:prstGeom prst="wedgeRoundRectCallout">
            <a:avLst>
              <a:gd name="adj1" fmla="val -51681"/>
              <a:gd name="adj2" fmla="val -1284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i="1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t = </a:t>
            </a:r>
            <a:r>
              <a:rPr lang="nl-NL" altLang="nl-NL" sz="2800" u="sng">
                <a:solidFill>
                  <a:srgbClr val="000000"/>
                </a:solidFill>
                <a:latin typeface="Comic Sans MS" pitchFamily="66" charset="0"/>
              </a:rPr>
              <a:t>hoek van terugkaatsing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 = </a:t>
            </a:r>
            <a:r>
              <a:rPr lang="en-US" altLang="nl-NL" sz="2800">
                <a:solidFill>
                  <a:srgbClr val="000000"/>
                </a:solidFill>
                <a:cs typeface="Times New Roman" pitchFamily="18" charset="0"/>
              </a:rPr>
              <a:t>±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30°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6948488" y="0"/>
            <a:ext cx="1511300" cy="620713"/>
          </a:xfrm>
          <a:prstGeom prst="wedgeRoundRectCallout">
            <a:avLst>
              <a:gd name="adj1" fmla="val -127102"/>
              <a:gd name="adj2" fmla="val 24437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spiegel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900113" y="188913"/>
            <a:ext cx="2268537" cy="620712"/>
          </a:xfrm>
          <a:prstGeom prst="wedgeRoundRectCallout">
            <a:avLst>
              <a:gd name="adj1" fmla="val 38523"/>
              <a:gd name="adj2" fmla="val 28862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gradenboog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6211888" y="2133600"/>
            <a:ext cx="2932112" cy="1655763"/>
          </a:xfrm>
          <a:prstGeom prst="wedgeRoundRectCallout">
            <a:avLst>
              <a:gd name="adj1" fmla="val -78968"/>
              <a:gd name="adj2" fmla="val 7262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De normaal, dat is de </a:t>
            </a:r>
            <a:r>
              <a:rPr lang="nl-NL" altLang="nl-NL" sz="2800" u="sng">
                <a:solidFill>
                  <a:srgbClr val="000000"/>
                </a:solidFill>
                <a:latin typeface="Comic Sans MS" pitchFamily="66" charset="0"/>
              </a:rPr>
              <a:t>loodlijn</a:t>
            </a: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 op de spiegel</a:t>
            </a:r>
          </a:p>
        </p:txBody>
      </p:sp>
    </p:spTree>
    <p:extLst>
      <p:ext uri="{BB962C8B-B14F-4D97-AF65-F5344CB8AC3E}">
        <p14:creationId xmlns:p14="http://schemas.microsoft.com/office/powerpoint/2010/main" val="4208161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/>
      <p:bldP spid="48133" grpId="0"/>
      <p:bldP spid="48134" grpId="0" animBg="1"/>
      <p:bldP spid="48135" grpId="0" animBg="1"/>
      <p:bldP spid="48136" grpId="0" animBg="1"/>
      <p:bldP spid="48137" grpId="0" animBg="1"/>
      <p:bldP spid="48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381000"/>
          </a:xfrm>
        </p:spPr>
        <p:txBody>
          <a:bodyPr/>
          <a:lstStyle/>
          <a:p>
            <a:pPr marL="838200" indent="-838200" algn="l"/>
            <a:r>
              <a:rPr lang="en-US" altLang="nl-NL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1. Teken de normaal op de spiegel.</a:t>
            </a:r>
            <a:endParaRPr lang="nl-NL" altLang="nl-NL" sz="360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2033588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Teken 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teruggekaatste straal.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943600" y="2667000"/>
            <a:ext cx="3981450" cy="3352800"/>
            <a:chOff x="4020" y="1536"/>
            <a:chExt cx="2508" cy="2112"/>
          </a:xfrm>
        </p:grpSpPr>
        <p:sp>
          <p:nvSpPr>
            <p:cNvPr id="60421" name="AutoShape 5"/>
            <p:cNvSpPr>
              <a:spLocks noChangeArrowheads="1"/>
            </p:cNvSpPr>
            <p:nvPr/>
          </p:nvSpPr>
          <p:spPr bwMode="auto">
            <a:xfrm rot="2737185">
              <a:off x="4440" y="1560"/>
              <a:ext cx="2112" cy="2064"/>
            </a:xfrm>
            <a:prstGeom prst="rtTriangl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FFF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4020" y="1602"/>
              <a:ext cx="1476" cy="1944"/>
              <a:chOff x="4020" y="1602"/>
              <a:chExt cx="1476" cy="1944"/>
            </a:xfrm>
          </p:grpSpPr>
          <p:sp>
            <p:nvSpPr>
              <p:cNvPr id="60423" name="Freeform 7"/>
              <p:cNvSpPr>
                <a:spLocks/>
              </p:cNvSpPr>
              <p:nvPr/>
            </p:nvSpPr>
            <p:spPr bwMode="auto">
              <a:xfrm>
                <a:off x="4020" y="2562"/>
                <a:ext cx="1470" cy="1"/>
              </a:xfrm>
              <a:custGeom>
                <a:avLst/>
                <a:gdLst>
                  <a:gd name="T0" fmla="*/ 0 w 1470"/>
                  <a:gd name="T1" fmla="*/ 0 h 1"/>
                  <a:gd name="T2" fmla="*/ 1470 w 147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0" h="1">
                    <a:moveTo>
                      <a:pt x="0" y="0"/>
                    </a:moveTo>
                    <a:lnTo>
                      <a:pt x="1470" y="0"/>
                    </a:lnTo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00FFF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0424" name="Group 8"/>
              <p:cNvGrpSpPr>
                <a:grpSpLocks/>
              </p:cNvGrpSpPr>
              <p:nvPr/>
            </p:nvGrpSpPr>
            <p:grpSpPr bwMode="auto">
              <a:xfrm>
                <a:off x="4590" y="1602"/>
                <a:ext cx="906" cy="960"/>
                <a:chOff x="4590" y="1602"/>
                <a:chExt cx="906" cy="960"/>
              </a:xfrm>
            </p:grpSpPr>
            <p:sp>
              <p:nvSpPr>
                <p:cNvPr id="60425" name="Freeform 9"/>
                <p:cNvSpPr>
                  <a:spLocks/>
                </p:cNvSpPr>
                <p:nvPr/>
              </p:nvSpPr>
              <p:spPr bwMode="auto">
                <a:xfrm>
                  <a:off x="4590" y="1986"/>
                  <a:ext cx="906" cy="576"/>
                </a:xfrm>
                <a:custGeom>
                  <a:avLst/>
                  <a:gdLst>
                    <a:gd name="T0" fmla="*/ 906 w 906"/>
                    <a:gd name="T1" fmla="*/ 576 h 576"/>
                    <a:gd name="T2" fmla="*/ 0 w 906"/>
                    <a:gd name="T3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06" h="576">
                      <a:moveTo>
                        <a:pt x="906" y="576"/>
                      </a:move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26" name="Freeform 10"/>
                <p:cNvSpPr>
                  <a:spLocks/>
                </p:cNvSpPr>
                <p:nvPr/>
              </p:nvSpPr>
              <p:spPr bwMode="auto">
                <a:xfrm>
                  <a:off x="5004" y="1602"/>
                  <a:ext cx="492" cy="954"/>
                </a:xfrm>
                <a:custGeom>
                  <a:avLst/>
                  <a:gdLst>
                    <a:gd name="T0" fmla="*/ 492 w 492"/>
                    <a:gd name="T1" fmla="*/ 954 h 954"/>
                    <a:gd name="T2" fmla="*/ 0 w 492"/>
                    <a:gd name="T3" fmla="*/ 0 h 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2" h="954">
                      <a:moveTo>
                        <a:pt x="492" y="954"/>
                      </a:move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0427" name="Group 11"/>
              <p:cNvGrpSpPr>
                <a:grpSpLocks/>
              </p:cNvGrpSpPr>
              <p:nvPr/>
            </p:nvGrpSpPr>
            <p:grpSpPr bwMode="auto">
              <a:xfrm>
                <a:off x="4584" y="2562"/>
                <a:ext cx="912" cy="984"/>
                <a:chOff x="4584" y="2562"/>
                <a:chExt cx="912" cy="984"/>
              </a:xfrm>
            </p:grpSpPr>
            <p:sp>
              <p:nvSpPr>
                <p:cNvPr id="60428" name="Freeform 12"/>
                <p:cNvSpPr>
                  <a:spLocks/>
                </p:cNvSpPr>
                <p:nvPr/>
              </p:nvSpPr>
              <p:spPr bwMode="auto">
                <a:xfrm>
                  <a:off x="4584" y="2562"/>
                  <a:ext cx="912" cy="570"/>
                </a:xfrm>
                <a:custGeom>
                  <a:avLst/>
                  <a:gdLst>
                    <a:gd name="T0" fmla="*/ 912 w 912"/>
                    <a:gd name="T1" fmla="*/ 0 h 570"/>
                    <a:gd name="T2" fmla="*/ 0 w 912"/>
                    <a:gd name="T3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12" h="570">
                      <a:moveTo>
                        <a:pt x="912" y="0"/>
                      </a:moveTo>
                      <a:lnTo>
                        <a:pt x="0" y="570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29" name="Freeform 13"/>
                <p:cNvSpPr>
                  <a:spLocks/>
                </p:cNvSpPr>
                <p:nvPr/>
              </p:nvSpPr>
              <p:spPr bwMode="auto">
                <a:xfrm>
                  <a:off x="4986" y="2568"/>
                  <a:ext cx="510" cy="978"/>
                </a:xfrm>
                <a:custGeom>
                  <a:avLst/>
                  <a:gdLst>
                    <a:gd name="T0" fmla="*/ 510 w 510"/>
                    <a:gd name="T1" fmla="*/ 0 h 978"/>
                    <a:gd name="T2" fmla="*/ 0 w 510"/>
                    <a:gd name="T3" fmla="*/ 978 h 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10" h="978">
                      <a:moveTo>
                        <a:pt x="510" y="0"/>
                      </a:moveTo>
                      <a:lnTo>
                        <a:pt x="0" y="978"/>
                      </a:lnTo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00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0430" name="Group 14"/>
          <p:cNvGrpSpPr>
            <a:grpSpLocks/>
          </p:cNvGrpSpPr>
          <p:nvPr/>
        </p:nvGrpSpPr>
        <p:grpSpPr bwMode="auto">
          <a:xfrm>
            <a:off x="8316913" y="1844675"/>
            <a:ext cx="58737" cy="4943475"/>
            <a:chOff x="3948" y="1158"/>
            <a:chExt cx="37" cy="3114"/>
          </a:xfrm>
        </p:grpSpPr>
        <p:sp>
          <p:nvSpPr>
            <p:cNvPr id="60431" name="Freeform 15"/>
            <p:cNvSpPr>
              <a:spLocks/>
            </p:cNvSpPr>
            <p:nvPr/>
          </p:nvSpPr>
          <p:spPr bwMode="auto">
            <a:xfrm>
              <a:off x="3948" y="1182"/>
              <a:ext cx="1" cy="3090"/>
            </a:xfrm>
            <a:custGeom>
              <a:avLst/>
              <a:gdLst>
                <a:gd name="T0" fmla="*/ 0 w 1"/>
                <a:gd name="T1" fmla="*/ 0 h 3090"/>
                <a:gd name="T2" fmla="*/ 0 w 1"/>
                <a:gd name="T3" fmla="*/ 30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090">
                  <a:moveTo>
                    <a:pt x="0" y="0"/>
                  </a:moveTo>
                  <a:lnTo>
                    <a:pt x="0" y="30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auto">
            <a:xfrm>
              <a:off x="3984" y="1158"/>
              <a:ext cx="1" cy="3102"/>
            </a:xfrm>
            <a:custGeom>
              <a:avLst/>
              <a:gdLst>
                <a:gd name="T0" fmla="*/ 0 w 1"/>
                <a:gd name="T1" fmla="*/ 0 h 3102"/>
                <a:gd name="T2" fmla="*/ 0 w 1"/>
                <a:gd name="T3" fmla="*/ 3102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102">
                  <a:moveTo>
                    <a:pt x="0" y="0"/>
                  </a:moveTo>
                  <a:lnTo>
                    <a:pt x="0" y="3102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0433" name="Group 17"/>
          <p:cNvGrpSpPr>
            <a:grpSpLocks/>
          </p:cNvGrpSpPr>
          <p:nvPr/>
        </p:nvGrpSpPr>
        <p:grpSpPr bwMode="auto">
          <a:xfrm>
            <a:off x="5486400" y="2667000"/>
            <a:ext cx="2833688" cy="1619250"/>
            <a:chOff x="1757" y="1719"/>
            <a:chExt cx="2188" cy="981"/>
          </a:xfrm>
        </p:grpSpPr>
        <p:sp>
          <p:nvSpPr>
            <p:cNvPr id="60434" name="Line 18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4038600" y="4286250"/>
            <a:ext cx="42814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60437" name="Group 21"/>
          <p:cNvGrpSpPr>
            <a:grpSpLocks/>
          </p:cNvGrpSpPr>
          <p:nvPr/>
        </p:nvGrpSpPr>
        <p:grpSpPr bwMode="auto">
          <a:xfrm>
            <a:off x="3810000" y="4286250"/>
            <a:ext cx="4510088" cy="2571750"/>
            <a:chOff x="432" y="2700"/>
            <a:chExt cx="3513" cy="1620"/>
          </a:xfrm>
        </p:grpSpPr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 flipH="1">
              <a:off x="432" y="2700"/>
              <a:ext cx="3513" cy="16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>
              <a:off x="1849" y="3594"/>
              <a:ext cx="143" cy="69"/>
            </a:xfrm>
            <a:custGeom>
              <a:avLst/>
              <a:gdLst>
                <a:gd name="T0" fmla="*/ 143 w 143"/>
                <a:gd name="T1" fmla="*/ 0 h 69"/>
                <a:gd name="T2" fmla="*/ 0 w 143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69">
                  <a:moveTo>
                    <a:pt x="143" y="0"/>
                  </a:moveTo>
                  <a:lnTo>
                    <a:pt x="0" y="69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0440" name="Arc 24"/>
          <p:cNvSpPr>
            <a:spLocks/>
          </p:cNvSpPr>
          <p:nvPr/>
        </p:nvSpPr>
        <p:spPr bwMode="auto">
          <a:xfrm rot="19639830" flipH="1">
            <a:off x="7343775" y="3665538"/>
            <a:ext cx="839788" cy="931862"/>
          </a:xfrm>
          <a:custGeom>
            <a:avLst/>
            <a:gdLst>
              <a:gd name="G0" fmla="+- 0 0 0"/>
              <a:gd name="G1" fmla="+- 18302 0 0"/>
              <a:gd name="G2" fmla="+- 21600 0 0"/>
              <a:gd name="T0" fmla="*/ 11471 w 18728"/>
              <a:gd name="T1" fmla="*/ 0 h 18302"/>
              <a:gd name="T2" fmla="*/ 18728 w 18728"/>
              <a:gd name="T3" fmla="*/ 7540 h 18302"/>
              <a:gd name="T4" fmla="*/ 0 w 18728"/>
              <a:gd name="T5" fmla="*/ 18302 h 18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8" h="18302" fill="none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</a:path>
              <a:path w="18728" h="18302" stroke="0" extrusionOk="0">
                <a:moveTo>
                  <a:pt x="11471" y="-1"/>
                </a:moveTo>
                <a:cubicBezTo>
                  <a:pt x="14471" y="1880"/>
                  <a:pt x="16963" y="4469"/>
                  <a:pt x="18728" y="7539"/>
                </a:cubicBezTo>
                <a:lnTo>
                  <a:pt x="0" y="1830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6858000" y="358140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6858000" y="4114800"/>
            <a:ext cx="322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43" name="Arc 27"/>
          <p:cNvSpPr>
            <a:spLocks/>
          </p:cNvSpPr>
          <p:nvPr/>
        </p:nvSpPr>
        <p:spPr bwMode="auto">
          <a:xfrm rot="18369627" flipH="1">
            <a:off x="7253288" y="4029075"/>
            <a:ext cx="973137" cy="779463"/>
          </a:xfrm>
          <a:custGeom>
            <a:avLst/>
            <a:gdLst>
              <a:gd name="G0" fmla="+- 0 0 0"/>
              <a:gd name="G1" fmla="+- 17382 0 0"/>
              <a:gd name="G2" fmla="+- 21600 0 0"/>
              <a:gd name="T0" fmla="*/ 12823 w 19144"/>
              <a:gd name="T1" fmla="*/ 0 h 17382"/>
              <a:gd name="T2" fmla="*/ 19144 w 19144"/>
              <a:gd name="T3" fmla="*/ 7379 h 17382"/>
              <a:gd name="T4" fmla="*/ 0 w 19144"/>
              <a:gd name="T5" fmla="*/ 17382 h 17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44" h="17382" fill="none" extrusionOk="0">
                <a:moveTo>
                  <a:pt x="12822" y="0"/>
                </a:moveTo>
                <a:cubicBezTo>
                  <a:pt x="15463" y="1947"/>
                  <a:pt x="17624" y="4471"/>
                  <a:pt x="19144" y="7378"/>
                </a:cubicBezTo>
              </a:path>
              <a:path w="19144" h="17382" stroke="0" extrusionOk="0">
                <a:moveTo>
                  <a:pt x="12822" y="0"/>
                </a:moveTo>
                <a:cubicBezTo>
                  <a:pt x="15463" y="1947"/>
                  <a:pt x="17624" y="4471"/>
                  <a:pt x="19144" y="7378"/>
                </a:cubicBezTo>
                <a:lnTo>
                  <a:pt x="0" y="17382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>
            <a:off x="5334000" y="2514600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97155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Meet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hoek van inval . . . . . . . . :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6510338" y="971550"/>
            <a:ext cx="26336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nl-NL" sz="3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= 29°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1423988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Teken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hoek van terugkaatsing :</a:t>
            </a:r>
            <a:endParaRPr lang="nl-NL" altLang="nl-NL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6615113" y="1423988"/>
            <a:ext cx="2528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3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= 29°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-36513" y="44450"/>
            <a:ext cx="91440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teruggekaatste straal tekenen:</a:t>
            </a:r>
            <a:endParaRPr lang="nl-NL" altLang="nl-NL" sz="3600">
              <a:solidFill>
                <a:srgbClr val="000000"/>
              </a:solidFill>
            </a:endParaRP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622300" y="3933825"/>
            <a:ext cx="37544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normaal (loodlijn)</a:t>
            </a:r>
            <a:endParaRPr lang="nl-NL" altLang="nl-NL" sz="3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57150" y="6281738"/>
            <a:ext cx="7683500" cy="533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Spiegelwet:  </a:t>
            </a:r>
            <a:r>
              <a:rPr lang="en-US" altLang="nl-NL" sz="3600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</a:t>
            </a: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= </a:t>
            </a:r>
            <a:r>
              <a:rPr lang="en-US" altLang="nl-NL" sz="3600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nl-NL" sz="36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altLang="nl-NL" sz="3600">
                <a:solidFill>
                  <a:srgbClr val="000000"/>
                </a:solidFill>
              </a:rPr>
              <a:t>      BINAS Tabel 35</a:t>
            </a:r>
            <a:endParaRPr lang="nl-NL" altLang="nl-NL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11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autoUpdateAnimBg="0"/>
      <p:bldP spid="60436" grpId="0" animBg="1"/>
      <p:bldP spid="60440" grpId="0" animBg="1"/>
      <p:bldP spid="60441" grpId="0" autoUpdateAnimBg="0"/>
      <p:bldP spid="60442" grpId="0" autoUpdateAnimBg="0"/>
      <p:bldP spid="60443" grpId="0" animBg="1"/>
      <p:bldP spid="60444" grpId="0" animBg="1"/>
      <p:bldP spid="60445" grpId="0" autoUpdateAnimBg="0"/>
      <p:bldP spid="60446" grpId="0" autoUpdateAnimBg="0"/>
      <p:bldP spid="60447" grpId="0" autoUpdateAnimBg="0"/>
      <p:bldP spid="60448" grpId="0" autoUpdateAnimBg="0"/>
      <p:bldP spid="60449" grpId="0" autoUpdateAnimBg="0"/>
      <p:bldP spid="60450" grpId="0" autoUpdateAnimBg="0"/>
      <p:bldP spid="6045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l"/>
            <a:r>
              <a:rPr lang="en-US" altLang="nl-NL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altLang="nl-NL" sz="5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spiegel</a:t>
            </a:r>
            <a:endParaRPr lang="nl-NL" altLang="nl-NL" sz="5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38400"/>
            <a:ext cx="6248400" cy="685800"/>
          </a:xfrm>
        </p:spPr>
        <p:txBody>
          <a:bodyPr/>
          <a:lstStyle/>
          <a:p>
            <a:pPr marL="609600" indent="-609600" algn="l"/>
            <a:r>
              <a:rPr lang="en-US" altLang="nl-NL" sz="48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1. De spiegelwet.</a:t>
            </a:r>
            <a:endParaRPr lang="nl-NL" altLang="nl-NL" sz="4800" b="1">
              <a:solidFill>
                <a:srgbClr val="CCFFCC"/>
              </a:solidFill>
              <a:effectDag name="">
                <a:cont type="tree" name="">
                  <a:effect ref="fillLine"/>
                  <a:outerShdw dist="38100" dir="13500000" algn="br">
                    <a:srgbClr val="DDFFDD"/>
                  </a:outerShdw>
                </a:cont>
                <a:cont type="tree" name="">
                  <a:effect ref="fillLine"/>
                  <a:outerShdw dist="38100" dir="2700000" algn="tl">
                    <a:srgbClr val="7A997A"/>
                  </a:outerShdw>
                </a:cont>
                <a:effect ref="fillLine"/>
              </a:effectDag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47800" y="3124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Het spiegelbeeld.</a:t>
            </a:r>
            <a:endParaRPr lang="nl-NL" altLang="nl-NL" sz="48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© Het Vlietland College Leiden</a:t>
            </a:r>
            <a:endParaRPr lang="nl-NL" altLang="nl-NL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524000" y="3886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3. Einde.</a:t>
            </a:r>
            <a:endParaRPr lang="nl-NL" altLang="nl-NL" sz="4800" b="1">
              <a:solidFill>
                <a:srgbClr val="CCFFCC"/>
              </a:solidFill>
              <a:effectDag name="">
                <a:cont type="tree" name="">
                  <a:effect ref="fillLine"/>
                  <a:outerShdw dist="38100" dir="13500000" algn="br">
                    <a:srgbClr val="DDFFDD"/>
                  </a:outerShdw>
                </a:cont>
                <a:cont type="tree" name="">
                  <a:effect ref="fillLine"/>
                  <a:outerShdw dist="38100" dir="2700000" algn="tl">
                    <a:srgbClr val="7A997A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42599538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 advAuto="1000"/>
      <p:bldP spid="21508" grpId="0" autoUpdateAnimBg="0"/>
      <p:bldP spid="215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962400" y="25908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971550" y="2565400"/>
            <a:ext cx="3524250" cy="238125"/>
            <a:chOff x="624" y="1632"/>
            <a:chExt cx="2220" cy="150"/>
          </a:xfrm>
        </p:grpSpPr>
        <p:sp>
          <p:nvSpPr>
            <p:cNvPr id="11287" name="Freeform 23"/>
            <p:cNvSpPr>
              <a:spLocks/>
            </p:cNvSpPr>
            <p:nvPr/>
          </p:nvSpPr>
          <p:spPr bwMode="auto">
            <a:xfrm>
              <a:off x="624" y="1716"/>
              <a:ext cx="2220" cy="1"/>
            </a:xfrm>
            <a:custGeom>
              <a:avLst/>
              <a:gdLst>
                <a:gd name="T0" fmla="*/ 0 w 2220"/>
                <a:gd name="T1" fmla="*/ 0 h 1"/>
                <a:gd name="T2" fmla="*/ 2220 w 22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0" h="1">
                  <a:moveTo>
                    <a:pt x="0" y="0"/>
                  </a:moveTo>
                  <a:lnTo>
                    <a:pt x="22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auto">
            <a:xfrm>
              <a:off x="1740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304" name="Group 40"/>
          <p:cNvGrpSpPr>
            <a:grpSpLocks/>
          </p:cNvGrpSpPr>
          <p:nvPr/>
        </p:nvGrpSpPr>
        <p:grpSpPr bwMode="auto">
          <a:xfrm>
            <a:off x="4495800" y="2454275"/>
            <a:ext cx="60325" cy="4098925"/>
            <a:chOff x="2832" y="1546"/>
            <a:chExt cx="38" cy="2582"/>
          </a:xfrm>
        </p:grpSpPr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2832" y="1546"/>
              <a:ext cx="1" cy="2582"/>
            </a:xfrm>
            <a:custGeom>
              <a:avLst/>
              <a:gdLst>
                <a:gd name="T0" fmla="*/ 0 w 1"/>
                <a:gd name="T1" fmla="*/ 0 h 2148"/>
                <a:gd name="T2" fmla="*/ 0 w 1"/>
                <a:gd name="T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48">
                  <a:moveTo>
                    <a:pt x="0" y="0"/>
                  </a:moveTo>
                  <a:lnTo>
                    <a:pt x="0" y="21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2868" y="1548"/>
              <a:ext cx="2" cy="2580"/>
            </a:xfrm>
            <a:custGeom>
              <a:avLst/>
              <a:gdLst>
                <a:gd name="T0" fmla="*/ 0 w 2"/>
                <a:gd name="T1" fmla="*/ 0 h 2580"/>
                <a:gd name="T2" fmla="*/ 2 w 2"/>
                <a:gd name="T3" fmla="*/ 258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580">
                  <a:moveTo>
                    <a:pt x="0" y="0"/>
                  </a:moveTo>
                  <a:lnTo>
                    <a:pt x="2" y="2580"/>
                  </a:lnTo>
                </a:path>
              </a:pathLst>
            </a:custGeom>
            <a:noFill/>
            <a:ln w="76200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713"/>
            <a:ext cx="5003800" cy="533400"/>
          </a:xfrm>
        </p:spPr>
        <p:txBody>
          <a:bodyPr/>
          <a:lstStyle/>
          <a:p>
            <a:pPr marL="838200" indent="-838200" algn="l"/>
            <a:r>
              <a:rPr lang="en-US" altLang="nl-NL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1. Teken het spiegelbeeld </a:t>
            </a:r>
            <a:r>
              <a:rPr lang="en-US" altLang="nl-NL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nl-NL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2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De straal kaatst terug alsof hij. .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43425" y="635000"/>
            <a:ext cx="414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De afstand </a:t>
            </a: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LS</a:t>
            </a:r>
            <a:r>
              <a:rPr lang="en-US" altLang="nl-NL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SB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16350" y="1800225"/>
            <a:ext cx="5292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uit het spiegelbeeld </a:t>
            </a:r>
            <a:r>
              <a:rPr lang="en-US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komt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036638" y="2728913"/>
            <a:ext cx="3473450" cy="1557337"/>
            <a:chOff x="1757" y="1719"/>
            <a:chExt cx="2188" cy="981"/>
          </a:xfrm>
        </p:grpSpPr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0" y="4286250"/>
            <a:ext cx="4510088" cy="2114550"/>
            <a:chOff x="0" y="2700"/>
            <a:chExt cx="2841" cy="1332"/>
          </a:xfrm>
        </p:grpSpPr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flipH="1">
              <a:off x="0" y="2700"/>
              <a:ext cx="2841" cy="13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1146" y="3428"/>
              <a:ext cx="146" cy="64"/>
            </a:xfrm>
            <a:custGeom>
              <a:avLst/>
              <a:gdLst>
                <a:gd name="T0" fmla="*/ 146 w 146"/>
                <a:gd name="T1" fmla="*/ 0 h 64"/>
                <a:gd name="T2" fmla="*/ 0 w 146"/>
                <a:gd name="T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" h="64">
                  <a:moveTo>
                    <a:pt x="146" y="0"/>
                  </a:moveTo>
                  <a:lnTo>
                    <a:pt x="0" y="64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8077200" y="2514600"/>
            <a:ext cx="60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838200" y="2590800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1296" name="Group 32"/>
          <p:cNvGrpSpPr>
            <a:grpSpLocks/>
          </p:cNvGrpSpPr>
          <p:nvPr/>
        </p:nvGrpSpPr>
        <p:grpSpPr bwMode="auto">
          <a:xfrm>
            <a:off x="4533900" y="2590800"/>
            <a:ext cx="3390900" cy="238125"/>
            <a:chOff x="2856" y="1632"/>
            <a:chExt cx="2196" cy="150"/>
          </a:xfrm>
        </p:grpSpPr>
        <p:sp>
          <p:nvSpPr>
            <p:cNvPr id="11288" name="Freeform 24"/>
            <p:cNvSpPr>
              <a:spLocks/>
            </p:cNvSpPr>
            <p:nvPr/>
          </p:nvSpPr>
          <p:spPr bwMode="auto">
            <a:xfrm>
              <a:off x="2856" y="1716"/>
              <a:ext cx="2196" cy="1"/>
            </a:xfrm>
            <a:custGeom>
              <a:avLst/>
              <a:gdLst>
                <a:gd name="T0" fmla="*/ 0 w 2196"/>
                <a:gd name="T1" fmla="*/ 0 h 1"/>
                <a:gd name="T2" fmla="*/ 2196 w 219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6" h="1">
                  <a:moveTo>
                    <a:pt x="0" y="0"/>
                  </a:moveTo>
                  <a:lnTo>
                    <a:pt x="219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auto">
            <a:xfrm>
              <a:off x="3984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7772400" y="2590800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381000" y="2514600"/>
            <a:ext cx="557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1" name="Freeform 27"/>
          <p:cNvSpPr>
            <a:spLocks/>
          </p:cNvSpPr>
          <p:nvPr/>
        </p:nvSpPr>
        <p:spPr bwMode="auto">
          <a:xfrm>
            <a:off x="4495800" y="2667000"/>
            <a:ext cx="3429000" cy="1609725"/>
          </a:xfrm>
          <a:custGeom>
            <a:avLst/>
            <a:gdLst>
              <a:gd name="T0" fmla="*/ 2208 w 2208"/>
              <a:gd name="T1" fmla="*/ 0 h 1014"/>
              <a:gd name="T2" fmla="*/ 0 w 2208"/>
              <a:gd name="T3" fmla="*/ 1014 h 10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08" h="1014">
                <a:moveTo>
                  <a:pt x="2208" y="0"/>
                </a:moveTo>
                <a:lnTo>
                  <a:pt x="0" y="1014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308" name="Freeform 44"/>
          <p:cNvSpPr>
            <a:spLocks/>
          </p:cNvSpPr>
          <p:nvPr/>
        </p:nvSpPr>
        <p:spPr bwMode="auto">
          <a:xfrm>
            <a:off x="4356100" y="2708275"/>
            <a:ext cx="136525" cy="180975"/>
          </a:xfrm>
          <a:custGeom>
            <a:avLst/>
            <a:gdLst>
              <a:gd name="T0" fmla="*/ 3 w 86"/>
              <a:gd name="T1" fmla="*/ 0 h 114"/>
              <a:gd name="T2" fmla="*/ 0 w 86"/>
              <a:gd name="T3" fmla="*/ 114 h 114"/>
              <a:gd name="T4" fmla="*/ 86 w 86"/>
              <a:gd name="T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14">
                <a:moveTo>
                  <a:pt x="3" y="0"/>
                </a:moveTo>
                <a:lnTo>
                  <a:pt x="0" y="114"/>
                </a:lnTo>
                <a:lnTo>
                  <a:pt x="86" y="11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Constructie m.b.v. het spiegelbeeld.</a:t>
            </a:r>
            <a:endParaRPr lang="nl-NL" altLang="nl-NL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905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0" grpId="0" autoUpdateAnimBg="0"/>
      <p:bldP spid="11266" grpId="0" autoUpdateAnimBg="0"/>
      <p:bldP spid="11267" grpId="0" autoUpdateAnimBg="0"/>
      <p:bldP spid="11268" grpId="0" autoUpdateAnimBg="0"/>
      <p:bldP spid="11269" grpId="0" autoUpdateAnimBg="0"/>
      <p:bldP spid="11283" grpId="0" autoUpdateAnimBg="0"/>
      <p:bldP spid="11292" grpId="0" animBg="1"/>
      <p:bldP spid="11298" grpId="0" animBg="1"/>
      <p:bldP spid="11299" grpId="0" autoUpdateAnimBg="0"/>
      <p:bldP spid="11291" grpId="0" animBg="1"/>
      <p:bldP spid="11308" grpId="0" animBg="1"/>
      <p:bldP spid="1130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990600" y="2590800"/>
            <a:ext cx="3524250" cy="238125"/>
            <a:chOff x="624" y="1632"/>
            <a:chExt cx="2220" cy="150"/>
          </a:xfrm>
        </p:grpSpPr>
        <p:sp>
          <p:nvSpPr>
            <p:cNvPr id="27651" name="Freeform 3"/>
            <p:cNvSpPr>
              <a:spLocks/>
            </p:cNvSpPr>
            <p:nvPr/>
          </p:nvSpPr>
          <p:spPr bwMode="auto">
            <a:xfrm>
              <a:off x="624" y="1716"/>
              <a:ext cx="2220" cy="1"/>
            </a:xfrm>
            <a:custGeom>
              <a:avLst/>
              <a:gdLst>
                <a:gd name="T0" fmla="*/ 0 w 2220"/>
                <a:gd name="T1" fmla="*/ 0 h 1"/>
                <a:gd name="T2" fmla="*/ 2220 w 22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0" h="1">
                  <a:moveTo>
                    <a:pt x="0" y="0"/>
                  </a:moveTo>
                  <a:lnTo>
                    <a:pt x="22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auto">
            <a:xfrm>
              <a:off x="1740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76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Constructie m.b.v. het spiegelbeeld B.</a:t>
            </a:r>
            <a:endParaRPr lang="nl-NL" altLang="nl-NL" sz="360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▪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Elke straal kaatst terug alsof hij . .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652463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afstand 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LS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SB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1752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303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47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65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31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403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uit het spiegelbeeld 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komt.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1036638" y="2728913"/>
            <a:ext cx="3473450" cy="1557337"/>
            <a:chOff x="1757" y="1719"/>
            <a:chExt cx="2188" cy="981"/>
          </a:xfrm>
        </p:grpSpPr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1757" y="1719"/>
              <a:ext cx="2188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auto">
            <a:xfrm>
              <a:off x="2593" y="2098"/>
              <a:ext cx="153" cy="68"/>
            </a:xfrm>
            <a:custGeom>
              <a:avLst/>
              <a:gdLst>
                <a:gd name="T0" fmla="*/ 0 w 144"/>
                <a:gd name="T1" fmla="*/ 0 h 57"/>
                <a:gd name="T2" fmla="*/ 144 w 144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lnTo>
                    <a:pt x="144" y="57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4533900" y="2590800"/>
            <a:ext cx="3390900" cy="238125"/>
            <a:chOff x="2856" y="1632"/>
            <a:chExt cx="2196" cy="150"/>
          </a:xfrm>
        </p:grpSpPr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2856" y="1716"/>
              <a:ext cx="2196" cy="1"/>
            </a:xfrm>
            <a:custGeom>
              <a:avLst/>
              <a:gdLst>
                <a:gd name="T0" fmla="*/ 0 w 2196"/>
                <a:gd name="T1" fmla="*/ 0 h 1"/>
                <a:gd name="T2" fmla="*/ 2196 w 219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6" h="1">
                  <a:moveTo>
                    <a:pt x="0" y="0"/>
                  </a:moveTo>
                  <a:lnTo>
                    <a:pt x="2196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auto">
            <a:xfrm>
              <a:off x="3984" y="1632"/>
              <a:ext cx="36" cy="150"/>
            </a:xfrm>
            <a:custGeom>
              <a:avLst/>
              <a:gdLst>
                <a:gd name="T0" fmla="*/ 36 w 36"/>
                <a:gd name="T1" fmla="*/ 0 h 150"/>
                <a:gd name="T2" fmla="*/ 0 w 3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50">
                  <a:moveTo>
                    <a:pt x="36" y="0"/>
                  </a:move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7699" name="Group 51"/>
          <p:cNvGrpSpPr>
            <a:grpSpLocks/>
          </p:cNvGrpSpPr>
          <p:nvPr/>
        </p:nvGrpSpPr>
        <p:grpSpPr bwMode="auto">
          <a:xfrm>
            <a:off x="3962400" y="2454275"/>
            <a:ext cx="685800" cy="4098925"/>
            <a:chOff x="2496" y="1546"/>
            <a:chExt cx="432" cy="2582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2832" y="1546"/>
              <a:ext cx="38" cy="2582"/>
              <a:chOff x="2832" y="1546"/>
              <a:chExt cx="38" cy="2582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auto">
              <a:xfrm>
                <a:off x="2832" y="1546"/>
                <a:ext cx="1" cy="2582"/>
              </a:xfrm>
              <a:custGeom>
                <a:avLst/>
                <a:gdLst>
                  <a:gd name="T0" fmla="*/ 0 w 1"/>
                  <a:gd name="T1" fmla="*/ 0 h 2148"/>
                  <a:gd name="T2" fmla="*/ 0 w 1"/>
                  <a:gd name="T3" fmla="*/ 2148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148">
                    <a:moveTo>
                      <a:pt x="0" y="0"/>
                    </a:moveTo>
                    <a:lnTo>
                      <a:pt x="0" y="21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auto">
              <a:xfrm>
                <a:off x="2868" y="1548"/>
                <a:ext cx="2" cy="2580"/>
              </a:xfrm>
              <a:custGeom>
                <a:avLst/>
                <a:gdLst>
                  <a:gd name="T0" fmla="*/ 0 w 2"/>
                  <a:gd name="T1" fmla="*/ 0 h 2580"/>
                  <a:gd name="T2" fmla="*/ 2 w 2"/>
                  <a:gd name="T3" fmla="*/ 2580 h 2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580">
                    <a:moveTo>
                      <a:pt x="0" y="0"/>
                    </a:moveTo>
                    <a:lnTo>
                      <a:pt x="2" y="2580"/>
                    </a:lnTo>
                  </a:path>
                </a:pathLst>
              </a:custGeom>
              <a:noFill/>
              <a:ln w="76200" cmpd="sng"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2496" y="1632"/>
              <a:ext cx="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7696" name="Group 48"/>
          <p:cNvGrpSpPr>
            <a:grpSpLocks/>
          </p:cNvGrpSpPr>
          <p:nvPr/>
        </p:nvGrpSpPr>
        <p:grpSpPr bwMode="auto">
          <a:xfrm>
            <a:off x="0" y="2667000"/>
            <a:ext cx="7924800" cy="3733800"/>
            <a:chOff x="0" y="1680"/>
            <a:chExt cx="4992" cy="2352"/>
          </a:xfrm>
        </p:grpSpPr>
        <p:grpSp>
          <p:nvGrpSpPr>
            <p:cNvPr id="27663" name="Group 15"/>
            <p:cNvGrpSpPr>
              <a:grpSpLocks/>
            </p:cNvGrpSpPr>
            <p:nvPr/>
          </p:nvGrpSpPr>
          <p:grpSpPr bwMode="auto">
            <a:xfrm>
              <a:off x="0" y="2700"/>
              <a:ext cx="2841" cy="1332"/>
              <a:chOff x="0" y="2700"/>
              <a:chExt cx="2841" cy="1332"/>
            </a:xfrm>
          </p:grpSpPr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 flipH="1">
                <a:off x="0" y="2700"/>
                <a:ext cx="2841" cy="133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5" name="Freeform 17"/>
              <p:cNvSpPr>
                <a:spLocks/>
              </p:cNvSpPr>
              <p:nvPr/>
            </p:nvSpPr>
            <p:spPr bwMode="auto">
              <a:xfrm>
                <a:off x="1146" y="3428"/>
                <a:ext cx="146" cy="64"/>
              </a:xfrm>
              <a:custGeom>
                <a:avLst/>
                <a:gdLst>
                  <a:gd name="T0" fmla="*/ 146 w 146"/>
                  <a:gd name="T1" fmla="*/ 0 h 64"/>
                  <a:gd name="T2" fmla="*/ 0 w 146"/>
                  <a:gd name="T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" h="64">
                    <a:moveTo>
                      <a:pt x="146" y="0"/>
                    </a:moveTo>
                    <a:lnTo>
                      <a:pt x="0" y="64"/>
                    </a:ln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74" name="Freeform 26"/>
            <p:cNvSpPr>
              <a:spLocks/>
            </p:cNvSpPr>
            <p:nvPr/>
          </p:nvSpPr>
          <p:spPr bwMode="auto">
            <a:xfrm>
              <a:off x="2832" y="1680"/>
              <a:ext cx="2160" cy="1014"/>
            </a:xfrm>
            <a:custGeom>
              <a:avLst/>
              <a:gdLst>
                <a:gd name="T0" fmla="*/ 2208 w 2208"/>
                <a:gd name="T1" fmla="*/ 0 h 1014"/>
                <a:gd name="T2" fmla="*/ 0 w 2208"/>
                <a:gd name="T3" fmla="*/ 101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08" h="1014">
                  <a:moveTo>
                    <a:pt x="2208" y="0"/>
                  </a:moveTo>
                  <a:lnTo>
                    <a:pt x="0" y="1014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990600" y="2713038"/>
            <a:ext cx="3505200" cy="2087562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1219200" y="2714625"/>
            <a:ext cx="6753225" cy="4143375"/>
            <a:chOff x="726" y="1704"/>
            <a:chExt cx="4254" cy="2610"/>
          </a:xfrm>
        </p:grpSpPr>
        <p:sp>
          <p:nvSpPr>
            <p:cNvPr id="27678" name="Freeform 30"/>
            <p:cNvSpPr>
              <a:spLocks/>
            </p:cNvSpPr>
            <p:nvPr/>
          </p:nvSpPr>
          <p:spPr bwMode="auto">
            <a:xfrm>
              <a:off x="2832" y="1704"/>
              <a:ext cx="2148" cy="1320"/>
            </a:xfrm>
            <a:custGeom>
              <a:avLst/>
              <a:gdLst>
                <a:gd name="T0" fmla="*/ 2148 w 2148"/>
                <a:gd name="T1" fmla="*/ 0 h 1320"/>
                <a:gd name="T2" fmla="*/ 0 w 2148"/>
                <a:gd name="T3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8" h="1320">
                  <a:moveTo>
                    <a:pt x="2148" y="0"/>
                  </a:moveTo>
                  <a:lnTo>
                    <a:pt x="0" y="1320"/>
                  </a:lnTo>
                </a:path>
              </a:pathLst>
            </a:custGeom>
            <a:noFill/>
            <a:ln w="38100" cap="flat" cmpd="sng">
              <a:solidFill>
                <a:srgbClr val="FF99CC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auto">
            <a:xfrm>
              <a:off x="726" y="3030"/>
              <a:ext cx="2106" cy="1284"/>
            </a:xfrm>
            <a:custGeom>
              <a:avLst/>
              <a:gdLst>
                <a:gd name="T0" fmla="*/ 2106 w 2106"/>
                <a:gd name="T1" fmla="*/ 0 h 1284"/>
                <a:gd name="T2" fmla="*/ 0 w 2106"/>
                <a:gd name="T3" fmla="*/ 128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06" h="1284">
                  <a:moveTo>
                    <a:pt x="2106" y="0"/>
                  </a:moveTo>
                  <a:lnTo>
                    <a:pt x="0" y="1284"/>
                  </a:lnTo>
                </a:path>
              </a:pathLst>
            </a:custGeom>
            <a:noFill/>
            <a:ln w="38100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auto">
            <a:xfrm>
              <a:off x="1440" y="3840"/>
              <a:ext cx="60" cy="30"/>
            </a:xfrm>
            <a:custGeom>
              <a:avLst/>
              <a:gdLst>
                <a:gd name="T0" fmla="*/ 60 w 60"/>
                <a:gd name="T1" fmla="*/ 0 h 30"/>
                <a:gd name="T2" fmla="*/ 0 w 60"/>
                <a:gd name="T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30">
                  <a:moveTo>
                    <a:pt x="60" y="0"/>
                  </a:moveTo>
                  <a:lnTo>
                    <a:pt x="0" y="30"/>
                  </a:lnTo>
                </a:path>
              </a:pathLst>
            </a:custGeom>
            <a:noFill/>
            <a:ln w="76200" cmpd="sng">
              <a:solidFill>
                <a:srgbClr val="FF99CC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7695" name="Group 47"/>
          <p:cNvGrpSpPr>
            <a:grpSpLocks/>
          </p:cNvGrpSpPr>
          <p:nvPr/>
        </p:nvGrpSpPr>
        <p:grpSpPr bwMode="auto">
          <a:xfrm>
            <a:off x="2555875" y="2708275"/>
            <a:ext cx="5257800" cy="4171950"/>
            <a:chOff x="1650" y="1710"/>
            <a:chExt cx="3312" cy="2628"/>
          </a:xfrm>
        </p:grpSpPr>
        <p:sp>
          <p:nvSpPr>
            <p:cNvPr id="27690" name="Freeform 42"/>
            <p:cNvSpPr>
              <a:spLocks/>
            </p:cNvSpPr>
            <p:nvPr/>
          </p:nvSpPr>
          <p:spPr bwMode="auto">
            <a:xfrm>
              <a:off x="1650" y="3420"/>
              <a:ext cx="1182" cy="918"/>
            </a:xfrm>
            <a:custGeom>
              <a:avLst/>
              <a:gdLst>
                <a:gd name="T0" fmla="*/ 1182 w 1182"/>
                <a:gd name="T1" fmla="*/ 0 h 918"/>
                <a:gd name="T2" fmla="*/ 0 w 1182"/>
                <a:gd name="T3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82" h="918">
                  <a:moveTo>
                    <a:pt x="1182" y="0"/>
                  </a:moveTo>
                  <a:lnTo>
                    <a:pt x="0" y="918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91" name="Freeform 43"/>
            <p:cNvSpPr>
              <a:spLocks/>
            </p:cNvSpPr>
            <p:nvPr/>
          </p:nvSpPr>
          <p:spPr bwMode="auto">
            <a:xfrm>
              <a:off x="2064" y="3936"/>
              <a:ext cx="116" cy="90"/>
            </a:xfrm>
            <a:custGeom>
              <a:avLst/>
              <a:gdLst>
                <a:gd name="T0" fmla="*/ 116 w 116"/>
                <a:gd name="T1" fmla="*/ 0 h 90"/>
                <a:gd name="T2" fmla="*/ 0 w 116"/>
                <a:gd name="T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90">
                  <a:moveTo>
                    <a:pt x="116" y="0"/>
                  </a:moveTo>
                  <a:lnTo>
                    <a:pt x="0" y="90"/>
                  </a:ln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92" name="Freeform 44"/>
            <p:cNvSpPr>
              <a:spLocks/>
            </p:cNvSpPr>
            <p:nvPr/>
          </p:nvSpPr>
          <p:spPr bwMode="auto">
            <a:xfrm>
              <a:off x="2832" y="1710"/>
              <a:ext cx="2130" cy="1710"/>
            </a:xfrm>
            <a:custGeom>
              <a:avLst/>
              <a:gdLst>
                <a:gd name="T0" fmla="*/ 2130 w 2130"/>
                <a:gd name="T1" fmla="*/ 0 h 1710"/>
                <a:gd name="T2" fmla="*/ 0 w 2130"/>
                <a:gd name="T3" fmla="*/ 171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0" h="1710">
                  <a:moveTo>
                    <a:pt x="2130" y="0"/>
                  </a:moveTo>
                  <a:lnTo>
                    <a:pt x="0" y="1710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7698" name="Group 50"/>
          <p:cNvGrpSpPr>
            <a:grpSpLocks/>
          </p:cNvGrpSpPr>
          <p:nvPr/>
        </p:nvGrpSpPr>
        <p:grpSpPr bwMode="auto">
          <a:xfrm>
            <a:off x="3676650" y="2724150"/>
            <a:ext cx="4210050" cy="4191000"/>
            <a:chOff x="2316" y="1716"/>
            <a:chExt cx="2652" cy="2640"/>
          </a:xfrm>
        </p:grpSpPr>
        <p:sp>
          <p:nvSpPr>
            <p:cNvPr id="27684" name="Freeform 36"/>
            <p:cNvSpPr>
              <a:spLocks/>
            </p:cNvSpPr>
            <p:nvPr/>
          </p:nvSpPr>
          <p:spPr bwMode="auto">
            <a:xfrm>
              <a:off x="2316" y="3840"/>
              <a:ext cx="516" cy="516"/>
            </a:xfrm>
            <a:custGeom>
              <a:avLst/>
              <a:gdLst>
                <a:gd name="T0" fmla="*/ 516 w 516"/>
                <a:gd name="T1" fmla="*/ 0 h 516"/>
                <a:gd name="T2" fmla="*/ 0 w 516"/>
                <a:gd name="T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6" h="516">
                  <a:moveTo>
                    <a:pt x="516" y="0"/>
                  </a:moveTo>
                  <a:lnTo>
                    <a:pt x="0" y="51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auto">
            <a:xfrm>
              <a:off x="2526" y="4032"/>
              <a:ext cx="116" cy="108"/>
            </a:xfrm>
            <a:custGeom>
              <a:avLst/>
              <a:gdLst>
                <a:gd name="T0" fmla="*/ 116 w 116"/>
                <a:gd name="T1" fmla="*/ 0 h 108"/>
                <a:gd name="T2" fmla="*/ 0 w 116"/>
                <a:gd name="T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108">
                  <a:moveTo>
                    <a:pt x="116" y="0"/>
                  </a:moveTo>
                  <a:lnTo>
                    <a:pt x="0" y="108"/>
                  </a:ln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97" name="Freeform 49"/>
            <p:cNvSpPr>
              <a:spLocks/>
            </p:cNvSpPr>
            <p:nvPr/>
          </p:nvSpPr>
          <p:spPr bwMode="auto">
            <a:xfrm>
              <a:off x="2832" y="1716"/>
              <a:ext cx="2136" cy="2136"/>
            </a:xfrm>
            <a:custGeom>
              <a:avLst/>
              <a:gdLst>
                <a:gd name="T0" fmla="*/ 2136 w 2136"/>
                <a:gd name="T1" fmla="*/ 0 h 2136"/>
                <a:gd name="T2" fmla="*/ 0 w 2136"/>
                <a:gd name="T3" fmla="*/ 2136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6" h="2136">
                  <a:moveTo>
                    <a:pt x="2136" y="0"/>
                  </a:moveTo>
                  <a:lnTo>
                    <a:pt x="0" y="2136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7701" name="Group 53"/>
          <p:cNvGrpSpPr>
            <a:grpSpLocks/>
          </p:cNvGrpSpPr>
          <p:nvPr/>
        </p:nvGrpSpPr>
        <p:grpSpPr bwMode="auto">
          <a:xfrm>
            <a:off x="7772400" y="2514600"/>
            <a:ext cx="914400" cy="762000"/>
            <a:chOff x="4896" y="1584"/>
            <a:chExt cx="576" cy="480"/>
          </a:xfrm>
        </p:grpSpPr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5088" y="1584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671" name="AutoShape 23"/>
            <p:cNvSpPr>
              <a:spLocks noChangeArrowheads="1"/>
            </p:cNvSpPr>
            <p:nvPr/>
          </p:nvSpPr>
          <p:spPr bwMode="auto">
            <a:xfrm>
              <a:off x="4896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7702" name="Freeform 54"/>
          <p:cNvSpPr>
            <a:spLocks/>
          </p:cNvSpPr>
          <p:nvPr/>
        </p:nvSpPr>
        <p:spPr bwMode="auto">
          <a:xfrm>
            <a:off x="952500" y="2714625"/>
            <a:ext cx="3543300" cy="2714625"/>
          </a:xfrm>
          <a:custGeom>
            <a:avLst/>
            <a:gdLst>
              <a:gd name="T0" fmla="*/ 0 w 2232"/>
              <a:gd name="T1" fmla="*/ 0 h 1710"/>
              <a:gd name="T2" fmla="*/ 2232 w 2232"/>
              <a:gd name="T3" fmla="*/ 1710 h 17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32" h="1710">
                <a:moveTo>
                  <a:pt x="0" y="0"/>
                </a:moveTo>
                <a:lnTo>
                  <a:pt x="2232" y="1710"/>
                </a:lnTo>
              </a:path>
            </a:pathLst>
          </a:custGeom>
          <a:noFill/>
          <a:ln w="38100" cmpd="sng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7703" name="Freeform 55"/>
          <p:cNvSpPr>
            <a:spLocks/>
          </p:cNvSpPr>
          <p:nvPr/>
        </p:nvSpPr>
        <p:spPr bwMode="auto">
          <a:xfrm>
            <a:off x="952500" y="2714625"/>
            <a:ext cx="3543300" cy="3400425"/>
          </a:xfrm>
          <a:custGeom>
            <a:avLst/>
            <a:gdLst>
              <a:gd name="T0" fmla="*/ 0 w 2232"/>
              <a:gd name="T1" fmla="*/ 0 h 2142"/>
              <a:gd name="T2" fmla="*/ 2232 w 2232"/>
              <a:gd name="T3" fmla="*/ 2142 h 21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32" h="2142">
                <a:moveTo>
                  <a:pt x="0" y="0"/>
                </a:moveTo>
                <a:lnTo>
                  <a:pt x="2232" y="214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7700" name="Group 52"/>
          <p:cNvGrpSpPr>
            <a:grpSpLocks/>
          </p:cNvGrpSpPr>
          <p:nvPr/>
        </p:nvGrpSpPr>
        <p:grpSpPr bwMode="auto">
          <a:xfrm>
            <a:off x="381000" y="2514600"/>
            <a:ext cx="685800" cy="762000"/>
            <a:chOff x="240" y="1584"/>
            <a:chExt cx="432" cy="480"/>
          </a:xfrm>
        </p:grpSpPr>
        <p:sp>
          <p:nvSpPr>
            <p:cNvPr id="27667" name="AutoShape 19"/>
            <p:cNvSpPr>
              <a:spLocks noChangeArrowheads="1"/>
            </p:cNvSpPr>
            <p:nvPr/>
          </p:nvSpPr>
          <p:spPr bwMode="auto">
            <a:xfrm>
              <a:off x="528" y="1632"/>
              <a:ext cx="144" cy="14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240" y="1584"/>
              <a:ext cx="3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4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endParaRPr lang="nl-NL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7704" name="Freeform 56"/>
          <p:cNvSpPr>
            <a:spLocks/>
          </p:cNvSpPr>
          <p:nvPr/>
        </p:nvSpPr>
        <p:spPr bwMode="auto">
          <a:xfrm>
            <a:off x="4356100" y="2708275"/>
            <a:ext cx="136525" cy="180975"/>
          </a:xfrm>
          <a:custGeom>
            <a:avLst/>
            <a:gdLst>
              <a:gd name="T0" fmla="*/ 3 w 86"/>
              <a:gd name="T1" fmla="*/ 0 h 114"/>
              <a:gd name="T2" fmla="*/ 0 w 86"/>
              <a:gd name="T3" fmla="*/ 114 h 114"/>
              <a:gd name="T4" fmla="*/ 86 w 86"/>
              <a:gd name="T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14">
                <a:moveTo>
                  <a:pt x="3" y="0"/>
                </a:moveTo>
                <a:lnTo>
                  <a:pt x="0" y="114"/>
                </a:lnTo>
                <a:lnTo>
                  <a:pt x="86" y="11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720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utoUpdateAnimBg="0"/>
      <p:bldP spid="27657" grpId="0" autoUpdateAnimBg="0"/>
      <p:bldP spid="27658" grpId="0" autoUpdateAnimBg="0"/>
      <p:bldP spid="27659" grpId="0" autoUpdateAnimBg="0"/>
      <p:bldP spid="27675" grpId="0" animBg="1"/>
      <p:bldP spid="27702" grpId="0" animBg="1"/>
      <p:bldP spid="27703" grpId="0" animBg="1"/>
      <p:bldP spid="277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G_0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323850" y="5373688"/>
            <a:ext cx="2663825" cy="1484312"/>
          </a:xfrm>
          <a:prstGeom prst="wedgeRoundRectCallout">
            <a:avLst>
              <a:gd name="adj1" fmla="val -28606"/>
              <a:gd name="adj2" fmla="val -20037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De invallende lichtstraal komt uit L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6119813" y="4221163"/>
            <a:ext cx="3024187" cy="2420937"/>
          </a:xfrm>
          <a:prstGeom prst="wedgeRoundRectCallout">
            <a:avLst>
              <a:gd name="adj1" fmla="val -70944"/>
              <a:gd name="adj2" fmla="val -1124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De terug- gekaatste lichtstraal lijkt uit spiegelbeeld B te komen!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5940425" y="2492375"/>
            <a:ext cx="3203575" cy="720725"/>
          </a:xfrm>
          <a:prstGeom prst="wedgeRoundRectCallout">
            <a:avLst>
              <a:gd name="adj1" fmla="val -83944"/>
              <a:gd name="adj2" fmla="val -17378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</a:rPr>
              <a:t>Spiegelbeeld B</a:t>
            </a:r>
          </a:p>
        </p:txBody>
      </p:sp>
    </p:spTree>
    <p:extLst>
      <p:ext uri="{BB962C8B-B14F-4D97-AF65-F5344CB8AC3E}">
        <p14:creationId xmlns:p14="http://schemas.microsoft.com/office/powerpoint/2010/main" val="25874050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  <p:bldP spid="46085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Diavoorstelling (4:3)</PresentationFormat>
  <Paragraphs>165</Paragraphs>
  <Slides>24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Standaardontwerp</vt:lpstr>
      <vt:lpstr>          De spiegel</vt:lpstr>
      <vt:lpstr>PowerPoint-presentatie</vt:lpstr>
      <vt:lpstr>          De vlakke spiegel</vt:lpstr>
      <vt:lpstr>PowerPoint-presentatie</vt:lpstr>
      <vt:lpstr>1. Teken de normaal op de spiegel.</vt:lpstr>
      <vt:lpstr>          De spiegel</vt:lpstr>
      <vt:lpstr>1. Teken het spiegelbeeld B.</vt:lpstr>
      <vt:lpstr>Constructie m.b.v. het spiegelbeeld B.</vt:lpstr>
      <vt:lpstr>PowerPoint-presentatie</vt:lpstr>
      <vt:lpstr>De lichtbundel naar de pupil.</vt:lpstr>
      <vt:lpstr>Buitenspiegel van een auto.</vt:lpstr>
      <vt:lpstr>Buitenspiegel van auto.</vt:lpstr>
      <vt:lpstr>Elke straal kaatst terug alsof hij  . .</vt:lpstr>
      <vt:lpstr>1. Bij  een niet vlakke spiegel S . . .</vt:lpstr>
      <vt:lpstr>Is spiegel S bolvormig . . .</vt:lpstr>
      <vt:lpstr>De spiegel</vt:lpstr>
      <vt:lpstr>          De spiegel</vt:lpstr>
      <vt:lpstr>1. Teken de normaal op de spiegel.</vt:lpstr>
      <vt:lpstr>Constructie m.b.v. het spiegelbeeld B</vt:lpstr>
      <vt:lpstr>De lichtbundel naar de pupil</vt:lpstr>
      <vt:lpstr>Buitenspiegel van een auto: Ziet O L1?</vt:lpstr>
      <vt:lpstr>Buitenspiegel van auto</vt:lpstr>
      <vt:lpstr>1. Bij  een niet vlakke spiegel S . . .</vt:lpstr>
      <vt:lpstr>Is spiegel S bolvormig . .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De spiegel</dc:title>
  <dc:creator>Ton&amp;Els</dc:creator>
  <cp:lastModifiedBy>Ton&amp;Els</cp:lastModifiedBy>
  <cp:revision>2</cp:revision>
  <dcterms:created xsi:type="dcterms:W3CDTF">2018-10-17T19:33:49Z</dcterms:created>
  <dcterms:modified xsi:type="dcterms:W3CDTF">2018-10-19T14:27:37Z</dcterms:modified>
</cp:coreProperties>
</file>