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06811-9FE0-4DF8-A775-59BECAADC0C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3FB5-9ACA-40DD-A9FA-C86244EFA8E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9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2B1A9-4DD0-4463-8859-067F4EBAF80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6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27AD-7109-4947-95D0-60D717CCFB8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ED39-B057-4DDC-A6D9-85D43387475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B67C6-4A59-478E-ACAB-5933B235302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5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3C643-4797-49CF-8FBB-75C6448A6CE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8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3ECA3-0108-4BBB-8047-DF517524F6C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1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CB547-3D0F-4F11-9BA2-B112F64410F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2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F654-4BC7-401D-B6E6-BB7C0BE47A1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0EB2-37EF-4173-A708-F1FB3A6E38E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CCFFCC">
                <a:gamma/>
                <a:shade val="80000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EDDCFF-5855-4F98-A64C-5C141265DF39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ebsite%20Vlietland%20College%20-%20Natuurkunde\video\CRASH1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Programma natuurkunde VWO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nl-NL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© </a:t>
            </a:r>
            <a:r>
              <a:rPr lang="en-US" altLang="nl-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Het Vlietland College Leiden 15042008</a:t>
            </a:r>
            <a:endParaRPr lang="nl-NL" altLang="nl-NL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97" name="CRASH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19125"/>
            <a:ext cx="7921625" cy="59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3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9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 4</a:t>
            </a:r>
            <a:endParaRPr lang="nl-NL" altLang="nl-NL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Grafische Rekenmachine (GR)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BINAS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5878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Practicum -opdrachten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3498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Oefenopgaven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1371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vwo4 A, vwo 4 B, hulpboek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3733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Studiewijzer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609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Systematische Natuurkunde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6300788" y="0"/>
            <a:ext cx="2592387" cy="2663825"/>
          </a:xfrm>
          <a:prstGeom prst="wedgeRoundRectCallout">
            <a:avLst>
              <a:gd name="adj1" fmla="val -194764"/>
              <a:gd name="adj2" fmla="val 4469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(bij opdrachten en toetsen)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Tabellen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6551613" y="3141663"/>
            <a:ext cx="2592387" cy="2663825"/>
          </a:xfrm>
          <a:prstGeom prst="wedgeRoundRectCallout">
            <a:avLst>
              <a:gd name="adj1" fmla="val -159551"/>
              <a:gd name="adj2" fmla="val -1090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Werkschema: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Bestuderen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Doen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6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4" grpId="0" autoUpdateAnimBg="0"/>
      <p:bldP spid="13326" grpId="0" animBg="1"/>
      <p:bldP spid="133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Programma </a:t>
            </a:r>
            <a:r>
              <a:rPr lang="en-US" altLang="nl-NL" sz="40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 4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0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692150"/>
            <a:ext cx="7772400" cy="57626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nl-NL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Deel vwo4 A en vwo 4 B:</a:t>
            </a:r>
            <a:endParaRPr lang="nl-NL" altLang="nl-NL" sz="3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176338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H1 Basisvaardigheden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3933825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H5 Arbeid en energie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824038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H2 Beweging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259873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H3 Krachten in evenwicht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3348038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H4 Kracht en beweging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-12700" y="5272088"/>
            <a:ext cx="8893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H7 Het gebruik van lenzen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5949950"/>
            <a:ext cx="8893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H8 Elektriciteit</a:t>
            </a:r>
            <a:endParaRPr lang="nl-NL" altLang="nl-NL" sz="4400" b="1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0" y="3716338"/>
            <a:ext cx="2592388" cy="3141662"/>
          </a:xfrm>
          <a:prstGeom prst="wedgeRoundRectCallout">
            <a:avLst>
              <a:gd name="adj1" fmla="val -38426"/>
              <a:gd name="adj2" fmla="val -10831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Eenheden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Rekenen/ afronden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richtingscoëfficiënt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= 2.x + 3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y = 4.x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1763713" y="4292600"/>
            <a:ext cx="2592387" cy="2565400"/>
          </a:xfrm>
          <a:prstGeom prst="wedgeRoundRectCallout">
            <a:avLst>
              <a:gd name="adj1" fmla="val -105296"/>
              <a:gd name="adj2" fmla="val -11788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tijd/afstand/ snelheid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versnellen/ vertragen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4211638" y="4913313"/>
            <a:ext cx="2592387" cy="1944687"/>
          </a:xfrm>
          <a:prstGeom prst="wedgeRoundRectCallout">
            <a:avLst>
              <a:gd name="adj1" fmla="val -206583"/>
              <a:gd name="adj2" fmla="val -14477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Evenwicht/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Krachten optellen/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hefboomwet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6551613" y="2781300"/>
            <a:ext cx="2592387" cy="1368425"/>
          </a:xfrm>
          <a:prstGeom prst="wedgeRoundRectCallout">
            <a:avLst>
              <a:gd name="adj1" fmla="val -290231"/>
              <a:gd name="adj2" fmla="val 8758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Spiegel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Lichtbreking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Lenzen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3635375" y="1052513"/>
            <a:ext cx="2663825" cy="1512887"/>
          </a:xfrm>
          <a:prstGeom prst="wedgeRoundRectCallout">
            <a:avLst>
              <a:gd name="adj1" fmla="val -179204"/>
              <a:gd name="adj2" fmla="val 30372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Wet van Ohm, serie/parallel kWhmeter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5292725" y="0"/>
            <a:ext cx="3851275" cy="1944688"/>
          </a:xfrm>
          <a:prstGeom prst="wedgeRoundRectCallout">
            <a:avLst>
              <a:gd name="adj1" fmla="val -172796"/>
              <a:gd name="adj2" fmla="val 24575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1/f = 1/v + 1/b, N=b/v, bijziend/ verziend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oudziend/bril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pupil/loep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0" y="1700213"/>
            <a:ext cx="3455988" cy="1584325"/>
          </a:xfrm>
          <a:prstGeom prst="wedgeRoundRectCallout">
            <a:avLst>
              <a:gd name="adj1" fmla="val -37829"/>
              <a:gd name="adj2" fmla="val 9919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Vermogen (W)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Arbeid/energie (J)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soorten energie</a:t>
            </a:r>
            <a:endParaRPr lang="nl-NL" altLang="nl-NL" sz="2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-36513" y="4508500"/>
            <a:ext cx="88931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H6 De gang van lichtstralen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6551613" y="4913313"/>
            <a:ext cx="2592387" cy="1944687"/>
          </a:xfrm>
          <a:prstGeom prst="wedgeRoundRectCallout">
            <a:avLst>
              <a:gd name="adj1" fmla="val -288579"/>
              <a:gd name="adj2" fmla="val -9334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Wet van Newton: kracht en versnelling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4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build="p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7" grpId="0" autoUpdateAnimBg="0"/>
      <p:bldP spid="10259" grpId="0" autoUpdateAnimBg="0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utoUpdateAnimBg="0"/>
      <p:bldP spid="102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Programma </a:t>
            </a:r>
            <a:r>
              <a:rPr lang="en-US" altLang="nl-NL" sz="40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 5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nl-NL" altLang="nl-NL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08050"/>
            <a:ext cx="7772400" cy="762000"/>
          </a:xfrm>
        </p:spPr>
        <p:txBody>
          <a:bodyPr/>
          <a:lstStyle/>
          <a:p>
            <a:pPr algn="l"/>
            <a:r>
              <a:rPr lang="en-US" altLang="nl-NL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Deel vwo 5:</a:t>
            </a:r>
            <a:endParaRPr lang="nl-NL" altLang="nl-NL" sz="4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59385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H1 Signaalverwerking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508476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H6 Elektromagnetisme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995613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H3 Trillingen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2796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H2 Kromlijnige beweging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3957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H5 Numerieke natuurkunde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584676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H7 Inductie en wisselstromen</a:t>
            </a:r>
            <a:endParaRPr lang="nl-NL" altLang="nl-NL" sz="4400" b="1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0" y="3729038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H4 Golven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49" name="Picture 29" descr="systeembord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16188"/>
            <a:ext cx="4932362" cy="43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6227763" y="620713"/>
            <a:ext cx="2808287" cy="1800225"/>
          </a:xfrm>
          <a:prstGeom prst="wedgeRoundRectCallout">
            <a:avLst>
              <a:gd name="adj1" fmla="val -70634"/>
              <a:gd name="adj2" fmla="val 5361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Paraboolbaan (worp)/ cirkelbeweging/ planeten</a:t>
            </a:r>
          </a:p>
        </p:txBody>
      </p:sp>
      <p:pic>
        <p:nvPicPr>
          <p:cNvPr id="5178" name="Picture 58" descr="wave_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92550"/>
            <a:ext cx="6372225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dynam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4013"/>
            <a:ext cx="4500562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46" grpId="0" autoUpdateAnimBg="0"/>
      <p:bldP spid="5174" grpId="0" autoUpdateAnimBg="0"/>
      <p:bldP spid="5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alt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Programma </a:t>
            </a:r>
            <a:r>
              <a:rPr lang="en-US" altLang="nl-NL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 6</a:t>
            </a:r>
            <a:endParaRPr lang="nl-NL" alt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8363"/>
            <a:ext cx="7772400" cy="56991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nl-NL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 6 kernboek</a:t>
            </a:r>
            <a:endParaRPr lang="nl-NL" altLang="nl-NL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225" y="2830513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H1 Gas en vloeistof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225" y="3686175"/>
            <a:ext cx="6400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H2 Energie en warmte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2225" y="5245100"/>
            <a:ext cx="64008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H4 Radioactiviteit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2225" y="5980113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H5 Kernfysica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3419475" y="1844675"/>
            <a:ext cx="5724525" cy="2803525"/>
          </a:xfrm>
          <a:prstGeom prst="cloudCallout">
            <a:avLst>
              <a:gd name="adj1" fmla="val -72102"/>
              <a:gd name="adj2" fmla="val 6817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radioactief verval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halveringstijd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bestralen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4925" y="4508500"/>
            <a:ext cx="9109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H3 Elektromagnetisch spectrum en atoomfysica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700338" y="4581525"/>
            <a:ext cx="6443662" cy="1871663"/>
          </a:xfrm>
          <a:prstGeom prst="cloudCallout">
            <a:avLst>
              <a:gd name="adj1" fmla="val -46796"/>
              <a:gd name="adj2" fmla="val -136514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gaswetten: druk/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volume/temperatuur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2225" y="1196975"/>
            <a:ext cx="90360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H7 Inductie en wisselstromen</a:t>
            </a:r>
            <a:endParaRPr lang="nl-NL" altLang="nl-NL" sz="3200" b="1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2133600" y="4652963"/>
            <a:ext cx="7010400" cy="1989137"/>
          </a:xfrm>
          <a:prstGeom prst="cloudCallout">
            <a:avLst>
              <a:gd name="adj1" fmla="val -40102"/>
              <a:gd name="adj2" fmla="val -9628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(water) verwarmen isolatie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rendement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0163" y="620713"/>
            <a:ext cx="77724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 5 kernboek</a:t>
            </a:r>
            <a:endParaRPr lang="nl-NL" altLang="nl-NL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44" name="Picture 20" descr="800px-Nuclear_power_plant_pwr_diagram_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7623175" cy="48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3844925" y="1196975"/>
            <a:ext cx="5292725" cy="2514600"/>
          </a:xfrm>
          <a:prstGeom prst="cloudCallout">
            <a:avLst>
              <a:gd name="adj1" fmla="val -83111"/>
              <a:gd name="adj2" fmla="val 14210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Kernsplijting, kerncentrale, fusie, E = mc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1547813" y="5716588"/>
            <a:ext cx="7315200" cy="1052512"/>
            <a:chOff x="48" y="2640"/>
            <a:chExt cx="4608" cy="816"/>
          </a:xfrm>
        </p:grpSpPr>
        <p:grpSp>
          <p:nvGrpSpPr>
            <p:cNvPr id="26646" name="Group 22"/>
            <p:cNvGrpSpPr>
              <a:grpSpLocks/>
            </p:cNvGrpSpPr>
            <p:nvPr/>
          </p:nvGrpSpPr>
          <p:grpSpPr bwMode="auto">
            <a:xfrm>
              <a:off x="48" y="2640"/>
              <a:ext cx="4608" cy="816"/>
              <a:chOff x="576" y="3648"/>
              <a:chExt cx="4608" cy="816"/>
            </a:xfrm>
          </p:grpSpPr>
          <p:sp>
            <p:nvSpPr>
              <p:cNvPr id="26647" name="Rectangle 23"/>
              <p:cNvSpPr>
                <a:spLocks noChangeArrowheads="1"/>
              </p:cNvSpPr>
              <p:nvPr/>
            </p:nvSpPr>
            <p:spPr bwMode="auto">
              <a:xfrm>
                <a:off x="576" y="3648"/>
                <a:ext cx="4608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6648" name="Picture 24" descr="spectrum contin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" y="3744"/>
                <a:ext cx="4374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649" name="Group 25"/>
            <p:cNvGrpSpPr>
              <a:grpSpLocks/>
            </p:cNvGrpSpPr>
            <p:nvPr/>
          </p:nvGrpSpPr>
          <p:grpSpPr bwMode="auto">
            <a:xfrm>
              <a:off x="162" y="3120"/>
              <a:ext cx="4368" cy="288"/>
              <a:chOff x="672" y="2112"/>
              <a:chExt cx="4368" cy="339"/>
            </a:xfrm>
          </p:grpSpPr>
          <p:pic>
            <p:nvPicPr>
              <p:cNvPr id="26650" name="Picture 26" descr="spectrum waterstof 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112"/>
                <a:ext cx="4368" cy="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51" name="Line 27"/>
              <p:cNvSpPr>
                <a:spLocks noChangeShapeType="1"/>
              </p:cNvSpPr>
              <p:nvPr/>
            </p:nvSpPr>
            <p:spPr bwMode="auto">
              <a:xfrm>
                <a:off x="1278" y="2115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>
                <a:off x="4416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>
                <a:off x="3582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2694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4128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6656" name="Picture 32" descr="bestra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52197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Picture 33" descr="spijkerfl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27450"/>
            <a:ext cx="392430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Koelbassin kerncentra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533717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3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  <p:bldP spid="26628" grpId="0" autoUpdateAnimBg="0"/>
      <p:bldP spid="26629" grpId="0" autoUpdateAnimBg="0"/>
      <p:bldP spid="26631" grpId="0" autoUpdateAnimBg="0"/>
      <p:bldP spid="26632" grpId="0" autoUpdateAnimBg="0"/>
      <p:bldP spid="26636" grpId="0" animBg="1" autoUpdateAnimBg="0"/>
      <p:bldP spid="26638" grpId="0" autoUpdateAnimBg="0"/>
      <p:bldP spid="26635" grpId="0" animBg="1" autoUpdateAnimBg="0"/>
      <p:bldP spid="26640" grpId="0" autoUpdateAnimBg="0"/>
      <p:bldP spid="26637" grpId="0" animBg="1" autoUpdateAnimBg="0"/>
      <p:bldP spid="26641" grpId="0" build="p" autoUpdateAnimBg="0"/>
      <p:bldP spid="2663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Resultaten:</a:t>
            </a:r>
            <a:endParaRPr lang="nl-NL" altLang="nl-NL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1500"/>
            <a:ext cx="1908175" cy="762000"/>
          </a:xfrm>
        </p:spPr>
        <p:txBody>
          <a:bodyPr/>
          <a:lstStyle/>
          <a:p>
            <a:pPr algn="l"/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VWO4: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52600" y="17907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voortgangstoetsen: vt’s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52600" y="11811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practica: p’s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4464050"/>
            <a:ext cx="1979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VWO6: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676400" y="2898775"/>
            <a:ext cx="6999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p’s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676400" y="5064125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endParaRPr lang="nl-NL" altLang="nl-NL" sz="36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52600" y="5715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theoretische opdrachten: t.o.’s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676400" y="3965575"/>
            <a:ext cx="6927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(school)examentoetsen: </a:t>
            </a: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et’s</a:t>
            </a:r>
            <a:endParaRPr lang="nl-NL" altLang="nl-NL" sz="36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676400" y="4454525"/>
            <a:ext cx="4551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et’s</a:t>
            </a:r>
            <a:endParaRPr lang="nl-NL" altLang="nl-NL" sz="36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2365375"/>
            <a:ext cx="1979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VWO5: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676400" y="3384550"/>
            <a:ext cx="656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practische opdracht: </a:t>
            </a: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p.o</a:t>
            </a:r>
            <a:r>
              <a:rPr lang="en-US" altLang="nl-NL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0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676400" y="2365375"/>
            <a:ext cx="7359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to’s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60960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eindcijfer = (se + ce)/2</a:t>
            </a:r>
            <a:endParaRPr lang="nl-NL" altLang="nl-NL" sz="36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5661025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= </a:t>
            </a:r>
            <a:r>
              <a:rPr lang="en-US" altLang="nl-NL" sz="3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gewogen gemiddelde </a:t>
            </a: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et’s </a:t>
            </a:r>
            <a:r>
              <a:rPr lang="en-US" altLang="nl-NL" sz="3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altLang="nl-NL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p.o.</a:t>
            </a:r>
            <a:endParaRPr lang="nl-NL" altLang="nl-NL" sz="36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1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2" grpId="0" autoUpdateAnimBg="0"/>
      <p:bldP spid="22543" grpId="0" autoUpdateAnimBg="0"/>
      <p:bldP spid="22544" grpId="0" autoUpdateAnimBg="0"/>
      <p:bldP spid="22545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Diavoorstelling (4:3)</PresentationFormat>
  <Paragraphs>92</Paragraphs>
  <Slides>6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Standaardontwerp</vt:lpstr>
      <vt:lpstr> Programma natuurkunde VWO</vt:lpstr>
      <vt:lpstr>VWO 4</vt:lpstr>
      <vt:lpstr>Programma VWO 4 </vt:lpstr>
      <vt:lpstr>Programma VWO 5  </vt:lpstr>
      <vt:lpstr>Programma VWO 6</vt:lpstr>
      <vt:lpstr>Resultaten: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Programma natuurkunde VWO</dc:title>
  <dc:creator>Ton&amp;Els</dc:creator>
  <cp:lastModifiedBy>Ton&amp;Els</cp:lastModifiedBy>
  <cp:revision>1</cp:revision>
  <dcterms:created xsi:type="dcterms:W3CDTF">2018-10-19T11:25:25Z</dcterms:created>
  <dcterms:modified xsi:type="dcterms:W3CDTF">2018-10-19T11:26:20Z</dcterms:modified>
</cp:coreProperties>
</file>