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025B3-F6B3-4C72-9E0B-9D64387789BB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3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76432-8FF3-470B-A679-FBC205271669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17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3EE72-5D5D-45D2-B400-C1E9B6DE4CB0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503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4A0E8-DEAC-4BF3-B550-D65F2892AA10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21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FFBAA-4F6A-4BEB-AF36-738A985AA3EE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18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51405-34B7-43B3-9599-B2D54D00B29E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15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6A1AA-81AD-4B4B-AE4F-D8BFD6D0311A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E7E0B-D004-4B90-B967-D14C29DD301B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48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5F90F-BD4B-438B-B3EB-E1708D54B049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5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ABF11-FCCE-4EF2-9ABE-397491FE51E9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2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57985-D445-4B25-9D12-2891421B9173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85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CCFFCC">
                <a:gamma/>
                <a:shade val="80000"/>
                <a:invGamma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DA81731-FE01-436E-B7EE-DFF9D227E186}" type="slidenum">
              <a:rPr lang="nl-NL" alt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0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Coach5V2\Library\CRASH4.av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3" name="CRASH4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28700"/>
            <a:ext cx="7772400" cy="582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nl-NL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Programma natuurkunde HAVO</a:t>
            </a:r>
            <a:endParaRPr lang="nl-NL" altLang="nl-NL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382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920" fill="hold"/>
                                        <p:tgtEl>
                                          <p:spTgt spid="30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093"/>
                </p:tgtEl>
              </p:cMediaNode>
            </p:vide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30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3"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altLang="nl-NL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Materiaal Havo 4</a:t>
            </a:r>
            <a:endParaRPr lang="nl-NL" altLang="nl-NL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2819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Grafische Rekenmachine (GR)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2057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BINAS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0" y="44958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Practicum -opdrachten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5334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 Oefenopgaven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0" y="6858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 Systematische Natuurkunde: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0" y="3657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Studiewijzer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3581400" y="2438400"/>
            <a:ext cx="5410200" cy="4267200"/>
          </a:xfrm>
          <a:prstGeom prst="cloudCallout">
            <a:avLst>
              <a:gd name="adj1" fmla="val -52699"/>
              <a:gd name="adj2" fmla="val -9264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Werkschema: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Datum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Bestuderen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Doen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1371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havo4 A, havo4 B, hulpboek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2895600" y="152400"/>
            <a:ext cx="6019800" cy="4267200"/>
          </a:xfrm>
          <a:prstGeom prst="cloudCallout">
            <a:avLst>
              <a:gd name="adj1" fmla="val -65111"/>
              <a:gd name="adj2" fmla="val 398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Formules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(bij opdrachten en toetsen)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Tabellen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650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6" grpId="0" autoUpdateAnimBg="0"/>
      <p:bldP spid="13317" grpId="0" autoUpdateAnimBg="0"/>
      <p:bldP spid="13318" grpId="0" autoUpdateAnimBg="0"/>
      <p:bldP spid="13319" grpId="0" autoUpdateAnimBg="0"/>
      <p:bldP spid="13320" grpId="0" autoUpdateAnimBg="0"/>
      <p:bldP spid="13321" grpId="0" autoUpdateAnimBg="0"/>
      <p:bldP spid="13322" grpId="0" animBg="1" autoUpdateAnimBg="0"/>
      <p:bldP spid="13324" grpId="0" autoUpdateAnimBg="0"/>
      <p:bldP spid="13323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nl-NL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Programma </a:t>
            </a:r>
            <a:r>
              <a:rPr lang="en-US" altLang="nl-NL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Havo 4</a:t>
            </a:r>
            <a:r>
              <a:rPr lang="en-US" altLang="nl-NL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990600"/>
            <a:ext cx="7772400" cy="762000"/>
          </a:xfrm>
        </p:spPr>
        <p:txBody>
          <a:bodyPr/>
          <a:lstStyle/>
          <a:p>
            <a:pPr algn="l"/>
            <a:r>
              <a:rPr lang="en-US" altLang="nl-NL" sz="4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Deel havo4 A en havo4 B</a:t>
            </a:r>
            <a:endParaRPr lang="nl-NL" altLang="nl-NL" sz="44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1981200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H1 Basisvaardigheden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5410200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H5 Licht en geluid</a:t>
            </a:r>
            <a:endParaRPr lang="nl-NL" altLang="nl-NL" sz="4400" b="1">
              <a:solidFill>
                <a:srgbClr val="808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2819400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H2 Beweging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3657600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H3 Krachten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4572000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H4 Arbeid en energie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1447800" y="2590800"/>
            <a:ext cx="7315200" cy="4267200"/>
          </a:xfrm>
          <a:prstGeom prst="cloudCallout">
            <a:avLst>
              <a:gd name="adj1" fmla="val -53602"/>
              <a:gd name="adj2" fmla="val -47134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Eenheden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Rekenen/ afronden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richtingscoëfficiënt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 = 2.x + 3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y = 4.x</a:t>
            </a:r>
            <a:r>
              <a:rPr lang="en-US" altLang="nl-NL" sz="44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nl-NL" altLang="nl-NL" sz="44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1828800" y="1905000"/>
            <a:ext cx="7315200" cy="3200400"/>
          </a:xfrm>
          <a:prstGeom prst="cloudCallout">
            <a:avLst>
              <a:gd name="adj1" fmla="val -58593"/>
              <a:gd name="adj2" fmla="val 36556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Vermogen (W)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Arbeid/energie (J)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soorten energie</a:t>
            </a:r>
            <a:endParaRPr lang="nl-NL" altLang="nl-NL" sz="44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1219200" y="4038600"/>
            <a:ext cx="7924800" cy="2270125"/>
          </a:xfrm>
          <a:prstGeom prst="cloudCallout">
            <a:avLst>
              <a:gd name="adj1" fmla="val -50602"/>
              <a:gd name="adj2" fmla="val -36435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wet van Newton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kracht en versnelling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altLang="nl-NL" sz="44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0" y="6096000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H6 Elektriciteit</a:t>
            </a:r>
            <a:endParaRPr lang="nl-NL" altLang="nl-NL" sz="4400" b="1">
              <a:solidFill>
                <a:srgbClr val="808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2044700" y="1968500"/>
            <a:ext cx="7315200" cy="4484688"/>
          </a:xfrm>
          <a:prstGeom prst="cloudCallout">
            <a:avLst>
              <a:gd name="adj1" fmla="val -57616"/>
              <a:gd name="adj2" fmla="val 46852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Wet van Ohm Serie en parallel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Energie en vermogen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Veiligheid</a:t>
            </a:r>
            <a:endParaRPr lang="nl-NL" altLang="nl-NL" sz="44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1828800" y="1752600"/>
            <a:ext cx="7315200" cy="3200400"/>
          </a:xfrm>
          <a:prstGeom prst="cloudCallout">
            <a:avLst>
              <a:gd name="adj1" fmla="val -59810"/>
              <a:gd name="adj2" fmla="val 65574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Spiegel,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lichtbreking,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Lenzen, 1/f = 1/v + 1/b, N = b/v</a:t>
            </a:r>
            <a:endParaRPr lang="nl-NL" altLang="nl-NL" sz="36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1219200" y="3429000"/>
            <a:ext cx="7924800" cy="2819400"/>
          </a:xfrm>
          <a:prstGeom prst="cloudCallout">
            <a:avLst>
              <a:gd name="adj1" fmla="val -50981"/>
              <a:gd name="adj2" fmla="val -45944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tijd/afstand/snelheid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versnellen/vertragen/worp</a:t>
            </a:r>
            <a:endParaRPr lang="nl-NL" altLang="nl-NL" sz="44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596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build="p" autoUpdateAnimBg="0"/>
      <p:bldP spid="10245" grpId="0" autoUpdateAnimBg="0"/>
      <p:bldP spid="10246" grpId="0" autoUpdateAnimBg="0"/>
      <p:bldP spid="10247" grpId="0" autoUpdateAnimBg="0"/>
      <p:bldP spid="10248" grpId="0" autoUpdateAnimBg="0"/>
      <p:bldP spid="10249" grpId="0" autoUpdateAnimBg="0"/>
      <p:bldP spid="10250" grpId="0" animBg="1" autoUpdateAnimBg="0"/>
      <p:bldP spid="10253" grpId="0" animBg="1" autoUpdateAnimBg="0"/>
      <p:bldP spid="10254" grpId="0" animBg="1" autoUpdateAnimBg="0"/>
      <p:bldP spid="10255" grpId="0" autoUpdateAnimBg="0"/>
      <p:bldP spid="10256" grpId="0" animBg="1" autoUpdateAnimBg="0"/>
      <p:bldP spid="10251" grpId="0" animBg="1" autoUpdateAnimBg="0"/>
      <p:bldP spid="1025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nl-NL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Programma </a:t>
            </a:r>
            <a:r>
              <a:rPr lang="en-US" altLang="nl-NL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Havo 4</a:t>
            </a:r>
            <a:endParaRPr lang="nl-NL" altLang="nl-N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5175"/>
            <a:ext cx="7772400" cy="762000"/>
          </a:xfrm>
        </p:spPr>
        <p:txBody>
          <a:bodyPr/>
          <a:lstStyle/>
          <a:p>
            <a:pPr algn="l"/>
            <a:r>
              <a:rPr lang="en-US" altLang="nl-NL" sz="4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Deel havo4 A:</a:t>
            </a:r>
            <a:endParaRPr lang="nl-NL" altLang="nl-NL" sz="44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1514475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H1 Basisvaardigheden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5084763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H5 Licht en geluid</a:t>
            </a:r>
            <a:endParaRPr lang="nl-NL" altLang="nl-NL" sz="4400" b="1">
              <a:solidFill>
                <a:srgbClr val="808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2235200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H2 Beweging</a:t>
            </a:r>
            <a:endParaRPr lang="nl-NL" altLang="nl-NL" sz="4400" b="1">
              <a:solidFill>
                <a:srgbClr val="808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2954338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H3 Kracht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3603625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H4 Arbeid en energie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4292600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Deel havo4 B: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5876925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H6 Elektriciteit</a:t>
            </a:r>
            <a:endParaRPr lang="nl-NL" altLang="nl-NL" sz="4400" b="1">
              <a:solidFill>
                <a:srgbClr val="808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633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 advAuto="0"/>
      <p:bldP spid="15364" grpId="0" autoUpdateAnimBg="0"/>
      <p:bldP spid="15365" grpId="0" autoUpdateAnimBg="0"/>
      <p:bldP spid="15366" grpId="0" autoUpdateAnimBg="0"/>
      <p:bldP spid="15367" grpId="0" autoUpdateAnimBg="0"/>
      <p:bldP spid="15368" grpId="0" autoUpdateAnimBg="0"/>
      <p:bldP spid="15374" grpId="0" autoUpdateAnimBg="0"/>
      <p:bldP spid="1537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53" name="Group 33"/>
          <p:cNvGrpSpPr>
            <a:grpSpLocks/>
          </p:cNvGrpSpPr>
          <p:nvPr/>
        </p:nvGrpSpPr>
        <p:grpSpPr bwMode="auto">
          <a:xfrm>
            <a:off x="4140200" y="1844675"/>
            <a:ext cx="5003800" cy="4797425"/>
            <a:chOff x="2608" y="1298"/>
            <a:chExt cx="3152" cy="3022"/>
          </a:xfrm>
        </p:grpSpPr>
        <p:sp>
          <p:nvSpPr>
            <p:cNvPr id="5151" name="AutoShape 31"/>
            <p:cNvSpPr>
              <a:spLocks noChangeArrowheads="1"/>
            </p:cNvSpPr>
            <p:nvPr/>
          </p:nvSpPr>
          <p:spPr bwMode="auto">
            <a:xfrm>
              <a:off x="2608" y="1298"/>
              <a:ext cx="3152" cy="3022"/>
            </a:xfrm>
            <a:prstGeom prst="wedgeRoundRectCallout">
              <a:avLst>
                <a:gd name="adj1" fmla="val -64880"/>
                <a:gd name="adj2" fmla="val -42222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nl-NL" altLang="nl-NL" sz="24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pic>
          <p:nvPicPr>
            <p:cNvPr id="5152" name="Picture 32" descr="systeembord fot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5" y="1570"/>
              <a:ext cx="2794" cy="2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r>
              <a:rPr lang="en-US" altLang="nl-NL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Programma </a:t>
            </a:r>
            <a:r>
              <a:rPr lang="en-US" altLang="nl-NL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Havo</a:t>
            </a:r>
            <a:endParaRPr lang="nl-NL" altLang="nl-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08050"/>
            <a:ext cx="7772400" cy="762000"/>
          </a:xfrm>
        </p:spPr>
        <p:txBody>
          <a:bodyPr/>
          <a:lstStyle/>
          <a:p>
            <a:pPr algn="l"/>
            <a:r>
              <a:rPr lang="en-US" altLang="nl-NL" sz="4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Deel havo5:</a:t>
            </a:r>
            <a:endParaRPr lang="nl-NL" altLang="nl-NL" sz="44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170021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H1 Signaalverwerking</a:t>
            </a:r>
            <a:endParaRPr lang="nl-NL" altLang="nl-NL" sz="4400" b="1">
              <a:solidFill>
                <a:srgbClr val="808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4437063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H4 Elektromagnetisme</a:t>
            </a:r>
            <a:endParaRPr lang="nl-NL" altLang="nl-NL" sz="4400" b="1">
              <a:solidFill>
                <a:srgbClr val="808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2636838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H2 Trillingen en golven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3500438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H3 Energie en warmte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auto">
          <a:xfrm>
            <a:off x="1219200" y="3141663"/>
            <a:ext cx="7924800" cy="3505200"/>
          </a:xfrm>
          <a:prstGeom prst="cloudCallout">
            <a:avLst>
              <a:gd name="adj1" fmla="val -50921"/>
              <a:gd name="adj2" fmla="val -69519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Sensoren, EN-poort, OF-poort, regelsystemen . .</a:t>
            </a:r>
            <a:endParaRPr lang="nl-NL" altLang="nl-NL" sz="44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530066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H5 Opw. en transp. van el. energie.</a:t>
            </a:r>
            <a:endParaRPr lang="nl-NL" altLang="nl-NL" sz="4400" b="1">
              <a:solidFill>
                <a:srgbClr val="808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H6 Straling en gezondheidszorg</a:t>
            </a:r>
            <a:endParaRPr lang="nl-NL" altLang="nl-NL" sz="4400" b="1">
              <a:solidFill>
                <a:srgbClr val="808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45" name="AutoShape 25"/>
          <p:cNvSpPr>
            <a:spLocks noChangeArrowheads="1"/>
          </p:cNvSpPr>
          <p:nvPr/>
        </p:nvSpPr>
        <p:spPr bwMode="auto">
          <a:xfrm>
            <a:off x="1219200" y="1752600"/>
            <a:ext cx="7924800" cy="2252663"/>
          </a:xfrm>
          <a:prstGeom prst="cloudCallout">
            <a:avLst>
              <a:gd name="adj1" fmla="val -50963"/>
              <a:gd name="adj2" fmla="val 71282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(Electro)magneten, elektromotor</a:t>
            </a:r>
            <a:endParaRPr lang="nl-NL" altLang="nl-NL" sz="44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54" name="AutoShape 34"/>
          <p:cNvSpPr>
            <a:spLocks noChangeArrowheads="1"/>
          </p:cNvSpPr>
          <p:nvPr/>
        </p:nvSpPr>
        <p:spPr bwMode="auto">
          <a:xfrm>
            <a:off x="3311525" y="1412875"/>
            <a:ext cx="5832475" cy="2635250"/>
          </a:xfrm>
          <a:prstGeom prst="cloudCallout">
            <a:avLst>
              <a:gd name="adj1" fmla="val -78306"/>
              <a:gd name="adj2" fmla="val 103375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Dynamo, microfoon, transformator</a:t>
            </a:r>
            <a:endParaRPr lang="nl-NL" altLang="nl-NL" sz="44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156" name="Picture 36" descr="dynam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981075"/>
            <a:ext cx="4500562" cy="410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49" name="AutoShape 29"/>
          <p:cNvSpPr>
            <a:spLocks noChangeArrowheads="1"/>
          </p:cNvSpPr>
          <p:nvPr/>
        </p:nvSpPr>
        <p:spPr bwMode="auto">
          <a:xfrm>
            <a:off x="1219200" y="1052513"/>
            <a:ext cx="7924800" cy="2895600"/>
          </a:xfrm>
          <a:prstGeom prst="cloudCallout">
            <a:avLst>
              <a:gd name="adj1" fmla="val -47694"/>
              <a:gd name="adj2" fmla="val 128125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radioactief verval,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halveringstijd,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Bestralen, E = mc</a:t>
            </a:r>
            <a:r>
              <a:rPr lang="en-US" altLang="nl-NL" sz="44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nl-NL" altLang="nl-NL" sz="44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157" name="Picture 37" descr="spijkerfle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727450"/>
            <a:ext cx="3924300" cy="313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5" name="Picture 35" descr="bestral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0" y="1989138"/>
            <a:ext cx="508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48" name="AutoShape 28"/>
          <p:cNvSpPr>
            <a:spLocks noChangeArrowheads="1"/>
          </p:cNvSpPr>
          <p:nvPr/>
        </p:nvSpPr>
        <p:spPr bwMode="auto">
          <a:xfrm>
            <a:off x="971550" y="4076700"/>
            <a:ext cx="8172450" cy="2414588"/>
          </a:xfrm>
          <a:prstGeom prst="cloudCallout">
            <a:avLst>
              <a:gd name="adj1" fmla="val -34051"/>
              <a:gd name="adj2" fmla="val -7353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Vering, muziekinstrumenten, geluid</a:t>
            </a:r>
            <a:endParaRPr lang="nl-NL" altLang="nl-NL" sz="44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43" name="AutoShape 23"/>
          <p:cNvSpPr>
            <a:spLocks noChangeArrowheads="1"/>
          </p:cNvSpPr>
          <p:nvPr/>
        </p:nvSpPr>
        <p:spPr bwMode="auto">
          <a:xfrm>
            <a:off x="1219200" y="4437063"/>
            <a:ext cx="7924800" cy="2420937"/>
          </a:xfrm>
          <a:prstGeom prst="cloudCallout">
            <a:avLst>
              <a:gd name="adj1" fmla="val -34194"/>
              <a:gd name="adj2" fmla="val -60426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(water) verwarmen isolatie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rendement</a:t>
            </a:r>
            <a:endParaRPr lang="nl-NL" altLang="nl-NL" sz="44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158" name="Picture 38" descr="800px-Nuclear_power_plant_pwr_diagram_d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825" y="1052513"/>
            <a:ext cx="7623175" cy="484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  <p:bldP spid="5124" grpId="0" autoUpdateAnimBg="0"/>
      <p:bldP spid="5125" grpId="0" autoUpdateAnimBg="0"/>
      <p:bldP spid="5127" grpId="0" autoUpdateAnimBg="0"/>
      <p:bldP spid="5128" grpId="0" autoUpdateAnimBg="0"/>
      <p:bldP spid="5144" grpId="0" animBg="1" autoUpdateAnimBg="0"/>
      <p:bldP spid="5146" grpId="0" autoUpdateAnimBg="0"/>
      <p:bldP spid="5147" grpId="0" autoUpdateAnimBg="0"/>
      <p:bldP spid="5145" grpId="0" animBg="1" autoUpdateAnimBg="0"/>
      <p:bldP spid="5154" grpId="0" animBg="1" autoUpdateAnimBg="0"/>
      <p:bldP spid="5149" grpId="0" animBg="1" autoUpdateAnimBg="0"/>
      <p:bldP spid="5148" grpId="0" animBg="1" autoUpdateAnimBg="0"/>
      <p:bldP spid="514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r>
              <a:rPr lang="en-US" altLang="nl-NL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Programma </a:t>
            </a:r>
            <a:r>
              <a:rPr lang="en-US" altLang="nl-NL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Havo</a:t>
            </a:r>
            <a:endParaRPr lang="nl-NL" altLang="nl-NL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0" y="908050"/>
            <a:ext cx="7772400" cy="762000"/>
          </a:xfrm>
        </p:spPr>
        <p:txBody>
          <a:bodyPr/>
          <a:lstStyle/>
          <a:p>
            <a:pPr algn="l"/>
            <a:r>
              <a:rPr lang="en-US" altLang="nl-NL" sz="4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Deel havo5:</a:t>
            </a:r>
            <a:endParaRPr lang="nl-NL" altLang="nl-NL" sz="44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170021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H1 Signaalverwerking</a:t>
            </a:r>
            <a:endParaRPr lang="nl-NL" altLang="nl-NL" sz="4400" b="1">
              <a:solidFill>
                <a:srgbClr val="808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4437063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H4 Elektromagnetisme</a:t>
            </a:r>
            <a:endParaRPr lang="nl-NL" altLang="nl-NL" sz="4400" b="1">
              <a:solidFill>
                <a:srgbClr val="808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2636838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H2 Trillingen en golven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3500438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H3 Energie en warmte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530066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H5 Opw. en transp. van el. energie.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H6 Straling en gezondheidszorg</a:t>
            </a:r>
            <a:endParaRPr lang="nl-NL" altLang="nl-NL" sz="4400" b="1">
              <a:solidFill>
                <a:srgbClr val="808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864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utoUpdateAnimBg="0"/>
      <p:bldP spid="20487" grpId="0" build="p" autoUpdateAnimBg="0"/>
      <p:bldP spid="20488" grpId="0" autoUpdateAnimBg="0"/>
      <p:bldP spid="20489" grpId="0" autoUpdateAnimBg="0"/>
      <p:bldP spid="20490" grpId="0" autoUpdateAnimBg="0"/>
      <p:bldP spid="20491" grpId="0" autoUpdateAnimBg="0"/>
      <p:bldP spid="20494" grpId="0" autoUpdateAnimBg="0"/>
      <p:bldP spid="2049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nl-NL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Resultaten:</a:t>
            </a:r>
            <a:endParaRPr lang="nl-NL" altLang="nl-NL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76250"/>
            <a:ext cx="7772400" cy="762000"/>
          </a:xfrm>
        </p:spPr>
        <p:txBody>
          <a:bodyPr/>
          <a:lstStyle/>
          <a:p>
            <a:pPr algn="l"/>
            <a:r>
              <a:rPr lang="en-US" altLang="nl-NL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HAVO 4:</a:t>
            </a:r>
            <a:endParaRPr lang="nl-NL" altLang="nl-NL" sz="4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213836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voortgangstoetsen: vt’s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1557338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practica: p’s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400685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HAVO 5:</a:t>
            </a:r>
            <a:endParaRPr lang="nl-NL" altLang="nl-NL" sz="4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2747963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Eén practische opdracht: </a:t>
            </a:r>
            <a:r>
              <a:rPr lang="en-US" altLang="nl-NL" sz="44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p.o.</a:t>
            </a:r>
            <a:endParaRPr lang="nl-NL" altLang="nl-NL" sz="4400" b="1" i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981075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so’s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335915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(school)examentoetsen: </a:t>
            </a:r>
            <a:r>
              <a:rPr lang="en-US" altLang="nl-NL" sz="44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et’s</a:t>
            </a:r>
            <a:endParaRPr lang="nl-NL" altLang="nl-NL" sz="4400" b="1" i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45085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</a:t>
            </a:r>
            <a:r>
              <a:rPr lang="en-US" altLang="nl-NL" sz="44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et’s</a:t>
            </a:r>
            <a:endParaRPr lang="nl-NL" altLang="nl-NL" sz="4400" b="1" i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5084763"/>
            <a:ext cx="7524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</a:t>
            </a:r>
            <a:r>
              <a:rPr lang="en-US" altLang="nl-NL" sz="44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ce</a:t>
            </a:r>
            <a:endParaRPr lang="nl-NL" altLang="nl-NL" sz="4400" b="1" i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6237288"/>
            <a:ext cx="7467600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6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eindcijfer = (se + ce)/2</a:t>
            </a:r>
            <a:endParaRPr lang="nl-NL" altLang="nl-NL" sz="3600" b="1" i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5805488"/>
            <a:ext cx="7467600" cy="61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6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 = </a:t>
            </a:r>
            <a:r>
              <a:rPr lang="en-US" altLang="nl-NL" sz="3600" b="1" i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gewogen gemiddelde </a:t>
            </a:r>
            <a:r>
              <a:rPr lang="en-US" altLang="nl-NL" sz="36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et’s </a:t>
            </a:r>
            <a:r>
              <a:rPr lang="en-US" altLang="nl-NL" sz="3600" b="1" i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</a:t>
            </a:r>
            <a:r>
              <a:rPr lang="en-US" altLang="nl-NL" sz="36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p.o.</a:t>
            </a:r>
            <a:endParaRPr lang="nl-NL" altLang="nl-NL" sz="3600" b="1" i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839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  <p:bldP spid="19460" grpId="0" autoUpdateAnimBg="0"/>
      <p:bldP spid="19461" grpId="0" autoUpdateAnimBg="0"/>
      <p:bldP spid="19462" grpId="0" autoUpdateAnimBg="0"/>
      <p:bldP spid="19463" grpId="0" autoUpdateAnimBg="0"/>
      <p:bldP spid="19465" grpId="0" autoUpdateAnimBg="0"/>
      <p:bldP spid="19466" grpId="0" autoUpdateAnimBg="0"/>
      <p:bldP spid="19467" grpId="0" autoUpdateAnimBg="0"/>
      <p:bldP spid="19468" grpId="0" autoUpdateAnimBg="0"/>
      <p:bldP spid="19469" grpId="0" autoUpdateAnimBg="0"/>
      <p:bldP spid="19470" grpId="0" autoUpdateAnimBg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Diavoorstelling (4:3)</PresentationFormat>
  <Paragraphs>89</Paragraphs>
  <Slides>7</Slides>
  <Notes>0</Notes>
  <HiddenSlides>0</HiddenSlides>
  <MMClips>1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Standaardontwerp</vt:lpstr>
      <vt:lpstr> Programma natuurkunde HAVO</vt:lpstr>
      <vt:lpstr>Materiaal Havo 4</vt:lpstr>
      <vt:lpstr>Programma Havo 4 </vt:lpstr>
      <vt:lpstr>Programma Havo 4</vt:lpstr>
      <vt:lpstr>Programma Havo</vt:lpstr>
      <vt:lpstr>Programma Havo</vt:lpstr>
      <vt:lpstr>Resultaten: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Programma natuurkunde HAVO</dc:title>
  <dc:creator>Ton&amp;Els</dc:creator>
  <cp:lastModifiedBy>Ton&amp;Els</cp:lastModifiedBy>
  <cp:revision>1</cp:revision>
  <dcterms:created xsi:type="dcterms:W3CDTF">2018-10-19T11:27:28Z</dcterms:created>
  <dcterms:modified xsi:type="dcterms:W3CDTF">2018-10-19T11:27:54Z</dcterms:modified>
</cp:coreProperties>
</file>